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495" r:id="rId2"/>
    <p:sldId id="330" r:id="rId3"/>
    <p:sldId id="387" r:id="rId4"/>
    <p:sldId id="258" r:id="rId5"/>
    <p:sldId id="259" r:id="rId6"/>
    <p:sldId id="260" r:id="rId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CA8B800-8D12-4CE5-940F-C8E57F4B36CD}" v="1" dt="2025-04-25T13:15:51.7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12" autoAdjust="0"/>
    <p:restoredTop sz="94660"/>
  </p:normalViewPr>
  <p:slideViewPr>
    <p:cSldViewPr snapToGrid="0">
      <p:cViewPr varScale="1">
        <p:scale>
          <a:sx n="99" d="100"/>
          <a:sy n="99" d="100"/>
        </p:scale>
        <p:origin x="90" y="2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CE553C20-9114-40EE-B4E3-27257F9DFBC7}" type="datetimeFigureOut">
              <a:rPr lang="en-GB" smtClean="0"/>
              <a:t>25/04/2025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FBEB73A1-7787-4329-A589-BA8A7DB66171}" type="slidenum">
              <a:rPr lang="en-GB" smtClean="0"/>
              <a:t>‹#›</a:t>
            </a:fld>
            <a:endParaRPr lang="en-GB"/>
          </a:p>
        </p:txBody>
      </p:sp>
    </p:spTree>
    <p:extLst>
      <p:ext uri="{BB962C8B-B14F-4D97-AF65-F5344CB8AC3E}">
        <p14:creationId xmlns:p14="http://schemas.microsoft.com/office/powerpoint/2010/main" val="29896186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scienceinschool.org/article/2022/mystery-box-challenge/#1" TargetMode="External"/><Relationship Id="rId2" Type="http://schemas.openxmlformats.org/officeDocument/2006/relationships/slide" Target="../slides/slide1.xml"/><Relationship Id="rId1" Type="http://schemas.openxmlformats.org/officeDocument/2006/relationships/notesMaster" Target="../notesMasters/notesMaster1.xml"/><Relationship Id="rId4" Type="http://schemas.openxmlformats.org/officeDocument/2006/relationships/hyperlink" Target="https://www.scienceinschool.org/article/2022/mystery-box-challenge/#2"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1A1A1A"/>
                </a:solidFill>
                <a:effectLst/>
                <a:latin typeface="Titillium Web" panose="020B0604020202020204" pitchFamily="2" charset="0"/>
              </a:rPr>
              <a:t>How do we make informed decisions based on scientific evidence? Learning about the nature of science can help us with that challenge. The nature of science describes the values and underlying assumptions that are intrinsic to scientiﬁc knowledge. As such, understanding the nature of science is considered to be the core of scientific literacy.</a:t>
            </a:r>
            <a:r>
              <a:rPr lang="en-GB" b="0" i="0" baseline="30000" dirty="0">
                <a:solidFill>
                  <a:srgbClr val="1A1A1A"/>
                </a:solidFill>
                <a:effectLst/>
                <a:latin typeface="Titillium Web" panose="020B0604020202020204" pitchFamily="2" charset="0"/>
              </a:rPr>
              <a:t>[</a:t>
            </a:r>
            <a:r>
              <a:rPr lang="en-GB" b="0" i="0" u="none" strike="noStrike" baseline="30000" dirty="0">
                <a:solidFill>
                  <a:srgbClr val="0088BA"/>
                </a:solidFill>
                <a:effectLst/>
                <a:latin typeface="Titillium Web" panose="020B0604020202020204" pitchFamily="2" charset="0"/>
                <a:hlinkClick r:id="rId3"/>
              </a:rPr>
              <a:t>1</a:t>
            </a:r>
            <a:r>
              <a:rPr lang="en-GB" b="0" i="0" baseline="30000" dirty="0">
                <a:solidFill>
                  <a:srgbClr val="1A1A1A"/>
                </a:solidFill>
                <a:effectLst/>
                <a:latin typeface="Titillium Web" panose="020B0604020202020204" pitchFamily="2" charset="0"/>
              </a:rPr>
              <a:t>]</a:t>
            </a:r>
            <a:endParaRPr lang="en-GB" b="0" i="0" dirty="0">
              <a:solidFill>
                <a:srgbClr val="1A1A1A"/>
              </a:solidFill>
              <a:effectLst/>
              <a:latin typeface="Titillium Web" panose="020B0604020202020204" pitchFamily="2" charset="0"/>
            </a:endParaRPr>
          </a:p>
          <a:p>
            <a:pPr algn="l"/>
            <a:r>
              <a:rPr lang="en-GB" b="0" i="0" dirty="0">
                <a:solidFill>
                  <a:srgbClr val="1A1A1A"/>
                </a:solidFill>
                <a:effectLst/>
                <a:latin typeface="Titillium Web" panose="020B0604020202020204" pitchFamily="2" charset="0"/>
              </a:rPr>
              <a:t>Research shows that different aspects of the nature of science are important for high-school students and should be taught explicitly.</a:t>
            </a:r>
            <a:r>
              <a:rPr lang="en-GB" b="0" i="0" baseline="30000" dirty="0">
                <a:solidFill>
                  <a:srgbClr val="1A1A1A"/>
                </a:solidFill>
                <a:effectLst/>
                <a:latin typeface="Titillium Web" panose="020B0604020202020204" pitchFamily="2" charset="0"/>
              </a:rPr>
              <a:t>[</a:t>
            </a:r>
            <a:r>
              <a:rPr lang="en-GB" b="0" i="0" u="none" strike="noStrike" baseline="30000" dirty="0">
                <a:solidFill>
                  <a:srgbClr val="0088BA"/>
                </a:solidFill>
                <a:effectLst/>
                <a:latin typeface="Titillium Web" panose="020B0604020202020204" pitchFamily="2" charset="0"/>
                <a:hlinkClick r:id="rId4"/>
              </a:rPr>
              <a:t>2,3</a:t>
            </a:r>
            <a:r>
              <a:rPr lang="en-GB" b="0" i="0" baseline="30000" dirty="0">
                <a:solidFill>
                  <a:srgbClr val="1A1A1A"/>
                </a:solidFill>
                <a:effectLst/>
                <a:latin typeface="Titillium Web" panose="020B0604020202020204" pitchFamily="2" charset="0"/>
              </a:rPr>
              <a:t>]</a:t>
            </a:r>
            <a:endParaRPr lang="en-GB" b="0" i="0" dirty="0">
              <a:solidFill>
                <a:srgbClr val="1A1A1A"/>
              </a:solidFill>
              <a:effectLst/>
              <a:latin typeface="Titillium Web" panose="020B0604020202020204" pitchFamily="2" charset="0"/>
            </a:endParaRPr>
          </a:p>
          <a:p>
            <a:pPr algn="l"/>
            <a:r>
              <a:rPr lang="en-GB" b="0" i="0" dirty="0">
                <a:solidFill>
                  <a:srgbClr val="1A1A1A"/>
                </a:solidFill>
                <a:effectLst/>
                <a:latin typeface="Titillium Web" panose="020B0604020202020204" pitchFamily="2" charset="0"/>
              </a:rPr>
              <a:t>This activity teaches students the following:</a:t>
            </a:r>
          </a:p>
          <a:p>
            <a:pPr algn="l">
              <a:buFont typeface="Arial" panose="020B0604020202020204" pitchFamily="34" charset="0"/>
              <a:buChar char="•"/>
            </a:pPr>
            <a:r>
              <a:rPr lang="en-GB" b="0" i="0" dirty="0">
                <a:solidFill>
                  <a:srgbClr val="1A1A1A"/>
                </a:solidFill>
                <a:effectLst/>
                <a:latin typeface="Titillium Web" panose="020B0604020202020204" pitchFamily="2" charset="0"/>
              </a:rPr>
              <a:t>scientific explorations are guided by scientific theories;</a:t>
            </a:r>
          </a:p>
          <a:p>
            <a:pPr algn="l">
              <a:buFont typeface="Arial" panose="020B0604020202020204" pitchFamily="34" charset="0"/>
              <a:buChar char="•"/>
            </a:pPr>
            <a:r>
              <a:rPr lang="en-GB" b="0" i="0" dirty="0">
                <a:solidFill>
                  <a:srgbClr val="1A1A1A"/>
                </a:solidFill>
                <a:effectLst/>
                <a:latin typeface="Titillium Web" panose="020B0604020202020204" pitchFamily="2" charset="0"/>
              </a:rPr>
              <a:t>science is empirical and inferential;</a:t>
            </a:r>
          </a:p>
          <a:p>
            <a:pPr algn="l">
              <a:buFont typeface="Arial" panose="020B0604020202020204" pitchFamily="34" charset="0"/>
              <a:buChar char="•"/>
            </a:pPr>
            <a:r>
              <a:rPr lang="en-GB" b="0" i="0" dirty="0">
                <a:solidFill>
                  <a:srgbClr val="1A1A1A"/>
                </a:solidFill>
                <a:effectLst/>
                <a:latin typeface="Titillium Web" panose="020B0604020202020204" pitchFamily="2" charset="0"/>
              </a:rPr>
              <a:t>science is creative;</a:t>
            </a:r>
          </a:p>
          <a:p>
            <a:pPr algn="l">
              <a:buFont typeface="Arial" panose="020B0604020202020204" pitchFamily="34" charset="0"/>
              <a:buChar char="•"/>
            </a:pPr>
            <a:r>
              <a:rPr lang="en-GB" b="0" i="0" dirty="0">
                <a:solidFill>
                  <a:srgbClr val="1A1A1A"/>
                </a:solidFill>
                <a:effectLst/>
                <a:latin typeface="Titillium Web" panose="020B0604020202020204" pitchFamily="2" charset="0"/>
              </a:rPr>
              <a:t>science is tentative;</a:t>
            </a:r>
          </a:p>
          <a:p>
            <a:pPr algn="l">
              <a:buFont typeface="Arial" panose="020B0604020202020204" pitchFamily="34" charset="0"/>
              <a:buChar char="•"/>
            </a:pPr>
            <a:r>
              <a:rPr lang="en-GB" b="0" i="0" dirty="0">
                <a:solidFill>
                  <a:srgbClr val="1A1A1A"/>
                </a:solidFill>
                <a:effectLst/>
                <a:latin typeface="Titillium Web" panose="020B0604020202020204" pitchFamily="2" charset="0"/>
              </a:rPr>
              <a:t>science is a social endeavour.</a:t>
            </a:r>
          </a:p>
          <a:p>
            <a:pPr algn="l"/>
            <a:r>
              <a:rPr lang="en-GB" b="0" i="0" dirty="0">
                <a:solidFill>
                  <a:srgbClr val="1A1A1A"/>
                </a:solidFill>
                <a:effectLst/>
                <a:latin typeface="Titillium Web" panose="020B0604020202020204" pitchFamily="2" charset="0"/>
              </a:rPr>
              <a:t>Mystery-box activities are a powerful educational tool for teaching nature-of-science concepts</a:t>
            </a:r>
          </a:p>
          <a:p>
            <a:endParaRPr lang="en-GB" dirty="0"/>
          </a:p>
        </p:txBody>
      </p:sp>
      <p:sp>
        <p:nvSpPr>
          <p:cNvPr id="4" name="Slide Number Placeholder 3"/>
          <p:cNvSpPr>
            <a:spLocks noGrp="1"/>
          </p:cNvSpPr>
          <p:nvPr>
            <p:ph type="sldNum" sz="quarter" idx="5"/>
          </p:nvPr>
        </p:nvSpPr>
        <p:spPr/>
        <p:txBody>
          <a:bodyPr/>
          <a:lstStyle/>
          <a:p>
            <a:fld id="{469E1908-0136-45A8-9757-2936956E146D}" type="slidenum">
              <a:rPr lang="en-GB" smtClean="0"/>
              <a:t>1</a:t>
            </a:fld>
            <a:endParaRPr lang="en-GB"/>
          </a:p>
        </p:txBody>
      </p:sp>
    </p:spTree>
    <p:extLst>
      <p:ext uri="{BB962C8B-B14F-4D97-AF65-F5344CB8AC3E}">
        <p14:creationId xmlns:p14="http://schemas.microsoft.com/office/powerpoint/2010/main" val="25159905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2342307-A14C-4A5F-B3ED-4C8B81146240}" type="slidenum">
              <a:rPr lang="en-GB" smtClean="0"/>
              <a:t>2</a:t>
            </a:fld>
            <a:endParaRPr lang="en-GB"/>
          </a:p>
        </p:txBody>
      </p:sp>
    </p:spTree>
    <p:extLst>
      <p:ext uri="{BB962C8B-B14F-4D97-AF65-F5344CB8AC3E}">
        <p14:creationId xmlns:p14="http://schemas.microsoft.com/office/powerpoint/2010/main" val="4007610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2342307-A14C-4A5F-B3ED-4C8B81146240}" type="slidenum">
              <a:rPr lang="en-GB" smtClean="0"/>
              <a:t>3</a:t>
            </a:fld>
            <a:endParaRPr lang="en-GB"/>
          </a:p>
        </p:txBody>
      </p:sp>
    </p:spTree>
    <p:extLst>
      <p:ext uri="{BB962C8B-B14F-4D97-AF65-F5344CB8AC3E}">
        <p14:creationId xmlns:p14="http://schemas.microsoft.com/office/powerpoint/2010/main" val="27212690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2342307-A14C-4A5F-B3ED-4C8B81146240}" type="slidenum">
              <a:rPr lang="en-GB" smtClean="0"/>
              <a:t>4</a:t>
            </a:fld>
            <a:endParaRPr lang="en-GB"/>
          </a:p>
        </p:txBody>
      </p:sp>
    </p:spTree>
    <p:extLst>
      <p:ext uri="{BB962C8B-B14F-4D97-AF65-F5344CB8AC3E}">
        <p14:creationId xmlns:p14="http://schemas.microsoft.com/office/powerpoint/2010/main" val="19596766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2342307-A14C-4A5F-B3ED-4C8B81146240}" type="slidenum">
              <a:rPr lang="en-GB" smtClean="0"/>
              <a:t>5</a:t>
            </a:fld>
            <a:endParaRPr lang="en-GB"/>
          </a:p>
        </p:txBody>
      </p:sp>
    </p:spTree>
    <p:extLst>
      <p:ext uri="{BB962C8B-B14F-4D97-AF65-F5344CB8AC3E}">
        <p14:creationId xmlns:p14="http://schemas.microsoft.com/office/powerpoint/2010/main" val="24555361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2342307-A14C-4A5F-B3ED-4C8B81146240}" type="slidenum">
              <a:rPr lang="en-GB" smtClean="0"/>
              <a:t>6</a:t>
            </a:fld>
            <a:endParaRPr lang="en-GB"/>
          </a:p>
        </p:txBody>
      </p:sp>
    </p:spTree>
    <p:extLst>
      <p:ext uri="{BB962C8B-B14F-4D97-AF65-F5344CB8AC3E}">
        <p14:creationId xmlns:p14="http://schemas.microsoft.com/office/powerpoint/2010/main" val="7032755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54919-F568-41FC-99A7-1B2F5CB4DD3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80E110A-5F6A-33C7-B6A7-D885E0DC664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7DDABB4-C8AF-A4EE-3E51-3C036F9DD643}"/>
              </a:ext>
            </a:extLst>
          </p:cNvPr>
          <p:cNvSpPr>
            <a:spLocks noGrp="1"/>
          </p:cNvSpPr>
          <p:nvPr>
            <p:ph type="dt" sz="half" idx="10"/>
          </p:nvPr>
        </p:nvSpPr>
        <p:spPr/>
        <p:txBody>
          <a:bodyPr/>
          <a:lstStyle/>
          <a:p>
            <a:fld id="{5E9E93B2-66B1-43FC-B595-FD82A7C28185}" type="datetimeFigureOut">
              <a:rPr lang="en-GB" smtClean="0"/>
              <a:t>25/04/2025</a:t>
            </a:fld>
            <a:endParaRPr lang="en-GB"/>
          </a:p>
        </p:txBody>
      </p:sp>
      <p:sp>
        <p:nvSpPr>
          <p:cNvPr id="5" name="Footer Placeholder 4">
            <a:extLst>
              <a:ext uri="{FF2B5EF4-FFF2-40B4-BE49-F238E27FC236}">
                <a16:creationId xmlns:a16="http://schemas.microsoft.com/office/drawing/2014/main" id="{12904D2D-0DEB-5ED8-516B-EDA37F1A09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B041C35-90A7-291A-76CA-678F2AA9D6CC}"/>
              </a:ext>
            </a:extLst>
          </p:cNvPr>
          <p:cNvSpPr>
            <a:spLocks noGrp="1"/>
          </p:cNvSpPr>
          <p:nvPr>
            <p:ph type="sldNum" sz="quarter" idx="12"/>
          </p:nvPr>
        </p:nvSpPr>
        <p:spPr/>
        <p:txBody>
          <a:bodyPr/>
          <a:lstStyle/>
          <a:p>
            <a:fld id="{BFE59EC3-B876-4E4F-A2BC-7CDCD266AE1A}" type="slidenum">
              <a:rPr lang="en-GB" smtClean="0"/>
              <a:t>‹#›</a:t>
            </a:fld>
            <a:endParaRPr lang="en-GB"/>
          </a:p>
        </p:txBody>
      </p:sp>
    </p:spTree>
    <p:extLst>
      <p:ext uri="{BB962C8B-B14F-4D97-AF65-F5344CB8AC3E}">
        <p14:creationId xmlns:p14="http://schemas.microsoft.com/office/powerpoint/2010/main" val="36800181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F0CF2-5DF2-03BF-FD65-7BAE9AF0A9D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4BC954E-C738-35B5-A008-BD0BD18EFE9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3DE836F-BC2A-D64A-A4FC-49136E87B0AE}"/>
              </a:ext>
            </a:extLst>
          </p:cNvPr>
          <p:cNvSpPr>
            <a:spLocks noGrp="1"/>
          </p:cNvSpPr>
          <p:nvPr>
            <p:ph type="dt" sz="half" idx="10"/>
          </p:nvPr>
        </p:nvSpPr>
        <p:spPr/>
        <p:txBody>
          <a:bodyPr/>
          <a:lstStyle/>
          <a:p>
            <a:fld id="{5E9E93B2-66B1-43FC-B595-FD82A7C28185}" type="datetimeFigureOut">
              <a:rPr lang="en-GB" smtClean="0"/>
              <a:t>25/04/2025</a:t>
            </a:fld>
            <a:endParaRPr lang="en-GB"/>
          </a:p>
        </p:txBody>
      </p:sp>
      <p:sp>
        <p:nvSpPr>
          <p:cNvPr id="5" name="Footer Placeholder 4">
            <a:extLst>
              <a:ext uri="{FF2B5EF4-FFF2-40B4-BE49-F238E27FC236}">
                <a16:creationId xmlns:a16="http://schemas.microsoft.com/office/drawing/2014/main" id="{5004F2A7-AFE9-E868-D8B2-017ED02C61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797444-6CA8-0C8D-AEC8-52A6E0F23040}"/>
              </a:ext>
            </a:extLst>
          </p:cNvPr>
          <p:cNvSpPr>
            <a:spLocks noGrp="1"/>
          </p:cNvSpPr>
          <p:nvPr>
            <p:ph type="sldNum" sz="quarter" idx="12"/>
          </p:nvPr>
        </p:nvSpPr>
        <p:spPr/>
        <p:txBody>
          <a:bodyPr/>
          <a:lstStyle/>
          <a:p>
            <a:fld id="{BFE59EC3-B876-4E4F-A2BC-7CDCD266AE1A}" type="slidenum">
              <a:rPr lang="en-GB" smtClean="0"/>
              <a:t>‹#›</a:t>
            </a:fld>
            <a:endParaRPr lang="en-GB"/>
          </a:p>
        </p:txBody>
      </p:sp>
    </p:spTree>
    <p:extLst>
      <p:ext uri="{BB962C8B-B14F-4D97-AF65-F5344CB8AC3E}">
        <p14:creationId xmlns:p14="http://schemas.microsoft.com/office/powerpoint/2010/main" val="749271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006E9B-63A6-5F2D-D8E0-19C963FF80C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42CE90C-9E0A-1C75-3251-E8407CD0290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85065-1272-18C1-93FA-AFBF797986FB}"/>
              </a:ext>
            </a:extLst>
          </p:cNvPr>
          <p:cNvSpPr>
            <a:spLocks noGrp="1"/>
          </p:cNvSpPr>
          <p:nvPr>
            <p:ph type="dt" sz="half" idx="10"/>
          </p:nvPr>
        </p:nvSpPr>
        <p:spPr/>
        <p:txBody>
          <a:bodyPr/>
          <a:lstStyle/>
          <a:p>
            <a:fld id="{5E9E93B2-66B1-43FC-B595-FD82A7C28185}" type="datetimeFigureOut">
              <a:rPr lang="en-GB" smtClean="0"/>
              <a:t>25/04/2025</a:t>
            </a:fld>
            <a:endParaRPr lang="en-GB"/>
          </a:p>
        </p:txBody>
      </p:sp>
      <p:sp>
        <p:nvSpPr>
          <p:cNvPr id="5" name="Footer Placeholder 4">
            <a:extLst>
              <a:ext uri="{FF2B5EF4-FFF2-40B4-BE49-F238E27FC236}">
                <a16:creationId xmlns:a16="http://schemas.microsoft.com/office/drawing/2014/main" id="{5A381670-AFA5-44B3-4FEF-DFEA29AB3F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A84EF3-4875-F8B2-AB19-3B10BBBDF687}"/>
              </a:ext>
            </a:extLst>
          </p:cNvPr>
          <p:cNvSpPr>
            <a:spLocks noGrp="1"/>
          </p:cNvSpPr>
          <p:nvPr>
            <p:ph type="sldNum" sz="quarter" idx="12"/>
          </p:nvPr>
        </p:nvSpPr>
        <p:spPr/>
        <p:txBody>
          <a:bodyPr/>
          <a:lstStyle/>
          <a:p>
            <a:fld id="{BFE59EC3-B876-4E4F-A2BC-7CDCD266AE1A}" type="slidenum">
              <a:rPr lang="en-GB" smtClean="0"/>
              <a:t>‹#›</a:t>
            </a:fld>
            <a:endParaRPr lang="en-GB"/>
          </a:p>
        </p:txBody>
      </p:sp>
    </p:spTree>
    <p:extLst>
      <p:ext uri="{BB962C8B-B14F-4D97-AF65-F5344CB8AC3E}">
        <p14:creationId xmlns:p14="http://schemas.microsoft.com/office/powerpoint/2010/main" val="28183704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C5FB88-DD86-A39C-26F4-D1852E7A45D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5AC6C32-8FC4-C1F9-BFC9-85A9DCC7F7E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288564D-71E7-C360-E5FA-D1E2F36EA52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65D2CC7-8CB7-1943-E709-5F790B592F94}"/>
              </a:ext>
            </a:extLst>
          </p:cNvPr>
          <p:cNvSpPr>
            <a:spLocks noGrp="1"/>
          </p:cNvSpPr>
          <p:nvPr>
            <p:ph type="dt" sz="half" idx="10"/>
          </p:nvPr>
        </p:nvSpPr>
        <p:spPr/>
        <p:txBody>
          <a:bodyPr/>
          <a:lstStyle/>
          <a:p>
            <a:fld id="{5E9E93B2-66B1-43FC-B595-FD82A7C28185}" type="datetimeFigureOut">
              <a:rPr lang="en-GB" smtClean="0"/>
              <a:t>25/04/2025</a:t>
            </a:fld>
            <a:endParaRPr lang="en-GB"/>
          </a:p>
        </p:txBody>
      </p:sp>
      <p:sp>
        <p:nvSpPr>
          <p:cNvPr id="6" name="Footer Placeholder 5">
            <a:extLst>
              <a:ext uri="{FF2B5EF4-FFF2-40B4-BE49-F238E27FC236}">
                <a16:creationId xmlns:a16="http://schemas.microsoft.com/office/drawing/2014/main" id="{FBB46FDA-43B9-BA1E-5D97-489FEEECCF0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4D54FF0-2CEB-23E0-8675-BD9B5F2F9744}"/>
              </a:ext>
            </a:extLst>
          </p:cNvPr>
          <p:cNvSpPr>
            <a:spLocks noGrp="1"/>
          </p:cNvSpPr>
          <p:nvPr>
            <p:ph type="sldNum" sz="quarter" idx="12"/>
          </p:nvPr>
        </p:nvSpPr>
        <p:spPr/>
        <p:txBody>
          <a:bodyPr/>
          <a:lstStyle/>
          <a:p>
            <a:fld id="{BFE59EC3-B876-4E4F-A2BC-7CDCD266AE1A}" type="slidenum">
              <a:rPr lang="en-GB" smtClean="0"/>
              <a:t>‹#›</a:t>
            </a:fld>
            <a:endParaRPr lang="en-GB"/>
          </a:p>
        </p:txBody>
      </p:sp>
    </p:spTree>
    <p:extLst>
      <p:ext uri="{BB962C8B-B14F-4D97-AF65-F5344CB8AC3E}">
        <p14:creationId xmlns:p14="http://schemas.microsoft.com/office/powerpoint/2010/main" val="278005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5BD712-88EE-DE40-800C-A843849B7E4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D76AEBC-B2A9-3AEB-7C54-835906AFECD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DBE440C-C32A-A15B-B4AC-0A2C66EA82D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722715E-34DE-E615-CEA8-4DC727A778A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02BA4B-1AB3-1266-E02E-0DE2F22F70F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172359C-B976-1599-3669-1E838242F269}"/>
              </a:ext>
            </a:extLst>
          </p:cNvPr>
          <p:cNvSpPr>
            <a:spLocks noGrp="1"/>
          </p:cNvSpPr>
          <p:nvPr>
            <p:ph type="dt" sz="half" idx="10"/>
          </p:nvPr>
        </p:nvSpPr>
        <p:spPr/>
        <p:txBody>
          <a:bodyPr/>
          <a:lstStyle/>
          <a:p>
            <a:fld id="{5E9E93B2-66B1-43FC-B595-FD82A7C28185}" type="datetimeFigureOut">
              <a:rPr lang="en-GB" smtClean="0"/>
              <a:t>25/04/2025</a:t>
            </a:fld>
            <a:endParaRPr lang="en-GB"/>
          </a:p>
        </p:txBody>
      </p:sp>
      <p:sp>
        <p:nvSpPr>
          <p:cNvPr id="8" name="Footer Placeholder 7">
            <a:extLst>
              <a:ext uri="{FF2B5EF4-FFF2-40B4-BE49-F238E27FC236}">
                <a16:creationId xmlns:a16="http://schemas.microsoft.com/office/drawing/2014/main" id="{7C8B0E48-2735-7AF0-B104-4A23082E742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9F695B2-620E-0183-A8F9-4182895400D9}"/>
              </a:ext>
            </a:extLst>
          </p:cNvPr>
          <p:cNvSpPr>
            <a:spLocks noGrp="1"/>
          </p:cNvSpPr>
          <p:nvPr>
            <p:ph type="sldNum" sz="quarter" idx="12"/>
          </p:nvPr>
        </p:nvSpPr>
        <p:spPr/>
        <p:txBody>
          <a:bodyPr/>
          <a:lstStyle/>
          <a:p>
            <a:fld id="{BFE59EC3-B876-4E4F-A2BC-7CDCD266AE1A}" type="slidenum">
              <a:rPr lang="en-GB" smtClean="0"/>
              <a:t>‹#›</a:t>
            </a:fld>
            <a:endParaRPr lang="en-GB"/>
          </a:p>
        </p:txBody>
      </p:sp>
    </p:spTree>
    <p:extLst>
      <p:ext uri="{BB962C8B-B14F-4D97-AF65-F5344CB8AC3E}">
        <p14:creationId xmlns:p14="http://schemas.microsoft.com/office/powerpoint/2010/main" val="34228832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B57531-E9EC-F64D-E8EC-D619D66672E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3D1BE41-92FF-72E4-9305-0D34F13F1711}"/>
              </a:ext>
            </a:extLst>
          </p:cNvPr>
          <p:cNvSpPr>
            <a:spLocks noGrp="1"/>
          </p:cNvSpPr>
          <p:nvPr>
            <p:ph type="dt" sz="half" idx="10"/>
          </p:nvPr>
        </p:nvSpPr>
        <p:spPr/>
        <p:txBody>
          <a:bodyPr/>
          <a:lstStyle/>
          <a:p>
            <a:fld id="{5E9E93B2-66B1-43FC-B595-FD82A7C28185}" type="datetimeFigureOut">
              <a:rPr lang="en-GB" smtClean="0"/>
              <a:t>25/04/2025</a:t>
            </a:fld>
            <a:endParaRPr lang="en-GB"/>
          </a:p>
        </p:txBody>
      </p:sp>
      <p:sp>
        <p:nvSpPr>
          <p:cNvPr id="4" name="Footer Placeholder 3">
            <a:extLst>
              <a:ext uri="{FF2B5EF4-FFF2-40B4-BE49-F238E27FC236}">
                <a16:creationId xmlns:a16="http://schemas.microsoft.com/office/drawing/2014/main" id="{07CCD92C-F175-7435-CF2E-56CC1C02FE9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582CD09-38E9-7665-8DFC-0A202C71DB92}"/>
              </a:ext>
            </a:extLst>
          </p:cNvPr>
          <p:cNvSpPr>
            <a:spLocks noGrp="1"/>
          </p:cNvSpPr>
          <p:nvPr>
            <p:ph type="sldNum" sz="quarter" idx="12"/>
          </p:nvPr>
        </p:nvSpPr>
        <p:spPr/>
        <p:txBody>
          <a:bodyPr/>
          <a:lstStyle/>
          <a:p>
            <a:fld id="{BFE59EC3-B876-4E4F-A2BC-7CDCD266AE1A}" type="slidenum">
              <a:rPr lang="en-GB" smtClean="0"/>
              <a:t>‹#›</a:t>
            </a:fld>
            <a:endParaRPr lang="en-GB"/>
          </a:p>
        </p:txBody>
      </p:sp>
    </p:spTree>
    <p:extLst>
      <p:ext uri="{BB962C8B-B14F-4D97-AF65-F5344CB8AC3E}">
        <p14:creationId xmlns:p14="http://schemas.microsoft.com/office/powerpoint/2010/main" val="16920045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1E59E76-7279-EED0-DB83-5E2EA02488A0}"/>
              </a:ext>
            </a:extLst>
          </p:cNvPr>
          <p:cNvSpPr>
            <a:spLocks noGrp="1"/>
          </p:cNvSpPr>
          <p:nvPr>
            <p:ph type="dt" sz="half" idx="10"/>
          </p:nvPr>
        </p:nvSpPr>
        <p:spPr/>
        <p:txBody>
          <a:bodyPr/>
          <a:lstStyle/>
          <a:p>
            <a:fld id="{5E9E93B2-66B1-43FC-B595-FD82A7C28185}" type="datetimeFigureOut">
              <a:rPr lang="en-GB" smtClean="0"/>
              <a:t>25/04/2025</a:t>
            </a:fld>
            <a:endParaRPr lang="en-GB"/>
          </a:p>
        </p:txBody>
      </p:sp>
      <p:sp>
        <p:nvSpPr>
          <p:cNvPr id="3" name="Footer Placeholder 2">
            <a:extLst>
              <a:ext uri="{FF2B5EF4-FFF2-40B4-BE49-F238E27FC236}">
                <a16:creationId xmlns:a16="http://schemas.microsoft.com/office/drawing/2014/main" id="{50690151-161F-490A-9991-F064A30C0AC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45EB560-C505-FC6F-7A2F-1B7E5AC1ECFA}"/>
              </a:ext>
            </a:extLst>
          </p:cNvPr>
          <p:cNvSpPr>
            <a:spLocks noGrp="1"/>
          </p:cNvSpPr>
          <p:nvPr>
            <p:ph type="sldNum" sz="quarter" idx="12"/>
          </p:nvPr>
        </p:nvSpPr>
        <p:spPr/>
        <p:txBody>
          <a:bodyPr/>
          <a:lstStyle/>
          <a:p>
            <a:fld id="{BFE59EC3-B876-4E4F-A2BC-7CDCD266AE1A}" type="slidenum">
              <a:rPr lang="en-GB" smtClean="0"/>
              <a:t>‹#›</a:t>
            </a:fld>
            <a:endParaRPr lang="en-GB"/>
          </a:p>
        </p:txBody>
      </p:sp>
    </p:spTree>
    <p:extLst>
      <p:ext uri="{BB962C8B-B14F-4D97-AF65-F5344CB8AC3E}">
        <p14:creationId xmlns:p14="http://schemas.microsoft.com/office/powerpoint/2010/main" val="944055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A7C548-22EF-1DD4-F6C0-18D537F330D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C9237B4-611F-49A4-7F40-566613D123D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BD2FEB1-A60E-6479-694B-B2E1BC4791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E2CAD28-EE0C-1E9F-E961-9F4B8D6475B6}"/>
              </a:ext>
            </a:extLst>
          </p:cNvPr>
          <p:cNvSpPr>
            <a:spLocks noGrp="1"/>
          </p:cNvSpPr>
          <p:nvPr>
            <p:ph type="dt" sz="half" idx="10"/>
          </p:nvPr>
        </p:nvSpPr>
        <p:spPr/>
        <p:txBody>
          <a:bodyPr/>
          <a:lstStyle/>
          <a:p>
            <a:fld id="{5E9E93B2-66B1-43FC-B595-FD82A7C28185}" type="datetimeFigureOut">
              <a:rPr lang="en-GB" smtClean="0"/>
              <a:t>25/04/2025</a:t>
            </a:fld>
            <a:endParaRPr lang="en-GB"/>
          </a:p>
        </p:txBody>
      </p:sp>
      <p:sp>
        <p:nvSpPr>
          <p:cNvPr id="6" name="Footer Placeholder 5">
            <a:extLst>
              <a:ext uri="{FF2B5EF4-FFF2-40B4-BE49-F238E27FC236}">
                <a16:creationId xmlns:a16="http://schemas.microsoft.com/office/drawing/2014/main" id="{B736942F-BA74-4FE0-D45D-0164FCA762D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7B99C2-84A5-59D6-2A2E-468A56C67DDC}"/>
              </a:ext>
            </a:extLst>
          </p:cNvPr>
          <p:cNvSpPr>
            <a:spLocks noGrp="1"/>
          </p:cNvSpPr>
          <p:nvPr>
            <p:ph type="sldNum" sz="quarter" idx="12"/>
          </p:nvPr>
        </p:nvSpPr>
        <p:spPr/>
        <p:txBody>
          <a:bodyPr/>
          <a:lstStyle/>
          <a:p>
            <a:fld id="{BFE59EC3-B876-4E4F-A2BC-7CDCD266AE1A}" type="slidenum">
              <a:rPr lang="en-GB" smtClean="0"/>
              <a:t>‹#›</a:t>
            </a:fld>
            <a:endParaRPr lang="en-GB"/>
          </a:p>
        </p:txBody>
      </p:sp>
    </p:spTree>
    <p:extLst>
      <p:ext uri="{BB962C8B-B14F-4D97-AF65-F5344CB8AC3E}">
        <p14:creationId xmlns:p14="http://schemas.microsoft.com/office/powerpoint/2010/main" val="30535206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124DC2-1154-0C85-BCA4-B0E2D0C74A3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812DDBF-048C-163C-ADBB-BD8101338B3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68782F7-1E03-0C0C-E7AA-236D399194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68361FD-D915-EDE2-5AA0-1D674D5DF706}"/>
              </a:ext>
            </a:extLst>
          </p:cNvPr>
          <p:cNvSpPr>
            <a:spLocks noGrp="1"/>
          </p:cNvSpPr>
          <p:nvPr>
            <p:ph type="dt" sz="half" idx="10"/>
          </p:nvPr>
        </p:nvSpPr>
        <p:spPr/>
        <p:txBody>
          <a:bodyPr/>
          <a:lstStyle/>
          <a:p>
            <a:fld id="{5E9E93B2-66B1-43FC-B595-FD82A7C28185}" type="datetimeFigureOut">
              <a:rPr lang="en-GB" smtClean="0"/>
              <a:t>25/04/2025</a:t>
            </a:fld>
            <a:endParaRPr lang="en-GB"/>
          </a:p>
        </p:txBody>
      </p:sp>
      <p:sp>
        <p:nvSpPr>
          <p:cNvPr id="6" name="Footer Placeholder 5">
            <a:extLst>
              <a:ext uri="{FF2B5EF4-FFF2-40B4-BE49-F238E27FC236}">
                <a16:creationId xmlns:a16="http://schemas.microsoft.com/office/drawing/2014/main" id="{A7234FF0-E860-FE2D-8FFB-30DF7D24D4A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B3A5B4-7390-CE8A-C5C3-4F364F198104}"/>
              </a:ext>
            </a:extLst>
          </p:cNvPr>
          <p:cNvSpPr>
            <a:spLocks noGrp="1"/>
          </p:cNvSpPr>
          <p:nvPr>
            <p:ph type="sldNum" sz="quarter" idx="12"/>
          </p:nvPr>
        </p:nvSpPr>
        <p:spPr/>
        <p:txBody>
          <a:bodyPr/>
          <a:lstStyle/>
          <a:p>
            <a:fld id="{BFE59EC3-B876-4E4F-A2BC-7CDCD266AE1A}" type="slidenum">
              <a:rPr lang="en-GB" smtClean="0"/>
              <a:t>‹#›</a:t>
            </a:fld>
            <a:endParaRPr lang="en-GB"/>
          </a:p>
        </p:txBody>
      </p:sp>
    </p:spTree>
    <p:extLst>
      <p:ext uri="{BB962C8B-B14F-4D97-AF65-F5344CB8AC3E}">
        <p14:creationId xmlns:p14="http://schemas.microsoft.com/office/powerpoint/2010/main" val="18366982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9EFC04-9C8D-0EF5-4A0D-BB2EF6F7825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B4B6FF5-B7E7-993E-D008-A348B0D795F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B1A795-148B-D5AE-BDF1-0592599AD7CC}"/>
              </a:ext>
            </a:extLst>
          </p:cNvPr>
          <p:cNvSpPr>
            <a:spLocks noGrp="1"/>
          </p:cNvSpPr>
          <p:nvPr>
            <p:ph type="dt" sz="half" idx="10"/>
          </p:nvPr>
        </p:nvSpPr>
        <p:spPr/>
        <p:txBody>
          <a:bodyPr/>
          <a:lstStyle/>
          <a:p>
            <a:fld id="{5E9E93B2-66B1-43FC-B595-FD82A7C28185}" type="datetimeFigureOut">
              <a:rPr lang="en-GB" smtClean="0"/>
              <a:t>25/04/2025</a:t>
            </a:fld>
            <a:endParaRPr lang="en-GB"/>
          </a:p>
        </p:txBody>
      </p:sp>
      <p:sp>
        <p:nvSpPr>
          <p:cNvPr id="5" name="Footer Placeholder 4">
            <a:extLst>
              <a:ext uri="{FF2B5EF4-FFF2-40B4-BE49-F238E27FC236}">
                <a16:creationId xmlns:a16="http://schemas.microsoft.com/office/drawing/2014/main" id="{4F489F76-EC25-63CC-1601-56C13A33DC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2FC8B8-40E7-0C5E-14B1-C00B03452BC9}"/>
              </a:ext>
            </a:extLst>
          </p:cNvPr>
          <p:cNvSpPr>
            <a:spLocks noGrp="1"/>
          </p:cNvSpPr>
          <p:nvPr>
            <p:ph type="sldNum" sz="quarter" idx="12"/>
          </p:nvPr>
        </p:nvSpPr>
        <p:spPr/>
        <p:txBody>
          <a:bodyPr/>
          <a:lstStyle/>
          <a:p>
            <a:fld id="{BFE59EC3-B876-4E4F-A2BC-7CDCD266AE1A}" type="slidenum">
              <a:rPr lang="en-GB" smtClean="0"/>
              <a:t>‹#›</a:t>
            </a:fld>
            <a:endParaRPr lang="en-GB"/>
          </a:p>
        </p:txBody>
      </p:sp>
    </p:spTree>
    <p:extLst>
      <p:ext uri="{BB962C8B-B14F-4D97-AF65-F5344CB8AC3E}">
        <p14:creationId xmlns:p14="http://schemas.microsoft.com/office/powerpoint/2010/main" val="582942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B7008E4-F814-2E82-77A6-4921D8E6CED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94E4A3C-E432-4964-519B-C69C805827C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696BAB8-4A8E-0065-1436-FC9E3EB717FF}"/>
              </a:ext>
            </a:extLst>
          </p:cNvPr>
          <p:cNvSpPr>
            <a:spLocks noGrp="1"/>
          </p:cNvSpPr>
          <p:nvPr>
            <p:ph type="dt" sz="half" idx="10"/>
          </p:nvPr>
        </p:nvSpPr>
        <p:spPr/>
        <p:txBody>
          <a:bodyPr/>
          <a:lstStyle/>
          <a:p>
            <a:fld id="{5E9E93B2-66B1-43FC-B595-FD82A7C28185}" type="datetimeFigureOut">
              <a:rPr lang="en-GB" smtClean="0"/>
              <a:t>25/04/2025</a:t>
            </a:fld>
            <a:endParaRPr lang="en-GB"/>
          </a:p>
        </p:txBody>
      </p:sp>
      <p:sp>
        <p:nvSpPr>
          <p:cNvPr id="5" name="Footer Placeholder 4">
            <a:extLst>
              <a:ext uri="{FF2B5EF4-FFF2-40B4-BE49-F238E27FC236}">
                <a16:creationId xmlns:a16="http://schemas.microsoft.com/office/drawing/2014/main" id="{955FBF68-334C-4539-0337-F9B67E4C36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69AF27-ABEB-CF8D-CC33-C9FFC42232BC}"/>
              </a:ext>
            </a:extLst>
          </p:cNvPr>
          <p:cNvSpPr>
            <a:spLocks noGrp="1"/>
          </p:cNvSpPr>
          <p:nvPr>
            <p:ph type="sldNum" sz="quarter" idx="12"/>
          </p:nvPr>
        </p:nvSpPr>
        <p:spPr/>
        <p:txBody>
          <a:bodyPr/>
          <a:lstStyle/>
          <a:p>
            <a:fld id="{BFE59EC3-B876-4E4F-A2BC-7CDCD266AE1A}" type="slidenum">
              <a:rPr lang="en-GB" smtClean="0"/>
              <a:t>‹#›</a:t>
            </a:fld>
            <a:endParaRPr lang="en-GB"/>
          </a:p>
        </p:txBody>
      </p:sp>
    </p:spTree>
    <p:extLst>
      <p:ext uri="{BB962C8B-B14F-4D97-AF65-F5344CB8AC3E}">
        <p14:creationId xmlns:p14="http://schemas.microsoft.com/office/powerpoint/2010/main" val="16348673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General)">
    <p:spTree>
      <p:nvGrpSpPr>
        <p:cNvPr id="1" name=""/>
        <p:cNvGrpSpPr/>
        <p:nvPr/>
      </p:nvGrpSpPr>
      <p:grpSpPr>
        <a:xfrm>
          <a:off x="0" y="0"/>
          <a:ext cx="0" cy="0"/>
          <a:chOff x="0" y="0"/>
          <a:chExt cx="0" cy="0"/>
        </a:xfrm>
      </p:grpSpPr>
      <p:sp>
        <p:nvSpPr>
          <p:cNvPr id="2" name="Rectangle 1"/>
          <p:cNvSpPr/>
          <p:nvPr userDrawn="1"/>
        </p:nvSpPr>
        <p:spPr>
          <a:xfrm>
            <a:off x="0" y="1"/>
            <a:ext cx="12192000" cy="372978"/>
          </a:xfrm>
          <a:prstGeom prst="rect">
            <a:avLst/>
          </a:prstGeom>
          <a:solidFill>
            <a:srgbClr val="ED1C24"/>
          </a:solidFill>
          <a:ln>
            <a:solidFill>
              <a:srgbClr val="ED1C2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13" name="Subtitle 2">
            <a:extLst>
              <a:ext uri="{FF2B5EF4-FFF2-40B4-BE49-F238E27FC236}">
                <a16:creationId xmlns:a16="http://schemas.microsoft.com/office/drawing/2014/main" id="{3F4B94C8-97F6-BD49-A011-F5602E172017}"/>
              </a:ext>
            </a:extLst>
          </p:cNvPr>
          <p:cNvSpPr>
            <a:spLocks noGrp="1"/>
          </p:cNvSpPr>
          <p:nvPr>
            <p:ph type="subTitle" idx="1" hasCustomPrompt="1"/>
          </p:nvPr>
        </p:nvSpPr>
        <p:spPr>
          <a:xfrm>
            <a:off x="378914" y="1219318"/>
            <a:ext cx="11432086" cy="5029082"/>
          </a:xfrm>
          <a:prstGeom prst="rect">
            <a:avLst/>
          </a:prstGeom>
        </p:spPr>
        <p:txBody>
          <a:bodyPr lIns="0" tIns="0" rIns="0" bIns="0">
            <a:noAutofit/>
          </a:bodyPr>
          <a:lstStyle>
            <a:lvl1pPr marL="0" indent="0" algn="l">
              <a:lnSpc>
                <a:spcPct val="100000"/>
              </a:lnSpc>
              <a:buNone/>
              <a:defRPr sz="2400" baseline="0">
                <a:solidFill>
                  <a:schemeClr val="tx1"/>
                </a:solidFill>
                <a:latin typeface="+mn-lt"/>
                <a:cs typeface="Calibri"/>
              </a:defRPr>
            </a:lvl1pPr>
            <a:lvl2pPr marL="457178" indent="0" algn="ctr">
              <a:buNone/>
              <a:defRPr sz="2000"/>
            </a:lvl2pPr>
            <a:lvl3pPr marL="914354" indent="0" algn="ctr">
              <a:buNone/>
              <a:defRPr sz="1800"/>
            </a:lvl3pPr>
            <a:lvl4pPr marL="1371532" indent="0" algn="ctr">
              <a:buNone/>
              <a:defRPr sz="1600"/>
            </a:lvl4pPr>
            <a:lvl5pPr marL="1828709" indent="0" algn="ctr">
              <a:buNone/>
              <a:defRPr sz="1600"/>
            </a:lvl5pPr>
            <a:lvl6pPr marL="2285886" indent="0" algn="ctr">
              <a:buNone/>
              <a:defRPr sz="1600"/>
            </a:lvl6pPr>
            <a:lvl7pPr marL="2743062" indent="0" algn="ctr">
              <a:buNone/>
              <a:defRPr sz="1600"/>
            </a:lvl7pPr>
            <a:lvl8pPr marL="3200240" indent="0" algn="ctr">
              <a:buNone/>
              <a:defRPr sz="1600"/>
            </a:lvl8pPr>
            <a:lvl9pPr marL="3657418" indent="0" algn="ctr">
              <a:buNone/>
              <a:defRPr sz="1600"/>
            </a:lvl9pPr>
          </a:lstStyle>
          <a:p>
            <a:r>
              <a:rPr lang="en-GB" dirty="0"/>
              <a:t>Click to add text</a:t>
            </a:r>
          </a:p>
        </p:txBody>
      </p:sp>
    </p:spTree>
    <p:extLst>
      <p:ext uri="{BB962C8B-B14F-4D97-AF65-F5344CB8AC3E}">
        <p14:creationId xmlns:p14="http://schemas.microsoft.com/office/powerpoint/2010/main" val="9105730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A280894-E911-E279-4CD4-776E776DBDB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0F10DA8-3F49-5F4F-BC1E-50FD194608B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79D3693-005D-0FDE-D0EC-FC33D459260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E9E93B2-66B1-43FC-B595-FD82A7C28185}" type="datetimeFigureOut">
              <a:rPr lang="en-GB" smtClean="0"/>
              <a:t>25/04/2025</a:t>
            </a:fld>
            <a:endParaRPr lang="en-GB"/>
          </a:p>
        </p:txBody>
      </p:sp>
      <p:sp>
        <p:nvSpPr>
          <p:cNvPr id="5" name="Footer Placeholder 4">
            <a:extLst>
              <a:ext uri="{FF2B5EF4-FFF2-40B4-BE49-F238E27FC236}">
                <a16:creationId xmlns:a16="http://schemas.microsoft.com/office/drawing/2014/main" id="{71DB30E1-4CAD-4806-6DD1-3D1F61C2A58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1055E7E4-B39C-8D73-0938-7A71674892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FE59EC3-B876-4E4F-A2BC-7CDCD266AE1A}" type="slidenum">
              <a:rPr lang="en-GB" smtClean="0"/>
              <a:t>‹#›</a:t>
            </a:fld>
            <a:endParaRPr lang="en-GB"/>
          </a:p>
        </p:txBody>
      </p:sp>
    </p:spTree>
    <p:extLst>
      <p:ext uri="{BB962C8B-B14F-4D97-AF65-F5344CB8AC3E}">
        <p14:creationId xmlns:p14="http://schemas.microsoft.com/office/powerpoint/2010/main" val="300270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scienceinschool.org/article/2022/mystery-box-challenge/" TargetMode="External"/><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1.png"/><Relationship Id="rId5" Type="http://schemas.openxmlformats.org/officeDocument/2006/relationships/hyperlink" Target="https://learning.sciencemuseumgroup.org.uk/wp-content/uploads/2020/04/SMG-Academy-Mystery-Boxes.pdf" TargetMode="External"/><Relationship Id="rId4" Type="http://schemas.openxmlformats.org/officeDocument/2006/relationships/hyperlink" Target="https://youtu.be/hud8SPCcfu0"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neonfutures.org.uk/case-study/electrical-engineer-philex-ming-yan-fan/"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hyperlink" Target="https://neonfutures.org.uk/case-study/electrical-engineer-josh-brough/" TargetMode="External"/><Relationship Id="rId4" Type="http://schemas.openxmlformats.org/officeDocument/2006/relationships/hyperlink" Target="https://neonfutures.org.uk/case-study/electrical-engineer-steve-large/"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hyperlink" Target="https://energisingfutures.co.uk/careers-connections/" TargetMode="External"/><Relationship Id="rId5" Type="http://schemas.openxmlformats.org/officeDocument/2006/relationships/hyperlink" Target="https://energisingfutures.co.uk/levels/primary-resources/" TargetMode="Externa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hyperlink" Target="https://www.stem.org.uk/secondary/careers/resources" TargetMode="External"/><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https://www.stem.org.uk/primary/resources/stem-careers" TargetMode="External"/><Relationship Id="rId5" Type="http://schemas.openxmlformats.org/officeDocument/2006/relationships/image" Target="../media/image6.png"/><Relationship Id="rId4" Type="http://schemas.openxmlformats.org/officeDocument/2006/relationships/hyperlink" Target="https://www.stem.org.uk/primary/resources"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hyperlink" Target="https://pstt.org.uk/unique-resources/a-scientist-just-like-me/" TargetMode="External"/><Relationship Id="rId4" Type="http://schemas.openxmlformats.org/officeDocument/2006/relationships/hyperlink" Target="https://pstt.org.uk/resource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romodels.org/"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BC44D7C6-88FD-36A7-665D-DB45503CFAD1}"/>
              </a:ext>
            </a:extLst>
          </p:cNvPr>
          <p:cNvSpPr>
            <a:spLocks noGrp="1"/>
          </p:cNvSpPr>
          <p:nvPr>
            <p:ph type="subTitle" idx="1"/>
          </p:nvPr>
        </p:nvSpPr>
        <p:spPr>
          <a:xfrm>
            <a:off x="4255657" y="509646"/>
            <a:ext cx="5511248" cy="575453"/>
          </a:xfrm>
        </p:spPr>
        <p:txBody>
          <a:bodyPr/>
          <a:lstStyle/>
          <a:p>
            <a:r>
              <a:rPr lang="en-GB" sz="2800" dirty="0"/>
              <a:t>Mystery Boxes!</a:t>
            </a:r>
          </a:p>
          <a:p>
            <a:endParaRPr lang="en-GB" dirty="0"/>
          </a:p>
        </p:txBody>
      </p:sp>
      <p:sp>
        <p:nvSpPr>
          <p:cNvPr id="5" name="TextBox 4">
            <a:extLst>
              <a:ext uri="{FF2B5EF4-FFF2-40B4-BE49-F238E27FC236}">
                <a16:creationId xmlns:a16="http://schemas.microsoft.com/office/drawing/2014/main" id="{67269887-0B8E-633C-7032-6FDC5E1F1A0F}"/>
              </a:ext>
            </a:extLst>
          </p:cNvPr>
          <p:cNvSpPr txBox="1"/>
          <p:nvPr/>
        </p:nvSpPr>
        <p:spPr>
          <a:xfrm>
            <a:off x="56401" y="2674913"/>
            <a:ext cx="7268796" cy="646331"/>
          </a:xfrm>
          <a:prstGeom prst="rect">
            <a:avLst/>
          </a:prstGeom>
          <a:noFill/>
        </p:spPr>
        <p:txBody>
          <a:bodyPr wrap="square">
            <a:spAutoFit/>
          </a:bodyPr>
          <a:lstStyle/>
          <a:p>
            <a:r>
              <a:rPr lang="en-GB" dirty="0">
                <a:hlinkClick r:id="rId3"/>
              </a:rPr>
              <a:t>https://www.scienceinschool.org/article/2022/mystery-box-challenge/</a:t>
            </a:r>
            <a:endParaRPr lang="en-GB" dirty="0"/>
          </a:p>
          <a:p>
            <a:endParaRPr lang="en-GB" dirty="0"/>
          </a:p>
        </p:txBody>
      </p:sp>
      <p:sp>
        <p:nvSpPr>
          <p:cNvPr id="7" name="TextBox 6">
            <a:extLst>
              <a:ext uri="{FF2B5EF4-FFF2-40B4-BE49-F238E27FC236}">
                <a16:creationId xmlns:a16="http://schemas.microsoft.com/office/drawing/2014/main" id="{17E63988-A9CF-A97D-9807-8920579114B7}"/>
              </a:ext>
            </a:extLst>
          </p:cNvPr>
          <p:cNvSpPr txBox="1"/>
          <p:nvPr/>
        </p:nvSpPr>
        <p:spPr>
          <a:xfrm>
            <a:off x="56401" y="3992406"/>
            <a:ext cx="3195560" cy="646331"/>
          </a:xfrm>
          <a:prstGeom prst="rect">
            <a:avLst/>
          </a:prstGeom>
          <a:noFill/>
        </p:spPr>
        <p:txBody>
          <a:bodyPr wrap="square">
            <a:spAutoFit/>
          </a:bodyPr>
          <a:lstStyle/>
          <a:p>
            <a:r>
              <a:rPr lang="en-GB" dirty="0">
                <a:hlinkClick r:id="rId4"/>
              </a:rPr>
              <a:t>https://youtu.be/hud8SPCcfu0</a:t>
            </a:r>
            <a:endParaRPr lang="en-GB" dirty="0"/>
          </a:p>
          <a:p>
            <a:endParaRPr lang="en-GB" dirty="0"/>
          </a:p>
        </p:txBody>
      </p:sp>
      <p:sp>
        <p:nvSpPr>
          <p:cNvPr id="8" name="TextBox 7">
            <a:extLst>
              <a:ext uri="{FF2B5EF4-FFF2-40B4-BE49-F238E27FC236}">
                <a16:creationId xmlns:a16="http://schemas.microsoft.com/office/drawing/2014/main" id="{BB4CFCF9-9CB2-345F-1B5D-E0D47D582A65}"/>
              </a:ext>
            </a:extLst>
          </p:cNvPr>
          <p:cNvSpPr txBox="1"/>
          <p:nvPr/>
        </p:nvSpPr>
        <p:spPr>
          <a:xfrm>
            <a:off x="0" y="3475525"/>
            <a:ext cx="3522696" cy="461665"/>
          </a:xfrm>
          <a:prstGeom prst="rect">
            <a:avLst/>
          </a:prstGeom>
          <a:noFill/>
        </p:spPr>
        <p:txBody>
          <a:bodyPr wrap="none" rtlCol="0">
            <a:spAutoFit/>
          </a:bodyPr>
          <a:lstStyle/>
          <a:p>
            <a:r>
              <a:rPr lang="en-GB" sz="2400" dirty="0"/>
              <a:t>Video – What’s in the box?</a:t>
            </a:r>
          </a:p>
        </p:txBody>
      </p:sp>
      <p:sp>
        <p:nvSpPr>
          <p:cNvPr id="9" name="TextBox 8">
            <a:extLst>
              <a:ext uri="{FF2B5EF4-FFF2-40B4-BE49-F238E27FC236}">
                <a16:creationId xmlns:a16="http://schemas.microsoft.com/office/drawing/2014/main" id="{59AC07B1-82A1-6A15-8648-051733BF4EC4}"/>
              </a:ext>
            </a:extLst>
          </p:cNvPr>
          <p:cNvSpPr txBox="1"/>
          <p:nvPr/>
        </p:nvSpPr>
        <p:spPr>
          <a:xfrm>
            <a:off x="188908" y="4902418"/>
            <a:ext cx="2930546" cy="738664"/>
          </a:xfrm>
          <a:prstGeom prst="rect">
            <a:avLst/>
          </a:prstGeom>
          <a:noFill/>
        </p:spPr>
        <p:txBody>
          <a:bodyPr wrap="none" rtlCol="0">
            <a:spAutoFit/>
          </a:bodyPr>
          <a:lstStyle/>
          <a:p>
            <a:r>
              <a:rPr lang="en-GB" sz="2400" dirty="0"/>
              <a:t>Suggested lesson plan</a:t>
            </a:r>
          </a:p>
          <a:p>
            <a:endParaRPr lang="en-GB" dirty="0"/>
          </a:p>
        </p:txBody>
      </p:sp>
      <p:sp>
        <p:nvSpPr>
          <p:cNvPr id="11" name="TextBox 10">
            <a:extLst>
              <a:ext uri="{FF2B5EF4-FFF2-40B4-BE49-F238E27FC236}">
                <a16:creationId xmlns:a16="http://schemas.microsoft.com/office/drawing/2014/main" id="{0B9C520B-37E7-0061-1B90-F6F5869651DE}"/>
              </a:ext>
            </a:extLst>
          </p:cNvPr>
          <p:cNvSpPr txBox="1"/>
          <p:nvPr/>
        </p:nvSpPr>
        <p:spPr>
          <a:xfrm>
            <a:off x="774858" y="5271750"/>
            <a:ext cx="6103916" cy="646331"/>
          </a:xfrm>
          <a:prstGeom prst="rect">
            <a:avLst/>
          </a:prstGeom>
          <a:noFill/>
        </p:spPr>
        <p:txBody>
          <a:bodyPr wrap="square">
            <a:spAutoFit/>
          </a:bodyPr>
          <a:lstStyle/>
          <a:p>
            <a:r>
              <a:rPr lang="en-GB" dirty="0">
                <a:hlinkClick r:id="rId5"/>
              </a:rPr>
              <a:t>SMG-Academy-Mystery-Boxes.pdf (sciencemuseumgroup.org.uk)</a:t>
            </a:r>
            <a:endParaRPr lang="en-GB" dirty="0"/>
          </a:p>
        </p:txBody>
      </p:sp>
      <p:sp>
        <p:nvSpPr>
          <p:cNvPr id="13" name="TextBox 12">
            <a:extLst>
              <a:ext uri="{FF2B5EF4-FFF2-40B4-BE49-F238E27FC236}">
                <a16:creationId xmlns:a16="http://schemas.microsoft.com/office/drawing/2014/main" id="{C321A1A8-2B39-0A35-C407-2BC57E863DF9}"/>
              </a:ext>
            </a:extLst>
          </p:cNvPr>
          <p:cNvSpPr txBox="1"/>
          <p:nvPr/>
        </p:nvSpPr>
        <p:spPr>
          <a:xfrm>
            <a:off x="56401" y="1809273"/>
            <a:ext cx="6151418" cy="830997"/>
          </a:xfrm>
          <a:prstGeom prst="rect">
            <a:avLst/>
          </a:prstGeom>
          <a:noFill/>
        </p:spPr>
        <p:txBody>
          <a:bodyPr wrap="square">
            <a:spAutoFit/>
          </a:bodyPr>
          <a:lstStyle/>
          <a:p>
            <a:r>
              <a:rPr lang="en-GB" sz="2400" dirty="0"/>
              <a:t>The mystery box challenge – explore the nature of science</a:t>
            </a:r>
          </a:p>
        </p:txBody>
      </p:sp>
      <p:pic>
        <p:nvPicPr>
          <p:cNvPr id="14" name="Picture 13">
            <a:extLst>
              <a:ext uri="{FF2B5EF4-FFF2-40B4-BE49-F238E27FC236}">
                <a16:creationId xmlns:a16="http://schemas.microsoft.com/office/drawing/2014/main" id="{0B0EF5A2-9FF0-C1E2-BC1E-5D4178D872C1}"/>
              </a:ext>
            </a:extLst>
          </p:cNvPr>
          <p:cNvPicPr>
            <a:picLocks noChangeAspect="1"/>
          </p:cNvPicPr>
          <p:nvPr/>
        </p:nvPicPr>
        <p:blipFill>
          <a:blip r:embed="rId6"/>
          <a:stretch>
            <a:fillRect/>
          </a:stretch>
        </p:blipFill>
        <p:spPr>
          <a:xfrm>
            <a:off x="7011281" y="0"/>
            <a:ext cx="4855518" cy="6858000"/>
          </a:xfrm>
          <a:prstGeom prst="rect">
            <a:avLst/>
          </a:prstGeom>
        </p:spPr>
      </p:pic>
      <p:sp>
        <p:nvSpPr>
          <p:cNvPr id="4" name="TextBox 3">
            <a:extLst>
              <a:ext uri="{FF2B5EF4-FFF2-40B4-BE49-F238E27FC236}">
                <a16:creationId xmlns:a16="http://schemas.microsoft.com/office/drawing/2014/main" id="{9FE9B6B6-67CC-1EA3-52E7-52A94836D10C}"/>
              </a:ext>
            </a:extLst>
          </p:cNvPr>
          <p:cNvSpPr txBox="1"/>
          <p:nvPr/>
        </p:nvSpPr>
        <p:spPr>
          <a:xfrm>
            <a:off x="399060" y="6020344"/>
            <a:ext cx="7388412" cy="646331"/>
          </a:xfrm>
          <a:prstGeom prst="rect">
            <a:avLst/>
          </a:prstGeom>
          <a:noFill/>
        </p:spPr>
        <p:txBody>
          <a:bodyPr wrap="square">
            <a:spAutoFit/>
          </a:bodyPr>
          <a:lstStyle/>
          <a:p>
            <a:r>
              <a:rPr lang="en-GB" dirty="0"/>
              <a:t>https://learning.sciencemuseumgroup.org.uk/wp-content/uploads/2020/04/SMG-Academy-Mystery-Boxes.pdf</a:t>
            </a:r>
          </a:p>
        </p:txBody>
      </p:sp>
    </p:spTree>
    <p:extLst>
      <p:ext uri="{BB962C8B-B14F-4D97-AF65-F5344CB8AC3E}">
        <p14:creationId xmlns:p14="http://schemas.microsoft.com/office/powerpoint/2010/main" val="1396261119"/>
      </p:ext>
    </p:extLst>
  </p:cSld>
  <p:clrMapOvr>
    <a:masterClrMapping/>
  </p:clrMapOvr>
  <mc:AlternateContent xmlns:mc="http://schemas.openxmlformats.org/markup-compatibility/2006" xmlns:p14="http://schemas.microsoft.com/office/powerpoint/2010/main">
    <mc:Choice Requires="p14">
      <p:transition spd="slow" p14:dur="2000" advTm="119606"/>
    </mc:Choice>
    <mc:Fallback xmlns="">
      <p:transition spd="slow" advTm="11960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8429F-9937-137D-121B-005BC7C1EA69}"/>
              </a:ext>
            </a:extLst>
          </p:cNvPr>
          <p:cNvSpPr>
            <a:spLocks noGrp="1"/>
          </p:cNvSpPr>
          <p:nvPr>
            <p:ph type="title"/>
          </p:nvPr>
        </p:nvSpPr>
        <p:spPr/>
        <p:txBody>
          <a:bodyPr/>
          <a:lstStyle/>
          <a:p>
            <a:r>
              <a:rPr lang="en-GB" dirty="0"/>
              <a:t>Opportunities for careers awareness raising</a:t>
            </a:r>
          </a:p>
        </p:txBody>
      </p:sp>
      <p:sp>
        <p:nvSpPr>
          <p:cNvPr id="5" name="TextBox 4">
            <a:extLst>
              <a:ext uri="{FF2B5EF4-FFF2-40B4-BE49-F238E27FC236}">
                <a16:creationId xmlns:a16="http://schemas.microsoft.com/office/drawing/2014/main" id="{4698FF72-6FA1-C2A6-45D0-A10284E015F5}"/>
              </a:ext>
            </a:extLst>
          </p:cNvPr>
          <p:cNvSpPr txBox="1"/>
          <p:nvPr/>
        </p:nvSpPr>
        <p:spPr>
          <a:xfrm>
            <a:off x="166036" y="1257549"/>
            <a:ext cx="3611879" cy="2308324"/>
          </a:xfrm>
          <a:prstGeom prst="rect">
            <a:avLst/>
          </a:prstGeom>
          <a:solidFill>
            <a:schemeClr val="accent2">
              <a:lumMod val="40000"/>
              <a:lumOff val="60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silka"/>
                <a:ea typeface="+mn-ea"/>
                <a:cs typeface="+mn-cs"/>
                <a:hlinkClick r:id="rId3"/>
              </a:rPr>
              <a:t>Collecting ambient energy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hlinkClick r:id="rId3"/>
              </a:rPr>
              <a:t>Collecting ambient energy | Case Study | Neon - Brilliant inspiration (neonfutures.org.uk)</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err="1">
                <a:ln>
                  <a:noFill/>
                </a:ln>
                <a:solidFill>
                  <a:srgbClr val="333333"/>
                </a:solidFill>
                <a:effectLst/>
                <a:uLnTx/>
                <a:uFillTx/>
                <a:latin typeface="silka"/>
                <a:ea typeface="+mn-ea"/>
                <a:cs typeface="+mn-cs"/>
              </a:rPr>
              <a:t>Philex</a:t>
            </a:r>
            <a:r>
              <a:rPr kumimoji="0" lang="en-GB" sz="1800" b="0" i="0" u="none" strike="noStrike" kern="1200" cap="none" spc="0" normalizeH="0" baseline="0" noProof="0" dirty="0">
                <a:ln>
                  <a:noFill/>
                </a:ln>
                <a:solidFill>
                  <a:srgbClr val="333333"/>
                </a:solidFill>
                <a:effectLst/>
                <a:uLnTx/>
                <a:uFillTx/>
                <a:latin typeface="silka"/>
                <a:ea typeface="+mn-ea"/>
                <a:cs typeface="+mn-cs"/>
              </a:rPr>
              <a:t> is an electrical engineer working in ecological friendly electronics, collecting energy from thin air!</a:t>
            </a:r>
          </a:p>
        </p:txBody>
      </p:sp>
      <p:sp>
        <p:nvSpPr>
          <p:cNvPr id="12" name="TextBox 11">
            <a:extLst>
              <a:ext uri="{FF2B5EF4-FFF2-40B4-BE49-F238E27FC236}">
                <a16:creationId xmlns:a16="http://schemas.microsoft.com/office/drawing/2014/main" id="{EBECFBC4-B77C-33CA-1FC1-02FA55F9452A}"/>
              </a:ext>
            </a:extLst>
          </p:cNvPr>
          <p:cNvSpPr txBox="1"/>
          <p:nvPr/>
        </p:nvSpPr>
        <p:spPr>
          <a:xfrm>
            <a:off x="3849621" y="1589996"/>
            <a:ext cx="2245494" cy="4524315"/>
          </a:xfrm>
          <a:prstGeom prst="rect">
            <a:avLst/>
          </a:prstGeom>
          <a:solidFill>
            <a:srgbClr val="FFC000"/>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hlinkClick r:id="rId4"/>
              </a:rPr>
              <a:t>Charged up | Case Study | Neon - Brilliant inspiration (neonfutures.org.uk)</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333333"/>
                </a:solidFill>
                <a:effectLst/>
                <a:uLnTx/>
                <a:uFillTx/>
                <a:latin typeface="silka"/>
                <a:ea typeface="+mn-ea"/>
                <a:cs typeface="+mn-cs"/>
              </a:rPr>
              <a:t>Cars and road vehicles are responsible for almost a quarter of greenhouse gas emissions in the UK in 2012 and Steve Large hopes to make a dent in this figure working as an engineer to create electric car charging points.</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TextBox 13">
            <a:extLst>
              <a:ext uri="{FF2B5EF4-FFF2-40B4-BE49-F238E27FC236}">
                <a16:creationId xmlns:a16="http://schemas.microsoft.com/office/drawing/2014/main" id="{18956459-8DF8-54B7-B49D-8963CA0F6CA8}"/>
              </a:ext>
            </a:extLst>
          </p:cNvPr>
          <p:cNvSpPr txBox="1"/>
          <p:nvPr/>
        </p:nvSpPr>
        <p:spPr>
          <a:xfrm>
            <a:off x="291164" y="3718679"/>
            <a:ext cx="3486751" cy="3139321"/>
          </a:xfrm>
          <a:prstGeom prst="rect">
            <a:avLst/>
          </a:prstGeom>
          <a:solidFill>
            <a:srgbClr val="FFFF00"/>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silka"/>
                <a:ea typeface="+mn-ea"/>
                <a:cs typeface="+mn-cs"/>
                <a:hlinkClick r:id="rId5"/>
              </a:rPr>
              <a:t>Licence to drive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hlinkClick r:id="rId5"/>
              </a:rPr>
              <a:t>Licence to drive | Case Study | Neon - Brilliant inspiration (neonfutures.org.uk)</a:t>
            </a:r>
            <a:endParaRPr kumimoji="0" lang="en-GB" sz="1800" b="1" i="0" u="none" strike="noStrike" kern="1200" cap="none" spc="0" normalizeH="0" baseline="0" noProof="0" dirty="0">
              <a:ln>
                <a:noFill/>
              </a:ln>
              <a:solidFill>
                <a:prstClr val="black"/>
              </a:solidFill>
              <a:effectLst/>
              <a:uLnTx/>
              <a:uFillTx/>
              <a:latin typeface="silka"/>
              <a:ea typeface="+mn-ea"/>
              <a:cs typeface="+mn-cs"/>
              <a:hlinkClick r:id="rId5"/>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333333"/>
                </a:solidFill>
                <a:effectLst/>
                <a:uLnTx/>
                <a:uFillTx/>
                <a:latin typeface="silka"/>
                <a:ea typeface="+mn-ea"/>
                <a:cs typeface="+mn-cs"/>
              </a:rPr>
              <a:t>After finishing school, Josh Brough decided he wanted to earn and learn at the same time. He took an apprenticeship with Siemens and now works on the electronic and electrical devices that help drive rollercoasters!</a:t>
            </a:r>
          </a:p>
        </p:txBody>
      </p:sp>
      <p:pic>
        <p:nvPicPr>
          <p:cNvPr id="15" name="Picture 14" descr="Graphical user interface, website&#10;&#10;Description automatically generated">
            <a:extLst>
              <a:ext uri="{FF2B5EF4-FFF2-40B4-BE49-F238E27FC236}">
                <a16:creationId xmlns:a16="http://schemas.microsoft.com/office/drawing/2014/main" id="{57BA7D78-138A-DC77-0E1A-743E7FC8D8F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66821" y="1413327"/>
            <a:ext cx="6025179" cy="5263381"/>
          </a:xfrm>
          <a:prstGeom prst="rect">
            <a:avLst/>
          </a:prstGeom>
        </p:spPr>
      </p:pic>
    </p:spTree>
    <p:extLst>
      <p:ext uri="{BB962C8B-B14F-4D97-AF65-F5344CB8AC3E}">
        <p14:creationId xmlns:p14="http://schemas.microsoft.com/office/powerpoint/2010/main" val="1190508807"/>
      </p:ext>
    </p:extLst>
  </p:cSld>
  <p:clrMapOvr>
    <a:masterClrMapping/>
  </p:clrMapOvr>
  <mc:AlternateContent xmlns:mc="http://schemas.openxmlformats.org/markup-compatibility/2006" xmlns:p14="http://schemas.microsoft.com/office/powerpoint/2010/main">
    <mc:Choice Requires="p14">
      <p:transition spd="slow" p14:dur="2000" advTm="127096"/>
    </mc:Choice>
    <mc:Fallback xmlns="">
      <p:transition spd="slow" advTm="12709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A1F1A13-7CDD-0627-5F37-4F44411B2D5B}"/>
              </a:ext>
            </a:extLst>
          </p:cNvPr>
          <p:cNvPicPr>
            <a:picLocks noChangeAspect="1"/>
          </p:cNvPicPr>
          <p:nvPr/>
        </p:nvPicPr>
        <p:blipFill>
          <a:blip r:embed="rId3"/>
          <a:stretch>
            <a:fillRect/>
          </a:stretch>
        </p:blipFill>
        <p:spPr>
          <a:xfrm>
            <a:off x="774830" y="287607"/>
            <a:ext cx="2201411" cy="1668150"/>
          </a:xfrm>
          <a:prstGeom prst="rect">
            <a:avLst/>
          </a:prstGeom>
        </p:spPr>
      </p:pic>
      <p:pic>
        <p:nvPicPr>
          <p:cNvPr id="6" name="Picture 5">
            <a:extLst>
              <a:ext uri="{FF2B5EF4-FFF2-40B4-BE49-F238E27FC236}">
                <a16:creationId xmlns:a16="http://schemas.microsoft.com/office/drawing/2014/main" id="{380FFBE0-3CD6-C7AA-1195-C077615F5233}"/>
              </a:ext>
            </a:extLst>
          </p:cNvPr>
          <p:cNvPicPr>
            <a:picLocks noChangeAspect="1"/>
          </p:cNvPicPr>
          <p:nvPr/>
        </p:nvPicPr>
        <p:blipFill>
          <a:blip r:embed="rId4"/>
          <a:stretch>
            <a:fillRect/>
          </a:stretch>
        </p:blipFill>
        <p:spPr>
          <a:xfrm>
            <a:off x="5837129" y="95116"/>
            <a:ext cx="4479335" cy="6667768"/>
          </a:xfrm>
          <a:prstGeom prst="rect">
            <a:avLst/>
          </a:prstGeom>
        </p:spPr>
      </p:pic>
      <p:sp>
        <p:nvSpPr>
          <p:cNvPr id="8" name="TextBox 7">
            <a:extLst>
              <a:ext uri="{FF2B5EF4-FFF2-40B4-BE49-F238E27FC236}">
                <a16:creationId xmlns:a16="http://schemas.microsoft.com/office/drawing/2014/main" id="{FFC3478F-D239-D2D4-2A7B-05E96B83DE6E}"/>
              </a:ext>
            </a:extLst>
          </p:cNvPr>
          <p:cNvSpPr txBox="1"/>
          <p:nvPr/>
        </p:nvSpPr>
        <p:spPr>
          <a:xfrm>
            <a:off x="2441074" y="1955757"/>
            <a:ext cx="6093912" cy="369332"/>
          </a:xfrm>
          <a:prstGeom prst="rect">
            <a:avLst/>
          </a:prstGeom>
          <a:noFill/>
        </p:spPr>
        <p:txBody>
          <a:bodyPr wrap="square">
            <a:spAutoFit/>
          </a:bodyPr>
          <a:lstStyle/>
          <a:p>
            <a:r>
              <a:rPr lang="en-GB" dirty="0">
                <a:hlinkClick r:id="rId5"/>
              </a:rPr>
              <a:t>Primary | Energising Futures</a:t>
            </a:r>
            <a:endParaRPr lang="en-GB" dirty="0"/>
          </a:p>
        </p:txBody>
      </p:sp>
      <p:sp>
        <p:nvSpPr>
          <p:cNvPr id="10" name="TextBox 9">
            <a:extLst>
              <a:ext uri="{FF2B5EF4-FFF2-40B4-BE49-F238E27FC236}">
                <a16:creationId xmlns:a16="http://schemas.microsoft.com/office/drawing/2014/main" id="{73ACE26E-A25C-50D5-B4B9-DAA00F57200C}"/>
              </a:ext>
            </a:extLst>
          </p:cNvPr>
          <p:cNvSpPr txBox="1"/>
          <p:nvPr/>
        </p:nvSpPr>
        <p:spPr>
          <a:xfrm>
            <a:off x="145996" y="2082735"/>
            <a:ext cx="6097604" cy="1640834"/>
          </a:xfrm>
          <a:prstGeom prst="rect">
            <a:avLst/>
          </a:prstGeom>
          <a:noFill/>
        </p:spPr>
        <p:txBody>
          <a:bodyPr wrap="square">
            <a:spAutoFit/>
          </a:bodyPr>
          <a:lstStyle/>
          <a:p>
            <a:pPr algn="l">
              <a:lnSpc>
                <a:spcPts val="3900"/>
              </a:lnSpc>
              <a:spcBef>
                <a:spcPts val="1875"/>
              </a:spcBef>
            </a:pPr>
            <a:r>
              <a:rPr lang="en-GB" b="1" i="0" dirty="0">
                <a:solidFill>
                  <a:srgbClr val="110E63"/>
                </a:solidFill>
                <a:effectLst/>
                <a:latin typeface="poppins" panose="00000500000000000000" pitchFamily="2" charset="0"/>
              </a:rPr>
              <a:t>Primary</a:t>
            </a:r>
          </a:p>
          <a:p>
            <a:pPr algn="l">
              <a:lnSpc>
                <a:spcPts val="2392"/>
              </a:lnSpc>
              <a:spcBef>
                <a:spcPts val="1125"/>
              </a:spcBef>
            </a:pPr>
            <a:r>
              <a:rPr lang="en-GB" b="0" i="0" dirty="0">
                <a:solidFill>
                  <a:srgbClr val="110E63"/>
                </a:solidFill>
                <a:effectLst/>
                <a:latin typeface="proxima-nova"/>
              </a:rPr>
              <a:t>Science teaching and learning materials for UK pupils aged 4–11 linked to the curriculum, with accessible resources to bring science to life through real-world challenges and careers links.</a:t>
            </a:r>
          </a:p>
        </p:txBody>
      </p:sp>
      <p:sp>
        <p:nvSpPr>
          <p:cNvPr id="2" name="TextBox 1">
            <a:extLst>
              <a:ext uri="{FF2B5EF4-FFF2-40B4-BE49-F238E27FC236}">
                <a16:creationId xmlns:a16="http://schemas.microsoft.com/office/drawing/2014/main" id="{2B5E83DF-8EC4-41A5-C419-86604127993B}"/>
              </a:ext>
            </a:extLst>
          </p:cNvPr>
          <p:cNvSpPr txBox="1"/>
          <p:nvPr/>
        </p:nvSpPr>
        <p:spPr>
          <a:xfrm>
            <a:off x="774830" y="4532912"/>
            <a:ext cx="6093724" cy="369332"/>
          </a:xfrm>
          <a:prstGeom prst="rect">
            <a:avLst/>
          </a:prstGeom>
          <a:noFill/>
        </p:spPr>
        <p:txBody>
          <a:bodyPr wrap="square">
            <a:spAutoFit/>
          </a:bodyPr>
          <a:lstStyle/>
          <a:p>
            <a:r>
              <a:rPr lang="en-GB" dirty="0">
                <a:hlinkClick r:id="rId6"/>
              </a:rPr>
              <a:t>Careers connections | Energising Futures</a:t>
            </a:r>
            <a:endParaRPr lang="en-GB" dirty="0"/>
          </a:p>
        </p:txBody>
      </p:sp>
      <p:sp>
        <p:nvSpPr>
          <p:cNvPr id="5" name="TextBox 4">
            <a:extLst>
              <a:ext uri="{FF2B5EF4-FFF2-40B4-BE49-F238E27FC236}">
                <a16:creationId xmlns:a16="http://schemas.microsoft.com/office/drawing/2014/main" id="{AF14A635-9AD6-C2B9-96E7-B1BCFBE12129}"/>
              </a:ext>
            </a:extLst>
          </p:cNvPr>
          <p:cNvSpPr txBox="1"/>
          <p:nvPr/>
        </p:nvSpPr>
        <p:spPr>
          <a:xfrm>
            <a:off x="2573462" y="0"/>
            <a:ext cx="6093912" cy="369332"/>
          </a:xfrm>
          <a:prstGeom prst="rect">
            <a:avLst/>
          </a:prstGeom>
          <a:noFill/>
        </p:spPr>
        <p:txBody>
          <a:bodyPr wrap="square">
            <a:spAutoFit/>
          </a:bodyPr>
          <a:lstStyle/>
          <a:p>
            <a:r>
              <a:rPr lang="en-GB" dirty="0"/>
              <a:t>https://energisingfutures.co.uk/</a:t>
            </a:r>
          </a:p>
        </p:txBody>
      </p:sp>
    </p:spTree>
    <p:extLst>
      <p:ext uri="{BB962C8B-B14F-4D97-AF65-F5344CB8AC3E}">
        <p14:creationId xmlns:p14="http://schemas.microsoft.com/office/powerpoint/2010/main" val="5930225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5D21CBA-04BD-2C53-8115-95254F87CCB1}"/>
              </a:ext>
            </a:extLst>
          </p:cNvPr>
          <p:cNvPicPr>
            <a:picLocks noChangeAspect="1"/>
          </p:cNvPicPr>
          <p:nvPr/>
        </p:nvPicPr>
        <p:blipFill>
          <a:blip r:embed="rId3"/>
          <a:stretch>
            <a:fillRect/>
          </a:stretch>
        </p:blipFill>
        <p:spPr>
          <a:xfrm>
            <a:off x="445085" y="299413"/>
            <a:ext cx="2857500" cy="1219200"/>
          </a:xfrm>
          <a:prstGeom prst="rect">
            <a:avLst/>
          </a:prstGeom>
        </p:spPr>
      </p:pic>
      <p:sp>
        <p:nvSpPr>
          <p:cNvPr id="7" name="TextBox 6">
            <a:extLst>
              <a:ext uri="{FF2B5EF4-FFF2-40B4-BE49-F238E27FC236}">
                <a16:creationId xmlns:a16="http://schemas.microsoft.com/office/drawing/2014/main" id="{36921840-5B57-5401-D9D7-CB7D6ED8C962}"/>
              </a:ext>
            </a:extLst>
          </p:cNvPr>
          <p:cNvSpPr txBox="1"/>
          <p:nvPr/>
        </p:nvSpPr>
        <p:spPr>
          <a:xfrm>
            <a:off x="142755" y="1333947"/>
            <a:ext cx="6097604" cy="369332"/>
          </a:xfrm>
          <a:prstGeom prst="rect">
            <a:avLst/>
          </a:prstGeom>
          <a:noFill/>
        </p:spPr>
        <p:txBody>
          <a:bodyPr wrap="square">
            <a:spAutoFit/>
          </a:bodyPr>
          <a:lstStyle/>
          <a:p>
            <a:r>
              <a:rPr lang="en-GB" dirty="0">
                <a:hlinkClick r:id="rId4"/>
              </a:rPr>
              <a:t>Resources | Primary</a:t>
            </a:r>
            <a:endParaRPr lang="en-GB" dirty="0"/>
          </a:p>
        </p:txBody>
      </p:sp>
      <p:sp>
        <p:nvSpPr>
          <p:cNvPr id="11" name="TextBox 10">
            <a:extLst>
              <a:ext uri="{FF2B5EF4-FFF2-40B4-BE49-F238E27FC236}">
                <a16:creationId xmlns:a16="http://schemas.microsoft.com/office/drawing/2014/main" id="{1B58D612-D988-306C-69CC-D06A758C9EFA}"/>
              </a:ext>
            </a:extLst>
          </p:cNvPr>
          <p:cNvSpPr txBox="1"/>
          <p:nvPr/>
        </p:nvSpPr>
        <p:spPr>
          <a:xfrm>
            <a:off x="146447" y="2060045"/>
            <a:ext cx="6093912" cy="1477328"/>
          </a:xfrm>
          <a:prstGeom prst="rect">
            <a:avLst/>
          </a:prstGeom>
          <a:noFill/>
        </p:spPr>
        <p:txBody>
          <a:bodyPr wrap="square">
            <a:spAutoFit/>
          </a:bodyPr>
          <a:lstStyle/>
          <a:p>
            <a:pPr algn="l"/>
            <a:endParaRPr lang="en-GB" b="1" i="0" dirty="0">
              <a:solidFill>
                <a:srgbClr val="000000"/>
              </a:solidFill>
              <a:effectLst/>
              <a:latin typeface="Roboto Condensed" panose="02000000000000000000" pitchFamily="2" charset="0"/>
            </a:endParaRPr>
          </a:p>
          <a:p>
            <a:pPr algn="l"/>
            <a:r>
              <a:rPr lang="en-GB" b="0" i="0" dirty="0">
                <a:solidFill>
                  <a:srgbClr val="000000"/>
                </a:solidFill>
                <a:effectLst/>
                <a:latin typeface="Roboto" panose="02000000000000000000" pitchFamily="2" charset="0"/>
              </a:rPr>
              <a:t>STEM Learning resources house a comprehensive collection of over 14,000 freely available, quality-assured digital STEM education resources to help educators inspire young people about STEM.</a:t>
            </a:r>
          </a:p>
        </p:txBody>
      </p:sp>
      <p:pic>
        <p:nvPicPr>
          <p:cNvPr id="3" name="Picture 2">
            <a:extLst>
              <a:ext uri="{FF2B5EF4-FFF2-40B4-BE49-F238E27FC236}">
                <a16:creationId xmlns:a16="http://schemas.microsoft.com/office/drawing/2014/main" id="{BC7D6FE4-9884-2E21-CB02-A330127A5EF4}"/>
              </a:ext>
            </a:extLst>
          </p:cNvPr>
          <p:cNvPicPr>
            <a:picLocks noChangeAspect="1"/>
          </p:cNvPicPr>
          <p:nvPr/>
        </p:nvPicPr>
        <p:blipFill>
          <a:blip r:embed="rId5"/>
          <a:stretch>
            <a:fillRect/>
          </a:stretch>
        </p:blipFill>
        <p:spPr>
          <a:xfrm>
            <a:off x="7001302" y="198128"/>
            <a:ext cx="3371137" cy="3551733"/>
          </a:xfrm>
          <a:prstGeom prst="rect">
            <a:avLst/>
          </a:prstGeom>
        </p:spPr>
      </p:pic>
      <p:sp>
        <p:nvSpPr>
          <p:cNvPr id="6" name="TextBox 5">
            <a:extLst>
              <a:ext uri="{FF2B5EF4-FFF2-40B4-BE49-F238E27FC236}">
                <a16:creationId xmlns:a16="http://schemas.microsoft.com/office/drawing/2014/main" id="{9E9BCDBF-521D-908E-FE6E-62A9035F72C8}"/>
              </a:ext>
            </a:extLst>
          </p:cNvPr>
          <p:cNvSpPr txBox="1"/>
          <p:nvPr/>
        </p:nvSpPr>
        <p:spPr>
          <a:xfrm>
            <a:off x="7322165" y="3579234"/>
            <a:ext cx="6100548" cy="369332"/>
          </a:xfrm>
          <a:prstGeom prst="rect">
            <a:avLst/>
          </a:prstGeom>
          <a:noFill/>
        </p:spPr>
        <p:txBody>
          <a:bodyPr wrap="square">
            <a:spAutoFit/>
          </a:bodyPr>
          <a:lstStyle/>
          <a:p>
            <a:r>
              <a:rPr lang="en-GB" dirty="0">
                <a:hlinkClick r:id="rId6"/>
              </a:rPr>
              <a:t>Primary STEM Careers</a:t>
            </a:r>
            <a:endParaRPr lang="en-GB" dirty="0"/>
          </a:p>
        </p:txBody>
      </p:sp>
      <p:pic>
        <p:nvPicPr>
          <p:cNvPr id="10" name="Picture 9">
            <a:extLst>
              <a:ext uri="{FF2B5EF4-FFF2-40B4-BE49-F238E27FC236}">
                <a16:creationId xmlns:a16="http://schemas.microsoft.com/office/drawing/2014/main" id="{4B852B26-F707-0590-0D93-91F76D5E07A8}"/>
              </a:ext>
            </a:extLst>
          </p:cNvPr>
          <p:cNvPicPr>
            <a:picLocks noChangeAspect="1"/>
          </p:cNvPicPr>
          <p:nvPr/>
        </p:nvPicPr>
        <p:blipFill>
          <a:blip r:embed="rId7"/>
          <a:stretch>
            <a:fillRect/>
          </a:stretch>
        </p:blipFill>
        <p:spPr>
          <a:xfrm>
            <a:off x="517746" y="3809206"/>
            <a:ext cx="5569677" cy="2222985"/>
          </a:xfrm>
          <a:prstGeom prst="rect">
            <a:avLst/>
          </a:prstGeom>
        </p:spPr>
      </p:pic>
      <p:sp>
        <p:nvSpPr>
          <p:cNvPr id="13" name="TextBox 12">
            <a:extLst>
              <a:ext uri="{FF2B5EF4-FFF2-40B4-BE49-F238E27FC236}">
                <a16:creationId xmlns:a16="http://schemas.microsoft.com/office/drawing/2014/main" id="{B16654EA-F2CE-9DF4-97D0-87047A72664C}"/>
              </a:ext>
            </a:extLst>
          </p:cNvPr>
          <p:cNvSpPr txBox="1"/>
          <p:nvPr/>
        </p:nvSpPr>
        <p:spPr>
          <a:xfrm>
            <a:off x="7168486" y="4551366"/>
            <a:ext cx="6721522" cy="369332"/>
          </a:xfrm>
          <a:prstGeom prst="rect">
            <a:avLst/>
          </a:prstGeom>
          <a:noFill/>
        </p:spPr>
        <p:txBody>
          <a:bodyPr wrap="square">
            <a:spAutoFit/>
          </a:bodyPr>
          <a:lstStyle/>
          <a:p>
            <a:r>
              <a:rPr lang="en-GB" dirty="0">
                <a:hlinkClick r:id="rId8"/>
              </a:rPr>
              <a:t>STEM careers resources</a:t>
            </a:r>
            <a:endParaRPr lang="en-GB" dirty="0"/>
          </a:p>
        </p:txBody>
      </p:sp>
      <p:sp>
        <p:nvSpPr>
          <p:cNvPr id="9" name="TextBox 8">
            <a:extLst>
              <a:ext uri="{FF2B5EF4-FFF2-40B4-BE49-F238E27FC236}">
                <a16:creationId xmlns:a16="http://schemas.microsoft.com/office/drawing/2014/main" id="{331BBA25-34C7-85ED-8BBF-DB6D5D6EB7B5}"/>
              </a:ext>
            </a:extLst>
          </p:cNvPr>
          <p:cNvSpPr txBox="1"/>
          <p:nvPr/>
        </p:nvSpPr>
        <p:spPr>
          <a:xfrm>
            <a:off x="3427109" y="299413"/>
            <a:ext cx="6945330" cy="369332"/>
          </a:xfrm>
          <a:prstGeom prst="rect">
            <a:avLst/>
          </a:prstGeom>
          <a:noFill/>
        </p:spPr>
        <p:txBody>
          <a:bodyPr wrap="square">
            <a:spAutoFit/>
          </a:bodyPr>
          <a:lstStyle/>
          <a:p>
            <a:r>
              <a:rPr lang="en-GB" dirty="0"/>
              <a:t>https://www.stem.org.uk/primary</a:t>
            </a:r>
          </a:p>
        </p:txBody>
      </p:sp>
      <p:sp>
        <p:nvSpPr>
          <p:cNvPr id="14" name="TextBox 13">
            <a:extLst>
              <a:ext uri="{FF2B5EF4-FFF2-40B4-BE49-F238E27FC236}">
                <a16:creationId xmlns:a16="http://schemas.microsoft.com/office/drawing/2014/main" id="{DCE4FD37-4749-8769-540A-FA6A3E716DAE}"/>
              </a:ext>
            </a:extLst>
          </p:cNvPr>
          <p:cNvSpPr txBox="1"/>
          <p:nvPr/>
        </p:nvSpPr>
        <p:spPr>
          <a:xfrm>
            <a:off x="5907640" y="5537537"/>
            <a:ext cx="6945330" cy="369332"/>
          </a:xfrm>
          <a:prstGeom prst="rect">
            <a:avLst/>
          </a:prstGeom>
          <a:noFill/>
        </p:spPr>
        <p:txBody>
          <a:bodyPr wrap="square">
            <a:spAutoFit/>
          </a:bodyPr>
          <a:lstStyle/>
          <a:p>
            <a:r>
              <a:rPr lang="en-GB" dirty="0"/>
              <a:t>https://www.stem.org.uk/primary/resources/stem-careers</a:t>
            </a:r>
          </a:p>
        </p:txBody>
      </p:sp>
    </p:spTree>
    <p:extLst>
      <p:ext uri="{BB962C8B-B14F-4D97-AF65-F5344CB8AC3E}">
        <p14:creationId xmlns:p14="http://schemas.microsoft.com/office/powerpoint/2010/main" val="40356499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5DCC91-CBD5-D827-95FB-960AD83FA7FA}"/>
              </a:ext>
            </a:extLst>
          </p:cNvPr>
          <p:cNvPicPr>
            <a:picLocks noChangeAspect="1"/>
          </p:cNvPicPr>
          <p:nvPr/>
        </p:nvPicPr>
        <p:blipFill>
          <a:blip r:embed="rId3"/>
          <a:stretch>
            <a:fillRect/>
          </a:stretch>
        </p:blipFill>
        <p:spPr>
          <a:xfrm>
            <a:off x="351478" y="288787"/>
            <a:ext cx="3495675" cy="1276350"/>
          </a:xfrm>
          <a:prstGeom prst="rect">
            <a:avLst/>
          </a:prstGeom>
        </p:spPr>
      </p:pic>
      <p:sp>
        <p:nvSpPr>
          <p:cNvPr id="8" name="TextBox 7">
            <a:extLst>
              <a:ext uri="{FF2B5EF4-FFF2-40B4-BE49-F238E27FC236}">
                <a16:creationId xmlns:a16="http://schemas.microsoft.com/office/drawing/2014/main" id="{C8298B07-36F5-D016-D98C-1076FCA24BAE}"/>
              </a:ext>
            </a:extLst>
          </p:cNvPr>
          <p:cNvSpPr txBox="1"/>
          <p:nvPr/>
        </p:nvSpPr>
        <p:spPr>
          <a:xfrm>
            <a:off x="205619" y="4909211"/>
            <a:ext cx="6093912" cy="369332"/>
          </a:xfrm>
          <a:prstGeom prst="rect">
            <a:avLst/>
          </a:prstGeom>
          <a:noFill/>
        </p:spPr>
        <p:txBody>
          <a:bodyPr wrap="square">
            <a:spAutoFit/>
          </a:bodyPr>
          <a:lstStyle/>
          <a:p>
            <a:r>
              <a:rPr lang="en-GB" dirty="0">
                <a:hlinkClick r:id="rId4"/>
              </a:rPr>
              <a:t>Resources - Primary Science Teaching Trust</a:t>
            </a:r>
            <a:endParaRPr lang="en-GB" dirty="0"/>
          </a:p>
        </p:txBody>
      </p:sp>
      <p:sp>
        <p:nvSpPr>
          <p:cNvPr id="10" name="TextBox 9">
            <a:extLst>
              <a:ext uri="{FF2B5EF4-FFF2-40B4-BE49-F238E27FC236}">
                <a16:creationId xmlns:a16="http://schemas.microsoft.com/office/drawing/2014/main" id="{04A048DC-A0D9-0F1F-7971-8266CA528E16}"/>
              </a:ext>
            </a:extLst>
          </p:cNvPr>
          <p:cNvSpPr txBox="1"/>
          <p:nvPr/>
        </p:nvSpPr>
        <p:spPr>
          <a:xfrm>
            <a:off x="351478" y="1565137"/>
            <a:ext cx="4534421" cy="3416320"/>
          </a:xfrm>
          <a:prstGeom prst="rect">
            <a:avLst/>
          </a:prstGeom>
          <a:noFill/>
        </p:spPr>
        <p:txBody>
          <a:bodyPr wrap="square">
            <a:spAutoFit/>
          </a:bodyPr>
          <a:lstStyle/>
          <a:p>
            <a:pPr algn="l"/>
            <a:r>
              <a:rPr lang="en-GB" b="1" i="0" dirty="0">
                <a:solidFill>
                  <a:srgbClr val="00205B"/>
                </a:solidFill>
                <a:effectLst/>
                <a:latin typeface="Plus Jakarta Sans"/>
              </a:rPr>
              <a:t>Why primary science?</a:t>
            </a:r>
            <a:endParaRPr lang="en-GB" b="0" i="0" dirty="0">
              <a:solidFill>
                <a:srgbClr val="00205B"/>
              </a:solidFill>
              <a:effectLst/>
              <a:latin typeface="Plus Jakarta Sans"/>
            </a:endParaRPr>
          </a:p>
          <a:p>
            <a:pPr algn="l"/>
            <a:r>
              <a:rPr lang="en-GB" b="0" i="0" dirty="0">
                <a:solidFill>
                  <a:srgbClr val="00205B"/>
                </a:solidFill>
                <a:effectLst/>
                <a:latin typeface="Plus Jakarta Sans"/>
              </a:rPr>
              <a:t>Research shows that children’s interest in and identity with science is shaped before they leave primary school.</a:t>
            </a:r>
          </a:p>
          <a:p>
            <a:pPr algn="l"/>
            <a:r>
              <a:rPr lang="en-GB" b="0" i="0" dirty="0">
                <a:solidFill>
                  <a:srgbClr val="00205B"/>
                </a:solidFill>
                <a:effectLst/>
                <a:latin typeface="Plus Jakarta Sans"/>
              </a:rPr>
              <a:t>While not all children will follow a science career, science literacy will influence their lives daily: for example, in managing their health, and understanding issues such as climate change. Good science teaching in primary schools is therefore of vital importance to the wellbeing of children, their communities and nations.</a:t>
            </a:r>
          </a:p>
        </p:txBody>
      </p:sp>
      <p:sp>
        <p:nvSpPr>
          <p:cNvPr id="3" name="TextBox 2">
            <a:extLst>
              <a:ext uri="{FF2B5EF4-FFF2-40B4-BE49-F238E27FC236}">
                <a16:creationId xmlns:a16="http://schemas.microsoft.com/office/drawing/2014/main" id="{53C242E1-D400-17E1-65CB-DA2953775F3A}"/>
              </a:ext>
            </a:extLst>
          </p:cNvPr>
          <p:cNvSpPr txBox="1"/>
          <p:nvPr/>
        </p:nvSpPr>
        <p:spPr>
          <a:xfrm>
            <a:off x="5527860" y="742296"/>
            <a:ext cx="6093724" cy="369332"/>
          </a:xfrm>
          <a:prstGeom prst="rect">
            <a:avLst/>
          </a:prstGeom>
          <a:noFill/>
        </p:spPr>
        <p:txBody>
          <a:bodyPr wrap="square">
            <a:spAutoFit/>
          </a:bodyPr>
          <a:lstStyle/>
          <a:p>
            <a:r>
              <a:rPr lang="en-GB" dirty="0">
                <a:hlinkClick r:id="rId5"/>
              </a:rPr>
              <a:t>A Scientist Just Like Me - Primary Science Teaching Trust</a:t>
            </a:r>
            <a:endParaRPr lang="en-GB" dirty="0"/>
          </a:p>
        </p:txBody>
      </p:sp>
      <p:sp>
        <p:nvSpPr>
          <p:cNvPr id="7" name="TextBox 6">
            <a:extLst>
              <a:ext uri="{FF2B5EF4-FFF2-40B4-BE49-F238E27FC236}">
                <a16:creationId xmlns:a16="http://schemas.microsoft.com/office/drawing/2014/main" id="{1060632B-7032-B511-AAA8-EEC754A11327}"/>
              </a:ext>
            </a:extLst>
          </p:cNvPr>
          <p:cNvSpPr txBox="1"/>
          <p:nvPr/>
        </p:nvSpPr>
        <p:spPr>
          <a:xfrm>
            <a:off x="5297987" y="1302688"/>
            <a:ext cx="6093724" cy="5078313"/>
          </a:xfrm>
          <a:prstGeom prst="rect">
            <a:avLst/>
          </a:prstGeom>
          <a:noFill/>
        </p:spPr>
        <p:txBody>
          <a:bodyPr wrap="square">
            <a:spAutoFit/>
          </a:bodyPr>
          <a:lstStyle/>
          <a:p>
            <a:pPr algn="l">
              <a:buNone/>
            </a:pPr>
            <a:r>
              <a:rPr lang="en-GB" b="1" i="0" dirty="0">
                <a:solidFill>
                  <a:srgbClr val="00205B"/>
                </a:solidFill>
                <a:effectLst/>
                <a:latin typeface="Plus Jakarta Sans"/>
              </a:rPr>
              <a:t>Introducing children to a diverse range of scientists and people who work in science-related jobs.</a:t>
            </a:r>
            <a:endParaRPr lang="en-GB" b="0" i="0" dirty="0">
              <a:solidFill>
                <a:srgbClr val="00205B"/>
              </a:solidFill>
              <a:effectLst/>
              <a:latin typeface="Plus Jakarta Sans"/>
            </a:endParaRPr>
          </a:p>
          <a:p>
            <a:pPr algn="l">
              <a:buNone/>
            </a:pPr>
            <a:r>
              <a:rPr lang="en-GB" b="0" i="0" dirty="0">
                <a:solidFill>
                  <a:srgbClr val="00205B"/>
                </a:solidFill>
                <a:effectLst/>
                <a:latin typeface="Plus Jakarta Sans"/>
              </a:rPr>
              <a:t>A Scientist Just Like Me is designed to raise awareness of diversity in science-related jobs and to provide illustrated examples of a wide range of science-based careers. It consists of a series of short slideshows, each one ‘telling the story’ of a particular scientist or person working in a science-related job.</a:t>
            </a:r>
          </a:p>
          <a:p>
            <a:pPr algn="l">
              <a:buNone/>
            </a:pPr>
            <a:r>
              <a:rPr lang="en-GB" b="0" i="0" dirty="0">
                <a:solidFill>
                  <a:srgbClr val="00205B"/>
                </a:solidFill>
                <a:effectLst/>
                <a:latin typeface="Plus Jakarta Sans"/>
              </a:rPr>
              <a:t>The slideshows are intended to be used as discussion prompts, guided by a teacher. They can be used in different ways and for different purposes, for example:</a:t>
            </a:r>
          </a:p>
          <a:p>
            <a:pPr algn="l">
              <a:buFont typeface="Arial" panose="020B0604020202020204" pitchFamily="34" charset="0"/>
              <a:buChar char="•"/>
            </a:pPr>
            <a:r>
              <a:rPr lang="en-GB" b="0" i="0" dirty="0">
                <a:solidFill>
                  <a:srgbClr val="00205B"/>
                </a:solidFill>
                <a:effectLst/>
                <a:latin typeface="Plus Jakarta Sans"/>
              </a:rPr>
              <a:t>to show children an example of someone from a particular ethnic background working in a science job</a:t>
            </a:r>
          </a:p>
          <a:p>
            <a:pPr algn="l">
              <a:buFont typeface="Arial" panose="020B0604020202020204" pitchFamily="34" charset="0"/>
              <a:buChar char="•"/>
            </a:pPr>
            <a:r>
              <a:rPr lang="en-GB" b="0" i="0" dirty="0">
                <a:solidFill>
                  <a:srgbClr val="00205B"/>
                </a:solidFill>
                <a:effectLst/>
                <a:latin typeface="Plus Jakarta Sans"/>
              </a:rPr>
              <a:t>to challenge gender stereotypes about science jobs</a:t>
            </a:r>
          </a:p>
          <a:p>
            <a:pPr algn="l">
              <a:buFont typeface="Arial" panose="020B0604020202020204" pitchFamily="34" charset="0"/>
              <a:buChar char="•"/>
            </a:pPr>
            <a:r>
              <a:rPr lang="en-GB" b="0" i="0" dirty="0">
                <a:solidFill>
                  <a:srgbClr val="00205B"/>
                </a:solidFill>
                <a:effectLst/>
                <a:latin typeface="Plus Jakarta Sans"/>
              </a:rPr>
              <a:t>as part of a science topic that relates to the work of the scientist</a:t>
            </a:r>
          </a:p>
          <a:p>
            <a:pPr algn="l">
              <a:buFont typeface="Arial" panose="020B0604020202020204" pitchFamily="34" charset="0"/>
              <a:buChar char="•"/>
            </a:pPr>
            <a:r>
              <a:rPr lang="en-GB" b="0" i="0" dirty="0">
                <a:solidFill>
                  <a:srgbClr val="00205B"/>
                </a:solidFill>
                <a:effectLst/>
                <a:latin typeface="Plus Jakarta Sans"/>
              </a:rPr>
              <a:t>as stand-alone fifteen-minute discussion activities</a:t>
            </a:r>
          </a:p>
          <a:p>
            <a:pPr algn="l">
              <a:buFont typeface="Arial" panose="020B0604020202020204" pitchFamily="34" charset="0"/>
              <a:buChar char="•"/>
            </a:pPr>
            <a:r>
              <a:rPr lang="en-GB" b="0" i="0" dirty="0">
                <a:solidFill>
                  <a:srgbClr val="00205B"/>
                </a:solidFill>
                <a:effectLst/>
                <a:latin typeface="Plus Jakarta Sans"/>
              </a:rPr>
              <a:t>with a small group or the whole class, or in a whole school assembly</a:t>
            </a:r>
          </a:p>
        </p:txBody>
      </p:sp>
      <p:sp>
        <p:nvSpPr>
          <p:cNvPr id="5" name="TextBox 4">
            <a:extLst>
              <a:ext uri="{FF2B5EF4-FFF2-40B4-BE49-F238E27FC236}">
                <a16:creationId xmlns:a16="http://schemas.microsoft.com/office/drawing/2014/main" id="{1CEA0198-6B71-8B59-C786-1652721C3855}"/>
              </a:ext>
            </a:extLst>
          </p:cNvPr>
          <p:cNvSpPr txBox="1"/>
          <p:nvPr/>
        </p:nvSpPr>
        <p:spPr>
          <a:xfrm>
            <a:off x="3048837" y="139513"/>
            <a:ext cx="7331109" cy="369332"/>
          </a:xfrm>
          <a:prstGeom prst="rect">
            <a:avLst/>
          </a:prstGeom>
          <a:noFill/>
        </p:spPr>
        <p:txBody>
          <a:bodyPr wrap="square">
            <a:spAutoFit/>
          </a:bodyPr>
          <a:lstStyle/>
          <a:p>
            <a:r>
              <a:rPr lang="en-GB" dirty="0"/>
              <a:t>https://pstt.org.uk/unique-resources/a-scientist-just-like-me/</a:t>
            </a:r>
          </a:p>
        </p:txBody>
      </p:sp>
    </p:spTree>
    <p:extLst>
      <p:ext uri="{BB962C8B-B14F-4D97-AF65-F5344CB8AC3E}">
        <p14:creationId xmlns:p14="http://schemas.microsoft.com/office/powerpoint/2010/main" val="5674486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84CA291-E1D1-0D7D-7260-373F4D1C0EE1}"/>
              </a:ext>
            </a:extLst>
          </p:cNvPr>
          <p:cNvSpPr txBox="1"/>
          <p:nvPr/>
        </p:nvSpPr>
        <p:spPr>
          <a:xfrm>
            <a:off x="1017981" y="2646309"/>
            <a:ext cx="6097604" cy="369332"/>
          </a:xfrm>
          <a:prstGeom prst="rect">
            <a:avLst/>
          </a:prstGeom>
          <a:noFill/>
        </p:spPr>
        <p:txBody>
          <a:bodyPr wrap="square">
            <a:spAutoFit/>
          </a:bodyPr>
          <a:lstStyle/>
          <a:p>
            <a:r>
              <a:rPr lang="en-GB" dirty="0" err="1">
                <a:hlinkClick r:id="rId3"/>
              </a:rPr>
              <a:t>Romodels</a:t>
            </a:r>
            <a:r>
              <a:rPr lang="en-GB" dirty="0">
                <a:hlinkClick r:id="rId3"/>
              </a:rPr>
              <a:t> | Role models</a:t>
            </a:r>
            <a:endParaRPr lang="en-GB" dirty="0"/>
          </a:p>
        </p:txBody>
      </p:sp>
      <p:pic>
        <p:nvPicPr>
          <p:cNvPr id="6" name="Picture 5">
            <a:extLst>
              <a:ext uri="{FF2B5EF4-FFF2-40B4-BE49-F238E27FC236}">
                <a16:creationId xmlns:a16="http://schemas.microsoft.com/office/drawing/2014/main" id="{FFA64CD1-39DB-CF65-D999-277299E3380F}"/>
              </a:ext>
            </a:extLst>
          </p:cNvPr>
          <p:cNvPicPr>
            <a:picLocks noChangeAspect="1"/>
          </p:cNvPicPr>
          <p:nvPr/>
        </p:nvPicPr>
        <p:blipFill>
          <a:blip r:embed="rId4"/>
          <a:stretch>
            <a:fillRect/>
          </a:stretch>
        </p:blipFill>
        <p:spPr>
          <a:xfrm>
            <a:off x="322936" y="498105"/>
            <a:ext cx="3905250" cy="2028825"/>
          </a:xfrm>
          <a:prstGeom prst="rect">
            <a:avLst/>
          </a:prstGeom>
        </p:spPr>
      </p:pic>
      <p:sp>
        <p:nvSpPr>
          <p:cNvPr id="16" name="TextBox 15">
            <a:extLst>
              <a:ext uri="{FF2B5EF4-FFF2-40B4-BE49-F238E27FC236}">
                <a16:creationId xmlns:a16="http://schemas.microsoft.com/office/drawing/2014/main" id="{1D12E8E5-706A-1A6A-7345-52D4BB610EC5}"/>
              </a:ext>
            </a:extLst>
          </p:cNvPr>
          <p:cNvSpPr txBox="1"/>
          <p:nvPr/>
        </p:nvSpPr>
        <p:spPr>
          <a:xfrm>
            <a:off x="322936" y="3135020"/>
            <a:ext cx="6097604" cy="2862322"/>
          </a:xfrm>
          <a:prstGeom prst="rect">
            <a:avLst/>
          </a:prstGeom>
          <a:noFill/>
        </p:spPr>
        <p:txBody>
          <a:bodyPr wrap="square">
            <a:spAutoFit/>
          </a:bodyPr>
          <a:lstStyle/>
          <a:p>
            <a:pPr algn="l" fontAlgn="base"/>
            <a:r>
              <a:rPr lang="en-GB" sz="1200" b="1" i="0" dirty="0">
                <a:effectLst/>
                <a:latin typeface="futura-lt-w01-book"/>
              </a:rPr>
              <a:t>You can't be what you don't see...</a:t>
            </a:r>
            <a:endParaRPr lang="en-GB" sz="1200" b="1" i="0" dirty="0">
              <a:effectLst/>
            </a:endParaRPr>
          </a:p>
          <a:p>
            <a:pPr algn="l" fontAlgn="base"/>
            <a:r>
              <a:rPr lang="en-GB" sz="1200" b="0" i="0" dirty="0">
                <a:effectLst/>
                <a:latin typeface="futura-lt-w01-book"/>
              </a:rPr>
              <a:t>Many children only imagine the roles in their day to day lives, not all the exciting possibilities in an ever-changing world. Career aspirations of students have frozen in the past twenty years whilst the economy has changed rapidly.</a:t>
            </a:r>
            <a:endParaRPr lang="en-GB" sz="1200" b="0" i="0" dirty="0">
              <a:effectLst/>
            </a:endParaRPr>
          </a:p>
          <a:p>
            <a:pPr algn="l" fontAlgn="base"/>
            <a:r>
              <a:rPr lang="en-GB" sz="1200" b="0" i="0" dirty="0">
                <a:effectLst/>
              </a:rPr>
              <a:t> </a:t>
            </a:r>
          </a:p>
          <a:p>
            <a:pPr algn="l" fontAlgn="base"/>
            <a:r>
              <a:rPr lang="en-GB" sz="1200" b="1" i="0" dirty="0">
                <a:effectLst/>
                <a:latin typeface="futura-lt-w01-book"/>
              </a:rPr>
              <a:t>Stereotypes reduce a child's ability to dream...</a:t>
            </a:r>
            <a:endParaRPr lang="en-GB" sz="1200" b="1" i="0" dirty="0">
              <a:effectLst/>
            </a:endParaRPr>
          </a:p>
          <a:p>
            <a:pPr algn="l" fontAlgn="base"/>
            <a:r>
              <a:rPr lang="en-GB" sz="1200" b="0" i="0" dirty="0">
                <a:effectLst/>
                <a:latin typeface="futura-lt-w01-book"/>
              </a:rPr>
              <a:t>By age 6, research shows that children further reduce their dreams for themselves due to stereotypes regarding gender, race/ethnicity, neurodiversity, or physical ability. </a:t>
            </a:r>
            <a:endParaRPr lang="en-GB" sz="1200" b="0" i="0" dirty="0">
              <a:effectLst/>
            </a:endParaRPr>
          </a:p>
          <a:p>
            <a:pPr algn="l" fontAlgn="base"/>
            <a:r>
              <a:rPr lang="en-GB" sz="1200" b="0" i="0" dirty="0">
                <a:effectLst/>
              </a:rPr>
              <a:t>​</a:t>
            </a:r>
          </a:p>
          <a:p>
            <a:pPr algn="l" fontAlgn="base"/>
            <a:r>
              <a:rPr lang="en-GB" sz="1200" b="1" i="0" dirty="0">
                <a:effectLst/>
                <a:latin typeface="futura-lt-w01-book"/>
              </a:rPr>
              <a:t>Late and limited exposure reduces opportunities  </a:t>
            </a:r>
            <a:endParaRPr lang="en-GB" sz="1200" b="1" i="0" dirty="0">
              <a:effectLst/>
            </a:endParaRPr>
          </a:p>
          <a:p>
            <a:pPr algn="l" fontAlgn="base"/>
            <a:r>
              <a:rPr lang="en-GB" sz="1200" b="1" i="0" dirty="0">
                <a:effectLst/>
              </a:rPr>
              <a:t>​​</a:t>
            </a:r>
            <a:r>
              <a:rPr lang="en-GB" sz="1200" b="0" i="0" dirty="0">
                <a:effectLst/>
                <a:latin typeface="futura-lt-w01-book"/>
              </a:rPr>
              <a:t>Children are frequently encouraged to explore career possibilities too late in their academic life, often in ‘one off’ events, with the careers they are exposed to limited to those that are ‘traditional’ in nature, led by professionals who do not ‘look like’ or ‘sound like’ them</a:t>
            </a:r>
            <a:endParaRPr lang="en-GB" sz="1200" b="0" i="0" dirty="0">
              <a:effectLst/>
            </a:endParaRPr>
          </a:p>
        </p:txBody>
      </p:sp>
      <p:pic>
        <p:nvPicPr>
          <p:cNvPr id="18" name="Picture 17">
            <a:extLst>
              <a:ext uri="{FF2B5EF4-FFF2-40B4-BE49-F238E27FC236}">
                <a16:creationId xmlns:a16="http://schemas.microsoft.com/office/drawing/2014/main" id="{B271365A-764F-8261-BB47-6C2F84FDCF95}"/>
              </a:ext>
            </a:extLst>
          </p:cNvPr>
          <p:cNvPicPr>
            <a:picLocks noChangeAspect="1"/>
          </p:cNvPicPr>
          <p:nvPr/>
        </p:nvPicPr>
        <p:blipFill>
          <a:blip r:embed="rId5"/>
          <a:stretch>
            <a:fillRect/>
          </a:stretch>
        </p:blipFill>
        <p:spPr>
          <a:xfrm>
            <a:off x="6769139" y="947713"/>
            <a:ext cx="4332628" cy="4577563"/>
          </a:xfrm>
          <a:prstGeom prst="rect">
            <a:avLst/>
          </a:prstGeom>
        </p:spPr>
      </p:pic>
      <p:sp>
        <p:nvSpPr>
          <p:cNvPr id="3" name="TextBox 2">
            <a:extLst>
              <a:ext uri="{FF2B5EF4-FFF2-40B4-BE49-F238E27FC236}">
                <a16:creationId xmlns:a16="http://schemas.microsoft.com/office/drawing/2014/main" id="{42D4484A-72B5-AD0A-442A-581A927B8478}"/>
              </a:ext>
            </a:extLst>
          </p:cNvPr>
          <p:cNvSpPr txBox="1"/>
          <p:nvPr/>
        </p:nvSpPr>
        <p:spPr>
          <a:xfrm>
            <a:off x="7639259" y="109812"/>
            <a:ext cx="6094324" cy="369332"/>
          </a:xfrm>
          <a:prstGeom prst="rect">
            <a:avLst/>
          </a:prstGeom>
          <a:noFill/>
        </p:spPr>
        <p:txBody>
          <a:bodyPr wrap="square">
            <a:spAutoFit/>
          </a:bodyPr>
          <a:lstStyle/>
          <a:p>
            <a:r>
              <a:rPr lang="en-GB" dirty="0"/>
              <a:t>https://www.romodels.org/</a:t>
            </a:r>
          </a:p>
        </p:txBody>
      </p:sp>
    </p:spTree>
    <p:extLst>
      <p:ext uri="{BB962C8B-B14F-4D97-AF65-F5344CB8AC3E}">
        <p14:creationId xmlns:p14="http://schemas.microsoft.com/office/powerpoint/2010/main" val="36764213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TotalTime>
  <Words>911</Words>
  <Application>Microsoft Office PowerPoint</Application>
  <PresentationFormat>Widescreen</PresentationFormat>
  <Paragraphs>68</Paragraphs>
  <Slides>6</Slides>
  <Notes>6</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6</vt:i4>
      </vt:variant>
    </vt:vector>
  </HeadingPairs>
  <TitlesOfParts>
    <vt:vector size="19" baseType="lpstr">
      <vt:lpstr>Aptos</vt:lpstr>
      <vt:lpstr>Aptos Display</vt:lpstr>
      <vt:lpstr>Arial</vt:lpstr>
      <vt:lpstr>Calibri</vt:lpstr>
      <vt:lpstr>futura-lt-w01-book</vt:lpstr>
      <vt:lpstr>Plus Jakarta Sans</vt:lpstr>
      <vt:lpstr>poppins</vt:lpstr>
      <vt:lpstr>proxima-nova</vt:lpstr>
      <vt:lpstr>Roboto</vt:lpstr>
      <vt:lpstr>Roboto Condensed</vt:lpstr>
      <vt:lpstr>silka</vt:lpstr>
      <vt:lpstr>Titillium Web</vt:lpstr>
      <vt:lpstr>Office Theme</vt:lpstr>
      <vt:lpstr>PowerPoint Presentation</vt:lpstr>
      <vt:lpstr>Opportunities for careers awareness raising</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Jenkins</dc:creator>
  <cp:lastModifiedBy>David Jenkins</cp:lastModifiedBy>
  <cp:revision>2</cp:revision>
  <cp:lastPrinted>2025-04-25T13:15:52Z</cp:lastPrinted>
  <dcterms:created xsi:type="dcterms:W3CDTF">2025-04-25T13:07:40Z</dcterms:created>
  <dcterms:modified xsi:type="dcterms:W3CDTF">2025-04-25T13:16:41Z</dcterms:modified>
</cp:coreProperties>
</file>