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9"/>
  </p:notesMasterIdLst>
  <p:sldIdLst>
    <p:sldId id="278" r:id="rId2"/>
    <p:sldId id="279" r:id="rId3"/>
    <p:sldId id="280" r:id="rId4"/>
    <p:sldId id="281" r:id="rId5"/>
    <p:sldId id="282" r:id="rId6"/>
    <p:sldId id="292" r:id="rId7"/>
    <p:sldId id="290" r:id="rId8"/>
    <p:sldId id="294" r:id="rId9"/>
    <p:sldId id="295" r:id="rId10"/>
    <p:sldId id="296" r:id="rId11"/>
    <p:sldId id="297" r:id="rId12"/>
    <p:sldId id="298" r:id="rId13"/>
    <p:sldId id="299" r:id="rId14"/>
    <p:sldId id="301" r:id="rId15"/>
    <p:sldId id="302" r:id="rId16"/>
    <p:sldId id="303" r:id="rId17"/>
    <p:sldId id="293" r:id="rId18"/>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09" autoAdjust="0"/>
  </p:normalViewPr>
  <p:slideViewPr>
    <p:cSldViewPr snapToGrid="0" snapToObjects="1">
      <p:cViewPr varScale="1">
        <p:scale>
          <a:sx n="82" d="100"/>
          <a:sy n="82" d="100"/>
        </p:scale>
        <p:origin x="720" y="72"/>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1" y="1352939"/>
            <a:ext cx="5880867" cy="1856605"/>
          </a:xfrm>
        </p:spPr>
        <p:txBody>
          <a:bodyPr/>
          <a:lstStyle/>
          <a:p>
            <a:r>
              <a:rPr lang="en-US" dirty="0"/>
              <a:t>Organizational Change case Study</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err="1"/>
              <a:t>Amanpreet</a:t>
            </a:r>
            <a:r>
              <a:rPr lang="en-US" dirty="0"/>
              <a:t> Kaur</a:t>
            </a:r>
          </a:p>
          <a:p>
            <a:r>
              <a:rPr lang="en-US" dirty="0"/>
              <a:t>Student Id: 2229957</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6" y="2770631"/>
            <a:ext cx="5693664" cy="3555523"/>
          </a:xfrm>
        </p:spPr>
        <p:txBody>
          <a:bodyPr/>
          <a:lstStyle/>
          <a:p>
            <a:r>
              <a:rPr lang="en-US" dirty="0"/>
              <a:t>Introduction​</a:t>
            </a:r>
          </a:p>
          <a:p>
            <a:r>
              <a:rPr lang="en-US" dirty="0"/>
              <a:t>Challenge</a:t>
            </a:r>
          </a:p>
          <a:p>
            <a:r>
              <a:rPr lang="en-US" dirty="0"/>
              <a:t>Solution</a:t>
            </a:r>
          </a:p>
          <a:p>
            <a:r>
              <a:rPr lang="en-US" dirty="0"/>
              <a:t>Results </a:t>
            </a:r>
          </a:p>
          <a:p>
            <a:r>
              <a:rPr lang="en-US" dirty="0"/>
              <a:t>Organizational Structure </a:t>
            </a:r>
          </a:p>
          <a:p>
            <a:r>
              <a:rPr lang="en-US"/>
              <a:t>​Conclusion</a:t>
            </a:r>
            <a:endParaRPr lang="en-US" dirty="0"/>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A manufacturing company, ABC Corp, had been in business for over 50 years and had established itself as a leading player in its industry. However, in recent years, the company had been struggling due to various factors such as increased competition, changing market dynamics, and outdated technology.</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Organizational Change of ABC Corp.</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906554" y="1854366"/>
            <a:ext cx="6400800" cy="768096"/>
          </a:xfrm>
        </p:spPr>
        <p:txBody>
          <a:bodyPr/>
          <a:lstStyle/>
          <a:p>
            <a:r>
              <a:rPr lang="en-US" sz="4400" b="1" dirty="0">
                <a:solidFill>
                  <a:schemeClr val="accent6"/>
                </a:solidFill>
                <a:latin typeface="Arial Black" panose="020B0604020202020204" pitchFamily="34" charset="0"/>
                <a:cs typeface="Arial Black" panose="020B0604020202020204" pitchFamily="34" charset="0"/>
              </a:rPr>
              <a:t>Challenge:</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895600" y="3626622"/>
            <a:ext cx="6400800" cy="512064"/>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senior management team at ABC Corp realized that in order to remain competitive and stay relevant in the industry, they needed to undergo a major organizational transformation. This would involve changing the company's culture, processes, and technology to better align with the needs of the market.</a:t>
            </a: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451184" y="812538"/>
            <a:ext cx="2375574" cy="664713"/>
          </a:xfrm>
        </p:spPr>
        <p:txBody>
          <a:bodyPr/>
          <a:lstStyle/>
          <a:p>
            <a:r>
              <a:rPr lang="en-US" dirty="0"/>
              <a:t>Solution</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683088" y="11387"/>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519264"/>
            <a:ext cx="9125339" cy="4338735"/>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begin the transformation process, ABC Corp hired a consulting firm to help them identify the key areas for improvement and to develop a roadmap for change. The consulting firm conducted a comprehensive analysis of the company's operations and identified the following areas for improvement:</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Culture: The company's culture was hierarchical and siloed, which hindered collaboration and innovation. The consulting firm recommended a shift towards a more collaborative and innovative culture.</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Processes: The company's processes were outdated and inefficient, which led to delays and increased costs. The consulting firm recommended a redesign of key processes to improve efficiency and reduce costs.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Technology: The company's technology was outdated and not aligned with the needs of the market. The consulting firm recommended an investment in new technology to improve the company's competitiveness.</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1883664"/>
            <a:ext cx="6991428" cy="768096"/>
          </a:xfrm>
        </p:spPr>
        <p:txBody>
          <a:bodyPr/>
          <a:lstStyle/>
          <a:p>
            <a:r>
              <a:rPr lang="en-US" dirty="0"/>
              <a:t>Solution SUMMARY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6</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implement these changes, the senior management team at ABC Corp created a dedicated transformation team, which was responsible for overseeing the implementation of the recommended changes. The transformation team worked closely with the consulting firm to develop a detailed implementation plan and to identify the resources required to execute the plan.</a:t>
            </a: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r>
              <a:rPr lang="en-US" dirty="0"/>
              <a:t>Results</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7</a:t>
            </a:fld>
            <a:endParaRPr lang="en-US" dirty="0"/>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85032" y="2177516"/>
            <a:ext cx="3741928" cy="3684588"/>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Over a period of two years, ABC Corp successfully implemented the recommended changes, resulting in the following outcomes: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Culture: The company's culture became more collaborative and innovative, resulting in increased employee engagement and better problem-solving.</a:t>
            </a:r>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a:xfrm>
            <a:off x="7697216" y="2177516"/>
            <a:ext cx="3741928" cy="3684588"/>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Processes: The company's redesigned processes led to improved efficiency, reduced costs, and faster turnaround times.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Technology: The company's investment in new technology helped it to stay competitive and improve its market position.</a:t>
            </a:r>
          </a:p>
        </p:txBody>
      </p:sp>
      <p:sp>
        <p:nvSpPr>
          <p:cNvPr id="8" name="TextBox 7">
            <a:extLst>
              <a:ext uri="{FF2B5EF4-FFF2-40B4-BE49-F238E27FC236}">
                <a16:creationId xmlns:a16="http://schemas.microsoft.com/office/drawing/2014/main" id="{449353BF-4640-78B4-BF6F-CBDDE9319EAF}"/>
              </a:ext>
            </a:extLst>
          </p:cNvPr>
          <p:cNvSpPr txBox="1"/>
          <p:nvPr/>
        </p:nvSpPr>
        <p:spPr>
          <a:xfrm>
            <a:off x="5018470" y="5235527"/>
            <a:ext cx="6102220" cy="968278"/>
          </a:xfrm>
          <a:prstGeom prst="rect">
            <a:avLst/>
          </a:prstGeom>
          <a:noFill/>
        </p:spPr>
        <p:txBody>
          <a:bodyPr wrap="square">
            <a:spAutoFit/>
          </a:bodyPr>
          <a:lstStyle/>
          <a:p>
            <a:pPr>
              <a:lnSpc>
                <a:spcPct val="107000"/>
              </a:lnSpc>
              <a:spcAft>
                <a:spcPts val="800"/>
              </a:spcAft>
            </a:pPr>
            <a:r>
              <a:rPr lang="en-IN"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Overall, the organizational transformation enabled ABC Corp to remain relevant in a rapidly changing market and set it up for long-term success.</a:t>
            </a:r>
          </a:p>
        </p:txBody>
      </p:sp>
    </p:spTree>
    <p:extLst>
      <p:ext uri="{BB962C8B-B14F-4D97-AF65-F5344CB8AC3E}">
        <p14:creationId xmlns:p14="http://schemas.microsoft.com/office/powerpoint/2010/main" val="3170280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451184" y="812538"/>
            <a:ext cx="2375574" cy="664713"/>
          </a:xfrm>
        </p:spPr>
        <p:txBody>
          <a:bodyPr/>
          <a:lstStyle/>
          <a:p>
            <a:r>
              <a:rPr lang="en-US" dirty="0"/>
              <a:t>Culture</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683088" y="11387"/>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519264"/>
            <a:ext cx="9125339" cy="2556589"/>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shift towards a more collaborative and innovative culture, the senior management team at ABC Corp began by communicating the need for change to all employees. They emphasized the importance of working together and being open to new ideas. They also introduced new policies and initiatives that encouraged collaboration, such as cross-functional teams and open-door policies.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In addition, the company began investing in employee training and development programs to help employees adapt to the new culture. This included workshops on teamwork, communication, and problem-solving.</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2226162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451184" y="812538"/>
            <a:ext cx="2375574" cy="664713"/>
          </a:xfrm>
        </p:spPr>
        <p:txBody>
          <a:bodyPr/>
          <a:lstStyle/>
          <a:p>
            <a:r>
              <a:rPr lang="en-US" dirty="0"/>
              <a:t>Culture</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683088" y="11387"/>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519264"/>
            <a:ext cx="9125339" cy="3442600"/>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In addition to communication and collaboration initiatives, the senior management team at ABC Corp recognized the importance of role modelling the new culture. This involved leading by example and demonstrating the desired behaviours. For example, they encouraged managers to be more approachable and to listen actively to employee feedback. They also rewarded and recognized employees who demonstrated a collaborative and innovative spirit.</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ensure that the new culture was sustainable, the company integrated it into its performance management and talent development processes. They aligned performance metrics and rewards to the desired behaviours and skills, and integrated training and development programs to support the development of new skills.</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2431806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451184" y="812538"/>
            <a:ext cx="2375574" cy="664713"/>
          </a:xfrm>
        </p:spPr>
        <p:txBody>
          <a:bodyPr/>
          <a:lstStyle/>
          <a:p>
            <a:r>
              <a:rPr lang="en-US" dirty="0"/>
              <a:t>Process</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683088" y="11387"/>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519264"/>
            <a:ext cx="9125339" cy="3442600"/>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improve efficiency and reduce costs, ABC Corp embarked on a process redesign initiative. The company began by mapping out its existing processes and identifying areas for improvement. They then worked with employees from across the organization to develop new, streamlined processes.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new processes were designed to be more efficient, with fewer steps and handoffs, and to eliminate unnecessary tasks. The company also invested in new technologies to automate certain processes, such as order processing and inventory management.</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4057800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6451184" y="812538"/>
            <a:ext cx="2375574" cy="664713"/>
          </a:xfrm>
        </p:spPr>
        <p:txBody>
          <a:bodyPr/>
          <a:lstStyle/>
          <a:p>
            <a:r>
              <a:rPr lang="en-US" dirty="0"/>
              <a:t>Process</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683088" y="11387"/>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519264"/>
            <a:ext cx="9125339" cy="3442600"/>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support the process redesign initiative, the senior management team at ABC Corp established a governance structure to oversee the initiative. This involved creating a project management office (PMO) that was responsible for coordinating the efforts of the various teams involved in the initiative. The PMO also established a set of project management methodologies and tools to ensure that the process redesign initiative was executed efficiently and effectively.</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process redesign initiative was rolled out in a phased approach, with the new processes being tested and refined in a pilot phase before being deployed more broadly. The company also established a set of key performance indicators (KPIs) to measure the impact of the new processes, such as cycle time, defect rate, and customer satisfaction.</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3188976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5683088" y="812538"/>
            <a:ext cx="3143670" cy="664713"/>
          </a:xfrm>
        </p:spPr>
        <p:txBody>
          <a:bodyPr/>
          <a:lstStyle/>
          <a:p>
            <a:r>
              <a:rPr lang="en-US" dirty="0"/>
              <a:t>Technology</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115039" y="82320"/>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1793550"/>
            <a:ext cx="9125339" cy="4641202"/>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stay competitive and improve its market position, ABC Corp invested in new technologies that aligned with the needs of the market. This included upgrading its manufacturing equipment, implementing a new customer relationship management (CRM) system, and investing in data analytics tools.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new equipment allowed the company to produce products more efficiently and at a lower cost, while the new CRM system enabled the company to better track customer interactions and preferences. The data analytics tools allowed the company to gain insights into customer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IN" sz="1800" dirty="0">
                <a:effectLst/>
                <a:latin typeface="Calibri" panose="020F0502020204030204" pitchFamily="34" charset="0"/>
                <a:ea typeface="Calibri" panose="020F0502020204030204" pitchFamily="34" charset="0"/>
                <a:cs typeface="Times New Roman" panose="02020603050405020304" pitchFamily="18" charset="0"/>
              </a:rPr>
              <a:t> and market trends, which helped it to make better business decisions.</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Overall, the organizational transformation of ABC Corp was a significant undertaking that involved changes to the company's culture, processes, and technology. By embracing these changes, the company was able to stay relevant in a rapidly changing market and position itself for long-term success.</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363973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5683088" y="812538"/>
            <a:ext cx="3143670" cy="664713"/>
          </a:xfrm>
        </p:spPr>
        <p:txBody>
          <a:bodyPr/>
          <a:lstStyle/>
          <a:p>
            <a:r>
              <a:rPr lang="en-US" dirty="0"/>
              <a:t>Technology</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5115039" y="82320"/>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948473" y="2605313"/>
            <a:ext cx="9125339" cy="4641202"/>
          </a:xfrm>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To support the implementation of new technologies, ABC Corp established a technology governance board that was responsible for overseeing the company's technology investments and ensuring that they aligned with the company's strategic goals. The governance board was composed of senior executives from various departments and was responsible for evaluating new technology investments and approving them based on their alignment with the company's strategic goals and financial criteria.</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company also established a set of technology standards and protocols to ensure that new technology investments were integrated effectively with the company's existing technology infrastructure. This included establishing common data standards and protocols for data exchange, as well as common user interface standards to ensure ease of use and consistency across different technology platforms.</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686799" y="896136"/>
            <a:ext cx="682441" cy="1261901"/>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2664935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0" y="296154"/>
            <a:ext cx="6658948" cy="1377012"/>
          </a:xfrm>
        </p:spPr>
        <p:txBody>
          <a:bodyPr/>
          <a:lstStyle/>
          <a:p>
            <a:r>
              <a:rPr lang="en-US" sz="4400" b="1" dirty="0">
                <a:solidFill>
                  <a:schemeClr val="accent6"/>
                </a:solidFill>
                <a:latin typeface="Arial Black" panose="020B0604020202020204" pitchFamily="34" charset="0"/>
                <a:cs typeface="Arial Black" panose="020B0604020202020204" pitchFamily="34" charset="0"/>
              </a:rPr>
              <a:t>Organizational Structure</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065175" y="2432865"/>
            <a:ext cx="6257731" cy="4415805"/>
          </a:xfrm>
        </p:spPr>
        <p:txBody>
          <a:bodyPr/>
          <a:lstStyle/>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As part of the transformation, ABC Corp also redesigned its organizational structure to support the new culture and processes. The company shifted from a traditional hierarchical structure to a more flattened, team-based structure that emphasized collaboration and shared decision-making.</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The new structure included cross-functional teams that were responsible for specific business processes, such as order processing, product development, and marketing. These teams were empowered to make decisions and to work collaboratively to achieve their goals.</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To support the new structure, the company also established a new leadership development program that was designed to develop the skills and competencies required for the new organizational structure. The program included training on collaborative leadership, cross-functional team management, and effective communication.</a:t>
            </a:r>
          </a:p>
          <a:p>
            <a:pPr>
              <a:lnSpc>
                <a:spcPct val="107000"/>
              </a:lnSpc>
              <a:spcAft>
                <a:spcPts val="800"/>
              </a:spcAft>
            </a:pP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05546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0" y="296154"/>
            <a:ext cx="6658948" cy="1377012"/>
          </a:xfrm>
        </p:spPr>
        <p:txBody>
          <a:bodyPr/>
          <a:lstStyle/>
          <a:p>
            <a:pPr>
              <a:lnSpc>
                <a:spcPct val="107000"/>
              </a:lnSpc>
              <a:spcAft>
                <a:spcPts val="800"/>
              </a:spcAft>
            </a:pPr>
            <a:r>
              <a:rPr lang="en-IN" sz="3600" dirty="0">
                <a:effectLst/>
                <a:latin typeface="Calibri" panose="020F0502020204030204" pitchFamily="34" charset="0"/>
                <a:ea typeface="Calibri" panose="020F0502020204030204" pitchFamily="34" charset="0"/>
                <a:cs typeface="Times New Roman" panose="02020603050405020304" pitchFamily="18" charset="0"/>
              </a:rPr>
              <a:t>Measurement and Continuous Improvement:</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065175" y="2432865"/>
            <a:ext cx="6257731" cy="4415805"/>
          </a:xfrm>
        </p:spPr>
        <p:txBody>
          <a:bodyPr/>
          <a:lstStyle/>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To ensure that the transformation was sustainable, ABC Corp established a culture of continuous improvement and measurement. The company established a set of KPIs to measure the impact of the transformation, and established a regular review process to evaluate progress and identify areas for improvement.</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The company also established a continuous improvement program that was designed to drive ongoing improvement in the company's processes and technology. This program included regular reviews of the company's processes, technology, and organizational structure, as well as a continuous feedback loop that involved soliciting feedback from employees and customers.</a:t>
            </a:r>
          </a:p>
          <a:p>
            <a:pPr>
              <a:lnSpc>
                <a:spcPct val="107000"/>
              </a:lnSpc>
              <a:spcAft>
                <a:spcPts val="800"/>
              </a:spcAft>
            </a:pPr>
            <a:r>
              <a:rPr lang="en-IN" sz="1600" dirty="0">
                <a:effectLst/>
                <a:latin typeface="Calibri" panose="020F0502020204030204" pitchFamily="34" charset="0"/>
                <a:ea typeface="Calibri" panose="020F0502020204030204" pitchFamily="34" charset="0"/>
                <a:cs typeface="Times New Roman" panose="02020603050405020304" pitchFamily="18" charset="0"/>
              </a:rPr>
              <a:t>Through the continuous improvement program, ABC Corp was able to identify opportunities for further improvement and to adapt to changes in the market and the competitive landscape. This allowed the company to stay agile and to continue to drive growth and innovation.</a:t>
            </a:r>
          </a:p>
        </p:txBody>
      </p:sp>
    </p:spTree>
    <p:extLst>
      <p:ext uri="{BB962C8B-B14F-4D97-AF65-F5344CB8AC3E}">
        <p14:creationId xmlns:p14="http://schemas.microsoft.com/office/powerpoint/2010/main" val="2784449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1883664"/>
            <a:ext cx="6991428" cy="768096"/>
          </a:xfrm>
        </p:spPr>
        <p:txBody>
          <a:bodyPr/>
          <a:lstStyle/>
          <a:p>
            <a:r>
              <a:rPr lang="en-US" dirty="0"/>
              <a:t>Conclusion</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16</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In conclusion, the transformation of ABC Corp involved a comprehensive overhaul of the company's culture, processes, and technology. This was achieved through a combination of communication and collaboration initiatives, process redesign and governance, and technology investment and governance. By embracing change and demonstrating a commitment to the new culture, ABC Corp was able to achieve its strategic goals and position itself for long-term success.</a:t>
            </a:r>
          </a:p>
        </p:txBody>
      </p:sp>
    </p:spTree>
    <p:extLst>
      <p:ext uri="{BB962C8B-B14F-4D97-AF65-F5344CB8AC3E}">
        <p14:creationId xmlns:p14="http://schemas.microsoft.com/office/powerpoint/2010/main" val="1439098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{E14B182C-7F67-4F22-A8D9-180A0C377C06}tf78438558_win32</Template>
  <TotalTime>65</TotalTime>
  <Words>1568</Words>
  <Application>Microsoft Office PowerPoint</Application>
  <PresentationFormat>Widescreen</PresentationFormat>
  <Paragraphs>90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Black</vt:lpstr>
      <vt:lpstr>Calibri</vt:lpstr>
      <vt:lpstr>Sabon Next LT</vt:lpstr>
      <vt:lpstr>Office Theme</vt:lpstr>
      <vt:lpstr>Organizational Change case Study </vt:lpstr>
      <vt:lpstr>AGENDA</vt:lpstr>
      <vt:lpstr>Introduction</vt:lpstr>
      <vt:lpstr>Challenge:</vt:lpstr>
      <vt:lpstr>Solution</vt:lpstr>
      <vt:lpstr>Solution SUMMARY </vt:lpstr>
      <vt:lpstr>Results </vt:lpstr>
      <vt:lpstr>Culture</vt:lpstr>
      <vt:lpstr>Culture</vt:lpstr>
      <vt:lpstr>Process</vt:lpstr>
      <vt:lpstr>Process</vt:lpstr>
      <vt:lpstr>Technology</vt:lpstr>
      <vt:lpstr>Technology</vt:lpstr>
      <vt:lpstr>Organizational Structure</vt:lpstr>
      <vt:lpstr>Measurement and Continuous Improvement:</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Change case Study </dc:title>
  <dc:subject/>
  <dc:creator>admin</dc:creator>
  <cp:lastModifiedBy>Harpreet Singh</cp:lastModifiedBy>
  <cp:revision>22</cp:revision>
  <dcterms:created xsi:type="dcterms:W3CDTF">2023-02-22T02:34:18Z</dcterms:created>
  <dcterms:modified xsi:type="dcterms:W3CDTF">2023-02-22T16:55:22Z</dcterms:modified>
</cp:coreProperties>
</file>