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28" r:id="rId1"/>
  </p:sldMasterIdLst>
  <p:notesMasterIdLst>
    <p:notesMasterId r:id="rId24"/>
  </p:notesMasterIdLst>
  <p:sldIdLst>
    <p:sldId id="256" r:id="rId2"/>
    <p:sldId id="257" r:id="rId3"/>
    <p:sldId id="260" r:id="rId4"/>
    <p:sldId id="262" r:id="rId5"/>
    <p:sldId id="261" r:id="rId6"/>
    <p:sldId id="263" r:id="rId7"/>
    <p:sldId id="264" r:id="rId8"/>
    <p:sldId id="265" r:id="rId9"/>
    <p:sldId id="266" r:id="rId10"/>
    <p:sldId id="267" r:id="rId11"/>
    <p:sldId id="284" r:id="rId12"/>
    <p:sldId id="285" r:id="rId13"/>
    <p:sldId id="269" r:id="rId14"/>
    <p:sldId id="270" r:id="rId15"/>
    <p:sldId id="286" r:id="rId16"/>
    <p:sldId id="277" r:id="rId17"/>
    <p:sldId id="278" r:id="rId18"/>
    <p:sldId id="279" r:id="rId19"/>
    <p:sldId id="281" r:id="rId20"/>
    <p:sldId id="283" r:id="rId21"/>
    <p:sldId id="287" r:id="rId22"/>
    <p:sldId id="288"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638" autoAdjust="0"/>
    <p:restoredTop sz="76937" autoAdjust="0"/>
  </p:normalViewPr>
  <p:slideViewPr>
    <p:cSldViewPr>
      <p:cViewPr varScale="1">
        <p:scale>
          <a:sx n="72" d="100"/>
          <a:sy n="72" d="100"/>
        </p:scale>
        <p:origin x="-1992" y="-112"/>
      </p:cViewPr>
      <p:guideLst>
        <p:guide orient="horz" pos="2160"/>
        <p:guide pos="2880"/>
      </p:guideLst>
    </p:cSldViewPr>
  </p:slideViewPr>
  <p:outlineViewPr>
    <p:cViewPr>
      <p:scale>
        <a:sx n="33" d="100"/>
        <a:sy n="33" d="100"/>
      </p:scale>
      <p:origin x="0" y="5472"/>
    </p:cViewPr>
  </p:outlineViewPr>
  <p:notesTextViewPr>
    <p:cViewPr>
      <p:scale>
        <a:sx n="1" d="1"/>
        <a:sy n="1" d="1"/>
      </p:scale>
      <p:origin x="0" y="0"/>
    </p:cViewPr>
  </p:notesTextViewPr>
  <p:sorterViewPr>
    <p:cViewPr>
      <p:scale>
        <a:sx n="100" d="100"/>
        <a:sy n="100" d="100"/>
      </p:scale>
      <p:origin x="0" y="3360"/>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notesMaster" Target="notesMasters/notesMaster1.xml"/><Relationship Id="rId25" Type="http://schemas.openxmlformats.org/officeDocument/2006/relationships/printerSettings" Target="printerSettings/printerSettings1.bin"/><Relationship Id="rId26" Type="http://schemas.openxmlformats.org/officeDocument/2006/relationships/presProps" Target="presProps.xml"/><Relationship Id="rId27" Type="http://schemas.openxmlformats.org/officeDocument/2006/relationships/viewProps" Target="viewProps.xml"/><Relationship Id="rId28" Type="http://schemas.openxmlformats.org/officeDocument/2006/relationships/theme" Target="theme/theme1.xml"/><Relationship Id="rId29"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46FCC56D-AF20-4A53-9764-44AA8E79A2E0}" type="datetime1">
              <a:rPr lang="en-US" altLang="en-US"/>
              <a:pPr/>
              <a:t>11/11/15</a:t>
            </a:fld>
            <a:endParaRPr lang="en-US" alt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CD621671-8965-4C86-B611-62F6143CB1AF}" type="slidenum">
              <a:rPr lang="en-US" altLang="en-US"/>
              <a:pPr/>
              <a:t>‹#›</a:t>
            </a:fld>
            <a:endParaRPr lang="en-US" altLang="en-US" dirty="0"/>
          </a:p>
        </p:txBody>
      </p:sp>
    </p:spTree>
    <p:extLst>
      <p:ext uri="{BB962C8B-B14F-4D97-AF65-F5344CB8AC3E}">
        <p14:creationId xmlns:p14="http://schemas.microsoft.com/office/powerpoint/2010/main" val="429295263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itchFamily="34" charset="-128"/>
        <a:cs typeface="ＭＳ Ｐゴシック" pitchFamily="42" charset="-128"/>
      </a:defRPr>
    </a:lvl1pPr>
    <a:lvl2pPr marL="457200" algn="l"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After studying this chapter, you should be able to do the following:</a:t>
            </a:r>
          </a:p>
          <a:p>
            <a:r>
              <a:rPr lang="en-US" sz="1200" b="1" i="0" u="none" strike="noStrike" kern="1200" baseline="0" dirty="0" smtClean="0">
                <a:solidFill>
                  <a:schemeClr val="tx1"/>
                </a:solidFill>
                <a:latin typeface="+mn-lt"/>
                <a:ea typeface="MS PGothic" pitchFamily="34" charset="-128"/>
                <a:cs typeface="ＭＳ Ｐゴシック" pitchFamily="42" charset="-128"/>
              </a:rPr>
              <a:t>10-1. </a:t>
            </a:r>
            <a:r>
              <a:rPr lang="en-US" sz="1200" b="0" i="0" u="none" strike="noStrike" kern="1200" baseline="0" dirty="0" smtClean="0">
                <a:solidFill>
                  <a:schemeClr val="tx1"/>
                </a:solidFill>
                <a:latin typeface="+mn-lt"/>
                <a:ea typeface="MS PGothic" pitchFamily="34" charset="-128"/>
                <a:cs typeface="ＭＳ Ｐゴシック" pitchFamily="42" charset="-128"/>
              </a:rPr>
              <a:t>Explain why good ethics is good business in strategic management.</a:t>
            </a:r>
          </a:p>
          <a:p>
            <a:r>
              <a:rPr lang="en-US" sz="1200" b="1" i="0" u="none" strike="noStrike" kern="1200" baseline="0" dirty="0" smtClean="0">
                <a:solidFill>
                  <a:schemeClr val="tx1"/>
                </a:solidFill>
                <a:latin typeface="+mn-lt"/>
                <a:ea typeface="MS PGothic" pitchFamily="34" charset="-128"/>
                <a:cs typeface="ＭＳ Ｐゴシック" pitchFamily="42" charset="-128"/>
              </a:rPr>
              <a:t>10-2. </a:t>
            </a:r>
            <a:r>
              <a:rPr lang="en-US" sz="1200" b="0" i="0" u="none" strike="noStrike" kern="1200" baseline="0" dirty="0" smtClean="0">
                <a:solidFill>
                  <a:schemeClr val="tx1"/>
                </a:solidFill>
                <a:latin typeface="+mn-lt"/>
                <a:ea typeface="MS PGothic" pitchFamily="34" charset="-128"/>
                <a:cs typeface="ＭＳ Ｐゴシック" pitchFamily="42" charset="-128"/>
              </a:rPr>
              <a:t>Explain why whistle-blowing, bribery, and workplace romance are strategic issues.</a:t>
            </a:r>
          </a:p>
          <a:p>
            <a:r>
              <a:rPr lang="en-US" sz="1200" b="1" i="0" u="none" strike="noStrike" kern="1200" baseline="0" dirty="0" smtClean="0">
                <a:solidFill>
                  <a:schemeClr val="tx1"/>
                </a:solidFill>
                <a:latin typeface="+mn-lt"/>
                <a:ea typeface="MS PGothic" pitchFamily="34" charset="-128"/>
                <a:cs typeface="ＭＳ Ｐゴシック" pitchFamily="42" charset="-128"/>
              </a:rPr>
              <a:t>10-3. </a:t>
            </a:r>
            <a:r>
              <a:rPr lang="en-US" sz="1200" b="0" i="0" u="none" strike="noStrike" kern="1200" baseline="0" dirty="0" smtClean="0">
                <a:solidFill>
                  <a:schemeClr val="tx1"/>
                </a:solidFill>
                <a:latin typeface="+mn-lt"/>
                <a:ea typeface="MS PGothic" pitchFamily="34" charset="-128"/>
                <a:cs typeface="ＭＳ Ｐゴシック" pitchFamily="42" charset="-128"/>
              </a:rPr>
              <a:t>Discuss why social responsibility and policy are key issues in strategic planning.</a:t>
            </a:r>
          </a:p>
          <a:p>
            <a:r>
              <a:rPr lang="en-US" sz="1200" b="1" i="0" u="none" strike="noStrike" kern="1200" baseline="0" dirty="0" smtClean="0">
                <a:solidFill>
                  <a:schemeClr val="tx1"/>
                </a:solidFill>
                <a:latin typeface="+mn-lt"/>
                <a:ea typeface="MS PGothic" pitchFamily="34" charset="-128"/>
                <a:cs typeface="ＭＳ Ｐゴシック" pitchFamily="42" charset="-128"/>
              </a:rPr>
              <a:t>10-4. </a:t>
            </a:r>
            <a:r>
              <a:rPr lang="en-US" sz="1200" b="0" i="0" u="none" strike="noStrike" kern="1200" baseline="0" dirty="0" smtClean="0">
                <a:solidFill>
                  <a:schemeClr val="tx1"/>
                </a:solidFill>
                <a:latin typeface="+mn-lt"/>
                <a:ea typeface="MS PGothic" pitchFamily="34" charset="-128"/>
                <a:cs typeface="ＭＳ Ｐゴシック" pitchFamily="42" charset="-128"/>
              </a:rPr>
              <a:t>Discuss the nature of environmental sustainability and why it is a key issue in strategic</a:t>
            </a:r>
          </a:p>
          <a:p>
            <a:r>
              <a:rPr lang="en-US" sz="1200" b="0" i="0" u="none" strike="noStrike" kern="1200" baseline="0" dirty="0" smtClean="0">
                <a:solidFill>
                  <a:schemeClr val="tx1"/>
                </a:solidFill>
                <a:latin typeface="+mn-lt"/>
                <a:ea typeface="MS PGothic" pitchFamily="34" charset="-128"/>
                <a:cs typeface="ＭＳ Ｐゴシック" pitchFamily="42" charset="-128"/>
              </a:rPr>
              <a:t>planning.</a:t>
            </a:r>
          </a:p>
          <a:p>
            <a:r>
              <a:rPr lang="en-US" sz="1200" b="1" i="0" u="none" strike="noStrike" kern="1200" baseline="0" dirty="0" smtClean="0">
                <a:solidFill>
                  <a:schemeClr val="tx1"/>
                </a:solidFill>
                <a:latin typeface="+mn-lt"/>
                <a:ea typeface="MS PGothic" pitchFamily="34" charset="-128"/>
                <a:cs typeface="ＭＳ Ｐゴシック" pitchFamily="42" charset="-128"/>
              </a:rPr>
              <a:t>10-5. </a:t>
            </a:r>
            <a:r>
              <a:rPr lang="en-US" sz="1200" b="0" i="0" u="none" strike="noStrike" kern="1200" baseline="0" dirty="0" smtClean="0">
                <a:solidFill>
                  <a:schemeClr val="tx1"/>
                </a:solidFill>
                <a:latin typeface="+mn-lt"/>
                <a:ea typeface="MS PGothic" pitchFamily="34" charset="-128"/>
                <a:cs typeface="ＭＳ Ｐゴシック" pitchFamily="42" charset="-128"/>
              </a:rPr>
              <a:t>Explain why animal welfare is a strategic issue for firms.</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2</a:t>
            </a:fld>
            <a:endParaRPr lang="en-US" altLang="en-US" dirty="0"/>
          </a:p>
        </p:txBody>
      </p:sp>
    </p:spTree>
    <p:extLst>
      <p:ext uri="{BB962C8B-B14F-4D97-AF65-F5344CB8AC3E}">
        <p14:creationId xmlns:p14="http://schemas.microsoft.com/office/powerpoint/2010/main" val="22937902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chapter is highlighted in the strategic management model on this slide. Note that the</a:t>
            </a:r>
            <a:r>
              <a:rPr lang="en-US" baseline="0" dirty="0" smtClean="0"/>
              <a:t> material in this</a:t>
            </a:r>
            <a:r>
              <a:rPr lang="en-US" dirty="0" smtClean="0"/>
              <a:t> chapter informs all of the earlier steps in the model.</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3</a:t>
            </a:fld>
            <a:endParaRPr lang="en-US" altLang="en-US" dirty="0"/>
          </a:p>
        </p:txBody>
      </p:sp>
    </p:spTree>
    <p:extLst>
      <p:ext uri="{BB962C8B-B14F-4D97-AF65-F5344CB8AC3E}">
        <p14:creationId xmlns:p14="http://schemas.microsoft.com/office/powerpoint/2010/main" val="457125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Good business ethics is a prerequisite for good strategic management; good ethics is just good business!</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4</a:t>
            </a:fld>
            <a:endParaRPr lang="en-US" altLang="en-US" dirty="0"/>
          </a:p>
        </p:txBody>
      </p:sp>
    </p:spTree>
    <p:extLst>
      <p:ext uri="{BB962C8B-B14F-4D97-AF65-F5344CB8AC3E}">
        <p14:creationId xmlns:p14="http://schemas.microsoft.com/office/powerpoint/2010/main" val="36603002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Business ethics, social responsibility, and environmental sustainability issues are interrelated and impact all areas of the strategic management process.</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5</a:t>
            </a:fld>
            <a:endParaRPr lang="en-US" altLang="en-US" dirty="0"/>
          </a:p>
        </p:txBody>
      </p:sp>
    </p:spTree>
    <p:extLst>
      <p:ext uri="{BB962C8B-B14F-4D97-AF65-F5344CB8AC3E}">
        <p14:creationId xmlns:p14="http://schemas.microsoft.com/office/powerpoint/2010/main" val="3249698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All strategy formulation, implementation, and evaluation decisions have ethical ramifications. It does pay to be ethical; high-performing companies generally exhibit high business ethics.</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6</a:t>
            </a:fld>
            <a:endParaRPr lang="en-US" altLang="en-US" dirty="0"/>
          </a:p>
        </p:txBody>
      </p:sp>
    </p:spTree>
    <p:extLst>
      <p:ext uri="{BB962C8B-B14F-4D97-AF65-F5344CB8AC3E}">
        <p14:creationId xmlns:p14="http://schemas.microsoft.com/office/powerpoint/2010/main" val="11061987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A key ingredient for establishing an ethics culture is to develop a clear code of business ethics. Merely having a code of ethics, however, is not sufficient to ensure ethical business behavior.</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7</a:t>
            </a:fld>
            <a:endParaRPr lang="en-US" altLang="en-US" dirty="0"/>
          </a:p>
        </p:txBody>
      </p:sp>
    </p:spTree>
    <p:extLst>
      <p:ext uri="{BB962C8B-B14F-4D97-AF65-F5344CB8AC3E}">
        <p14:creationId xmlns:p14="http://schemas.microsoft.com/office/powerpoint/2010/main" val="6643174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Employees should practice whistle-blowing, and organizations should have policies that encourage whistle-blowing.</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8</a:t>
            </a:fld>
            <a:endParaRPr lang="en-US" altLang="en-US" dirty="0"/>
          </a:p>
        </p:txBody>
      </p:sp>
    </p:spTree>
    <p:extLst>
      <p:ext uri="{BB962C8B-B14F-4D97-AF65-F5344CB8AC3E}">
        <p14:creationId xmlns:p14="http://schemas.microsoft.com/office/powerpoint/2010/main" val="2993159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Firms can align ethical and strategic decision making by incorporating ethical considerations into strategic planning, by integrating ethical decision making into the performance appraisal process, by encouraging whistle-blowing, and by monitoring departmental and corporate performance regarding ethical issues.</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9</a:t>
            </a:fld>
            <a:endParaRPr lang="en-US" altLang="en-US" dirty="0"/>
          </a:p>
        </p:txBody>
      </p:sp>
    </p:spTree>
    <p:extLst>
      <p:ext uri="{BB962C8B-B14F-4D97-AF65-F5344CB8AC3E}">
        <p14:creationId xmlns:p14="http://schemas.microsoft.com/office/powerpoint/2010/main" val="633291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The gift may be any money, goods, actions, property, preferment, privilege, emolument, object of value, advantage, or merely a promise or undertaking to induce or influence the action, vote, or influence of a person in an official or public capacity.</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10</a:t>
            </a:fld>
            <a:endParaRPr lang="en-US" altLang="en-US" dirty="0"/>
          </a:p>
        </p:txBody>
      </p:sp>
    </p:spTree>
    <p:extLst>
      <p:ext uri="{BB962C8B-B14F-4D97-AF65-F5344CB8AC3E}">
        <p14:creationId xmlns:p14="http://schemas.microsoft.com/office/powerpoint/2010/main" val="1088395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Workplace romance is an intimate relationship between two consenting employees, as opposed to sexual harassment, which the Equal Employment Opportunity Commission (EEOC) defines broadly as unwelcome sexual advances, requests for sexual favors, and other verbal or physical conduct of a sexual nature.</a:t>
            </a:r>
            <a:endParaRPr lang="en-US" altLang="en-US" dirty="0" smtClean="0"/>
          </a:p>
        </p:txBody>
      </p:sp>
      <p:sp>
        <p:nvSpPr>
          <p:cNvPr id="1945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fld id="{24139C07-2A84-4C1C-91B9-A77AAEA2F1FB}" type="slidenum">
              <a:rPr lang="en-US" altLang="en-US" sz="1200"/>
              <a:pPr eaLnBrk="1" hangingPunct="1"/>
              <a:t>11</a:t>
            </a:fld>
            <a:endParaRPr lang="en-US" altLang="en-US" sz="1200" dirty="0"/>
          </a:p>
        </p:txBody>
      </p:sp>
    </p:spTree>
    <p:extLst>
      <p:ext uri="{BB962C8B-B14F-4D97-AF65-F5344CB8AC3E}">
        <p14:creationId xmlns:p14="http://schemas.microsoft.com/office/powerpoint/2010/main" val="21102666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Some strategists agree with Ralph Nader, who proclaims that organizations have tremendous social obligations.  Friedman may contend that it is irresponsible for a firm to give monies to charity.</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12</a:t>
            </a:fld>
            <a:endParaRPr lang="en-US" altLang="en-US" dirty="0"/>
          </a:p>
        </p:txBody>
      </p:sp>
    </p:spTree>
    <p:extLst>
      <p:ext uri="{BB962C8B-B14F-4D97-AF65-F5344CB8AC3E}">
        <p14:creationId xmlns:p14="http://schemas.microsoft.com/office/powerpoint/2010/main" val="916688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The term social policy embraces managerial philosophy and thinking at the highest level of the firm, which is why the topic is covered in this text.</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13</a:t>
            </a:fld>
            <a:endParaRPr lang="en-US" altLang="en-US" dirty="0"/>
          </a:p>
        </p:txBody>
      </p:sp>
    </p:spTree>
    <p:extLst>
      <p:ext uri="{BB962C8B-B14F-4D97-AF65-F5344CB8AC3E}">
        <p14:creationId xmlns:p14="http://schemas.microsoft.com/office/powerpoint/2010/main" val="35634720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The ecological challenge facing all organizations requires managers to formulate strategies that preserve and conserve natural resources and control pollution.</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14</a:t>
            </a:fld>
            <a:endParaRPr lang="en-US" altLang="en-US" dirty="0"/>
          </a:p>
        </p:txBody>
      </p:sp>
    </p:spTree>
    <p:extLst>
      <p:ext uri="{BB962C8B-B14F-4D97-AF65-F5344CB8AC3E}">
        <p14:creationId xmlns:p14="http://schemas.microsoft.com/office/powerpoint/2010/main" val="17883005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A bad sustainability record will hurt the firm in the market, jeopardize its standing in the community, and invite scrutiny by regulators, investors, and environmentalists.</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15</a:t>
            </a:fld>
            <a:endParaRPr lang="en-US" altLang="en-US" dirty="0"/>
          </a:p>
        </p:txBody>
      </p:sp>
    </p:spTree>
    <p:extLst>
      <p:ext uri="{BB962C8B-B14F-4D97-AF65-F5344CB8AC3E}">
        <p14:creationId xmlns:p14="http://schemas.microsoft.com/office/powerpoint/2010/main" val="41242209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Based in Geneva, Switzerland, the International Organization for Standardization (ISO) is a network of the national standards institutes of 147 countries, with one member per country. The ISO is the world’s largest developer of sustainability standards.</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16</a:t>
            </a:fld>
            <a:endParaRPr lang="en-US" altLang="en-US" dirty="0"/>
          </a:p>
        </p:txBody>
      </p:sp>
    </p:spTree>
    <p:extLst>
      <p:ext uri="{BB962C8B-B14F-4D97-AF65-F5344CB8AC3E}">
        <p14:creationId xmlns:p14="http://schemas.microsoft.com/office/powerpoint/2010/main" val="14210990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The ISO 14001 standard offers a universal technical standard for environmental compliance that more and more firms are requiring not only of themselves but also of their suppliers and distributors.</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17</a:t>
            </a:fld>
            <a:endParaRPr lang="en-US" altLang="en-US" dirty="0"/>
          </a:p>
        </p:txBody>
      </p:sp>
    </p:spTree>
    <p:extLst>
      <p:ext uri="{BB962C8B-B14F-4D97-AF65-F5344CB8AC3E}">
        <p14:creationId xmlns:p14="http://schemas.microsoft.com/office/powerpoint/2010/main" val="1749505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There are six major requirements of an EMS under ISO 14001 detailed on the next three slides.</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18</a:t>
            </a:fld>
            <a:endParaRPr lang="en-US" altLang="en-US" dirty="0"/>
          </a:p>
        </p:txBody>
      </p:sp>
    </p:spTree>
    <p:extLst>
      <p:ext uri="{BB962C8B-B14F-4D97-AF65-F5344CB8AC3E}">
        <p14:creationId xmlns:p14="http://schemas.microsoft.com/office/powerpoint/2010/main" val="42443991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Affected businesses range from retailers that sell ivory chess pieces to restaurants that sell whale meat.</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21</a:t>
            </a:fld>
            <a:endParaRPr lang="en-US" altLang="en-US" dirty="0"/>
          </a:p>
        </p:txBody>
      </p:sp>
    </p:spTree>
    <p:extLst>
      <p:ext uri="{BB962C8B-B14F-4D97-AF65-F5344CB8AC3E}">
        <p14:creationId xmlns:p14="http://schemas.microsoft.com/office/powerpoint/2010/main" val="28923204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Many</a:t>
            </a:r>
            <a:r>
              <a:rPr lang="en-US" baseline="0" dirty="0" smtClean="0"/>
              <a:t> consumers </a:t>
            </a:r>
            <a:r>
              <a:rPr lang="en-US" dirty="0" smtClean="0"/>
              <a:t>expect</a:t>
            </a:r>
            <a:r>
              <a:rPr lang="en-US" baseline="0" dirty="0" smtClean="0"/>
              <a:t> that animals will be treated humanely </a:t>
            </a:r>
            <a:r>
              <a:rPr lang="en-US" dirty="0" smtClean="0"/>
              <a:t>and that organic options </a:t>
            </a:r>
            <a:r>
              <a:rPr lang="en-US" baseline="0" dirty="0" smtClean="0"/>
              <a:t>be available.</a:t>
            </a:r>
            <a:endParaRPr lang="en-US" dirty="0"/>
          </a:p>
        </p:txBody>
      </p:sp>
      <p:sp>
        <p:nvSpPr>
          <p:cNvPr id="4" name="Slide Number Placeholder 3"/>
          <p:cNvSpPr>
            <a:spLocks noGrp="1"/>
          </p:cNvSpPr>
          <p:nvPr>
            <p:ph type="sldNum" sz="quarter" idx="10"/>
          </p:nvPr>
        </p:nvSpPr>
        <p:spPr/>
        <p:txBody>
          <a:bodyPr/>
          <a:lstStyle/>
          <a:p>
            <a:fld id="{CD621671-8965-4C86-B611-62F6143CB1AF}" type="slidenum">
              <a:rPr lang="en-US" altLang="en-US" smtClean="0"/>
              <a:pPr/>
              <a:t>22</a:t>
            </a:fld>
            <a:endParaRPr lang="en-US" altLang="en-US" dirty="0"/>
          </a:p>
        </p:txBody>
      </p:sp>
    </p:spTree>
    <p:extLst>
      <p:ext uri="{BB962C8B-B14F-4D97-AF65-F5344CB8AC3E}">
        <p14:creationId xmlns:p14="http://schemas.microsoft.com/office/powerpoint/2010/main" val="656380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5410200" y="990600"/>
            <a:ext cx="3048000" cy="3428999"/>
          </a:xfrm>
          <a:solidFill>
            <a:srgbClr val="00CC00"/>
          </a:solidFill>
        </p:spPr>
        <p:txBody>
          <a:bodyPr/>
          <a:lstStyle>
            <a:lvl1pPr>
              <a:defRPr/>
            </a:lvl1pPr>
          </a:lstStyle>
          <a:p>
            <a:r>
              <a:rPr lang="en-US" dirty="0" smtClean="0"/>
              <a:t> </a:t>
            </a:r>
            <a:endParaRPr lang="en-US" dirty="0"/>
          </a:p>
        </p:txBody>
      </p:sp>
      <p:sp>
        <p:nvSpPr>
          <p:cNvPr id="3" name="Subtitle 2"/>
          <p:cNvSpPr>
            <a:spLocks noGrp="1"/>
          </p:cNvSpPr>
          <p:nvPr>
            <p:ph type="subTitle" idx="1" hasCustomPrompt="1"/>
          </p:nvPr>
        </p:nvSpPr>
        <p:spPr>
          <a:xfrm>
            <a:off x="5410200" y="4800600"/>
            <a:ext cx="3048000" cy="838200"/>
          </a:xfrm>
        </p:spPr>
        <p:txBody>
          <a:bodyPr/>
          <a:lstStyle>
            <a:lvl1pPr marL="0" indent="0" algn="ctr">
              <a:buNone/>
              <a:defRPr>
                <a:solidFill>
                  <a:schemeClr val="accent1">
                    <a:lumMod val="75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Chapter </a:t>
            </a:r>
            <a:endParaRPr lang="en-US" dirty="0"/>
          </a:p>
        </p:txBody>
      </p:sp>
      <p:sp>
        <p:nvSpPr>
          <p:cNvPr id="6" name="Slide Number Placeholder 5"/>
          <p:cNvSpPr>
            <a:spLocks noGrp="1"/>
          </p:cNvSpPr>
          <p:nvPr>
            <p:ph type="sldNum" sz="quarter" idx="12"/>
          </p:nvPr>
        </p:nvSpPr>
        <p:spPr/>
        <p:txBody>
          <a:bodyPr/>
          <a:lstStyle/>
          <a:p>
            <a:r>
              <a:rPr lang="en-US" altLang="en-US" dirty="0" smtClean="0"/>
              <a:t>10-</a:t>
            </a:r>
            <a:fld id="{818F38CA-4793-4396-932B-3FD1DA02DA36}" type="slidenum">
              <a:rPr lang="en-US" altLang="en-US" smtClean="0"/>
              <a:pPr/>
              <a:t>‹#›</a:t>
            </a:fld>
            <a:endParaRPr lang="en-US" altLang="en-US" dirty="0"/>
          </a:p>
        </p:txBody>
      </p:sp>
      <p:sp>
        <p:nvSpPr>
          <p:cNvPr id="9" name="Footer Placeholder 4"/>
          <p:cNvSpPr>
            <a:spLocks noGrp="1"/>
          </p:cNvSpPr>
          <p:nvPr>
            <p:ph type="ftr" sz="quarter" idx="3"/>
          </p:nvPr>
        </p:nvSpPr>
        <p:spPr>
          <a:xfrm>
            <a:off x="3048000" y="6356350"/>
            <a:ext cx="3048000" cy="365125"/>
          </a:xfrm>
          <a:prstGeom prst="rect">
            <a:avLst/>
          </a:prstGeom>
        </p:spPr>
        <p:txBody>
          <a:bodyPr vert="horz" lIns="91440" tIns="45720" rIns="91440" bIns="45720" rtlCol="0" anchor="ctr"/>
          <a:lstStyle>
            <a:lvl1pPr algn="ctr">
              <a:defRPr sz="1200">
                <a:solidFill>
                  <a:schemeClr val="tx1">
                    <a:tint val="75000"/>
                  </a:schemeClr>
                </a:solidFill>
                <a:latin typeface="+mn-lt"/>
              </a:defRPr>
            </a:lvl1pPr>
          </a:lstStyle>
          <a:p>
            <a:r>
              <a:rPr lang="en-US" dirty="0" smtClean="0"/>
              <a:t>Copyright ©2017 Pearson Education, Inc.</a:t>
            </a:r>
            <a:endParaRPr lang="en-US"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990600"/>
            <a:ext cx="3668711" cy="46634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91873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CC00"/>
          </a:solidFill>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1pPr marL="342900" indent="-342900">
              <a:buClr>
                <a:srgbClr val="00B0F0"/>
              </a:buClr>
              <a:buFont typeface="Wingdings" panose="05000000000000000000" pitchFamily="2" charset="2"/>
              <a:buChar char="v"/>
              <a:defRPr>
                <a:solidFill>
                  <a:schemeClr val="tx1"/>
                </a:solidFill>
                <a:latin typeface="Arial" panose="020B0604020202020204" pitchFamily="34" charset="0"/>
                <a:cs typeface="Arial" panose="020B0604020202020204" pitchFamily="34" charset="0"/>
              </a:defRPr>
            </a:lvl1pPr>
            <a:lvl2pPr marL="742950" indent="-285750">
              <a:buClr>
                <a:srgbClr val="00B0F0"/>
              </a:buClr>
              <a:buFont typeface="Wingdings" panose="05000000000000000000" pitchFamily="2" charset="2"/>
              <a:buChar char="v"/>
              <a:defRPr>
                <a:solidFill>
                  <a:schemeClr val="tx1"/>
                </a:solidFill>
                <a:latin typeface="Arial" panose="020B0604020202020204" pitchFamily="34" charset="0"/>
                <a:cs typeface="Arial" panose="020B0604020202020204" pitchFamily="34" charset="0"/>
              </a:defRPr>
            </a:lvl2pPr>
            <a:lvl3pPr marL="1143000" indent="-228600">
              <a:buClr>
                <a:srgbClr val="00B0F0"/>
              </a:buClr>
              <a:buFont typeface="Wingdings" panose="05000000000000000000" pitchFamily="2" charset="2"/>
              <a:buChar char="v"/>
              <a:defRPr>
                <a:solidFill>
                  <a:schemeClr val="tx1"/>
                </a:solidFill>
                <a:latin typeface="Arial" panose="020B0604020202020204" pitchFamily="34" charset="0"/>
                <a:cs typeface="Arial" panose="020B0604020202020204" pitchFamily="34" charset="0"/>
              </a:defRPr>
            </a:lvl3pPr>
            <a:lvl4pPr marL="1600200" indent="-228600">
              <a:buClr>
                <a:srgbClr val="00B0F0"/>
              </a:buClr>
              <a:buFont typeface="Wingdings" panose="05000000000000000000" pitchFamily="2" charset="2"/>
              <a:buChar char="v"/>
              <a:defRPr>
                <a:solidFill>
                  <a:schemeClr val="tx1"/>
                </a:solidFill>
                <a:latin typeface="Arial" panose="020B0604020202020204" pitchFamily="34" charset="0"/>
                <a:cs typeface="Arial" panose="020B0604020202020204" pitchFamily="34" charset="0"/>
              </a:defRPr>
            </a:lvl4pPr>
            <a:lvl5pPr marL="2057400" indent="-228600">
              <a:buClr>
                <a:srgbClr val="00B0F0"/>
              </a:buClr>
              <a:buFont typeface="Wingdings" panose="05000000000000000000" pitchFamily="2" charset="2"/>
              <a:buChar char="v"/>
              <a:defRPr>
                <a:solidFill>
                  <a:schemeClr val="tx1"/>
                </a:solidFill>
                <a:latin typeface="Arial" panose="020B0604020202020204" pitchFamily="34" charset="0"/>
                <a:cs typeface="Arial" panose="020B0604020202020204"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p:txBody>
          <a:bodyPr/>
          <a:lstStyle/>
          <a:p>
            <a:r>
              <a:rPr lang="en-US" altLang="en-US" dirty="0" smtClean="0"/>
              <a:t>10-</a:t>
            </a:r>
            <a:fld id="{79B2B411-3AAC-4390-A4E3-9EBCCD2287EA}" type="slidenum">
              <a:rPr lang="en-US" altLang="en-US" smtClean="0"/>
              <a:pPr/>
              <a:t>‹#›</a:t>
            </a:fld>
            <a:endParaRPr lang="en-US" altLang="en-US" dirty="0"/>
          </a:p>
        </p:txBody>
      </p:sp>
      <p:sp>
        <p:nvSpPr>
          <p:cNvPr id="5" name="Footer Placeholder 4"/>
          <p:cNvSpPr>
            <a:spLocks noGrp="1"/>
          </p:cNvSpPr>
          <p:nvPr>
            <p:ph type="ftr" sz="quarter" idx="3"/>
          </p:nvPr>
        </p:nvSpPr>
        <p:spPr>
          <a:xfrm>
            <a:off x="3048000" y="6356350"/>
            <a:ext cx="3048000" cy="365125"/>
          </a:xfrm>
          <a:prstGeom prst="rect">
            <a:avLst/>
          </a:prstGeom>
        </p:spPr>
        <p:txBody>
          <a:bodyPr vert="horz" lIns="91440" tIns="45720" rIns="91440" bIns="45720" rtlCol="0" anchor="ctr"/>
          <a:lstStyle>
            <a:lvl1pPr algn="ctr">
              <a:defRPr sz="1200">
                <a:solidFill>
                  <a:schemeClr val="tx1">
                    <a:tint val="75000"/>
                  </a:schemeClr>
                </a:solidFill>
                <a:latin typeface="+mn-lt"/>
              </a:defRPr>
            </a:lvl1pPr>
          </a:lstStyle>
          <a:p>
            <a:r>
              <a:rPr lang="en-US" dirty="0" smtClean="0"/>
              <a:t>Copyright ©2017 Pearson Education, Inc.</a:t>
            </a:r>
            <a:endParaRPr lang="en-US" dirty="0"/>
          </a:p>
        </p:txBody>
      </p:sp>
    </p:spTree>
    <p:extLst>
      <p:ext uri="{BB962C8B-B14F-4D97-AF65-F5344CB8AC3E}">
        <p14:creationId xmlns:p14="http://schemas.microsoft.com/office/powerpoint/2010/main" val="721550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CC00"/>
          </a:solidFill>
        </p:spPr>
        <p:txBody>
          <a:bodyPr/>
          <a:lstStyle/>
          <a:p>
            <a:r>
              <a:rPr lang="en-US" smtClean="0"/>
              <a:t>Click to edit Master title style</a:t>
            </a:r>
            <a:endParaRPr lang="en-US" dirty="0"/>
          </a:p>
        </p:txBody>
      </p:sp>
      <p:sp>
        <p:nvSpPr>
          <p:cNvPr id="5" name="Slide Number Placeholder 4"/>
          <p:cNvSpPr>
            <a:spLocks noGrp="1"/>
          </p:cNvSpPr>
          <p:nvPr>
            <p:ph type="sldNum" sz="quarter" idx="12"/>
          </p:nvPr>
        </p:nvSpPr>
        <p:spPr/>
        <p:txBody>
          <a:bodyPr/>
          <a:lstStyle/>
          <a:p>
            <a:r>
              <a:rPr lang="en-US" altLang="en-US" dirty="0" smtClean="0"/>
              <a:t>10-</a:t>
            </a:r>
            <a:fld id="{54B9A771-2C2D-4290-ACDE-F5463A7FA81B}" type="slidenum">
              <a:rPr lang="en-US" altLang="en-US" smtClean="0"/>
              <a:pPr/>
              <a:t>‹#›</a:t>
            </a:fld>
            <a:endParaRPr lang="en-US" altLang="en-US" dirty="0"/>
          </a:p>
        </p:txBody>
      </p:sp>
      <p:sp>
        <p:nvSpPr>
          <p:cNvPr id="4" name="Footer Placeholder 4"/>
          <p:cNvSpPr>
            <a:spLocks noGrp="1"/>
          </p:cNvSpPr>
          <p:nvPr>
            <p:ph type="ftr" sz="quarter" idx="3"/>
          </p:nvPr>
        </p:nvSpPr>
        <p:spPr>
          <a:xfrm>
            <a:off x="3048000" y="6356350"/>
            <a:ext cx="3048000" cy="365125"/>
          </a:xfrm>
          <a:prstGeom prst="rect">
            <a:avLst/>
          </a:prstGeom>
        </p:spPr>
        <p:txBody>
          <a:bodyPr vert="horz" lIns="91440" tIns="45720" rIns="91440" bIns="45720" rtlCol="0" anchor="ctr"/>
          <a:lstStyle>
            <a:lvl1pPr algn="ctr">
              <a:defRPr sz="1200">
                <a:solidFill>
                  <a:schemeClr val="tx1">
                    <a:tint val="75000"/>
                  </a:schemeClr>
                </a:solidFill>
                <a:latin typeface="+mn-lt"/>
              </a:defRPr>
            </a:lvl1pPr>
          </a:lstStyle>
          <a:p>
            <a:r>
              <a:rPr lang="en-US" dirty="0" smtClean="0"/>
              <a:t>Copyright ©2017 Pearson Education, Inc.</a:t>
            </a:r>
            <a:endParaRPr lang="en-US" dirty="0"/>
          </a:p>
        </p:txBody>
      </p:sp>
    </p:spTree>
    <p:extLst>
      <p:ext uri="{BB962C8B-B14F-4D97-AF65-F5344CB8AC3E}">
        <p14:creationId xmlns:p14="http://schemas.microsoft.com/office/powerpoint/2010/main" val="2706819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a:solidFill>
            <a:srgbClr val="00CC00"/>
          </a:solidFill>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altLang="en-US" dirty="0" smtClean="0"/>
              <a:t>10-</a:t>
            </a:r>
            <a:fld id="{79B2B411-3AAC-4390-A4E3-9EBCCD2287EA}" type="slidenum">
              <a:rPr lang="en-US" altLang="en-US" smtClean="0"/>
              <a:pPr/>
              <a:t>‹#›</a:t>
            </a:fld>
            <a:endParaRPr lang="en-US" altLang="en-US" dirty="0"/>
          </a:p>
        </p:txBody>
      </p:sp>
      <p:sp>
        <p:nvSpPr>
          <p:cNvPr id="5" name="Footer Placeholder 4"/>
          <p:cNvSpPr>
            <a:spLocks noGrp="1"/>
          </p:cNvSpPr>
          <p:nvPr>
            <p:ph type="ftr" sz="quarter" idx="3"/>
          </p:nvPr>
        </p:nvSpPr>
        <p:spPr>
          <a:xfrm>
            <a:off x="3048000" y="6356350"/>
            <a:ext cx="3048000" cy="365125"/>
          </a:xfrm>
          <a:prstGeom prst="rect">
            <a:avLst/>
          </a:prstGeom>
        </p:spPr>
        <p:txBody>
          <a:bodyPr vert="horz" lIns="91440" tIns="45720" rIns="91440" bIns="45720" rtlCol="0" anchor="ctr"/>
          <a:lstStyle>
            <a:lvl1pPr algn="ctr">
              <a:defRPr sz="1200">
                <a:solidFill>
                  <a:schemeClr val="tx1">
                    <a:tint val="75000"/>
                  </a:schemeClr>
                </a:solidFill>
                <a:latin typeface="+mn-lt"/>
              </a:defRPr>
            </a:lvl1pPr>
          </a:lstStyle>
          <a:p>
            <a:r>
              <a:rPr lang="en-US" dirty="0" smtClean="0"/>
              <a:t>Copyright ©2017 Pearson Education, Inc.</a:t>
            </a:r>
            <a:endParaRPr lang="en-US" dirty="0"/>
          </a:p>
        </p:txBody>
      </p:sp>
    </p:spTree>
    <p:extLst>
      <p:ext uri="{BB962C8B-B14F-4D97-AF65-F5344CB8AC3E}">
        <p14:creationId xmlns:p14="http://schemas.microsoft.com/office/powerpoint/2010/main" val="798462637"/>
      </p:ext>
    </p:extLst>
  </p:cSld>
  <p:clrMap bg1="lt1" tx1="dk1" bg2="lt2" tx2="dk2" accent1="accent1" accent2="accent2" accent3="accent3" accent4="accent4" accent5="accent5" accent6="accent6" hlink="hlink" folHlink="folHlink"/>
  <p:sldLayoutIdLst>
    <p:sldLayoutId id="2147484029" r:id="rId1"/>
    <p:sldLayoutId id="2147484030" r:id="rId2"/>
    <p:sldLayoutId id="2147484033" r:id="rId3"/>
  </p:sldLayoutIdLst>
  <mc:AlternateContent xmlns:mc="http://schemas.openxmlformats.org/markup-compatibility/2006" xmlns:p14="http://schemas.microsoft.com/office/powerpoint/2010/main">
    <mc:Choice Requires="p14">
      <p:transition p14:dur="10"/>
    </mc:Choice>
    <mc:Fallback xmlns="">
      <p:transition/>
    </mc:Fallback>
  </mc:AlternateContent>
  <p:timing>
    <p:tnLst>
      <p:par>
        <p:cTn xmlns:p14="http://schemas.microsoft.com/office/powerpoint/2010/main" id="1" dur="indefinite" restart="never" nodeType="tmRoot"/>
      </p:par>
    </p:tnLst>
  </p:timing>
  <p:hf hdr="0" dt="0"/>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457200" indent="-457200" algn="l" defTabSz="914400" rtl="0" eaLnBrk="1" latinLnBrk="0" hangingPunct="1">
        <a:spcBef>
          <a:spcPct val="20000"/>
        </a:spcBef>
        <a:buClr>
          <a:srgbClr val="00B0F0"/>
        </a:buClr>
        <a:buFont typeface="Wingdings" panose="05000000000000000000" pitchFamily="2" charset="2"/>
        <a:buChar char="v"/>
        <a:defRPr sz="3200" kern="1200">
          <a:solidFill>
            <a:schemeClr val="tx1"/>
          </a:solidFill>
          <a:latin typeface="+mn-lt"/>
          <a:ea typeface="+mn-ea"/>
          <a:cs typeface="+mn-cs"/>
        </a:defRPr>
      </a:lvl1pPr>
      <a:lvl2pPr marL="914400" indent="-457200" algn="l" defTabSz="914400" rtl="0" eaLnBrk="1" latinLnBrk="0" hangingPunct="1">
        <a:spcBef>
          <a:spcPct val="20000"/>
        </a:spcBef>
        <a:buClr>
          <a:srgbClr val="00B0F0"/>
        </a:buClr>
        <a:buFont typeface="Wingdings" panose="05000000000000000000" pitchFamily="2" charset="2"/>
        <a:buChar char="v"/>
        <a:defRPr sz="2800" kern="1200">
          <a:solidFill>
            <a:schemeClr val="tx1"/>
          </a:solidFill>
          <a:latin typeface="+mn-lt"/>
          <a:ea typeface="+mn-ea"/>
          <a:cs typeface="+mn-cs"/>
        </a:defRPr>
      </a:lvl2pPr>
      <a:lvl3pPr marL="1257300" indent="-342900" algn="l" defTabSz="914400" rtl="0" eaLnBrk="1" latinLnBrk="0" hangingPunct="1">
        <a:spcBef>
          <a:spcPct val="20000"/>
        </a:spcBef>
        <a:buClr>
          <a:srgbClr val="00B0F0"/>
        </a:buClr>
        <a:buFont typeface="Wingdings" panose="05000000000000000000" pitchFamily="2" charset="2"/>
        <a:buChar char="v"/>
        <a:defRPr sz="2400" kern="1200">
          <a:solidFill>
            <a:schemeClr val="tx1"/>
          </a:solidFill>
          <a:latin typeface="+mn-lt"/>
          <a:ea typeface="+mn-ea"/>
          <a:cs typeface="+mn-cs"/>
        </a:defRPr>
      </a:lvl3pPr>
      <a:lvl4pPr marL="1714500" indent="-342900" algn="l" defTabSz="914400" rtl="0" eaLnBrk="1" latinLnBrk="0" hangingPunct="1">
        <a:spcBef>
          <a:spcPct val="20000"/>
        </a:spcBef>
        <a:buClr>
          <a:srgbClr val="00B0F0"/>
        </a:buClr>
        <a:buFont typeface="Wingdings" panose="05000000000000000000" pitchFamily="2" charset="2"/>
        <a:buChar char="v"/>
        <a:defRPr sz="2000" kern="1200">
          <a:solidFill>
            <a:schemeClr val="tx1"/>
          </a:solidFill>
          <a:latin typeface="+mn-lt"/>
          <a:ea typeface="+mn-ea"/>
          <a:cs typeface="+mn-cs"/>
        </a:defRPr>
      </a:lvl4pPr>
      <a:lvl5pPr marL="2171700" indent="-342900" algn="l" defTabSz="914400" rtl="0" eaLnBrk="1" latinLnBrk="0" hangingPunct="1">
        <a:spcBef>
          <a:spcPct val="20000"/>
        </a:spcBef>
        <a:buClr>
          <a:srgbClr val="00B0F0"/>
        </a:buClr>
        <a:buFont typeface="Wingdings" panose="05000000000000000000" pitchFamily="2" charset="2"/>
        <a:buChar char="v"/>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wrap="square" lIns="91440" tIns="45720" rIns="91440" bIns="45720" numCol="1" anchorCtr="0" compatLnSpc="1">
            <a:prstTxWarp prst="textNoShape">
              <a:avLst/>
            </a:prstTxWarp>
            <a:noAutofit/>
          </a:bodyPr>
          <a:lstStyle/>
          <a:p>
            <a:pPr algn="l" eaLnBrk="1" hangingPunct="1"/>
            <a:r>
              <a:rPr lang="en-US" altLang="en-US" sz="3200" cap="none" dirty="0" smtClean="0">
                <a:latin typeface="Arial" pitchFamily="34" charset="0"/>
                <a:cs typeface="Arial" pitchFamily="34" charset="0"/>
              </a:rPr>
              <a:t>Business Ethics, Social Responsibility, and Environmental Sustainability</a:t>
            </a:r>
          </a:p>
        </p:txBody>
      </p:sp>
      <p:sp>
        <p:nvSpPr>
          <p:cNvPr id="14339" name="Subtitle 2"/>
          <p:cNvSpPr>
            <a:spLocks noGrp="1"/>
          </p:cNvSpPr>
          <p:nvPr>
            <p:ph type="subTitle" idx="1"/>
          </p:nvPr>
        </p:nvSpPr>
        <p:spPr/>
        <p:txBody>
          <a:bodyPr/>
          <a:lstStyle/>
          <a:p>
            <a:pPr eaLnBrk="1" hangingPunct="1"/>
            <a:r>
              <a:rPr lang="en-US" altLang="en-US" sz="3200" dirty="0" smtClean="0">
                <a:solidFill>
                  <a:schemeClr val="tx2"/>
                </a:solidFill>
                <a:latin typeface="Arial" pitchFamily="34" charset="0"/>
                <a:cs typeface="Arial" pitchFamily="34" charset="0"/>
              </a:rPr>
              <a:t>Chapter Ten</a:t>
            </a:r>
          </a:p>
        </p:txBody>
      </p:sp>
      <p:sp>
        <p:nvSpPr>
          <p:cNvPr id="3" name="Footer Placeholder 2"/>
          <p:cNvSpPr>
            <a:spLocks noGrp="1"/>
          </p:cNvSpPr>
          <p:nvPr>
            <p:ph type="ftr" sz="quarter" idx="3"/>
          </p:nvPr>
        </p:nvSpPr>
        <p:spPr/>
        <p:txBody>
          <a:bodyPr/>
          <a:lstStyle/>
          <a:p>
            <a:r>
              <a:rPr lang="en-US" dirty="0" smtClean="0"/>
              <a:t>Copyright ©2017 Pearson Education, Inc.</a:t>
            </a:r>
            <a:endParaRPr lang="en-US" dirty="0"/>
          </a:p>
        </p:txBody>
      </p:sp>
      <p:sp>
        <p:nvSpPr>
          <p:cNvPr id="4" name="Slide Number Placeholder 3"/>
          <p:cNvSpPr>
            <a:spLocks noGrp="1"/>
          </p:cNvSpPr>
          <p:nvPr>
            <p:ph type="sldNum" sz="quarter" idx="12"/>
          </p:nvPr>
        </p:nvSpPr>
        <p:spPr/>
        <p:txBody>
          <a:bodyPr/>
          <a:lstStyle/>
          <a:p>
            <a:r>
              <a:rPr lang="en-US" altLang="en-US" dirty="0" smtClean="0"/>
              <a:t>10-</a:t>
            </a:r>
            <a:fld id="{818F38CA-4793-4396-932B-3FD1DA02DA36}" type="slidenum">
              <a:rPr lang="en-US" altLang="en-US" smtClean="0"/>
              <a:pPr/>
              <a:t>1</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defRPr/>
            </a:pPr>
            <a:r>
              <a:rPr lang="en-US" altLang="en-US" dirty="0" smtClean="0">
                <a:latin typeface="Arial" charset="0"/>
                <a:ea typeface="+mj-ea"/>
                <a:cs typeface="Arial" charset="0"/>
              </a:rPr>
              <a:t>Learning Objectives</a:t>
            </a:r>
          </a:p>
        </p:txBody>
      </p:sp>
      <p:sp>
        <p:nvSpPr>
          <p:cNvPr id="8194" name="Content Placeholder 2"/>
          <p:cNvSpPr>
            <a:spLocks noGrp="1"/>
          </p:cNvSpPr>
          <p:nvPr>
            <p:ph idx="1"/>
          </p:nvPr>
        </p:nvSpPr>
        <p:spPr>
          <a:xfrm>
            <a:off x="457200" y="1524000"/>
            <a:ext cx="8229600" cy="4525963"/>
          </a:xfrm>
        </p:spPr>
        <p:txBody>
          <a:bodyPr>
            <a:normAutofit fontScale="92500"/>
          </a:bodyPr>
          <a:lstStyle/>
          <a:p>
            <a:pPr marL="514350" indent="-514350">
              <a:buFont typeface="+mj-lt"/>
              <a:buAutoNum type="arabicPeriod"/>
            </a:pPr>
            <a:r>
              <a:rPr lang="en-US" sz="2800" dirty="0" smtClean="0"/>
              <a:t>Explain </a:t>
            </a:r>
            <a:r>
              <a:rPr lang="en-US" sz="2800" dirty="0"/>
              <a:t>why good ethics is good business in strategic management.</a:t>
            </a:r>
          </a:p>
          <a:p>
            <a:pPr marL="514350" indent="-514350">
              <a:buFont typeface="+mj-lt"/>
              <a:buAutoNum type="arabicPeriod"/>
            </a:pPr>
            <a:r>
              <a:rPr lang="en-US" sz="2800" dirty="0" smtClean="0"/>
              <a:t>Explain </a:t>
            </a:r>
            <a:r>
              <a:rPr lang="en-US" sz="2800" dirty="0"/>
              <a:t>why whistle-blowing, bribery, and workplace romance are strategic issues.</a:t>
            </a:r>
          </a:p>
          <a:p>
            <a:pPr marL="514350" indent="-514350">
              <a:buFont typeface="+mj-lt"/>
              <a:buAutoNum type="arabicPeriod"/>
            </a:pPr>
            <a:r>
              <a:rPr lang="en-US" sz="2800" dirty="0" smtClean="0"/>
              <a:t>Discuss </a:t>
            </a:r>
            <a:r>
              <a:rPr lang="en-US" sz="2800" dirty="0"/>
              <a:t>why social responsibility and policy are key issues in strategic planning.</a:t>
            </a:r>
          </a:p>
          <a:p>
            <a:pPr marL="514350" indent="-514350">
              <a:buFont typeface="+mj-lt"/>
              <a:buAutoNum type="arabicPeriod"/>
            </a:pPr>
            <a:r>
              <a:rPr lang="en-US" sz="2800" dirty="0" smtClean="0"/>
              <a:t>Discuss </a:t>
            </a:r>
            <a:r>
              <a:rPr lang="en-US" sz="2800" dirty="0"/>
              <a:t>the nature of environmental sustainability and why it is a key issue in </a:t>
            </a:r>
            <a:r>
              <a:rPr lang="en-US" sz="2800" dirty="0" smtClean="0"/>
              <a:t>strategic planning</a:t>
            </a:r>
            <a:r>
              <a:rPr lang="en-US" sz="2800" dirty="0"/>
              <a:t>.</a:t>
            </a:r>
          </a:p>
          <a:p>
            <a:pPr marL="514350" indent="-514350">
              <a:buFont typeface="+mj-lt"/>
              <a:buAutoNum type="arabicPeriod"/>
            </a:pPr>
            <a:r>
              <a:rPr lang="en-US" sz="2800" dirty="0" smtClean="0"/>
              <a:t>Explain </a:t>
            </a:r>
            <a:r>
              <a:rPr lang="en-US" sz="2800" dirty="0"/>
              <a:t>why animal welfare i</a:t>
            </a:r>
            <a:r>
              <a:rPr lang="en-US" sz="2800" dirty="0" smtClean="0"/>
              <a:t>s </a:t>
            </a:r>
            <a:r>
              <a:rPr lang="en-US" sz="2800" dirty="0"/>
              <a:t>a strategic issue for firms.</a:t>
            </a:r>
            <a:endParaRPr lang="en-US" altLang="en-US" sz="2800" dirty="0" smtClean="0">
              <a:solidFill>
                <a:schemeClr val="tx1"/>
              </a:solidFill>
              <a:latin typeface="Arial" pitchFamily="34" charset="0"/>
              <a:cs typeface="Arial" pitchFamily="34" charset="0"/>
            </a:endParaRPr>
          </a:p>
        </p:txBody>
      </p:sp>
      <p:sp>
        <p:nvSpPr>
          <p:cNvPr id="2" name="Slide Number Placeholder 1"/>
          <p:cNvSpPr>
            <a:spLocks noGrp="1"/>
          </p:cNvSpPr>
          <p:nvPr>
            <p:ph type="sldNum" sz="quarter" idx="12"/>
          </p:nvPr>
        </p:nvSpPr>
        <p:spPr/>
        <p:txBody>
          <a:bodyPr/>
          <a:lstStyle/>
          <a:p>
            <a:r>
              <a:rPr lang="en-US" altLang="en-US" dirty="0" smtClean="0"/>
              <a:t>10-</a:t>
            </a:r>
            <a:fld id="{79B2B411-3AAC-4390-A4E3-9EBCCD2287EA}" type="slidenum">
              <a:rPr lang="en-US" altLang="en-US" smtClean="0"/>
              <a:pPr/>
              <a:t>2</a:t>
            </a:fld>
            <a:endParaRPr lang="en-US" altLang="en-US" dirty="0"/>
          </a:p>
        </p:txBody>
      </p:sp>
      <p:sp>
        <p:nvSpPr>
          <p:cNvPr id="3" name="Footer Placeholder 2"/>
          <p:cNvSpPr>
            <a:spLocks noGrp="1"/>
          </p:cNvSpPr>
          <p:nvPr>
            <p:ph type="ftr" sz="quarter" idx="3"/>
          </p:nvPr>
        </p:nvSpPr>
        <p:spPr/>
        <p:txBody>
          <a:bodyPr/>
          <a:lstStyle/>
          <a:p>
            <a:r>
              <a:rPr lang="en-US" dirty="0" smtClean="0"/>
              <a:t>Copyright ©2017 Pearson Education, Inc.</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eaLnBrk="1" hangingPunct="1">
              <a:defRPr/>
            </a:pPr>
            <a:r>
              <a:rPr lang="en-US" altLang="en-US" dirty="0" smtClean="0">
                <a:solidFill>
                  <a:schemeClr val="tx1"/>
                </a:solidFill>
                <a:latin typeface="Arial" charset="0"/>
                <a:ea typeface="+mj-ea"/>
                <a:cs typeface="Arial" charset="0"/>
              </a:rPr>
              <a:t>A Comprehensive Strategic-Management Model</a:t>
            </a:r>
          </a:p>
        </p:txBody>
      </p:sp>
      <p:sp>
        <p:nvSpPr>
          <p:cNvPr id="2" name="Slide Number Placeholder 1"/>
          <p:cNvSpPr>
            <a:spLocks noGrp="1"/>
          </p:cNvSpPr>
          <p:nvPr>
            <p:ph type="sldNum" sz="quarter" idx="12"/>
          </p:nvPr>
        </p:nvSpPr>
        <p:spPr/>
        <p:txBody>
          <a:bodyPr/>
          <a:lstStyle/>
          <a:p>
            <a:r>
              <a:rPr lang="en-US" altLang="en-US" dirty="0" smtClean="0"/>
              <a:t>10-</a:t>
            </a:r>
            <a:fld id="{54B9A771-2C2D-4290-ACDE-F5463A7FA81B}" type="slidenum">
              <a:rPr lang="en-US" altLang="en-US" smtClean="0"/>
              <a:pPr/>
              <a:t>3</a:t>
            </a:fld>
            <a:endParaRPr lang="en-US" altLang="en-US" dirty="0"/>
          </a:p>
        </p:txBody>
      </p:sp>
      <p:sp>
        <p:nvSpPr>
          <p:cNvPr id="3" name="Footer Placeholder 2"/>
          <p:cNvSpPr>
            <a:spLocks noGrp="1"/>
          </p:cNvSpPr>
          <p:nvPr>
            <p:ph type="ftr" sz="quarter" idx="3"/>
          </p:nvPr>
        </p:nvSpPr>
        <p:spPr/>
        <p:txBody>
          <a:bodyPr/>
          <a:lstStyle/>
          <a:p>
            <a:r>
              <a:rPr lang="en-US" dirty="0" smtClean="0"/>
              <a:t>Copyright ©2017 Pearson Education, Inc.</a:t>
            </a:r>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24000"/>
            <a:ext cx="9067800" cy="487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eaLnBrk="1" hangingPunct="1">
              <a:defRPr/>
            </a:pPr>
            <a:r>
              <a:rPr lang="en-US" altLang="en-US" dirty="0" smtClean="0">
                <a:solidFill>
                  <a:schemeClr val="tx1"/>
                </a:solidFill>
                <a:latin typeface="Arial" charset="0"/>
                <a:ea typeface="+mj-ea"/>
                <a:cs typeface="Arial" charset="0"/>
              </a:rPr>
              <a:t>Business Ethics</a:t>
            </a:r>
          </a:p>
        </p:txBody>
      </p:sp>
      <p:sp>
        <p:nvSpPr>
          <p:cNvPr id="19459" name="Content Placeholder 2"/>
          <p:cNvSpPr>
            <a:spLocks noGrp="1"/>
          </p:cNvSpPr>
          <p:nvPr>
            <p:ph idx="1"/>
          </p:nvPr>
        </p:nvSpPr>
        <p:spPr/>
        <p:txBody>
          <a:bodyPr>
            <a:normAutofit/>
          </a:bodyPr>
          <a:lstStyle/>
          <a:p>
            <a:pPr eaLnBrk="1" hangingPunct="1">
              <a:defRPr/>
            </a:pPr>
            <a:r>
              <a:rPr lang="en-US" altLang="en-US" sz="3600" b="1" dirty="0" smtClean="0">
                <a:solidFill>
                  <a:schemeClr val="tx1"/>
                </a:solidFill>
                <a:latin typeface="Arial" charset="0"/>
                <a:ea typeface="+mn-ea"/>
                <a:cs typeface="Arial" charset="0"/>
              </a:rPr>
              <a:t>Business </a:t>
            </a:r>
            <a:r>
              <a:rPr lang="en-US" altLang="en-US" sz="3600" b="1" dirty="0" smtClean="0">
                <a:solidFill>
                  <a:schemeClr val="tx1"/>
                </a:solidFill>
                <a:latin typeface="Arial" charset="0"/>
                <a:ea typeface="+mn-ea"/>
                <a:cs typeface="Arial" charset="0"/>
              </a:rPr>
              <a:t>Ethics </a:t>
            </a:r>
            <a:endParaRPr lang="en-US" altLang="en-US" sz="3600" b="1" dirty="0" smtClean="0">
              <a:solidFill>
                <a:schemeClr val="tx1"/>
              </a:solidFill>
              <a:latin typeface="Arial" charset="0"/>
              <a:ea typeface="+mn-ea"/>
              <a:cs typeface="Arial" charset="0"/>
            </a:endParaRPr>
          </a:p>
          <a:p>
            <a:pPr eaLnBrk="1" hangingPunct="1">
              <a:defRPr/>
            </a:pPr>
            <a:endParaRPr lang="en-US" altLang="en-US" sz="3600" b="1" dirty="0" smtClean="0">
              <a:solidFill>
                <a:schemeClr val="tx1"/>
              </a:solidFill>
              <a:latin typeface="Arial" charset="0"/>
              <a:ea typeface="+mn-ea"/>
              <a:cs typeface="Arial" charset="0"/>
            </a:endParaRPr>
          </a:p>
          <a:p>
            <a:pPr lvl="1" eaLnBrk="1" hangingPunct="1">
              <a:defRPr/>
            </a:pPr>
            <a:r>
              <a:rPr lang="en-US" altLang="en-US" sz="3200" dirty="0" smtClean="0">
                <a:solidFill>
                  <a:schemeClr val="tx1"/>
                </a:solidFill>
                <a:latin typeface="Arial" charset="0"/>
                <a:ea typeface="+mn-ea"/>
                <a:cs typeface="Arial" charset="0"/>
              </a:rPr>
              <a:t>principles of conduct within organizations that guide decision making and behavior</a:t>
            </a:r>
          </a:p>
        </p:txBody>
      </p:sp>
      <p:sp>
        <p:nvSpPr>
          <p:cNvPr id="2" name="Slide Number Placeholder 1"/>
          <p:cNvSpPr>
            <a:spLocks noGrp="1"/>
          </p:cNvSpPr>
          <p:nvPr>
            <p:ph type="sldNum" sz="quarter" idx="12"/>
          </p:nvPr>
        </p:nvSpPr>
        <p:spPr/>
        <p:txBody>
          <a:bodyPr/>
          <a:lstStyle/>
          <a:p>
            <a:r>
              <a:rPr lang="en-US" altLang="en-US" dirty="0" smtClean="0"/>
              <a:t>10-</a:t>
            </a:r>
            <a:fld id="{79B2B411-3AAC-4390-A4E3-9EBCCD2287EA}" type="slidenum">
              <a:rPr lang="en-US" altLang="en-US" smtClean="0"/>
              <a:pPr/>
              <a:t>4</a:t>
            </a:fld>
            <a:endParaRPr lang="en-US" altLang="en-US" dirty="0"/>
          </a:p>
        </p:txBody>
      </p:sp>
      <p:sp>
        <p:nvSpPr>
          <p:cNvPr id="3" name="Footer Placeholder 2"/>
          <p:cNvSpPr>
            <a:spLocks noGrp="1"/>
          </p:cNvSpPr>
          <p:nvPr>
            <p:ph type="ftr" sz="quarter" idx="3"/>
          </p:nvPr>
        </p:nvSpPr>
        <p:spPr/>
        <p:txBody>
          <a:bodyPr/>
          <a:lstStyle/>
          <a:p>
            <a:r>
              <a:rPr lang="en-US" dirty="0" smtClean="0"/>
              <a:t>Copyright ©2017 Pearson Education, Inc.</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6"/>
          <p:cNvSpPr>
            <a:spLocks noGrp="1"/>
          </p:cNvSpPr>
          <p:nvPr>
            <p:ph type="title"/>
          </p:nvPr>
        </p:nvSpPr>
        <p:spPr/>
        <p:txBody>
          <a:bodyPr>
            <a:normAutofit fontScale="90000"/>
          </a:bodyPr>
          <a:lstStyle/>
          <a:p>
            <a:pPr eaLnBrk="1" hangingPunct="1">
              <a:defRPr/>
            </a:pPr>
            <a:r>
              <a:rPr lang="en-US" altLang="en-US" sz="4000" dirty="0" smtClean="0">
                <a:solidFill>
                  <a:schemeClr val="tx1"/>
                </a:solidFill>
                <a:latin typeface="Arial" charset="0"/>
                <a:ea typeface="+mj-ea"/>
                <a:cs typeface="Arial" charset="0"/>
              </a:rPr>
              <a:t>Social Responsibility,</a:t>
            </a:r>
            <a:br>
              <a:rPr lang="en-US" altLang="en-US" sz="4000" dirty="0" smtClean="0">
                <a:solidFill>
                  <a:schemeClr val="tx1"/>
                </a:solidFill>
                <a:latin typeface="Arial" charset="0"/>
                <a:ea typeface="+mj-ea"/>
                <a:cs typeface="Arial" charset="0"/>
              </a:rPr>
            </a:br>
            <a:r>
              <a:rPr lang="en-US" altLang="en-US" sz="4000" dirty="0" smtClean="0">
                <a:solidFill>
                  <a:schemeClr val="tx1"/>
                </a:solidFill>
                <a:latin typeface="Arial" charset="0"/>
                <a:ea typeface="+mj-ea"/>
                <a:cs typeface="Arial" charset="0"/>
              </a:rPr>
              <a:t>Environmental Sustainability</a:t>
            </a:r>
          </a:p>
        </p:txBody>
      </p:sp>
      <p:sp>
        <p:nvSpPr>
          <p:cNvPr id="11266" name="Content Placeholder 2"/>
          <p:cNvSpPr>
            <a:spLocks noGrp="1"/>
          </p:cNvSpPr>
          <p:nvPr>
            <p:ph idx="1"/>
          </p:nvPr>
        </p:nvSpPr>
        <p:spPr/>
        <p:txBody>
          <a:bodyPr/>
          <a:lstStyle/>
          <a:p>
            <a:pPr marL="342900" indent="-342900" eaLnBrk="1" hangingPunct="1"/>
            <a:r>
              <a:rPr lang="en-US" altLang="en-US" b="1" dirty="0" smtClean="0">
                <a:solidFill>
                  <a:schemeClr val="tx1"/>
                </a:solidFill>
                <a:latin typeface="Arial" pitchFamily="34" charset="0"/>
                <a:cs typeface="Arial" pitchFamily="34" charset="0"/>
              </a:rPr>
              <a:t>Social </a:t>
            </a:r>
            <a:r>
              <a:rPr lang="en-US" altLang="en-US" b="1" dirty="0" smtClean="0">
                <a:solidFill>
                  <a:schemeClr val="tx1"/>
                </a:solidFill>
                <a:latin typeface="Arial" pitchFamily="34" charset="0"/>
                <a:cs typeface="Arial" pitchFamily="34" charset="0"/>
              </a:rPr>
              <a:t>Responsibility </a:t>
            </a:r>
            <a:endParaRPr lang="en-US" altLang="en-US" b="1" dirty="0" smtClean="0">
              <a:solidFill>
                <a:schemeClr val="tx1"/>
              </a:solidFill>
              <a:latin typeface="Arial" pitchFamily="34" charset="0"/>
              <a:cs typeface="Arial" pitchFamily="34" charset="0"/>
            </a:endParaRPr>
          </a:p>
          <a:p>
            <a:pPr marL="742950" lvl="1" indent="-285750" eaLnBrk="1" hangingPunct="1"/>
            <a:r>
              <a:rPr lang="en-US" altLang="en-US" dirty="0" smtClean="0">
                <a:solidFill>
                  <a:schemeClr val="tx1"/>
                </a:solidFill>
                <a:latin typeface="Arial" pitchFamily="34" charset="0"/>
                <a:cs typeface="Arial" pitchFamily="34" charset="0"/>
              </a:rPr>
              <a:t>actions an organization takes beyond what is legally required to protect or enhance the well-being of living things</a:t>
            </a:r>
          </a:p>
          <a:p>
            <a:pPr marL="342900" indent="-342900" eaLnBrk="1" hangingPunct="1"/>
            <a:r>
              <a:rPr lang="en-US" altLang="en-US" b="1" dirty="0" smtClean="0">
                <a:solidFill>
                  <a:schemeClr val="tx1"/>
                </a:solidFill>
                <a:latin typeface="Arial" pitchFamily="34" charset="0"/>
                <a:cs typeface="Arial" pitchFamily="34" charset="0"/>
              </a:rPr>
              <a:t>Sustainability</a:t>
            </a:r>
            <a:r>
              <a:rPr lang="en-US" altLang="en-US" dirty="0" smtClean="0">
                <a:solidFill>
                  <a:schemeClr val="tx1"/>
                </a:solidFill>
                <a:latin typeface="Arial" pitchFamily="34" charset="0"/>
                <a:cs typeface="Arial" pitchFamily="34" charset="0"/>
              </a:rPr>
              <a:t> </a:t>
            </a:r>
          </a:p>
          <a:p>
            <a:pPr marL="742950" lvl="1" indent="-285750" eaLnBrk="1" hangingPunct="1"/>
            <a:r>
              <a:rPr lang="en-US" altLang="en-US" dirty="0" smtClean="0">
                <a:solidFill>
                  <a:schemeClr val="tx1"/>
                </a:solidFill>
                <a:latin typeface="Arial" pitchFamily="34" charset="0"/>
                <a:cs typeface="Arial" pitchFamily="34" charset="0"/>
              </a:rPr>
              <a:t>the extent that an organization’</a:t>
            </a:r>
            <a:r>
              <a:rPr lang="en-US" altLang="ja-JP" dirty="0" smtClean="0">
                <a:solidFill>
                  <a:schemeClr val="tx1"/>
                </a:solidFill>
                <a:latin typeface="Arial" pitchFamily="34" charset="0"/>
                <a:cs typeface="Arial" pitchFamily="34" charset="0"/>
              </a:rPr>
              <a:t>s operations and actions protect, mend, and preserve rather than harm or destroy the natural environment</a:t>
            </a:r>
            <a:endParaRPr lang="en-US" altLang="en-US" dirty="0" smtClean="0">
              <a:solidFill>
                <a:schemeClr val="tx1"/>
              </a:solidFill>
              <a:latin typeface="Arial" pitchFamily="34" charset="0"/>
              <a:cs typeface="Arial" pitchFamily="34" charset="0"/>
            </a:endParaRPr>
          </a:p>
        </p:txBody>
      </p:sp>
      <p:sp>
        <p:nvSpPr>
          <p:cNvPr id="2" name="Slide Number Placeholder 1"/>
          <p:cNvSpPr>
            <a:spLocks noGrp="1"/>
          </p:cNvSpPr>
          <p:nvPr>
            <p:ph type="sldNum" sz="quarter" idx="12"/>
          </p:nvPr>
        </p:nvSpPr>
        <p:spPr/>
        <p:txBody>
          <a:bodyPr/>
          <a:lstStyle/>
          <a:p>
            <a:r>
              <a:rPr lang="en-US" altLang="en-US" dirty="0" smtClean="0"/>
              <a:t>10-</a:t>
            </a:r>
            <a:fld id="{79B2B411-3AAC-4390-A4E3-9EBCCD2287EA}" type="slidenum">
              <a:rPr lang="en-US" altLang="en-US" smtClean="0"/>
              <a:pPr/>
              <a:t>5</a:t>
            </a:fld>
            <a:endParaRPr lang="en-US" altLang="en-US" dirty="0"/>
          </a:p>
        </p:txBody>
      </p:sp>
      <p:sp>
        <p:nvSpPr>
          <p:cNvPr id="3" name="Footer Placeholder 2"/>
          <p:cNvSpPr>
            <a:spLocks noGrp="1"/>
          </p:cNvSpPr>
          <p:nvPr>
            <p:ph type="ftr" sz="quarter" idx="3"/>
          </p:nvPr>
        </p:nvSpPr>
        <p:spPr/>
        <p:txBody>
          <a:bodyPr/>
          <a:lstStyle/>
          <a:p>
            <a:r>
              <a:rPr lang="en-US" dirty="0" smtClean="0"/>
              <a:t>Copyright ©2017 Pearson Education, Inc.</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normAutofit fontScale="90000"/>
          </a:bodyPr>
          <a:lstStyle/>
          <a:p>
            <a:pPr eaLnBrk="1" hangingPunct="1">
              <a:defRPr/>
            </a:pPr>
            <a:r>
              <a:rPr lang="en-US" altLang="en-US" dirty="0" smtClean="0">
                <a:solidFill>
                  <a:schemeClr val="tx1"/>
                </a:solidFill>
                <a:latin typeface="Arial" charset="0"/>
                <a:ea typeface="+mj-ea"/>
                <a:cs typeface="Arial" charset="0"/>
              </a:rPr>
              <a:t>Seven Principles of Admirable Business Ethics</a:t>
            </a:r>
          </a:p>
        </p:txBody>
      </p:sp>
      <p:sp>
        <p:nvSpPr>
          <p:cNvPr id="4" name="Content Placeholder 3"/>
          <p:cNvSpPr>
            <a:spLocks noGrp="1"/>
          </p:cNvSpPr>
          <p:nvPr>
            <p:ph idx="1"/>
          </p:nvPr>
        </p:nvSpPr>
        <p:spPr/>
        <p:txBody>
          <a:bodyPr>
            <a:normAutofit fontScale="92500" lnSpcReduction="10000"/>
          </a:bodyPr>
          <a:lstStyle/>
          <a:p>
            <a:r>
              <a:rPr lang="en-US" dirty="0" smtClean="0"/>
              <a:t>Be trustworthy</a:t>
            </a:r>
          </a:p>
          <a:p>
            <a:r>
              <a:rPr lang="en-US" dirty="0" smtClean="0"/>
              <a:t>Be open-minded</a:t>
            </a:r>
          </a:p>
          <a:p>
            <a:r>
              <a:rPr lang="en-US" dirty="0" smtClean="0"/>
              <a:t>Honor commitments and obligations</a:t>
            </a:r>
          </a:p>
          <a:p>
            <a:r>
              <a:rPr lang="en-US" dirty="0" smtClean="0"/>
              <a:t>Do not misrepresent, exaggerate, or mislead</a:t>
            </a:r>
          </a:p>
          <a:p>
            <a:r>
              <a:rPr lang="en-US" dirty="0" smtClean="0"/>
              <a:t>Be a visibly responsible community citizen</a:t>
            </a:r>
          </a:p>
          <a:p>
            <a:r>
              <a:rPr lang="en-US" dirty="0" smtClean="0"/>
              <a:t>Utilize your accounting practice to eliminate questionable activities</a:t>
            </a:r>
          </a:p>
          <a:p>
            <a:r>
              <a:rPr lang="en-US" dirty="0" smtClean="0"/>
              <a:t>Do unto others as you would have them do unto you</a:t>
            </a:r>
            <a:endParaRPr lang="en-US" dirty="0"/>
          </a:p>
        </p:txBody>
      </p:sp>
      <p:sp>
        <p:nvSpPr>
          <p:cNvPr id="2" name="Slide Number Placeholder 1"/>
          <p:cNvSpPr>
            <a:spLocks noGrp="1"/>
          </p:cNvSpPr>
          <p:nvPr>
            <p:ph type="sldNum" sz="quarter" idx="12"/>
          </p:nvPr>
        </p:nvSpPr>
        <p:spPr/>
        <p:txBody>
          <a:bodyPr/>
          <a:lstStyle/>
          <a:p>
            <a:r>
              <a:rPr lang="en-US" altLang="en-US" dirty="0" smtClean="0"/>
              <a:t>10-</a:t>
            </a:r>
            <a:fld id="{54B9A771-2C2D-4290-ACDE-F5463A7FA81B}" type="slidenum">
              <a:rPr lang="en-US" altLang="en-US" smtClean="0"/>
              <a:pPr/>
              <a:t>6</a:t>
            </a:fld>
            <a:endParaRPr lang="en-US" altLang="en-US" dirty="0"/>
          </a:p>
        </p:txBody>
      </p:sp>
      <p:sp>
        <p:nvSpPr>
          <p:cNvPr id="3" name="Footer Placeholder 2"/>
          <p:cNvSpPr>
            <a:spLocks noGrp="1"/>
          </p:cNvSpPr>
          <p:nvPr>
            <p:ph type="ftr" sz="quarter" idx="3"/>
          </p:nvPr>
        </p:nvSpPr>
        <p:spPr/>
        <p:txBody>
          <a:bodyPr/>
          <a:lstStyle/>
          <a:p>
            <a:r>
              <a:rPr lang="en-US" dirty="0" smtClean="0"/>
              <a:t>Copyright ©2017 Pearson Education, Inc.</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defRPr/>
            </a:pPr>
            <a:r>
              <a:rPr lang="en-US" altLang="en-US" dirty="0" smtClean="0">
                <a:latin typeface="Arial" charset="0"/>
                <a:cs typeface="Arial" charset="0"/>
              </a:rPr>
              <a:t>Establish an Ethics Culture</a:t>
            </a:r>
            <a:endParaRPr lang="en-US" altLang="en-US" dirty="0" smtClean="0">
              <a:solidFill>
                <a:schemeClr val="tx1"/>
              </a:solidFill>
              <a:latin typeface="Arial" charset="0"/>
              <a:ea typeface="+mj-ea"/>
              <a:cs typeface="Arial" charset="0"/>
            </a:endParaRPr>
          </a:p>
        </p:txBody>
      </p:sp>
      <p:sp>
        <p:nvSpPr>
          <p:cNvPr id="3" name="Content Placeholder 2"/>
          <p:cNvSpPr>
            <a:spLocks noGrp="1"/>
          </p:cNvSpPr>
          <p:nvPr>
            <p:ph idx="1"/>
          </p:nvPr>
        </p:nvSpPr>
        <p:spPr/>
        <p:txBody>
          <a:bodyPr/>
          <a:lstStyle/>
          <a:p>
            <a:pPr marL="0" indent="0">
              <a:buNone/>
              <a:defRPr/>
            </a:pPr>
            <a:r>
              <a:rPr lang="en-US" altLang="en-US" b="1" dirty="0">
                <a:latin typeface="Arial" charset="0"/>
                <a:ea typeface="+mj-ea"/>
                <a:cs typeface="Arial" charset="0"/>
              </a:rPr>
              <a:t>Code of Business Ethics</a:t>
            </a:r>
          </a:p>
          <a:p>
            <a:pPr eaLnBrk="1" hangingPunct="1">
              <a:defRPr/>
            </a:pPr>
            <a:r>
              <a:rPr lang="en-US" altLang="en-US" dirty="0" smtClean="0">
                <a:solidFill>
                  <a:schemeClr val="tx1"/>
                </a:solidFill>
                <a:latin typeface="Arial" charset="0"/>
                <a:ea typeface="+mn-ea"/>
                <a:cs typeface="Arial" charset="0"/>
              </a:rPr>
              <a:t>To ensure that the code of ethics is read, understood, believed, and remembered, periodic ethics workshops are needed to sensitize people to workplace circumstances in which ethics issues may arise.</a:t>
            </a:r>
          </a:p>
        </p:txBody>
      </p:sp>
      <p:sp>
        <p:nvSpPr>
          <p:cNvPr id="2" name="Slide Number Placeholder 1"/>
          <p:cNvSpPr>
            <a:spLocks noGrp="1"/>
          </p:cNvSpPr>
          <p:nvPr>
            <p:ph type="sldNum" sz="quarter" idx="12"/>
          </p:nvPr>
        </p:nvSpPr>
        <p:spPr/>
        <p:txBody>
          <a:bodyPr/>
          <a:lstStyle/>
          <a:p>
            <a:r>
              <a:rPr lang="en-US" altLang="en-US" dirty="0" smtClean="0"/>
              <a:t>10-</a:t>
            </a:r>
            <a:fld id="{79B2B411-3AAC-4390-A4E3-9EBCCD2287EA}" type="slidenum">
              <a:rPr lang="en-US" altLang="en-US" smtClean="0"/>
              <a:pPr/>
              <a:t>7</a:t>
            </a:fld>
            <a:endParaRPr lang="en-US" altLang="en-US" dirty="0"/>
          </a:p>
        </p:txBody>
      </p:sp>
      <p:sp>
        <p:nvSpPr>
          <p:cNvPr id="4" name="Footer Placeholder 3"/>
          <p:cNvSpPr>
            <a:spLocks noGrp="1"/>
          </p:cNvSpPr>
          <p:nvPr>
            <p:ph type="ftr" sz="quarter" idx="3"/>
          </p:nvPr>
        </p:nvSpPr>
        <p:spPr/>
        <p:txBody>
          <a:bodyPr/>
          <a:lstStyle/>
          <a:p>
            <a:r>
              <a:rPr lang="en-US" dirty="0" smtClean="0"/>
              <a:t>Copyright ©2017 Pearson Education, Inc.</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eaLnBrk="1" hangingPunct="1">
              <a:defRPr/>
            </a:pPr>
            <a:r>
              <a:rPr lang="en-US" altLang="en-US" dirty="0" smtClean="0">
                <a:solidFill>
                  <a:schemeClr val="tx1"/>
                </a:solidFill>
                <a:latin typeface="Arial" charset="0"/>
                <a:ea typeface="+mj-ea"/>
                <a:cs typeface="Arial" charset="0"/>
              </a:rPr>
              <a:t>An Ethics Culture</a:t>
            </a:r>
          </a:p>
        </p:txBody>
      </p:sp>
      <p:sp>
        <p:nvSpPr>
          <p:cNvPr id="22531" name="Content Placeholder 2"/>
          <p:cNvSpPr>
            <a:spLocks noGrp="1"/>
          </p:cNvSpPr>
          <p:nvPr>
            <p:ph idx="1"/>
          </p:nvPr>
        </p:nvSpPr>
        <p:spPr/>
        <p:txBody>
          <a:bodyPr/>
          <a:lstStyle/>
          <a:p>
            <a:pPr marL="0" indent="0" eaLnBrk="1" hangingPunct="1">
              <a:buNone/>
              <a:defRPr/>
            </a:pPr>
            <a:r>
              <a:rPr lang="en-US" altLang="en-US" b="1" dirty="0" smtClean="0">
                <a:solidFill>
                  <a:schemeClr val="tx1"/>
                </a:solidFill>
                <a:latin typeface="Arial" charset="0"/>
                <a:ea typeface="+mn-ea"/>
                <a:cs typeface="Arial" charset="0"/>
              </a:rPr>
              <a:t>Whistle-blowing</a:t>
            </a:r>
            <a:r>
              <a:rPr lang="en-US" altLang="en-US" dirty="0" smtClean="0">
                <a:solidFill>
                  <a:schemeClr val="tx1"/>
                </a:solidFill>
                <a:latin typeface="Arial" charset="0"/>
                <a:ea typeface="+mn-ea"/>
                <a:cs typeface="Arial" charset="0"/>
              </a:rPr>
              <a:t> </a:t>
            </a:r>
          </a:p>
          <a:p>
            <a:r>
              <a:rPr lang="en-US" altLang="en-US" dirty="0" smtClean="0">
                <a:solidFill>
                  <a:schemeClr val="tx1"/>
                </a:solidFill>
                <a:latin typeface="Arial" charset="0"/>
                <a:ea typeface="+mn-ea"/>
                <a:cs typeface="Arial" charset="0"/>
              </a:rPr>
              <a:t>refers to employees </a:t>
            </a:r>
            <a:r>
              <a:rPr lang="en-US" dirty="0"/>
              <a:t>reporting any unethical violations they discover or see </a:t>
            </a:r>
            <a:r>
              <a:rPr lang="en-US" dirty="0" smtClean="0"/>
              <a:t>in the firm</a:t>
            </a:r>
            <a:endParaRPr lang="en-US" dirty="0"/>
          </a:p>
        </p:txBody>
      </p:sp>
      <p:sp>
        <p:nvSpPr>
          <p:cNvPr id="2" name="Slide Number Placeholder 1"/>
          <p:cNvSpPr>
            <a:spLocks noGrp="1"/>
          </p:cNvSpPr>
          <p:nvPr>
            <p:ph type="sldNum" sz="quarter" idx="12"/>
          </p:nvPr>
        </p:nvSpPr>
        <p:spPr/>
        <p:txBody>
          <a:bodyPr/>
          <a:lstStyle/>
          <a:p>
            <a:r>
              <a:rPr lang="en-US" altLang="en-US" dirty="0" smtClean="0"/>
              <a:t>10-</a:t>
            </a:r>
            <a:fld id="{79B2B411-3AAC-4390-A4E3-9EBCCD2287EA}" type="slidenum">
              <a:rPr lang="en-US" altLang="en-US" smtClean="0"/>
              <a:pPr/>
              <a:t>8</a:t>
            </a:fld>
            <a:endParaRPr lang="en-US" altLang="en-US" dirty="0"/>
          </a:p>
        </p:txBody>
      </p:sp>
      <p:sp>
        <p:nvSpPr>
          <p:cNvPr id="3" name="Footer Placeholder 2"/>
          <p:cNvSpPr>
            <a:spLocks noGrp="1"/>
          </p:cNvSpPr>
          <p:nvPr>
            <p:ph type="ftr" sz="quarter" idx="3"/>
          </p:nvPr>
        </p:nvSpPr>
        <p:spPr/>
        <p:txBody>
          <a:bodyPr/>
          <a:lstStyle/>
          <a:p>
            <a:r>
              <a:rPr lang="en-US" dirty="0" smtClean="0"/>
              <a:t>Copyright ©2017 Pearson Education, Inc.</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defRPr/>
            </a:pPr>
            <a:r>
              <a:rPr lang="en-US" altLang="en-US" dirty="0" smtClean="0">
                <a:solidFill>
                  <a:schemeClr val="tx1"/>
                </a:solidFill>
                <a:latin typeface="Arial" charset="0"/>
                <a:ea typeface="+mj-ea"/>
                <a:cs typeface="Arial" charset="0"/>
              </a:rPr>
              <a:t>An Ethics Culture</a:t>
            </a:r>
          </a:p>
        </p:txBody>
      </p:sp>
      <p:sp>
        <p:nvSpPr>
          <p:cNvPr id="3" name="Content Placeholder 2"/>
          <p:cNvSpPr>
            <a:spLocks noGrp="1"/>
          </p:cNvSpPr>
          <p:nvPr>
            <p:ph idx="1"/>
          </p:nvPr>
        </p:nvSpPr>
        <p:spPr/>
        <p:txBody>
          <a:bodyPr/>
          <a:lstStyle/>
          <a:p>
            <a:pPr eaLnBrk="1" hangingPunct="1">
              <a:defRPr/>
            </a:pPr>
            <a:r>
              <a:rPr lang="en-US" altLang="en-US" dirty="0" smtClean="0">
                <a:solidFill>
                  <a:schemeClr val="tx1"/>
                </a:solidFill>
                <a:latin typeface="Arial" charset="0"/>
                <a:ea typeface="+mn-ea"/>
                <a:cs typeface="Arial" charset="0"/>
              </a:rPr>
              <a:t>Ethics training programs should include messages from the CEO or owner of the business emphasizing ethical business practices, the development and discussion of codes of ethics, and procedures for discussing and reporting unethical behavior.</a:t>
            </a:r>
          </a:p>
        </p:txBody>
      </p:sp>
      <p:sp>
        <p:nvSpPr>
          <p:cNvPr id="2" name="Slide Number Placeholder 1"/>
          <p:cNvSpPr>
            <a:spLocks noGrp="1"/>
          </p:cNvSpPr>
          <p:nvPr>
            <p:ph type="sldNum" sz="quarter" idx="12"/>
          </p:nvPr>
        </p:nvSpPr>
        <p:spPr/>
        <p:txBody>
          <a:bodyPr/>
          <a:lstStyle/>
          <a:p>
            <a:r>
              <a:rPr lang="en-US" altLang="en-US" dirty="0" smtClean="0"/>
              <a:t>10-</a:t>
            </a:r>
            <a:fld id="{79B2B411-3AAC-4390-A4E3-9EBCCD2287EA}" type="slidenum">
              <a:rPr lang="en-US" altLang="en-US" smtClean="0"/>
              <a:pPr/>
              <a:t>9</a:t>
            </a:fld>
            <a:endParaRPr lang="en-US" altLang="en-US" dirty="0"/>
          </a:p>
        </p:txBody>
      </p:sp>
      <p:sp>
        <p:nvSpPr>
          <p:cNvPr id="4" name="Footer Placeholder 3"/>
          <p:cNvSpPr>
            <a:spLocks noGrp="1"/>
          </p:cNvSpPr>
          <p:nvPr>
            <p:ph type="ftr" sz="quarter" idx="3"/>
          </p:nvPr>
        </p:nvSpPr>
        <p:spPr/>
        <p:txBody>
          <a:bodyPr/>
          <a:lstStyle/>
          <a:p>
            <a:r>
              <a:rPr lang="en-US" dirty="0" smtClean="0"/>
              <a:t>Copyright ©2017 Pearson Education, Inc.</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defRPr/>
            </a:pPr>
            <a:r>
              <a:rPr lang="en-US" altLang="en-US" dirty="0" smtClean="0">
                <a:solidFill>
                  <a:schemeClr val="tx1"/>
                </a:solidFill>
                <a:latin typeface="Arial" charset="0"/>
                <a:ea typeface="+mj-ea"/>
                <a:cs typeface="Arial" charset="0"/>
              </a:rPr>
              <a:t>Avoid Bribery</a:t>
            </a:r>
          </a:p>
        </p:txBody>
      </p:sp>
      <p:sp>
        <p:nvSpPr>
          <p:cNvPr id="24579" name="Content Placeholder 2"/>
          <p:cNvSpPr>
            <a:spLocks noGrp="1"/>
          </p:cNvSpPr>
          <p:nvPr>
            <p:ph idx="1"/>
          </p:nvPr>
        </p:nvSpPr>
        <p:spPr/>
        <p:txBody>
          <a:bodyPr/>
          <a:lstStyle/>
          <a:p>
            <a:pPr marL="0" indent="0" eaLnBrk="1" hangingPunct="1">
              <a:buNone/>
              <a:defRPr/>
            </a:pPr>
            <a:r>
              <a:rPr lang="en-US" altLang="en-US" b="1" dirty="0" smtClean="0">
                <a:solidFill>
                  <a:schemeClr val="tx1"/>
                </a:solidFill>
                <a:latin typeface="Arial" charset="0"/>
                <a:ea typeface="+mn-ea"/>
                <a:cs typeface="Arial" charset="0"/>
              </a:rPr>
              <a:t>Bribery </a:t>
            </a:r>
          </a:p>
          <a:p>
            <a:pPr>
              <a:defRPr/>
            </a:pPr>
            <a:r>
              <a:rPr lang="en-US" altLang="en-US" dirty="0" smtClean="0">
                <a:solidFill>
                  <a:schemeClr val="tx1"/>
                </a:solidFill>
                <a:latin typeface="Arial" charset="0"/>
                <a:ea typeface="+mn-ea"/>
                <a:cs typeface="Arial" charset="0"/>
              </a:rPr>
              <a:t>the offering, giving, receiving, or soliciting of any item of value to influence the actions of an official or other person in discharge of a public or legal duty</a:t>
            </a:r>
          </a:p>
          <a:p>
            <a:pPr>
              <a:defRPr/>
            </a:pPr>
            <a:r>
              <a:rPr lang="en-US" altLang="en-US" dirty="0" smtClean="0">
                <a:solidFill>
                  <a:schemeClr val="tx1"/>
                </a:solidFill>
                <a:latin typeface="Arial" charset="0"/>
                <a:ea typeface="+mn-ea"/>
                <a:cs typeface="Arial" charset="0"/>
              </a:rPr>
              <a:t>a crime in most countries of the world, including the United States</a:t>
            </a:r>
          </a:p>
        </p:txBody>
      </p:sp>
      <p:sp>
        <p:nvSpPr>
          <p:cNvPr id="2" name="Slide Number Placeholder 1"/>
          <p:cNvSpPr>
            <a:spLocks noGrp="1"/>
          </p:cNvSpPr>
          <p:nvPr>
            <p:ph type="sldNum" sz="quarter" idx="12"/>
          </p:nvPr>
        </p:nvSpPr>
        <p:spPr/>
        <p:txBody>
          <a:bodyPr/>
          <a:lstStyle/>
          <a:p>
            <a:r>
              <a:rPr lang="en-US" altLang="en-US" dirty="0" smtClean="0"/>
              <a:t>10-</a:t>
            </a:r>
            <a:fld id="{79B2B411-3AAC-4390-A4E3-9EBCCD2287EA}" type="slidenum">
              <a:rPr lang="en-US" altLang="en-US" smtClean="0"/>
              <a:pPr/>
              <a:t>10</a:t>
            </a:fld>
            <a:endParaRPr lang="en-US" altLang="en-US" dirty="0"/>
          </a:p>
        </p:txBody>
      </p:sp>
      <p:sp>
        <p:nvSpPr>
          <p:cNvPr id="3" name="Footer Placeholder 2"/>
          <p:cNvSpPr>
            <a:spLocks noGrp="1"/>
          </p:cNvSpPr>
          <p:nvPr>
            <p:ph type="ftr" sz="quarter" idx="3"/>
          </p:nvPr>
        </p:nvSpPr>
        <p:spPr/>
        <p:txBody>
          <a:bodyPr/>
          <a:lstStyle/>
          <a:p>
            <a:r>
              <a:rPr lang="en-US" dirty="0" smtClean="0"/>
              <a:t>Copyright ©2017 Pearson Education, Inc.</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solidFill>
                  <a:schemeClr val="tx1"/>
                </a:solidFill>
                <a:ea typeface="+mj-ea"/>
                <a:cs typeface="+mj-cs"/>
              </a:rPr>
              <a:t> Workplace </a:t>
            </a:r>
            <a:r>
              <a:rPr lang="en-US" dirty="0">
                <a:cs typeface="+mj-cs"/>
              </a:rPr>
              <a:t>R</a:t>
            </a:r>
            <a:r>
              <a:rPr lang="en-US" dirty="0" smtClean="0">
                <a:solidFill>
                  <a:schemeClr val="tx1"/>
                </a:solidFill>
                <a:ea typeface="+mj-ea"/>
                <a:cs typeface="+mj-cs"/>
              </a:rPr>
              <a:t>omance </a:t>
            </a:r>
            <a:endParaRPr lang="en-US" dirty="0">
              <a:solidFill>
                <a:schemeClr val="tx1"/>
              </a:solidFill>
              <a:ea typeface="+mj-ea"/>
              <a:cs typeface="+mj-cs"/>
            </a:endParaRPr>
          </a:p>
        </p:txBody>
      </p:sp>
      <p:sp>
        <p:nvSpPr>
          <p:cNvPr id="18434" name="Content Placeholder 2"/>
          <p:cNvSpPr>
            <a:spLocks noGrp="1"/>
          </p:cNvSpPr>
          <p:nvPr>
            <p:ph idx="1"/>
          </p:nvPr>
        </p:nvSpPr>
        <p:spPr/>
        <p:txBody>
          <a:bodyPr>
            <a:normAutofit lnSpcReduction="10000"/>
          </a:bodyPr>
          <a:lstStyle/>
          <a:p>
            <a:pPr marL="0" indent="0">
              <a:spcBef>
                <a:spcPct val="0"/>
              </a:spcBef>
              <a:buNone/>
            </a:pPr>
            <a:r>
              <a:rPr lang="en-US" altLang="en-US" dirty="0" smtClean="0">
                <a:solidFill>
                  <a:schemeClr val="tx1"/>
                </a:solidFill>
                <a:latin typeface="Arial" pitchFamily="34" charset="0"/>
                <a:cs typeface="Arial" pitchFamily="34" charset="0"/>
              </a:rPr>
              <a:t>Workplace romance can be detrimental to   morale and productivity</a:t>
            </a:r>
          </a:p>
          <a:p>
            <a:pPr lvl="1">
              <a:spcBef>
                <a:spcPct val="0"/>
              </a:spcBef>
            </a:pPr>
            <a:r>
              <a:rPr lang="en-US" altLang="en-US" dirty="0" smtClean="0">
                <a:solidFill>
                  <a:schemeClr val="tx1"/>
                </a:solidFill>
              </a:rPr>
              <a:t>favoritism complaints can arise</a:t>
            </a:r>
          </a:p>
          <a:p>
            <a:pPr lvl="1">
              <a:spcBef>
                <a:spcPct val="0"/>
              </a:spcBef>
            </a:pPr>
            <a:r>
              <a:rPr lang="en-US" altLang="en-US" dirty="0" smtClean="0"/>
              <a:t>con</a:t>
            </a:r>
            <a:r>
              <a:rPr lang="en-US" altLang="en-US" dirty="0" smtClean="0">
                <a:solidFill>
                  <a:schemeClr val="tx1"/>
                </a:solidFill>
              </a:rPr>
              <a:t>fidentiality of records can be breached</a:t>
            </a:r>
          </a:p>
          <a:p>
            <a:pPr lvl="1">
              <a:spcBef>
                <a:spcPct val="0"/>
              </a:spcBef>
            </a:pPr>
            <a:r>
              <a:rPr lang="en-US" altLang="en-US" dirty="0" smtClean="0"/>
              <a:t>re</a:t>
            </a:r>
            <a:r>
              <a:rPr lang="en-US" altLang="en-US" dirty="0" smtClean="0">
                <a:solidFill>
                  <a:schemeClr val="tx1"/>
                </a:solidFill>
              </a:rPr>
              <a:t>duced quality and quantity of work could result</a:t>
            </a:r>
          </a:p>
          <a:p>
            <a:pPr lvl="1">
              <a:spcBef>
                <a:spcPct val="0"/>
              </a:spcBef>
            </a:pPr>
            <a:r>
              <a:rPr lang="en-US" altLang="en-US" dirty="0" smtClean="0"/>
              <a:t>per</a:t>
            </a:r>
            <a:r>
              <a:rPr lang="en-US" altLang="en-US" dirty="0" smtClean="0">
                <a:solidFill>
                  <a:schemeClr val="tx1"/>
                </a:solidFill>
              </a:rPr>
              <a:t>sonal arguments can lead to work arguments</a:t>
            </a:r>
          </a:p>
          <a:p>
            <a:pPr lvl="1">
              <a:spcBef>
                <a:spcPct val="0"/>
              </a:spcBef>
            </a:pPr>
            <a:r>
              <a:rPr lang="en-US" altLang="en-US" dirty="0" smtClean="0"/>
              <a:t>whis</a:t>
            </a:r>
            <a:r>
              <a:rPr lang="en-US" altLang="en-US" dirty="0" smtClean="0">
                <a:solidFill>
                  <a:schemeClr val="tx1"/>
                </a:solidFill>
              </a:rPr>
              <a:t>pering secrets can lead to tensions </a:t>
            </a:r>
          </a:p>
          <a:p>
            <a:pPr lvl="1">
              <a:spcBef>
                <a:spcPct val="0"/>
              </a:spcBef>
            </a:pPr>
            <a:r>
              <a:rPr lang="en-US" altLang="en-US" dirty="0" smtClean="0"/>
              <a:t>sex</a:t>
            </a:r>
            <a:r>
              <a:rPr lang="en-US" altLang="en-US" dirty="0" smtClean="0">
                <a:solidFill>
                  <a:schemeClr val="tx1"/>
                </a:solidFill>
              </a:rPr>
              <a:t>ual harassment charges may ensue</a:t>
            </a:r>
          </a:p>
          <a:p>
            <a:pPr lvl="1">
              <a:spcBef>
                <a:spcPct val="0"/>
              </a:spcBef>
            </a:pPr>
            <a:r>
              <a:rPr lang="en-US" altLang="en-US" dirty="0" smtClean="0"/>
              <a:t>con</a:t>
            </a:r>
            <a:r>
              <a:rPr lang="en-US" altLang="en-US" dirty="0" smtClean="0">
                <a:solidFill>
                  <a:schemeClr val="tx1"/>
                </a:solidFill>
              </a:rPr>
              <a:t>flicts of interest could arise</a:t>
            </a:r>
          </a:p>
        </p:txBody>
      </p:sp>
      <p:sp>
        <p:nvSpPr>
          <p:cNvPr id="3" name="Slide Number Placeholder 2"/>
          <p:cNvSpPr>
            <a:spLocks noGrp="1"/>
          </p:cNvSpPr>
          <p:nvPr>
            <p:ph type="sldNum" sz="quarter" idx="12"/>
          </p:nvPr>
        </p:nvSpPr>
        <p:spPr/>
        <p:txBody>
          <a:bodyPr/>
          <a:lstStyle/>
          <a:p>
            <a:r>
              <a:rPr lang="en-US" altLang="en-US" dirty="0" smtClean="0"/>
              <a:t>10-</a:t>
            </a:r>
            <a:fld id="{79B2B411-3AAC-4390-A4E3-9EBCCD2287EA}" type="slidenum">
              <a:rPr lang="en-US" altLang="en-US" smtClean="0"/>
              <a:pPr/>
              <a:t>11</a:t>
            </a:fld>
            <a:endParaRPr lang="en-US" altLang="en-US" dirty="0"/>
          </a:p>
        </p:txBody>
      </p:sp>
      <p:sp>
        <p:nvSpPr>
          <p:cNvPr id="4" name="Footer Placeholder 3"/>
          <p:cNvSpPr>
            <a:spLocks noGrp="1"/>
          </p:cNvSpPr>
          <p:nvPr>
            <p:ph type="ftr" sz="quarter" idx="3"/>
          </p:nvPr>
        </p:nvSpPr>
        <p:spPr/>
        <p:txBody>
          <a:bodyPr/>
          <a:lstStyle/>
          <a:p>
            <a:r>
              <a:rPr lang="en-US" dirty="0" smtClean="0"/>
              <a:t>Copyright ©2017 Pearson Education, Inc.</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solidFill>
                  <a:schemeClr val="tx1"/>
                </a:solidFill>
                <a:ea typeface="+mj-ea"/>
                <a:cs typeface="+mj-cs"/>
              </a:rPr>
              <a:t>Social Responsibility and Policy</a:t>
            </a:r>
            <a:endParaRPr lang="en-US" dirty="0">
              <a:solidFill>
                <a:schemeClr val="tx1"/>
              </a:solidFill>
              <a:ea typeface="+mj-ea"/>
              <a:cs typeface="+mj-cs"/>
            </a:endParaRPr>
          </a:p>
        </p:txBody>
      </p:sp>
      <p:sp>
        <p:nvSpPr>
          <p:cNvPr id="20482" name="Content Placeholder 2"/>
          <p:cNvSpPr>
            <a:spLocks noGrp="1"/>
          </p:cNvSpPr>
          <p:nvPr>
            <p:ph idx="1"/>
          </p:nvPr>
        </p:nvSpPr>
        <p:spPr/>
        <p:txBody>
          <a:bodyPr/>
          <a:lstStyle/>
          <a:p>
            <a:endParaRPr lang="en-US" altLang="en-US" dirty="0" smtClean="0">
              <a:solidFill>
                <a:schemeClr val="tx1"/>
              </a:solidFill>
            </a:endParaRPr>
          </a:p>
          <a:p>
            <a:r>
              <a:rPr lang="en-US" altLang="en-US" dirty="0" smtClean="0">
                <a:solidFill>
                  <a:schemeClr val="tx1"/>
                </a:solidFill>
              </a:rPr>
              <a:t>Ralph Nader proclaims that organizations have tremendous social obligations.</a:t>
            </a:r>
          </a:p>
          <a:p>
            <a:endParaRPr lang="en-US" altLang="en-US" dirty="0" smtClean="0">
              <a:solidFill>
                <a:schemeClr val="tx1"/>
              </a:solidFill>
            </a:endParaRPr>
          </a:p>
          <a:p>
            <a:r>
              <a:rPr lang="en-US" altLang="en-US" dirty="0" smtClean="0">
                <a:solidFill>
                  <a:schemeClr val="tx1"/>
                </a:solidFill>
              </a:rPr>
              <a:t>Milton Friedman asserts that organizations have no obligation to do any more for society than is legally required. </a:t>
            </a:r>
          </a:p>
        </p:txBody>
      </p:sp>
      <p:sp>
        <p:nvSpPr>
          <p:cNvPr id="3" name="Slide Number Placeholder 2"/>
          <p:cNvSpPr>
            <a:spLocks noGrp="1"/>
          </p:cNvSpPr>
          <p:nvPr>
            <p:ph type="sldNum" sz="quarter" idx="12"/>
          </p:nvPr>
        </p:nvSpPr>
        <p:spPr/>
        <p:txBody>
          <a:bodyPr/>
          <a:lstStyle/>
          <a:p>
            <a:r>
              <a:rPr lang="en-US" altLang="en-US" dirty="0" smtClean="0"/>
              <a:t>10-</a:t>
            </a:r>
            <a:fld id="{79B2B411-3AAC-4390-A4E3-9EBCCD2287EA}" type="slidenum">
              <a:rPr lang="en-US" altLang="en-US" smtClean="0"/>
              <a:pPr/>
              <a:t>12</a:t>
            </a:fld>
            <a:endParaRPr lang="en-US" altLang="en-US" dirty="0"/>
          </a:p>
        </p:txBody>
      </p:sp>
      <p:sp>
        <p:nvSpPr>
          <p:cNvPr id="4" name="Footer Placeholder 3"/>
          <p:cNvSpPr>
            <a:spLocks noGrp="1"/>
          </p:cNvSpPr>
          <p:nvPr>
            <p:ph type="ftr" sz="quarter" idx="3"/>
          </p:nvPr>
        </p:nvSpPr>
        <p:spPr/>
        <p:txBody>
          <a:bodyPr/>
          <a:lstStyle/>
          <a:p>
            <a:r>
              <a:rPr lang="en-US" dirty="0" smtClean="0"/>
              <a:t>Copyright ©2017 Pearson Education, Inc.</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eaLnBrk="1" hangingPunct="1">
              <a:defRPr/>
            </a:pPr>
            <a:r>
              <a:rPr lang="en-US" altLang="en-US" dirty="0" smtClean="0">
                <a:solidFill>
                  <a:schemeClr val="tx1"/>
                </a:solidFill>
                <a:latin typeface="Arial" charset="0"/>
                <a:ea typeface="+mj-ea"/>
                <a:cs typeface="Arial" charset="0"/>
              </a:rPr>
              <a:t>Social Policy</a:t>
            </a:r>
          </a:p>
        </p:txBody>
      </p:sp>
      <p:sp>
        <p:nvSpPr>
          <p:cNvPr id="3" name="Content Placeholder 2"/>
          <p:cNvSpPr>
            <a:spLocks noGrp="1"/>
          </p:cNvSpPr>
          <p:nvPr>
            <p:ph idx="1"/>
          </p:nvPr>
        </p:nvSpPr>
        <p:spPr/>
        <p:txBody>
          <a:bodyPr>
            <a:normAutofit lnSpcReduction="10000"/>
          </a:bodyPr>
          <a:lstStyle/>
          <a:p>
            <a:pPr marL="0" indent="0" eaLnBrk="1" hangingPunct="1">
              <a:buNone/>
              <a:defRPr/>
            </a:pPr>
            <a:r>
              <a:rPr lang="en-US" altLang="en-US" b="1" dirty="0" smtClean="0">
                <a:solidFill>
                  <a:schemeClr val="tx1"/>
                </a:solidFill>
                <a:latin typeface="Arial" charset="0"/>
                <a:ea typeface="+mn-ea"/>
                <a:cs typeface="Arial" charset="0"/>
              </a:rPr>
              <a:t>Social </a:t>
            </a:r>
            <a:r>
              <a:rPr lang="en-US" altLang="en-US" b="1" dirty="0" smtClean="0">
                <a:solidFill>
                  <a:schemeClr val="tx1"/>
                </a:solidFill>
                <a:latin typeface="Arial" charset="0"/>
                <a:ea typeface="+mn-ea"/>
                <a:cs typeface="Arial" charset="0"/>
              </a:rPr>
              <a:t>Policy  </a:t>
            </a:r>
            <a:endParaRPr lang="en-US" altLang="en-US" b="1" dirty="0" smtClean="0">
              <a:solidFill>
                <a:schemeClr val="tx1"/>
              </a:solidFill>
              <a:latin typeface="Arial" charset="0"/>
              <a:ea typeface="+mn-ea"/>
              <a:cs typeface="Arial" charset="0"/>
            </a:endParaRPr>
          </a:p>
          <a:p>
            <a:pPr>
              <a:defRPr/>
            </a:pPr>
            <a:r>
              <a:rPr lang="en-US" altLang="en-US" dirty="0" smtClean="0">
                <a:solidFill>
                  <a:schemeClr val="tx1"/>
                </a:solidFill>
                <a:latin typeface="Arial" charset="0"/>
                <a:ea typeface="+mn-ea"/>
                <a:cs typeface="Arial" charset="0"/>
              </a:rPr>
              <a:t>concerns what responsibilities the firm has to employees, consumers, environmentalists, minorities, communities, shareholders, and other groups</a:t>
            </a:r>
          </a:p>
          <a:p>
            <a:pPr eaLnBrk="1" hangingPunct="1">
              <a:defRPr/>
            </a:pPr>
            <a:endParaRPr lang="en-US" altLang="en-US" dirty="0" smtClean="0">
              <a:solidFill>
                <a:schemeClr val="tx1"/>
              </a:solidFill>
              <a:latin typeface="Arial" charset="0"/>
              <a:ea typeface="+mn-ea"/>
              <a:cs typeface="Arial" charset="0"/>
            </a:endParaRPr>
          </a:p>
          <a:p>
            <a:pPr eaLnBrk="1" hangingPunct="1">
              <a:defRPr/>
            </a:pPr>
            <a:r>
              <a:rPr lang="en-US" altLang="en-US" dirty="0" smtClean="0">
                <a:solidFill>
                  <a:schemeClr val="tx1"/>
                </a:solidFill>
                <a:latin typeface="Arial" charset="0"/>
                <a:ea typeface="+mn-ea"/>
                <a:cs typeface="Arial" charset="0"/>
              </a:rPr>
              <a:t>Firms should strive to engage in social activities that have economic benefits</a:t>
            </a:r>
          </a:p>
        </p:txBody>
      </p:sp>
      <p:sp>
        <p:nvSpPr>
          <p:cNvPr id="2" name="Slide Number Placeholder 1"/>
          <p:cNvSpPr>
            <a:spLocks noGrp="1"/>
          </p:cNvSpPr>
          <p:nvPr>
            <p:ph type="sldNum" sz="quarter" idx="12"/>
          </p:nvPr>
        </p:nvSpPr>
        <p:spPr/>
        <p:txBody>
          <a:bodyPr/>
          <a:lstStyle/>
          <a:p>
            <a:r>
              <a:rPr lang="en-US" altLang="en-US" dirty="0" smtClean="0"/>
              <a:t>10-</a:t>
            </a:r>
            <a:fld id="{79B2B411-3AAC-4390-A4E3-9EBCCD2287EA}" type="slidenum">
              <a:rPr lang="en-US" altLang="en-US" smtClean="0"/>
              <a:pPr/>
              <a:t>13</a:t>
            </a:fld>
            <a:endParaRPr lang="en-US" altLang="en-US" dirty="0"/>
          </a:p>
        </p:txBody>
      </p:sp>
      <p:sp>
        <p:nvSpPr>
          <p:cNvPr id="4" name="Footer Placeholder 3"/>
          <p:cNvSpPr>
            <a:spLocks noGrp="1"/>
          </p:cNvSpPr>
          <p:nvPr>
            <p:ph type="ftr" sz="quarter" idx="3"/>
          </p:nvPr>
        </p:nvSpPr>
        <p:spPr/>
        <p:txBody>
          <a:bodyPr/>
          <a:lstStyle/>
          <a:p>
            <a:r>
              <a:rPr lang="en-US" dirty="0" smtClean="0"/>
              <a:t>Copyright ©2017 Pearson Education, Inc.</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eaLnBrk="1" hangingPunct="1">
              <a:defRPr/>
            </a:pPr>
            <a:r>
              <a:rPr lang="en-US" altLang="en-US" dirty="0" smtClean="0">
                <a:solidFill>
                  <a:schemeClr val="tx1"/>
                </a:solidFill>
                <a:latin typeface="Arial" charset="0"/>
                <a:ea typeface="+mj-ea"/>
                <a:cs typeface="Arial" charset="0"/>
              </a:rPr>
              <a:t>Environmental Sustainability</a:t>
            </a:r>
          </a:p>
        </p:txBody>
      </p:sp>
      <p:sp>
        <p:nvSpPr>
          <p:cNvPr id="3" name="Content Placeholder 2"/>
          <p:cNvSpPr>
            <a:spLocks noGrp="1"/>
          </p:cNvSpPr>
          <p:nvPr>
            <p:ph idx="1"/>
          </p:nvPr>
        </p:nvSpPr>
        <p:spPr/>
        <p:txBody>
          <a:bodyPr/>
          <a:lstStyle/>
          <a:p>
            <a:pPr eaLnBrk="1" hangingPunct="1">
              <a:defRPr/>
            </a:pPr>
            <a:r>
              <a:rPr lang="en-US" altLang="en-US" sz="3000" dirty="0" smtClean="0">
                <a:solidFill>
                  <a:schemeClr val="tx1"/>
                </a:solidFill>
                <a:latin typeface="Arial" charset="0"/>
                <a:ea typeface="+mn-ea"/>
                <a:cs typeface="Arial" charset="0"/>
              </a:rPr>
              <a:t>Employees, consumers, governments, and society are especially resentful of firms that harm rather than protect the natural environment.</a:t>
            </a:r>
          </a:p>
          <a:p>
            <a:pPr eaLnBrk="1" hangingPunct="1">
              <a:defRPr/>
            </a:pPr>
            <a:r>
              <a:rPr lang="en-US" altLang="en-US" sz="3000" dirty="0" smtClean="0">
                <a:solidFill>
                  <a:schemeClr val="tx1"/>
                </a:solidFill>
                <a:latin typeface="Arial" charset="0"/>
                <a:ea typeface="+mn-ea"/>
                <a:cs typeface="Arial" charset="0"/>
              </a:rPr>
              <a:t>Conversely, people today are especially appreciative of firms that conduct operations in a way that mends, conserves, and preserves the natural environment.</a:t>
            </a:r>
          </a:p>
        </p:txBody>
      </p:sp>
      <p:sp>
        <p:nvSpPr>
          <p:cNvPr id="2" name="Slide Number Placeholder 1"/>
          <p:cNvSpPr>
            <a:spLocks noGrp="1"/>
          </p:cNvSpPr>
          <p:nvPr>
            <p:ph type="sldNum" sz="quarter" idx="12"/>
          </p:nvPr>
        </p:nvSpPr>
        <p:spPr/>
        <p:txBody>
          <a:bodyPr/>
          <a:lstStyle/>
          <a:p>
            <a:r>
              <a:rPr lang="en-US" altLang="en-US" dirty="0" smtClean="0"/>
              <a:t>10-</a:t>
            </a:r>
            <a:fld id="{79B2B411-3AAC-4390-A4E3-9EBCCD2287EA}" type="slidenum">
              <a:rPr lang="en-US" altLang="en-US" smtClean="0"/>
              <a:pPr/>
              <a:t>14</a:t>
            </a:fld>
            <a:endParaRPr lang="en-US" altLang="en-US" dirty="0"/>
          </a:p>
        </p:txBody>
      </p:sp>
      <p:sp>
        <p:nvSpPr>
          <p:cNvPr id="4" name="Footer Placeholder 3"/>
          <p:cNvSpPr>
            <a:spLocks noGrp="1"/>
          </p:cNvSpPr>
          <p:nvPr>
            <p:ph type="ftr" sz="quarter" idx="3"/>
          </p:nvPr>
        </p:nvSpPr>
        <p:spPr/>
        <p:txBody>
          <a:bodyPr/>
          <a:lstStyle/>
          <a:p>
            <a:r>
              <a:rPr lang="en-US" dirty="0" smtClean="0"/>
              <a:t>Copyright ©2017 Pearson Education, Inc.</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Sustainability Reports</a:t>
            </a:r>
            <a:endParaRPr lang="en-US" dirty="0"/>
          </a:p>
        </p:txBody>
      </p:sp>
      <p:sp>
        <p:nvSpPr>
          <p:cNvPr id="3" name="Content Placeholder 2"/>
          <p:cNvSpPr>
            <a:spLocks noGrp="1"/>
          </p:cNvSpPr>
          <p:nvPr>
            <p:ph idx="1"/>
          </p:nvPr>
        </p:nvSpPr>
        <p:spPr/>
        <p:txBody>
          <a:bodyPr/>
          <a:lstStyle/>
          <a:p>
            <a:pPr marL="0" indent="0">
              <a:buNone/>
            </a:pPr>
            <a:r>
              <a:rPr lang="en-US" dirty="0" smtClean="0"/>
              <a:t>Sustainability report:</a:t>
            </a:r>
          </a:p>
          <a:p>
            <a:r>
              <a:rPr lang="en-US" dirty="0" smtClean="0"/>
              <a:t>reveals </a:t>
            </a:r>
            <a:r>
              <a:rPr lang="en-US" dirty="0"/>
              <a:t>how a firm’s operations impact the natural </a:t>
            </a:r>
            <a:r>
              <a:rPr lang="en-US" dirty="0" smtClean="0"/>
              <a:t>environment</a:t>
            </a:r>
          </a:p>
          <a:p>
            <a:pPr marL="0" indent="0">
              <a:buNone/>
            </a:pPr>
            <a:endParaRPr lang="en-US" dirty="0" smtClean="0"/>
          </a:p>
          <a:p>
            <a:r>
              <a:rPr lang="en-US" dirty="0" smtClean="0"/>
              <a:t>discloses </a:t>
            </a:r>
            <a:r>
              <a:rPr lang="en-US" dirty="0"/>
              <a:t>to shareholders information about the firm’s labor practices, product </a:t>
            </a:r>
            <a:r>
              <a:rPr lang="en-US" dirty="0" smtClean="0"/>
              <a:t>sourcing, energy </a:t>
            </a:r>
            <a:r>
              <a:rPr lang="en-US" dirty="0"/>
              <a:t>efficiency, environmental impact, and business ethics </a:t>
            </a:r>
            <a:r>
              <a:rPr lang="en-US" dirty="0" smtClean="0"/>
              <a:t>practices</a:t>
            </a:r>
            <a:endParaRPr lang="en-US" dirty="0"/>
          </a:p>
        </p:txBody>
      </p:sp>
      <p:sp>
        <p:nvSpPr>
          <p:cNvPr id="4" name="Slide Number Placeholder 3"/>
          <p:cNvSpPr>
            <a:spLocks noGrp="1"/>
          </p:cNvSpPr>
          <p:nvPr>
            <p:ph type="sldNum" sz="quarter" idx="12"/>
          </p:nvPr>
        </p:nvSpPr>
        <p:spPr/>
        <p:txBody>
          <a:bodyPr/>
          <a:lstStyle/>
          <a:p>
            <a:r>
              <a:rPr lang="en-US" altLang="en-US" dirty="0" smtClean="0"/>
              <a:t>10-</a:t>
            </a:r>
            <a:fld id="{79B2B411-3AAC-4390-A4E3-9EBCCD2287EA}" type="slidenum">
              <a:rPr lang="en-US" altLang="en-US" smtClean="0"/>
              <a:pPr/>
              <a:t>15</a:t>
            </a:fld>
            <a:endParaRPr lang="en-US" altLang="en-US" dirty="0"/>
          </a:p>
        </p:txBody>
      </p:sp>
      <p:sp>
        <p:nvSpPr>
          <p:cNvPr id="5" name="Footer Placeholder 4"/>
          <p:cNvSpPr>
            <a:spLocks noGrp="1"/>
          </p:cNvSpPr>
          <p:nvPr>
            <p:ph type="ftr" sz="quarter" idx="3"/>
          </p:nvPr>
        </p:nvSpPr>
        <p:spPr/>
        <p:txBody>
          <a:bodyPr/>
          <a:lstStyle/>
          <a:p>
            <a:r>
              <a:rPr lang="en-US" dirty="0" smtClean="0"/>
              <a:t>Copyright ©2017 Pearson Education, Inc.</a:t>
            </a:r>
            <a:endParaRPr lang="en-US" dirty="0"/>
          </a:p>
        </p:txBody>
      </p:sp>
    </p:spTree>
    <p:extLst>
      <p:ext uri="{BB962C8B-B14F-4D97-AF65-F5344CB8AC3E}">
        <p14:creationId xmlns:p14="http://schemas.microsoft.com/office/powerpoint/2010/main" val="3408700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eaLnBrk="1" hangingPunct="1">
              <a:defRPr/>
            </a:pPr>
            <a:r>
              <a:rPr lang="en-US" altLang="en-US" dirty="0" smtClean="0">
                <a:solidFill>
                  <a:schemeClr val="tx1"/>
                </a:solidFill>
                <a:latin typeface="Arial" charset="0"/>
                <a:ea typeface="+mj-ea"/>
                <a:cs typeface="Arial" charset="0"/>
              </a:rPr>
              <a:t>ISO 14000/14001 Certification</a:t>
            </a:r>
          </a:p>
        </p:txBody>
      </p:sp>
      <p:sp>
        <p:nvSpPr>
          <p:cNvPr id="3" name="Content Placeholder 2"/>
          <p:cNvSpPr>
            <a:spLocks noGrp="1"/>
          </p:cNvSpPr>
          <p:nvPr>
            <p:ph idx="1"/>
          </p:nvPr>
        </p:nvSpPr>
        <p:spPr/>
        <p:txBody>
          <a:bodyPr/>
          <a:lstStyle/>
          <a:p>
            <a:pPr eaLnBrk="1" hangingPunct="1">
              <a:defRPr/>
            </a:pPr>
            <a:r>
              <a:rPr lang="en-US" altLang="en-US" dirty="0" smtClean="0">
                <a:solidFill>
                  <a:schemeClr val="tx1"/>
                </a:solidFill>
                <a:latin typeface="Arial" charset="0"/>
                <a:ea typeface="+mn-ea"/>
                <a:cs typeface="Arial" charset="0"/>
              </a:rPr>
              <a:t>The </a:t>
            </a:r>
            <a:r>
              <a:rPr lang="en-US" altLang="en-US" b="1" dirty="0" smtClean="0">
                <a:solidFill>
                  <a:schemeClr val="tx1"/>
                </a:solidFill>
                <a:latin typeface="Arial" charset="0"/>
                <a:ea typeface="+mn-ea"/>
                <a:cs typeface="Arial" charset="0"/>
              </a:rPr>
              <a:t>ISO 14000 </a:t>
            </a:r>
            <a:r>
              <a:rPr lang="en-US" altLang="en-US" dirty="0" smtClean="0">
                <a:solidFill>
                  <a:schemeClr val="tx1"/>
                </a:solidFill>
                <a:latin typeface="Arial" charset="0"/>
                <a:ea typeface="+mn-ea"/>
                <a:cs typeface="Arial" charset="0"/>
              </a:rPr>
              <a:t>family of standards concerns the extent to which a firm minimizes harmful effects on the environment caused by its activities and continually monitors and improves its own environmental performance.</a:t>
            </a:r>
          </a:p>
        </p:txBody>
      </p:sp>
      <p:sp>
        <p:nvSpPr>
          <p:cNvPr id="2" name="Slide Number Placeholder 1"/>
          <p:cNvSpPr>
            <a:spLocks noGrp="1"/>
          </p:cNvSpPr>
          <p:nvPr>
            <p:ph type="sldNum" sz="quarter" idx="12"/>
          </p:nvPr>
        </p:nvSpPr>
        <p:spPr/>
        <p:txBody>
          <a:bodyPr/>
          <a:lstStyle/>
          <a:p>
            <a:r>
              <a:rPr lang="en-US" altLang="en-US" dirty="0" smtClean="0"/>
              <a:t>10-</a:t>
            </a:r>
            <a:fld id="{79B2B411-3AAC-4390-A4E3-9EBCCD2287EA}" type="slidenum">
              <a:rPr lang="en-US" altLang="en-US" smtClean="0"/>
              <a:pPr/>
              <a:t>16</a:t>
            </a:fld>
            <a:endParaRPr lang="en-US" altLang="en-US" dirty="0"/>
          </a:p>
        </p:txBody>
      </p:sp>
      <p:sp>
        <p:nvSpPr>
          <p:cNvPr id="4" name="Footer Placeholder 3"/>
          <p:cNvSpPr>
            <a:spLocks noGrp="1"/>
          </p:cNvSpPr>
          <p:nvPr>
            <p:ph type="ftr" sz="quarter" idx="3"/>
          </p:nvPr>
        </p:nvSpPr>
        <p:spPr/>
        <p:txBody>
          <a:bodyPr/>
          <a:lstStyle/>
          <a:p>
            <a:r>
              <a:rPr lang="en-US" dirty="0" smtClean="0"/>
              <a:t>Copyright ©2017 Pearson Education, Inc.</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eaLnBrk="1" hangingPunct="1">
              <a:defRPr/>
            </a:pPr>
            <a:r>
              <a:rPr lang="en-US" altLang="en-US" dirty="0" smtClean="0">
                <a:solidFill>
                  <a:schemeClr val="tx1"/>
                </a:solidFill>
                <a:latin typeface="Arial" charset="0"/>
                <a:ea typeface="+mj-ea"/>
                <a:cs typeface="Arial" charset="0"/>
              </a:rPr>
              <a:t>ISO 14000/14001 Certification</a:t>
            </a:r>
          </a:p>
        </p:txBody>
      </p:sp>
      <p:sp>
        <p:nvSpPr>
          <p:cNvPr id="3" name="Content Placeholder 2"/>
          <p:cNvSpPr>
            <a:spLocks noGrp="1"/>
          </p:cNvSpPr>
          <p:nvPr>
            <p:ph idx="1"/>
          </p:nvPr>
        </p:nvSpPr>
        <p:spPr/>
        <p:txBody>
          <a:bodyPr/>
          <a:lstStyle/>
          <a:p>
            <a:pPr eaLnBrk="1" hangingPunct="1">
              <a:defRPr/>
            </a:pPr>
            <a:r>
              <a:rPr lang="en-US" altLang="en-US" b="1" dirty="0" smtClean="0">
                <a:solidFill>
                  <a:schemeClr val="tx1"/>
                </a:solidFill>
                <a:latin typeface="Arial" charset="0"/>
                <a:ea typeface="+mn-ea"/>
                <a:cs typeface="Arial" charset="0"/>
              </a:rPr>
              <a:t>ISO 14001 </a:t>
            </a:r>
            <a:r>
              <a:rPr lang="en-US" altLang="en-US" dirty="0" smtClean="0">
                <a:solidFill>
                  <a:schemeClr val="tx1"/>
                </a:solidFill>
                <a:latin typeface="Arial" charset="0"/>
                <a:ea typeface="+mn-ea"/>
                <a:cs typeface="Arial" charset="0"/>
              </a:rPr>
              <a:t>is a set of standards adopted by thousands of firms worldwide to certify to their constituencies that they are conducting business in an environmentally friendly manner</a:t>
            </a:r>
          </a:p>
          <a:p>
            <a:pPr eaLnBrk="1" hangingPunct="1">
              <a:defRPr/>
            </a:pPr>
            <a:endParaRPr lang="en-US" altLang="en-US" dirty="0" smtClean="0">
              <a:solidFill>
                <a:schemeClr val="tx1"/>
              </a:solidFill>
              <a:latin typeface="Arial" charset="0"/>
              <a:ea typeface="+mn-ea"/>
              <a:cs typeface="Arial" charset="0"/>
            </a:endParaRPr>
          </a:p>
          <a:p>
            <a:pPr eaLnBrk="1" hangingPunct="1">
              <a:defRPr/>
            </a:pPr>
            <a:r>
              <a:rPr lang="en-US" altLang="en-US" dirty="0" smtClean="0">
                <a:solidFill>
                  <a:schemeClr val="tx1"/>
                </a:solidFill>
                <a:latin typeface="Arial" charset="0"/>
                <a:ea typeface="+mn-ea"/>
                <a:cs typeface="Arial" charset="0"/>
              </a:rPr>
              <a:t>Results in an </a:t>
            </a:r>
            <a:r>
              <a:rPr lang="en-US" altLang="en-US" b="1" dirty="0">
                <a:latin typeface="Arial" charset="0"/>
                <a:cs typeface="Arial" charset="0"/>
              </a:rPr>
              <a:t>E</a:t>
            </a:r>
            <a:r>
              <a:rPr lang="en-US" altLang="en-US" dirty="0" smtClean="0">
                <a:solidFill>
                  <a:schemeClr val="tx1"/>
                </a:solidFill>
                <a:latin typeface="Arial" charset="0"/>
                <a:ea typeface="+mn-ea"/>
                <a:cs typeface="Arial" charset="0"/>
              </a:rPr>
              <a:t>nvironmental </a:t>
            </a:r>
            <a:r>
              <a:rPr lang="en-US" altLang="en-US" b="1" dirty="0">
                <a:latin typeface="Arial" charset="0"/>
                <a:cs typeface="Arial" charset="0"/>
              </a:rPr>
              <a:t>M</a:t>
            </a:r>
            <a:r>
              <a:rPr lang="en-US" altLang="en-US" dirty="0" smtClean="0">
                <a:solidFill>
                  <a:schemeClr val="tx1"/>
                </a:solidFill>
                <a:latin typeface="Arial" charset="0"/>
                <a:ea typeface="+mn-ea"/>
                <a:cs typeface="Arial" charset="0"/>
              </a:rPr>
              <a:t>anagement </a:t>
            </a:r>
            <a:r>
              <a:rPr lang="en-US" altLang="en-US" b="1" dirty="0">
                <a:latin typeface="Arial" charset="0"/>
                <a:cs typeface="Arial" charset="0"/>
              </a:rPr>
              <a:t>S</a:t>
            </a:r>
            <a:r>
              <a:rPr lang="en-US" altLang="en-US" dirty="0" smtClean="0">
                <a:solidFill>
                  <a:schemeClr val="tx1"/>
                </a:solidFill>
                <a:latin typeface="Arial" charset="0"/>
                <a:ea typeface="+mn-ea"/>
                <a:cs typeface="Arial" charset="0"/>
              </a:rPr>
              <a:t>ystem (</a:t>
            </a:r>
            <a:r>
              <a:rPr lang="en-US" altLang="en-US" b="1" dirty="0" smtClean="0">
                <a:solidFill>
                  <a:schemeClr val="tx1"/>
                </a:solidFill>
                <a:latin typeface="Arial" charset="0"/>
                <a:ea typeface="+mn-ea"/>
                <a:cs typeface="Arial" charset="0"/>
              </a:rPr>
              <a:t>EMS</a:t>
            </a:r>
            <a:r>
              <a:rPr lang="en-US" altLang="en-US" dirty="0" smtClean="0">
                <a:solidFill>
                  <a:schemeClr val="tx1"/>
                </a:solidFill>
                <a:latin typeface="Arial" charset="0"/>
                <a:ea typeface="+mn-ea"/>
                <a:cs typeface="Arial" charset="0"/>
              </a:rPr>
              <a:t>)</a:t>
            </a:r>
          </a:p>
        </p:txBody>
      </p:sp>
      <p:sp>
        <p:nvSpPr>
          <p:cNvPr id="2" name="Slide Number Placeholder 1"/>
          <p:cNvSpPr>
            <a:spLocks noGrp="1"/>
          </p:cNvSpPr>
          <p:nvPr>
            <p:ph type="sldNum" sz="quarter" idx="12"/>
          </p:nvPr>
        </p:nvSpPr>
        <p:spPr/>
        <p:txBody>
          <a:bodyPr/>
          <a:lstStyle/>
          <a:p>
            <a:r>
              <a:rPr lang="en-US" altLang="en-US" dirty="0" smtClean="0"/>
              <a:t>10-</a:t>
            </a:r>
            <a:fld id="{79B2B411-3AAC-4390-A4E3-9EBCCD2287EA}" type="slidenum">
              <a:rPr lang="en-US" altLang="en-US" smtClean="0"/>
              <a:pPr/>
              <a:t>17</a:t>
            </a:fld>
            <a:endParaRPr lang="en-US" altLang="en-US" dirty="0"/>
          </a:p>
        </p:txBody>
      </p:sp>
      <p:sp>
        <p:nvSpPr>
          <p:cNvPr id="4" name="Footer Placeholder 3"/>
          <p:cNvSpPr>
            <a:spLocks noGrp="1"/>
          </p:cNvSpPr>
          <p:nvPr>
            <p:ph type="ftr" sz="quarter" idx="3"/>
          </p:nvPr>
        </p:nvSpPr>
        <p:spPr/>
        <p:txBody>
          <a:bodyPr/>
          <a:lstStyle/>
          <a:p>
            <a:r>
              <a:rPr lang="en-US" dirty="0" smtClean="0"/>
              <a:t>Copyright ©2017 Pearson Education, Inc.</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normAutofit fontScale="90000"/>
          </a:bodyPr>
          <a:lstStyle/>
          <a:p>
            <a:pPr eaLnBrk="1" hangingPunct="1">
              <a:defRPr/>
            </a:pPr>
            <a:r>
              <a:rPr lang="en-US" altLang="en-US" dirty="0" smtClean="0">
                <a:solidFill>
                  <a:schemeClr val="tx1"/>
                </a:solidFill>
                <a:latin typeface="Arial" charset="0"/>
                <a:ea typeface="+mj-ea"/>
                <a:cs typeface="Arial" charset="0"/>
              </a:rPr>
              <a:t>6 Major Requirements of an EMS</a:t>
            </a:r>
          </a:p>
        </p:txBody>
      </p:sp>
      <p:sp>
        <p:nvSpPr>
          <p:cNvPr id="3" name="Content Placeholder 2"/>
          <p:cNvSpPr>
            <a:spLocks noGrp="1"/>
          </p:cNvSpPr>
          <p:nvPr>
            <p:ph idx="1"/>
          </p:nvPr>
        </p:nvSpPr>
        <p:spPr/>
        <p:txBody>
          <a:bodyPr>
            <a:normAutofit fontScale="92500" lnSpcReduction="10000"/>
          </a:bodyPr>
          <a:lstStyle/>
          <a:p>
            <a:pPr marL="514350" indent="-514350" eaLnBrk="1" hangingPunct="1">
              <a:buFont typeface="+mj-lt"/>
              <a:buAutoNum type="arabicPeriod"/>
              <a:defRPr/>
            </a:pPr>
            <a:r>
              <a:rPr lang="en-US" altLang="en-US" dirty="0" smtClean="0">
                <a:solidFill>
                  <a:schemeClr val="tx1"/>
                </a:solidFill>
                <a:latin typeface="Arial" charset="0"/>
                <a:ea typeface="+mn-ea"/>
                <a:cs typeface="Arial" charset="0"/>
              </a:rPr>
              <a:t>Show commitments to prevention of pollution, continual improvement in overall environmental performance, and compliance with all applicable statutory and regulatory requirements.</a:t>
            </a:r>
          </a:p>
          <a:p>
            <a:pPr marL="514350" indent="-514350">
              <a:buFont typeface="+mj-lt"/>
              <a:buAutoNum type="arabicPeriod"/>
              <a:defRPr/>
            </a:pPr>
            <a:r>
              <a:rPr lang="en-US" altLang="en-US" dirty="0"/>
              <a:t>Identify all aspects of the </a:t>
            </a:r>
            <a:r>
              <a:rPr lang="en-US" altLang="en-US" dirty="0" smtClean="0"/>
              <a:t>organization’</a:t>
            </a:r>
            <a:r>
              <a:rPr lang="en-US" altLang="ja-JP" dirty="0" smtClean="0"/>
              <a:t>s </a:t>
            </a:r>
            <a:r>
              <a:rPr lang="en-US" altLang="ja-JP" dirty="0"/>
              <a:t>activities, products, and services that could have a significant impact on the environment, including those that are not </a:t>
            </a:r>
            <a:r>
              <a:rPr lang="en-US" altLang="ja-JP" dirty="0" smtClean="0"/>
              <a:t>regulated.</a:t>
            </a:r>
            <a:endParaRPr lang="en-US" altLang="ja-JP" dirty="0"/>
          </a:p>
          <a:p>
            <a:pPr marL="514350" indent="-514350" eaLnBrk="1" hangingPunct="1">
              <a:buFont typeface="+mj-lt"/>
              <a:buAutoNum type="arabicPeriod"/>
              <a:defRPr/>
            </a:pPr>
            <a:endParaRPr lang="en-US" altLang="en-US" dirty="0" smtClean="0">
              <a:solidFill>
                <a:schemeClr val="tx1"/>
              </a:solidFill>
              <a:latin typeface="Arial" charset="0"/>
              <a:ea typeface="+mn-ea"/>
              <a:cs typeface="Arial" charset="0"/>
            </a:endParaRPr>
          </a:p>
        </p:txBody>
      </p:sp>
      <p:sp>
        <p:nvSpPr>
          <p:cNvPr id="2" name="Slide Number Placeholder 1"/>
          <p:cNvSpPr>
            <a:spLocks noGrp="1"/>
          </p:cNvSpPr>
          <p:nvPr>
            <p:ph type="sldNum" sz="quarter" idx="12"/>
          </p:nvPr>
        </p:nvSpPr>
        <p:spPr/>
        <p:txBody>
          <a:bodyPr/>
          <a:lstStyle/>
          <a:p>
            <a:r>
              <a:rPr lang="en-US" altLang="en-US" dirty="0" smtClean="0"/>
              <a:t>10-</a:t>
            </a:r>
            <a:fld id="{79B2B411-3AAC-4390-A4E3-9EBCCD2287EA}" type="slidenum">
              <a:rPr lang="en-US" altLang="en-US" smtClean="0"/>
              <a:pPr/>
              <a:t>18</a:t>
            </a:fld>
            <a:endParaRPr lang="en-US" altLang="en-US" dirty="0"/>
          </a:p>
        </p:txBody>
      </p:sp>
      <p:sp>
        <p:nvSpPr>
          <p:cNvPr id="4" name="Footer Placeholder 3"/>
          <p:cNvSpPr>
            <a:spLocks noGrp="1"/>
          </p:cNvSpPr>
          <p:nvPr>
            <p:ph type="ftr" sz="quarter" idx="3"/>
          </p:nvPr>
        </p:nvSpPr>
        <p:spPr/>
        <p:txBody>
          <a:bodyPr/>
          <a:lstStyle/>
          <a:p>
            <a:r>
              <a:rPr lang="en-US" dirty="0" smtClean="0"/>
              <a:t>Copyright ©2017 Pearson Education, Inc.</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normAutofit fontScale="90000"/>
          </a:bodyPr>
          <a:lstStyle/>
          <a:p>
            <a:pPr eaLnBrk="1" hangingPunct="1">
              <a:defRPr/>
            </a:pPr>
            <a:r>
              <a:rPr lang="en-US" altLang="en-US" dirty="0" smtClean="0">
                <a:solidFill>
                  <a:schemeClr val="tx1"/>
                </a:solidFill>
                <a:latin typeface="Arial" charset="0"/>
                <a:ea typeface="+mj-ea"/>
                <a:cs typeface="Arial" charset="0"/>
              </a:rPr>
              <a:t>6 Major Requirements of an EMS</a:t>
            </a:r>
          </a:p>
        </p:txBody>
      </p:sp>
      <p:sp>
        <p:nvSpPr>
          <p:cNvPr id="3" name="Content Placeholder 2"/>
          <p:cNvSpPr>
            <a:spLocks noGrp="1"/>
          </p:cNvSpPr>
          <p:nvPr>
            <p:ph idx="1"/>
          </p:nvPr>
        </p:nvSpPr>
        <p:spPr/>
        <p:txBody>
          <a:bodyPr>
            <a:normAutofit fontScale="92500"/>
          </a:bodyPr>
          <a:lstStyle/>
          <a:p>
            <a:pPr marL="514350" indent="-514350" eaLnBrk="1" hangingPunct="1">
              <a:buFont typeface="+mj-lt"/>
              <a:buAutoNum type="arabicPeriod" startAt="3"/>
              <a:defRPr/>
            </a:pPr>
            <a:r>
              <a:rPr lang="en-US" altLang="en-US" dirty="0" smtClean="0">
                <a:solidFill>
                  <a:schemeClr val="tx1"/>
                </a:solidFill>
                <a:latin typeface="Arial" charset="0"/>
                <a:ea typeface="+mn-ea"/>
                <a:cs typeface="Arial" charset="0"/>
              </a:rPr>
              <a:t>Set performance objectives and targets for the management system that link back to three policies: (1) prevention of pollution, (2) continual improvement, and (3) compliance.</a:t>
            </a:r>
          </a:p>
          <a:p>
            <a:pPr marL="514350" indent="-514350">
              <a:buFont typeface="+mj-lt"/>
              <a:buAutoNum type="arabicPeriod" startAt="3"/>
              <a:defRPr/>
            </a:pPr>
            <a:r>
              <a:rPr lang="en-US" altLang="en-US" dirty="0">
                <a:latin typeface="Arial" charset="0"/>
                <a:cs typeface="Arial" charset="0"/>
              </a:rPr>
              <a:t>Meet environmental objectives that include training employees, establishing work instructions and practices, and establishing the actual metrics by which the objectives and targets will be </a:t>
            </a:r>
            <a:r>
              <a:rPr lang="en-US" altLang="en-US" dirty="0" smtClean="0">
                <a:latin typeface="Arial" charset="0"/>
                <a:cs typeface="Arial" charset="0"/>
              </a:rPr>
              <a:t>measured.</a:t>
            </a:r>
            <a:endParaRPr lang="en-US" altLang="en-US" dirty="0">
              <a:latin typeface="Arial" charset="0"/>
              <a:cs typeface="Arial" charset="0"/>
            </a:endParaRPr>
          </a:p>
        </p:txBody>
      </p:sp>
      <p:sp>
        <p:nvSpPr>
          <p:cNvPr id="2" name="Slide Number Placeholder 1"/>
          <p:cNvSpPr>
            <a:spLocks noGrp="1"/>
          </p:cNvSpPr>
          <p:nvPr>
            <p:ph type="sldNum" sz="quarter" idx="12"/>
          </p:nvPr>
        </p:nvSpPr>
        <p:spPr/>
        <p:txBody>
          <a:bodyPr/>
          <a:lstStyle/>
          <a:p>
            <a:r>
              <a:rPr lang="en-US" altLang="en-US" dirty="0" smtClean="0"/>
              <a:t>10-</a:t>
            </a:r>
            <a:fld id="{79B2B411-3AAC-4390-A4E3-9EBCCD2287EA}" type="slidenum">
              <a:rPr lang="en-US" altLang="en-US" smtClean="0"/>
              <a:pPr/>
              <a:t>19</a:t>
            </a:fld>
            <a:endParaRPr lang="en-US" altLang="en-US" dirty="0"/>
          </a:p>
        </p:txBody>
      </p:sp>
      <p:sp>
        <p:nvSpPr>
          <p:cNvPr id="4" name="Footer Placeholder 3"/>
          <p:cNvSpPr>
            <a:spLocks noGrp="1"/>
          </p:cNvSpPr>
          <p:nvPr>
            <p:ph type="ftr" sz="quarter" idx="3"/>
          </p:nvPr>
        </p:nvSpPr>
        <p:spPr/>
        <p:txBody>
          <a:bodyPr/>
          <a:lstStyle/>
          <a:p>
            <a:r>
              <a:rPr lang="en-US" dirty="0" smtClean="0"/>
              <a:t>Copyright ©2017 Pearson Education, Inc.</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normAutofit fontScale="90000"/>
          </a:bodyPr>
          <a:lstStyle/>
          <a:p>
            <a:pPr eaLnBrk="1" hangingPunct="1">
              <a:defRPr/>
            </a:pPr>
            <a:r>
              <a:rPr lang="en-US" altLang="en-US" dirty="0" smtClean="0">
                <a:solidFill>
                  <a:schemeClr val="tx1"/>
                </a:solidFill>
                <a:latin typeface="Arial" charset="0"/>
                <a:ea typeface="+mj-ea"/>
                <a:cs typeface="Arial" charset="0"/>
              </a:rPr>
              <a:t>6 Major Requirements of an EMS</a:t>
            </a:r>
          </a:p>
        </p:txBody>
      </p:sp>
      <p:sp>
        <p:nvSpPr>
          <p:cNvPr id="3" name="Content Placeholder 2"/>
          <p:cNvSpPr>
            <a:spLocks noGrp="1"/>
          </p:cNvSpPr>
          <p:nvPr>
            <p:ph idx="1"/>
          </p:nvPr>
        </p:nvSpPr>
        <p:spPr/>
        <p:txBody>
          <a:bodyPr/>
          <a:lstStyle/>
          <a:p>
            <a:pPr marL="514350" indent="-514350" eaLnBrk="1" hangingPunct="1">
              <a:buFont typeface="+mj-lt"/>
              <a:buAutoNum type="arabicPeriod" startAt="5"/>
              <a:defRPr/>
            </a:pPr>
            <a:endParaRPr lang="en-US" altLang="en-US" dirty="0" smtClean="0">
              <a:solidFill>
                <a:schemeClr val="tx1"/>
              </a:solidFill>
              <a:latin typeface="Arial" charset="0"/>
              <a:ea typeface="+mn-ea"/>
              <a:cs typeface="Arial" charset="0"/>
            </a:endParaRPr>
          </a:p>
          <a:p>
            <a:pPr marL="514350" indent="-514350" eaLnBrk="1" hangingPunct="1">
              <a:buFont typeface="+mj-lt"/>
              <a:buAutoNum type="arabicPeriod" startAt="5"/>
              <a:defRPr/>
            </a:pPr>
            <a:r>
              <a:rPr lang="en-US" altLang="en-US" dirty="0" smtClean="0">
                <a:solidFill>
                  <a:schemeClr val="tx1"/>
                </a:solidFill>
                <a:latin typeface="Arial" charset="0"/>
                <a:ea typeface="+mn-ea"/>
                <a:cs typeface="Arial" charset="0"/>
              </a:rPr>
              <a:t>Conduct an audit operation of the EMS.</a:t>
            </a:r>
          </a:p>
          <a:p>
            <a:pPr marL="514350" indent="-514350" eaLnBrk="1" hangingPunct="1">
              <a:buFont typeface="+mj-lt"/>
              <a:buAutoNum type="arabicPeriod" startAt="5"/>
              <a:defRPr/>
            </a:pPr>
            <a:endParaRPr lang="en-US" altLang="en-US" dirty="0" smtClean="0">
              <a:solidFill>
                <a:schemeClr val="tx1"/>
              </a:solidFill>
              <a:latin typeface="Arial" charset="0"/>
              <a:ea typeface="+mn-ea"/>
              <a:cs typeface="Arial" charset="0"/>
            </a:endParaRPr>
          </a:p>
          <a:p>
            <a:pPr marL="514350" indent="-514350" eaLnBrk="1" hangingPunct="1">
              <a:buFont typeface="+mj-lt"/>
              <a:buAutoNum type="arabicPeriod" startAt="5"/>
              <a:defRPr/>
            </a:pPr>
            <a:r>
              <a:rPr lang="en-US" altLang="en-US" dirty="0" smtClean="0">
                <a:solidFill>
                  <a:schemeClr val="tx1"/>
                </a:solidFill>
                <a:latin typeface="Arial" charset="0"/>
                <a:ea typeface="+mn-ea"/>
                <a:cs typeface="Arial" charset="0"/>
              </a:rPr>
              <a:t>Take corrective actions when deviations from the EMS occur.</a:t>
            </a:r>
          </a:p>
        </p:txBody>
      </p:sp>
      <p:sp>
        <p:nvSpPr>
          <p:cNvPr id="2" name="Slide Number Placeholder 1"/>
          <p:cNvSpPr>
            <a:spLocks noGrp="1"/>
          </p:cNvSpPr>
          <p:nvPr>
            <p:ph type="sldNum" sz="quarter" idx="12"/>
          </p:nvPr>
        </p:nvSpPr>
        <p:spPr/>
        <p:txBody>
          <a:bodyPr/>
          <a:lstStyle/>
          <a:p>
            <a:r>
              <a:rPr lang="en-US" altLang="en-US" dirty="0" smtClean="0"/>
              <a:t>10-</a:t>
            </a:r>
            <a:fld id="{79B2B411-3AAC-4390-A4E3-9EBCCD2287EA}" type="slidenum">
              <a:rPr lang="en-US" altLang="en-US" smtClean="0"/>
              <a:pPr/>
              <a:t>20</a:t>
            </a:fld>
            <a:endParaRPr lang="en-US" altLang="en-US" dirty="0"/>
          </a:p>
        </p:txBody>
      </p:sp>
      <p:sp>
        <p:nvSpPr>
          <p:cNvPr id="4" name="Footer Placeholder 3"/>
          <p:cNvSpPr>
            <a:spLocks noGrp="1"/>
          </p:cNvSpPr>
          <p:nvPr>
            <p:ph type="ftr" sz="quarter" idx="3"/>
          </p:nvPr>
        </p:nvSpPr>
        <p:spPr/>
        <p:txBody>
          <a:bodyPr/>
          <a:lstStyle/>
          <a:p>
            <a:r>
              <a:rPr lang="en-US" dirty="0" smtClean="0"/>
              <a:t>Copyright ©2017 Pearson Education, Inc.</a:t>
            </a:r>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Wildlife Welfare</a:t>
            </a:r>
            <a:endParaRPr lang="en-US" dirty="0"/>
          </a:p>
        </p:txBody>
      </p:sp>
      <p:sp>
        <p:nvSpPr>
          <p:cNvPr id="3" name="Content Placeholder 2"/>
          <p:cNvSpPr>
            <a:spLocks noGrp="1"/>
          </p:cNvSpPr>
          <p:nvPr>
            <p:ph idx="1"/>
          </p:nvPr>
        </p:nvSpPr>
        <p:spPr/>
        <p:txBody>
          <a:bodyPr/>
          <a:lstStyle/>
          <a:p>
            <a:endParaRPr lang="en-US" dirty="0" smtClean="0">
              <a:latin typeface="+mn-lt"/>
              <a:ea typeface="MS PGothic" pitchFamily="34" charset="-128"/>
              <a:cs typeface="ＭＳ Ｐゴシック" pitchFamily="42" charset="-128"/>
            </a:endParaRPr>
          </a:p>
          <a:p>
            <a:r>
              <a:rPr lang="en-US" dirty="0" smtClean="0">
                <a:ea typeface="MS PGothic" pitchFamily="34" charset="-128"/>
              </a:rPr>
              <a:t>Consumers </a:t>
            </a:r>
            <a:r>
              <a:rPr lang="en-US" dirty="0">
                <a:ea typeface="MS PGothic" pitchFamily="34" charset="-128"/>
              </a:rPr>
              <a:t>globally are becoming increasingly intolerant of any business or nation that directly or indirectly destroys wildlife, especially endangered wildlife, such as tigers, elephants, whales, songbirds, and coral reefs.</a:t>
            </a:r>
            <a:endParaRPr lang="en-US" dirty="0"/>
          </a:p>
          <a:p>
            <a:endParaRPr lang="en-US" dirty="0"/>
          </a:p>
        </p:txBody>
      </p:sp>
      <p:sp>
        <p:nvSpPr>
          <p:cNvPr id="4" name="Slide Number Placeholder 3"/>
          <p:cNvSpPr>
            <a:spLocks noGrp="1"/>
          </p:cNvSpPr>
          <p:nvPr>
            <p:ph type="sldNum" sz="quarter" idx="12"/>
          </p:nvPr>
        </p:nvSpPr>
        <p:spPr/>
        <p:txBody>
          <a:bodyPr/>
          <a:lstStyle/>
          <a:p>
            <a:r>
              <a:rPr lang="en-US" altLang="en-US" dirty="0" smtClean="0"/>
              <a:t>10-</a:t>
            </a:r>
            <a:fld id="{79B2B411-3AAC-4390-A4E3-9EBCCD2287EA}" type="slidenum">
              <a:rPr lang="en-US" altLang="en-US" smtClean="0"/>
              <a:pPr/>
              <a:t>21</a:t>
            </a:fld>
            <a:endParaRPr lang="en-US" altLang="en-US" dirty="0"/>
          </a:p>
        </p:txBody>
      </p:sp>
      <p:sp>
        <p:nvSpPr>
          <p:cNvPr id="5" name="Footer Placeholder 4"/>
          <p:cNvSpPr>
            <a:spLocks noGrp="1"/>
          </p:cNvSpPr>
          <p:nvPr>
            <p:ph type="ftr" sz="quarter" idx="3"/>
          </p:nvPr>
        </p:nvSpPr>
        <p:spPr/>
        <p:txBody>
          <a:bodyPr/>
          <a:lstStyle/>
          <a:p>
            <a:r>
              <a:rPr lang="en-US" dirty="0" smtClean="0"/>
              <a:t>Copyright ©2017 Pearson Education, Inc.</a:t>
            </a:r>
            <a:endParaRPr lang="en-US" dirty="0"/>
          </a:p>
        </p:txBody>
      </p:sp>
    </p:spTree>
    <p:extLst>
      <p:ext uri="{BB962C8B-B14F-4D97-AF65-F5344CB8AC3E}">
        <p14:creationId xmlns:p14="http://schemas.microsoft.com/office/powerpoint/2010/main" val="3995772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Food Suppliers and Animal Welfare</a:t>
            </a:r>
            <a:endParaRPr lang="en-US" dirty="0"/>
          </a:p>
        </p:txBody>
      </p:sp>
      <p:sp>
        <p:nvSpPr>
          <p:cNvPr id="3" name="Content Placeholder 2"/>
          <p:cNvSpPr>
            <a:spLocks noGrp="1"/>
          </p:cNvSpPr>
          <p:nvPr>
            <p:ph idx="1"/>
          </p:nvPr>
        </p:nvSpPr>
        <p:spPr/>
        <p:txBody>
          <a:bodyPr/>
          <a:lstStyle/>
          <a:p>
            <a:endParaRPr lang="en-US" dirty="0" smtClean="0"/>
          </a:p>
          <a:p>
            <a:r>
              <a:rPr lang="en-US" dirty="0" smtClean="0"/>
              <a:t>Consumers expect humane treatment of animals.</a:t>
            </a:r>
          </a:p>
          <a:p>
            <a:endParaRPr lang="en-US" dirty="0"/>
          </a:p>
          <a:p>
            <a:r>
              <a:rPr lang="en-US" dirty="0" smtClean="0"/>
              <a:t>Consumers are flocking to organic products.</a:t>
            </a:r>
            <a:endParaRPr lang="en-US" dirty="0"/>
          </a:p>
        </p:txBody>
      </p:sp>
      <p:sp>
        <p:nvSpPr>
          <p:cNvPr id="4" name="Slide Number Placeholder 3"/>
          <p:cNvSpPr>
            <a:spLocks noGrp="1"/>
          </p:cNvSpPr>
          <p:nvPr>
            <p:ph type="sldNum" sz="quarter" idx="12"/>
          </p:nvPr>
        </p:nvSpPr>
        <p:spPr/>
        <p:txBody>
          <a:bodyPr/>
          <a:lstStyle/>
          <a:p>
            <a:r>
              <a:rPr lang="en-US" altLang="en-US" dirty="0" smtClean="0"/>
              <a:t>10-</a:t>
            </a:r>
            <a:fld id="{79B2B411-3AAC-4390-A4E3-9EBCCD2287EA}" type="slidenum">
              <a:rPr lang="en-US" altLang="en-US" smtClean="0"/>
              <a:pPr/>
              <a:t>22</a:t>
            </a:fld>
            <a:endParaRPr lang="en-US" altLang="en-US" dirty="0"/>
          </a:p>
        </p:txBody>
      </p:sp>
      <p:sp>
        <p:nvSpPr>
          <p:cNvPr id="5" name="Footer Placeholder 4"/>
          <p:cNvSpPr>
            <a:spLocks noGrp="1"/>
          </p:cNvSpPr>
          <p:nvPr>
            <p:ph type="ftr" sz="quarter" idx="3"/>
          </p:nvPr>
        </p:nvSpPr>
        <p:spPr/>
        <p:txBody>
          <a:bodyPr/>
          <a:lstStyle/>
          <a:p>
            <a:r>
              <a:rPr lang="en-US" dirty="0" smtClean="0"/>
              <a:t>Copyright ©2017 Pearson Education, Inc.</a:t>
            </a:r>
            <a:endParaRPr lang="en-US" dirty="0"/>
          </a:p>
        </p:txBody>
      </p:sp>
    </p:spTree>
    <p:extLst>
      <p:ext uri="{BB962C8B-B14F-4D97-AF65-F5344CB8AC3E}">
        <p14:creationId xmlns:p14="http://schemas.microsoft.com/office/powerpoint/2010/main" val="3960134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template</Template>
  <TotalTime>1952</TotalTime>
  <Words>1747</Words>
  <Application>Microsoft Macintosh PowerPoint</Application>
  <PresentationFormat>On-screen Show (4:3)</PresentationFormat>
  <Paragraphs>178</Paragraphs>
  <Slides>22</Slides>
  <Notes>19</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template</vt:lpstr>
      <vt:lpstr>Business Ethics, Social Responsibility, and Environmental Sustainability</vt:lpstr>
      <vt:lpstr>Learning Objectives</vt:lpstr>
      <vt:lpstr>A Comprehensive Strategic-Management Model</vt:lpstr>
      <vt:lpstr>Business Ethics</vt:lpstr>
      <vt:lpstr>Social Responsibility, Environmental Sustainability</vt:lpstr>
      <vt:lpstr>Seven Principles of Admirable Business Ethics</vt:lpstr>
      <vt:lpstr>Establish an Ethics Culture</vt:lpstr>
      <vt:lpstr>An Ethics Culture</vt:lpstr>
      <vt:lpstr>An Ethics Culture</vt:lpstr>
      <vt:lpstr>Avoid Bribery</vt:lpstr>
      <vt:lpstr> Workplace Romance </vt:lpstr>
      <vt:lpstr>Social Responsibility and Policy</vt:lpstr>
      <vt:lpstr>Social Policy</vt:lpstr>
      <vt:lpstr>Environmental Sustainability</vt:lpstr>
      <vt:lpstr>Sustainability Reports</vt:lpstr>
      <vt:lpstr>ISO 14000/14001 Certification</vt:lpstr>
      <vt:lpstr>ISO 14000/14001 Certification</vt:lpstr>
      <vt:lpstr>6 Major Requirements of an EMS</vt:lpstr>
      <vt:lpstr>6 Major Requirements of an EMS</vt:lpstr>
      <vt:lpstr>6 Major Requirements of an EMS</vt:lpstr>
      <vt:lpstr>Wildlife Welfare</vt:lpstr>
      <vt:lpstr>Food Suppliers and Animal Welfare</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Bcox</dc:creator>
  <cp:lastModifiedBy>Ann Pulido</cp:lastModifiedBy>
  <cp:revision>100</cp:revision>
  <dcterms:created xsi:type="dcterms:W3CDTF">2013-12-15T15:55:55Z</dcterms:created>
  <dcterms:modified xsi:type="dcterms:W3CDTF">2015-11-11T21:27:07Z</dcterms:modified>
</cp:coreProperties>
</file>