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7"/>
  </p:notesMasterIdLst>
  <p:handoutMasterIdLst>
    <p:handoutMasterId r:id="rId18"/>
  </p:handoutMasterIdLst>
  <p:sldIdLst>
    <p:sldId id="305" r:id="rId5"/>
    <p:sldId id="296" r:id="rId6"/>
    <p:sldId id="306" r:id="rId7"/>
    <p:sldId id="321" r:id="rId8"/>
    <p:sldId id="320" r:id="rId9"/>
    <p:sldId id="259" r:id="rId10"/>
    <p:sldId id="322" r:id="rId11"/>
    <p:sldId id="313" r:id="rId12"/>
    <p:sldId id="317" r:id="rId13"/>
    <p:sldId id="318" r:id="rId14"/>
    <p:sldId id="310" r:id="rId15"/>
    <p:sldId id="31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879" autoAdjust="0"/>
  </p:normalViewPr>
  <p:slideViewPr>
    <p:cSldViewPr snapToGrid="0">
      <p:cViewPr varScale="1">
        <p:scale>
          <a:sx n="68" d="100"/>
          <a:sy n="68" d="100"/>
        </p:scale>
        <p:origin x="816" y="78"/>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2" d="100"/>
          <a:sy n="82" d="100"/>
        </p:scale>
        <p:origin x="2784" y="17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A5AE42-7DC1-8140-9B13-146984FDEF22}" type="datetimeFigureOut">
              <a:rPr lang="en-US" smtClean="0"/>
              <a:t>10/22/2023</a:t>
            </a:fld>
            <a:endParaRPr lang="en-US"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369B77-94AB-0344-9EBF-9DB9EE8D3ABC}" type="slidenum">
              <a:rPr lang="en-US" smtClean="0"/>
              <a:t>‹#›</a:t>
            </a:fld>
            <a:endParaRPr lang="en-US"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75F72-8950-AF4F-9381-1D26FB547EA1}" type="datetimeFigureOut">
              <a:rPr lang="en-US" smtClean="0"/>
              <a:t>10/22/2023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75476F-A808-1F46-A368-07984F6DA22E}" type="slidenum">
              <a:rPr lang="en-US" smtClean="0"/>
              <a:t>‹#›</a:t>
            </a:fld>
            <a:endParaRPr lang="en-US"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t>2</a:t>
            </a:fld>
            <a:endParaRPr lang="en-US" dirty="0"/>
          </a:p>
        </p:txBody>
      </p:sp>
    </p:spTree>
    <p:extLst>
      <p:ext uri="{BB962C8B-B14F-4D97-AF65-F5344CB8AC3E}">
        <p14:creationId xmlns:p14="http://schemas.microsoft.com/office/powerpoint/2010/main" val="3270232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t>6</a:t>
            </a:fld>
            <a:endParaRPr lang="en-US" dirty="0"/>
          </a:p>
        </p:txBody>
      </p:sp>
    </p:spTree>
    <p:extLst>
      <p:ext uri="{BB962C8B-B14F-4D97-AF65-F5344CB8AC3E}">
        <p14:creationId xmlns:p14="http://schemas.microsoft.com/office/powerpoint/2010/main" val="12428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anchor="b">
            <a:noAutofit/>
          </a:bodyPr>
          <a:lstStyle>
            <a:lvl1pPr algn="ctr">
              <a:defRPr sz="4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a:normAutofit/>
          </a:bodyPr>
          <a:lstStyle>
            <a:lvl1pPr marL="0" indent="0" algn="ctr">
              <a:lnSpc>
                <a:spcPct val="100000"/>
              </a:lnSpc>
              <a:buNone/>
              <a:defRPr sz="2000">
                <a:latin typeface="Gill Sans Nova Light" panose="020F0302020204030204" pitchFamily="34" charset="0"/>
                <a:cs typeface="Gill Sans Nova Light" panose="020F0302020204030204" pitchFamily="34" charset="0"/>
              </a:defRPr>
            </a:lvl1pPr>
            <a:lvl2pPr algn="ctr">
              <a:lnSpc>
                <a:spcPct val="100000"/>
              </a:lnSpc>
              <a:defRPr sz="18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anchor="b">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anchor="ct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anchor="t">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anchor="ctr"/>
          <a:lstStyle>
            <a:lvl1pPr marL="0" indent="0" algn="ctr">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a:noAutofit/>
          </a:bodyPr>
          <a:lstStyle>
            <a:lvl1pPr marL="0" indent="0">
              <a:buNone/>
              <a:defRPr sz="14000" b="1">
                <a:solidFill>
                  <a:schemeClr val="tx2"/>
                </a:solidFill>
                <a:latin typeface="+mj-lt"/>
              </a:defRPr>
            </a:lvl1pPr>
          </a:lstStyle>
          <a:p>
            <a:pPr lvl="0"/>
            <a:r>
              <a:rPr lang="en-US" dirty="0"/>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a:noAutofit/>
          </a:bodyPr>
          <a:lstStyle>
            <a:lvl1pPr marL="0" indent="0">
              <a:buNone/>
              <a:defRPr sz="14000" b="1">
                <a:solidFill>
                  <a:schemeClr val="tx2"/>
                </a:solidFill>
                <a:latin typeface="+mj-lt"/>
              </a:defRPr>
            </a:lvl1pPr>
          </a:lstStyle>
          <a:p>
            <a:pPr lvl="0"/>
            <a:r>
              <a:rPr lang="en-US" dirty="0"/>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a:lstStyle>
            <a:lvl1pPr algn="ctr">
              <a:defRPr/>
            </a:lvl1pPr>
          </a:lstStyle>
          <a:p>
            <a:r>
              <a:rPr lang="en-US"/>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anchor="ctr">
            <a:normAutofit/>
          </a:bodyPr>
          <a:lstStyle>
            <a:lvl1pPr marL="0" indent="0" algn="l">
              <a:lnSpc>
                <a:spcPct val="150000"/>
              </a:lnSpc>
              <a:buNone/>
              <a:defRPr sz="2400">
                <a:latin typeface="Gill Sans Nova Light" panose="020F0302020204030204" pitchFamily="34" charset="0"/>
                <a:cs typeface="Gill Sans Nova Light" panose="020F0302020204030204" pitchFamily="34" charset="0"/>
              </a:defRPr>
            </a:lvl1pPr>
            <a:lvl2pPr algn="l">
              <a:lnSpc>
                <a:spcPct val="150000"/>
              </a:lnSpc>
              <a:defRPr sz="20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6502">
              <a:srgbClr val="B6C7C3"/>
            </a:gs>
            <a:gs pos="0">
              <a:schemeClr val="tx2">
                <a:lumMod val="90000"/>
              </a:schemeClr>
            </a:gs>
            <a:gs pos="74000">
              <a:schemeClr val="bg1"/>
            </a:gs>
            <a:gs pos="83000">
              <a:schemeClr val="bg1"/>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sz="1200">
                <a:solidFill>
                  <a:schemeClr val="tx1"/>
                </a:solidFill>
                <a:latin typeface="Gill Sans Nova Light" panose="020F0302020204030204" pitchFamily="34" charset="0"/>
                <a:cs typeface="Gill Sans Nova Light" panose="020F0302020204030204" pitchFamily="34" charset="0"/>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sz="12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80B-35BA-C28E-820F-59C84FBDD99A}"/>
              </a:ext>
            </a:extLst>
          </p:cNvPr>
          <p:cNvSpPr>
            <a:spLocks noGrp="1"/>
          </p:cNvSpPr>
          <p:nvPr>
            <p:ph type="ctrTitle"/>
          </p:nvPr>
        </p:nvSpPr>
        <p:spPr>
          <a:xfrm>
            <a:off x="2768521" y="3151164"/>
            <a:ext cx="6693408" cy="2278966"/>
          </a:xfrm>
        </p:spPr>
        <p:txBody>
          <a:bodyPr/>
          <a:lstStyle/>
          <a:p>
            <a:pPr>
              <a:lnSpc>
                <a:spcPct val="150000"/>
              </a:lnSpc>
            </a:pPr>
            <a:br>
              <a:rPr lang="en-US" sz="2000" dirty="0">
                <a:latin typeface="Times New Roman" panose="02020603050405020304" pitchFamily="18" charset="0"/>
                <a:cs typeface="Times New Roman" panose="02020603050405020304" pitchFamily="18" charset="0"/>
              </a:rPr>
            </a:br>
            <a:r>
              <a:rPr lang="en-US" sz="1600" b="1" dirty="0">
                <a:latin typeface="Times New Roman" panose="02020603050405020304" pitchFamily="18" charset="0"/>
                <a:cs typeface="Times New Roman" panose="02020603050405020304" pitchFamily="18" charset="0"/>
              </a:rPr>
              <a:t>Title: The Role and Importance of Quality service, </a:t>
            </a:r>
            <a:br>
              <a:rPr lang="en-US" sz="1600" b="1" dirty="0">
                <a:latin typeface="Times New Roman" panose="02020603050405020304" pitchFamily="18" charset="0"/>
                <a:cs typeface="Times New Roman" panose="02020603050405020304" pitchFamily="18" charset="0"/>
              </a:rPr>
            </a:br>
            <a:r>
              <a:rPr lang="en-US" sz="1600" b="1" dirty="0">
                <a:latin typeface="Times New Roman" panose="02020603050405020304" pitchFamily="18" charset="0"/>
                <a:cs typeface="Times New Roman" panose="02020603050405020304" pitchFamily="18" charset="0"/>
              </a:rPr>
              <a:t>Hospitality, </a:t>
            </a:r>
            <a:br>
              <a:rPr lang="en-US" sz="1600" b="1" dirty="0">
                <a:latin typeface="Times New Roman" panose="02020603050405020304" pitchFamily="18" charset="0"/>
                <a:cs typeface="Times New Roman" panose="02020603050405020304" pitchFamily="18" charset="0"/>
              </a:rPr>
            </a:br>
            <a:r>
              <a:rPr lang="en-US" sz="1600" b="1" dirty="0">
                <a:latin typeface="Times New Roman" panose="02020603050405020304" pitchFamily="18" charset="0"/>
                <a:cs typeface="Times New Roman" panose="02020603050405020304" pitchFamily="18" charset="0"/>
              </a:rPr>
              <a:t>and Guest services within the JW Marriott</a:t>
            </a:r>
            <a:br>
              <a:rPr lang="en-US" sz="1200" b="1" dirty="0">
                <a:latin typeface="Times New Roman" panose="02020603050405020304" pitchFamily="18" charset="0"/>
                <a:cs typeface="Times New Roman" panose="02020603050405020304" pitchFamily="18" charset="0"/>
              </a:rPr>
            </a:br>
            <a:br>
              <a:rPr lang="en-US" sz="1200" b="1" dirty="0">
                <a:latin typeface="Times New Roman" panose="02020603050405020304" pitchFamily="18" charset="0"/>
                <a:cs typeface="Times New Roman" panose="02020603050405020304" pitchFamily="18" charset="0"/>
              </a:rPr>
            </a:br>
            <a:br>
              <a:rPr lang="en-US" sz="2000" b="1" dirty="0">
                <a:latin typeface="Times New Roman" panose="02020603050405020304" pitchFamily="18" charset="0"/>
                <a:cs typeface="Times New Roman" panose="02020603050405020304" pitchFamily="18" charset="0"/>
              </a:rPr>
            </a:br>
            <a:r>
              <a:rPr lang="en-US" sz="2000" b="1" dirty="0">
                <a:latin typeface="Times New Roman" panose="02020603050405020304" pitchFamily="18" charset="0"/>
                <a:cs typeface="Times New Roman" panose="02020603050405020304" pitchFamily="18" charset="0"/>
              </a:rPr>
              <a:t>Date: 22/10/2023</a:t>
            </a:r>
          </a:p>
        </p:txBody>
      </p:sp>
      <p:sp>
        <p:nvSpPr>
          <p:cNvPr id="3" name="Subtitle 2">
            <a:extLst>
              <a:ext uri="{FF2B5EF4-FFF2-40B4-BE49-F238E27FC236}">
                <a16:creationId xmlns:a16="http://schemas.microsoft.com/office/drawing/2014/main" id="{626260E8-21BF-1371-4767-5E86248A7A7B}"/>
              </a:ext>
            </a:extLst>
          </p:cNvPr>
          <p:cNvSpPr>
            <a:spLocks noGrp="1"/>
          </p:cNvSpPr>
          <p:nvPr>
            <p:ph type="subTitle" idx="1"/>
          </p:nvPr>
        </p:nvSpPr>
        <p:spPr>
          <a:xfrm>
            <a:off x="4488531" y="896111"/>
            <a:ext cx="3253388" cy="531759"/>
          </a:xfrm>
        </p:spPr>
        <p:txBody>
          <a:bodyPr>
            <a:noAutofit/>
          </a:bodyPr>
          <a:lstStyle/>
          <a:p>
            <a:pPr>
              <a:lnSpc>
                <a:spcPct val="170000"/>
              </a:lnSpc>
            </a:pPr>
            <a:r>
              <a:rPr lang="en-US" sz="1400" dirty="0">
                <a:latin typeface="Times New Roman" panose="02020603050405020304" pitchFamily="18" charset="0"/>
                <a:cs typeface="Times New Roman" panose="02020603050405020304" pitchFamily="18" charset="0"/>
              </a:rPr>
              <a:t>Name: Jahanara Begum</a:t>
            </a:r>
          </a:p>
          <a:p>
            <a:pPr>
              <a:lnSpc>
                <a:spcPct val="170000"/>
              </a:lnSpc>
            </a:pPr>
            <a:r>
              <a:rPr lang="en-US" sz="1400" dirty="0">
                <a:latin typeface="Times New Roman" panose="02020603050405020304" pitchFamily="18" charset="0"/>
                <a:cs typeface="Times New Roman" panose="02020603050405020304" pitchFamily="18" charset="0"/>
              </a:rPr>
              <a:t>ID: 2245646</a:t>
            </a:r>
          </a:p>
          <a:p>
            <a:pPr>
              <a:lnSpc>
                <a:spcPct val="170000"/>
              </a:lnSpc>
            </a:pPr>
            <a:r>
              <a:rPr lang="en-US" sz="1400" dirty="0">
                <a:latin typeface="Times New Roman" panose="02020603050405020304" pitchFamily="18" charset="0"/>
                <a:cs typeface="Times New Roman" panose="02020603050405020304" pitchFamily="18" charset="0"/>
              </a:rPr>
              <a:t>BMIH4003: Hospitality and Guest Services</a:t>
            </a:r>
          </a:p>
          <a:p>
            <a:pPr>
              <a:lnSpc>
                <a:spcPct val="170000"/>
              </a:lnSpc>
            </a:pPr>
            <a:r>
              <a:rPr lang="en-US" sz="1400" dirty="0">
                <a:latin typeface="Times New Roman" panose="02020603050405020304" pitchFamily="18" charset="0"/>
                <a:cs typeface="Times New Roman" panose="02020603050405020304" pitchFamily="18" charset="0"/>
              </a:rPr>
              <a:t>Lecturer Name: </a:t>
            </a:r>
            <a:r>
              <a:rPr lang="fr-FR" sz="1400" dirty="0">
                <a:latin typeface="Times New Roman" panose="02020603050405020304" pitchFamily="18" charset="0"/>
                <a:cs typeface="Times New Roman" panose="02020603050405020304" pitchFamily="18" charset="0"/>
              </a:rPr>
              <a:t>Deborah lloyd</a:t>
            </a:r>
            <a:endParaRPr lang="en-US" sz="1400" dirty="0">
              <a:latin typeface="Times New Roman" panose="02020603050405020304" pitchFamily="18" charset="0"/>
              <a:cs typeface="Times New Roman" panose="02020603050405020304" pitchFamily="18" charset="0"/>
            </a:endParaRPr>
          </a:p>
          <a:p>
            <a:pPr>
              <a:lnSpc>
                <a:spcPct val="170000"/>
              </a:lnSpc>
            </a:pPr>
            <a:endParaRPr lang="en-US" sz="1400" dirty="0"/>
          </a:p>
        </p:txBody>
      </p:sp>
    </p:spTree>
    <p:extLst>
      <p:ext uri="{BB962C8B-B14F-4D97-AF65-F5344CB8AC3E}">
        <p14:creationId xmlns:p14="http://schemas.microsoft.com/office/powerpoint/2010/main" val="31771807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p:txBody>
          <a:bodyPr>
            <a:normAutofit/>
          </a:bodyPr>
          <a:lstStyle/>
          <a:p>
            <a:r>
              <a:rPr lang="en-US" b="1" dirty="0">
                <a:solidFill>
                  <a:schemeClr val="accent3"/>
                </a:solidFill>
                <a:latin typeface="Times New Roman" panose="02020603050405020304" pitchFamily="18" charset="0"/>
                <a:cs typeface="Times New Roman" panose="02020603050405020304" pitchFamily="18" charset="0"/>
              </a:rPr>
              <a:t>Contents </a:t>
            </a:r>
          </a:p>
        </p:txBody>
      </p:sp>
      <p:sp>
        <p:nvSpPr>
          <p:cNvPr id="4" name="Text Placeholder 3">
            <a:extLst>
              <a:ext uri="{FF2B5EF4-FFF2-40B4-BE49-F238E27FC236}">
                <a16:creationId xmlns:a16="http://schemas.microsoft.com/office/drawing/2014/main" id="{7090AC0D-F624-B281-1AB5-687E5F6B3291}"/>
              </a:ext>
            </a:extLst>
          </p:cNvPr>
          <p:cNvSpPr>
            <a:spLocks noGrp="1"/>
          </p:cNvSpPr>
          <p:nvPr>
            <p:ph type="body" sz="quarter" idx="13"/>
          </p:nvPr>
        </p:nvSpPr>
        <p:spPr/>
        <p:txBody>
          <a:bodyPr/>
          <a:lstStyle/>
          <a:p>
            <a:r>
              <a:rPr lang="en-US" dirty="0"/>
              <a:t>c</a:t>
            </a:r>
          </a:p>
        </p:txBody>
      </p:sp>
      <p:pic>
        <p:nvPicPr>
          <p:cNvPr id="10" name="Picture 9" descr="Floral leaf accent">
            <a:extLst>
              <a:ext uri="{FF2B5EF4-FFF2-40B4-BE49-F238E27FC236}">
                <a16:creationId xmlns:a16="http://schemas.microsoft.com/office/drawing/2014/main" id="{08A3395B-5659-47E4-8F54-71340961FF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941633" flipH="1">
            <a:off x="1654192" y="3058939"/>
            <a:ext cx="1243661" cy="790090"/>
          </a:xfrm>
          <a:prstGeom prst="rect">
            <a:avLst/>
          </a:prstGeom>
        </p:spPr>
      </p:pic>
      <p:pic>
        <p:nvPicPr>
          <p:cNvPr id="1929" name="Picture 1928" descr="Floral leaf accent">
            <a:extLst>
              <a:ext uri="{FF2B5EF4-FFF2-40B4-BE49-F238E27FC236}">
                <a16:creationId xmlns:a16="http://schemas.microsoft.com/office/drawing/2014/main" id="{CF8E7A1B-4724-55CB-6FAD-D8E7562935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37260" y="2342954"/>
            <a:ext cx="1791038" cy="2033695"/>
          </a:xfrm>
          <a:prstGeom prst="rect">
            <a:avLst/>
          </a:prstGeom>
        </p:spPr>
      </p:pic>
      <p:sp>
        <p:nvSpPr>
          <p:cNvPr id="3" name="Content Placeholder 2">
            <a:extLst>
              <a:ext uri="{FF2B5EF4-FFF2-40B4-BE49-F238E27FC236}">
                <a16:creationId xmlns:a16="http://schemas.microsoft.com/office/drawing/2014/main" id="{22788C46-D0BC-4307-AE55-7601A139E7CB}"/>
              </a:ext>
            </a:extLst>
          </p:cNvPr>
          <p:cNvSpPr>
            <a:spLocks noGrp="1"/>
          </p:cNvSpPr>
          <p:nvPr>
            <p:ph sz="quarter" idx="4"/>
          </p:nvPr>
        </p:nvSpPr>
        <p:spPr/>
        <p:txBody>
          <a:bodyPr vert="horz" lIns="91440" tIns="45720" rIns="91440" bIns="45720" rtlCol="0" anchor="t">
            <a:normAutofit/>
          </a:bodyPr>
          <a:lstStyle/>
          <a:p>
            <a:pPr marL="0" indent="0">
              <a:lnSpc>
                <a:spcPct val="150000"/>
              </a:lnSpc>
              <a:buNone/>
            </a:pPr>
            <a:r>
              <a:rPr lang="en-US" sz="1600" dirty="0">
                <a:solidFill>
                  <a:schemeClr val="accent3"/>
                </a:solidFill>
                <a:latin typeface="Times New Roman" panose="02020603050405020304" pitchFamily="18" charset="0"/>
                <a:cs typeface="Times New Roman" panose="02020603050405020304" pitchFamily="18" charset="0"/>
              </a:rPr>
              <a:t>Introduction</a:t>
            </a:r>
          </a:p>
          <a:p>
            <a:pPr marL="0" indent="0">
              <a:lnSpc>
                <a:spcPct val="150000"/>
              </a:lnSpc>
              <a:buNone/>
            </a:pPr>
            <a:r>
              <a:rPr lang="en-US" sz="1600" dirty="0">
                <a:latin typeface="Times New Roman" panose="02020603050405020304" pitchFamily="18" charset="0"/>
                <a:cs typeface="Times New Roman" panose="02020603050405020304" pitchFamily="18" charset="0"/>
              </a:rPr>
              <a:t>Customer base</a:t>
            </a:r>
          </a:p>
          <a:p>
            <a:pPr marL="0" indent="0">
              <a:lnSpc>
                <a:spcPct val="150000"/>
              </a:lnSpc>
              <a:buNone/>
            </a:pPr>
            <a:r>
              <a:rPr lang="en-US" sz="1600" dirty="0">
                <a:solidFill>
                  <a:schemeClr val="accent3"/>
                </a:solidFill>
                <a:latin typeface="Times New Roman" panose="02020603050405020304" pitchFamily="18" charset="0"/>
                <a:cs typeface="Times New Roman" panose="02020603050405020304" pitchFamily="18" charset="0"/>
              </a:rPr>
              <a:t>Guest services</a:t>
            </a:r>
          </a:p>
          <a:p>
            <a:pPr marL="0" indent="0">
              <a:lnSpc>
                <a:spcPct val="150000"/>
              </a:lnSpc>
              <a:buNone/>
            </a:pPr>
            <a:r>
              <a:rPr lang="en-US" sz="1600" dirty="0">
                <a:solidFill>
                  <a:schemeClr val="accent3"/>
                </a:solidFill>
                <a:latin typeface="Times New Roman" panose="02020603050405020304" pitchFamily="18" charset="0"/>
                <a:ea typeface="Baskerville" panose="02020502070401020303" pitchFamily="18" charset="0"/>
                <a:cs typeface="Times New Roman" panose="02020603050405020304" pitchFamily="18" charset="0"/>
              </a:rPr>
              <a:t>Service Expectations offered by JW Marriot </a:t>
            </a:r>
            <a:r>
              <a:rPr lang="en-US" sz="1600" dirty="0">
                <a:solidFill>
                  <a:schemeClr val="accent3"/>
                </a:solidFill>
                <a:latin typeface="Times New Roman" panose="02020603050405020304" pitchFamily="18" charset="0"/>
                <a:cs typeface="Times New Roman" panose="02020603050405020304" pitchFamily="18" charset="0"/>
              </a:rPr>
              <a:t> </a:t>
            </a:r>
          </a:p>
          <a:p>
            <a:pPr marL="0" indent="0">
              <a:lnSpc>
                <a:spcPct val="150000"/>
              </a:lnSpc>
              <a:buNone/>
            </a:pPr>
            <a:r>
              <a:rPr lang="en-US" sz="1600" dirty="0">
                <a:latin typeface="Times New Roman" panose="02020603050405020304" pitchFamily="18" charset="0"/>
                <a:cs typeface="Times New Roman" panose="02020603050405020304" pitchFamily="18" charset="0"/>
              </a:rPr>
              <a:t>Role and functions of guest services</a:t>
            </a:r>
          </a:p>
          <a:p>
            <a:pPr marL="0" indent="0">
              <a:lnSpc>
                <a:spcPct val="150000"/>
              </a:lnSpc>
              <a:buNone/>
            </a:pPr>
            <a:r>
              <a:rPr lang="en-US" sz="1600" dirty="0">
                <a:latin typeface="Times New Roman" panose="02020603050405020304" pitchFamily="18" charset="0"/>
                <a:cs typeface="Times New Roman" panose="02020603050405020304" pitchFamily="18" charset="0"/>
              </a:rPr>
              <a:t>Importance of Hospitality  </a:t>
            </a:r>
            <a:endParaRPr lang="en-US" sz="1600" dirty="0">
              <a:solidFill>
                <a:schemeClr val="accent3"/>
              </a:solidFill>
              <a:latin typeface="Times New Roman" panose="02020603050405020304" pitchFamily="18" charset="0"/>
              <a:cs typeface="Times New Roman" panose="02020603050405020304" pitchFamily="18" charset="0"/>
            </a:endParaRPr>
          </a:p>
          <a:p>
            <a:pPr marL="0" indent="0">
              <a:lnSpc>
                <a:spcPct val="150000"/>
              </a:lnSpc>
              <a:buNone/>
            </a:pPr>
            <a:r>
              <a:rPr lang="en-US" sz="1600" dirty="0">
                <a:solidFill>
                  <a:schemeClr val="accent3"/>
                </a:solidFill>
                <a:latin typeface="Times New Roman" panose="02020603050405020304" pitchFamily="18" charset="0"/>
                <a:cs typeface="Times New Roman" panose="02020603050405020304" pitchFamily="18" charset="0"/>
              </a:rPr>
              <a:t>Summary </a:t>
            </a:r>
          </a:p>
          <a:p>
            <a:r>
              <a:rPr lang="en-US" sz="1600" dirty="0">
                <a:latin typeface="Times New Roman" panose="02020603050405020304" pitchFamily="18" charset="0"/>
                <a:cs typeface="Times New Roman" panose="02020603050405020304" pitchFamily="18" charset="0"/>
              </a:rPr>
              <a:t>References </a:t>
            </a:r>
            <a:endParaRPr lang="en-US" sz="1600" dirty="0">
              <a:solidFill>
                <a:schemeClr val="accent3"/>
              </a:solidFill>
              <a:latin typeface="Times New Roman" panose="02020603050405020304" pitchFamily="18" charset="0"/>
              <a:cs typeface="Times New Roman" panose="02020603050405020304" pitchFamily="18" charset="0"/>
            </a:endParaRPr>
          </a:p>
        </p:txBody>
      </p:sp>
      <p:sp>
        <p:nvSpPr>
          <p:cNvPr id="5" name="Footer Placeholder 4">
            <a:extLst>
              <a:ext uri="{FF2B5EF4-FFF2-40B4-BE49-F238E27FC236}">
                <a16:creationId xmlns:a16="http://schemas.microsoft.com/office/drawing/2014/main" id="{4A947406-5839-A735-732D-5690E6315B95}"/>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662884A3-BD82-0FC6-A582-54DD17DBCB4A}"/>
              </a:ext>
            </a:extLst>
          </p:cNvPr>
          <p:cNvSpPr>
            <a:spLocks noGrp="1"/>
          </p:cNvSpPr>
          <p:nvPr>
            <p:ph type="sldNum" sz="quarter" idx="12"/>
          </p:nvPr>
        </p:nvSpPr>
        <p:spPr/>
        <p:txBody>
          <a:bodyPr/>
          <a:lstStyle/>
          <a:p>
            <a:fld id="{294A09A9-5501-47C1-A89A-A340965A2BE2}" type="slidenum">
              <a:rPr lang="en-US" smtClean="0"/>
              <a:t>2</a:t>
            </a:fld>
            <a:endParaRPr lang="en-US" dirty="0"/>
          </a:p>
        </p:txBody>
      </p:sp>
    </p:spTree>
    <p:extLst>
      <p:ext uri="{BB962C8B-B14F-4D97-AF65-F5344CB8AC3E}">
        <p14:creationId xmlns:p14="http://schemas.microsoft.com/office/powerpoint/2010/main" val="1859527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02655-34DF-25F9-4640-B2CE5329AD1A}"/>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1A585715-2793-160B-269E-D9516C84D73A}"/>
              </a:ext>
            </a:extLst>
          </p:cNvPr>
          <p:cNvSpPr>
            <a:spLocks noGrp="1"/>
          </p:cNvSpPr>
          <p:nvPr>
            <p:ph idx="1"/>
          </p:nvPr>
        </p:nvSpPr>
        <p:spPr/>
        <p:txBody>
          <a:bodyPr>
            <a:normAutofit/>
          </a:bodyPr>
          <a:lstStyle/>
          <a:p>
            <a:pPr marL="342900" indent="-342900" algn="just">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All travel-related services, including hotel, are included in the hospitality industry to provide guests a pleasant and comfortable vacation (Kotler et al., 2017)</a:t>
            </a:r>
          </a:p>
          <a:p>
            <a:pPr marL="342900" indent="-342900" algn="just">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With the opening of the first hotel in Washington, D.C., the JW Marriott brand was launched in 1984 (</a:t>
            </a:r>
            <a:r>
              <a:rPr lang="en-US" sz="2000" dirty="0" err="1">
                <a:latin typeface="Times New Roman" panose="02020603050405020304" pitchFamily="18" charset="0"/>
                <a:cs typeface="Times New Roman" panose="02020603050405020304" pitchFamily="18" charset="0"/>
              </a:rPr>
              <a:t>Andreani</a:t>
            </a:r>
            <a:r>
              <a:rPr lang="en-US" sz="2000" dirty="0">
                <a:latin typeface="Times New Roman" panose="02020603050405020304" pitchFamily="18" charset="0"/>
                <a:cs typeface="Times New Roman" panose="02020603050405020304" pitchFamily="18" charset="0"/>
              </a:rPr>
              <a:t> et al., 2012). </a:t>
            </a:r>
          </a:p>
          <a:p>
            <a:pPr marL="342900" indent="-342900" algn="just">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It was given that name as a tribute to J.W. Marriott, who established the Marriott Corporation.</a:t>
            </a:r>
          </a:p>
          <a:p>
            <a:pPr marL="342900" indent="-342900" algn="just">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JW Marriot provide a wide range of high-quality services, including 24-hour room service, round-the-clock security, daily housekeeping, portable wi-fi rental, private check-in and check-out, and more. </a:t>
            </a:r>
          </a:p>
          <a:p>
            <a:pPr marL="342900" indent="-342900" algn="just">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hotel’s environment provides a wide range of amenities, including a fitness center, sauna, outdoor pool, spa, and massage services. </a:t>
            </a:r>
          </a:p>
          <a:p>
            <a:pPr marL="342900" indent="-342900" algn="just">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p:txBody>
      </p:sp>
      <p:sp>
        <p:nvSpPr>
          <p:cNvPr id="4" name="Footer Placeholder 3">
            <a:extLst>
              <a:ext uri="{FF2B5EF4-FFF2-40B4-BE49-F238E27FC236}">
                <a16:creationId xmlns:a16="http://schemas.microsoft.com/office/drawing/2014/main" id="{A3609A75-5E9A-C165-5A1D-764F9E96B722}"/>
              </a:ext>
            </a:extLst>
          </p:cNvPr>
          <p:cNvSpPr>
            <a:spLocks noGrp="1"/>
          </p:cNvSpPr>
          <p:nvPr>
            <p:ph type="ftr" sz="quarter" idx="10"/>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0108060B-6C9E-CFFF-55DE-F0D645C094DC}"/>
              </a:ext>
            </a:extLst>
          </p:cNvPr>
          <p:cNvSpPr>
            <a:spLocks noGrp="1"/>
          </p:cNvSpPr>
          <p:nvPr>
            <p:ph type="sldNum" sz="quarter" idx="11"/>
          </p:nvPr>
        </p:nvSpPr>
        <p:spPr/>
        <p:txBody>
          <a:bodyPr/>
          <a:lstStyle/>
          <a:p>
            <a:fld id="{294A09A9-5501-47C1-A89A-A340965A2BE2}" type="slidenum">
              <a:rPr lang="en-US" smtClean="0"/>
              <a:pPr/>
              <a:t>3</a:t>
            </a:fld>
            <a:endParaRPr lang="en-US" dirty="0"/>
          </a:p>
        </p:txBody>
      </p:sp>
    </p:spTree>
    <p:extLst>
      <p:ext uri="{BB962C8B-B14F-4D97-AF65-F5344CB8AC3E}">
        <p14:creationId xmlns:p14="http://schemas.microsoft.com/office/powerpoint/2010/main" val="1732999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C5915D61-625B-FB38-8953-CCF8CB691B26}"/>
              </a:ext>
            </a:extLst>
          </p:cNvPr>
          <p:cNvPicPr>
            <a:picLocks noGrp="1" noChangeAspect="1"/>
          </p:cNvPicPr>
          <p:nvPr>
            <p:ph idx="1"/>
          </p:nvPr>
        </p:nvPicPr>
        <p:blipFill>
          <a:blip r:embed="rId2"/>
          <a:stretch>
            <a:fillRect/>
          </a:stretch>
        </p:blipFill>
        <p:spPr>
          <a:xfrm>
            <a:off x="703384" y="407963"/>
            <a:ext cx="10832123" cy="578804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Footer Placeholder 3">
            <a:extLst>
              <a:ext uri="{FF2B5EF4-FFF2-40B4-BE49-F238E27FC236}">
                <a16:creationId xmlns:a16="http://schemas.microsoft.com/office/drawing/2014/main" id="{7BD6F356-3408-C9EA-5935-ECF128374768}"/>
              </a:ext>
            </a:extLst>
          </p:cNvPr>
          <p:cNvSpPr>
            <a:spLocks noGrp="1"/>
          </p:cNvSpPr>
          <p:nvPr>
            <p:ph type="ftr" sz="quarter" idx="10"/>
          </p:nvPr>
        </p:nvSpPr>
        <p:spPr/>
        <p:txBody>
          <a:bodyPr/>
          <a:lstStyle/>
          <a:p>
            <a:r>
              <a:rPr lang="en-US" dirty="0"/>
              <a:t>Locations of JW Marriot Worldwide </a:t>
            </a:r>
          </a:p>
        </p:txBody>
      </p:sp>
      <p:sp>
        <p:nvSpPr>
          <p:cNvPr id="5" name="Slide Number Placeholder 4">
            <a:extLst>
              <a:ext uri="{FF2B5EF4-FFF2-40B4-BE49-F238E27FC236}">
                <a16:creationId xmlns:a16="http://schemas.microsoft.com/office/drawing/2014/main" id="{325F05FA-1645-3EFD-11E7-EDA11DEDC1F0}"/>
              </a:ext>
            </a:extLst>
          </p:cNvPr>
          <p:cNvSpPr>
            <a:spLocks noGrp="1"/>
          </p:cNvSpPr>
          <p:nvPr>
            <p:ph type="sldNum" sz="quarter" idx="11"/>
          </p:nvPr>
        </p:nvSpPr>
        <p:spPr/>
        <p:txBody>
          <a:bodyPr/>
          <a:lstStyle/>
          <a:p>
            <a:fld id="{294A09A9-5501-47C1-A89A-A340965A2BE2}" type="slidenum">
              <a:rPr lang="en-US" smtClean="0"/>
              <a:pPr/>
              <a:t>4</a:t>
            </a:fld>
            <a:endParaRPr lang="en-US" dirty="0"/>
          </a:p>
        </p:txBody>
      </p:sp>
    </p:spTree>
    <p:extLst>
      <p:ext uri="{BB962C8B-B14F-4D97-AF65-F5344CB8AC3E}">
        <p14:creationId xmlns:p14="http://schemas.microsoft.com/office/powerpoint/2010/main" val="6973070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6B6F2-BADA-AAA6-1614-34CCE628D36F}"/>
              </a:ext>
            </a:extLst>
          </p:cNvPr>
          <p:cNvSpPr>
            <a:spLocks noGrp="1"/>
          </p:cNvSpPr>
          <p:nvPr>
            <p:ph type="title"/>
          </p:nvPr>
        </p:nvSpPr>
        <p:spPr/>
        <p:txBody>
          <a:bodyPr/>
          <a:lstStyle/>
          <a:p>
            <a:r>
              <a:rPr lang="en-US" b="1" dirty="0">
                <a:solidFill>
                  <a:schemeClr val="accent3"/>
                </a:solidFill>
                <a:latin typeface="Times New Roman" panose="02020603050405020304" pitchFamily="18" charset="0"/>
                <a:cs typeface="Times New Roman" panose="02020603050405020304" pitchFamily="18" charset="0"/>
              </a:rPr>
              <a:t>Customers Base </a:t>
            </a:r>
            <a:endParaRPr lang="en-US"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D9E8D48-2145-C2CB-82D2-28552C7CA674}"/>
              </a:ext>
            </a:extLst>
          </p:cNvPr>
          <p:cNvSpPr>
            <a:spLocks noGrp="1"/>
          </p:cNvSpPr>
          <p:nvPr>
            <p:ph idx="1"/>
          </p:nvPr>
        </p:nvSpPr>
        <p:spPr/>
        <p:txBody>
          <a:bodyPr/>
          <a:lstStyle/>
          <a:p>
            <a:pPr marL="342900" indent="-342900"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Upper-class residents, aristocrats, businesspeople, influencers, etc. are the targeted customers of JW Marriot</a:t>
            </a:r>
          </a:p>
          <a:p>
            <a:pPr marL="342900" indent="-342900"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It provides luxury five star hotel services with all comforts and ease that attracts the targeted customers base</a:t>
            </a:r>
          </a:p>
        </p:txBody>
      </p:sp>
      <p:sp>
        <p:nvSpPr>
          <p:cNvPr id="4" name="Footer Placeholder 3">
            <a:extLst>
              <a:ext uri="{FF2B5EF4-FFF2-40B4-BE49-F238E27FC236}">
                <a16:creationId xmlns:a16="http://schemas.microsoft.com/office/drawing/2014/main" id="{6D9029EE-DB75-C63C-72D6-4A191D805249}"/>
              </a:ext>
            </a:extLst>
          </p:cNvPr>
          <p:cNvSpPr>
            <a:spLocks noGrp="1"/>
          </p:cNvSpPr>
          <p:nvPr>
            <p:ph type="ftr" sz="quarter" idx="10"/>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9613FD4D-5059-22A4-893F-2F50AE6AE701}"/>
              </a:ext>
            </a:extLst>
          </p:cNvPr>
          <p:cNvSpPr>
            <a:spLocks noGrp="1"/>
          </p:cNvSpPr>
          <p:nvPr>
            <p:ph type="sldNum" sz="quarter" idx="11"/>
          </p:nvPr>
        </p:nvSpPr>
        <p:spPr/>
        <p:txBody>
          <a:bodyPr/>
          <a:lstStyle/>
          <a:p>
            <a:fld id="{294A09A9-5501-47C1-A89A-A340965A2BE2}" type="slidenum">
              <a:rPr lang="en-US" smtClean="0"/>
              <a:pPr/>
              <a:t>5</a:t>
            </a:fld>
            <a:endParaRPr lang="en-US" dirty="0"/>
          </a:p>
        </p:txBody>
      </p:sp>
    </p:spTree>
    <p:extLst>
      <p:ext uri="{BB962C8B-B14F-4D97-AF65-F5344CB8AC3E}">
        <p14:creationId xmlns:p14="http://schemas.microsoft.com/office/powerpoint/2010/main" val="21681343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Guest services </a:t>
            </a:r>
          </a:p>
        </p:txBody>
      </p:sp>
      <p:sp>
        <p:nvSpPr>
          <p:cNvPr id="8" name="Content Placeholder 7">
            <a:extLst>
              <a:ext uri="{FF2B5EF4-FFF2-40B4-BE49-F238E27FC236}">
                <a16:creationId xmlns:a16="http://schemas.microsoft.com/office/drawing/2014/main" id="{BD86A6F6-FEAE-0FB3-90FA-4EEAB5A87AB3}"/>
              </a:ext>
            </a:extLst>
          </p:cNvPr>
          <p:cNvSpPr>
            <a:spLocks noGrp="1"/>
          </p:cNvSpPr>
          <p:nvPr>
            <p:ph idx="1"/>
          </p:nvPr>
        </p:nvSpPr>
        <p:spPr>
          <a:xfrm>
            <a:off x="838200" y="1825625"/>
            <a:ext cx="10753578" cy="4370832"/>
          </a:xfrm>
          <a:gradFill>
            <a:gsLst>
              <a:gs pos="0">
                <a:schemeClr val="accent1">
                  <a:lumMod val="5000"/>
                  <a:lumOff val="95000"/>
                </a:schemeClr>
              </a:gs>
              <a:gs pos="74000">
                <a:schemeClr val="bg1"/>
              </a:gs>
              <a:gs pos="83000">
                <a:schemeClr val="bg1"/>
              </a:gs>
              <a:gs pos="100000">
                <a:schemeClr val="accent1">
                  <a:lumMod val="30000"/>
                  <a:lumOff val="70000"/>
                </a:schemeClr>
              </a:gs>
            </a:gsLst>
            <a:lin ang="5400000" scaled="1"/>
          </a:gradFill>
        </p:spPr>
        <p:txBody>
          <a:bodyPr>
            <a:normAutofit/>
          </a:bodyPr>
          <a:lstStyle/>
          <a:p>
            <a:pPr algn="just"/>
            <a:endParaRPr lang="en-US" sz="2000" dirty="0">
              <a:latin typeface="Times New Roman" panose="02020603050405020304" pitchFamily="18" charset="0"/>
              <a:cs typeface="Times New Roman" panose="02020603050405020304" pitchFamily="18" charset="0"/>
            </a:endParaRPr>
          </a:p>
          <a:p>
            <a:pPr algn="just"/>
            <a:r>
              <a:rPr lang="en-US" sz="2000" dirty="0">
                <a:latin typeface="Times New Roman" panose="02020603050405020304" pitchFamily="18" charset="0"/>
                <a:cs typeface="Times New Roman" panose="02020603050405020304" pitchFamily="18" charset="0"/>
              </a:rPr>
              <a:t>The staff, infrastructure, and other features and amenities of the company undertake specific duties known as "guest services" to benefit the consumers or guests of hotels or other enterprises in the hospitality sector (</a:t>
            </a:r>
            <a:r>
              <a:rPr lang="en-US" sz="2000" dirty="0" err="1">
                <a:latin typeface="Times New Roman" panose="02020603050405020304" pitchFamily="18" charset="0"/>
                <a:cs typeface="Times New Roman" panose="02020603050405020304" pitchFamily="18" charset="0"/>
              </a:rPr>
              <a:t>Bilgihan</a:t>
            </a:r>
            <a:r>
              <a:rPr lang="en-US" sz="2000" dirty="0">
                <a:latin typeface="Times New Roman" panose="02020603050405020304" pitchFamily="18" charset="0"/>
                <a:cs typeface="Times New Roman" panose="02020603050405020304" pitchFamily="18" charset="0"/>
              </a:rPr>
              <a:t> et al., 2011).</a:t>
            </a:r>
          </a:p>
          <a:p>
            <a:pPr algn="just"/>
            <a:r>
              <a:rPr lang="en-US" sz="2000" dirty="0">
                <a:latin typeface="Times New Roman" panose="02020603050405020304" pitchFamily="18" charset="0"/>
                <a:cs typeface="Times New Roman" panose="02020603050405020304" pitchFamily="18" charset="0"/>
              </a:rPr>
              <a:t>These services are offered largely to enhance the hotel guests' stay and increase their pleasure (Pillai et al., 2021).</a:t>
            </a:r>
          </a:p>
          <a:p>
            <a:pPr algn="just"/>
            <a:r>
              <a:rPr lang="en-US" sz="2000" dirty="0">
                <a:latin typeface="Times New Roman" panose="02020603050405020304" pitchFamily="18" charset="0"/>
                <a:cs typeface="Times New Roman" panose="02020603050405020304" pitchFamily="18" charset="0"/>
              </a:rPr>
              <a:t>The Hospitality and Guests service is so important since today's customers want more from hotels than simply a place to sleep (Luo &amp; Qu, 2016). </a:t>
            </a:r>
          </a:p>
          <a:p>
            <a:pPr algn="just"/>
            <a:r>
              <a:rPr lang="en-US" sz="2000" dirty="0">
                <a:latin typeface="Times New Roman" panose="02020603050405020304" pitchFamily="18" charset="0"/>
                <a:cs typeface="Times New Roman" panose="02020603050405020304" pitchFamily="18" charset="0"/>
              </a:rPr>
              <a:t>In order to keep existing customers, outstanding guest service and hospitality are essential (</a:t>
            </a:r>
            <a:r>
              <a:rPr lang="en-US" sz="2000" dirty="0" err="1">
                <a:latin typeface="Times New Roman" panose="02020603050405020304" pitchFamily="18" charset="0"/>
                <a:cs typeface="Times New Roman" panose="02020603050405020304" pitchFamily="18" charset="0"/>
              </a:rPr>
              <a:t>Kandampully</a:t>
            </a:r>
            <a:r>
              <a:rPr lang="en-US" sz="2000" dirty="0">
                <a:latin typeface="Times New Roman" panose="02020603050405020304" pitchFamily="18" charset="0"/>
                <a:cs typeface="Times New Roman" panose="02020603050405020304" pitchFamily="18" charset="0"/>
              </a:rPr>
              <a:t> &amp; Hu, 2007)</a:t>
            </a:r>
          </a:p>
          <a:p>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467973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6A181-69EB-DFEC-FAA7-68A3452EB5B3}"/>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Continued…</a:t>
            </a:r>
          </a:p>
        </p:txBody>
      </p:sp>
      <p:sp>
        <p:nvSpPr>
          <p:cNvPr id="3" name="Content Placeholder 2">
            <a:extLst>
              <a:ext uri="{FF2B5EF4-FFF2-40B4-BE49-F238E27FC236}">
                <a16:creationId xmlns:a16="http://schemas.microsoft.com/office/drawing/2014/main" id="{138E5356-19DB-2F44-034D-8B8A2281729F}"/>
              </a:ext>
            </a:extLst>
          </p:cNvPr>
          <p:cNvSpPr>
            <a:spLocks noGrp="1"/>
          </p:cNvSpPr>
          <p:nvPr>
            <p:ph idx="1"/>
          </p:nvPr>
        </p:nvSpPr>
        <p:spPr/>
        <p:txBody>
          <a:bodyPr>
            <a:normAutofit/>
          </a:bodyPr>
          <a:lstStyle/>
          <a:p>
            <a:pPr algn="just"/>
            <a:r>
              <a:rPr lang="en-US" sz="2000" dirty="0">
                <a:latin typeface="Times New Roman" panose="02020603050405020304" pitchFamily="18" charset="0"/>
                <a:cs typeface="Times New Roman" panose="02020603050405020304" pitchFamily="18" charset="0"/>
              </a:rPr>
              <a:t>The gym and its equipment (a treadmill), the swimming pool, and displaying the opulent lighting and mirrors on the wall were the visual cues employed in the JW Marriott film. </a:t>
            </a:r>
          </a:p>
          <a:p>
            <a:pPr algn="just"/>
            <a:r>
              <a:rPr lang="en-US" sz="2000" dirty="0">
                <a:latin typeface="Times New Roman" panose="02020603050405020304" pitchFamily="18" charset="0"/>
                <a:cs typeface="Times New Roman" panose="02020603050405020304" pitchFamily="18" charset="0"/>
              </a:rPr>
              <a:t>Additionally, a chef is shown cooking, indicating that the cuisine would be superior than that of a typical hotel. </a:t>
            </a:r>
          </a:p>
          <a:p>
            <a:pPr algn="just"/>
            <a:r>
              <a:rPr lang="en-US" sz="2000" dirty="0">
                <a:latin typeface="Times New Roman" panose="02020603050405020304" pitchFamily="18" charset="0"/>
                <a:cs typeface="Times New Roman" panose="02020603050405020304" pitchFamily="18" charset="0"/>
              </a:rPr>
              <a:t>To meet the demands of its consumers, it also previews a scene of a lady playing the piano and a movie screen.</a:t>
            </a:r>
          </a:p>
        </p:txBody>
      </p:sp>
      <p:sp>
        <p:nvSpPr>
          <p:cNvPr id="4" name="Footer Placeholder 3">
            <a:extLst>
              <a:ext uri="{FF2B5EF4-FFF2-40B4-BE49-F238E27FC236}">
                <a16:creationId xmlns:a16="http://schemas.microsoft.com/office/drawing/2014/main" id="{EA071AB9-8A0B-732A-D45E-2F0568B9326B}"/>
              </a:ext>
            </a:extLst>
          </p:cNvPr>
          <p:cNvSpPr>
            <a:spLocks noGrp="1"/>
          </p:cNvSpPr>
          <p:nvPr>
            <p:ph type="ftr" sz="quarter" idx="10"/>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36D00897-8AA7-3D79-7CBA-658C25084B11}"/>
              </a:ext>
            </a:extLst>
          </p:cNvPr>
          <p:cNvSpPr>
            <a:spLocks noGrp="1"/>
          </p:cNvSpPr>
          <p:nvPr>
            <p:ph type="sldNum" sz="quarter" idx="11"/>
          </p:nvPr>
        </p:nvSpPr>
        <p:spPr/>
        <p:txBody>
          <a:bodyPr/>
          <a:lstStyle/>
          <a:p>
            <a:fld id="{294A09A9-5501-47C1-A89A-A340965A2BE2}" type="slidenum">
              <a:rPr lang="en-US" smtClean="0"/>
              <a:pPr/>
              <a:t>7</a:t>
            </a:fld>
            <a:endParaRPr lang="en-US" dirty="0"/>
          </a:p>
        </p:txBody>
      </p:sp>
    </p:spTree>
    <p:extLst>
      <p:ext uri="{BB962C8B-B14F-4D97-AF65-F5344CB8AC3E}">
        <p14:creationId xmlns:p14="http://schemas.microsoft.com/office/powerpoint/2010/main" val="5365659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F4D5B-3E14-1349-3E16-232AA74EEBAF}"/>
              </a:ext>
            </a:extLst>
          </p:cNvPr>
          <p:cNvSpPr>
            <a:spLocks noGrp="1"/>
          </p:cNvSpPr>
          <p:nvPr>
            <p:ph type="title"/>
          </p:nvPr>
        </p:nvSpPr>
        <p:spPr/>
        <p:txBody>
          <a:bodyPr>
            <a:normAutofit/>
          </a:bodyPr>
          <a:lstStyle/>
          <a:p>
            <a:r>
              <a:rPr lang="en-US" sz="4000" b="1" dirty="0">
                <a:solidFill>
                  <a:schemeClr val="accent3"/>
                </a:solidFill>
                <a:latin typeface="Times New Roman" panose="02020603050405020304" pitchFamily="18" charset="0"/>
                <a:ea typeface="Baskerville" panose="02020502070401020303" pitchFamily="18" charset="0"/>
                <a:cs typeface="Times New Roman" panose="02020603050405020304" pitchFamily="18" charset="0"/>
              </a:rPr>
              <a:t>Service Expectations offered by JW Marriot </a:t>
            </a:r>
            <a:endParaRPr lang="en-US" sz="4000" b="1" dirty="0">
              <a:latin typeface="Times New Roman" panose="02020603050405020304" pitchFamily="18" charset="0"/>
              <a:cs typeface="Times New Roman" panose="02020603050405020304" pitchFamily="18" charset="0"/>
            </a:endParaRPr>
          </a:p>
        </p:txBody>
      </p:sp>
      <p:sp>
        <p:nvSpPr>
          <p:cNvPr id="7" name="Footer Placeholder 6">
            <a:extLst>
              <a:ext uri="{FF2B5EF4-FFF2-40B4-BE49-F238E27FC236}">
                <a16:creationId xmlns:a16="http://schemas.microsoft.com/office/drawing/2014/main" id="{69D875C8-4D19-8AF8-6F98-F151E309145E}"/>
              </a:ext>
            </a:extLst>
          </p:cNvPr>
          <p:cNvSpPr>
            <a:spLocks noGrp="1"/>
          </p:cNvSpPr>
          <p:nvPr>
            <p:ph type="ftr" sz="quarter" idx="11"/>
          </p:nvPr>
        </p:nvSpPr>
        <p:spPr/>
        <p:txBody>
          <a:bodyPr/>
          <a:lstStyle/>
          <a:p>
            <a:r>
              <a:rPr lang="en-US" dirty="0"/>
              <a:t>Presentation title</a:t>
            </a:r>
          </a:p>
        </p:txBody>
      </p:sp>
      <p:sp>
        <p:nvSpPr>
          <p:cNvPr id="8" name="Slide Number Placeholder 7">
            <a:extLst>
              <a:ext uri="{FF2B5EF4-FFF2-40B4-BE49-F238E27FC236}">
                <a16:creationId xmlns:a16="http://schemas.microsoft.com/office/drawing/2014/main" id="{7130094C-EC6A-E6F3-2E57-202E962AAC87}"/>
              </a:ext>
            </a:extLst>
          </p:cNvPr>
          <p:cNvSpPr>
            <a:spLocks noGrp="1"/>
          </p:cNvSpPr>
          <p:nvPr>
            <p:ph type="sldNum" sz="quarter" idx="12"/>
          </p:nvPr>
        </p:nvSpPr>
        <p:spPr/>
        <p:txBody>
          <a:bodyPr/>
          <a:lstStyle/>
          <a:p>
            <a:fld id="{294A09A9-5501-47C1-A89A-A340965A2BE2}" type="slidenum">
              <a:rPr lang="en-US" smtClean="0"/>
              <a:t>8</a:t>
            </a:fld>
            <a:endParaRPr lang="en-US" dirty="0"/>
          </a:p>
        </p:txBody>
      </p:sp>
      <p:sp>
        <p:nvSpPr>
          <p:cNvPr id="12" name="Content Placeholder 11">
            <a:extLst>
              <a:ext uri="{FF2B5EF4-FFF2-40B4-BE49-F238E27FC236}">
                <a16:creationId xmlns:a16="http://schemas.microsoft.com/office/drawing/2014/main" id="{74C680C1-9272-AE0B-140F-D2A53FF8CA1A}"/>
              </a:ext>
            </a:extLst>
          </p:cNvPr>
          <p:cNvSpPr>
            <a:spLocks noGrp="1"/>
          </p:cNvSpPr>
          <p:nvPr>
            <p:ph sz="half" idx="2"/>
          </p:nvPr>
        </p:nvSpPr>
        <p:spPr>
          <a:xfrm>
            <a:off x="675249" y="2285050"/>
            <a:ext cx="3780929" cy="3904735"/>
          </a:xfrm>
        </p:spPr>
        <p:txBody>
          <a:bodyPr>
            <a:noAutofit/>
          </a:bodyPr>
          <a:lstStyle/>
          <a:p>
            <a:pPr algn="just"/>
            <a:r>
              <a:rPr lang="en-US" sz="1400" dirty="0">
                <a:latin typeface="Times New Roman" panose="02020603050405020304" pitchFamily="18" charset="0"/>
                <a:cs typeface="Times New Roman" panose="02020603050405020304" pitchFamily="18" charset="0"/>
              </a:rPr>
              <a:t>For uniformity throughout its hotels, JW Marriott has established standard operating procedures (SOPs). </a:t>
            </a:r>
          </a:p>
          <a:p>
            <a:pPr algn="just"/>
            <a:r>
              <a:rPr lang="en-US" sz="1400" dirty="0">
                <a:latin typeface="Times New Roman" panose="02020603050405020304" pitchFamily="18" charset="0"/>
                <a:cs typeface="Times New Roman" panose="02020603050405020304" pitchFamily="18" charset="0"/>
              </a:rPr>
              <a:t>Due to diverse demographics, geography, psychology, economics, and cultures, hotel visitors have unique preferences, perceptions, expectations, and wants for hotel goods and services. </a:t>
            </a:r>
          </a:p>
          <a:p>
            <a:pPr algn="just"/>
            <a:r>
              <a:rPr lang="en-US" sz="1400" dirty="0">
                <a:latin typeface="Times New Roman" panose="02020603050405020304" pitchFamily="18" charset="0"/>
                <a:cs typeface="Times New Roman" panose="02020603050405020304" pitchFamily="18" charset="0"/>
              </a:rPr>
              <a:t>Hotel services must be individualized to acquire visitor loyalty and remain competitive in the business. </a:t>
            </a:r>
          </a:p>
          <a:p>
            <a:pPr algn="just"/>
            <a:r>
              <a:rPr lang="en-US" sz="1400" dirty="0">
                <a:latin typeface="Times New Roman" panose="02020603050405020304" pitchFamily="18" charset="0"/>
                <a:cs typeface="Times New Roman" panose="02020603050405020304" pitchFamily="18" charset="0"/>
              </a:rPr>
              <a:t>To provide individualized services, hotels utilize big data analysis to gather guest information before and throughout their stay. </a:t>
            </a:r>
          </a:p>
          <a:p>
            <a:pPr algn="just"/>
            <a:r>
              <a:rPr lang="en-US" sz="1400" dirty="0">
                <a:latin typeface="Times New Roman" panose="02020603050405020304" pitchFamily="18" charset="0"/>
                <a:cs typeface="Times New Roman" panose="02020603050405020304" pitchFamily="18" charset="0"/>
              </a:rPr>
              <a:t>Information is gathered via visitors, surveys, social media, or marketing professionals.</a:t>
            </a:r>
          </a:p>
        </p:txBody>
      </p:sp>
      <p:sp>
        <p:nvSpPr>
          <p:cNvPr id="14" name="Text Placeholder 13">
            <a:extLst>
              <a:ext uri="{FF2B5EF4-FFF2-40B4-BE49-F238E27FC236}">
                <a16:creationId xmlns:a16="http://schemas.microsoft.com/office/drawing/2014/main" id="{2119ED81-24A6-E63C-3D8D-9BF040CC6978}"/>
              </a:ext>
            </a:extLst>
          </p:cNvPr>
          <p:cNvSpPr>
            <a:spLocks noGrp="1"/>
          </p:cNvSpPr>
          <p:nvPr>
            <p:ph type="body" idx="1"/>
          </p:nvPr>
        </p:nvSpPr>
        <p:spPr>
          <a:xfrm>
            <a:off x="899980" y="1857253"/>
            <a:ext cx="3200400" cy="427797"/>
          </a:xfrm>
        </p:spPr>
        <p:txBody>
          <a:bodyPr>
            <a:normAutofit fontScale="85000" lnSpcReduction="10000"/>
          </a:bodyPr>
          <a:lstStyle/>
          <a:p>
            <a:r>
              <a:rPr lang="en-US" b="1" dirty="0" err="1">
                <a:latin typeface="Times New Roman" panose="02020603050405020304" pitchFamily="18" charset="0"/>
                <a:cs typeface="Times New Roman" panose="02020603050405020304" pitchFamily="18" charset="0"/>
              </a:rPr>
              <a:t>Personalised</a:t>
            </a:r>
            <a:r>
              <a:rPr lang="en-US" b="1" dirty="0">
                <a:latin typeface="Times New Roman" panose="02020603050405020304" pitchFamily="18" charset="0"/>
                <a:cs typeface="Times New Roman" panose="02020603050405020304" pitchFamily="18" charset="0"/>
              </a:rPr>
              <a:t> services </a:t>
            </a:r>
          </a:p>
        </p:txBody>
      </p:sp>
      <p:sp>
        <p:nvSpPr>
          <p:cNvPr id="16" name="Content Placeholder 15">
            <a:extLst>
              <a:ext uri="{FF2B5EF4-FFF2-40B4-BE49-F238E27FC236}">
                <a16:creationId xmlns:a16="http://schemas.microsoft.com/office/drawing/2014/main" id="{8243A633-6C2E-18FD-5AE1-B4B23F00D286}"/>
              </a:ext>
            </a:extLst>
          </p:cNvPr>
          <p:cNvSpPr>
            <a:spLocks noGrp="1"/>
          </p:cNvSpPr>
          <p:nvPr>
            <p:ph sz="quarter" idx="4"/>
          </p:nvPr>
        </p:nvSpPr>
        <p:spPr>
          <a:xfrm>
            <a:off x="4498847" y="2308323"/>
            <a:ext cx="3368042" cy="3448127"/>
          </a:xfrm>
        </p:spPr>
        <p:txBody>
          <a:bodyPr>
            <a:normAutofit/>
          </a:bodyPr>
          <a:lstStyle/>
          <a:p>
            <a:pPr algn="just"/>
            <a:r>
              <a:rPr lang="en-US" sz="1400" dirty="0">
                <a:latin typeface="Times New Roman" panose="02020603050405020304" pitchFamily="18" charset="0"/>
                <a:cs typeface="Times New Roman" panose="02020603050405020304" pitchFamily="18" charset="0"/>
              </a:rPr>
              <a:t>With the widespread availability of technology, visitors are more reliant on internet or cloud-based solutions to remain connected. </a:t>
            </a:r>
          </a:p>
          <a:p>
            <a:pPr algn="just"/>
            <a:r>
              <a:rPr lang="en-US" sz="1400" dirty="0">
                <a:latin typeface="Times New Roman" panose="02020603050405020304" pitchFamily="18" charset="0"/>
                <a:cs typeface="Times New Roman" panose="02020603050405020304" pitchFamily="18" charset="0"/>
              </a:rPr>
              <a:t>Guests visiting for different objectives have unique gadgets and technology needs.</a:t>
            </a:r>
          </a:p>
          <a:p>
            <a:pPr algn="just"/>
            <a:r>
              <a:rPr lang="en-US" sz="1400" dirty="0">
                <a:latin typeface="Times New Roman" panose="02020603050405020304" pitchFamily="18" charset="0"/>
                <a:cs typeface="Times New Roman" panose="02020603050405020304" pitchFamily="18" charset="0"/>
              </a:rPr>
              <a:t> The hotel must maintain high-end digital infrastructure to remain current.</a:t>
            </a:r>
          </a:p>
          <a:p>
            <a:pPr algn="just"/>
            <a:r>
              <a:rPr lang="en-US" sz="1400" dirty="0">
                <a:latin typeface="Times New Roman" panose="02020603050405020304" pitchFamily="18" charset="0"/>
                <a:cs typeface="Times New Roman" panose="02020603050405020304" pitchFamily="18" charset="0"/>
              </a:rPr>
              <a:t>Besides typical amenities like Wi-Fi, high-speed internet, and charging stations, the hotel offers an app-based solution for guests to remain connected to cloud-based services and get tailored information.</a:t>
            </a:r>
          </a:p>
        </p:txBody>
      </p:sp>
      <p:sp>
        <p:nvSpPr>
          <p:cNvPr id="18" name="Text Placeholder 17">
            <a:extLst>
              <a:ext uri="{FF2B5EF4-FFF2-40B4-BE49-F238E27FC236}">
                <a16:creationId xmlns:a16="http://schemas.microsoft.com/office/drawing/2014/main" id="{F493F0E2-41D9-6E29-03E4-592901B2B494}"/>
              </a:ext>
            </a:extLst>
          </p:cNvPr>
          <p:cNvSpPr>
            <a:spLocks noGrp="1"/>
          </p:cNvSpPr>
          <p:nvPr>
            <p:ph type="body" sz="quarter" idx="3"/>
          </p:nvPr>
        </p:nvSpPr>
        <p:spPr>
          <a:xfrm>
            <a:off x="4498848" y="1880527"/>
            <a:ext cx="3200400" cy="427797"/>
          </a:xfrm>
        </p:spPr>
        <p:txBody>
          <a:bodyPr>
            <a:normAutofit fontScale="85000" lnSpcReduction="10000"/>
          </a:bodyPr>
          <a:lstStyle/>
          <a:p>
            <a:r>
              <a:rPr lang="en-US" b="1" dirty="0">
                <a:latin typeface="Times New Roman" panose="02020603050405020304" pitchFamily="18" charset="0"/>
                <a:cs typeface="Times New Roman" panose="02020603050405020304" pitchFamily="18" charset="0"/>
              </a:rPr>
              <a:t>High-end digital infrastructure </a:t>
            </a:r>
          </a:p>
        </p:txBody>
      </p:sp>
      <p:sp>
        <p:nvSpPr>
          <p:cNvPr id="20" name="Content Placeholder 19">
            <a:extLst>
              <a:ext uri="{FF2B5EF4-FFF2-40B4-BE49-F238E27FC236}">
                <a16:creationId xmlns:a16="http://schemas.microsoft.com/office/drawing/2014/main" id="{CC45B83E-FBFB-3860-CCCB-959EF667623A}"/>
              </a:ext>
            </a:extLst>
          </p:cNvPr>
          <p:cNvSpPr>
            <a:spLocks noGrp="1"/>
          </p:cNvSpPr>
          <p:nvPr>
            <p:ph sz="quarter" idx="14"/>
          </p:nvPr>
        </p:nvSpPr>
        <p:spPr>
          <a:xfrm>
            <a:off x="7866889" y="2308322"/>
            <a:ext cx="3607191" cy="4184553"/>
          </a:xfrm>
        </p:spPr>
        <p:txBody>
          <a:bodyPr>
            <a:noAutofit/>
          </a:bodyPr>
          <a:lstStyle/>
          <a:p>
            <a:pPr algn="just"/>
            <a:r>
              <a:rPr lang="en-US" sz="1400" dirty="0">
                <a:latin typeface="Times New Roman" panose="02020603050405020304" pitchFamily="18" charset="0"/>
                <a:cs typeface="Times New Roman" panose="02020603050405020304" pitchFamily="18" charset="0"/>
              </a:rPr>
              <a:t>The hotel strives to positively impact the economy, society, and environment by adhering to the United Nations Sustainability Goals, controlling performance, and sourcing supplies from sustainable organizations. T</a:t>
            </a:r>
          </a:p>
          <a:p>
            <a:pPr algn="just"/>
            <a:r>
              <a:rPr lang="en-US" sz="1400" dirty="0">
                <a:latin typeface="Times New Roman" panose="02020603050405020304" pitchFamily="18" charset="0"/>
                <a:cs typeface="Times New Roman" panose="02020603050405020304" pitchFamily="18" charset="0"/>
              </a:rPr>
              <a:t>he hotel has gained notoriety for its use of green energy, reduced waste, and efficient efficiency.</a:t>
            </a:r>
          </a:p>
          <a:p>
            <a:pPr algn="just"/>
            <a:r>
              <a:rPr lang="en-US" sz="1400" dirty="0">
                <a:latin typeface="Times New Roman" panose="02020603050405020304" pitchFamily="18" charset="0"/>
                <a:cs typeface="Times New Roman" panose="02020603050405020304" pitchFamily="18" charset="0"/>
              </a:rPr>
              <a:t>JW Marriott aims to match trends with efficient and effective policies and processes. Their success shows this. </a:t>
            </a:r>
          </a:p>
          <a:p>
            <a:pPr algn="just"/>
            <a:r>
              <a:rPr lang="en-US" sz="1400" dirty="0">
                <a:latin typeface="Times New Roman" panose="02020603050405020304" pitchFamily="18" charset="0"/>
                <a:cs typeface="Times New Roman" panose="02020603050405020304" pitchFamily="18" charset="0"/>
              </a:rPr>
              <a:t>Over the years, the hotel has won several accolades from various organizations worldwide. </a:t>
            </a:r>
          </a:p>
        </p:txBody>
      </p:sp>
      <p:sp>
        <p:nvSpPr>
          <p:cNvPr id="22" name="Text Placeholder 21">
            <a:extLst>
              <a:ext uri="{FF2B5EF4-FFF2-40B4-BE49-F238E27FC236}">
                <a16:creationId xmlns:a16="http://schemas.microsoft.com/office/drawing/2014/main" id="{5A46FBEF-CB21-0C2E-B1DF-C0882D27E834}"/>
              </a:ext>
            </a:extLst>
          </p:cNvPr>
          <p:cNvSpPr>
            <a:spLocks noGrp="1"/>
          </p:cNvSpPr>
          <p:nvPr>
            <p:ph type="body" sz="quarter" idx="13"/>
          </p:nvPr>
        </p:nvSpPr>
        <p:spPr>
          <a:xfrm>
            <a:off x="8091620" y="1880526"/>
            <a:ext cx="3200400" cy="427797"/>
          </a:xfrm>
        </p:spPr>
        <p:txBody>
          <a:bodyPr/>
          <a:lstStyle/>
          <a:p>
            <a:r>
              <a:rPr lang="en-US" b="1" dirty="0">
                <a:latin typeface="Times New Roman" panose="02020603050405020304" pitchFamily="18" charset="0"/>
                <a:cs typeface="Times New Roman" panose="02020603050405020304" pitchFamily="18" charset="0"/>
              </a:rPr>
              <a:t>Sustainability practices </a:t>
            </a:r>
          </a:p>
        </p:txBody>
      </p:sp>
    </p:spTree>
    <p:extLst>
      <p:ext uri="{BB962C8B-B14F-4D97-AF65-F5344CB8AC3E}">
        <p14:creationId xmlns:p14="http://schemas.microsoft.com/office/powerpoint/2010/main" val="20681211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80226A1E-A8B1-44EF-7166-A28690746B31}"/>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Role and functions of guest services </a:t>
            </a:r>
          </a:p>
        </p:txBody>
      </p:sp>
      <p:sp>
        <p:nvSpPr>
          <p:cNvPr id="12" name="Content Placeholder 11">
            <a:extLst>
              <a:ext uri="{FF2B5EF4-FFF2-40B4-BE49-F238E27FC236}">
                <a16:creationId xmlns:a16="http://schemas.microsoft.com/office/drawing/2014/main" id="{FB40AA91-8DE5-321C-60F0-B856FEB189A3}"/>
              </a:ext>
            </a:extLst>
          </p:cNvPr>
          <p:cNvSpPr>
            <a:spLocks noGrp="1"/>
          </p:cNvSpPr>
          <p:nvPr>
            <p:ph idx="1"/>
          </p:nvPr>
        </p:nvSpPr>
        <p:spPr>
          <a:xfrm>
            <a:off x="838200" y="1547446"/>
            <a:ext cx="10515600" cy="4929555"/>
          </a:xfrm>
        </p:spPr>
        <p:txBody>
          <a:bodyPr>
            <a:normAutofit/>
          </a:bodyPr>
          <a:lstStyle/>
          <a:p>
            <a:pPr algn="just"/>
            <a:r>
              <a:rPr lang="en-US" sz="2000" dirty="0">
                <a:latin typeface="Times New Roman" panose="02020603050405020304" pitchFamily="18" charset="0"/>
                <a:cs typeface="Times New Roman" panose="02020603050405020304" pitchFamily="18" charset="0"/>
              </a:rPr>
              <a:t>The JW Marriott is cognizant of the significance of guest services as a unique asset for the hotel.</a:t>
            </a:r>
          </a:p>
          <a:p>
            <a:pPr algn="just"/>
            <a:r>
              <a:rPr lang="en-US" sz="2000" dirty="0">
                <a:latin typeface="Times New Roman" panose="02020603050405020304" pitchFamily="18" charset="0"/>
                <a:cs typeface="Times New Roman" panose="02020603050405020304" pitchFamily="18" charset="0"/>
              </a:rPr>
              <a:t>By influencing their visitors' views, behaviors, experiences, and interactions via their guest services, they help them create unforgettable occasions. </a:t>
            </a:r>
          </a:p>
          <a:p>
            <a:pPr algn="just"/>
            <a:r>
              <a:rPr lang="en-US" sz="2000" dirty="0">
                <a:latin typeface="Times New Roman" panose="02020603050405020304" pitchFamily="18" charset="0"/>
                <a:cs typeface="Times New Roman" panose="02020603050405020304" pitchFamily="18" charset="0"/>
              </a:rPr>
              <a:t>Their guest services not only attract tourists from all over the globe, but they also make an effort to please them to the point where they stay loyal to the hotel. </a:t>
            </a:r>
          </a:p>
          <a:p>
            <a:pPr algn="just"/>
            <a:r>
              <a:rPr lang="en-US" sz="2000" dirty="0">
                <a:latin typeface="Times New Roman" panose="02020603050405020304" pitchFamily="18" charset="0"/>
                <a:cs typeface="Times New Roman" panose="02020603050405020304" pitchFamily="18" charset="0"/>
              </a:rPr>
              <a:t>As guest services are specific to each hotel, this gives the business a competitive edge and helps it draw in new clients and maintain existing ones (Victorino et al., 2005). </a:t>
            </a:r>
          </a:p>
          <a:p>
            <a:pPr algn="just"/>
            <a:r>
              <a:rPr lang="en-US" sz="2000" dirty="0">
                <a:latin typeface="Times New Roman" panose="02020603050405020304" pitchFamily="18" charset="0"/>
                <a:cs typeface="Times New Roman" panose="02020603050405020304" pitchFamily="18" charset="0"/>
              </a:rPr>
              <a:t>The greatest industry specialists are drawn to the hotel's guest services because these staff members are interested in more than simply the financial compensation (</a:t>
            </a:r>
            <a:r>
              <a:rPr lang="en-US" sz="2000" dirty="0" err="1">
                <a:latin typeface="Times New Roman" panose="02020603050405020304" pitchFamily="18" charset="0"/>
                <a:cs typeface="Times New Roman" panose="02020603050405020304" pitchFamily="18" charset="0"/>
              </a:rPr>
              <a:t>Pezzotti</a:t>
            </a:r>
            <a:r>
              <a:rPr lang="en-US" sz="2000" dirty="0">
                <a:latin typeface="Times New Roman" panose="02020603050405020304" pitchFamily="18" charset="0"/>
                <a:cs typeface="Times New Roman" panose="02020603050405020304" pitchFamily="18" charset="0"/>
              </a:rPr>
              <a:t>, 2012). </a:t>
            </a:r>
          </a:p>
          <a:p>
            <a:pPr algn="just"/>
            <a:r>
              <a:rPr lang="en-US" sz="2000" dirty="0">
                <a:latin typeface="Times New Roman" panose="02020603050405020304" pitchFamily="18" charset="0"/>
                <a:cs typeface="Times New Roman" panose="02020603050405020304" pitchFamily="18" charset="0"/>
              </a:rPr>
              <a:t>With the help of these services, staff members may keep their relationships with one another healthy, preserve their culture, and support the hotel's expansion (Ford et al., 2012). </a:t>
            </a:r>
          </a:p>
          <a:p>
            <a:pPr algn="just"/>
            <a:r>
              <a:rPr lang="en-US" sz="2000" dirty="0">
                <a:latin typeface="Times New Roman" panose="02020603050405020304" pitchFamily="18" charset="0"/>
                <a:cs typeface="Times New Roman" panose="02020603050405020304" pitchFamily="18" charset="0"/>
              </a:rPr>
              <a:t>With the help of its guests, hotels may establish standards, open doors, and have an influence on the health of the economy and society. </a:t>
            </a:r>
          </a:p>
        </p:txBody>
      </p:sp>
      <p:sp>
        <p:nvSpPr>
          <p:cNvPr id="7" name="Footer Placeholder 6">
            <a:extLst>
              <a:ext uri="{FF2B5EF4-FFF2-40B4-BE49-F238E27FC236}">
                <a16:creationId xmlns:a16="http://schemas.microsoft.com/office/drawing/2014/main" id="{DB30B3A0-3F90-9C07-64C5-2ACBC7C57A53}"/>
              </a:ext>
            </a:extLst>
          </p:cNvPr>
          <p:cNvSpPr>
            <a:spLocks noGrp="1"/>
          </p:cNvSpPr>
          <p:nvPr>
            <p:ph type="ftr" sz="quarter" idx="10"/>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031D4C29-6F8A-2F1A-954A-2D66016181B3}"/>
              </a:ext>
            </a:extLst>
          </p:cNvPr>
          <p:cNvSpPr>
            <a:spLocks noGrp="1"/>
          </p:cNvSpPr>
          <p:nvPr>
            <p:ph type="sldNum" sz="quarter" idx="11"/>
          </p:nvPr>
        </p:nvSpPr>
        <p:spPr/>
        <p:txBody>
          <a:bodyPr/>
          <a:lstStyle/>
          <a:p>
            <a:fld id="{294A09A9-5501-47C1-A89A-A340965A2BE2}" type="slidenum">
              <a:rPr lang="en-US" smtClean="0"/>
              <a:t>9</a:t>
            </a:fld>
            <a:endParaRPr lang="en-US" dirty="0"/>
          </a:p>
        </p:txBody>
      </p:sp>
    </p:spTree>
    <p:extLst>
      <p:ext uri="{BB962C8B-B14F-4D97-AF65-F5344CB8AC3E}">
        <p14:creationId xmlns:p14="http://schemas.microsoft.com/office/powerpoint/2010/main" val="5132770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C5F3D-755C-6EBF-E79A-46EFD20ACA68}"/>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Importance of Hospitality </a:t>
            </a:r>
          </a:p>
        </p:txBody>
      </p:sp>
      <p:sp>
        <p:nvSpPr>
          <p:cNvPr id="3" name="Content Placeholder 2">
            <a:extLst>
              <a:ext uri="{FF2B5EF4-FFF2-40B4-BE49-F238E27FC236}">
                <a16:creationId xmlns:a16="http://schemas.microsoft.com/office/drawing/2014/main" id="{614E4AA7-24B3-6209-F899-A1182422A1E1}"/>
              </a:ext>
            </a:extLst>
          </p:cNvPr>
          <p:cNvSpPr>
            <a:spLocks noGrp="1"/>
          </p:cNvSpPr>
          <p:nvPr>
            <p:ph idx="1"/>
          </p:nvPr>
        </p:nvSpPr>
        <p:spPr>
          <a:xfrm>
            <a:off x="838200" y="1825625"/>
            <a:ext cx="10515600" cy="4895850"/>
          </a:xfrm>
        </p:spPr>
        <p:txBody>
          <a:bodyPr>
            <a:normAutofit/>
          </a:bodyPr>
          <a:lstStyle/>
          <a:p>
            <a:pPr algn="just"/>
            <a:r>
              <a:rPr lang="en-US" sz="2000" dirty="0">
                <a:latin typeface="Times New Roman" panose="02020603050405020304" pitchFamily="18" charset="0"/>
                <a:cs typeface="Times New Roman" panose="02020603050405020304" pitchFamily="18" charset="0"/>
              </a:rPr>
              <a:t>Customers are more likely to return after being treated with hospitality. </a:t>
            </a:r>
          </a:p>
          <a:p>
            <a:pPr algn="just"/>
            <a:r>
              <a:rPr lang="en-US" sz="2000" dirty="0">
                <a:latin typeface="Times New Roman" panose="02020603050405020304" pitchFamily="18" charset="0"/>
                <a:cs typeface="Times New Roman" panose="02020603050405020304" pitchFamily="18" charset="0"/>
              </a:rPr>
              <a:t>It's not enough to just attract new clients; retention is also crucial (Brotherton &amp; Wood, 2010).</a:t>
            </a:r>
          </a:p>
          <a:p>
            <a:pPr algn="just"/>
            <a:r>
              <a:rPr lang="en-US" sz="2000" dirty="0">
                <a:latin typeface="Times New Roman" panose="02020603050405020304" pitchFamily="18" charset="0"/>
                <a:cs typeface="Times New Roman" panose="02020603050405020304" pitchFamily="18" charset="0"/>
              </a:rPr>
              <a:t>Positive feedback increases when guests are treated well. </a:t>
            </a:r>
          </a:p>
          <a:p>
            <a:pPr algn="just"/>
            <a:r>
              <a:rPr lang="en-US" sz="2000" dirty="0">
                <a:latin typeface="Times New Roman" panose="02020603050405020304" pitchFamily="18" charset="0"/>
                <a:cs typeface="Times New Roman" panose="02020603050405020304" pitchFamily="18" charset="0"/>
              </a:rPr>
              <a:t>Consumers now consult internet reviews prior to making major purchases. Poor service at a hotel might lead to unfavorable comments from guests.</a:t>
            </a:r>
          </a:p>
          <a:p>
            <a:pPr algn="just"/>
            <a:r>
              <a:rPr lang="en-US" sz="2000" dirty="0">
                <a:latin typeface="Times New Roman" panose="02020603050405020304" pitchFamily="18" charset="0"/>
                <a:cs typeface="Times New Roman" panose="02020603050405020304" pitchFamily="18" charset="0"/>
              </a:rPr>
              <a:t>Business rivals are not as likely to work together if they are shown hospitality.</a:t>
            </a:r>
          </a:p>
          <a:p>
            <a:pPr algn="just"/>
            <a:r>
              <a:rPr lang="en-US" sz="2000" dirty="0">
                <a:latin typeface="Times New Roman" panose="02020603050405020304" pitchFamily="18" charset="0"/>
                <a:cs typeface="Times New Roman" panose="02020603050405020304" pitchFamily="18" charset="0"/>
              </a:rPr>
              <a:t>Providing exceptional service to customers might set businesses apart. </a:t>
            </a:r>
          </a:p>
          <a:p>
            <a:pPr algn="just"/>
            <a:r>
              <a:rPr lang="en-US" sz="2000" dirty="0">
                <a:latin typeface="Times New Roman" panose="02020603050405020304" pitchFamily="18" charset="0"/>
                <a:cs typeface="Times New Roman" panose="02020603050405020304" pitchFamily="18" charset="0"/>
              </a:rPr>
              <a:t>Indecisive customers seldom go with the best service provider (Luo et al., 2019).</a:t>
            </a:r>
          </a:p>
        </p:txBody>
      </p:sp>
      <p:sp>
        <p:nvSpPr>
          <p:cNvPr id="4" name="Footer Placeholder 3">
            <a:extLst>
              <a:ext uri="{FF2B5EF4-FFF2-40B4-BE49-F238E27FC236}">
                <a16:creationId xmlns:a16="http://schemas.microsoft.com/office/drawing/2014/main" id="{DDAE8228-9B67-0F20-A21D-26D6B3DF453B}"/>
              </a:ext>
            </a:extLst>
          </p:cNvPr>
          <p:cNvSpPr>
            <a:spLocks noGrp="1"/>
          </p:cNvSpPr>
          <p:nvPr>
            <p:ph type="ftr" sz="quarter" idx="10"/>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5D4DAF0-B02A-0B3A-E3D7-F2920B9AFF30}"/>
              </a:ext>
            </a:extLst>
          </p:cNvPr>
          <p:cNvSpPr>
            <a:spLocks noGrp="1"/>
          </p:cNvSpPr>
          <p:nvPr>
            <p:ph type="sldNum" sz="quarter" idx="11"/>
          </p:nvPr>
        </p:nvSpPr>
        <p:spPr/>
        <p:txBody>
          <a:bodyPr/>
          <a:lstStyle/>
          <a:p>
            <a:fld id="{294A09A9-5501-47C1-A89A-A340965A2BE2}" type="slidenum">
              <a:rPr lang="en-US" smtClean="0"/>
              <a:pPr/>
              <a:t>10</a:t>
            </a:fld>
            <a:endParaRPr lang="en-US" dirty="0"/>
          </a:p>
        </p:txBody>
      </p:sp>
    </p:spTree>
    <p:extLst>
      <p:ext uri="{BB962C8B-B14F-4D97-AF65-F5344CB8AC3E}">
        <p14:creationId xmlns:p14="http://schemas.microsoft.com/office/powerpoint/2010/main" val="23312737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54157-869F-9BBE-CFCF-717129CA6907}"/>
              </a:ext>
            </a:extLst>
          </p:cNvPr>
          <p:cNvSpPr>
            <a:spLocks noGrp="1"/>
          </p:cNvSpPr>
          <p:nvPr>
            <p:ph type="title"/>
          </p:nvPr>
        </p:nvSpPr>
        <p:spPr>
          <a:xfrm>
            <a:off x="1748028" y="1389888"/>
            <a:ext cx="8695944" cy="1325880"/>
          </a:xfrm>
        </p:spPr>
        <p:txBody>
          <a:bodyPr/>
          <a:lstStyle/>
          <a:p>
            <a:r>
              <a:rPr lang="en-US" b="1" dirty="0">
                <a:solidFill>
                  <a:schemeClr val="accent3"/>
                </a:solidFill>
                <a:latin typeface="Times New Roman" panose="02020603050405020304" pitchFamily="18" charset="0"/>
                <a:cs typeface="Times New Roman" panose="02020603050405020304" pitchFamily="18" charset="0"/>
              </a:rPr>
              <a:t>Summary </a:t>
            </a:r>
            <a:endParaRPr lang="en-US"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C9AC05D-560D-1665-8879-549C0B4EDE5C}"/>
              </a:ext>
            </a:extLst>
          </p:cNvPr>
          <p:cNvSpPr>
            <a:spLocks noGrp="1"/>
          </p:cNvSpPr>
          <p:nvPr>
            <p:ph idx="1"/>
          </p:nvPr>
        </p:nvSpPr>
        <p:spPr/>
        <p:txBody>
          <a:bodyPr/>
          <a:lstStyle/>
          <a:p>
            <a:pPr marL="0" indent="0" algn="just">
              <a:lnSpc>
                <a:spcPct val="100000"/>
              </a:lnSpc>
              <a:buNone/>
            </a:pPr>
            <a:r>
              <a:rPr lang="en-US" dirty="0">
                <a:solidFill>
                  <a:schemeClr val="accent3"/>
                </a:solidFill>
                <a:latin typeface="Times New Roman" panose="02020603050405020304" pitchFamily="18" charset="0"/>
                <a:cs typeface="Times New Roman" panose="02020603050405020304" pitchFamily="18" charset="0"/>
              </a:rPr>
              <a:t>Businesses like hotels and restaurants rely on good customer service to succeed. </a:t>
            </a:r>
          </a:p>
          <a:p>
            <a:pPr marL="0" indent="0" algn="just">
              <a:lnSpc>
                <a:spcPct val="100000"/>
              </a:lnSpc>
              <a:buNone/>
            </a:pPr>
            <a:r>
              <a:rPr lang="en-US" dirty="0">
                <a:solidFill>
                  <a:schemeClr val="accent3"/>
                </a:solidFill>
                <a:latin typeface="Times New Roman" panose="02020603050405020304" pitchFamily="18" charset="0"/>
                <a:cs typeface="Times New Roman" panose="02020603050405020304" pitchFamily="18" charset="0"/>
              </a:rPr>
              <a:t>To create a reputation and a profitable business, hotels like JW Marriot and restaurants must provide excellent service, excellent guest service, and pleasant hospitality to its customers.</a:t>
            </a:r>
          </a:p>
        </p:txBody>
      </p:sp>
      <p:sp>
        <p:nvSpPr>
          <p:cNvPr id="4" name="Footer Placeholder 3">
            <a:extLst>
              <a:ext uri="{FF2B5EF4-FFF2-40B4-BE49-F238E27FC236}">
                <a16:creationId xmlns:a16="http://schemas.microsoft.com/office/drawing/2014/main" id="{8EF088D1-E89A-FD55-EB44-49411774536D}"/>
              </a:ext>
            </a:extLst>
          </p:cNvPr>
          <p:cNvSpPr>
            <a:spLocks noGrp="1"/>
          </p:cNvSpPr>
          <p:nvPr>
            <p:ph type="ftr" sz="quarter" idx="10"/>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94026A48-6EF8-D4D0-2C6E-1F96935EA501}"/>
              </a:ext>
            </a:extLst>
          </p:cNvPr>
          <p:cNvSpPr>
            <a:spLocks noGrp="1"/>
          </p:cNvSpPr>
          <p:nvPr>
            <p:ph type="sldNum" sz="quarter" idx="11"/>
          </p:nvPr>
        </p:nvSpPr>
        <p:spPr/>
        <p:txBody>
          <a:bodyPr/>
          <a:lstStyle/>
          <a:p>
            <a:fld id="{294A09A9-5501-47C1-A89A-A340965A2BE2}" type="slidenum">
              <a:rPr lang="en-US" smtClean="0"/>
              <a:pPr/>
              <a:t>11</a:t>
            </a:fld>
            <a:endParaRPr lang="en-US" dirty="0"/>
          </a:p>
        </p:txBody>
      </p:sp>
    </p:spTree>
    <p:extLst>
      <p:ext uri="{BB962C8B-B14F-4D97-AF65-F5344CB8AC3E}">
        <p14:creationId xmlns:p14="http://schemas.microsoft.com/office/powerpoint/2010/main" val="5207005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49BF642-C6FC-1065-AA33-6AEDB767BF7B}"/>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Reference list </a:t>
            </a:r>
          </a:p>
        </p:txBody>
      </p:sp>
      <p:sp>
        <p:nvSpPr>
          <p:cNvPr id="7" name="Content Placeholder 6">
            <a:extLst>
              <a:ext uri="{FF2B5EF4-FFF2-40B4-BE49-F238E27FC236}">
                <a16:creationId xmlns:a16="http://schemas.microsoft.com/office/drawing/2014/main" id="{D94BD2EF-CA53-8F44-4D89-FEAE42441299}"/>
              </a:ext>
            </a:extLst>
          </p:cNvPr>
          <p:cNvSpPr>
            <a:spLocks noGrp="1"/>
          </p:cNvSpPr>
          <p:nvPr>
            <p:ph idx="1"/>
          </p:nvPr>
        </p:nvSpPr>
        <p:spPr>
          <a:xfrm>
            <a:off x="838200" y="1463040"/>
            <a:ext cx="10515600" cy="5420749"/>
          </a:xfrm>
        </p:spPr>
        <p:txBody>
          <a:bodyPr>
            <a:noAutofit/>
          </a:bodyPr>
          <a:lstStyle/>
          <a:p>
            <a:pPr marL="514350" indent="-514350" algn="just">
              <a:buFont typeface="+mj-lt"/>
              <a:buAutoNum type="arabicPeriod"/>
            </a:pPr>
            <a:r>
              <a:rPr lang="en-US" sz="1400" dirty="0" err="1">
                <a:latin typeface="Times New Roman" panose="02020603050405020304" pitchFamily="18" charset="0"/>
                <a:cs typeface="Times New Roman" panose="02020603050405020304" pitchFamily="18" charset="0"/>
              </a:rPr>
              <a:t>Andreani</a:t>
            </a:r>
            <a:r>
              <a:rPr lang="en-US" sz="1400" dirty="0">
                <a:latin typeface="Times New Roman" panose="02020603050405020304" pitchFamily="18" charset="0"/>
                <a:cs typeface="Times New Roman" panose="02020603050405020304" pitchFamily="18" charset="0"/>
              </a:rPr>
              <a:t>, F., </a:t>
            </a:r>
            <a:r>
              <a:rPr lang="en-US" sz="1400" dirty="0" err="1">
                <a:latin typeface="Times New Roman" panose="02020603050405020304" pitchFamily="18" charset="0"/>
                <a:cs typeface="Times New Roman" panose="02020603050405020304" pitchFamily="18" charset="0"/>
              </a:rPr>
              <a:t>Sumargo</a:t>
            </a:r>
            <a:r>
              <a:rPr lang="en-US" sz="1400" dirty="0">
                <a:latin typeface="Times New Roman" panose="02020603050405020304" pitchFamily="18" charset="0"/>
                <a:cs typeface="Times New Roman" panose="02020603050405020304" pitchFamily="18" charset="0"/>
              </a:rPr>
              <a:t>, Y., &amp; Lie, C. (2012). The influence of customer relationship management (CRM) on customer loyalty in JW Marriott hotel </a:t>
            </a:r>
            <a:r>
              <a:rPr lang="en-US" sz="1400" dirty="0" err="1">
                <a:latin typeface="Times New Roman" panose="02020603050405020304" pitchFamily="18" charset="0"/>
                <a:cs typeface="Times New Roman" panose="02020603050405020304" pitchFamily="18" charset="0"/>
              </a:rPr>
              <a:t>surabaya</a:t>
            </a:r>
            <a:r>
              <a:rPr lang="en-US" sz="1400" dirty="0">
                <a:latin typeface="Times New Roman" panose="02020603050405020304" pitchFamily="18" charset="0"/>
                <a:cs typeface="Times New Roman" panose="02020603050405020304" pitchFamily="18" charset="0"/>
              </a:rPr>
              <a:t>. </a:t>
            </a:r>
            <a:r>
              <a:rPr lang="en-US" sz="1400" i="1" dirty="0" err="1">
                <a:latin typeface="Times New Roman" panose="02020603050405020304" pitchFamily="18" charset="0"/>
                <a:cs typeface="Times New Roman" panose="02020603050405020304" pitchFamily="18" charset="0"/>
              </a:rPr>
              <a:t>Jurnal</a:t>
            </a:r>
            <a:r>
              <a:rPr lang="en-US" sz="1400" i="1" dirty="0">
                <a:latin typeface="Times New Roman" panose="02020603050405020304" pitchFamily="18" charset="0"/>
                <a:cs typeface="Times New Roman" panose="02020603050405020304" pitchFamily="18" charset="0"/>
              </a:rPr>
              <a:t> </a:t>
            </a:r>
            <a:r>
              <a:rPr lang="en-US" sz="1400" i="1" dirty="0" err="1">
                <a:latin typeface="Times New Roman" panose="02020603050405020304" pitchFamily="18" charset="0"/>
                <a:cs typeface="Times New Roman" panose="02020603050405020304" pitchFamily="18" charset="0"/>
              </a:rPr>
              <a:t>manajemen</a:t>
            </a:r>
            <a:r>
              <a:rPr lang="en-US" sz="1400" i="1" dirty="0">
                <a:latin typeface="Times New Roman" panose="02020603050405020304" pitchFamily="18" charset="0"/>
                <a:cs typeface="Times New Roman" panose="02020603050405020304" pitchFamily="18" charset="0"/>
              </a:rPr>
              <a:t> dan </a:t>
            </a:r>
            <a:r>
              <a:rPr lang="en-US" sz="1400" i="1" dirty="0" err="1">
                <a:latin typeface="Times New Roman" panose="02020603050405020304" pitchFamily="18" charset="0"/>
                <a:cs typeface="Times New Roman" panose="02020603050405020304" pitchFamily="18" charset="0"/>
              </a:rPr>
              <a:t>kewirausahaan</a:t>
            </a:r>
            <a:r>
              <a:rPr lang="en-US" sz="1400" dirty="0">
                <a:latin typeface="Times New Roman" panose="02020603050405020304" pitchFamily="18" charset="0"/>
                <a:cs typeface="Times New Roman" panose="02020603050405020304" pitchFamily="18" charset="0"/>
              </a:rPr>
              <a:t>,</a:t>
            </a:r>
            <a:r>
              <a:rPr lang="en-US" sz="1400" i="1" dirty="0">
                <a:latin typeface="Times New Roman" panose="02020603050405020304" pitchFamily="18" charset="0"/>
                <a:cs typeface="Times New Roman" panose="02020603050405020304" pitchFamily="18" charset="0"/>
              </a:rPr>
              <a:t> 14</a:t>
            </a:r>
            <a:r>
              <a:rPr lang="en-US" sz="1400" dirty="0">
                <a:latin typeface="Times New Roman" panose="02020603050405020304" pitchFamily="18" charset="0"/>
                <a:cs typeface="Times New Roman" panose="02020603050405020304" pitchFamily="18" charset="0"/>
              </a:rPr>
              <a:t>(2), 156-163. </a:t>
            </a:r>
          </a:p>
          <a:p>
            <a:pPr marL="514350" indent="-514350" algn="just">
              <a:buFont typeface="+mj-lt"/>
              <a:buAutoNum type="arabicPeriod"/>
            </a:pPr>
            <a:r>
              <a:rPr lang="en-US" sz="1400" dirty="0" err="1">
                <a:latin typeface="Times New Roman" panose="02020603050405020304" pitchFamily="18" charset="0"/>
                <a:cs typeface="Times New Roman" panose="02020603050405020304" pitchFamily="18" charset="0"/>
              </a:rPr>
              <a:t>Bilgihan</a:t>
            </a:r>
            <a:r>
              <a:rPr lang="en-US" sz="1400" dirty="0">
                <a:latin typeface="Times New Roman" panose="02020603050405020304" pitchFamily="18" charset="0"/>
                <a:cs typeface="Times New Roman" panose="02020603050405020304" pitchFamily="18" charset="0"/>
              </a:rPr>
              <a:t>, A., </a:t>
            </a:r>
            <a:r>
              <a:rPr lang="en-US" sz="1400" dirty="0" err="1">
                <a:latin typeface="Times New Roman" panose="02020603050405020304" pitchFamily="18" charset="0"/>
                <a:cs typeface="Times New Roman" panose="02020603050405020304" pitchFamily="18" charset="0"/>
              </a:rPr>
              <a:t>Okumus</a:t>
            </a:r>
            <a:r>
              <a:rPr lang="en-US" sz="1400" dirty="0">
                <a:latin typeface="Times New Roman" panose="02020603050405020304" pitchFamily="18" charset="0"/>
                <a:cs typeface="Times New Roman" panose="02020603050405020304" pitchFamily="18" charset="0"/>
              </a:rPr>
              <a:t>, F., “Khal” </a:t>
            </a:r>
            <a:r>
              <a:rPr lang="en-US" sz="1400" dirty="0" err="1">
                <a:latin typeface="Times New Roman" panose="02020603050405020304" pitchFamily="18" charset="0"/>
                <a:cs typeface="Times New Roman" panose="02020603050405020304" pitchFamily="18" charset="0"/>
              </a:rPr>
              <a:t>Nusair</a:t>
            </a:r>
            <a:r>
              <a:rPr lang="en-US" sz="1400" dirty="0">
                <a:latin typeface="Times New Roman" panose="02020603050405020304" pitchFamily="18" charset="0"/>
                <a:cs typeface="Times New Roman" panose="02020603050405020304" pitchFamily="18" charset="0"/>
              </a:rPr>
              <a:t>, K., &amp; Joon‐Wuk Kwun, D. (2011). Information technology applications and competitive advantage in hotel companies. </a:t>
            </a:r>
            <a:r>
              <a:rPr lang="en-US" sz="1400" i="1" dirty="0">
                <a:latin typeface="Times New Roman" panose="02020603050405020304" pitchFamily="18" charset="0"/>
                <a:cs typeface="Times New Roman" panose="02020603050405020304" pitchFamily="18" charset="0"/>
              </a:rPr>
              <a:t>Journal of Hospitality and Tourism Technology</a:t>
            </a:r>
            <a:r>
              <a:rPr lang="en-US" sz="1400" dirty="0">
                <a:latin typeface="Times New Roman" panose="02020603050405020304" pitchFamily="18" charset="0"/>
                <a:cs typeface="Times New Roman" panose="02020603050405020304" pitchFamily="18" charset="0"/>
              </a:rPr>
              <a:t>,</a:t>
            </a:r>
            <a:r>
              <a:rPr lang="en-US" sz="1400" i="1" dirty="0">
                <a:latin typeface="Times New Roman" panose="02020603050405020304" pitchFamily="18" charset="0"/>
                <a:cs typeface="Times New Roman" panose="02020603050405020304" pitchFamily="18" charset="0"/>
              </a:rPr>
              <a:t> 2</a:t>
            </a:r>
            <a:r>
              <a:rPr lang="en-US" sz="1400" dirty="0">
                <a:latin typeface="Times New Roman" panose="02020603050405020304" pitchFamily="18" charset="0"/>
                <a:cs typeface="Times New Roman" panose="02020603050405020304" pitchFamily="18" charset="0"/>
              </a:rPr>
              <a:t>(2), 139-153. </a:t>
            </a:r>
          </a:p>
          <a:p>
            <a:pPr marL="514350" indent="-514350" algn="just">
              <a:buFont typeface="+mj-lt"/>
              <a:buAutoNum type="arabicPeriod"/>
            </a:pPr>
            <a:r>
              <a:rPr lang="en-US" sz="1400" dirty="0">
                <a:latin typeface="Times New Roman" panose="02020603050405020304" pitchFamily="18" charset="0"/>
                <a:cs typeface="Times New Roman" panose="02020603050405020304" pitchFamily="18" charset="0"/>
              </a:rPr>
              <a:t>Brotherton, B., &amp; Wood, R. C. (2010). Hospitality and hospitality management. In </a:t>
            </a:r>
            <a:r>
              <a:rPr lang="en-US" sz="1400" i="1" dirty="0">
                <a:latin typeface="Times New Roman" panose="02020603050405020304" pitchFamily="18" charset="0"/>
                <a:cs typeface="Times New Roman" panose="02020603050405020304" pitchFamily="18" charset="0"/>
              </a:rPr>
              <a:t>In search of hospitality</a:t>
            </a:r>
            <a:r>
              <a:rPr lang="en-US" sz="1400" dirty="0">
                <a:latin typeface="Times New Roman" panose="02020603050405020304" pitchFamily="18" charset="0"/>
                <a:cs typeface="Times New Roman" panose="02020603050405020304" pitchFamily="18" charset="0"/>
              </a:rPr>
              <a:t> (pp. 134-156). Routledge. </a:t>
            </a:r>
          </a:p>
          <a:p>
            <a:pPr marL="514350" indent="-514350" algn="just">
              <a:buFont typeface="+mj-lt"/>
              <a:buAutoNum type="arabicPeriod"/>
            </a:pPr>
            <a:r>
              <a:rPr lang="en-US" sz="1400" dirty="0">
                <a:latin typeface="Times New Roman" panose="02020603050405020304" pitchFamily="18" charset="0"/>
                <a:cs typeface="Times New Roman" panose="02020603050405020304" pitchFamily="18" charset="0"/>
              </a:rPr>
              <a:t>Ford, R. C., Sturman, M. C., &amp; Heaton, C. P. (2012). </a:t>
            </a:r>
            <a:r>
              <a:rPr lang="en-US" sz="1400" i="1" dirty="0">
                <a:latin typeface="Times New Roman" panose="02020603050405020304" pitchFamily="18" charset="0"/>
                <a:cs typeface="Times New Roman" panose="02020603050405020304" pitchFamily="18" charset="0"/>
              </a:rPr>
              <a:t>Managing quality service in hospitality: How organizations achieve excellence in the guest experience</a:t>
            </a:r>
            <a:r>
              <a:rPr lang="en-US" sz="1400" dirty="0">
                <a:latin typeface="Times New Roman" panose="02020603050405020304" pitchFamily="18" charset="0"/>
                <a:cs typeface="Times New Roman" panose="02020603050405020304" pitchFamily="18" charset="0"/>
              </a:rPr>
              <a:t>. Cengage Learning. </a:t>
            </a:r>
          </a:p>
          <a:p>
            <a:pPr marL="514350" indent="-514350" algn="just">
              <a:buFont typeface="+mj-lt"/>
              <a:buAutoNum type="arabicPeriod"/>
            </a:pPr>
            <a:r>
              <a:rPr lang="en-US" sz="1400" dirty="0" err="1">
                <a:latin typeface="Times New Roman" panose="02020603050405020304" pitchFamily="18" charset="0"/>
                <a:cs typeface="Times New Roman" panose="02020603050405020304" pitchFamily="18" charset="0"/>
              </a:rPr>
              <a:t>Kandampully</a:t>
            </a:r>
            <a:r>
              <a:rPr lang="en-US" sz="1400" dirty="0">
                <a:latin typeface="Times New Roman" panose="02020603050405020304" pitchFamily="18" charset="0"/>
                <a:cs typeface="Times New Roman" panose="02020603050405020304" pitchFamily="18" charset="0"/>
              </a:rPr>
              <a:t>, J., &amp; Hu, H. H. (2007). Do hoteliers need to manage image to retain loyal customers? </a:t>
            </a:r>
            <a:r>
              <a:rPr lang="en-US" sz="1400" i="1" dirty="0">
                <a:latin typeface="Times New Roman" panose="02020603050405020304" pitchFamily="18" charset="0"/>
                <a:cs typeface="Times New Roman" panose="02020603050405020304" pitchFamily="18" charset="0"/>
              </a:rPr>
              <a:t>International Journal of Contemporary Hospitality Management</a:t>
            </a:r>
            <a:r>
              <a:rPr lang="en-US" sz="1400" dirty="0">
                <a:latin typeface="Times New Roman" panose="02020603050405020304" pitchFamily="18" charset="0"/>
                <a:cs typeface="Times New Roman" panose="02020603050405020304" pitchFamily="18" charset="0"/>
              </a:rPr>
              <a:t>,</a:t>
            </a:r>
            <a:r>
              <a:rPr lang="en-US" sz="1400" i="1" dirty="0">
                <a:latin typeface="Times New Roman" panose="02020603050405020304" pitchFamily="18" charset="0"/>
                <a:cs typeface="Times New Roman" panose="02020603050405020304" pitchFamily="18" charset="0"/>
              </a:rPr>
              <a:t> 19</a:t>
            </a:r>
            <a:r>
              <a:rPr lang="en-US" sz="1400" dirty="0">
                <a:latin typeface="Times New Roman" panose="02020603050405020304" pitchFamily="18" charset="0"/>
                <a:cs typeface="Times New Roman" panose="02020603050405020304" pitchFamily="18" charset="0"/>
              </a:rPr>
              <a:t>(6), 435-443. </a:t>
            </a:r>
          </a:p>
          <a:p>
            <a:pPr marL="514350" indent="-514350" algn="just">
              <a:buFont typeface="+mj-lt"/>
              <a:buAutoNum type="arabicPeriod"/>
            </a:pPr>
            <a:r>
              <a:rPr lang="en-US" sz="1400" dirty="0">
                <a:latin typeface="Times New Roman" panose="02020603050405020304" pitchFamily="18" charset="0"/>
                <a:cs typeface="Times New Roman" panose="02020603050405020304" pitchFamily="18" charset="0"/>
              </a:rPr>
              <a:t>Kotler, P., Bowen, J. T., Makens, J. C., &amp; </a:t>
            </a:r>
            <a:r>
              <a:rPr lang="en-US" sz="1400" dirty="0" err="1">
                <a:latin typeface="Times New Roman" panose="02020603050405020304" pitchFamily="18" charset="0"/>
                <a:cs typeface="Times New Roman" panose="02020603050405020304" pitchFamily="18" charset="0"/>
              </a:rPr>
              <a:t>Baloglu</a:t>
            </a:r>
            <a:r>
              <a:rPr lang="en-US" sz="1400" dirty="0">
                <a:latin typeface="Times New Roman" panose="02020603050405020304" pitchFamily="18" charset="0"/>
                <a:cs typeface="Times New Roman" panose="02020603050405020304" pitchFamily="18" charset="0"/>
              </a:rPr>
              <a:t>, S. (2017). </a:t>
            </a:r>
            <a:r>
              <a:rPr lang="en-US" sz="1400" i="1" dirty="0">
                <a:latin typeface="Times New Roman" panose="02020603050405020304" pitchFamily="18" charset="0"/>
                <a:cs typeface="Times New Roman" panose="02020603050405020304" pitchFamily="18" charset="0"/>
              </a:rPr>
              <a:t>Marketing for hospitality and tourism</a:t>
            </a:r>
            <a:r>
              <a:rPr lang="en-US" sz="1400" dirty="0">
                <a:latin typeface="Times New Roman" panose="02020603050405020304" pitchFamily="18" charset="0"/>
                <a:cs typeface="Times New Roman" panose="02020603050405020304" pitchFamily="18" charset="0"/>
              </a:rPr>
              <a:t>. Pearson. </a:t>
            </a:r>
          </a:p>
          <a:p>
            <a:pPr marL="514350" indent="-514350" algn="just">
              <a:buFont typeface="+mj-lt"/>
              <a:buAutoNum type="arabicPeriod"/>
            </a:pPr>
            <a:r>
              <a:rPr lang="en-US" sz="1400" dirty="0">
                <a:latin typeface="Times New Roman" panose="02020603050405020304" pitchFamily="18" charset="0"/>
                <a:cs typeface="Times New Roman" panose="02020603050405020304" pitchFamily="18" charset="0"/>
              </a:rPr>
              <a:t>Luo, C.-C., Wang, Y.-C., &amp; Tai, Y.-F. (2019). Effective training methods for fostering exceptional service employees. </a:t>
            </a:r>
            <a:r>
              <a:rPr lang="en-US" sz="1400" i="1" dirty="0">
                <a:latin typeface="Times New Roman" panose="02020603050405020304" pitchFamily="18" charset="0"/>
                <a:cs typeface="Times New Roman" panose="02020603050405020304" pitchFamily="18" charset="0"/>
              </a:rPr>
              <a:t>Journal of Hospitality and Tourism Insights</a:t>
            </a:r>
            <a:r>
              <a:rPr lang="en-US" sz="1400" dirty="0">
                <a:latin typeface="Times New Roman" panose="02020603050405020304" pitchFamily="18" charset="0"/>
                <a:cs typeface="Times New Roman" panose="02020603050405020304" pitchFamily="18" charset="0"/>
              </a:rPr>
              <a:t>,</a:t>
            </a:r>
            <a:r>
              <a:rPr lang="en-US" sz="1400" i="1" dirty="0">
                <a:latin typeface="Times New Roman" panose="02020603050405020304" pitchFamily="18" charset="0"/>
                <a:cs typeface="Times New Roman" panose="02020603050405020304" pitchFamily="18" charset="0"/>
              </a:rPr>
              <a:t> 2</a:t>
            </a:r>
            <a:r>
              <a:rPr lang="en-US" sz="1400" dirty="0">
                <a:latin typeface="Times New Roman" panose="02020603050405020304" pitchFamily="18" charset="0"/>
                <a:cs typeface="Times New Roman" panose="02020603050405020304" pitchFamily="18" charset="0"/>
              </a:rPr>
              <a:t>(4), 469-488. </a:t>
            </a:r>
          </a:p>
          <a:p>
            <a:pPr marL="514350" indent="-514350" algn="just">
              <a:buFont typeface="+mj-lt"/>
              <a:buAutoNum type="arabicPeriod"/>
            </a:pPr>
            <a:r>
              <a:rPr lang="en-US" sz="1400" dirty="0">
                <a:latin typeface="Times New Roman" panose="02020603050405020304" pitchFamily="18" charset="0"/>
                <a:cs typeface="Times New Roman" panose="02020603050405020304" pitchFamily="18" charset="0"/>
              </a:rPr>
              <a:t>Luo, Z., &amp; Qu, H. (2016). Guest-defined hotel service quality and its impacts on guest loyalty. </a:t>
            </a:r>
            <a:r>
              <a:rPr lang="en-US" sz="1400" i="1" dirty="0">
                <a:latin typeface="Times New Roman" panose="02020603050405020304" pitchFamily="18" charset="0"/>
                <a:cs typeface="Times New Roman" panose="02020603050405020304" pitchFamily="18" charset="0"/>
              </a:rPr>
              <a:t>Journal of Quality Assurance in Hospitality &amp; Tourism</a:t>
            </a:r>
            <a:r>
              <a:rPr lang="en-US" sz="1400" dirty="0">
                <a:latin typeface="Times New Roman" panose="02020603050405020304" pitchFamily="18" charset="0"/>
                <a:cs typeface="Times New Roman" panose="02020603050405020304" pitchFamily="18" charset="0"/>
              </a:rPr>
              <a:t>,</a:t>
            </a:r>
            <a:r>
              <a:rPr lang="en-US" sz="1400" i="1" dirty="0">
                <a:latin typeface="Times New Roman" panose="02020603050405020304" pitchFamily="18" charset="0"/>
                <a:cs typeface="Times New Roman" panose="02020603050405020304" pitchFamily="18" charset="0"/>
              </a:rPr>
              <a:t> 17</a:t>
            </a:r>
            <a:r>
              <a:rPr lang="en-US" sz="1400" dirty="0">
                <a:latin typeface="Times New Roman" panose="02020603050405020304" pitchFamily="18" charset="0"/>
                <a:cs typeface="Times New Roman" panose="02020603050405020304" pitchFamily="18" charset="0"/>
              </a:rPr>
              <a:t>(3), 311-332. </a:t>
            </a:r>
          </a:p>
          <a:p>
            <a:pPr marL="514350" indent="-514350" algn="just">
              <a:buFont typeface="+mj-lt"/>
              <a:buAutoNum type="arabicPeriod"/>
            </a:pPr>
            <a:r>
              <a:rPr lang="en-US" sz="1400" dirty="0" err="1">
                <a:latin typeface="Times New Roman" panose="02020603050405020304" pitchFamily="18" charset="0"/>
                <a:cs typeface="Times New Roman" panose="02020603050405020304" pitchFamily="18" charset="0"/>
              </a:rPr>
              <a:t>Pezzotti</a:t>
            </a:r>
            <a:r>
              <a:rPr lang="en-US" sz="1400" dirty="0">
                <a:latin typeface="Times New Roman" panose="02020603050405020304" pitchFamily="18" charset="0"/>
                <a:cs typeface="Times New Roman" panose="02020603050405020304" pitchFamily="18" charset="0"/>
              </a:rPr>
              <a:t>, G. (2012). The essence of hospitality and service. </a:t>
            </a:r>
            <a:r>
              <a:rPr lang="en-US" sz="1400" i="1" dirty="0">
                <a:latin typeface="Times New Roman" panose="02020603050405020304" pitchFamily="18" charset="0"/>
                <a:cs typeface="Times New Roman" panose="02020603050405020304" pitchFamily="18" charset="0"/>
              </a:rPr>
              <a:t>The Cornell school of hotel administration on hospitality: Cutting edge thinking and practice</a:t>
            </a:r>
            <a:r>
              <a:rPr lang="en-US" sz="1400" dirty="0">
                <a:latin typeface="Times New Roman" panose="02020603050405020304" pitchFamily="18" charset="0"/>
                <a:cs typeface="Times New Roman" panose="02020603050405020304" pitchFamily="18" charset="0"/>
              </a:rPr>
              <a:t>, 5-18. </a:t>
            </a:r>
          </a:p>
          <a:p>
            <a:pPr marL="514350" indent="-514350" algn="just">
              <a:buFont typeface="+mj-lt"/>
              <a:buAutoNum type="arabicPeriod"/>
            </a:pPr>
            <a:r>
              <a:rPr lang="en-US" sz="1400" dirty="0">
                <a:latin typeface="Times New Roman" panose="02020603050405020304" pitchFamily="18" charset="0"/>
                <a:cs typeface="Times New Roman" panose="02020603050405020304" pitchFamily="18" charset="0"/>
              </a:rPr>
              <a:t>Pillai, S. G., </a:t>
            </a:r>
            <a:r>
              <a:rPr lang="en-US" sz="1400" dirty="0" err="1">
                <a:latin typeface="Times New Roman" panose="02020603050405020304" pitchFamily="18" charset="0"/>
                <a:cs typeface="Times New Roman" panose="02020603050405020304" pitchFamily="18" charset="0"/>
              </a:rPr>
              <a:t>Haldorai</a:t>
            </a:r>
            <a:r>
              <a:rPr lang="en-US" sz="1400" dirty="0">
                <a:latin typeface="Times New Roman" panose="02020603050405020304" pitchFamily="18" charset="0"/>
                <a:cs typeface="Times New Roman" panose="02020603050405020304" pitchFamily="18" charset="0"/>
              </a:rPr>
              <a:t>, K., Seo, W. S., &amp; Kim, W. G. (2021). COVID-19 and hospitality 5.0: Redefining hospitality operations. </a:t>
            </a:r>
            <a:r>
              <a:rPr lang="en-US" sz="1400" i="1" dirty="0">
                <a:latin typeface="Times New Roman" panose="02020603050405020304" pitchFamily="18" charset="0"/>
                <a:cs typeface="Times New Roman" panose="02020603050405020304" pitchFamily="18" charset="0"/>
              </a:rPr>
              <a:t>International Journal of Hospitality Management</a:t>
            </a:r>
            <a:r>
              <a:rPr lang="en-US" sz="1400" dirty="0">
                <a:latin typeface="Times New Roman" panose="02020603050405020304" pitchFamily="18" charset="0"/>
                <a:cs typeface="Times New Roman" panose="02020603050405020304" pitchFamily="18" charset="0"/>
              </a:rPr>
              <a:t>,</a:t>
            </a:r>
            <a:r>
              <a:rPr lang="en-US" sz="1400" i="1" dirty="0">
                <a:latin typeface="Times New Roman" panose="02020603050405020304" pitchFamily="18" charset="0"/>
                <a:cs typeface="Times New Roman" panose="02020603050405020304" pitchFamily="18" charset="0"/>
              </a:rPr>
              <a:t> 94</a:t>
            </a:r>
            <a:r>
              <a:rPr lang="en-US" sz="1400" dirty="0">
                <a:latin typeface="Times New Roman" panose="02020603050405020304" pitchFamily="18" charset="0"/>
                <a:cs typeface="Times New Roman" panose="02020603050405020304" pitchFamily="18" charset="0"/>
              </a:rPr>
              <a:t>, 102869. </a:t>
            </a:r>
          </a:p>
          <a:p>
            <a:pPr marL="514350" indent="-514350" algn="just">
              <a:buFont typeface="+mj-lt"/>
              <a:buAutoNum type="arabicPeriod"/>
            </a:pPr>
            <a:r>
              <a:rPr lang="en-US" sz="1400" dirty="0">
                <a:latin typeface="Times New Roman" panose="02020603050405020304" pitchFamily="18" charset="0"/>
                <a:cs typeface="Times New Roman" panose="02020603050405020304" pitchFamily="18" charset="0"/>
              </a:rPr>
              <a:t>Victorino, L., Verma, R., </a:t>
            </a:r>
            <a:r>
              <a:rPr lang="en-US" sz="1400" dirty="0" err="1">
                <a:latin typeface="Times New Roman" panose="02020603050405020304" pitchFamily="18" charset="0"/>
                <a:cs typeface="Times New Roman" panose="02020603050405020304" pitchFamily="18" charset="0"/>
              </a:rPr>
              <a:t>Plaschka</a:t>
            </a:r>
            <a:r>
              <a:rPr lang="en-US" sz="1400" dirty="0">
                <a:latin typeface="Times New Roman" panose="02020603050405020304" pitchFamily="18" charset="0"/>
                <a:cs typeface="Times New Roman" panose="02020603050405020304" pitchFamily="18" charset="0"/>
              </a:rPr>
              <a:t>, G., &amp; Dev, C. (2005). Service innovation and customer choices in the hospitality industry. </a:t>
            </a:r>
            <a:r>
              <a:rPr lang="en-US" sz="1400" i="1" dirty="0">
                <a:latin typeface="Times New Roman" panose="02020603050405020304" pitchFamily="18" charset="0"/>
                <a:cs typeface="Times New Roman" panose="02020603050405020304" pitchFamily="18" charset="0"/>
              </a:rPr>
              <a:t>Managing Service Quality: An International Journal</a:t>
            </a:r>
            <a:r>
              <a:rPr lang="en-US" sz="1400" dirty="0">
                <a:latin typeface="Times New Roman" panose="02020603050405020304" pitchFamily="18" charset="0"/>
                <a:cs typeface="Times New Roman" panose="02020603050405020304" pitchFamily="18" charset="0"/>
              </a:rPr>
              <a:t>,</a:t>
            </a:r>
            <a:r>
              <a:rPr lang="en-US" sz="1400" i="1" dirty="0">
                <a:latin typeface="Times New Roman" panose="02020603050405020304" pitchFamily="18" charset="0"/>
                <a:cs typeface="Times New Roman" panose="02020603050405020304" pitchFamily="18" charset="0"/>
              </a:rPr>
              <a:t> 15</a:t>
            </a:r>
            <a:r>
              <a:rPr lang="en-US" sz="1400" dirty="0">
                <a:latin typeface="Times New Roman" panose="02020603050405020304" pitchFamily="18" charset="0"/>
                <a:cs typeface="Times New Roman" panose="02020603050405020304" pitchFamily="18" charset="0"/>
              </a:rPr>
              <a:t>(6), 555-576. </a:t>
            </a:r>
          </a:p>
        </p:txBody>
      </p:sp>
      <p:sp>
        <p:nvSpPr>
          <p:cNvPr id="5" name="Slide Number Placeholder 4">
            <a:extLst>
              <a:ext uri="{FF2B5EF4-FFF2-40B4-BE49-F238E27FC236}">
                <a16:creationId xmlns:a16="http://schemas.microsoft.com/office/drawing/2014/main" id="{9D02E35C-F630-68CC-A94C-BC42447D8E22}"/>
              </a:ext>
            </a:extLst>
          </p:cNvPr>
          <p:cNvSpPr>
            <a:spLocks noGrp="1"/>
          </p:cNvSpPr>
          <p:nvPr>
            <p:ph type="sldNum" sz="quarter" idx="11"/>
          </p:nvPr>
        </p:nvSpPr>
        <p:spPr/>
        <p:txBody>
          <a:bodyPr/>
          <a:lstStyle/>
          <a:p>
            <a:fld id="{294A09A9-5501-47C1-A89A-A340965A2BE2}" type="slidenum">
              <a:rPr lang="en-US" smtClean="0"/>
              <a:pPr/>
              <a:t>12</a:t>
            </a:fld>
            <a:endParaRPr lang="en-US" dirty="0"/>
          </a:p>
        </p:txBody>
      </p:sp>
    </p:spTree>
    <p:extLst>
      <p:ext uri="{BB962C8B-B14F-4D97-AF65-F5344CB8AC3E}">
        <p14:creationId xmlns:p14="http://schemas.microsoft.com/office/powerpoint/2010/main" val="2431636758"/>
      </p:ext>
    </p:extLst>
  </p:cSld>
  <p:clrMapOvr>
    <a:masterClrMapping/>
  </p:clrMapOvr>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Flourish_Win32_CP_v8" id="{BCFB3359-BC8B-4F4E-99DD-822A55018E7C}" vid="{7DF7CEC2-9D9A-40F6-95E4-E2F6E93D64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14EFF02-EA18-493C-972D-813DB244CB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BB2F3B-6257-41BB-8B64-5AC7494F274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9ACE2AAA-C718-435C-B4E6-95A08ACAC441}">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{5B088B92-1FE9-4C71-B683-9D9464E5F1EC}tf56410444_win32</Template>
  <TotalTime>293</TotalTime>
  <Words>1542</Words>
  <Application>Microsoft Office PowerPoint</Application>
  <PresentationFormat>Widescreen</PresentationFormat>
  <Paragraphs>103</Paragraphs>
  <Slides>12</Slides>
  <Notes>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12</vt:i4>
      </vt:variant>
    </vt:vector>
  </HeadingPairs>
  <TitlesOfParts>
    <vt:vector size="22" baseType="lpstr">
      <vt:lpstr>Arial</vt:lpstr>
      <vt:lpstr>Baskerville</vt:lpstr>
      <vt:lpstr>Baskerville Old Face</vt:lpstr>
      <vt:lpstr>Calibri</vt:lpstr>
      <vt:lpstr>Gill Sans Light</vt:lpstr>
      <vt:lpstr>Gill Sans Nova</vt:lpstr>
      <vt:lpstr>Gill Sans Nova Light</vt:lpstr>
      <vt:lpstr>Times New Roman</vt:lpstr>
      <vt:lpstr>Wingdings</vt:lpstr>
      <vt:lpstr>Office Theme</vt:lpstr>
      <vt:lpstr> Title: The Role and Importance of Quality service,  Hospitality,  and Guest services within the JW Marriott   Date: 22/10/2023</vt:lpstr>
      <vt:lpstr>Contents </vt:lpstr>
      <vt:lpstr>Introduction</vt:lpstr>
      <vt:lpstr>PowerPoint Presentation</vt:lpstr>
      <vt:lpstr>Customers Base </vt:lpstr>
      <vt:lpstr>Guest services </vt:lpstr>
      <vt:lpstr>Continued…</vt:lpstr>
      <vt:lpstr>Service Expectations offered by JW Marriot </vt:lpstr>
      <vt:lpstr>Role and functions of guest services </vt:lpstr>
      <vt:lpstr>Importance of Hospitality </vt:lpstr>
      <vt:lpstr>Summary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user</dc:creator>
  <cp:lastModifiedBy>user</cp:lastModifiedBy>
  <cp:revision>14</cp:revision>
  <dcterms:created xsi:type="dcterms:W3CDTF">2023-10-22T11:21:41Z</dcterms:created>
  <dcterms:modified xsi:type="dcterms:W3CDTF">2023-10-22T16:40:48Z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