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4" r:id="rId1"/>
  </p:sldMasterIdLst>
  <p:notesMasterIdLst>
    <p:notesMasterId r:id="rId8"/>
  </p:notesMasterIdLst>
  <p:sldIdLst>
    <p:sldId id="256" r:id="rId2"/>
    <p:sldId id="258" r:id="rId3"/>
    <p:sldId id="262" r:id="rId4"/>
    <p:sldId id="263" r:id="rId5"/>
    <p:sldId id="264" r:id="rId6"/>
    <p:sldId id="265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59"/>
  </p:normalViewPr>
  <p:slideViewPr>
    <p:cSldViewPr snapToGrid="0" snapToObjects="1">
      <p:cViewPr varScale="1">
        <p:scale>
          <a:sx n="87" d="100"/>
          <a:sy n="87" d="100"/>
        </p:scale>
        <p:origin x="1000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B8AF8CD-53D8-C643-8B2F-62BB9F67043C}" type="doc">
      <dgm:prSet loTypeId="urn:microsoft.com/office/officeart/2005/8/layout/process1" loCatId="" qsTypeId="urn:microsoft.com/office/officeart/2005/8/quickstyle/simple1" qsCatId="simple" csTypeId="urn:microsoft.com/office/officeart/2005/8/colors/accent1_2" csCatId="accent1" phldr="1"/>
      <dgm:spPr/>
    </dgm:pt>
    <dgm:pt modelId="{C20F436C-4095-2C4C-8924-AF1DA88A8C41}">
      <dgm:prSet phldrT="[文本]" custT="1"/>
      <dgm:spPr/>
      <dgm:t>
        <a:bodyPr/>
        <a:lstStyle/>
        <a:p>
          <a:r>
            <a:rPr lang="en-US" altLang="zh-CN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May-June 2020</a:t>
          </a:r>
        </a:p>
        <a:p>
          <a:r>
            <a:rPr lang="en-US" altLang="zh-CN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Literature </a:t>
          </a:r>
          <a:r>
            <a:rPr lang="en-US" altLang="zh-CN" sz="24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review&amp;work</a:t>
          </a:r>
          <a:r>
            <a:rPr lang="en-US" altLang="zh-CN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 out lesson plan</a:t>
          </a:r>
          <a:endParaRPr lang="zh-CN" alt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DD4B1C1-4D15-B741-9047-C1B41B7AB1B0}" type="parTrans" cxnId="{8A3BBE3B-49D9-0849-9A93-EE9ED63A5CF8}">
      <dgm:prSet/>
      <dgm:spPr/>
      <dgm:t>
        <a:bodyPr/>
        <a:lstStyle/>
        <a:p>
          <a:endParaRPr lang="zh-CN" altLang="en-US"/>
        </a:p>
      </dgm:t>
    </dgm:pt>
    <dgm:pt modelId="{3D3D924A-A157-114E-A480-24F05E8E192E}" type="sibTrans" cxnId="{8A3BBE3B-49D9-0849-9A93-EE9ED63A5CF8}">
      <dgm:prSet/>
      <dgm:spPr/>
      <dgm:t>
        <a:bodyPr/>
        <a:lstStyle/>
        <a:p>
          <a:endParaRPr lang="zh-CN" altLang="en-US"/>
        </a:p>
      </dgm:t>
    </dgm:pt>
    <dgm:pt modelId="{03117F35-FF3F-9743-B6C2-9C316224F0E9}">
      <dgm:prSet phldrT="[文本]" custT="1"/>
      <dgm:spPr/>
      <dgm:t>
        <a:bodyPr/>
        <a:lstStyle/>
        <a:p>
          <a:r>
            <a:rPr lang="en-US" altLang="zh-CN" sz="2400" kern="1200" dirty="0">
              <a:solidFill>
                <a:prstClr val="white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rPr>
            <a:t>Sep. 2020-Jan. 2021</a:t>
          </a:r>
        </a:p>
        <a:p>
          <a:r>
            <a:rPr lang="en-US" altLang="zh-CN" sz="2400" kern="1200" dirty="0">
              <a:solidFill>
                <a:prstClr val="white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rPr>
            <a:t>Pre-test,</a:t>
          </a:r>
          <a:r>
            <a:rPr lang="zh-CN" altLang="en-US" sz="2400" kern="1200" dirty="0">
              <a:solidFill>
                <a:prstClr val="white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rPr>
            <a:t> </a:t>
          </a:r>
          <a:r>
            <a:rPr lang="en-US" altLang="zh-CN" sz="2400" kern="1200" dirty="0">
              <a:solidFill>
                <a:prstClr val="white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rPr>
            <a:t>experiment, post-test, questionnaire</a:t>
          </a:r>
          <a:endParaRPr lang="zh-CN" altLang="en-US" sz="2400" kern="1200" dirty="0">
            <a:solidFill>
              <a:prstClr val="white"/>
            </a:solidFill>
            <a:latin typeface="Times New Roman" panose="02020603050405020304" pitchFamily="18" charset="0"/>
            <a:ea typeface="宋体" panose="02010600030101010101" pitchFamily="2" charset="-122"/>
            <a:cs typeface="Times New Roman" panose="02020603050405020304" pitchFamily="18" charset="0"/>
          </a:endParaRPr>
        </a:p>
      </dgm:t>
    </dgm:pt>
    <dgm:pt modelId="{9F9AF0E7-0E4C-BF4D-AB16-9A643D3C9F9F}" type="parTrans" cxnId="{BCD34482-AA3E-6D4A-9599-8E17A5B1B3E4}">
      <dgm:prSet/>
      <dgm:spPr/>
      <dgm:t>
        <a:bodyPr/>
        <a:lstStyle/>
        <a:p>
          <a:endParaRPr lang="zh-CN" altLang="en-US"/>
        </a:p>
      </dgm:t>
    </dgm:pt>
    <dgm:pt modelId="{2FD9EA9D-C0D6-8448-9C42-601111A8AE68}" type="sibTrans" cxnId="{BCD34482-AA3E-6D4A-9599-8E17A5B1B3E4}">
      <dgm:prSet/>
      <dgm:spPr/>
      <dgm:t>
        <a:bodyPr/>
        <a:lstStyle/>
        <a:p>
          <a:endParaRPr lang="zh-CN" altLang="en-US"/>
        </a:p>
      </dgm:t>
    </dgm:pt>
    <dgm:pt modelId="{CA368481-FAF6-CE40-94E1-1A524DCFEB64}">
      <dgm:prSet phldrT="[文本]" custT="1"/>
      <dgm:spPr/>
      <dgm:t>
        <a:bodyPr/>
        <a:lstStyle/>
        <a:p>
          <a:r>
            <a:rPr lang="en-US" altLang="zh-CN" sz="2400" kern="1200" dirty="0">
              <a:solidFill>
                <a:prstClr val="white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rPr>
            <a:t>Feb.–Apr. 2021</a:t>
          </a:r>
        </a:p>
        <a:p>
          <a:r>
            <a:rPr lang="en-US" altLang="zh-CN" sz="2400" kern="1200" dirty="0">
              <a:solidFill>
                <a:prstClr val="white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rPr>
            <a:t>Data collection and</a:t>
          </a:r>
          <a:r>
            <a:rPr lang="zh-CN" altLang="en-US" sz="2400" kern="1200" dirty="0">
              <a:solidFill>
                <a:prstClr val="white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rPr>
            <a:t> </a:t>
          </a:r>
          <a:r>
            <a:rPr lang="en-US" altLang="zh-CN" sz="2400" kern="1200" dirty="0">
              <a:solidFill>
                <a:prstClr val="white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rPr>
            <a:t>analysis,</a:t>
          </a:r>
        </a:p>
        <a:p>
          <a:r>
            <a:rPr lang="en-US" altLang="zh-CN" sz="2400" kern="1200" dirty="0">
              <a:solidFill>
                <a:prstClr val="white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rPr>
            <a:t>Submission</a:t>
          </a:r>
          <a:endParaRPr lang="zh-CN" altLang="en-US" sz="2400" kern="1200" dirty="0">
            <a:solidFill>
              <a:prstClr val="white"/>
            </a:solidFill>
            <a:latin typeface="Times New Roman" panose="02020603050405020304" pitchFamily="18" charset="0"/>
            <a:ea typeface="宋体" panose="02010600030101010101" pitchFamily="2" charset="-122"/>
            <a:cs typeface="Times New Roman" panose="02020603050405020304" pitchFamily="18" charset="0"/>
          </a:endParaRPr>
        </a:p>
      </dgm:t>
    </dgm:pt>
    <dgm:pt modelId="{74F53661-8FB3-BF4D-9365-D17330A3830B}" type="parTrans" cxnId="{26B46709-6D80-DB46-9479-044BCA98D0FC}">
      <dgm:prSet/>
      <dgm:spPr/>
      <dgm:t>
        <a:bodyPr/>
        <a:lstStyle/>
        <a:p>
          <a:endParaRPr lang="zh-CN" altLang="en-US"/>
        </a:p>
      </dgm:t>
    </dgm:pt>
    <dgm:pt modelId="{6DA5BBB3-AB33-AD4E-A9EB-ABA214C208A4}" type="sibTrans" cxnId="{26B46709-6D80-DB46-9479-044BCA98D0FC}">
      <dgm:prSet/>
      <dgm:spPr/>
      <dgm:t>
        <a:bodyPr/>
        <a:lstStyle/>
        <a:p>
          <a:endParaRPr lang="zh-CN" altLang="en-US"/>
        </a:p>
      </dgm:t>
    </dgm:pt>
    <dgm:pt modelId="{A3A5ECD0-44A5-1D4A-B275-5FA42E3F03F0}" type="pres">
      <dgm:prSet presAssocID="{3B8AF8CD-53D8-C643-8B2F-62BB9F67043C}" presName="Name0" presStyleCnt="0">
        <dgm:presLayoutVars>
          <dgm:dir/>
          <dgm:resizeHandles val="exact"/>
        </dgm:presLayoutVars>
      </dgm:prSet>
      <dgm:spPr/>
    </dgm:pt>
    <dgm:pt modelId="{42FC0EB3-E8C4-9247-83B3-1A7386183CD1}" type="pres">
      <dgm:prSet presAssocID="{C20F436C-4095-2C4C-8924-AF1DA88A8C41}" presName="node" presStyleLbl="node1" presStyleIdx="0" presStyleCnt="3" custScaleX="165565" custScaleY="131124">
        <dgm:presLayoutVars>
          <dgm:bulletEnabled val="1"/>
        </dgm:presLayoutVars>
      </dgm:prSet>
      <dgm:spPr/>
    </dgm:pt>
    <dgm:pt modelId="{6212532A-0A57-4543-A396-45194EECE379}" type="pres">
      <dgm:prSet presAssocID="{3D3D924A-A157-114E-A480-24F05E8E192E}" presName="sibTrans" presStyleLbl="sibTrans2D1" presStyleIdx="0" presStyleCnt="2"/>
      <dgm:spPr/>
    </dgm:pt>
    <dgm:pt modelId="{75EE20C7-F7A1-A144-BF11-295DF14E14FE}" type="pres">
      <dgm:prSet presAssocID="{3D3D924A-A157-114E-A480-24F05E8E192E}" presName="connectorText" presStyleLbl="sibTrans2D1" presStyleIdx="0" presStyleCnt="2"/>
      <dgm:spPr/>
    </dgm:pt>
    <dgm:pt modelId="{649957A8-7D4C-C146-8031-8147141C12FD}" type="pres">
      <dgm:prSet presAssocID="{03117F35-FF3F-9743-B6C2-9C316224F0E9}" presName="node" presStyleLbl="node1" presStyleIdx="1" presStyleCnt="3" custScaleX="178055" custScaleY="138781" custLinFactNeighborX="-6989" custLinFactNeighborY="3748">
        <dgm:presLayoutVars>
          <dgm:bulletEnabled val="1"/>
        </dgm:presLayoutVars>
      </dgm:prSet>
      <dgm:spPr/>
    </dgm:pt>
    <dgm:pt modelId="{0025075C-B785-A048-9196-D8E98CF90E2F}" type="pres">
      <dgm:prSet presAssocID="{2FD9EA9D-C0D6-8448-9C42-601111A8AE68}" presName="sibTrans" presStyleLbl="sibTrans2D1" presStyleIdx="1" presStyleCnt="2"/>
      <dgm:spPr/>
    </dgm:pt>
    <dgm:pt modelId="{3C35BF76-C5DE-C145-9DF8-758A9A922242}" type="pres">
      <dgm:prSet presAssocID="{2FD9EA9D-C0D6-8448-9C42-601111A8AE68}" presName="connectorText" presStyleLbl="sibTrans2D1" presStyleIdx="1" presStyleCnt="2"/>
      <dgm:spPr/>
    </dgm:pt>
    <dgm:pt modelId="{0528E281-3125-9940-ACD2-3B1CC7F3E2A9}" type="pres">
      <dgm:prSet presAssocID="{CA368481-FAF6-CE40-94E1-1A524DCFEB64}" presName="node" presStyleLbl="node1" presStyleIdx="2" presStyleCnt="3" custScaleX="118734" custScaleY="134855">
        <dgm:presLayoutVars>
          <dgm:bulletEnabled val="1"/>
        </dgm:presLayoutVars>
      </dgm:prSet>
      <dgm:spPr/>
    </dgm:pt>
  </dgm:ptLst>
  <dgm:cxnLst>
    <dgm:cxn modelId="{172CB000-E01E-9F48-9CE2-D1F92145D1CC}" type="presOf" srcId="{C20F436C-4095-2C4C-8924-AF1DA88A8C41}" destId="{42FC0EB3-E8C4-9247-83B3-1A7386183CD1}" srcOrd="0" destOrd="0" presId="urn:microsoft.com/office/officeart/2005/8/layout/process1"/>
    <dgm:cxn modelId="{26B46709-6D80-DB46-9479-044BCA98D0FC}" srcId="{3B8AF8CD-53D8-C643-8B2F-62BB9F67043C}" destId="{CA368481-FAF6-CE40-94E1-1A524DCFEB64}" srcOrd="2" destOrd="0" parTransId="{74F53661-8FB3-BF4D-9365-D17330A3830B}" sibTransId="{6DA5BBB3-AB33-AD4E-A9EB-ABA214C208A4}"/>
    <dgm:cxn modelId="{FA19C323-99FF-4743-BF5A-9466DD935342}" type="presOf" srcId="{2FD9EA9D-C0D6-8448-9C42-601111A8AE68}" destId="{0025075C-B785-A048-9196-D8E98CF90E2F}" srcOrd="0" destOrd="0" presId="urn:microsoft.com/office/officeart/2005/8/layout/process1"/>
    <dgm:cxn modelId="{CD6DA126-DF66-FF4E-BFFF-E3402231CD78}" type="presOf" srcId="{3D3D924A-A157-114E-A480-24F05E8E192E}" destId="{75EE20C7-F7A1-A144-BF11-295DF14E14FE}" srcOrd="1" destOrd="0" presId="urn:microsoft.com/office/officeart/2005/8/layout/process1"/>
    <dgm:cxn modelId="{8A3BBE3B-49D9-0849-9A93-EE9ED63A5CF8}" srcId="{3B8AF8CD-53D8-C643-8B2F-62BB9F67043C}" destId="{C20F436C-4095-2C4C-8924-AF1DA88A8C41}" srcOrd="0" destOrd="0" parTransId="{9DD4B1C1-4D15-B741-9047-C1B41B7AB1B0}" sibTransId="{3D3D924A-A157-114E-A480-24F05E8E192E}"/>
    <dgm:cxn modelId="{84135A3F-584F-0D41-84B6-ACBFE35ADF34}" type="presOf" srcId="{2FD9EA9D-C0D6-8448-9C42-601111A8AE68}" destId="{3C35BF76-C5DE-C145-9DF8-758A9A922242}" srcOrd="1" destOrd="0" presId="urn:microsoft.com/office/officeart/2005/8/layout/process1"/>
    <dgm:cxn modelId="{914C5B52-8A16-6748-ADEA-1DDBB526F80C}" type="presOf" srcId="{3B8AF8CD-53D8-C643-8B2F-62BB9F67043C}" destId="{A3A5ECD0-44A5-1D4A-B275-5FA42E3F03F0}" srcOrd="0" destOrd="0" presId="urn:microsoft.com/office/officeart/2005/8/layout/process1"/>
    <dgm:cxn modelId="{A414905B-84D3-1F42-AD91-F90B848177FE}" type="presOf" srcId="{CA368481-FAF6-CE40-94E1-1A524DCFEB64}" destId="{0528E281-3125-9940-ACD2-3B1CC7F3E2A9}" srcOrd="0" destOrd="0" presId="urn:microsoft.com/office/officeart/2005/8/layout/process1"/>
    <dgm:cxn modelId="{BCD34482-AA3E-6D4A-9599-8E17A5B1B3E4}" srcId="{3B8AF8CD-53D8-C643-8B2F-62BB9F67043C}" destId="{03117F35-FF3F-9743-B6C2-9C316224F0E9}" srcOrd="1" destOrd="0" parTransId="{9F9AF0E7-0E4C-BF4D-AB16-9A643D3C9F9F}" sibTransId="{2FD9EA9D-C0D6-8448-9C42-601111A8AE68}"/>
    <dgm:cxn modelId="{F14371A8-99D6-2F49-B658-5CC85EC567A2}" type="presOf" srcId="{3D3D924A-A157-114E-A480-24F05E8E192E}" destId="{6212532A-0A57-4543-A396-45194EECE379}" srcOrd="0" destOrd="0" presId="urn:microsoft.com/office/officeart/2005/8/layout/process1"/>
    <dgm:cxn modelId="{C5E60BE0-5A35-EA49-94FA-A664D429F5CD}" type="presOf" srcId="{03117F35-FF3F-9743-B6C2-9C316224F0E9}" destId="{649957A8-7D4C-C146-8031-8147141C12FD}" srcOrd="0" destOrd="0" presId="urn:microsoft.com/office/officeart/2005/8/layout/process1"/>
    <dgm:cxn modelId="{DB316BD2-EBB1-9C46-B456-F11380478E2F}" type="presParOf" srcId="{A3A5ECD0-44A5-1D4A-B275-5FA42E3F03F0}" destId="{42FC0EB3-E8C4-9247-83B3-1A7386183CD1}" srcOrd="0" destOrd="0" presId="urn:microsoft.com/office/officeart/2005/8/layout/process1"/>
    <dgm:cxn modelId="{CE3621A2-2C5A-A14F-9932-32C53BDA7D05}" type="presParOf" srcId="{A3A5ECD0-44A5-1D4A-B275-5FA42E3F03F0}" destId="{6212532A-0A57-4543-A396-45194EECE379}" srcOrd="1" destOrd="0" presId="urn:microsoft.com/office/officeart/2005/8/layout/process1"/>
    <dgm:cxn modelId="{160C1CF2-32D5-D847-9178-062C8EA1E39D}" type="presParOf" srcId="{6212532A-0A57-4543-A396-45194EECE379}" destId="{75EE20C7-F7A1-A144-BF11-295DF14E14FE}" srcOrd="0" destOrd="0" presId="urn:microsoft.com/office/officeart/2005/8/layout/process1"/>
    <dgm:cxn modelId="{2D82091D-E099-6B4A-B761-348B704B6294}" type="presParOf" srcId="{A3A5ECD0-44A5-1D4A-B275-5FA42E3F03F0}" destId="{649957A8-7D4C-C146-8031-8147141C12FD}" srcOrd="2" destOrd="0" presId="urn:microsoft.com/office/officeart/2005/8/layout/process1"/>
    <dgm:cxn modelId="{2772FCEB-1948-4842-BE95-07D3D48FCBD5}" type="presParOf" srcId="{A3A5ECD0-44A5-1D4A-B275-5FA42E3F03F0}" destId="{0025075C-B785-A048-9196-D8E98CF90E2F}" srcOrd="3" destOrd="0" presId="urn:microsoft.com/office/officeart/2005/8/layout/process1"/>
    <dgm:cxn modelId="{80D32D87-53DF-4C46-B03C-72496C0A301C}" type="presParOf" srcId="{0025075C-B785-A048-9196-D8E98CF90E2F}" destId="{3C35BF76-C5DE-C145-9DF8-758A9A922242}" srcOrd="0" destOrd="0" presId="urn:microsoft.com/office/officeart/2005/8/layout/process1"/>
    <dgm:cxn modelId="{EA01ABE4-026D-8940-A9AC-DBEB69089364}" type="presParOf" srcId="{A3A5ECD0-44A5-1D4A-B275-5FA42E3F03F0}" destId="{0528E281-3125-9940-ACD2-3B1CC7F3E2A9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FC0EB3-E8C4-9247-83B3-1A7386183CD1}">
      <dsp:nvSpPr>
        <dsp:cNvPr id="0" name=""/>
        <dsp:cNvSpPr/>
      </dsp:nvSpPr>
      <dsp:spPr>
        <a:xfrm>
          <a:off x="6981" y="1563580"/>
          <a:ext cx="3336741" cy="229150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May-June 2020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Literature </a:t>
          </a:r>
          <a:r>
            <a:rPr lang="en-US" altLang="zh-CN" sz="24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review&amp;work</a:t>
          </a:r>
          <a:r>
            <a:rPr lang="en-US" altLang="zh-CN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out lesson plan</a:t>
          </a:r>
          <a:endParaRPr lang="zh-CN" alt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4097" y="1630696"/>
        <a:ext cx="3202509" cy="2157274"/>
      </dsp:txXfrm>
    </dsp:sp>
    <dsp:sp modelId="{6212532A-0A57-4543-A396-45194EECE379}">
      <dsp:nvSpPr>
        <dsp:cNvPr id="0" name=""/>
        <dsp:cNvSpPr/>
      </dsp:nvSpPr>
      <dsp:spPr>
        <a:xfrm rot="53450">
          <a:off x="3531151" y="2491374"/>
          <a:ext cx="397444" cy="49981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CN" altLang="en-US" sz="2100" kern="1200"/>
        </a:p>
      </dsp:txBody>
      <dsp:txXfrm>
        <a:off x="3531158" y="2590409"/>
        <a:ext cx="278211" cy="299886"/>
      </dsp:txXfrm>
    </dsp:sp>
    <dsp:sp modelId="{649957A8-7D4C-C146-8031-8147141C12FD}">
      <dsp:nvSpPr>
        <dsp:cNvPr id="0" name=""/>
        <dsp:cNvSpPr/>
      </dsp:nvSpPr>
      <dsp:spPr>
        <a:xfrm>
          <a:off x="4093528" y="1562173"/>
          <a:ext cx="3588461" cy="242531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2400" kern="1200" dirty="0">
              <a:solidFill>
                <a:prstClr val="white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rPr>
            <a:t>Sep. 2020-Jan. 2021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2400" kern="1200" dirty="0">
              <a:solidFill>
                <a:prstClr val="white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rPr>
            <a:t>Pre-test,</a:t>
          </a:r>
          <a:r>
            <a:rPr lang="zh-CN" altLang="en-US" sz="2400" kern="1200" dirty="0">
              <a:solidFill>
                <a:prstClr val="white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rPr>
            <a:t> </a:t>
          </a:r>
          <a:r>
            <a:rPr lang="en-US" altLang="zh-CN" sz="2400" kern="1200" dirty="0">
              <a:solidFill>
                <a:prstClr val="white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rPr>
            <a:t>experiment, post-test, questionnaire</a:t>
          </a:r>
          <a:endParaRPr lang="zh-CN" altLang="en-US" sz="2400" kern="1200" dirty="0">
            <a:solidFill>
              <a:prstClr val="white"/>
            </a:solidFill>
            <a:latin typeface="Times New Roman" panose="02020603050405020304" pitchFamily="18" charset="0"/>
            <a:ea typeface="宋体" panose="02010600030101010101" pitchFamily="2" charset="-122"/>
            <a:cs typeface="Times New Roman" panose="02020603050405020304" pitchFamily="18" charset="0"/>
          </a:endParaRPr>
        </a:p>
      </dsp:txBody>
      <dsp:txXfrm>
        <a:off x="4164563" y="1633208"/>
        <a:ext cx="3446391" cy="2283249"/>
      </dsp:txXfrm>
    </dsp:sp>
    <dsp:sp modelId="{0025075C-B785-A048-9196-D8E98CF90E2F}">
      <dsp:nvSpPr>
        <dsp:cNvPr id="0" name=""/>
        <dsp:cNvSpPr/>
      </dsp:nvSpPr>
      <dsp:spPr>
        <a:xfrm rot="21541568">
          <a:off x="7897579" y="2486877"/>
          <a:ext cx="457184" cy="49981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CN" altLang="en-US" sz="2100" kern="1200"/>
        </a:p>
      </dsp:txBody>
      <dsp:txXfrm>
        <a:off x="7897589" y="2588005"/>
        <a:ext cx="320029" cy="299886"/>
      </dsp:txXfrm>
    </dsp:sp>
    <dsp:sp modelId="{0528E281-3125-9940-ACD2-3B1CC7F3E2A9}">
      <dsp:nvSpPr>
        <dsp:cNvPr id="0" name=""/>
        <dsp:cNvSpPr/>
      </dsp:nvSpPr>
      <dsp:spPr>
        <a:xfrm>
          <a:off x="8544478" y="1530978"/>
          <a:ext cx="2392925" cy="235670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2400" kern="1200" dirty="0">
              <a:solidFill>
                <a:prstClr val="white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rPr>
            <a:t>Feb.–Apr. 2021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2400" kern="1200" dirty="0">
              <a:solidFill>
                <a:prstClr val="white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rPr>
            <a:t>Data collection and</a:t>
          </a:r>
          <a:r>
            <a:rPr lang="zh-CN" altLang="en-US" sz="2400" kern="1200" dirty="0">
              <a:solidFill>
                <a:prstClr val="white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rPr>
            <a:t> </a:t>
          </a:r>
          <a:r>
            <a:rPr lang="en-US" altLang="zh-CN" sz="2400" kern="1200" dirty="0">
              <a:solidFill>
                <a:prstClr val="white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rPr>
            <a:t>analysis,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2400" kern="1200" dirty="0">
              <a:solidFill>
                <a:prstClr val="white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rPr>
            <a:t>Submission</a:t>
          </a:r>
          <a:endParaRPr lang="zh-CN" altLang="en-US" sz="2400" kern="1200" dirty="0">
            <a:solidFill>
              <a:prstClr val="white"/>
            </a:solidFill>
            <a:latin typeface="Times New Roman" panose="02020603050405020304" pitchFamily="18" charset="0"/>
            <a:ea typeface="宋体" panose="02010600030101010101" pitchFamily="2" charset="-122"/>
            <a:cs typeface="Times New Roman" panose="02020603050405020304" pitchFamily="18" charset="0"/>
          </a:endParaRPr>
        </a:p>
      </dsp:txBody>
      <dsp:txXfrm>
        <a:off x="8613504" y="1600004"/>
        <a:ext cx="2254873" cy="22186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76C64B-989A-7841-BCBC-44BED152B320}" type="datetimeFigureOut">
              <a:rPr kumimoji="1" lang="zh-CN" altLang="en-US" smtClean="0"/>
              <a:t>2020/5/15</a:t>
            </a:fld>
            <a:endParaRPr kumimoji="1"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61E469-DBDA-5646-97DA-A3E8D2AB83BB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4676095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en-US" altLang="zh-CN" dirty="0"/>
              <a:t>Research</a:t>
            </a:r>
            <a:r>
              <a:rPr kumimoji="1" lang="zh-CN" altLang="en-US" dirty="0"/>
              <a:t> </a:t>
            </a:r>
            <a:r>
              <a:rPr kumimoji="1" lang="en-US" altLang="zh-CN" dirty="0"/>
              <a:t>focus</a:t>
            </a:r>
          </a:p>
          <a:p>
            <a:endParaRPr kumimoji="1"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A61E469-DBDA-5646-97DA-A3E8D2AB83BB}" type="slidenum">
              <a:rPr kumimoji="1" lang="zh-CN" altLang="en-US" smtClean="0"/>
              <a:t>1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5140939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en-US" altLang="zh-CN" dirty="0"/>
              <a:t>Research focus </a:t>
            </a:r>
            <a:endParaRPr kumimoji="1"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A61E469-DBDA-5646-97DA-A3E8D2AB83BB}" type="slidenum">
              <a:rPr kumimoji="1" lang="zh-CN" altLang="en-US" smtClean="0"/>
              <a:t>4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5821836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标题幻灯片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5/15/20</a:t>
            </a:fld>
            <a:endParaRPr lang="en-US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69100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5/15/20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9533557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节标题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F6FA2B21-3FCD-4721-B95C-427943F61125}" type="datetime1">
              <a:rPr lang="en-US" smtClean="0"/>
              <a:t>5/15/20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39652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5/15/20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274112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5/15/20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3149401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5/15/20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793484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5/15/20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6765788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5/15/20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733921333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F6FA2B21-3FCD-4721-B95C-427943F61125}" type="datetime1">
              <a:rPr lang="en-US" smtClean="0"/>
              <a:t>5/15/20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913457637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5/15/20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1033143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5/15/20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0491793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5/15/20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35989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9">
            <a:extLst>
              <a:ext uri="{FF2B5EF4-FFF2-40B4-BE49-F238E27FC236}">
                <a16:creationId xmlns:a16="http://schemas.microsoft.com/office/drawing/2014/main" id="{4967F423-D21C-4F37-A0B7-750026A171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7" name="Rectangle 11">
            <a:extLst>
              <a:ext uri="{FF2B5EF4-FFF2-40B4-BE49-F238E27FC236}">
                <a16:creationId xmlns:a16="http://schemas.microsoft.com/office/drawing/2014/main" id="{CB1F2238-EA69-4D67-8CD6-BAE676F96F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66F277E-E546-43CE-85D3-3DD374D31B8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alphaModFix amt="75000"/>
          </a:blip>
          <a:srcRect t="13506" b="1588"/>
          <a:stretch/>
        </p:blipFill>
        <p:spPr>
          <a:xfrm>
            <a:off x="-634160" y="10"/>
            <a:ext cx="11759360" cy="6857990"/>
          </a:xfrm>
          <a:prstGeom prst="rect">
            <a:avLst/>
          </a:prstGeom>
        </p:spPr>
      </p:pic>
      <p:sp>
        <p:nvSpPr>
          <p:cNvPr id="18" name="Rectangle 13">
            <a:extLst>
              <a:ext uri="{FF2B5EF4-FFF2-40B4-BE49-F238E27FC236}">
                <a16:creationId xmlns:a16="http://schemas.microsoft.com/office/drawing/2014/main" id="{44ACE5D0-1439-4B33-9A21-D86EF78AF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alpha val="91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E82DD93B-0D6E-8A4F-9414-538A131D92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en-US" altLang="zh-CN" sz="48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Research Proposal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0C329DD2-EA62-F049-837F-519CB8E671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103120"/>
            <a:ext cx="10324454" cy="393192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altLang="zh-CN" sz="36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Task-based language teaching of translation to translation majors in Chinese context and its implications for syllabus design</a:t>
            </a:r>
            <a:r>
              <a:rPr lang="en-US" altLang="zh-CN" sz="3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kumimoji="1" lang="en-US" altLang="zh-CN" sz="3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182880">
              <a:lnSpc>
                <a:spcPct val="100000"/>
              </a:lnSpc>
              <a:buFont typeface="Garamond" pitchFamily="18" charset="0"/>
              <a:buChar char="◦"/>
            </a:pPr>
            <a:endParaRPr kumimoji="1" lang="en-US" altLang="zh-CN" dirty="0">
              <a:solidFill>
                <a:schemeClr val="tx1"/>
              </a:solidFill>
            </a:endParaRPr>
          </a:p>
          <a:p>
            <a:pPr indent="-182880">
              <a:lnSpc>
                <a:spcPct val="100000"/>
              </a:lnSpc>
              <a:buFont typeface="Garamond" pitchFamily="18" charset="0"/>
              <a:buChar char="◦"/>
            </a:pPr>
            <a:endParaRPr kumimoji="1" lang="en-US" altLang="zh-CN" dirty="0">
              <a:solidFill>
                <a:schemeClr val="tx1"/>
              </a:solidFill>
            </a:endParaRPr>
          </a:p>
          <a:p>
            <a:pPr indent="-182880">
              <a:lnSpc>
                <a:spcPct val="100000"/>
              </a:lnSpc>
              <a:buFont typeface="Garamond" pitchFamily="18" charset="0"/>
              <a:buChar char="◦"/>
            </a:pPr>
            <a:endParaRPr kumimoji="1" lang="en-US" altLang="zh-CN" dirty="0">
              <a:solidFill>
                <a:schemeClr val="tx1"/>
              </a:solidFill>
            </a:endParaRPr>
          </a:p>
          <a:p>
            <a:pPr indent="-182880">
              <a:lnSpc>
                <a:spcPct val="100000"/>
              </a:lnSpc>
              <a:buFont typeface="Garamond" pitchFamily="18" charset="0"/>
              <a:buChar char="◦"/>
            </a:pPr>
            <a:r>
              <a:rPr kumimoji="1" lang="en-US" altLang="zh-C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                                                                                               </a:t>
            </a:r>
            <a:r>
              <a:rPr kumimoji="1" lang="en-US" altLang="zh-CN" sz="24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Linyan</a:t>
            </a:r>
            <a:r>
              <a:rPr kumimoji="1" lang="en-US" altLang="zh-CN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Fu 1904142</a:t>
            </a:r>
            <a:endParaRPr kumimoji="1" lang="en-US" altLang="zh-CN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16914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4ED18C4-67E3-43CE-9EC7-3809C35EE0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BE714BB-FFC1-4759-9828-5B89BFD78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E0541FA-C333-41B0-AC8A-A3423BC48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accent1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957487D7-F63C-044C-BBAF-1A45FB5B49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6668" y="1109532"/>
            <a:ext cx="3754169" cy="4638936"/>
          </a:xfrm>
        </p:spPr>
        <p:txBody>
          <a:bodyPr anchor="t">
            <a:normAutofit/>
          </a:bodyPr>
          <a:lstStyle/>
          <a:p>
            <a:pPr algn="ctr"/>
            <a:r>
              <a:rPr kumimoji="1" lang="en-US" altLang="zh-CN" sz="4000" dirty="0">
                <a:solidFill>
                  <a:srgbClr val="FFFFFF"/>
                </a:solidFill>
              </a:rPr>
              <a:t>Research questions </a:t>
            </a:r>
            <a:br>
              <a:rPr kumimoji="1" lang="en-US" altLang="zh-CN" sz="4000" dirty="0">
                <a:solidFill>
                  <a:srgbClr val="FFFFFF"/>
                </a:solidFill>
              </a:rPr>
            </a:br>
            <a:br>
              <a:rPr kumimoji="1" lang="en-US" altLang="zh-CN" sz="4000" dirty="0">
                <a:solidFill>
                  <a:srgbClr val="FFFFFF"/>
                </a:solidFill>
              </a:rPr>
            </a:br>
            <a:br>
              <a:rPr kumimoji="1" lang="en-US" altLang="zh-CN" sz="4000" dirty="0">
                <a:solidFill>
                  <a:srgbClr val="FFFFFF"/>
                </a:solidFill>
              </a:rPr>
            </a:br>
            <a:br>
              <a:rPr kumimoji="1" lang="en-US" altLang="zh-CN" sz="4000" dirty="0">
                <a:solidFill>
                  <a:srgbClr val="FFFFFF"/>
                </a:solidFill>
              </a:rPr>
            </a:br>
            <a:br>
              <a:rPr kumimoji="1" lang="en-US" altLang="zh-CN" sz="4000" dirty="0">
                <a:solidFill>
                  <a:srgbClr val="FFFFFF"/>
                </a:solidFill>
              </a:rPr>
            </a:br>
            <a:r>
              <a:rPr kumimoji="1" lang="en-US" altLang="zh-CN" sz="4000" dirty="0">
                <a:solidFill>
                  <a:srgbClr val="FFFFFF"/>
                </a:solidFill>
              </a:rPr>
              <a:t> Aims</a:t>
            </a:r>
            <a:endParaRPr kumimoji="1" lang="zh-CN" altLang="en-US" sz="4000" dirty="0">
              <a:solidFill>
                <a:srgbClr val="FFFFFF"/>
              </a:solidFill>
            </a:endParaRP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CEA660BB-31A9-2C42-AA71-7B4A5B6018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72809" y="0"/>
            <a:ext cx="8031286" cy="7020732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1.What is the effective framework of task-based language teaching in the translation course for translation majors in the Chinese context?</a:t>
            </a:r>
          </a:p>
          <a:p>
            <a:pPr marL="0" indent="0" algn="just">
              <a:buNone/>
            </a:pP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 Does the hypothesis that there exist significant differences between students in their translation proficiency who are instructed by 3P and TBLT respectively hold?</a:t>
            </a:r>
          </a:p>
          <a:p>
            <a:pPr marL="0" indent="0" algn="just">
              <a:buNone/>
            </a:pP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 What are the implications for syllabus design?</a:t>
            </a:r>
          </a:p>
          <a:p>
            <a:pPr marL="0" indent="0" algn="just">
              <a:buNone/>
            </a:pPr>
            <a:endParaRPr kumimoji="1" lang="en-US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 to investigate how to implement TBLT in the teaching of translation to translation majors in Chinese setting; </a:t>
            </a:r>
          </a:p>
          <a:p>
            <a:pPr marL="0" indent="0" algn="just">
              <a:buNone/>
            </a:pP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 to test the hypothesis to verify that TBLT will result in a statistically significant difference between two groups with one group being instructed with TBLT and another </a:t>
            </a:r>
            <a:r>
              <a:rPr lang="zh-CN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</a:t>
            </a:r>
            <a:r>
              <a:rPr lang="zh-CN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3P; </a:t>
            </a:r>
          </a:p>
          <a:p>
            <a:pPr marL="0" indent="0" algn="just">
              <a:buNone/>
            </a:pP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 to explore the implications for syllabus design in translation teaching to translation majors. </a:t>
            </a:r>
            <a:endParaRPr kumimoji="1" lang="zh-CN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11058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4ED18C4-67E3-43CE-9EC7-3809C35EE0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BE714BB-FFC1-4759-9828-5B89BFD78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E0541FA-C333-41B0-AC8A-A3423BC48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accent1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957487D7-F63C-044C-BBAF-1A45FB5B49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428" y="1112108"/>
            <a:ext cx="3754169" cy="4638936"/>
          </a:xfrm>
        </p:spPr>
        <p:txBody>
          <a:bodyPr anchor="t">
            <a:normAutofit/>
          </a:bodyPr>
          <a:lstStyle/>
          <a:p>
            <a:pPr algn="ctr"/>
            <a:r>
              <a:rPr kumimoji="1" lang="en-US" altLang="zh-CN" sz="4000" dirty="0">
                <a:solidFill>
                  <a:srgbClr val="FFFFFF"/>
                </a:solidFill>
              </a:rPr>
              <a:t>Rationale</a:t>
            </a:r>
            <a:br>
              <a:rPr kumimoji="1" lang="en-US" altLang="zh-CN" sz="4000" dirty="0">
                <a:solidFill>
                  <a:srgbClr val="FFFFFF"/>
                </a:solidFill>
              </a:rPr>
            </a:br>
            <a:br>
              <a:rPr kumimoji="1" lang="en-US" altLang="zh-CN" sz="4000" dirty="0">
                <a:solidFill>
                  <a:srgbClr val="FFFFFF"/>
                </a:solidFill>
              </a:rPr>
            </a:br>
            <a:br>
              <a:rPr kumimoji="1" lang="en-US" altLang="zh-CN" sz="4000" dirty="0">
                <a:solidFill>
                  <a:srgbClr val="FFFFFF"/>
                </a:solidFill>
              </a:rPr>
            </a:br>
            <a:br>
              <a:rPr kumimoji="1" lang="en-US" altLang="zh-CN" sz="4000" dirty="0">
                <a:solidFill>
                  <a:srgbClr val="FFFFFF"/>
                </a:solidFill>
              </a:rPr>
            </a:br>
            <a:br>
              <a:rPr kumimoji="1" lang="en-US" altLang="zh-CN" sz="4000" dirty="0">
                <a:solidFill>
                  <a:srgbClr val="FFFFFF"/>
                </a:solidFill>
              </a:rPr>
            </a:br>
            <a:r>
              <a:rPr kumimoji="1" lang="en-US" altLang="zh-CN" sz="4000" dirty="0">
                <a:solidFill>
                  <a:srgbClr val="FFFFFF"/>
                </a:solidFill>
              </a:rPr>
              <a:t> Main concepts</a:t>
            </a:r>
            <a:endParaRPr kumimoji="1" lang="zh-CN" altLang="en-US" sz="4000" dirty="0">
              <a:solidFill>
                <a:srgbClr val="FFFFFF"/>
              </a:solidFill>
            </a:endParaRP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CEA660BB-31A9-2C42-AA71-7B4A5B6018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2329" y="356617"/>
            <a:ext cx="7968439" cy="638251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altLang="zh-C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Rationale:</a:t>
            </a:r>
          </a:p>
          <a:p>
            <a:pPr marL="0" indent="0">
              <a:buNone/>
            </a:pPr>
            <a:r>
              <a:rPr lang="en-US" altLang="zh-C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Practical</a:t>
            </a:r>
            <a:r>
              <a:rPr lang="zh-CN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US" altLang="zh-C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needs</a:t>
            </a:r>
          </a:p>
          <a:p>
            <a:pPr marL="0" indent="0">
              <a:buNone/>
            </a:pPr>
            <a:r>
              <a:rPr lang="en-US" altLang="zh-C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Academic</a:t>
            </a:r>
            <a:r>
              <a:rPr lang="zh-CN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needs</a:t>
            </a:r>
          </a:p>
          <a:p>
            <a:pPr marL="0" indent="0">
              <a:buNone/>
            </a:pPr>
            <a:endParaRPr lang="en-US" altLang="zh-C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altLang="zh-C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altLang="zh-C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Translation</a:t>
            </a:r>
          </a:p>
          <a:p>
            <a:pPr marL="0" indent="0">
              <a:buNone/>
            </a:pPr>
            <a:r>
              <a:rPr lang="en-US" altLang="zh-C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TBLT</a:t>
            </a:r>
          </a:p>
          <a:p>
            <a:pPr marL="0" indent="0">
              <a:buNone/>
            </a:pPr>
            <a:r>
              <a:rPr lang="en-US" altLang="zh-C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TBLT framework (3 stages)</a:t>
            </a:r>
          </a:p>
          <a:p>
            <a:pPr marL="0" indent="0">
              <a:buNone/>
            </a:pPr>
            <a:r>
              <a:rPr lang="en-US" altLang="zh-C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Syllabus design</a:t>
            </a:r>
          </a:p>
        </p:txBody>
      </p:sp>
    </p:spTree>
    <p:extLst>
      <p:ext uri="{BB962C8B-B14F-4D97-AF65-F5344CB8AC3E}">
        <p14:creationId xmlns:p14="http://schemas.microsoft.com/office/powerpoint/2010/main" val="15290015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4ED18C4-67E3-43CE-9EC7-3809C35EE0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BE714BB-FFC1-4759-9828-5B89BFD78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E0541FA-C333-41B0-AC8A-A3423BC48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accent1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957487D7-F63C-044C-BBAF-1A45FB5B49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428" y="356617"/>
            <a:ext cx="3754169" cy="6263639"/>
          </a:xfrm>
        </p:spPr>
        <p:txBody>
          <a:bodyPr anchor="t">
            <a:normAutofit fontScale="90000"/>
          </a:bodyPr>
          <a:lstStyle/>
          <a:p>
            <a:pPr algn="ctr"/>
            <a:r>
              <a:rPr lang="en-US" altLang="zh-CN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Subjects</a:t>
            </a:r>
            <a:br>
              <a:rPr lang="en-US" altLang="zh-CN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altLang="zh-CN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altLang="zh-CN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altLang="zh-CN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evidence to be collected</a:t>
            </a:r>
            <a:r>
              <a:rPr lang="zh-CN" altLang="zh-CN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br>
              <a:rPr lang="en-US" altLang="zh-CN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kumimoji="1" lang="en-US" altLang="zh-CN" sz="4000" dirty="0">
                <a:solidFill>
                  <a:srgbClr val="FFFFFF"/>
                </a:solidFill>
              </a:rPr>
            </a:br>
            <a:br>
              <a:rPr kumimoji="1" lang="en-US" altLang="zh-CN" sz="4000" dirty="0">
                <a:solidFill>
                  <a:srgbClr val="FFFFFF"/>
                </a:solidFill>
              </a:rPr>
            </a:br>
            <a:br>
              <a:rPr kumimoji="1" lang="en-US" altLang="zh-CN" sz="4000" dirty="0">
                <a:solidFill>
                  <a:srgbClr val="FFFFFF"/>
                </a:solidFill>
              </a:rPr>
            </a:br>
            <a:br>
              <a:rPr kumimoji="1" lang="en-US" altLang="zh-CN" sz="4000" dirty="0">
                <a:solidFill>
                  <a:srgbClr val="FFFFFF"/>
                </a:solidFill>
              </a:rPr>
            </a:br>
            <a:r>
              <a:rPr lang="en-US" altLang="zh-CN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methods to collect the evidence</a:t>
            </a:r>
            <a:r>
              <a:rPr lang="en-US" altLang="zh-CN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br>
              <a:rPr lang="zh-CN" altLang="zh-CN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kumimoji="1" lang="zh-CN" altLang="en-US" sz="4000" dirty="0">
              <a:solidFill>
                <a:srgbClr val="FFFFFF"/>
              </a:solidFill>
            </a:endParaRP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CEA660BB-31A9-2C42-AA71-7B4A5B6018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2329" y="356617"/>
            <a:ext cx="7968439" cy="6382511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US" altLang="zh-C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Random sample: </a:t>
            </a:r>
          </a:p>
          <a:p>
            <a:pPr marL="0" indent="0" algn="just">
              <a:buNone/>
            </a:pPr>
            <a:r>
              <a:rPr lang="en-US" altLang="zh-C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Control group &amp; experimental group </a:t>
            </a:r>
          </a:p>
          <a:p>
            <a:pPr marL="0" indent="0" algn="just">
              <a:buNone/>
            </a:pPr>
            <a:endParaRPr lang="en-US" altLang="zh-C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US" altLang="zh-C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documents about TBLT</a:t>
            </a:r>
          </a:p>
          <a:p>
            <a:pPr marL="0" indent="0" algn="just">
              <a:buNone/>
            </a:pPr>
            <a:r>
              <a:rPr lang="en-US" altLang="zh-C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students’ scores before and after the experiment responses to a questionnaire</a:t>
            </a:r>
            <a:r>
              <a:rPr lang="zh-CN" altLang="zh-C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zh-C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en-US" altLang="zh-C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US" altLang="zh-C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review of the literature</a:t>
            </a:r>
          </a:p>
          <a:p>
            <a:pPr marL="0" indent="0" algn="just">
              <a:buNone/>
            </a:pPr>
            <a:r>
              <a:rPr lang="en-US" altLang="zh-C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pre-translation test, post-translation test</a:t>
            </a:r>
          </a:p>
          <a:p>
            <a:pPr marL="0" indent="0" algn="just">
              <a:buNone/>
            </a:pPr>
            <a:r>
              <a:rPr lang="en-US" altLang="zh-C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questionnaire</a:t>
            </a:r>
          </a:p>
          <a:p>
            <a:pPr marL="0" indent="0">
              <a:buNone/>
            </a:pPr>
            <a:endParaRPr lang="en-US" altLang="zh-C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altLang="zh-C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76082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4ED18C4-67E3-43CE-9EC7-3809C35EE0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BE714BB-FFC1-4759-9828-5B89BFD78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E0541FA-C333-41B0-AC8A-A3423BC48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accent1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957487D7-F63C-044C-BBAF-1A45FB5B49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428" y="356617"/>
            <a:ext cx="3754169" cy="6263639"/>
          </a:xfrm>
        </p:spPr>
        <p:txBody>
          <a:bodyPr anchor="t">
            <a:normAutofit fontScale="90000"/>
          </a:bodyPr>
          <a:lstStyle/>
          <a:p>
            <a:pPr algn="ctr"/>
            <a:r>
              <a:rPr lang="en-US" altLang="zh-CN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settings for collecting the evidence</a:t>
            </a:r>
            <a:br>
              <a:rPr lang="en-US" altLang="zh-CN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altLang="zh-CN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altLang="zh-CN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ethical issues</a:t>
            </a:r>
            <a:r>
              <a:rPr lang="en-US" altLang="zh-CN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br>
              <a:rPr lang="zh-CN" altLang="zh-CN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zh-CN" altLang="zh-CN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altLang="zh-CN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altLang="zh-CN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altLang="zh-CN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altLang="zh-CN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methods to analyze the evidence</a:t>
            </a:r>
            <a:br>
              <a:rPr lang="zh-CN" altLang="zh-CN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zh-CN" altLang="zh-CN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kumimoji="1" lang="zh-CN" altLang="en-US" sz="4000" dirty="0">
              <a:solidFill>
                <a:srgbClr val="FFFFFF"/>
              </a:solidFill>
            </a:endParaRP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CEA660BB-31A9-2C42-AA71-7B4A5B6018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7259" y="297180"/>
            <a:ext cx="7505921" cy="6382511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US" altLang="zh-C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Conduct this study in China on translation majors in one university out of social, educational requirements and filling the gap.</a:t>
            </a:r>
          </a:p>
          <a:p>
            <a:pPr marL="0" indent="0" algn="just">
              <a:buNone/>
            </a:pPr>
            <a:endParaRPr lang="en-US" altLang="zh-C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US" altLang="zh-C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A. Inform the university and obtain consent of students </a:t>
            </a:r>
            <a:endParaRPr lang="zh-CN" altLang="zh-C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US" altLang="zh-C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B. Inform students of the procedure </a:t>
            </a:r>
            <a:endParaRPr lang="zh-CN" altLang="zh-C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US" altLang="zh-C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C. Keep their names confidential and non-traceability</a:t>
            </a:r>
            <a:r>
              <a:rPr lang="zh-CN" altLang="zh-C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zh-C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en-US" altLang="zh-C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US" altLang="zh-C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Literature review</a:t>
            </a:r>
            <a:r>
              <a:rPr lang="zh-CN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；</a:t>
            </a:r>
            <a:r>
              <a:rPr lang="en-US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SPSS </a:t>
            </a:r>
            <a:endParaRPr lang="en-US" altLang="zh-C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en-US" altLang="zh-C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en-US" altLang="zh-C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en-US" altLang="zh-C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en-US" altLang="zh-C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altLang="zh-C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altLang="zh-C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19223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4ED18C4-67E3-43CE-9EC7-3809C35EE0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BE714BB-FFC1-4759-9828-5B89BFD78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E0541FA-C333-41B0-AC8A-A3423BC48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accent1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957487D7-F63C-044C-BBAF-1A45FB5B49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428" y="356617"/>
            <a:ext cx="3754169" cy="6263639"/>
          </a:xfrm>
        </p:spPr>
        <p:txBody>
          <a:bodyPr anchor="t">
            <a:normAutofit/>
          </a:bodyPr>
          <a:lstStyle/>
          <a:p>
            <a:pPr algn="ctr"/>
            <a:br>
              <a:rPr lang="zh-CN" altLang="zh-CN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altLang="zh-CN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timetable</a:t>
            </a:r>
            <a:endParaRPr kumimoji="1" lang="zh-CN" altLang="en-US" sz="4000" dirty="0">
              <a:solidFill>
                <a:srgbClr val="FFFFFF"/>
              </a:solidFill>
            </a:endParaRP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CEA660BB-31A9-2C42-AA71-7B4A5B6018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2329" y="356617"/>
            <a:ext cx="7968439" cy="6382511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endParaRPr lang="en-US" altLang="zh-C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en-US" altLang="zh-C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en-US" altLang="zh-C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en-US" altLang="zh-C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altLang="zh-C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altLang="zh-C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9" name="图示 8">
            <a:extLst>
              <a:ext uri="{FF2B5EF4-FFF2-40B4-BE49-F238E27FC236}">
                <a16:creationId xmlns:a16="http://schemas.microsoft.com/office/drawing/2014/main" id="{17D8396F-4EF4-A04E-83DD-6F150DE9351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35089173"/>
              </p:ext>
            </p:extLst>
          </p:nvPr>
        </p:nvGraphicFramePr>
        <p:xfrm>
          <a:off x="623807" y="2509412"/>
          <a:ext cx="10944386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0705035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肥皂">
  <a:themeElements>
    <a:clrScheme name="肥皂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肥皂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肥皂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193</TotalTime>
  <Words>357</Words>
  <Application>Microsoft Macintosh PowerPoint</Application>
  <PresentationFormat>宽屏</PresentationFormat>
  <Paragraphs>62</Paragraphs>
  <Slides>6</Slides>
  <Notes>2</Notes>
  <HiddenSlides>0</HiddenSlides>
  <MMClips>0</MMClips>
  <ScaleCrop>false</ScaleCrop>
  <HeadingPairs>
    <vt:vector size="6" baseType="variant">
      <vt:variant>
        <vt:lpstr>已用的字体</vt:lpstr>
      </vt:variant>
      <vt:variant>
        <vt:i4>4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6</vt:i4>
      </vt:variant>
    </vt:vector>
  </HeadingPairs>
  <TitlesOfParts>
    <vt:vector size="11" baseType="lpstr">
      <vt:lpstr>等线</vt:lpstr>
      <vt:lpstr>Century Gothic</vt:lpstr>
      <vt:lpstr>Garamond</vt:lpstr>
      <vt:lpstr>Times New Roman</vt:lpstr>
      <vt:lpstr>肥皂</vt:lpstr>
      <vt:lpstr>Research Proposal</vt:lpstr>
      <vt:lpstr>Research questions       Aims</vt:lpstr>
      <vt:lpstr>Rationale      Main concepts</vt:lpstr>
      <vt:lpstr>Subjects   The evidence to be collected      The methods to collect the evidence  </vt:lpstr>
      <vt:lpstr>The settings for collecting the evidence  The ethical issues      The methods to analyze the evidence  </vt:lpstr>
      <vt:lpstr> The timetable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Proposal</dc:title>
  <dc:creator>Linyan Fu (1904142)</dc:creator>
  <cp:lastModifiedBy>Linyan Fu (1904142)</cp:lastModifiedBy>
  <cp:revision>19</cp:revision>
  <dcterms:created xsi:type="dcterms:W3CDTF">2020-05-15T14:57:57Z</dcterms:created>
  <dcterms:modified xsi:type="dcterms:W3CDTF">2020-05-15T19:19:05Z</dcterms:modified>
</cp:coreProperties>
</file>