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5"/>
  </p:notesMasterIdLst>
  <p:sldIdLst>
    <p:sldId id="257" r:id="rId5"/>
    <p:sldId id="258" r:id="rId6"/>
    <p:sldId id="460" r:id="rId7"/>
    <p:sldId id="270" r:id="rId8"/>
    <p:sldId id="259" r:id="rId9"/>
    <p:sldId id="260" r:id="rId10"/>
    <p:sldId id="269" r:id="rId11"/>
    <p:sldId id="461" r:id="rId12"/>
    <p:sldId id="261" r:id="rId13"/>
    <p:sldId id="263" r:id="rId14"/>
    <p:sldId id="265" r:id="rId15"/>
    <p:sldId id="266" r:id="rId16"/>
    <p:sldId id="463" r:id="rId17"/>
    <p:sldId id="462" r:id="rId18"/>
    <p:sldId id="267" r:id="rId19"/>
    <p:sldId id="268" r:id="rId20"/>
    <p:sldId id="471" r:id="rId21"/>
    <p:sldId id="458" r:id="rId22"/>
    <p:sldId id="459" r:id="rId23"/>
    <p:sldId id="264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DF8503-A8BB-6E3C-0327-07E000AFD92E}" v="3" dt="2020-12-01T10:48:42.173"/>
    <p1510:client id="{82860A07-54C1-A24D-A9B1-2CFC8FB923A8}" v="4" dt="2020-11-27T17:06:10.6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01"/>
  </p:normalViewPr>
  <p:slideViewPr>
    <p:cSldViewPr snapToGrid="0" snapToObjects="1">
      <p:cViewPr varScale="1">
        <p:scale>
          <a:sx n="104" d="100"/>
          <a:sy n="104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FED389-8EE5-4057-B125-DDA3E649DE21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35ADC-F2BF-4929-B688-61399459F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27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28999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0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953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861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694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15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793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3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253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794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00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8048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incsights.files.wordpress.com/2012/10/personal-brand-pyramid.png" TargetMode="External"/><Relationship Id="rId2" Type="http://schemas.openxmlformats.org/officeDocument/2006/relationships/hyperlink" Target="https://www.linkedin.com/learning/creating-your-personal-brand/what-is-personal-branding?u=7796693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/>
            </a:br>
            <a:r>
              <a:rPr lang="en-GB" altLang="en-US"/>
              <a:t>Module: BMSK4007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Digital Skills and Personal Branding</a:t>
            </a:r>
          </a:p>
          <a:p>
            <a:endParaRPr lang="en-GB"/>
          </a:p>
          <a:p>
            <a:r>
              <a:rPr lang="en-GB" altLang="en-US" sz="2000" b="1"/>
              <a:t>Online Session 6</a:t>
            </a:r>
            <a:endParaRPr lang="en-GB" sz="20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34D9E-C334-0B4C-9C0C-3A0A46CC8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87199-D3B6-AA41-9A05-D40C0DAB3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070" y="1690689"/>
            <a:ext cx="10515600" cy="3464241"/>
          </a:xfrm>
        </p:spPr>
        <p:txBody>
          <a:bodyPr/>
          <a:lstStyle/>
          <a:p>
            <a:r>
              <a:rPr lang="en-US" dirty="0"/>
              <a:t>What is a personal brand?</a:t>
            </a:r>
          </a:p>
          <a:p>
            <a:r>
              <a:rPr lang="en-US" dirty="0"/>
              <a:t>What is personal branding?</a:t>
            </a:r>
          </a:p>
          <a:p>
            <a:r>
              <a:rPr lang="en-US" dirty="0"/>
              <a:t>How do I start to develop a personal brand?</a:t>
            </a:r>
          </a:p>
          <a:p>
            <a:r>
              <a:rPr lang="en-US" dirty="0"/>
              <a:t>How do I build a strategy to build my personal brand?</a:t>
            </a:r>
          </a:p>
          <a:p>
            <a:r>
              <a:rPr lang="en-US"/>
              <a:t>Self-directed learning</a:t>
            </a:r>
          </a:p>
        </p:txBody>
      </p:sp>
    </p:spTree>
    <p:extLst>
      <p:ext uri="{BB962C8B-B14F-4D97-AF65-F5344CB8AC3E}">
        <p14:creationId xmlns:p14="http://schemas.microsoft.com/office/powerpoint/2010/main" val="3076641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392A-9EFC-B94B-B156-C6A56292C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personal brand?</a:t>
            </a:r>
          </a:p>
        </p:txBody>
      </p:sp>
    </p:spTree>
    <p:extLst>
      <p:ext uri="{BB962C8B-B14F-4D97-AF65-F5344CB8AC3E}">
        <p14:creationId xmlns:p14="http://schemas.microsoft.com/office/powerpoint/2010/main" val="305279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, text, whiteboard&#10;&#10;Description automatically generated">
            <a:extLst>
              <a:ext uri="{FF2B5EF4-FFF2-40B4-BE49-F238E27FC236}">
                <a16:creationId xmlns:a16="http://schemas.microsoft.com/office/drawing/2014/main" id="{C1D7D604-1A30-B741-8EB7-4879E3F097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1272" y="141304"/>
            <a:ext cx="9549456" cy="5436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735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A2B58-8431-0840-8B18-B5ED455FC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What is a personal brand?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E0C04-D2F6-2547-A8A9-AE27C6D419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39800" y="1158857"/>
            <a:ext cx="5156200" cy="4351338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Your personal brand states not what you are, but who you are:-</a:t>
            </a:r>
          </a:p>
          <a:p>
            <a:r>
              <a:rPr lang="en-US"/>
              <a:t>Image;</a:t>
            </a:r>
          </a:p>
          <a:p>
            <a:r>
              <a:rPr lang="en-US"/>
              <a:t>Skills;</a:t>
            </a:r>
          </a:p>
          <a:p>
            <a:r>
              <a:rPr lang="en-GB"/>
              <a:t>Behaviour</a:t>
            </a:r>
            <a:r>
              <a:rPr lang="en-US"/>
              <a:t>;</a:t>
            </a:r>
          </a:p>
          <a:p>
            <a:r>
              <a:rPr lang="en-US"/>
              <a:t>Reputation;</a:t>
            </a:r>
          </a:p>
          <a:p>
            <a:r>
              <a:rPr lang="en-US"/>
              <a:t>Beliefs; and </a:t>
            </a:r>
          </a:p>
          <a:p>
            <a:r>
              <a:rPr lang="en-US"/>
              <a:t>Values</a:t>
            </a:r>
          </a:p>
          <a:p>
            <a:pPr marL="0" indent="0">
              <a:buNone/>
            </a:pPr>
            <a:r>
              <a:rPr lang="en-US" sz="1200" b="1"/>
              <a:t>(Source: Me Inc., 2012, Branding and Positioning Career Advice)</a:t>
            </a:r>
          </a:p>
        </p:txBody>
      </p:sp>
      <p:pic>
        <p:nvPicPr>
          <p:cNvPr id="6" name="Content Placeholder 5" descr="Diagram, funnel chart&#10;&#10;Description automatically generated">
            <a:extLst>
              <a:ext uri="{FF2B5EF4-FFF2-40B4-BE49-F238E27FC236}">
                <a16:creationId xmlns:a16="http://schemas.microsoft.com/office/drawing/2014/main" id="{AAAB2E89-F162-EB48-A799-0B34D7A61FC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373" y="1027907"/>
            <a:ext cx="4376109" cy="4613238"/>
          </a:xfrm>
        </p:spPr>
      </p:pic>
    </p:spTree>
    <p:extLst>
      <p:ext uri="{BB962C8B-B14F-4D97-AF65-F5344CB8AC3E}">
        <p14:creationId xmlns:p14="http://schemas.microsoft.com/office/powerpoint/2010/main" val="2380473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2CD7-CB7D-084F-BFFE-552A438A6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What is personal brand?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D65ED-2FB9-FD49-8EB2-B26761F0AF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39800" y="1253331"/>
            <a:ext cx="5156200" cy="4351338"/>
          </a:xfrm>
        </p:spPr>
        <p:txBody>
          <a:bodyPr/>
          <a:lstStyle/>
          <a:p>
            <a:r>
              <a:rPr lang="en-US" sz="2400"/>
              <a:t>Personal branding is the consistent and uniform presentation of an individual.</a:t>
            </a:r>
          </a:p>
          <a:p>
            <a:r>
              <a:rPr lang="en-US" sz="2400"/>
              <a:t>It’s about being authentic and mindful of the impression that you make when you meet someone for the first time. </a:t>
            </a:r>
          </a:p>
          <a:p>
            <a:r>
              <a:rPr lang="en-US" sz="2400"/>
              <a:t>An everlasting impression is formed in the first four minutes. It can never be changed.</a:t>
            </a:r>
          </a:p>
          <a:p>
            <a:r>
              <a:rPr lang="en-US" sz="2400"/>
              <a:t>At the highest level, it’s your values that shine through.</a:t>
            </a:r>
          </a:p>
        </p:txBody>
      </p:sp>
      <p:pic>
        <p:nvPicPr>
          <p:cNvPr id="6" name="Content Placeholder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F4606F0E-BB80-AD49-A9EF-B61FA8A1DF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368736"/>
            <a:ext cx="5156200" cy="4120527"/>
          </a:xfrm>
        </p:spPr>
      </p:pic>
    </p:spTree>
    <p:extLst>
      <p:ext uri="{BB962C8B-B14F-4D97-AF65-F5344CB8AC3E}">
        <p14:creationId xmlns:p14="http://schemas.microsoft.com/office/powerpoint/2010/main" val="2409259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7CD300-4AF4-DD4D-9D6C-A54F37A77F38}"/>
              </a:ext>
            </a:extLst>
          </p:cNvPr>
          <p:cNvSpPr/>
          <p:nvPr/>
        </p:nvSpPr>
        <p:spPr>
          <a:xfrm>
            <a:off x="3090441" y="2419109"/>
            <a:ext cx="6528122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4400" b="0" cap="none" spc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You are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55BF3D-C1BC-6C46-BA3C-5466AF9BEB1C}"/>
              </a:ext>
            </a:extLst>
          </p:cNvPr>
          <p:cNvSpPr/>
          <p:nvPr/>
        </p:nvSpPr>
        <p:spPr>
          <a:xfrm>
            <a:off x="1745484" y="1495779"/>
            <a:ext cx="92180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Personal brand is all about who</a:t>
            </a:r>
          </a:p>
        </p:txBody>
      </p:sp>
    </p:spTree>
    <p:extLst>
      <p:ext uri="{BB962C8B-B14F-4D97-AF65-F5344CB8AC3E}">
        <p14:creationId xmlns:p14="http://schemas.microsoft.com/office/powerpoint/2010/main" val="2125276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E63DF-04C6-4644-8DD6-47C3DD979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 what is personal branding?</a:t>
            </a:r>
          </a:p>
        </p:txBody>
      </p:sp>
    </p:spTree>
    <p:extLst>
      <p:ext uri="{BB962C8B-B14F-4D97-AF65-F5344CB8AC3E}">
        <p14:creationId xmlns:p14="http://schemas.microsoft.com/office/powerpoint/2010/main" val="2025207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F996F-3713-E444-8D0E-D20FB49AA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What is personal branding?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29B84-3876-2841-B2BE-52E4B301AB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Personal branding is the strategy that an individual develops in order to deliver their personal brand.</a:t>
            </a:r>
          </a:p>
          <a:p>
            <a:r>
              <a:rPr lang="en-US"/>
              <a:t>Strategy involves:-</a:t>
            </a:r>
          </a:p>
          <a:p>
            <a:pPr lvl="1"/>
            <a:r>
              <a:rPr lang="en-US"/>
              <a:t>Knowing where you are now?</a:t>
            </a:r>
          </a:p>
          <a:p>
            <a:pPr lvl="1"/>
            <a:r>
              <a:rPr lang="en-US"/>
              <a:t>Where you want your brand to be?</a:t>
            </a:r>
          </a:p>
          <a:p>
            <a:pPr lvl="1"/>
            <a:r>
              <a:rPr lang="en-US"/>
              <a:t>Understanding the driving forces.</a:t>
            </a:r>
          </a:p>
          <a:p>
            <a:pPr lvl="1"/>
            <a:r>
              <a:rPr lang="en-US"/>
              <a:t>Understanding the resistances or blockages.</a:t>
            </a:r>
          </a:p>
        </p:txBody>
      </p:sp>
    </p:spTree>
    <p:extLst>
      <p:ext uri="{BB962C8B-B14F-4D97-AF65-F5344CB8AC3E}">
        <p14:creationId xmlns:p14="http://schemas.microsoft.com/office/powerpoint/2010/main" val="620998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lege graduates celebrating and talking together">
            <a:extLst>
              <a:ext uri="{FF2B5EF4-FFF2-40B4-BE49-F238E27FC236}">
                <a16:creationId xmlns:a16="http://schemas.microsoft.com/office/drawing/2014/main" id="{BDFD68EC-54DE-4642-A3BD-A9375AAAAB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763" y="1000125"/>
            <a:ext cx="2540650" cy="1692499"/>
          </a:xfrm>
          <a:prstGeom prst="rect">
            <a:avLst/>
          </a:prstGeom>
        </p:spPr>
      </p:pic>
      <p:sp>
        <p:nvSpPr>
          <p:cNvPr id="6" name="Up Arrow 5">
            <a:extLst>
              <a:ext uri="{FF2B5EF4-FFF2-40B4-BE49-F238E27FC236}">
                <a16:creationId xmlns:a16="http://schemas.microsoft.com/office/drawing/2014/main" id="{A420B4BF-0AD3-9F48-9E9F-4D61A0F9AC55}"/>
              </a:ext>
            </a:extLst>
          </p:cNvPr>
          <p:cNvSpPr/>
          <p:nvPr/>
        </p:nvSpPr>
        <p:spPr>
          <a:xfrm rot="3780986">
            <a:off x="5714384" y="599319"/>
            <a:ext cx="785813" cy="5805479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Woman blowing pink bubble gum">
            <a:extLst>
              <a:ext uri="{FF2B5EF4-FFF2-40B4-BE49-F238E27FC236}">
                <a16:creationId xmlns:a16="http://schemas.microsoft.com/office/drawing/2014/main" id="{1EE076DC-2DC1-EF46-A5ED-DCFD1FA549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315" y="3535514"/>
            <a:ext cx="2520643" cy="1800225"/>
          </a:xfrm>
          <a:prstGeom prst="rect">
            <a:avLst/>
          </a:prstGeom>
        </p:spPr>
      </p:pic>
      <p:pic>
        <p:nvPicPr>
          <p:cNvPr id="8" name="Graphic 7" descr="No sign">
            <a:extLst>
              <a:ext uri="{FF2B5EF4-FFF2-40B4-BE49-F238E27FC236}">
                <a16:creationId xmlns:a16="http://schemas.microsoft.com/office/drawing/2014/main" id="{966DAB25-B169-8F4B-8D82-E7B43807E1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00610" y="2654523"/>
            <a:ext cx="1462088" cy="146208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177CDEB-C51E-014D-882B-AB6EEFBC92E2}"/>
              </a:ext>
            </a:extLst>
          </p:cNvPr>
          <p:cNvSpPr txBox="1"/>
          <p:nvPr/>
        </p:nvSpPr>
        <p:spPr>
          <a:xfrm>
            <a:off x="1065885" y="2855727"/>
            <a:ext cx="21210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How we are perceived now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6B6691-F7DD-1846-9670-940233090449}"/>
              </a:ext>
            </a:extLst>
          </p:cNvPr>
          <p:cNvSpPr txBox="1"/>
          <p:nvPr/>
        </p:nvSpPr>
        <p:spPr>
          <a:xfrm>
            <a:off x="8101013" y="485775"/>
            <a:ext cx="3314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/>
              <a:t>How we want to be perceived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6B00F2-E031-894D-A718-D5B640078FE6}"/>
              </a:ext>
            </a:extLst>
          </p:cNvPr>
          <p:cNvSpPr txBox="1"/>
          <p:nvPr/>
        </p:nvSpPr>
        <p:spPr>
          <a:xfrm>
            <a:off x="3708371" y="3212348"/>
            <a:ext cx="21002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way to get to one’s goal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0F63182-B7FD-8541-9FE4-708DD06F5645}"/>
              </a:ext>
            </a:extLst>
          </p:cNvPr>
          <p:cNvSpPr txBox="1"/>
          <p:nvPr/>
        </p:nvSpPr>
        <p:spPr>
          <a:xfrm>
            <a:off x="7119492" y="3512297"/>
            <a:ext cx="25406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resistances and blockages to be overcome along the way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400A22-C3AC-1C43-9155-0CC9D4037D43}"/>
              </a:ext>
            </a:extLst>
          </p:cNvPr>
          <p:cNvSpPr txBox="1"/>
          <p:nvPr/>
        </p:nvSpPr>
        <p:spPr>
          <a:xfrm>
            <a:off x="1065885" y="480403"/>
            <a:ext cx="30922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arrow denotes the direction one is to take and what activities an individual must concentrate upon to get there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ACFAB68-D03F-3F4F-B293-2D9EF2A6B173}"/>
              </a:ext>
            </a:extLst>
          </p:cNvPr>
          <p:cNvSpPr txBox="1"/>
          <p:nvPr/>
        </p:nvSpPr>
        <p:spPr>
          <a:xfrm>
            <a:off x="5040060" y="5169267"/>
            <a:ext cx="704596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/>
              <a:t>Adapted from </a:t>
            </a:r>
            <a:r>
              <a:rPr lang="en-GB"/>
              <a:t>Lewin, K., 1947, </a:t>
            </a:r>
            <a:r>
              <a:rPr lang="en-GB" i="1"/>
              <a:t>Understanding the three stages of change</a:t>
            </a:r>
          </a:p>
          <a:p>
            <a:endParaRPr lang="en-GB"/>
          </a:p>
          <a:p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0623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/>
      <p:bldP spid="10" grpId="0"/>
      <p:bldP spid="11" grpId="0"/>
      <p:bldP spid="12" grpId="0"/>
      <p:bldP spid="13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47A0E-0175-2940-BC5B-51721009E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02A299-E1D5-4742-B39E-4F04AA7361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r>
              <a:rPr lang="en-GB"/>
              <a:t>In order to know where you are along the path towards developing your personal brand, it is necessary to develop metrics (to measure your progress);</a:t>
            </a:r>
          </a:p>
          <a:p>
            <a:r>
              <a:rPr lang="en-GB"/>
              <a:t>Once you have developed some metrics it is possible to know where you are and whether you need to change course of speed up or slow down the processes.</a:t>
            </a:r>
          </a:p>
          <a:p>
            <a:r>
              <a:rPr lang="en-GB"/>
              <a:t>Let’s look next at what metrics are and how we might design them.</a:t>
            </a:r>
          </a:p>
        </p:txBody>
      </p:sp>
    </p:spTree>
    <p:extLst>
      <p:ext uri="{BB962C8B-B14F-4D97-AF65-F5344CB8AC3E}">
        <p14:creationId xmlns:p14="http://schemas.microsoft.com/office/powerpoint/2010/main" val="8697584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D039D-5B1A-1C40-80F0-2C010E601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Developing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155DB-E466-134A-985B-11E5787D3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2002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500" dirty="0"/>
              <a:t>Maybe you want to be positioned for a new job in your firm or you want to be included in more of the important conversations that management is having. </a:t>
            </a:r>
          </a:p>
          <a:p>
            <a:pPr marL="0" indent="0">
              <a:buNone/>
            </a:pPr>
            <a:r>
              <a:rPr lang="en-GB" sz="2500" dirty="0"/>
              <a:t>What is it going to take for management to see you as a credible; and somebody that they ought to include in those conversations?  </a:t>
            </a:r>
          </a:p>
          <a:p>
            <a:pPr marL="0" indent="0">
              <a:buNone/>
            </a:pPr>
            <a:r>
              <a:rPr lang="en-GB" sz="2500" dirty="0"/>
              <a:t>Maybe your plan is to speak up more in meetings.  To might decide to raise your hand and offer an opinion. </a:t>
            </a:r>
          </a:p>
          <a:p>
            <a:pPr marL="0" indent="0">
              <a:buNone/>
            </a:pPr>
            <a:r>
              <a:rPr lang="en-GB" sz="2500" dirty="0"/>
              <a:t>Maybe you decide to participate in writing part of the company blog; adding your voice to the conversation.  </a:t>
            </a:r>
          </a:p>
          <a:p>
            <a:pPr marL="0" indent="0">
              <a:buNone/>
            </a:pPr>
            <a:r>
              <a:rPr lang="en-GB" sz="2500" dirty="0"/>
              <a:t>Maybe you need to network internally, and to do it a little more strategically. You might aim to build influence with people who invite people to meetings.  </a:t>
            </a:r>
          </a:p>
          <a:p>
            <a:pPr marL="0" indent="0">
              <a:buNone/>
            </a:pP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38049496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F47F1-9234-BE41-A50C-8EDBD3E80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Developing Metrics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431DF-E215-F64D-95E9-C26322809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3524851"/>
          </a:xfrm>
        </p:spPr>
        <p:txBody>
          <a:bodyPr/>
          <a:lstStyle/>
          <a:p>
            <a:pPr marL="0" indent="0">
              <a:buNone/>
            </a:pPr>
            <a:r>
              <a:rPr lang="en-GB" sz="2500" dirty="0"/>
              <a:t>When those things start happening and you see the results, then you know  you're on the right path.  </a:t>
            </a:r>
          </a:p>
          <a:p>
            <a:pPr marL="0" indent="0">
              <a:buNone/>
            </a:pPr>
            <a:r>
              <a:rPr lang="en-GB" sz="2500" dirty="0"/>
              <a:t>If your plan doesn't work, then you might decide to change direction or to try something else.</a:t>
            </a:r>
          </a:p>
          <a:p>
            <a:pPr marL="0" indent="0">
              <a:buNone/>
            </a:pPr>
            <a:r>
              <a:rPr lang="en-GB" sz="2500" dirty="0"/>
              <a:t>Always keeping your desired reputation (goal) in mind.  </a:t>
            </a:r>
          </a:p>
          <a:p>
            <a:pPr marL="0" indent="0">
              <a:buNone/>
            </a:pPr>
            <a:r>
              <a:rPr lang="en-GB" sz="2500" dirty="0"/>
              <a:t>It's about building that brand incrementally and having an action plan.</a:t>
            </a:r>
          </a:p>
          <a:p>
            <a:pPr marL="0" indent="0">
              <a:buNone/>
            </a:pPr>
            <a:r>
              <a:rPr lang="en-GB" sz="2500" dirty="0"/>
              <a:t>Making a note of what you want; how often you do those things; and measuring their success is metrics.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7996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B403D26-96E4-D04A-A30B-A0E0A19EC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do I build an action plan?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9294D7-60D6-1747-8160-4A7FC57656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622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B3C53-DD4E-FF4C-B1F6-925A327E4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976184"/>
          </a:xfrm>
        </p:spPr>
        <p:txBody>
          <a:bodyPr anchor="b">
            <a:normAutofit/>
          </a:bodyPr>
          <a:lstStyle/>
          <a:p>
            <a:r>
              <a:rPr lang="en-GB" sz="3600" b="1" dirty="0"/>
              <a:t>Action planning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B308C2A-0000-A148-9FAD-E3949C91F6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42733" y="1686698"/>
            <a:ext cx="7224990" cy="3305432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23C1BB-16E0-B442-9C3E-10DADC470F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1686697"/>
            <a:ext cx="3932767" cy="38115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It’s important to create a clear strategic plan, with metrics, which is well defined: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Objectives, which 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Measurable,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Achievable,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Realistic and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Time based.</a:t>
            </a:r>
          </a:p>
        </p:txBody>
      </p:sp>
    </p:spTree>
    <p:extLst>
      <p:ext uri="{BB962C8B-B14F-4D97-AF65-F5344CB8AC3E}">
        <p14:creationId xmlns:p14="http://schemas.microsoft.com/office/powerpoint/2010/main" val="35949060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DCF60-266C-524A-A0F2-60528261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2605088" cy="1325563"/>
          </a:xfrm>
        </p:spPr>
        <p:txBody>
          <a:bodyPr/>
          <a:lstStyle/>
          <a:p>
            <a:r>
              <a:rPr lang="en-GB" b="1" dirty="0"/>
              <a:t>Action plan</a:t>
            </a:r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DA8FBCEF-4403-444B-AB53-4E18AF5FF4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9710" y="1"/>
            <a:ext cx="8746090" cy="5720320"/>
          </a:xfrm>
        </p:spPr>
      </p:pic>
    </p:spTree>
    <p:extLst>
      <p:ext uri="{BB962C8B-B14F-4D97-AF65-F5344CB8AC3E}">
        <p14:creationId xmlns:p14="http://schemas.microsoft.com/office/powerpoint/2010/main" val="18754550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53E0E-9778-7A4F-994E-D2D0A67FF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Self-directed learning</a:t>
            </a:r>
          </a:p>
        </p:txBody>
      </p:sp>
    </p:spTree>
    <p:extLst>
      <p:ext uri="{BB962C8B-B14F-4D97-AF65-F5344CB8AC3E}">
        <p14:creationId xmlns:p14="http://schemas.microsoft.com/office/powerpoint/2010/main" val="28722184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65126"/>
            <a:ext cx="12192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836122"/>
            <a:ext cx="8748783" cy="1325563"/>
          </a:xfrm>
        </p:spPr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2100428"/>
            <a:ext cx="8964488" cy="2900723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FF00"/>
                </a:solidFill>
              </a:rPr>
              <a:t>Let’s take 5 minutes to reflect upon in this session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  <a:p>
            <a:r>
              <a:rPr lang="en-GB" dirty="0">
                <a:solidFill>
                  <a:srgbClr val="FFFF00"/>
                </a:solidFill>
              </a:rPr>
              <a:t>Engage with your tutor on the topics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2059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32298-F766-ED45-9C9A-464CED327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679622"/>
            <a:ext cx="3932767" cy="1104314"/>
          </a:xfrm>
        </p:spPr>
        <p:txBody>
          <a:bodyPr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GB" sz="4400" b="1" dirty="0"/>
              <a:t>Before the next session</a:t>
            </a:r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0ABB2658-6C3A-1C4A-AC01-E27D43CD1EF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5684729" y="0"/>
            <a:ext cx="6088983" cy="5647532"/>
          </a:xfrm>
          <a:prstGeom prst="rect">
            <a:avLst/>
          </a:prstGeo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9BC45F45-251D-42F9-82D8-D29DA4AF2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 lIns="91440" tIns="45720" rIns="91440" bIns="45720" anchor="t"/>
          <a:lstStyle/>
          <a:p>
            <a:r>
              <a:rPr lang="en-US" sz="2200"/>
              <a:t>Use the headings shown on the right to produce a short evidence-based statement of your core principles.</a:t>
            </a:r>
          </a:p>
          <a:p>
            <a:endParaRPr lang="en-US" sz="2200"/>
          </a:p>
          <a:p>
            <a:r>
              <a:rPr lang="en-US" sz="2200"/>
              <a:t>Be prepared to present your statement orally at the next session, if requested.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795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03A4-8837-0944-A3A1-E6A2260A8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C987FF-6B21-324A-9502-1299A92DE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3660"/>
            <a:ext cx="10515600" cy="4351338"/>
          </a:xfrm>
        </p:spPr>
        <p:txBody>
          <a:bodyPr lIns="91440" tIns="45720" rIns="91440" bIns="45720" anchor="t"/>
          <a:lstStyle/>
          <a:p>
            <a:r>
              <a:rPr lang="en-US"/>
              <a:t>Creating your Personal Brand </a:t>
            </a:r>
            <a:r>
              <a:rPr lang="en-US">
                <a:hlinkClick r:id="rId2"/>
              </a:rPr>
              <a:t>https://www.linkedin.com/learning/creating-your-personal-brand/what-is-personal-branding?u=77966930</a:t>
            </a:r>
            <a:r>
              <a:rPr lang="en-US"/>
              <a:t> </a:t>
            </a:r>
            <a:r>
              <a:rPr lang="en-GB"/>
              <a:t>(accessed 21 Nov 20);</a:t>
            </a:r>
          </a:p>
          <a:p>
            <a:r>
              <a:rPr lang="en-GB">
                <a:ea typeface="+mn-lt"/>
                <a:cs typeface="+mn-lt"/>
              </a:rPr>
              <a:t>Lewin, K. (1947). Frontiers in Group Dynamics. </a:t>
            </a:r>
            <a:r>
              <a:rPr lang="en-GB" i="1">
                <a:ea typeface="+mn-lt"/>
                <a:cs typeface="+mn-lt"/>
              </a:rPr>
              <a:t>Human Relations</a:t>
            </a:r>
            <a:r>
              <a:rPr lang="en-GB">
                <a:ea typeface="+mn-lt"/>
                <a:cs typeface="+mn-lt"/>
              </a:rPr>
              <a:t>, 1(1), pp.5–41.</a:t>
            </a:r>
            <a:endParaRPr lang="en-GB">
              <a:cs typeface="Calibri" panose="020F0502020204030204"/>
            </a:endParaRPr>
          </a:p>
          <a:p>
            <a:r>
              <a:rPr lang="en-GB"/>
              <a:t>Me.inc, 2012,</a:t>
            </a:r>
            <a:r>
              <a:rPr lang="en-US" b="1"/>
              <a:t> </a:t>
            </a:r>
            <a:r>
              <a:rPr lang="en-US" i="1"/>
              <a:t>Branding and Positioning Career Advice</a:t>
            </a:r>
            <a:r>
              <a:rPr lang="en-GB" i="1"/>
              <a:t> </a:t>
            </a:r>
            <a:r>
              <a:rPr lang="en-GB">
                <a:hlinkClick r:id="rId3"/>
              </a:rPr>
              <a:t>https://incsights.files.wordpress.com/2012/10/personal-brand-pyramid.png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41538881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MSK4005 Online SESSION 7" id="{D64830FF-3CB6-754F-9CDA-8E9430B1A869}" vid="{8198E2FE-2C92-2B4D-A992-7F16CC16742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3" ma:contentTypeDescription="Create a new document." ma:contentTypeScope="" ma:versionID="e4740ae64b083be1496ce12f50bc7e47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d541d57eb43a115be17f8c812b6ab38c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AAA0700-0C3B-4257-B25B-4112E80E5423}">
  <ds:schemaRefs>
    <ds:schemaRef ds:uri="http://purl.org/dc/dcmitype/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a908d394-d138-480e-87a3-ff44c37f991a"/>
    <ds:schemaRef ds:uri="http://purl.org/dc/terms/"/>
    <ds:schemaRef ds:uri="f66716c4-314f-46c1-b01e-5a44c61897d8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06FAF67-1569-443A-96DF-36B9277DC0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8648891-CEF0-4BAE-89BF-AA5E9F4825DE}">
  <ds:schemaRefs>
    <ds:schemaRef ds:uri="a908d394-d138-480e-87a3-ff44c37f991a"/>
    <ds:schemaRef ds:uri="f66716c4-314f-46c1-b01e-5a44c61897d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797</Words>
  <Application>Microsoft Office PowerPoint</Application>
  <PresentationFormat>Widescreen</PresentationFormat>
  <Paragraphs>83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Custom Design</vt:lpstr>
      <vt:lpstr>CertHE Skills for the Workplace Module: BMSK4007</vt:lpstr>
      <vt:lpstr>Overview</vt:lpstr>
      <vt:lpstr>What is a personal brand?</vt:lpstr>
      <vt:lpstr>PowerPoint Presentation</vt:lpstr>
      <vt:lpstr>What is a personal brand?</vt:lpstr>
      <vt:lpstr>What is personal brand?</vt:lpstr>
      <vt:lpstr>PowerPoint Presentation</vt:lpstr>
      <vt:lpstr>So what is personal branding?</vt:lpstr>
      <vt:lpstr>What is personal branding?</vt:lpstr>
      <vt:lpstr>PowerPoint Presentation</vt:lpstr>
      <vt:lpstr>Metrics</vt:lpstr>
      <vt:lpstr>Developing metrics</vt:lpstr>
      <vt:lpstr>Developing Metrics</vt:lpstr>
      <vt:lpstr>How do I build an action plan?</vt:lpstr>
      <vt:lpstr>Action planning</vt:lpstr>
      <vt:lpstr>Action plan</vt:lpstr>
      <vt:lpstr>Self-directed learning</vt:lpstr>
      <vt:lpstr>Reflection</vt:lpstr>
      <vt:lpstr>Before the next session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BMSK4007</dc:title>
  <dc:creator>Stuart Morgan</dc:creator>
  <cp:lastModifiedBy>Stuart Morgan</cp:lastModifiedBy>
  <cp:revision>5</cp:revision>
  <dcterms:created xsi:type="dcterms:W3CDTF">2020-11-23T16:09:39Z</dcterms:created>
  <dcterms:modified xsi:type="dcterms:W3CDTF">2020-12-01T10:48:52Z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