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4"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95" d="100"/>
          <a:sy n="95" d="100"/>
        </p:scale>
        <p:origin x="67" y="3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996C5-640B-604D-9DBE-B166173391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9D7C83-4AAF-0A7B-CC75-4D4F34C055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5E82DB-EB6E-973D-8C5D-886F8A569B9E}"/>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5" name="Footer Placeholder 4">
            <a:extLst>
              <a:ext uri="{FF2B5EF4-FFF2-40B4-BE49-F238E27FC236}">
                <a16:creationId xmlns:a16="http://schemas.microsoft.com/office/drawing/2014/main" id="{EC6B55C7-4D59-81D6-A83A-7C1A81911C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11429F-FEA9-BD39-5868-9BE9B24135D3}"/>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4002268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34CCD-9062-FE75-5D46-22FE074D6B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2879A2-0583-9042-0A2E-D01B46396F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068309-A839-6BEC-676A-144A5B86AD95}"/>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5" name="Footer Placeholder 4">
            <a:extLst>
              <a:ext uri="{FF2B5EF4-FFF2-40B4-BE49-F238E27FC236}">
                <a16:creationId xmlns:a16="http://schemas.microsoft.com/office/drawing/2014/main" id="{DED0467C-4D44-2EBE-CD1E-A5178F9422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B84B94-A5E7-1451-A7A8-8BEE6F0A5DED}"/>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2501899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C313E-FAA9-5FAE-FB5B-C3338E6697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DD1436-A8E9-B418-B6B4-6C1DD9D6FE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9F435B-49B8-65B2-4DDC-19BD89508BC7}"/>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5" name="Footer Placeholder 4">
            <a:extLst>
              <a:ext uri="{FF2B5EF4-FFF2-40B4-BE49-F238E27FC236}">
                <a16:creationId xmlns:a16="http://schemas.microsoft.com/office/drawing/2014/main" id="{E7F9C12E-ACB0-8FF2-F167-504D9D86C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522659-E4C7-4B99-2B70-ADA59E5BFA59}"/>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37767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9CCCC-F0FB-93F8-D394-498CA65D0F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8962A2-12BB-3BD7-0DBF-BDEC3CA518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0BF349-E37F-EFB5-AB4C-AA46EDBAFE6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87552F-FD13-6043-7D87-16BE3E92AE50}"/>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6" name="Footer Placeholder 5">
            <a:extLst>
              <a:ext uri="{FF2B5EF4-FFF2-40B4-BE49-F238E27FC236}">
                <a16:creationId xmlns:a16="http://schemas.microsoft.com/office/drawing/2014/main" id="{6392B028-B19E-096A-A85E-95D8534588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20CC62-B974-112C-A4D3-A87D4D5E109A}"/>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672177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A78FE-7943-19F1-A86E-5767BCF5A6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8A3111-C31B-5C38-E305-13D8DB7265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CA4013-CDBE-AF9D-8FBC-DD49C8107E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BE129E-21CC-E698-0EF3-69C0BC2FED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986F98-C8C8-08D2-E00D-BAFB8BA68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2776F2-3F13-3A19-15A4-8B01548C3D8F}"/>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8" name="Footer Placeholder 7">
            <a:extLst>
              <a:ext uri="{FF2B5EF4-FFF2-40B4-BE49-F238E27FC236}">
                <a16:creationId xmlns:a16="http://schemas.microsoft.com/office/drawing/2014/main" id="{F462453A-5F85-196E-038E-B232A05BA4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0618A5-A104-000E-CEEA-71FEF87EFD39}"/>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3547555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0D50A-7F59-4152-620B-A02B5E7D71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F64C46-0334-B4C8-531B-FB5296C0D892}"/>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4" name="Footer Placeholder 3">
            <a:extLst>
              <a:ext uri="{FF2B5EF4-FFF2-40B4-BE49-F238E27FC236}">
                <a16:creationId xmlns:a16="http://schemas.microsoft.com/office/drawing/2014/main" id="{E3A393D6-225E-A5A9-0091-2BE0656CC6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0BFED9-7EC8-7B2C-0747-A667671D0F22}"/>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1885890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B9A1C6-084C-67FF-FC52-185220F188FB}"/>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3" name="Footer Placeholder 2">
            <a:extLst>
              <a:ext uri="{FF2B5EF4-FFF2-40B4-BE49-F238E27FC236}">
                <a16:creationId xmlns:a16="http://schemas.microsoft.com/office/drawing/2014/main" id="{B6EFA5C6-E6D2-3D20-BEBE-193FB80720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86DFAA-0934-EA9C-0081-49CEDC188606}"/>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3692880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E0CFD-28FF-20CD-853A-2759A2BE91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C00C6B-7DDF-325D-ACF0-1D73FAC9B3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09F32F-02FA-B2F9-61AE-E3D0B63CDB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C8AE44-F454-EDD5-B428-78A5E75A8731}"/>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6" name="Footer Placeholder 5">
            <a:extLst>
              <a:ext uri="{FF2B5EF4-FFF2-40B4-BE49-F238E27FC236}">
                <a16:creationId xmlns:a16="http://schemas.microsoft.com/office/drawing/2014/main" id="{31B6383B-D04C-82BE-0047-110579967C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D9E56D-37E0-AEFF-2872-B95D3A918B6D}"/>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1107876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65D0-DC48-1CFB-D9FC-0520B88A93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49C8BF-D8AA-8F19-DD26-1F357F3EAD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C494ED-E37F-59D1-7DD7-BCB979377B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F4EA37-EFB3-7200-B857-A90A46D5F387}"/>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6" name="Footer Placeholder 5">
            <a:extLst>
              <a:ext uri="{FF2B5EF4-FFF2-40B4-BE49-F238E27FC236}">
                <a16:creationId xmlns:a16="http://schemas.microsoft.com/office/drawing/2014/main" id="{E0DA9428-3BF8-1A17-FCF5-4DCAE27ACF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A45A90-FFCE-DA15-94A4-243D08CA8B49}"/>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2059315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ADFBD-23F5-1E93-7287-4E02C7F510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D349E2-0CAB-CA37-5E81-2AC169F488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98E1CC-D83C-68DD-2F7E-891615C66ACC}"/>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5" name="Footer Placeholder 4">
            <a:extLst>
              <a:ext uri="{FF2B5EF4-FFF2-40B4-BE49-F238E27FC236}">
                <a16:creationId xmlns:a16="http://schemas.microsoft.com/office/drawing/2014/main" id="{5974DE20-F04C-1107-AFCA-824D9E2293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DB07FC-7104-971B-BC50-C2B771199AB8}"/>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1922489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EC1CD5-3F91-81FC-E06B-AEAEC3C644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C66036-805A-9947-941F-D8EAAB7776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C9CBC3-1702-8EC6-068A-7F95F508391C}"/>
              </a:ext>
            </a:extLst>
          </p:cNvPr>
          <p:cNvSpPr>
            <a:spLocks noGrp="1"/>
          </p:cNvSpPr>
          <p:nvPr>
            <p:ph type="dt" sz="half" idx="10"/>
          </p:nvPr>
        </p:nvSpPr>
        <p:spPr/>
        <p:txBody>
          <a:bodyPr/>
          <a:lstStyle/>
          <a:p>
            <a:fld id="{067EA554-E8C7-4C36-B8A0-A8B7CBAF2AC6}" type="datetimeFigureOut">
              <a:rPr lang="en-GB" smtClean="0"/>
              <a:t>29/05/2023</a:t>
            </a:fld>
            <a:endParaRPr lang="en-GB"/>
          </a:p>
        </p:txBody>
      </p:sp>
      <p:sp>
        <p:nvSpPr>
          <p:cNvPr id="5" name="Footer Placeholder 4">
            <a:extLst>
              <a:ext uri="{FF2B5EF4-FFF2-40B4-BE49-F238E27FC236}">
                <a16:creationId xmlns:a16="http://schemas.microsoft.com/office/drawing/2014/main" id="{FAA0F2F0-6D4E-CD58-896D-9730AD1416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12A5BB-ACDF-F40B-2C64-B84F05C75FBB}"/>
              </a:ext>
            </a:extLst>
          </p:cNvPr>
          <p:cNvSpPr>
            <a:spLocks noGrp="1"/>
          </p:cNvSpPr>
          <p:nvPr>
            <p:ph type="sldNum" sz="quarter" idx="12"/>
          </p:nvPr>
        </p:nvSpPr>
        <p:spPr/>
        <p:txBody>
          <a:bodyPr/>
          <a:lstStyle/>
          <a:p>
            <a:fld id="{60076DB3-C977-4B81-9B6E-7A52B84DC1FC}" type="slidenum">
              <a:rPr lang="en-GB" smtClean="0"/>
              <a:t>‹#›</a:t>
            </a:fld>
            <a:endParaRPr lang="en-GB"/>
          </a:p>
        </p:txBody>
      </p:sp>
    </p:spTree>
    <p:extLst>
      <p:ext uri="{BB962C8B-B14F-4D97-AF65-F5344CB8AC3E}">
        <p14:creationId xmlns:p14="http://schemas.microsoft.com/office/powerpoint/2010/main" val="274906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E13DAE-BA4A-656A-F896-592971A636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2C93D8-1B9D-4A0B-5058-8DE1C3C5F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1714E1-F332-CA6E-8CA2-CECF7363C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7EA554-E8C7-4C36-B8A0-A8B7CBAF2AC6}" type="datetimeFigureOut">
              <a:rPr lang="en-GB" smtClean="0"/>
              <a:t>29/05/2023</a:t>
            </a:fld>
            <a:endParaRPr lang="en-GB"/>
          </a:p>
        </p:txBody>
      </p:sp>
      <p:sp>
        <p:nvSpPr>
          <p:cNvPr id="5" name="Footer Placeholder 4">
            <a:extLst>
              <a:ext uri="{FF2B5EF4-FFF2-40B4-BE49-F238E27FC236}">
                <a16:creationId xmlns:a16="http://schemas.microsoft.com/office/drawing/2014/main" id="{58103AE1-0D57-C27D-EF6B-5BE70F4D4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E64DC6-E3A9-23E7-17D0-FD734E0323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076DB3-C977-4B81-9B6E-7A52B84DC1FC}" type="slidenum">
              <a:rPr lang="en-GB" smtClean="0"/>
              <a:t>‹#›</a:t>
            </a:fld>
            <a:endParaRPr lang="en-GB"/>
          </a:p>
        </p:txBody>
      </p:sp>
    </p:spTree>
    <p:extLst>
      <p:ext uri="{BB962C8B-B14F-4D97-AF65-F5344CB8AC3E}">
        <p14:creationId xmlns:p14="http://schemas.microsoft.com/office/powerpoint/2010/main" val="41375146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E0C8-6B50-CEF5-2281-8F2AD5D9F639}"/>
              </a:ext>
            </a:extLst>
          </p:cNvPr>
          <p:cNvSpPr>
            <a:spLocks noGrp="1"/>
          </p:cNvSpPr>
          <p:nvPr>
            <p:ph type="ctrTitle"/>
          </p:nvPr>
        </p:nvSpPr>
        <p:spPr/>
        <p:txBody>
          <a:bodyPr/>
          <a:lstStyle/>
          <a:p>
            <a:r>
              <a:rPr lang="en-GB" dirty="0"/>
              <a:t>HOTEL EVENT ADVERTISMENT</a:t>
            </a:r>
          </a:p>
        </p:txBody>
      </p:sp>
      <p:sp>
        <p:nvSpPr>
          <p:cNvPr id="3" name="Subtitle 2">
            <a:extLst>
              <a:ext uri="{FF2B5EF4-FFF2-40B4-BE49-F238E27FC236}">
                <a16:creationId xmlns:a16="http://schemas.microsoft.com/office/drawing/2014/main" id="{D733A114-E505-4D18-E997-CDC4CC637DE0}"/>
              </a:ext>
            </a:extLst>
          </p:cNvPr>
          <p:cNvSpPr>
            <a:spLocks noGrp="1"/>
          </p:cNvSpPr>
          <p:nvPr>
            <p:ph type="subTitle" idx="1"/>
          </p:nvPr>
        </p:nvSpPr>
        <p:spPr/>
        <p:txBody>
          <a:bodyPr>
            <a:normAutofit fontScale="85000" lnSpcReduction="10000"/>
          </a:bodyPr>
          <a:lstStyle/>
          <a:p>
            <a:r>
              <a:rPr lang="en-GB" dirty="0"/>
              <a:t>Student name: Alexandra Maria </a:t>
            </a:r>
            <a:r>
              <a:rPr lang="en-GB" dirty="0" err="1"/>
              <a:t>Ganea</a:t>
            </a:r>
            <a:endParaRPr lang="en-GB" dirty="0"/>
          </a:p>
          <a:p>
            <a:r>
              <a:rPr lang="en-GB" dirty="0"/>
              <a:t>Student Number:2022141</a:t>
            </a:r>
          </a:p>
          <a:p>
            <a:r>
              <a:rPr lang="en-GB" dirty="0" err="1"/>
              <a:t>Lecturer:JINPING</a:t>
            </a:r>
            <a:r>
              <a:rPr lang="en-GB" dirty="0"/>
              <a:t> LI</a:t>
            </a:r>
          </a:p>
          <a:p>
            <a:r>
              <a:rPr lang="en-GB" dirty="0"/>
              <a:t>Module </a:t>
            </a:r>
            <a:r>
              <a:rPr lang="en-GB" dirty="0" err="1"/>
              <a:t>name:Foreign</a:t>
            </a:r>
            <a:r>
              <a:rPr lang="en-GB" dirty="0"/>
              <a:t> Languages &amp; Cultural Awareness(BMIH5003)-MANDARIN</a:t>
            </a:r>
          </a:p>
        </p:txBody>
      </p:sp>
    </p:spTree>
    <p:extLst>
      <p:ext uri="{BB962C8B-B14F-4D97-AF65-F5344CB8AC3E}">
        <p14:creationId xmlns:p14="http://schemas.microsoft.com/office/powerpoint/2010/main" val="1699928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5B879-AEC6-9560-BBA9-A8F6860D4AC7}"/>
              </a:ext>
            </a:extLst>
          </p:cNvPr>
          <p:cNvSpPr>
            <a:spLocks noGrp="1"/>
          </p:cNvSpPr>
          <p:nvPr>
            <p:ph type="ctrTitle"/>
          </p:nvPr>
        </p:nvSpPr>
        <p:spPr>
          <a:xfrm>
            <a:off x="5694777" y="930267"/>
            <a:ext cx="5865654" cy="617796"/>
          </a:xfrm>
        </p:spPr>
        <p:txBody>
          <a:bodyPr>
            <a:normAutofit fontScale="90000"/>
          </a:bodyPr>
          <a:lstStyle/>
          <a:p>
            <a:r>
              <a:rPr lang="zh-TW" altLang="en-US" sz="4400" b="0" i="0" dirty="0">
                <a:solidFill>
                  <a:srgbClr val="FFFFFF"/>
                </a:solidFill>
                <a:effectLst/>
                <a:latin typeface="AkkuratLLWebPan-Regular"/>
              </a:rPr>
              <a:t>北京王府井文華東方酒店</a:t>
            </a:r>
            <a:endParaRPr lang="en-GB" sz="4400" dirty="0">
              <a:latin typeface="Bauhaus 93" panose="04030905020B02020C02" pitchFamily="82" charset="0"/>
            </a:endParaRPr>
          </a:p>
        </p:txBody>
      </p:sp>
      <p:sp>
        <p:nvSpPr>
          <p:cNvPr id="3" name="Subtitle 2">
            <a:extLst>
              <a:ext uri="{FF2B5EF4-FFF2-40B4-BE49-F238E27FC236}">
                <a16:creationId xmlns:a16="http://schemas.microsoft.com/office/drawing/2014/main" id="{286D1268-0373-C527-A784-9B7FC205F978}"/>
              </a:ext>
            </a:extLst>
          </p:cNvPr>
          <p:cNvSpPr>
            <a:spLocks noGrp="1"/>
          </p:cNvSpPr>
          <p:nvPr>
            <p:ph type="subTitle" idx="1"/>
          </p:nvPr>
        </p:nvSpPr>
        <p:spPr>
          <a:xfrm>
            <a:off x="7391403" y="2141077"/>
            <a:ext cx="2472403" cy="1150846"/>
          </a:xfrm>
        </p:spPr>
        <p:txBody>
          <a:bodyPr>
            <a:normAutofit lnSpcReduction="10000"/>
          </a:bodyPr>
          <a:lstStyle/>
          <a:p>
            <a:r>
              <a:rPr lang="ja-JP" altLang="en-US" sz="8000" b="0" i="0" dirty="0">
                <a:solidFill>
                  <a:srgbClr val="FFFFFF"/>
                </a:solidFill>
                <a:effectLst/>
                <a:latin typeface="Didot LT W02 Roman"/>
              </a:rPr>
              <a:t>入住</a:t>
            </a:r>
          </a:p>
          <a:p>
            <a:endParaRPr lang="en-GB" dirty="0"/>
          </a:p>
        </p:txBody>
      </p:sp>
      <p:pic>
        <p:nvPicPr>
          <p:cNvPr id="5" name="Picture 4" descr="A picture containing indoor, art, wall, interior design">
            <a:extLst>
              <a:ext uri="{FF2B5EF4-FFF2-40B4-BE49-F238E27FC236}">
                <a16:creationId xmlns:a16="http://schemas.microsoft.com/office/drawing/2014/main" id="{BDE90C9D-27C0-117F-2B43-2BCB20627D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720" y="331508"/>
            <a:ext cx="5426057" cy="3619138"/>
          </a:xfrm>
          <a:prstGeom prst="rect">
            <a:avLst/>
          </a:prstGeom>
        </p:spPr>
      </p:pic>
      <p:sp>
        <p:nvSpPr>
          <p:cNvPr id="7" name="TextBox 6">
            <a:extLst>
              <a:ext uri="{FF2B5EF4-FFF2-40B4-BE49-F238E27FC236}">
                <a16:creationId xmlns:a16="http://schemas.microsoft.com/office/drawing/2014/main" id="{C784CD6B-96BA-7DF1-7376-E55338D2D605}"/>
              </a:ext>
            </a:extLst>
          </p:cNvPr>
          <p:cNvSpPr txBox="1"/>
          <p:nvPr/>
        </p:nvSpPr>
        <p:spPr>
          <a:xfrm>
            <a:off x="1893675" y="4604294"/>
            <a:ext cx="8670051" cy="1323439"/>
          </a:xfrm>
          <a:prstGeom prst="rect">
            <a:avLst/>
          </a:prstGeom>
          <a:noFill/>
        </p:spPr>
        <p:txBody>
          <a:bodyPr wrap="square">
            <a:spAutoFit/>
          </a:bodyPr>
          <a:lstStyle/>
          <a:p>
            <a:r>
              <a:rPr lang="zh-TW" altLang="en-US" sz="2000" dirty="0">
                <a:latin typeface="Aharoni" panose="020B0604020202020204" pitchFamily="2" charset="-79"/>
                <a:cs typeface="Aharoni" panose="020B0604020202020204" pitchFamily="2" charset="-79"/>
              </a:rPr>
              <a:t>北京王府井文華東方酒店客房及套房卓爾不凡，彰顯品味。酒店設計精心</a:t>
            </a:r>
            <a:r>
              <a:rPr lang="en-US" altLang="zh-TW" sz="2000" dirty="0">
                <a:latin typeface="Aharoni" panose="020B0604020202020204" pitchFamily="2" charset="-79"/>
                <a:cs typeface="Aharoni" panose="020B0604020202020204" pitchFamily="2" charset="-79"/>
              </a:rPr>
              <a:t>,</a:t>
            </a:r>
            <a:r>
              <a:rPr lang="zh-TW" altLang="en-US" sz="2000" dirty="0">
                <a:latin typeface="Aharoni" panose="020B0604020202020204" pitchFamily="2" charset="-79"/>
                <a:cs typeface="Aharoni" panose="020B0604020202020204" pitchFamily="2" charset="-79"/>
              </a:rPr>
              <a:t>能夠滿足客人的各項需求，將溫馨的居家風格與豪華設施巧妙結合。酒店位置優越，距離故宮僅需數分鐘路程。部分客房及套房可將氣勢恢宏的明清皇宮紫禁城盡收眼底。</a:t>
            </a:r>
            <a:endParaRPr lang="en-GB" sz="2000" dirty="0">
              <a:latin typeface="Aharoni" panose="020B0604020202020204" pitchFamily="2" charset="-79"/>
              <a:cs typeface="Aharoni" panose="020B0604020202020204" pitchFamily="2" charset="-79"/>
            </a:endParaRPr>
          </a:p>
        </p:txBody>
      </p:sp>
    </p:spTree>
    <p:extLst>
      <p:ext uri="{BB962C8B-B14F-4D97-AF65-F5344CB8AC3E}">
        <p14:creationId xmlns:p14="http://schemas.microsoft.com/office/powerpoint/2010/main" val="3473968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913F1-47BF-F06D-B119-0E8AD2CA3A40}"/>
              </a:ext>
            </a:extLst>
          </p:cNvPr>
          <p:cNvSpPr>
            <a:spLocks noGrp="1"/>
          </p:cNvSpPr>
          <p:nvPr>
            <p:ph type="title"/>
          </p:nvPr>
        </p:nvSpPr>
        <p:spPr>
          <a:xfrm>
            <a:off x="455527" y="1764854"/>
            <a:ext cx="1014662" cy="794689"/>
          </a:xfrm>
        </p:spPr>
        <p:txBody>
          <a:bodyPr>
            <a:normAutofit/>
          </a:bodyPr>
          <a:lstStyle/>
          <a:p>
            <a:endParaRPr lang="en-GB" sz="900" dirty="0"/>
          </a:p>
        </p:txBody>
      </p:sp>
      <p:pic>
        <p:nvPicPr>
          <p:cNvPr id="7" name="Content Placeholder 6" descr="A picture containing indoor, interior design, scene, wall">
            <a:extLst>
              <a:ext uri="{FF2B5EF4-FFF2-40B4-BE49-F238E27FC236}">
                <a16:creationId xmlns:a16="http://schemas.microsoft.com/office/drawing/2014/main" id="{EBE38DDB-7C53-C8DB-E09C-8A664CED96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2239" y="103751"/>
            <a:ext cx="2755900" cy="1838701"/>
          </a:xfrm>
        </p:spPr>
      </p:pic>
      <p:pic>
        <p:nvPicPr>
          <p:cNvPr id="9" name="Picture 8" descr="A room with a bed and a couch&#10;&#10;Description automatically generated with low confidence">
            <a:extLst>
              <a:ext uri="{FF2B5EF4-FFF2-40B4-BE49-F238E27FC236}">
                <a16:creationId xmlns:a16="http://schemas.microsoft.com/office/drawing/2014/main" id="{3466FFBB-3122-DDDA-DA28-5E2695B1DE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39" y="2459755"/>
            <a:ext cx="2755900" cy="1838702"/>
          </a:xfrm>
          <a:prstGeom prst="rect">
            <a:avLst/>
          </a:prstGeom>
        </p:spPr>
      </p:pic>
      <p:pic>
        <p:nvPicPr>
          <p:cNvPr id="11" name="Picture 10" descr="A room with a bed and a couch&#10;&#10;Description automatically generated with low confidence">
            <a:extLst>
              <a:ext uri="{FF2B5EF4-FFF2-40B4-BE49-F238E27FC236}">
                <a16:creationId xmlns:a16="http://schemas.microsoft.com/office/drawing/2014/main" id="{145E7B18-230C-369E-A8C5-74993F8642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240" y="4915548"/>
            <a:ext cx="2755899" cy="1838701"/>
          </a:xfrm>
          <a:prstGeom prst="rect">
            <a:avLst/>
          </a:prstGeom>
        </p:spPr>
      </p:pic>
      <p:pic>
        <p:nvPicPr>
          <p:cNvPr id="13" name="Picture 12" descr="A room with a bed and a couch&#10;&#10;Description automatically generated with low confidence">
            <a:extLst>
              <a:ext uri="{FF2B5EF4-FFF2-40B4-BE49-F238E27FC236}">
                <a16:creationId xmlns:a16="http://schemas.microsoft.com/office/drawing/2014/main" id="{EEF7B982-F88F-957B-1A58-4AC3E14FCF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70691" y="103751"/>
            <a:ext cx="2755900" cy="1838702"/>
          </a:xfrm>
          <a:prstGeom prst="rect">
            <a:avLst/>
          </a:prstGeom>
        </p:spPr>
      </p:pic>
      <p:pic>
        <p:nvPicPr>
          <p:cNvPr id="15" name="Picture 14" descr="A picture containing indoor, interior design, wall, couch&#10;&#10;Description automatically generated">
            <a:extLst>
              <a:ext uri="{FF2B5EF4-FFF2-40B4-BE49-F238E27FC236}">
                <a16:creationId xmlns:a16="http://schemas.microsoft.com/office/drawing/2014/main" id="{09FA3386-4834-EA03-3899-52FEC6A4E1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70691" y="2509649"/>
            <a:ext cx="2755900" cy="1838702"/>
          </a:xfrm>
          <a:prstGeom prst="rect">
            <a:avLst/>
          </a:prstGeom>
        </p:spPr>
      </p:pic>
      <p:pic>
        <p:nvPicPr>
          <p:cNvPr id="17" name="Picture 16" descr="A room with a bed and a couch&#10;&#10;Description automatically generated with low confidence">
            <a:extLst>
              <a:ext uri="{FF2B5EF4-FFF2-40B4-BE49-F238E27FC236}">
                <a16:creationId xmlns:a16="http://schemas.microsoft.com/office/drawing/2014/main" id="{3D1C5A24-5DE5-A6FA-9BD9-38D6607A976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70691" y="4915547"/>
            <a:ext cx="2755900" cy="1838702"/>
          </a:xfrm>
          <a:prstGeom prst="rect">
            <a:avLst/>
          </a:prstGeom>
        </p:spPr>
      </p:pic>
      <p:sp>
        <p:nvSpPr>
          <p:cNvPr id="21" name="TextBox 20">
            <a:extLst>
              <a:ext uri="{FF2B5EF4-FFF2-40B4-BE49-F238E27FC236}">
                <a16:creationId xmlns:a16="http://schemas.microsoft.com/office/drawing/2014/main" id="{B5B64AB7-90C4-7DD9-D872-28C76E5C64C0}"/>
              </a:ext>
            </a:extLst>
          </p:cNvPr>
          <p:cNvSpPr txBox="1"/>
          <p:nvPr/>
        </p:nvSpPr>
        <p:spPr>
          <a:xfrm>
            <a:off x="2911642" y="103751"/>
            <a:ext cx="2550695" cy="1938992"/>
          </a:xfrm>
          <a:prstGeom prst="rect">
            <a:avLst/>
          </a:prstGeom>
          <a:noFill/>
        </p:spPr>
        <p:txBody>
          <a:bodyPr wrap="square">
            <a:spAutoFit/>
          </a:bodyPr>
          <a:lstStyle/>
          <a:p>
            <a:r>
              <a:rPr lang="zh-TW" altLang="en-US" sz="1200" dirty="0"/>
              <a:t>豪華客房</a:t>
            </a:r>
          </a:p>
          <a:p>
            <a:r>
              <a:rPr lang="zh-TW" altLang="en-US" sz="1200" dirty="0"/>
              <a:t>豪華客房光線充足，寬敞舒適，面積達 </a:t>
            </a:r>
            <a:r>
              <a:rPr lang="en-US" altLang="zh-TW" sz="1200" dirty="0"/>
              <a:t>55 </a:t>
            </a:r>
            <a:r>
              <a:rPr lang="zh-TW" altLang="en-US" sz="1200" dirty="0"/>
              <a:t>平方米。空間精緻奢華，氛圍輕鬆舒適。每間客房均配有舒適的睡床、豪華雲石浴室和設計獨特的八角桌。</a:t>
            </a:r>
          </a:p>
          <a:p>
            <a:r>
              <a:rPr lang="zh-TW" altLang="en-US" sz="1200" dirty="0"/>
              <a:t>設施包括：</a:t>
            </a:r>
          </a:p>
          <a:p>
            <a:r>
              <a:rPr lang="zh-TW" altLang="en-US" sz="1200" dirty="0"/>
              <a:t>高畫質</a:t>
            </a:r>
            <a:r>
              <a:rPr lang="en-US" altLang="zh-TW" sz="1200" dirty="0"/>
              <a:t>LED</a:t>
            </a:r>
            <a:r>
              <a:rPr lang="zh-TW" altLang="en-US" sz="1200" dirty="0"/>
              <a:t>電視</a:t>
            </a:r>
          </a:p>
          <a:p>
            <a:r>
              <a:rPr lang="zh-TW" altLang="en-US" sz="1200" dirty="0"/>
              <a:t>浴袍和絲質和服式睡衣</a:t>
            </a:r>
          </a:p>
          <a:p>
            <a:r>
              <a:rPr lang="en-US" altLang="zh-TW" sz="1200" dirty="0"/>
              <a:t>Bose® </a:t>
            </a:r>
            <a:r>
              <a:rPr lang="zh-TW" altLang="en-US" sz="1200" dirty="0"/>
              <a:t>藍牙揚聲器       </a:t>
            </a:r>
            <a:r>
              <a:rPr lang="en-US" altLang="zh-TW" sz="1200" dirty="0">
                <a:solidFill>
                  <a:srgbClr val="FF0000"/>
                </a:solidFill>
              </a:rPr>
              <a:t>¥4,288</a:t>
            </a:r>
            <a:endParaRPr lang="en-GB" sz="1200" dirty="0">
              <a:solidFill>
                <a:srgbClr val="FF0000"/>
              </a:solidFill>
            </a:endParaRPr>
          </a:p>
        </p:txBody>
      </p:sp>
      <p:sp>
        <p:nvSpPr>
          <p:cNvPr id="27" name="TextBox 26">
            <a:extLst>
              <a:ext uri="{FF2B5EF4-FFF2-40B4-BE49-F238E27FC236}">
                <a16:creationId xmlns:a16="http://schemas.microsoft.com/office/drawing/2014/main" id="{62793747-F0F3-431F-7919-4BDC0BD68AC6}"/>
              </a:ext>
            </a:extLst>
          </p:cNvPr>
          <p:cNvSpPr txBox="1"/>
          <p:nvPr/>
        </p:nvSpPr>
        <p:spPr>
          <a:xfrm>
            <a:off x="2911642" y="2509649"/>
            <a:ext cx="2550695" cy="1754326"/>
          </a:xfrm>
          <a:prstGeom prst="rect">
            <a:avLst/>
          </a:prstGeom>
          <a:noFill/>
        </p:spPr>
        <p:txBody>
          <a:bodyPr wrap="square">
            <a:spAutoFit/>
          </a:bodyPr>
          <a:lstStyle/>
          <a:p>
            <a:r>
              <a:rPr lang="zh-CN" altLang="en-US" sz="1200" dirty="0"/>
              <a:t>尊贵客房</a:t>
            </a:r>
          </a:p>
          <a:p>
            <a:r>
              <a:rPr lang="zh-CN" altLang="en-US" sz="1200" dirty="0"/>
              <a:t>豪华而明亮的尊贵客房拥有现代化的居家氛围。豪华的大理石浴室配有超大淋浴、时尚浴缸、双台盆等多种精美设施。</a:t>
            </a:r>
          </a:p>
          <a:p>
            <a:r>
              <a:rPr lang="zh-CN" altLang="en-US" sz="1200" dirty="0"/>
              <a:t>设施包括：</a:t>
            </a:r>
          </a:p>
          <a:p>
            <a:r>
              <a:rPr lang="zh-CN" altLang="en-US" sz="1200" dirty="0"/>
              <a:t>配有点播系统的高清 </a:t>
            </a:r>
            <a:r>
              <a:rPr lang="en-US" altLang="zh-CN" sz="1200" dirty="0"/>
              <a:t>LED </a:t>
            </a:r>
            <a:r>
              <a:rPr lang="zh-CN" altLang="en-US" sz="1200" dirty="0"/>
              <a:t>电视</a:t>
            </a:r>
          </a:p>
          <a:p>
            <a:r>
              <a:rPr lang="zh-CN" altLang="en-US" sz="1200" dirty="0"/>
              <a:t>浴袍与丝质和服</a:t>
            </a:r>
          </a:p>
          <a:p>
            <a:r>
              <a:rPr lang="en-US" altLang="zh-CN" sz="1200" dirty="0"/>
              <a:t>Bose® </a:t>
            </a:r>
            <a:r>
              <a:rPr lang="zh-CN" altLang="en-US" sz="1200" dirty="0"/>
              <a:t>蓝牙音响          </a:t>
            </a:r>
            <a:r>
              <a:rPr lang="en-US" altLang="zh-CN" sz="1200" dirty="0">
                <a:solidFill>
                  <a:srgbClr val="FF0000"/>
                </a:solidFill>
              </a:rPr>
              <a:t>¥4,488</a:t>
            </a:r>
            <a:endParaRPr lang="en-GB" sz="1200" dirty="0">
              <a:solidFill>
                <a:srgbClr val="FF0000"/>
              </a:solidFill>
            </a:endParaRPr>
          </a:p>
        </p:txBody>
      </p:sp>
      <p:sp>
        <p:nvSpPr>
          <p:cNvPr id="31" name="TextBox 30">
            <a:extLst>
              <a:ext uri="{FF2B5EF4-FFF2-40B4-BE49-F238E27FC236}">
                <a16:creationId xmlns:a16="http://schemas.microsoft.com/office/drawing/2014/main" id="{D4965A1F-2314-0E59-9C27-C46179FAB7D9}"/>
              </a:ext>
            </a:extLst>
          </p:cNvPr>
          <p:cNvSpPr txBox="1"/>
          <p:nvPr/>
        </p:nvSpPr>
        <p:spPr>
          <a:xfrm>
            <a:off x="2932361" y="4865402"/>
            <a:ext cx="2755899" cy="1938992"/>
          </a:xfrm>
          <a:prstGeom prst="rect">
            <a:avLst/>
          </a:prstGeom>
          <a:noFill/>
        </p:spPr>
        <p:txBody>
          <a:bodyPr wrap="square">
            <a:spAutoFit/>
          </a:bodyPr>
          <a:lstStyle/>
          <a:p>
            <a:r>
              <a:rPr lang="zh-CN" altLang="en-US" sz="1200" dirty="0"/>
              <a:t>露台客房</a:t>
            </a:r>
          </a:p>
          <a:p>
            <a:r>
              <a:rPr lang="zh-CN" altLang="en-US" sz="1200" dirty="0"/>
              <a:t>私密公寓式设计的客房配有设计独特的八角桌，以及面积最大可达</a:t>
            </a:r>
            <a:r>
              <a:rPr lang="en-US" altLang="zh-CN" sz="1200" dirty="0"/>
              <a:t>28</a:t>
            </a:r>
            <a:r>
              <a:rPr lang="zh-CN" altLang="en-US" sz="1200" dirty="0"/>
              <a:t>平方米的露台。豪华浴室配有超大步入式淋浴，</a:t>
            </a:r>
            <a:r>
              <a:rPr lang="en-US" altLang="zh-CN" sz="1200" dirty="0" err="1"/>
              <a:t>Diptyque</a:t>
            </a:r>
            <a:r>
              <a:rPr lang="en-US" altLang="zh-CN" sz="1200" dirty="0"/>
              <a:t> </a:t>
            </a:r>
            <a:r>
              <a:rPr lang="zh-CN" altLang="en-US" sz="1200" dirty="0"/>
              <a:t>奢华洗护用品及双台盆。</a:t>
            </a:r>
          </a:p>
          <a:p>
            <a:r>
              <a:rPr lang="zh-CN" altLang="en-US" sz="1200" dirty="0"/>
              <a:t>设施包括：</a:t>
            </a:r>
          </a:p>
          <a:p>
            <a:r>
              <a:rPr lang="zh-CN" altLang="en-US" sz="1200" dirty="0"/>
              <a:t>配有点播系统的高清 </a:t>
            </a:r>
            <a:r>
              <a:rPr lang="en-US" altLang="zh-CN" sz="1200" dirty="0"/>
              <a:t>LED </a:t>
            </a:r>
            <a:r>
              <a:rPr lang="zh-CN" altLang="en-US" sz="1200" dirty="0"/>
              <a:t>电视</a:t>
            </a:r>
          </a:p>
          <a:p>
            <a:r>
              <a:rPr lang="zh-CN" altLang="en-US" sz="1200" dirty="0"/>
              <a:t>浴袍与丝质和服</a:t>
            </a:r>
          </a:p>
          <a:p>
            <a:r>
              <a:rPr lang="en-US" altLang="zh-CN" sz="1200" dirty="0"/>
              <a:t>Bose® </a:t>
            </a:r>
            <a:r>
              <a:rPr lang="zh-CN" altLang="en-US" sz="1200" dirty="0"/>
              <a:t>蓝牙音响           </a:t>
            </a:r>
            <a:r>
              <a:rPr lang="en-US" altLang="zh-CN" sz="1200" dirty="0">
                <a:solidFill>
                  <a:srgbClr val="FF0000"/>
                </a:solidFill>
              </a:rPr>
              <a:t>¥5,088</a:t>
            </a:r>
            <a:endParaRPr lang="en-GB" sz="1200" dirty="0">
              <a:solidFill>
                <a:srgbClr val="FF0000"/>
              </a:solidFill>
            </a:endParaRPr>
          </a:p>
        </p:txBody>
      </p:sp>
      <p:sp>
        <p:nvSpPr>
          <p:cNvPr id="35" name="TextBox 34">
            <a:extLst>
              <a:ext uri="{FF2B5EF4-FFF2-40B4-BE49-F238E27FC236}">
                <a16:creationId xmlns:a16="http://schemas.microsoft.com/office/drawing/2014/main" id="{B81ED02C-7894-74ED-EA7D-86A63EC65CB0}"/>
              </a:ext>
            </a:extLst>
          </p:cNvPr>
          <p:cNvSpPr txBox="1"/>
          <p:nvPr/>
        </p:nvSpPr>
        <p:spPr>
          <a:xfrm>
            <a:off x="9103895" y="195194"/>
            <a:ext cx="2871536" cy="1569660"/>
          </a:xfrm>
          <a:prstGeom prst="rect">
            <a:avLst/>
          </a:prstGeom>
          <a:noFill/>
        </p:spPr>
        <p:txBody>
          <a:bodyPr wrap="square">
            <a:spAutoFit/>
          </a:bodyPr>
          <a:lstStyle/>
          <a:p>
            <a:r>
              <a:rPr lang="zh-CN" altLang="en-US" sz="1200" dirty="0"/>
              <a:t>文华客房</a:t>
            </a:r>
          </a:p>
          <a:p>
            <a:r>
              <a:rPr lang="zh-CN" altLang="en-US" sz="1200" dirty="0"/>
              <a:t>文华客房空间宽敞，透过落地窗即可看到故宫的壮丽景观是该客房的一大特色。明亮通透的的现代设计和水疗中心般的浴室打造精致奢华的氛围。</a:t>
            </a:r>
          </a:p>
          <a:p>
            <a:r>
              <a:rPr lang="zh-CN" altLang="en-US" sz="1200" dirty="0"/>
              <a:t>设施包括：</a:t>
            </a:r>
          </a:p>
          <a:p>
            <a:r>
              <a:rPr lang="zh-CN" altLang="en-US" sz="1200" dirty="0"/>
              <a:t>配有点播系统的高清 </a:t>
            </a:r>
            <a:r>
              <a:rPr lang="en-US" altLang="zh-CN" sz="1200" dirty="0"/>
              <a:t>LED </a:t>
            </a:r>
            <a:r>
              <a:rPr lang="zh-CN" altLang="en-US" sz="1200" dirty="0"/>
              <a:t>电视</a:t>
            </a:r>
          </a:p>
          <a:p>
            <a:r>
              <a:rPr lang="zh-CN" altLang="en-US" sz="1200" dirty="0"/>
              <a:t>浴袍与丝质和服             </a:t>
            </a:r>
            <a:r>
              <a:rPr lang="en-US" altLang="zh-CN" sz="1200" dirty="0">
                <a:solidFill>
                  <a:srgbClr val="FF0000"/>
                </a:solidFill>
              </a:rPr>
              <a:t>¥6,588</a:t>
            </a:r>
            <a:r>
              <a:rPr lang="zh-CN" altLang="en-US" sz="1200" dirty="0">
                <a:solidFill>
                  <a:srgbClr val="FF0000"/>
                </a:solidFill>
              </a:rPr>
              <a:t>           </a:t>
            </a:r>
            <a:endParaRPr lang="en-GB" sz="1200" dirty="0">
              <a:solidFill>
                <a:srgbClr val="FF0000"/>
              </a:solidFill>
            </a:endParaRPr>
          </a:p>
        </p:txBody>
      </p:sp>
      <p:sp>
        <p:nvSpPr>
          <p:cNvPr id="37" name="TextBox 36">
            <a:extLst>
              <a:ext uri="{FF2B5EF4-FFF2-40B4-BE49-F238E27FC236}">
                <a16:creationId xmlns:a16="http://schemas.microsoft.com/office/drawing/2014/main" id="{6DEC59AF-C5AA-12BC-1A8D-1CA88993A5DF}"/>
              </a:ext>
            </a:extLst>
          </p:cNvPr>
          <p:cNvSpPr txBox="1"/>
          <p:nvPr/>
        </p:nvSpPr>
        <p:spPr>
          <a:xfrm>
            <a:off x="9103895" y="2559543"/>
            <a:ext cx="2454442" cy="1754326"/>
          </a:xfrm>
          <a:prstGeom prst="rect">
            <a:avLst/>
          </a:prstGeom>
          <a:noFill/>
        </p:spPr>
        <p:txBody>
          <a:bodyPr wrap="square">
            <a:spAutoFit/>
          </a:bodyPr>
          <a:lstStyle/>
          <a:p>
            <a:r>
              <a:rPr lang="zh-CN" altLang="en-US" sz="1200" dirty="0"/>
              <a:t>豪华套房</a:t>
            </a:r>
          </a:p>
          <a:p>
            <a:r>
              <a:rPr lang="zh-CN" altLang="en-US" sz="1200" dirty="0"/>
              <a:t>豪华套房设有可纵览京城景色的落地窗。套房面积达</a:t>
            </a:r>
            <a:r>
              <a:rPr lang="en-US" altLang="zh-CN" sz="1200" dirty="0"/>
              <a:t>100</a:t>
            </a:r>
            <a:r>
              <a:rPr lang="zh-CN" altLang="en-US" sz="1200" dirty="0"/>
              <a:t>平方米，设计有独立的卧室和起居室，并配备水疗中心般的浴室，其中设有超大淋浴。</a:t>
            </a:r>
          </a:p>
          <a:p>
            <a:r>
              <a:rPr lang="zh-CN" altLang="en-US" sz="1200" dirty="0"/>
              <a:t>设施包括：</a:t>
            </a:r>
          </a:p>
          <a:p>
            <a:r>
              <a:rPr lang="zh-CN" altLang="en-US" sz="1200" dirty="0"/>
              <a:t>配有点播系统的高清 </a:t>
            </a:r>
            <a:r>
              <a:rPr lang="en-US" altLang="zh-CN" sz="1200" dirty="0"/>
              <a:t>LED </a:t>
            </a:r>
            <a:r>
              <a:rPr lang="zh-CN" altLang="en-US" sz="1200" dirty="0"/>
              <a:t>电视</a:t>
            </a:r>
          </a:p>
          <a:p>
            <a:r>
              <a:rPr lang="zh-CN" altLang="en-US" sz="1200" dirty="0"/>
              <a:t>浴袍与丝质和服              </a:t>
            </a:r>
            <a:r>
              <a:rPr lang="en-US" altLang="zh-CN" sz="1200" dirty="0">
                <a:solidFill>
                  <a:srgbClr val="FF0000"/>
                </a:solidFill>
              </a:rPr>
              <a:t>¥6,988</a:t>
            </a:r>
            <a:r>
              <a:rPr lang="zh-CN" altLang="en-US" sz="1200" dirty="0">
                <a:solidFill>
                  <a:srgbClr val="FF0000"/>
                </a:solidFill>
              </a:rPr>
              <a:t> </a:t>
            </a:r>
            <a:endParaRPr lang="en-GB" sz="1200" dirty="0">
              <a:solidFill>
                <a:srgbClr val="FF0000"/>
              </a:solidFill>
            </a:endParaRPr>
          </a:p>
        </p:txBody>
      </p:sp>
      <p:sp>
        <p:nvSpPr>
          <p:cNvPr id="41" name="TextBox 40">
            <a:extLst>
              <a:ext uri="{FF2B5EF4-FFF2-40B4-BE49-F238E27FC236}">
                <a16:creationId xmlns:a16="http://schemas.microsoft.com/office/drawing/2014/main" id="{890026CE-0C94-280D-CC4C-14400D226F43}"/>
              </a:ext>
            </a:extLst>
          </p:cNvPr>
          <p:cNvSpPr txBox="1"/>
          <p:nvPr/>
        </p:nvSpPr>
        <p:spPr>
          <a:xfrm>
            <a:off x="9103895" y="4915547"/>
            <a:ext cx="2871536" cy="1822660"/>
          </a:xfrm>
          <a:prstGeom prst="rect">
            <a:avLst/>
          </a:prstGeom>
          <a:noFill/>
        </p:spPr>
        <p:txBody>
          <a:bodyPr wrap="square">
            <a:spAutoFit/>
          </a:bodyPr>
          <a:lstStyle/>
          <a:p>
            <a:r>
              <a:rPr lang="zh-CN" altLang="en-US" sz="1200" dirty="0"/>
              <a:t>露台套房</a:t>
            </a:r>
          </a:p>
          <a:p>
            <a:r>
              <a:rPr lang="zh-CN" altLang="en-US" sz="1200" dirty="0"/>
              <a:t>套房宽敞舒适，面积达</a:t>
            </a:r>
            <a:r>
              <a:rPr lang="en-US" altLang="zh-CN" sz="1200" dirty="0"/>
              <a:t>108</a:t>
            </a:r>
            <a:r>
              <a:rPr lang="zh-CN" altLang="en-US" sz="1200" dirty="0"/>
              <a:t>平方米，另设有两处露台，总面积达</a:t>
            </a:r>
            <a:r>
              <a:rPr lang="en-US" altLang="zh-CN" sz="1200" dirty="0"/>
              <a:t>50</a:t>
            </a:r>
            <a:r>
              <a:rPr lang="zh-CN" altLang="en-US" sz="1200" dirty="0"/>
              <a:t>平方米。室内设计奢华气派，落地窗让室内自然采光，通透明亮。浴室如水疗中心般舒适豪华，配有超大淋浴。</a:t>
            </a:r>
          </a:p>
          <a:p>
            <a:r>
              <a:rPr lang="zh-CN" altLang="en-US" sz="1200" dirty="0"/>
              <a:t>设施包括：</a:t>
            </a:r>
          </a:p>
          <a:p>
            <a:r>
              <a:rPr lang="zh-CN" altLang="en-US" sz="1200" dirty="0"/>
              <a:t>配有点播系统的高清 </a:t>
            </a:r>
            <a:r>
              <a:rPr lang="en-US" altLang="zh-CN" sz="1200" dirty="0"/>
              <a:t>LED </a:t>
            </a:r>
            <a:r>
              <a:rPr lang="zh-CN" altLang="en-US" sz="1200" dirty="0"/>
              <a:t>电视</a:t>
            </a:r>
          </a:p>
          <a:p>
            <a:r>
              <a:rPr lang="zh-CN" altLang="en-US" sz="1200" dirty="0"/>
              <a:t>浴袍与丝质和服             </a:t>
            </a:r>
            <a:r>
              <a:rPr lang="en-US" altLang="zh-CN" sz="1200" dirty="0">
                <a:solidFill>
                  <a:srgbClr val="FF0000"/>
                </a:solidFill>
              </a:rPr>
              <a:t>¥9,588</a:t>
            </a:r>
            <a:endParaRPr lang="en-GB" sz="1200" dirty="0">
              <a:solidFill>
                <a:srgbClr val="FF0000"/>
              </a:solidFill>
            </a:endParaRPr>
          </a:p>
        </p:txBody>
      </p:sp>
      <p:sp>
        <p:nvSpPr>
          <p:cNvPr id="45" name="Rectangle 4">
            <a:extLst>
              <a:ext uri="{FF2B5EF4-FFF2-40B4-BE49-F238E27FC236}">
                <a16:creationId xmlns:a16="http://schemas.microsoft.com/office/drawing/2014/main" id="{DDBE7E30-5B6E-6E09-B619-C31719F7513C}"/>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242021"/>
                </a:solidFill>
                <a:effectLst/>
                <a:latin typeface="AkkuratLLWebPan-Regular"/>
              </a:rPr>
              <a:t>¥6,988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3690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F87BB-3E16-9909-5996-D7640092F51C}"/>
              </a:ext>
            </a:extLst>
          </p:cNvPr>
          <p:cNvSpPr>
            <a:spLocks noGrp="1"/>
          </p:cNvSpPr>
          <p:nvPr>
            <p:ph type="title"/>
          </p:nvPr>
        </p:nvSpPr>
        <p:spPr>
          <a:xfrm>
            <a:off x="5909710" y="5422232"/>
            <a:ext cx="3753853" cy="930442"/>
          </a:xfrm>
        </p:spPr>
        <p:txBody>
          <a:bodyPr>
            <a:normAutofit fontScale="90000"/>
          </a:bodyPr>
          <a:lstStyle/>
          <a:p>
            <a:r>
              <a:rPr lang="zh-CN" altLang="en-US" sz="1300" dirty="0"/>
              <a:t>总统套房</a:t>
            </a:r>
            <a:br>
              <a:rPr lang="zh-CN" altLang="en-US" sz="1300" dirty="0"/>
            </a:br>
            <a:r>
              <a:rPr lang="zh-CN" altLang="en-US" sz="1300" dirty="0"/>
              <a:t>这间宛如宫殿般的套房代表着奢华与尊贵，坐拥紫禁城的壮丽景致。套房面积达</a:t>
            </a:r>
            <a:r>
              <a:rPr lang="en-US" altLang="zh-CN" sz="1300" dirty="0"/>
              <a:t>260</a:t>
            </a:r>
            <a:r>
              <a:rPr lang="zh-CN" altLang="en-US" sz="1300" dirty="0"/>
              <a:t>平方米，设有一处独立区域，可供举办晚宴或酒会，宾客还可使用</a:t>
            </a:r>
            <a:r>
              <a:rPr lang="en-US" altLang="zh-CN" sz="1300" dirty="0"/>
              <a:t>300</a:t>
            </a:r>
            <a:r>
              <a:rPr lang="zh-CN" altLang="en-US" sz="1300" dirty="0"/>
              <a:t>平方米的露台招待嘉宾。如需预订，请致电 </a:t>
            </a:r>
            <a:r>
              <a:rPr lang="en-US" altLang="zh-CN" sz="1300" dirty="0"/>
              <a:t>+86 (10) 8509 8888</a:t>
            </a:r>
            <a:r>
              <a:rPr lang="zh-CN" altLang="en-US" sz="1300" dirty="0"/>
              <a:t>，或发送电子邮件至 </a:t>
            </a:r>
            <a:r>
              <a:rPr lang="en-US" altLang="zh-CN" sz="1300" dirty="0"/>
              <a:t>mowfj-reservations@mohg.com</a:t>
            </a:r>
            <a:br>
              <a:rPr lang="en-US" altLang="zh-CN" sz="1300" dirty="0"/>
            </a:br>
            <a:r>
              <a:rPr lang="zh-CN" altLang="en-US" sz="1300" dirty="0"/>
              <a:t>设施包括：</a:t>
            </a:r>
            <a:br>
              <a:rPr lang="zh-CN" altLang="en-US" sz="1300" dirty="0"/>
            </a:br>
            <a:r>
              <a:rPr lang="zh-CN" altLang="en-US" sz="1300" dirty="0"/>
              <a:t>配有点播系统的高清 </a:t>
            </a:r>
            <a:r>
              <a:rPr lang="en-US" altLang="zh-CN" sz="1300" dirty="0"/>
              <a:t>LED </a:t>
            </a:r>
            <a:r>
              <a:rPr lang="zh-CN" altLang="en-US" sz="1300" dirty="0"/>
              <a:t>电视</a:t>
            </a:r>
            <a:br>
              <a:rPr lang="zh-CN" altLang="en-US" sz="1300" dirty="0"/>
            </a:br>
            <a:r>
              <a:rPr lang="zh-CN" altLang="en-US" sz="1300" dirty="0"/>
              <a:t>浴袍与丝质和服</a:t>
            </a:r>
            <a:br>
              <a:rPr lang="zh-CN" altLang="en-US" sz="1300" dirty="0"/>
            </a:br>
            <a:r>
              <a:rPr lang="en-US" altLang="zh-CN" sz="1300" dirty="0"/>
              <a:t>Bose® </a:t>
            </a:r>
            <a:r>
              <a:rPr lang="zh-CN" altLang="en-US" sz="1300" dirty="0"/>
              <a:t>蓝牙音响              </a:t>
            </a:r>
            <a:br>
              <a:rPr lang="zh-CN" altLang="en-US" sz="900" dirty="0"/>
            </a:br>
            <a:endParaRPr lang="en-GB" sz="900" dirty="0"/>
          </a:p>
        </p:txBody>
      </p:sp>
      <p:pic>
        <p:nvPicPr>
          <p:cNvPr id="5" name="Content Placeholder 4" descr="A picture containing indoor, interior design, wall, couch&#10;&#10;Description automatically generated">
            <a:extLst>
              <a:ext uri="{FF2B5EF4-FFF2-40B4-BE49-F238E27FC236}">
                <a16:creationId xmlns:a16="http://schemas.microsoft.com/office/drawing/2014/main" id="{E13400B2-DC77-26C7-DAB8-A9C1E2F0771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274" y="105983"/>
            <a:ext cx="2787713" cy="1859927"/>
          </a:xfrm>
        </p:spPr>
      </p:pic>
      <p:pic>
        <p:nvPicPr>
          <p:cNvPr id="7" name="Picture 6" descr="A room with a bed and a couch&#10;&#10;Description automatically generated with low confidence">
            <a:extLst>
              <a:ext uri="{FF2B5EF4-FFF2-40B4-BE49-F238E27FC236}">
                <a16:creationId xmlns:a16="http://schemas.microsoft.com/office/drawing/2014/main" id="{12E5240C-F157-ACB5-5B0A-714ADDC9D2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273" y="2499036"/>
            <a:ext cx="2787713" cy="1859927"/>
          </a:xfrm>
          <a:prstGeom prst="rect">
            <a:avLst/>
          </a:prstGeom>
        </p:spPr>
      </p:pic>
      <p:pic>
        <p:nvPicPr>
          <p:cNvPr id="9" name="Picture 8" descr="A picture containing indoor, interior design, wall, floor&#10;&#10;Description automatically generated">
            <a:extLst>
              <a:ext uri="{FF2B5EF4-FFF2-40B4-BE49-F238E27FC236}">
                <a16:creationId xmlns:a16="http://schemas.microsoft.com/office/drawing/2014/main" id="{CC432552-04B2-9733-C2FC-D41263718B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19928" y="105983"/>
            <a:ext cx="2787713" cy="1859927"/>
          </a:xfrm>
          <a:prstGeom prst="rect">
            <a:avLst/>
          </a:prstGeom>
        </p:spPr>
      </p:pic>
      <p:pic>
        <p:nvPicPr>
          <p:cNvPr id="11" name="Picture 10" descr="A room with a table and chairs&#10;&#10;Description automatically generated with low confidence">
            <a:extLst>
              <a:ext uri="{FF2B5EF4-FFF2-40B4-BE49-F238E27FC236}">
                <a16:creationId xmlns:a16="http://schemas.microsoft.com/office/drawing/2014/main" id="{F8540C10-44FC-A4E4-3E29-D145AC0E777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19927" y="2469156"/>
            <a:ext cx="2787714" cy="1859928"/>
          </a:xfrm>
          <a:prstGeom prst="rect">
            <a:avLst/>
          </a:prstGeom>
        </p:spPr>
      </p:pic>
      <p:pic>
        <p:nvPicPr>
          <p:cNvPr id="13" name="Picture 12" descr="A large living room with a chandelier&#10;&#10;Description automatically generated with medium confidence">
            <a:extLst>
              <a:ext uri="{FF2B5EF4-FFF2-40B4-BE49-F238E27FC236}">
                <a16:creationId xmlns:a16="http://schemas.microsoft.com/office/drawing/2014/main" id="{5C1EABBB-A460-7B97-1DB6-B8A2457F69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21993" y="4890281"/>
            <a:ext cx="2787717" cy="1859929"/>
          </a:xfrm>
          <a:prstGeom prst="rect">
            <a:avLst/>
          </a:prstGeom>
        </p:spPr>
      </p:pic>
      <p:sp>
        <p:nvSpPr>
          <p:cNvPr id="17" name="TextBox 16">
            <a:extLst>
              <a:ext uri="{FF2B5EF4-FFF2-40B4-BE49-F238E27FC236}">
                <a16:creationId xmlns:a16="http://schemas.microsoft.com/office/drawing/2014/main" id="{D5A07CAC-7D13-9A8F-FFC7-141EC010A44A}"/>
              </a:ext>
            </a:extLst>
          </p:cNvPr>
          <p:cNvSpPr txBox="1"/>
          <p:nvPr/>
        </p:nvSpPr>
        <p:spPr>
          <a:xfrm>
            <a:off x="2891986" y="211583"/>
            <a:ext cx="2771671" cy="1754326"/>
          </a:xfrm>
          <a:prstGeom prst="rect">
            <a:avLst/>
          </a:prstGeom>
          <a:noFill/>
        </p:spPr>
        <p:txBody>
          <a:bodyPr wrap="square">
            <a:spAutoFit/>
          </a:bodyPr>
          <a:lstStyle/>
          <a:p>
            <a:r>
              <a:rPr lang="zh-CN" altLang="en-US" sz="1200" dirty="0"/>
              <a:t>花园套房</a:t>
            </a:r>
          </a:p>
          <a:p>
            <a:r>
              <a:rPr lang="zh-CN" altLang="en-US" sz="1200" dirty="0"/>
              <a:t>花园套房还设有庭院风格的宽敞露台区，面积达</a:t>
            </a:r>
            <a:r>
              <a:rPr lang="en-US" altLang="zh-CN" sz="1200" dirty="0"/>
              <a:t>300</a:t>
            </a:r>
            <a:r>
              <a:rPr lang="zh-CN" altLang="en-US" sz="1200" dirty="0"/>
              <a:t>平方米，可用于娱乐休闲。套房面积达</a:t>
            </a:r>
            <a:r>
              <a:rPr lang="en-US" altLang="zh-CN" sz="1200" dirty="0"/>
              <a:t>100</a:t>
            </a:r>
            <a:r>
              <a:rPr lang="zh-CN" altLang="en-US" sz="1200" dirty="0"/>
              <a:t>平方米，设施现代奢华，还设有水疗中心般的豪华浴室。</a:t>
            </a:r>
          </a:p>
          <a:p>
            <a:r>
              <a:rPr lang="zh-CN" altLang="en-US" sz="1200" dirty="0"/>
              <a:t>设施包括：</a:t>
            </a:r>
          </a:p>
          <a:p>
            <a:r>
              <a:rPr lang="zh-CN" altLang="en-US" sz="1200" dirty="0"/>
              <a:t>配有点播系统的高清 </a:t>
            </a:r>
            <a:r>
              <a:rPr lang="en-US" altLang="zh-CN" sz="1200" dirty="0"/>
              <a:t>LED </a:t>
            </a:r>
            <a:r>
              <a:rPr lang="zh-CN" altLang="en-US" sz="1200" dirty="0"/>
              <a:t>电视</a:t>
            </a:r>
          </a:p>
          <a:p>
            <a:r>
              <a:rPr lang="zh-CN" altLang="en-US" sz="1200" dirty="0"/>
              <a:t>浴袍与丝质和服</a:t>
            </a:r>
          </a:p>
          <a:p>
            <a:r>
              <a:rPr lang="en-US" altLang="zh-CN" sz="1200" dirty="0"/>
              <a:t>Bose® </a:t>
            </a:r>
            <a:r>
              <a:rPr lang="zh-CN" altLang="en-US" sz="1200" dirty="0"/>
              <a:t>蓝牙音响          </a:t>
            </a:r>
            <a:r>
              <a:rPr lang="en-US" altLang="zh-CN" sz="1200" dirty="0">
                <a:solidFill>
                  <a:srgbClr val="FF0000"/>
                </a:solidFill>
              </a:rPr>
              <a:t>¥10,088</a:t>
            </a:r>
            <a:endParaRPr lang="en-GB" sz="1200" dirty="0">
              <a:solidFill>
                <a:srgbClr val="FF0000"/>
              </a:solidFill>
            </a:endParaRPr>
          </a:p>
        </p:txBody>
      </p:sp>
      <p:sp>
        <p:nvSpPr>
          <p:cNvPr id="21" name="TextBox 20">
            <a:extLst>
              <a:ext uri="{FF2B5EF4-FFF2-40B4-BE49-F238E27FC236}">
                <a16:creationId xmlns:a16="http://schemas.microsoft.com/office/drawing/2014/main" id="{B2C3B47A-3860-E666-3D32-EB6572881776}"/>
              </a:ext>
            </a:extLst>
          </p:cNvPr>
          <p:cNvSpPr txBox="1"/>
          <p:nvPr/>
        </p:nvSpPr>
        <p:spPr>
          <a:xfrm>
            <a:off x="2891986" y="2574758"/>
            <a:ext cx="2947340" cy="1754326"/>
          </a:xfrm>
          <a:prstGeom prst="rect">
            <a:avLst/>
          </a:prstGeom>
          <a:noFill/>
        </p:spPr>
        <p:txBody>
          <a:bodyPr wrap="square">
            <a:spAutoFit/>
          </a:bodyPr>
          <a:lstStyle/>
          <a:p>
            <a:r>
              <a:rPr lang="zh-CN" altLang="en-US" sz="1200" dirty="0"/>
              <a:t>尊贵套房</a:t>
            </a:r>
          </a:p>
          <a:p>
            <a:r>
              <a:rPr lang="zh-CN" altLang="en-US" sz="1200" dirty="0"/>
              <a:t>想象一下，一早醒来就可看到世界上最大的宫殿群</a:t>
            </a:r>
            <a:r>
              <a:rPr lang="en-US" altLang="zh-CN" sz="1200" dirty="0"/>
              <a:t>——</a:t>
            </a:r>
            <a:r>
              <a:rPr lang="zh-CN" altLang="en-US" sz="1200" dirty="0"/>
              <a:t>故宫。尊贵套房名副其实，坐拥令人赞叹的故宫景观，尽显超豪华的皇家风范，现代化便利设施应有尽有。</a:t>
            </a:r>
          </a:p>
          <a:p>
            <a:r>
              <a:rPr lang="zh-CN" altLang="en-US" sz="1200" dirty="0"/>
              <a:t>设施包括：</a:t>
            </a:r>
          </a:p>
          <a:p>
            <a:r>
              <a:rPr lang="zh-CN" altLang="en-US" sz="1200" dirty="0"/>
              <a:t>配有点播系统的高清 </a:t>
            </a:r>
            <a:r>
              <a:rPr lang="en-US" altLang="zh-CN" sz="1200" dirty="0"/>
              <a:t>LED </a:t>
            </a:r>
            <a:r>
              <a:rPr lang="zh-CN" altLang="en-US" sz="1200" dirty="0"/>
              <a:t>电视</a:t>
            </a:r>
          </a:p>
          <a:p>
            <a:r>
              <a:rPr lang="zh-CN" altLang="en-US" sz="1200" dirty="0"/>
              <a:t>浴袍与丝质和服</a:t>
            </a:r>
          </a:p>
          <a:p>
            <a:r>
              <a:rPr lang="en-US" altLang="zh-CN" sz="1200" dirty="0"/>
              <a:t>Bose® </a:t>
            </a:r>
            <a:r>
              <a:rPr lang="zh-CN" altLang="en-US" sz="1200" dirty="0"/>
              <a:t>蓝牙音响           </a:t>
            </a:r>
            <a:r>
              <a:rPr lang="en-US" altLang="zh-CN" sz="1200" dirty="0">
                <a:solidFill>
                  <a:srgbClr val="FF0000"/>
                </a:solidFill>
              </a:rPr>
              <a:t>¥13,088 </a:t>
            </a:r>
            <a:endParaRPr lang="en-GB" sz="1200" dirty="0">
              <a:solidFill>
                <a:srgbClr val="FF0000"/>
              </a:solidFill>
            </a:endParaRPr>
          </a:p>
        </p:txBody>
      </p:sp>
      <p:sp>
        <p:nvSpPr>
          <p:cNvPr id="25" name="TextBox 24">
            <a:extLst>
              <a:ext uri="{FF2B5EF4-FFF2-40B4-BE49-F238E27FC236}">
                <a16:creationId xmlns:a16="http://schemas.microsoft.com/office/drawing/2014/main" id="{75FEF8CD-BDA7-8B08-0CB3-2842EE0A0C60}"/>
              </a:ext>
            </a:extLst>
          </p:cNvPr>
          <p:cNvSpPr txBox="1"/>
          <p:nvPr/>
        </p:nvSpPr>
        <p:spPr>
          <a:xfrm>
            <a:off x="9007641" y="66450"/>
            <a:ext cx="2613056" cy="1938992"/>
          </a:xfrm>
          <a:prstGeom prst="rect">
            <a:avLst/>
          </a:prstGeom>
          <a:noFill/>
        </p:spPr>
        <p:txBody>
          <a:bodyPr wrap="square">
            <a:spAutoFit/>
          </a:bodyPr>
          <a:lstStyle/>
          <a:p>
            <a:r>
              <a:rPr lang="zh-CN" altLang="en-US" sz="1200" dirty="0"/>
              <a:t>文华套房</a:t>
            </a:r>
          </a:p>
          <a:p>
            <a:r>
              <a:rPr lang="zh-CN" altLang="en-US" sz="1200" dirty="0"/>
              <a:t>酒店的文华套房面积达</a:t>
            </a:r>
            <a:r>
              <a:rPr lang="en-US" altLang="zh-CN" sz="1200" dirty="0"/>
              <a:t>120</a:t>
            </a:r>
            <a:r>
              <a:rPr lang="zh-CN" altLang="en-US" sz="1200" dirty="0"/>
              <a:t>平方米，坐拥世界文华遗产</a:t>
            </a:r>
            <a:r>
              <a:rPr lang="en-US" altLang="zh-CN" sz="1200" dirty="0"/>
              <a:t>——</a:t>
            </a:r>
            <a:r>
              <a:rPr lang="zh-CN" altLang="en-US" sz="1200" dirty="0"/>
              <a:t>故宫的恢宏美景。套房光线充足，拥有时尚而前卫的现代设计，为宾客打造舒适和豪华的住宿体验。</a:t>
            </a:r>
          </a:p>
          <a:p>
            <a:r>
              <a:rPr lang="zh-CN" altLang="en-US" sz="1200" dirty="0"/>
              <a:t>设施包括：</a:t>
            </a:r>
          </a:p>
          <a:p>
            <a:r>
              <a:rPr lang="zh-CN" altLang="en-US" sz="1200" dirty="0"/>
              <a:t>配有点播系统的高清 </a:t>
            </a:r>
            <a:r>
              <a:rPr lang="en-US" altLang="zh-CN" sz="1200" dirty="0"/>
              <a:t>LED </a:t>
            </a:r>
            <a:r>
              <a:rPr lang="zh-CN" altLang="en-US" sz="1200" dirty="0"/>
              <a:t>电视</a:t>
            </a:r>
          </a:p>
          <a:p>
            <a:r>
              <a:rPr lang="zh-CN" altLang="en-US" sz="1200" dirty="0"/>
              <a:t>浴袍与丝质和服</a:t>
            </a:r>
          </a:p>
          <a:p>
            <a:r>
              <a:rPr lang="en-US" altLang="zh-CN" sz="1200" dirty="0"/>
              <a:t>Bose® </a:t>
            </a:r>
            <a:r>
              <a:rPr lang="zh-CN" altLang="en-US" sz="1200" dirty="0"/>
              <a:t>蓝牙音响          </a:t>
            </a:r>
            <a:r>
              <a:rPr lang="en-US" altLang="zh-CN" sz="1200" dirty="0">
                <a:solidFill>
                  <a:srgbClr val="FF0000"/>
                </a:solidFill>
              </a:rPr>
              <a:t>¥16,088</a:t>
            </a:r>
            <a:endParaRPr lang="en-GB" sz="1200" dirty="0">
              <a:solidFill>
                <a:srgbClr val="FF0000"/>
              </a:solidFill>
            </a:endParaRPr>
          </a:p>
        </p:txBody>
      </p:sp>
      <p:sp>
        <p:nvSpPr>
          <p:cNvPr id="29" name="TextBox 28">
            <a:extLst>
              <a:ext uri="{FF2B5EF4-FFF2-40B4-BE49-F238E27FC236}">
                <a16:creationId xmlns:a16="http://schemas.microsoft.com/office/drawing/2014/main" id="{55E6642C-12D1-35B6-BDB6-7F7E1DCC0019}"/>
              </a:ext>
            </a:extLst>
          </p:cNvPr>
          <p:cNvSpPr txBox="1"/>
          <p:nvPr/>
        </p:nvSpPr>
        <p:spPr>
          <a:xfrm>
            <a:off x="9007641" y="2531512"/>
            <a:ext cx="2787713" cy="1754326"/>
          </a:xfrm>
          <a:prstGeom prst="rect">
            <a:avLst/>
          </a:prstGeom>
          <a:noFill/>
        </p:spPr>
        <p:txBody>
          <a:bodyPr wrap="square">
            <a:spAutoFit/>
          </a:bodyPr>
          <a:lstStyle/>
          <a:p>
            <a:r>
              <a:rPr lang="zh-CN" altLang="en-US" sz="1200" dirty="0"/>
              <a:t>东方套房</a:t>
            </a:r>
          </a:p>
          <a:p>
            <a:r>
              <a:rPr lang="zh-CN" altLang="en-US" sz="1200" dirty="0"/>
              <a:t>豪华的东方套房俯瞰故宫的壮丽美景，空间宽敞，是举办庆祝活动或鸡尾酒会的理想之选。六座餐桌和时尚的装潢营造出温馨的居家氛围。</a:t>
            </a:r>
          </a:p>
          <a:p>
            <a:r>
              <a:rPr lang="zh-CN" altLang="en-US" sz="1200" dirty="0"/>
              <a:t>设施包括：</a:t>
            </a:r>
          </a:p>
          <a:p>
            <a:r>
              <a:rPr lang="zh-CN" altLang="en-US" sz="1200" dirty="0"/>
              <a:t>配有点播系统的高清 </a:t>
            </a:r>
            <a:r>
              <a:rPr lang="en-US" altLang="zh-CN" sz="1200" dirty="0"/>
              <a:t>LED </a:t>
            </a:r>
            <a:r>
              <a:rPr lang="zh-CN" altLang="en-US" sz="1200" dirty="0"/>
              <a:t>电视</a:t>
            </a:r>
          </a:p>
          <a:p>
            <a:r>
              <a:rPr lang="zh-CN" altLang="en-US" sz="1200" dirty="0"/>
              <a:t>浴袍与丝质和服</a:t>
            </a:r>
          </a:p>
          <a:p>
            <a:r>
              <a:rPr lang="en-US" altLang="zh-CN" sz="1200" dirty="0"/>
              <a:t>Bose® </a:t>
            </a:r>
            <a:r>
              <a:rPr lang="zh-CN" altLang="en-US" sz="1200" dirty="0"/>
              <a:t>蓝牙音响            </a:t>
            </a:r>
            <a:r>
              <a:rPr lang="en-US" altLang="zh-CN" sz="1200" dirty="0">
                <a:solidFill>
                  <a:srgbClr val="FF0000"/>
                </a:solidFill>
              </a:rPr>
              <a:t>¥19,088</a:t>
            </a:r>
            <a:endParaRPr lang="en-GB" sz="1200" dirty="0">
              <a:solidFill>
                <a:srgbClr val="FF0000"/>
              </a:solidFill>
            </a:endParaRPr>
          </a:p>
        </p:txBody>
      </p:sp>
    </p:spTree>
    <p:extLst>
      <p:ext uri="{BB962C8B-B14F-4D97-AF65-F5344CB8AC3E}">
        <p14:creationId xmlns:p14="http://schemas.microsoft.com/office/powerpoint/2010/main" val="854435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C567C-478C-5B9B-D9D4-689D539B2782}"/>
              </a:ext>
            </a:extLst>
          </p:cNvPr>
          <p:cNvSpPr>
            <a:spLocks noGrp="1"/>
          </p:cNvSpPr>
          <p:nvPr>
            <p:ph type="title"/>
          </p:nvPr>
        </p:nvSpPr>
        <p:spPr>
          <a:xfrm>
            <a:off x="2638927" y="4449636"/>
            <a:ext cx="5963652" cy="2205789"/>
          </a:xfrm>
        </p:spPr>
        <p:txBody>
          <a:bodyPr>
            <a:normAutofit/>
          </a:bodyPr>
          <a:lstStyle/>
          <a:p>
            <a:r>
              <a:rPr lang="zh-CN" altLang="en-US" sz="1200" dirty="0"/>
              <a:t>创意中式美馔</a:t>
            </a:r>
            <a:br>
              <a:rPr lang="en-GB" altLang="zh-CN" sz="1200" dirty="0"/>
            </a:br>
            <a:br>
              <a:rPr lang="en-GB" altLang="zh-CN" sz="1200" dirty="0"/>
            </a:br>
            <a:br>
              <a:rPr lang="en-GB" altLang="zh-CN" sz="1200" dirty="0"/>
            </a:br>
            <a:br>
              <a:rPr lang="zh-CN" altLang="en-US" sz="1200" dirty="0"/>
            </a:br>
            <a:r>
              <a:rPr lang="zh-CN" altLang="en-US" sz="1200" dirty="0"/>
              <a:t>紫膳餐厅提供创意中式美馔，宾客午餐时可享用精致散点菜单和美味可口的点心。紫膳采用优质新鲜的当季食材精心烹饪，所有菜肴均现点现做，确保新鲜美味。餐厅全天候开放。客人在此用餐，可望见紫禁城闪耀金光的琉璃瓦屋顶。</a:t>
            </a:r>
            <a:endParaRPr lang="en-GB" sz="1200" dirty="0"/>
          </a:p>
        </p:txBody>
      </p:sp>
      <p:pic>
        <p:nvPicPr>
          <p:cNvPr id="25" name="Content Placeholder 24" descr="A picture containing furniture, indoor, interior design, coffee table&#10;&#10;Description automatically generated">
            <a:extLst>
              <a:ext uri="{FF2B5EF4-FFF2-40B4-BE49-F238E27FC236}">
                <a16:creationId xmlns:a16="http://schemas.microsoft.com/office/drawing/2014/main" id="{414D19B3-6962-6810-577F-6EE35E4F21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38927" y="553452"/>
            <a:ext cx="5839713" cy="3896184"/>
          </a:xfrm>
        </p:spPr>
      </p:pic>
      <p:sp>
        <p:nvSpPr>
          <p:cNvPr id="29" name="TextBox 28">
            <a:extLst>
              <a:ext uri="{FF2B5EF4-FFF2-40B4-BE49-F238E27FC236}">
                <a16:creationId xmlns:a16="http://schemas.microsoft.com/office/drawing/2014/main" id="{BEECD61D-1290-446D-0855-952E5A317EA8}"/>
              </a:ext>
            </a:extLst>
          </p:cNvPr>
          <p:cNvSpPr txBox="1"/>
          <p:nvPr/>
        </p:nvSpPr>
        <p:spPr>
          <a:xfrm>
            <a:off x="8923819" y="1120676"/>
            <a:ext cx="3067655" cy="2308324"/>
          </a:xfrm>
          <a:prstGeom prst="rect">
            <a:avLst/>
          </a:prstGeom>
          <a:noFill/>
        </p:spPr>
        <p:txBody>
          <a:bodyPr wrap="square">
            <a:spAutoFit/>
          </a:bodyPr>
          <a:lstStyle/>
          <a:p>
            <a:r>
              <a:rPr lang="zh-CN" altLang="en-US" sz="1200" dirty="0"/>
              <a:t>早餐</a:t>
            </a:r>
          </a:p>
          <a:p>
            <a:r>
              <a:rPr lang="zh-CN" altLang="en-US" sz="1200" dirty="0"/>
              <a:t>早上</a:t>
            </a:r>
            <a:r>
              <a:rPr lang="en-US" altLang="zh-CN" sz="1200" dirty="0"/>
              <a:t>6:30 - </a:t>
            </a:r>
            <a:r>
              <a:rPr lang="zh-CN" altLang="en-US" sz="1200" dirty="0"/>
              <a:t>上午</a:t>
            </a:r>
            <a:r>
              <a:rPr lang="en-US" altLang="zh-CN" sz="1200" dirty="0"/>
              <a:t>10:30</a:t>
            </a:r>
            <a:r>
              <a:rPr lang="zh-CN" altLang="en-US" sz="1200" dirty="0"/>
              <a:t>（每天）</a:t>
            </a:r>
          </a:p>
          <a:p>
            <a:r>
              <a:rPr lang="zh-CN" altLang="en-US" sz="1200" dirty="0"/>
              <a:t>午餐</a:t>
            </a:r>
          </a:p>
          <a:p>
            <a:r>
              <a:rPr lang="zh-CN" altLang="en-US" sz="1200" dirty="0"/>
              <a:t>上午</a:t>
            </a:r>
            <a:r>
              <a:rPr lang="en-US" altLang="zh-CN" sz="1200" dirty="0"/>
              <a:t>11:30 - </a:t>
            </a:r>
            <a:r>
              <a:rPr lang="zh-CN" altLang="en-US" sz="1200" dirty="0"/>
              <a:t>下午</a:t>
            </a:r>
            <a:r>
              <a:rPr lang="en-US" altLang="zh-CN" sz="1200" dirty="0"/>
              <a:t>2:30</a:t>
            </a:r>
            <a:r>
              <a:rPr lang="zh-CN" altLang="en-US" sz="1200" dirty="0"/>
              <a:t>（每天）</a:t>
            </a:r>
          </a:p>
          <a:p>
            <a:r>
              <a:rPr lang="zh-CN" altLang="en-US" sz="1200" dirty="0"/>
              <a:t>下午茶</a:t>
            </a:r>
          </a:p>
          <a:p>
            <a:r>
              <a:rPr lang="zh-CN" altLang="en-US" sz="1200" dirty="0"/>
              <a:t>下午</a:t>
            </a:r>
            <a:r>
              <a:rPr lang="en-US" altLang="zh-CN" sz="1200" dirty="0"/>
              <a:t>3:00 - </a:t>
            </a:r>
            <a:r>
              <a:rPr lang="zh-CN" altLang="en-US" sz="1200" dirty="0"/>
              <a:t>下午</a:t>
            </a:r>
            <a:r>
              <a:rPr lang="en-US" altLang="zh-CN" sz="1200" dirty="0"/>
              <a:t>5:00</a:t>
            </a:r>
            <a:r>
              <a:rPr lang="zh-CN" altLang="en-US" sz="1200" dirty="0"/>
              <a:t>（每天）</a:t>
            </a:r>
          </a:p>
          <a:p>
            <a:r>
              <a:rPr lang="zh-CN" altLang="en-US" sz="1200" dirty="0"/>
              <a:t>晚宴</a:t>
            </a:r>
          </a:p>
          <a:p>
            <a:r>
              <a:rPr lang="zh-CN" altLang="en-US" sz="1200" dirty="0"/>
              <a:t>下午</a:t>
            </a:r>
            <a:r>
              <a:rPr lang="en-US" altLang="zh-CN" sz="1200" dirty="0"/>
              <a:t>5:30 - </a:t>
            </a:r>
            <a:r>
              <a:rPr lang="zh-CN" altLang="en-US" sz="1200" dirty="0"/>
              <a:t>晚上</a:t>
            </a:r>
            <a:r>
              <a:rPr lang="en-US" altLang="zh-CN" sz="1200" dirty="0"/>
              <a:t>10:00</a:t>
            </a:r>
            <a:r>
              <a:rPr lang="zh-CN" altLang="en-US" sz="1200" dirty="0"/>
              <a:t>（每天）</a:t>
            </a:r>
          </a:p>
          <a:p>
            <a:r>
              <a:rPr lang="zh-CN" altLang="en-US" sz="1200" dirty="0"/>
              <a:t>致电：</a:t>
            </a:r>
          </a:p>
          <a:p>
            <a:r>
              <a:rPr lang="en-US" altLang="zh-CN" sz="1200" dirty="0"/>
              <a:t>+86 (10) 8509 8820</a:t>
            </a:r>
          </a:p>
          <a:p>
            <a:r>
              <a:rPr lang="zh-CN" altLang="en-US" sz="1200" dirty="0"/>
              <a:t>电子邮箱</a:t>
            </a:r>
          </a:p>
          <a:p>
            <a:r>
              <a:rPr lang="en-US" altLang="zh-CN" sz="1200" dirty="0"/>
              <a:t>mowfj-cafezi@mohg.com</a:t>
            </a:r>
            <a:endParaRPr lang="en-GB" sz="1200" dirty="0"/>
          </a:p>
        </p:txBody>
      </p:sp>
    </p:spTree>
    <p:extLst>
      <p:ext uri="{BB962C8B-B14F-4D97-AF65-F5344CB8AC3E}">
        <p14:creationId xmlns:p14="http://schemas.microsoft.com/office/powerpoint/2010/main" val="2629437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A8836-1DF2-3508-0935-F0D0BA632A13}"/>
              </a:ext>
            </a:extLst>
          </p:cNvPr>
          <p:cNvSpPr>
            <a:spLocks noGrp="1"/>
          </p:cNvSpPr>
          <p:nvPr>
            <p:ph type="title"/>
          </p:nvPr>
        </p:nvSpPr>
        <p:spPr>
          <a:xfrm>
            <a:off x="609599" y="381167"/>
            <a:ext cx="10736179" cy="2474328"/>
          </a:xfrm>
        </p:spPr>
        <p:txBody>
          <a:bodyPr>
            <a:normAutofit/>
          </a:bodyPr>
          <a:lstStyle/>
          <a:p>
            <a:r>
              <a:rPr lang="zh-CN" altLang="en-US" sz="1200" dirty="0"/>
              <a:t>享用米其林星级主厨周雁平 </a:t>
            </a:r>
            <a:r>
              <a:rPr lang="en-US" altLang="zh-CN" sz="1200" dirty="0"/>
              <a:t>(Chef Ping) </a:t>
            </a:r>
            <a:r>
              <a:rPr lang="zh-CN" altLang="en-US" sz="1200" dirty="0"/>
              <a:t>匠心准备的精致佳肴和经典香烤美食</a:t>
            </a:r>
            <a:br>
              <a:rPr lang="zh-CN" altLang="en-US" sz="1200" dirty="0"/>
            </a:br>
            <a:r>
              <a:rPr lang="zh-CN" altLang="en-US" sz="1200" dirty="0"/>
              <a:t>该餐厅由纽约设计师 </a:t>
            </a:r>
            <a:r>
              <a:rPr lang="en-US" altLang="zh-CN" sz="1200" dirty="0"/>
              <a:t>Adam D. </a:t>
            </a:r>
            <a:r>
              <a:rPr lang="en-US" altLang="zh-CN" sz="1200" dirty="0" err="1"/>
              <a:t>Tihany</a:t>
            </a:r>
            <a:r>
              <a:rPr lang="en-US" altLang="zh-CN" sz="1200" dirty="0"/>
              <a:t> </a:t>
            </a:r>
            <a:r>
              <a:rPr lang="zh-CN" altLang="en-US" sz="1200" dirty="0"/>
              <a:t>倾力打造，营造出温馨、雅致和现代的氛围，呈现食物精致美感。餐厅及其宽敞的露台坐拥地标建筑紫禁城的壮丽景致，是北京城内鲜有提供如此令人惊叹景观的奢华酒店扒房。</a:t>
            </a:r>
            <a:br>
              <a:rPr lang="zh-CN" altLang="en-US" sz="1200" dirty="0"/>
            </a:br>
            <a:br>
              <a:rPr lang="zh-CN" altLang="en-US" sz="1200" dirty="0"/>
            </a:br>
            <a:r>
              <a:rPr lang="zh-CN" altLang="en-US" sz="1200" dirty="0"/>
              <a:t> </a:t>
            </a:r>
            <a:br>
              <a:rPr lang="zh-CN" altLang="en-US" sz="1200" dirty="0"/>
            </a:br>
            <a:br>
              <a:rPr lang="zh-CN" altLang="en-US" sz="1200" dirty="0"/>
            </a:br>
            <a:r>
              <a:rPr lang="zh-CN" altLang="en-US" sz="1200" dirty="0"/>
              <a:t>主厨周雁平是一位严于律己、勇于创新的米其林星级厨师，曾与世界各地知名主厨合作，他不断钻研，致力于呈现与众不同的文华扒房美食菜单。宾客可一边享用主厨周雁平烹制的美味佳肴，一边欣赏壮观美景。</a:t>
            </a:r>
            <a:br>
              <a:rPr lang="zh-CN" altLang="en-US" sz="1200" dirty="0"/>
            </a:br>
            <a:br>
              <a:rPr lang="zh-CN" altLang="en-US" sz="1200" dirty="0"/>
            </a:br>
            <a:r>
              <a:rPr lang="zh-CN" altLang="en-US" sz="1200" dirty="0"/>
              <a:t> </a:t>
            </a:r>
            <a:br>
              <a:rPr lang="zh-CN" altLang="en-US" sz="1200" dirty="0"/>
            </a:br>
            <a:br>
              <a:rPr lang="zh-CN" altLang="en-US" sz="1200" dirty="0"/>
            </a:br>
            <a:r>
              <a:rPr lang="zh-CN" altLang="en-US" sz="1200" dirty="0"/>
              <a:t>文华扒房菜单以优质、新鲜时令食材为特色，展示了一系列经典烧烤菜肴，包括在木炭烤架上精心烤制进口优质牛排。海鲜菜品精美别致，独具特色。酒单包含约</a:t>
            </a:r>
            <a:r>
              <a:rPr lang="en-US" altLang="zh-CN" sz="1200" dirty="0"/>
              <a:t>300</a:t>
            </a:r>
            <a:r>
              <a:rPr lang="zh-CN" altLang="en-US" sz="1200" dirty="0"/>
              <a:t>种年份美酒，食客可在文华扒房调酒师的专业指导下，探索美食与美酒的黄金搭配。</a:t>
            </a:r>
            <a:endParaRPr lang="en-GB" sz="1200" dirty="0"/>
          </a:p>
        </p:txBody>
      </p:sp>
      <p:pic>
        <p:nvPicPr>
          <p:cNvPr id="5" name="Content Placeholder 4" descr="A restaurant with tables and chairs&#10;&#10;Description automatically generated with low confidence">
            <a:extLst>
              <a:ext uri="{FF2B5EF4-FFF2-40B4-BE49-F238E27FC236}">
                <a16:creationId xmlns:a16="http://schemas.microsoft.com/office/drawing/2014/main" id="{BD8F47E6-16D3-0C81-A6AD-9AE1AC4A956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599" y="3021796"/>
            <a:ext cx="5334795" cy="3559309"/>
          </a:xfrm>
        </p:spPr>
      </p:pic>
      <p:sp>
        <p:nvSpPr>
          <p:cNvPr id="9" name="TextBox 8">
            <a:extLst>
              <a:ext uri="{FF2B5EF4-FFF2-40B4-BE49-F238E27FC236}">
                <a16:creationId xmlns:a16="http://schemas.microsoft.com/office/drawing/2014/main" id="{A52CEB3D-0FF4-C052-C8BE-83F9F5E61EA5}"/>
              </a:ext>
            </a:extLst>
          </p:cNvPr>
          <p:cNvSpPr txBox="1"/>
          <p:nvPr/>
        </p:nvSpPr>
        <p:spPr>
          <a:xfrm>
            <a:off x="7507706" y="3831954"/>
            <a:ext cx="2687052" cy="1938992"/>
          </a:xfrm>
          <a:prstGeom prst="rect">
            <a:avLst/>
          </a:prstGeom>
          <a:noFill/>
        </p:spPr>
        <p:txBody>
          <a:bodyPr wrap="square">
            <a:spAutoFit/>
          </a:bodyPr>
          <a:lstStyle/>
          <a:p>
            <a:r>
              <a:rPr lang="zh-CN" altLang="en-US" sz="1200" dirty="0"/>
              <a:t>午餐</a:t>
            </a:r>
          </a:p>
          <a:p>
            <a:r>
              <a:rPr lang="zh-CN" altLang="en-US" sz="1200" dirty="0"/>
              <a:t>上午</a:t>
            </a:r>
            <a:r>
              <a:rPr lang="en-US" altLang="zh-CN" sz="1200" dirty="0"/>
              <a:t>11:30 – </a:t>
            </a:r>
            <a:r>
              <a:rPr lang="zh-CN" altLang="en-US" sz="1200" dirty="0"/>
              <a:t>下午</a:t>
            </a:r>
            <a:r>
              <a:rPr lang="en-US" altLang="zh-CN" sz="1200" dirty="0"/>
              <a:t>2:00</a:t>
            </a:r>
            <a:r>
              <a:rPr lang="zh-CN" altLang="en-US" sz="1200" dirty="0"/>
              <a:t>（周二至周日）</a:t>
            </a:r>
          </a:p>
          <a:p>
            <a:r>
              <a:rPr lang="zh-CN" altLang="en-US" sz="1200" dirty="0"/>
              <a:t>晚宴</a:t>
            </a:r>
          </a:p>
          <a:p>
            <a:r>
              <a:rPr lang="zh-CN" altLang="en-US" sz="1200" dirty="0"/>
              <a:t>下午</a:t>
            </a:r>
            <a:r>
              <a:rPr lang="en-US" altLang="zh-CN" sz="1200" dirty="0"/>
              <a:t>6:00 – </a:t>
            </a:r>
            <a:r>
              <a:rPr lang="zh-CN" altLang="en-US" sz="1200" dirty="0"/>
              <a:t>晚上</a:t>
            </a:r>
            <a:r>
              <a:rPr lang="en-US" altLang="zh-CN" sz="1200" dirty="0"/>
              <a:t>10:00</a:t>
            </a:r>
            <a:r>
              <a:rPr lang="zh-CN" altLang="en-US" sz="1200" dirty="0"/>
              <a:t>（周二至周日）</a:t>
            </a:r>
          </a:p>
          <a:p>
            <a:r>
              <a:rPr lang="zh-CN" altLang="en-US" sz="1200" dirty="0"/>
              <a:t>休息</a:t>
            </a:r>
          </a:p>
          <a:p>
            <a:r>
              <a:rPr lang="zh-CN" altLang="en-US" sz="1200" dirty="0"/>
              <a:t>周一</a:t>
            </a:r>
          </a:p>
          <a:p>
            <a:r>
              <a:rPr lang="zh-CN" altLang="en-US" sz="1200" dirty="0"/>
              <a:t>致电：</a:t>
            </a:r>
          </a:p>
          <a:p>
            <a:r>
              <a:rPr lang="en-US" altLang="zh-CN" sz="1200" dirty="0"/>
              <a:t>+86 (10) 8509 8810</a:t>
            </a:r>
          </a:p>
          <a:p>
            <a:r>
              <a:rPr lang="zh-CN" altLang="en-US" sz="1200" dirty="0"/>
              <a:t>电子邮箱</a:t>
            </a:r>
          </a:p>
          <a:p>
            <a:r>
              <a:rPr lang="en-US" altLang="zh-CN" sz="1200" dirty="0"/>
              <a:t>mowfj-grill@mohg.com</a:t>
            </a:r>
            <a:endParaRPr lang="en-GB" sz="1200" dirty="0"/>
          </a:p>
        </p:txBody>
      </p:sp>
    </p:spTree>
    <p:extLst>
      <p:ext uri="{BB962C8B-B14F-4D97-AF65-F5344CB8AC3E}">
        <p14:creationId xmlns:p14="http://schemas.microsoft.com/office/powerpoint/2010/main" val="3724572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8242B-509B-864F-2337-6A1BCCEBE6DF}"/>
              </a:ext>
            </a:extLst>
          </p:cNvPr>
          <p:cNvSpPr>
            <a:spLocks noGrp="1"/>
          </p:cNvSpPr>
          <p:nvPr>
            <p:ph type="title"/>
          </p:nvPr>
        </p:nvSpPr>
        <p:spPr/>
        <p:txBody>
          <a:bodyPr>
            <a:normAutofit/>
          </a:bodyPr>
          <a:lstStyle/>
          <a:p>
            <a:r>
              <a:rPr lang="en-US" altLang="zh-CN" sz="1200" dirty="0"/>
              <a:t>MO Bar </a:t>
            </a:r>
            <a:r>
              <a:rPr lang="zh-CN" altLang="en-US" sz="1200" dirty="0"/>
              <a:t>是一家雅致的鸡尾酒酒吧与夜间酒廊，设开阔户外露台，可俯览紫禁城的壮丽景色。</a:t>
            </a:r>
            <a:br>
              <a:rPr lang="en-GB" altLang="zh-CN" sz="1200" dirty="0"/>
            </a:br>
            <a:br>
              <a:rPr lang="en-GB" altLang="zh-CN" sz="1200" dirty="0"/>
            </a:br>
            <a:br>
              <a:rPr lang="zh-CN" altLang="en-US" sz="1200" dirty="0"/>
            </a:br>
            <a:r>
              <a:rPr lang="zh-CN" altLang="en-US" sz="1200" dirty="0"/>
              <a:t>无论是入夜时来这里享用一杯鸡尾酒；与好友畅叙到深夜；还是沉浸在 </a:t>
            </a:r>
            <a:r>
              <a:rPr lang="en-US" altLang="zh-CN" sz="1200" dirty="0"/>
              <a:t>DJ </a:t>
            </a:r>
            <a:r>
              <a:rPr lang="zh-CN" altLang="en-US" sz="1200" dirty="0"/>
              <a:t>充满动感的旋律中享受派对的乐趣，直到夜色阑珊；这是北京都市精英欢聚的殿堂。酒吧空间轻松舒适，提供精心调制的各款鸡尾酒；前往露台即可饱览紫禁城美景，宾客可在黄昏与夜晚欢聚于此，共度惬意时光。</a:t>
            </a:r>
            <a:endParaRPr lang="en-GB" sz="1200" dirty="0"/>
          </a:p>
        </p:txBody>
      </p:sp>
      <p:pic>
        <p:nvPicPr>
          <p:cNvPr id="5" name="Content Placeholder 4" descr="A person sitting at a bar&#10;&#10;Description automatically generated with low confidence">
            <a:extLst>
              <a:ext uri="{FF2B5EF4-FFF2-40B4-BE49-F238E27FC236}">
                <a16:creationId xmlns:a16="http://schemas.microsoft.com/office/drawing/2014/main" id="{A68882FD-6D9A-1240-77D5-13CFB0E55B9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4737" y="1925054"/>
            <a:ext cx="7010062" cy="4677026"/>
          </a:xfrm>
        </p:spPr>
      </p:pic>
      <p:sp>
        <p:nvSpPr>
          <p:cNvPr id="11" name="TextBox 10">
            <a:extLst>
              <a:ext uri="{FF2B5EF4-FFF2-40B4-BE49-F238E27FC236}">
                <a16:creationId xmlns:a16="http://schemas.microsoft.com/office/drawing/2014/main" id="{92B2A104-F7AE-1EE5-DA93-F4BC49486F43}"/>
              </a:ext>
            </a:extLst>
          </p:cNvPr>
          <p:cNvSpPr txBox="1"/>
          <p:nvPr/>
        </p:nvSpPr>
        <p:spPr>
          <a:xfrm>
            <a:off x="7611978" y="3120190"/>
            <a:ext cx="2173705" cy="1938992"/>
          </a:xfrm>
          <a:prstGeom prst="rect">
            <a:avLst/>
          </a:prstGeom>
          <a:noFill/>
        </p:spPr>
        <p:txBody>
          <a:bodyPr wrap="square">
            <a:spAutoFit/>
          </a:bodyPr>
          <a:lstStyle/>
          <a:p>
            <a:r>
              <a:rPr lang="zh-CN" altLang="en-US" sz="1200" dirty="0"/>
              <a:t>晚宴</a:t>
            </a:r>
          </a:p>
          <a:p>
            <a:r>
              <a:rPr lang="zh-CN" altLang="en-US" sz="1200" dirty="0"/>
              <a:t>下午</a:t>
            </a:r>
            <a:r>
              <a:rPr lang="en-US" altLang="zh-CN" sz="1200" dirty="0"/>
              <a:t>4:00</a:t>
            </a:r>
            <a:r>
              <a:rPr lang="zh-CN" altLang="en-US" sz="1200" dirty="0"/>
              <a:t>至晚上</a:t>
            </a:r>
            <a:r>
              <a:rPr lang="en-US" altLang="zh-CN" sz="1200" dirty="0"/>
              <a:t>12:00</a:t>
            </a:r>
            <a:r>
              <a:rPr lang="zh-CN" altLang="en-US" sz="1200" dirty="0"/>
              <a:t>（周一、周二、周日）；下午</a:t>
            </a:r>
            <a:r>
              <a:rPr lang="en-US" altLang="zh-CN" sz="1200" dirty="0"/>
              <a:t>4:00</a:t>
            </a:r>
            <a:r>
              <a:rPr lang="zh-CN" altLang="en-US" sz="1200" dirty="0"/>
              <a:t>至凌晨</a:t>
            </a:r>
            <a:r>
              <a:rPr lang="en-US" altLang="zh-CN" sz="1200" dirty="0"/>
              <a:t>1:00</a:t>
            </a:r>
            <a:r>
              <a:rPr lang="zh-CN" altLang="en-US" sz="1200" dirty="0"/>
              <a:t>（周三至周六）</a:t>
            </a:r>
          </a:p>
          <a:p>
            <a:r>
              <a:rPr lang="zh-CN" altLang="en-US" sz="1200" dirty="0"/>
              <a:t>致电：</a:t>
            </a:r>
          </a:p>
          <a:p>
            <a:r>
              <a:rPr lang="en-US" altLang="zh-CN" sz="1200" dirty="0"/>
              <a:t>+86 (10) 8509 8850</a:t>
            </a:r>
          </a:p>
          <a:p>
            <a:r>
              <a:rPr lang="zh-CN" altLang="en-US" sz="1200" dirty="0"/>
              <a:t>电子邮箱</a:t>
            </a:r>
          </a:p>
          <a:p>
            <a:r>
              <a:rPr lang="en-US" altLang="zh-CN" sz="1200" dirty="0"/>
              <a:t>mowfj-mobar@mohg.com</a:t>
            </a:r>
          </a:p>
          <a:p>
            <a:r>
              <a:rPr lang="zh-CN" altLang="en-US" sz="1200" dirty="0"/>
              <a:t>菜单特色</a:t>
            </a:r>
          </a:p>
          <a:p>
            <a:r>
              <a:rPr lang="zh-CN" altLang="en-US" sz="1200" dirty="0"/>
              <a:t>酒吧兼夜间酒廊</a:t>
            </a:r>
            <a:endParaRPr lang="en-GB" sz="1200" dirty="0"/>
          </a:p>
        </p:txBody>
      </p:sp>
    </p:spTree>
    <p:extLst>
      <p:ext uri="{BB962C8B-B14F-4D97-AF65-F5344CB8AC3E}">
        <p14:creationId xmlns:p14="http://schemas.microsoft.com/office/powerpoint/2010/main" val="849893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083F6-D744-68E5-A88E-B28C247D5CD2}"/>
              </a:ext>
            </a:extLst>
          </p:cNvPr>
          <p:cNvSpPr>
            <a:spLocks noGrp="1"/>
          </p:cNvSpPr>
          <p:nvPr>
            <p:ph type="title"/>
          </p:nvPr>
        </p:nvSpPr>
        <p:spPr>
          <a:xfrm>
            <a:off x="577517" y="358286"/>
            <a:ext cx="10515600" cy="1325563"/>
          </a:xfrm>
        </p:spPr>
        <p:txBody>
          <a:bodyPr>
            <a:normAutofit/>
          </a:bodyPr>
          <a:lstStyle/>
          <a:p>
            <a:r>
              <a:rPr lang="zh-CN" altLang="en-US" sz="1200" dirty="0"/>
              <a:t>酒店中央一处宁静致远的绿洲。</a:t>
            </a:r>
            <a:br>
              <a:rPr lang="zh-CN" altLang="en-US" sz="1200" dirty="0"/>
            </a:br>
            <a:r>
              <a:rPr lang="zh-CN" altLang="en-US" sz="1200" dirty="0"/>
              <a:t>正如其名，</a:t>
            </a:r>
            <a:r>
              <a:rPr lang="en-US" altLang="zh-CN" sz="1200" dirty="0"/>
              <a:t>The Library </a:t>
            </a:r>
            <a:r>
              <a:rPr lang="zh-CN" altLang="en-US" sz="1200" dirty="0"/>
              <a:t>是繁华都市中心一片静谧安和的绿洲，这里装饰低调豪华，服务细致入微。客人可以怡然静享各款名茶、咖啡和小食，或者点上一份足量的三明治。一天忙碌的商务活动或观光购物之后，</a:t>
            </a:r>
            <a:r>
              <a:rPr lang="en-US" altLang="zh-CN" sz="1200" dirty="0"/>
              <a:t>The Library </a:t>
            </a:r>
            <a:r>
              <a:rPr lang="zh-CN" altLang="en-US" sz="1200" dirty="0"/>
              <a:t>是客人放松休憩的好去处。</a:t>
            </a:r>
            <a:endParaRPr lang="en-GB" sz="1200" dirty="0"/>
          </a:p>
        </p:txBody>
      </p:sp>
      <p:pic>
        <p:nvPicPr>
          <p:cNvPr id="5" name="Content Placeholder 4" descr="A group of people sitting in a living room&#10;&#10;Description automatically generated with low confidence">
            <a:extLst>
              <a:ext uri="{FF2B5EF4-FFF2-40B4-BE49-F238E27FC236}">
                <a16:creationId xmlns:a16="http://schemas.microsoft.com/office/drawing/2014/main" id="{397CCC08-D4EA-CD2A-45F7-8A3A65EF5CA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7517" y="1683849"/>
            <a:ext cx="7200644" cy="4804180"/>
          </a:xfrm>
        </p:spPr>
      </p:pic>
      <p:sp>
        <p:nvSpPr>
          <p:cNvPr id="9" name="TextBox 8">
            <a:extLst>
              <a:ext uri="{FF2B5EF4-FFF2-40B4-BE49-F238E27FC236}">
                <a16:creationId xmlns:a16="http://schemas.microsoft.com/office/drawing/2014/main" id="{484A6305-8A23-3B9C-B94E-7EE84AAD5B47}"/>
              </a:ext>
            </a:extLst>
          </p:cNvPr>
          <p:cNvSpPr txBox="1"/>
          <p:nvPr/>
        </p:nvSpPr>
        <p:spPr>
          <a:xfrm>
            <a:off x="9280357" y="3257729"/>
            <a:ext cx="6096000" cy="1569660"/>
          </a:xfrm>
          <a:prstGeom prst="rect">
            <a:avLst/>
          </a:prstGeom>
          <a:noFill/>
        </p:spPr>
        <p:txBody>
          <a:bodyPr wrap="square">
            <a:spAutoFit/>
          </a:bodyPr>
          <a:lstStyle/>
          <a:p>
            <a:r>
              <a:rPr lang="zh-CN" altLang="en-US" sz="1200" dirty="0"/>
              <a:t>每日</a:t>
            </a:r>
          </a:p>
          <a:p>
            <a:r>
              <a:rPr lang="zh-CN" altLang="en-US" sz="1200" dirty="0"/>
              <a:t>上午</a:t>
            </a:r>
            <a:r>
              <a:rPr lang="en-US" altLang="zh-CN" sz="1200" dirty="0"/>
              <a:t>9:00 – </a:t>
            </a:r>
            <a:r>
              <a:rPr lang="zh-CN" altLang="en-US" sz="1200" dirty="0"/>
              <a:t>下午</a:t>
            </a:r>
            <a:r>
              <a:rPr lang="en-US" altLang="zh-CN" sz="1200" dirty="0"/>
              <a:t>6:00</a:t>
            </a:r>
          </a:p>
          <a:p>
            <a:r>
              <a:rPr lang="zh-CN" altLang="en-US" sz="1200" dirty="0"/>
              <a:t>致电：</a:t>
            </a:r>
          </a:p>
          <a:p>
            <a:r>
              <a:rPr lang="en-US" altLang="zh-CN" sz="1200" dirty="0"/>
              <a:t>+86 (10) 8609 8851</a:t>
            </a:r>
          </a:p>
          <a:p>
            <a:r>
              <a:rPr lang="zh-CN" altLang="en-US" sz="1200" dirty="0"/>
              <a:t>电子邮箱</a:t>
            </a:r>
          </a:p>
          <a:p>
            <a:r>
              <a:rPr lang="en-US" altLang="zh-CN" sz="1200" dirty="0"/>
              <a:t>mowfj-cafezi@mohg.com</a:t>
            </a:r>
          </a:p>
          <a:p>
            <a:r>
              <a:rPr lang="zh-CN" altLang="en-US" sz="1200" dirty="0"/>
              <a:t>酒单特色</a:t>
            </a:r>
          </a:p>
          <a:p>
            <a:r>
              <a:rPr lang="zh-CN" altLang="en-US" sz="1200" dirty="0"/>
              <a:t>酒廊</a:t>
            </a:r>
            <a:endParaRPr lang="en-GB" sz="1200" dirty="0"/>
          </a:p>
        </p:txBody>
      </p:sp>
    </p:spTree>
    <p:extLst>
      <p:ext uri="{BB962C8B-B14F-4D97-AF65-F5344CB8AC3E}">
        <p14:creationId xmlns:p14="http://schemas.microsoft.com/office/powerpoint/2010/main" val="2561762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806FB-2373-DDA4-8A54-C3A0B2856C04}"/>
              </a:ext>
            </a:extLst>
          </p:cNvPr>
          <p:cNvSpPr>
            <a:spLocks noGrp="1"/>
          </p:cNvSpPr>
          <p:nvPr>
            <p:ph type="title"/>
          </p:nvPr>
        </p:nvSpPr>
        <p:spPr>
          <a:xfrm>
            <a:off x="425116" y="140369"/>
            <a:ext cx="11478126" cy="3136231"/>
          </a:xfrm>
        </p:spPr>
        <p:txBody>
          <a:bodyPr>
            <a:normAutofit/>
          </a:bodyPr>
          <a:lstStyle/>
          <a:p>
            <a:r>
              <a:rPr lang="zh-CN" altLang="en-US" sz="1200" dirty="0"/>
              <a:t>此精致饼店供应美味的蛋糕、可口的糕点、令人垂涎的巧克力和三明治。 </a:t>
            </a:r>
            <a:br>
              <a:rPr lang="zh-CN" altLang="en-US" sz="1200" dirty="0"/>
            </a:br>
            <a:r>
              <a:rPr lang="zh-CN" altLang="en-US" sz="1200" dirty="0"/>
              <a:t>文华饼店新店和酒店所在地皆位于王府中環，欢迎喜爱糕点、蛋糕和巧克力的宾客前来购买您喜爱的甜食。</a:t>
            </a:r>
            <a:br>
              <a:rPr lang="zh-CN" altLang="en-US" sz="1200" dirty="0"/>
            </a:br>
            <a:br>
              <a:rPr lang="zh-CN" altLang="en-US" sz="1200" dirty="0"/>
            </a:br>
            <a:r>
              <a:rPr lang="zh-CN" altLang="en-US" sz="1200" dirty="0"/>
              <a:t> </a:t>
            </a:r>
            <a:br>
              <a:rPr lang="zh-CN" altLang="en-US" sz="1200" dirty="0"/>
            </a:br>
            <a:br>
              <a:rPr lang="zh-CN" altLang="en-US" sz="1200" dirty="0"/>
            </a:br>
            <a:r>
              <a:rPr lang="zh-CN" altLang="en-US" sz="1200" dirty="0"/>
              <a:t>饼店装修优雅大气，位于大楼东翼的第</a:t>
            </a:r>
            <a:r>
              <a:rPr lang="en-US" altLang="zh-CN" sz="1200" dirty="0"/>
              <a:t>2</a:t>
            </a:r>
            <a:r>
              <a:rPr lang="zh-CN" altLang="en-US" sz="1200" dirty="0"/>
              <a:t>层，供应一系列令人垂涎的甜食，可供外带。截至目前，酒店知名的糕点主厨仅于</a:t>
            </a:r>
            <a:r>
              <a:rPr lang="en-US" altLang="zh-CN" sz="1200" dirty="0"/>
              <a:t>2</a:t>
            </a:r>
            <a:r>
              <a:rPr lang="zh-CN" altLang="en-US" sz="1200" dirty="0"/>
              <a:t>家时尚前卫的餐厅和深夜酒廊制作美味甜品；甜点爱好者将能够点餐外带，在办公室、公园、在路上或在家中享用美味，享受愉悦时光。</a:t>
            </a:r>
            <a:br>
              <a:rPr lang="zh-CN" altLang="en-US" sz="1200" dirty="0"/>
            </a:br>
            <a:br>
              <a:rPr lang="zh-CN" altLang="en-US" sz="1200" dirty="0"/>
            </a:br>
            <a:r>
              <a:rPr lang="zh-CN" altLang="en-US" sz="1200" dirty="0"/>
              <a:t> </a:t>
            </a:r>
            <a:br>
              <a:rPr lang="zh-CN" altLang="en-US" sz="1200" dirty="0"/>
            </a:br>
            <a:br>
              <a:rPr lang="zh-CN" altLang="en-US" sz="1200" dirty="0"/>
            </a:br>
            <a:r>
              <a:rPr lang="zh-CN" altLang="en-US" sz="1200" dirty="0"/>
              <a:t>美味可口的甜品中包含一种名为“文华大橘”的精致糕点，由橙子、巧克力、奶油和杏仁制作而成；此外，饼店还供应咖啡脆饼、柠檬挞、特浓巧克力挞和香草焦糖慕斯。饼店不仅供应一系列专为生日和其他庆祝活动定做的色香味俱全的美味蛋糕；还供应巧克力和马卡龙，以及新鲜烘焙的羊角面包、法棍面包、松饼和各种各样的面包。当然，饼店也供应各式饮品，包括口味丰富的特色茶和咖啡、果汁、软饮和矿泉水。</a:t>
            </a:r>
            <a:br>
              <a:rPr lang="zh-CN" altLang="en-US" sz="1200" dirty="0"/>
            </a:br>
            <a:br>
              <a:rPr lang="zh-CN" altLang="en-US" sz="1200" dirty="0"/>
            </a:br>
            <a:r>
              <a:rPr lang="zh-CN" altLang="en-US" sz="1200" dirty="0"/>
              <a:t> </a:t>
            </a:r>
            <a:br>
              <a:rPr lang="zh-CN" altLang="en-US" sz="1200" dirty="0"/>
            </a:br>
            <a:br>
              <a:rPr lang="zh-CN" altLang="en-US" sz="1200" dirty="0"/>
            </a:br>
            <a:r>
              <a:rPr lang="zh-CN" altLang="en-US" sz="1200" dirty="0"/>
              <a:t>饼店使用深棕色木材作为主色调，配以玻璃展示柜和白色经典大理石台面，整体环境优雅时尚，符合文华东方酒店的奢华气质。</a:t>
            </a:r>
            <a:endParaRPr lang="en-GB" sz="1200" dirty="0"/>
          </a:p>
        </p:txBody>
      </p:sp>
      <p:pic>
        <p:nvPicPr>
          <p:cNvPr id="5" name="Content Placeholder 4" descr="A person standing behind a counter in a bakery&#10;&#10;Description automatically generated with low confidence">
            <a:extLst>
              <a:ext uri="{FF2B5EF4-FFF2-40B4-BE49-F238E27FC236}">
                <a16:creationId xmlns:a16="http://schemas.microsoft.com/office/drawing/2014/main" id="{7051BEE1-9BFA-A106-6047-CA1620B44E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4555" y="3276600"/>
            <a:ext cx="4769974" cy="3297990"/>
          </a:xfrm>
        </p:spPr>
      </p:pic>
      <p:sp>
        <p:nvSpPr>
          <p:cNvPr id="9" name="TextBox 8">
            <a:extLst>
              <a:ext uri="{FF2B5EF4-FFF2-40B4-BE49-F238E27FC236}">
                <a16:creationId xmlns:a16="http://schemas.microsoft.com/office/drawing/2014/main" id="{629E72DB-E107-79DD-254B-0BCB48795670}"/>
              </a:ext>
            </a:extLst>
          </p:cNvPr>
          <p:cNvSpPr txBox="1"/>
          <p:nvPr/>
        </p:nvSpPr>
        <p:spPr>
          <a:xfrm>
            <a:off x="7114675" y="4261938"/>
            <a:ext cx="3264568" cy="1200329"/>
          </a:xfrm>
          <a:prstGeom prst="rect">
            <a:avLst/>
          </a:prstGeom>
          <a:noFill/>
        </p:spPr>
        <p:txBody>
          <a:bodyPr wrap="square">
            <a:spAutoFit/>
          </a:bodyPr>
          <a:lstStyle/>
          <a:p>
            <a:r>
              <a:rPr lang="zh-CN" altLang="en-US" sz="1200" dirty="0"/>
              <a:t>每日</a:t>
            </a:r>
          </a:p>
          <a:p>
            <a:r>
              <a:rPr lang="zh-CN" altLang="en-US" sz="1200" dirty="0"/>
              <a:t>上午</a:t>
            </a:r>
            <a:r>
              <a:rPr lang="en-US" altLang="zh-CN" sz="1200" dirty="0"/>
              <a:t>10:00 – </a:t>
            </a:r>
            <a:r>
              <a:rPr lang="zh-CN" altLang="en-US" sz="1200" dirty="0"/>
              <a:t>晚上</a:t>
            </a:r>
            <a:r>
              <a:rPr lang="en-US" altLang="zh-CN" sz="1200" dirty="0"/>
              <a:t>10:00</a:t>
            </a:r>
          </a:p>
          <a:p>
            <a:r>
              <a:rPr lang="zh-CN" altLang="en-US" sz="1200" dirty="0"/>
              <a:t>致电：</a:t>
            </a:r>
          </a:p>
          <a:p>
            <a:r>
              <a:rPr lang="en-US" altLang="zh-CN" sz="1200" dirty="0"/>
              <a:t>+86 (10) 8509 8860</a:t>
            </a:r>
          </a:p>
          <a:p>
            <a:r>
              <a:rPr lang="zh-CN" altLang="en-US" sz="1200" dirty="0"/>
              <a:t>电子邮箱</a:t>
            </a:r>
          </a:p>
          <a:p>
            <a:r>
              <a:rPr lang="en-US" altLang="zh-CN" sz="1200" dirty="0"/>
              <a:t>mowfj-cakeshop@mohg.com</a:t>
            </a:r>
            <a:endParaRPr lang="en-GB" sz="1200" dirty="0"/>
          </a:p>
        </p:txBody>
      </p:sp>
    </p:spTree>
    <p:extLst>
      <p:ext uri="{BB962C8B-B14F-4D97-AF65-F5344CB8AC3E}">
        <p14:creationId xmlns:p14="http://schemas.microsoft.com/office/powerpoint/2010/main" val="4268394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125</TotalTime>
  <Words>2724</Words>
  <Application>Microsoft Office PowerPoint</Application>
  <PresentationFormat>Widescreen</PresentationFormat>
  <Paragraphs>116</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Aharoni</vt:lpstr>
      <vt:lpstr>AkkuratLLWebPan-Regular</vt:lpstr>
      <vt:lpstr>Arial</vt:lpstr>
      <vt:lpstr>Bauhaus 93</vt:lpstr>
      <vt:lpstr>Calibri</vt:lpstr>
      <vt:lpstr>Calibri Light</vt:lpstr>
      <vt:lpstr>Didot LT W02 Roman</vt:lpstr>
      <vt:lpstr>Office Theme</vt:lpstr>
      <vt:lpstr>HOTEL EVENT ADVERTISMENT</vt:lpstr>
      <vt:lpstr>北京王府井文華東方酒店</vt:lpstr>
      <vt:lpstr>PowerPoint Presentation</vt:lpstr>
      <vt:lpstr>总统套房 这间宛如宫殿般的套房代表着奢华与尊贵，坐拥紫禁城的壮丽景致。套房面积达260平方米，设有一处独立区域，可供举办晚宴或酒会，宾客还可使用300平方米的露台招待嘉宾。如需预订，请致电 +86 (10) 8509 8888，或发送电子邮件至 mowfj-reservations@mohg.com 设施包括： 配有点播系统的高清 LED 电视 浴袍与丝质和服 Bose® 蓝牙音响               </vt:lpstr>
      <vt:lpstr>创意中式美馔    紫膳餐厅提供创意中式美馔，宾客午餐时可享用精致散点菜单和美味可口的点心。紫膳采用优质新鲜的当季食材精心烹饪，所有菜肴均现点现做，确保新鲜美味。餐厅全天候开放。客人在此用餐，可望见紫禁城闪耀金光的琉璃瓦屋顶。</vt:lpstr>
      <vt:lpstr>享用米其林星级主厨周雁平 (Chef Ping) 匠心准备的精致佳肴和经典香烤美食 该餐厅由纽约设计师 Adam D. Tihany 倾力打造，营造出温馨、雅致和现代的氛围，呈现食物精致美感。餐厅及其宽敞的露台坐拥地标建筑紫禁城的壮丽景致，是北京城内鲜有提供如此令人惊叹景观的奢华酒店扒房。     主厨周雁平是一位严于律己、勇于创新的米其林星级厨师，曾与世界各地知名主厨合作，他不断钻研，致力于呈现与众不同的文华扒房美食菜单。宾客可一边享用主厨周雁平烹制的美味佳肴，一边欣赏壮观美景。     文华扒房菜单以优质、新鲜时令食材为特色，展示了一系列经典烧烤菜肴，包括在木炭烤架上精心烤制进口优质牛排。海鲜菜品精美别致，独具特色。酒单包含约300种年份美酒，食客可在文华扒房调酒师的专业指导下，探索美食与美酒的黄金搭配。</vt:lpstr>
      <vt:lpstr>MO Bar 是一家雅致的鸡尾酒酒吧与夜间酒廊，设开阔户外露台，可俯览紫禁城的壮丽景色。   无论是入夜时来这里享用一杯鸡尾酒；与好友畅叙到深夜；还是沉浸在 DJ 充满动感的旋律中享受派对的乐趣，直到夜色阑珊；这是北京都市精英欢聚的殿堂。酒吧空间轻松舒适，提供精心调制的各款鸡尾酒；前往露台即可饱览紫禁城美景，宾客可在黄昏与夜晚欢聚于此，共度惬意时光。</vt:lpstr>
      <vt:lpstr>酒店中央一处宁静致远的绿洲。 正如其名，The Library 是繁华都市中心一片静谧安和的绿洲，这里装饰低调豪华，服务细致入微。客人可以怡然静享各款名茶、咖啡和小食，或者点上一份足量的三明治。一天忙碌的商务活动或观光购物之后，The Library 是客人放松休憩的好去处。</vt:lpstr>
      <vt:lpstr>此精致饼店供应美味的蛋糕、可口的糕点、令人垂涎的巧克力和三明治。  文华饼店新店和酒店所在地皆位于王府中環，欢迎喜爱糕点、蛋糕和巧克力的宾客前来购买您喜爱的甜食。     饼店装修优雅大气，位于大楼东翼的第2层，供应一系列令人垂涎的甜食，可供外带。截至目前，酒店知名的糕点主厨仅于2家时尚前卫的餐厅和深夜酒廊制作美味甜品；甜点爱好者将能够点餐外带，在办公室、公园、在路上或在家中享用美味，享受愉悦时光。     美味可口的甜品中包含一种名为“文华大橘”的精致糕点，由橙子、巧克力、奶油和杏仁制作而成；此外，饼店还供应咖啡脆饼、柠檬挞、特浓巧克力挞和香草焦糖慕斯。饼店不仅供应一系列专为生日和其他庆祝活动定做的色香味俱全的美味蛋糕；还供应巧克力和马卡龙，以及新鲜烘焙的羊角面包、法棍面包、松饼和各种各样的面包。当然，饼店也供应各式饮品，包括口味丰富的特色茶和咖啡、果汁、软饮和矿泉水。     饼店使用深棕色木材作为主色调，配以玻璃展示柜和白色经典大理石台面，整体环境优雅时尚，符合文华东方酒店的奢华气质。</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EVENT ADVERTISMENT</dc:title>
  <dc:creator>Cosmin Lautaru (2021592)</dc:creator>
  <cp:lastModifiedBy>Cosmin Lautaru (2021592)</cp:lastModifiedBy>
  <cp:revision>3</cp:revision>
  <dcterms:created xsi:type="dcterms:W3CDTF">2023-05-29T12:53:05Z</dcterms:created>
  <dcterms:modified xsi:type="dcterms:W3CDTF">2023-05-29T15:05:43Z</dcterms:modified>
</cp:coreProperties>
</file>