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98" d="100"/>
          <a:sy n="98" d="100"/>
        </p:scale>
        <p:origin x="936" y="1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F71C2F8-346C-4ED5-B71F-CD2DDBCA90E9}" type="datetimeFigureOut">
              <a:rPr lang="en-IN" smtClean="0"/>
              <a:pPr/>
              <a:t>28-07-2026</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1015295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71C2F8-346C-4ED5-B71F-CD2DDBCA90E9}" type="datetimeFigureOut">
              <a:rPr lang="en-IN" smtClean="0"/>
              <a:pPr/>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2646128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AF71C2F8-346C-4ED5-B71F-CD2DDBCA90E9}" type="datetimeFigureOut">
              <a:rPr lang="en-IN" smtClean="0"/>
              <a:pPr/>
              <a:t>28-07-2026</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2008249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AF71C2F8-346C-4ED5-B71F-CD2DDBCA90E9}" type="datetimeFigureOut">
              <a:rPr lang="en-IN" smtClean="0"/>
              <a:pPr/>
              <a:t>28-07-2026</a:t>
            </a:fld>
            <a:endParaRPr lang="en-IN"/>
          </a:p>
        </p:txBody>
      </p:sp>
      <p:sp>
        <p:nvSpPr>
          <p:cNvPr id="6" name="Footer Placeholder 5"/>
          <p:cNvSpPr>
            <a:spLocks noGrp="1"/>
          </p:cNvSpPr>
          <p:nvPr>
            <p:ph type="ftr" sz="quarter" idx="11"/>
          </p:nvPr>
        </p:nvSpPr>
        <p:spPr>
          <a:xfrm>
            <a:off x="804672" y="6227064"/>
            <a:ext cx="10588752" cy="320040"/>
          </a:xfrm>
        </p:spPr>
        <p:txBody>
          <a:bodyPr/>
          <a:lstStyle/>
          <a:p>
            <a:endParaRPr lang="en-IN"/>
          </a:p>
        </p:txBody>
      </p:sp>
      <p:sp>
        <p:nvSpPr>
          <p:cNvPr id="7" name="Slide Number Placeholder 6"/>
          <p:cNvSpPr>
            <a:spLocks noGrp="1"/>
          </p:cNvSpPr>
          <p:nvPr>
            <p:ph type="sldNum" sz="quarter" idx="12"/>
          </p:nvPr>
        </p:nvSpPr>
        <p:spPr>
          <a:xfrm>
            <a:off x="10469880"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2735114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F71C2F8-346C-4ED5-B71F-CD2DDBCA90E9}" type="datetimeFigureOut">
              <a:rPr lang="en-IN" smtClean="0"/>
              <a:pPr/>
              <a:t>28-07-2026</a:t>
            </a:fld>
            <a:endParaRPr lang="en-IN"/>
          </a:p>
        </p:txBody>
      </p:sp>
      <p:sp>
        <p:nvSpPr>
          <p:cNvPr id="8" name="Footer Placeholder 7"/>
          <p:cNvSpPr>
            <a:spLocks noGrp="1"/>
          </p:cNvSpPr>
          <p:nvPr>
            <p:ph type="ftr" sz="quarter" idx="11"/>
          </p:nvPr>
        </p:nvSpPr>
        <p:spPr>
          <a:xfrm>
            <a:off x="804672" y="6227064"/>
            <a:ext cx="10588752" cy="320040"/>
          </a:xfrm>
        </p:spPr>
        <p:txBody>
          <a:bodyPr/>
          <a:lstStyle/>
          <a:p>
            <a:endParaRPr lang="en-IN"/>
          </a:p>
        </p:txBody>
      </p:sp>
      <p:sp>
        <p:nvSpPr>
          <p:cNvPr id="9" name="Slide Number Placeholder 8"/>
          <p:cNvSpPr>
            <a:spLocks noGrp="1"/>
          </p:cNvSpPr>
          <p:nvPr>
            <p:ph type="sldNum" sz="quarter" idx="12"/>
          </p:nvPr>
        </p:nvSpPr>
        <p:spPr>
          <a:xfrm>
            <a:off x="10469880"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1638801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71C2F8-346C-4ED5-B71F-CD2DDBCA90E9}" type="datetimeFigureOut">
              <a:rPr lang="en-IN" smtClean="0"/>
              <a:pPr/>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2503567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F71C2F8-346C-4ED5-B71F-CD2DDBCA90E9}" type="datetimeFigureOut">
              <a:rPr lang="en-IN" smtClean="0"/>
              <a:pPr/>
              <a:t>28-07-2026</a:t>
            </a:fld>
            <a:endParaRPr lang="en-IN"/>
          </a:p>
        </p:txBody>
      </p:sp>
      <p:sp>
        <p:nvSpPr>
          <p:cNvPr id="3" name="Footer Placeholder 2"/>
          <p:cNvSpPr>
            <a:spLocks noGrp="1"/>
          </p:cNvSpPr>
          <p:nvPr>
            <p:ph type="ftr" sz="quarter" idx="11"/>
          </p:nvPr>
        </p:nvSpPr>
        <p:spPr>
          <a:xfrm>
            <a:off x="804672" y="6227064"/>
            <a:ext cx="10588752" cy="320040"/>
          </a:xfrm>
        </p:spPr>
        <p:txBody>
          <a:bodyPr/>
          <a:lstStyle/>
          <a:p>
            <a:endParaRPr lang="en-IN"/>
          </a:p>
        </p:txBody>
      </p:sp>
      <p:sp>
        <p:nvSpPr>
          <p:cNvPr id="4" name="Slide Number Placeholder 3"/>
          <p:cNvSpPr>
            <a:spLocks noGrp="1"/>
          </p:cNvSpPr>
          <p:nvPr>
            <p:ph type="sldNum" sz="quarter" idx="12"/>
          </p:nvPr>
        </p:nvSpPr>
        <p:spPr>
          <a:xfrm>
            <a:off x="10469880"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3700704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71C2F8-346C-4ED5-B71F-CD2DDBCA90E9}" type="datetimeFigureOut">
              <a:rPr lang="en-IN" smtClean="0"/>
              <a:pPr/>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3908727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AF71C2F8-346C-4ED5-B71F-CD2DDBCA90E9}" type="datetimeFigureOut">
              <a:rPr lang="en-IN" smtClean="0"/>
              <a:pPr/>
              <a:t>28-07-2026</a:t>
            </a:fld>
            <a:endParaRPr lang="en-IN"/>
          </a:p>
        </p:txBody>
      </p:sp>
      <p:sp>
        <p:nvSpPr>
          <p:cNvPr id="6" name="Footer Placeholder 5"/>
          <p:cNvSpPr>
            <a:spLocks noGrp="1"/>
          </p:cNvSpPr>
          <p:nvPr>
            <p:ph type="ftr" sz="quarter" idx="11"/>
          </p:nvPr>
        </p:nvSpPr>
        <p:spPr>
          <a:xfrm>
            <a:off x="804672" y="6227064"/>
            <a:ext cx="5942203" cy="320040"/>
          </a:xfrm>
        </p:spPr>
        <p:txBody>
          <a:bodyPr/>
          <a:lstStyle/>
          <a:p>
            <a:endParaRPr lang="en-IN"/>
          </a:p>
        </p:txBody>
      </p:sp>
      <p:sp>
        <p:nvSpPr>
          <p:cNvPr id="7" name="Slide Number Placeholder 6"/>
          <p:cNvSpPr>
            <a:spLocks noGrp="1"/>
          </p:cNvSpPr>
          <p:nvPr>
            <p:ph type="sldNum" sz="quarter" idx="12"/>
          </p:nvPr>
        </p:nvSpPr>
        <p:spPr>
          <a:xfrm>
            <a:off x="5828377"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131290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71C2F8-346C-4ED5-B71F-CD2DDBCA90E9}" type="datetimeFigureOut">
              <a:rPr lang="en-IN" smtClean="0"/>
              <a:pPr/>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2620042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F71C2F8-346C-4ED5-B71F-CD2DDBCA90E9}" type="datetimeFigureOut">
              <a:rPr lang="en-IN" smtClean="0"/>
              <a:pPr/>
              <a:t>28-07-2026</a:t>
            </a:fld>
            <a:endParaRPr lang="en-IN"/>
          </a:p>
        </p:txBody>
      </p:sp>
      <p:sp>
        <p:nvSpPr>
          <p:cNvPr id="5" name="Footer Placeholder 4"/>
          <p:cNvSpPr>
            <a:spLocks noGrp="1"/>
          </p:cNvSpPr>
          <p:nvPr>
            <p:ph type="ftr" sz="quarter" idx="11"/>
          </p:nvPr>
        </p:nvSpPr>
        <p:spPr>
          <a:xfrm>
            <a:off x="804672" y="6227064"/>
            <a:ext cx="10588752" cy="320040"/>
          </a:xfrm>
        </p:spPr>
        <p:txBody>
          <a:body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8F2C8F1F-2166-4FEE-9632-2E32492B4047}" type="slidenum">
              <a:rPr lang="en-IN" smtClean="0"/>
              <a:pPr/>
              <a:t>‹#›</a:t>
            </a:fld>
            <a:endParaRPr lang="en-IN"/>
          </a:p>
        </p:txBody>
      </p:sp>
    </p:spTree>
    <p:extLst>
      <p:ext uri="{BB962C8B-B14F-4D97-AF65-F5344CB8AC3E}">
        <p14:creationId xmlns:p14="http://schemas.microsoft.com/office/powerpoint/2010/main" val="778116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AF71C2F8-346C-4ED5-B71F-CD2DDBCA90E9}" type="datetimeFigureOut">
              <a:rPr lang="en-IN" smtClean="0"/>
              <a:pPr/>
              <a:t>28-07-2026</a:t>
            </a:fld>
            <a:endParaRPr lang="en-IN"/>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8F2C8F1F-2166-4FEE-9632-2E32492B4047}" type="slidenum">
              <a:rPr lang="en-IN" smtClean="0"/>
              <a:pPr/>
              <a:t>‹#›</a:t>
            </a:fld>
            <a:endParaRPr lang="en-IN"/>
          </a:p>
        </p:txBody>
      </p:sp>
    </p:spTree>
    <p:extLst>
      <p:ext uri="{BB962C8B-B14F-4D97-AF65-F5344CB8AC3E}">
        <p14:creationId xmlns:p14="http://schemas.microsoft.com/office/powerpoint/2010/main" val="1860361082"/>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006BCDB-ADDD-1A90-F946-D864D3B3D03E}"/>
              </a:ext>
            </a:extLst>
          </p:cNvPr>
          <p:cNvSpPr/>
          <p:nvPr/>
        </p:nvSpPr>
        <p:spPr>
          <a:xfrm>
            <a:off x="7392894" y="587946"/>
            <a:ext cx="4792712" cy="2182381"/>
          </a:xfrm>
          <a:prstGeom prst="rect">
            <a:avLst/>
          </a:prstGeom>
          <a:solidFill>
            <a:schemeClr val="accent3">
              <a:lumMod val="60000"/>
              <a:lumOff val="40000"/>
            </a:schemeClr>
          </a:solidFill>
        </p:spPr>
        <p:style>
          <a:lnRef idx="3">
            <a:schemeClr val="lt1"/>
          </a:lnRef>
          <a:fillRef idx="1">
            <a:schemeClr val="accent3"/>
          </a:fillRef>
          <a:effectRef idx="1">
            <a:schemeClr val="accent3"/>
          </a:effectRef>
          <a:fontRef idx="minor">
            <a:schemeClr val="lt1"/>
          </a:fontRef>
        </p:style>
        <p:txBody>
          <a:bodyPr rtlCol="0" anchor="ctr"/>
          <a:lstStyle/>
          <a:p>
            <a:pPr algn="just"/>
            <a:r>
              <a:rPr lang="en-IN" sz="600" b="1" dirty="0">
                <a:solidFill>
                  <a:schemeClr val="tx1"/>
                </a:solidFill>
              </a:rPr>
              <a:t>2. Health promotion values and principles</a:t>
            </a:r>
            <a:endParaRPr lang="en-IN" sz="600" dirty="0">
              <a:solidFill>
                <a:schemeClr val="tx1"/>
              </a:solidFill>
            </a:endParaRPr>
          </a:p>
          <a:p>
            <a:pPr algn="just"/>
            <a:r>
              <a:rPr lang="en-IN" sz="600" dirty="0">
                <a:solidFill>
                  <a:schemeClr val="tx1"/>
                </a:solidFill>
              </a:rPr>
              <a:t>Health promotion aims to enable individuals and communities to increase control over their health (WHO, 2023). Empowerment, participation, equity, accessibility, autonomy, inclusion and social justice are core values. </a:t>
            </a:r>
          </a:p>
          <a:p>
            <a:pPr algn="just"/>
            <a:r>
              <a:rPr lang="en-IN" sz="600" dirty="0">
                <a:solidFill>
                  <a:schemeClr val="tx1"/>
                </a:solidFill>
              </a:rPr>
              <a:t>Health promotion does not blame individuals; it is based on an understanding that behaviour is determined by social, economic and environmental factors (WHO, 2024).</a:t>
            </a:r>
            <a:r>
              <a:rPr lang="en-IN" sz="600" dirty="0" err="1">
                <a:solidFill>
                  <a:schemeClr val="tx1"/>
                </a:solidFill>
              </a:rPr>
              <a:t>MoveAI</a:t>
            </a:r>
            <a:r>
              <a:rPr lang="en-IN" sz="600" dirty="0">
                <a:solidFill>
                  <a:schemeClr val="tx1"/>
                </a:solidFill>
              </a:rPr>
              <a:t> helps all participants be empowered and autonomous since they can access and interpret their own physical activity . Users can track steps, active minutes and sedentary time, and be able to make informed decisions to improve their </a:t>
            </a:r>
            <a:r>
              <a:rPr lang="en-IN" sz="600" dirty="0" err="1">
                <a:solidFill>
                  <a:schemeClr val="tx1"/>
                </a:solidFill>
              </a:rPr>
              <a:t>behaviors</a:t>
            </a:r>
            <a:r>
              <a:rPr lang="en-IN" sz="600" dirty="0">
                <a:solidFill>
                  <a:schemeClr val="tx1"/>
                </a:solidFill>
              </a:rPr>
              <a:t> (Bull et al., 2020). New AI approaches to personalised recommendations also enhance empowerment as requirements are tailormade for each student, not standardised to all.</a:t>
            </a:r>
          </a:p>
          <a:p>
            <a:pPr algn="just"/>
            <a:r>
              <a:rPr lang="en-IN" sz="600" dirty="0">
                <a:solidFill>
                  <a:schemeClr val="tx1"/>
                </a:solidFill>
              </a:rPr>
              <a:t>Interactive goal setting, challenges, achievement systems and options for peer activities are strong means of encouraging participation. This brings about a paradigm change from passive receivers of health information to active actors in behavioural change (Katarina </a:t>
            </a:r>
            <a:r>
              <a:rPr lang="en-IN" sz="600" dirty="0" err="1">
                <a:solidFill>
                  <a:schemeClr val="tx1"/>
                </a:solidFill>
              </a:rPr>
              <a:t>Åsberg</a:t>
            </a:r>
            <a:r>
              <a:rPr lang="en-IN" sz="600" dirty="0">
                <a:solidFill>
                  <a:schemeClr val="tx1"/>
                </a:solidFill>
              </a:rPr>
              <a:t>, Löf and Bendtsen, 2025). Gamification can be an effective way to make physical activity more fun, but too much competition can make it off-putting for those with poor fitness. NICE also warns against the use of absolute or competitive targets, suggesting that some individuals may not be suitable for such a strategy and advises for the use of slower and more realistic targets, monitoring and feedback (Cross et al., 2020).</a:t>
            </a:r>
          </a:p>
          <a:p>
            <a:pPr algn="just"/>
            <a:r>
              <a:rPr lang="en-IN" sz="600" dirty="0">
                <a:solidFill>
                  <a:schemeClr val="tx1"/>
                </a:solidFill>
              </a:rPr>
              <a:t>But equity and access are still significant issues. There is a risk of not buying wearable devices or smartphones and lack of digital literacy or disability and language barriers in lowering participation for adults with low incomes (Zhang, 2024). All this should be part of a campaign based on: availability of subsidised devices, ease of access to interface, provision of instructions and digital support in various languages if needed. There is also a need for privacy and informed consent, as the devices are live data collectors. It is important for the participants to be aware of the types of data gathered, the ways in which AI will </a:t>
            </a:r>
            <a:r>
              <a:rPr lang="en-IN" sz="600" dirty="0" err="1">
                <a:solidFill>
                  <a:schemeClr val="tx1"/>
                </a:solidFill>
              </a:rPr>
              <a:t>analyze</a:t>
            </a:r>
            <a:r>
              <a:rPr lang="en-IN" sz="600" dirty="0">
                <a:solidFill>
                  <a:schemeClr val="tx1"/>
                </a:solidFill>
              </a:rPr>
              <a:t> that data, and if and how it will be shared (Andreotta, Kirkham and Rizzi, 2021). This will ensure the autonomy, fairness and responsible health promotion of technological innovation.</a:t>
            </a:r>
          </a:p>
        </p:txBody>
      </p:sp>
      <p:sp>
        <p:nvSpPr>
          <p:cNvPr id="15" name="Rectangle 14">
            <a:extLst>
              <a:ext uri="{FF2B5EF4-FFF2-40B4-BE49-F238E27FC236}">
                <a16:creationId xmlns:a16="http://schemas.microsoft.com/office/drawing/2014/main" id="{6D292D79-5EF8-7AC7-1A31-678F0F745EDB}"/>
              </a:ext>
            </a:extLst>
          </p:cNvPr>
          <p:cNvSpPr/>
          <p:nvPr/>
        </p:nvSpPr>
        <p:spPr>
          <a:xfrm>
            <a:off x="-1" y="587947"/>
            <a:ext cx="4864012" cy="2276482"/>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just"/>
            <a:r>
              <a:rPr lang="en-IN" sz="600" b="1" dirty="0">
                <a:solidFill>
                  <a:schemeClr val="tx1"/>
                </a:solidFill>
              </a:rPr>
              <a:t>1. Background</a:t>
            </a:r>
            <a:endParaRPr lang="en-IN" sz="600" dirty="0">
              <a:solidFill>
                <a:schemeClr val="tx1"/>
              </a:solidFill>
            </a:endParaRPr>
          </a:p>
          <a:p>
            <a:pPr algn="just"/>
            <a:r>
              <a:rPr lang="en-IN" sz="600" dirty="0">
                <a:solidFill>
                  <a:schemeClr val="tx1"/>
                </a:solidFill>
              </a:rPr>
              <a:t>Physical inactivity and obesity are a significant public health problem in the world, as they are associated with an increase in cardiovascular risk, type 2 diabetes, some forms of cancer and mortality. Physical inactivity is a major issue in that it is prevalent. </a:t>
            </a:r>
          </a:p>
          <a:p>
            <a:pPr algn="just"/>
            <a:r>
              <a:rPr lang="en-IN" sz="600" dirty="0">
                <a:solidFill>
                  <a:schemeClr val="tx1"/>
                </a:solidFill>
              </a:rPr>
              <a:t>About 31% (1.8 billion) of adults were not meeting the recommended levels of physical activity in 2022, the report noted, citing data from the World Health Organization (World Health Organization, 2024). The percentage of physically inactive people grew by about 5% from 2010 to 2022, and this percentage is projected to become 35% by 2030. </a:t>
            </a:r>
          </a:p>
          <a:p>
            <a:pPr algn="just"/>
            <a:r>
              <a:rPr lang="en-IN" sz="600" dirty="0">
                <a:solidFill>
                  <a:schemeClr val="tx1"/>
                </a:solidFill>
              </a:rPr>
              <a:t>For adults, WHO advises 150 minutes of moderate-intensity or 75 minutes of vigorous-intensity exercise per week (Strain et al., 2024).There is a strong association between the issue at hand and the overall obesity problem. There were an estimated 890 million adults with obesity, and 2.5 billion adults, worldwide, were overweight in 2022 (World Health Organization, 2025). This was 43% and 16% of the adult population, respectively, worldwide. Moreover, there has been a more than doubling of prevalence rates of adult obesity globally since 1990 (Islam et al., 2024) . These are there to show just how much physical activity and health lifestyles interventions are necessary and </a:t>
            </a:r>
            <a:r>
              <a:rPr lang="en-IN" sz="600" dirty="0" err="1">
                <a:solidFill>
                  <a:schemeClr val="tx1"/>
                </a:solidFill>
              </a:rPr>
              <a:t>accessible.People</a:t>
            </a:r>
            <a:r>
              <a:rPr lang="en-IN" sz="600" dirty="0">
                <a:solidFill>
                  <a:schemeClr val="tx1"/>
                </a:solidFill>
              </a:rPr>
              <a:t> aged 25–55 are imperative in terms of age because of employment, family responsibilities, sedentary jobs and long sitting hours due to extensive screen time. The economic ramifications are also significant (Goyal and Rakhra, 2024). Failure to reduce physical inactivity would mean a loss of public health care investments of around US$300 billion over the 2020-2030 period, or US$27 billion each year, estimated by WHO (</a:t>
            </a:r>
            <a:r>
              <a:rPr lang="en-IN" sz="600" dirty="0" err="1">
                <a:solidFill>
                  <a:schemeClr val="tx1"/>
                </a:solidFill>
              </a:rPr>
              <a:t>ncd</a:t>
            </a:r>
            <a:r>
              <a:rPr lang="en-IN" sz="600" dirty="0">
                <a:solidFill>
                  <a:schemeClr val="tx1"/>
                </a:solidFill>
              </a:rPr>
              <a:t> alliance, 2024) .</a:t>
            </a:r>
          </a:p>
          <a:p>
            <a:pPr algn="just"/>
            <a:r>
              <a:rPr lang="en-IN" sz="600" dirty="0">
                <a:solidFill>
                  <a:schemeClr val="tx1"/>
                </a:solidFill>
              </a:rPr>
              <a:t>Many non-digital public health interventions have been implemented previously such as community walking programmes, cycling programmes, brief physical activity advice in primary care or exercise referral programmes. Walking interventions which take into account differences in ability, time constraint and preferences have been strongly supported through NICE (Ma et al., 2022). This is now being marketed as a digital approach and includes pedometers, fitness apps, online programmes and wearables known as activity trackers. NICE recommends considering digital and mobile interventions for people who need to increase physical activity, particularly technologies incorporating self-monitoring.</a:t>
            </a:r>
          </a:p>
          <a:p>
            <a:pPr algn="just"/>
            <a:r>
              <a:rPr lang="en-IN" sz="600" dirty="0">
                <a:solidFill>
                  <a:schemeClr val="tx1"/>
                </a:solidFill>
              </a:rPr>
              <a:t>The intervention proposed for </a:t>
            </a:r>
            <a:r>
              <a:rPr lang="en-IN" sz="600" dirty="0" err="1">
                <a:solidFill>
                  <a:schemeClr val="tx1"/>
                </a:solidFill>
              </a:rPr>
              <a:t>MoveAI</a:t>
            </a:r>
            <a:r>
              <a:rPr lang="en-IN" sz="600" dirty="0">
                <a:solidFill>
                  <a:schemeClr val="tx1"/>
                </a:solidFill>
              </a:rPr>
              <a:t>: Every Step Counts consists of a wearable equipped with AI technology, along with a gamified mobile application. Wearable tracks steps, active minutes, sedentary time and other sensors of activity. AI identifies unique </a:t>
            </a:r>
            <a:r>
              <a:rPr lang="en-IN" sz="600" dirty="0" err="1">
                <a:solidFill>
                  <a:schemeClr val="tx1"/>
                </a:solidFill>
              </a:rPr>
              <a:t>behavior</a:t>
            </a:r>
            <a:r>
              <a:rPr lang="en-IN" sz="600" dirty="0">
                <a:solidFill>
                  <a:schemeClr val="tx1"/>
                </a:solidFill>
              </a:rPr>
              <a:t> patterns, and sets, reminds and gives personalized goals and feedback. The app features points, achievement badges, progress levels, streaks, weekly challenges, and social challenges (Mayor perks can be unlocked by earning badges). </a:t>
            </a:r>
            <a:r>
              <a:rPr lang="en-IN" sz="600" dirty="0" err="1">
                <a:solidFill>
                  <a:schemeClr val="tx1"/>
                </a:solidFill>
              </a:rPr>
              <a:t>MoveAI</a:t>
            </a:r>
            <a:r>
              <a:rPr lang="en-IN" sz="600" dirty="0">
                <a:solidFill>
                  <a:schemeClr val="tx1"/>
                </a:solidFill>
              </a:rPr>
              <a:t> have different targets than the universal targets and allows physical activity to become more achievable for sedentary adults by gradually aligning activity targets with each one's baseline behaviour and progress. </a:t>
            </a:r>
          </a:p>
        </p:txBody>
      </p:sp>
      <p:sp>
        <p:nvSpPr>
          <p:cNvPr id="17" name="Rectangle 16">
            <a:extLst>
              <a:ext uri="{FF2B5EF4-FFF2-40B4-BE49-F238E27FC236}">
                <a16:creationId xmlns:a16="http://schemas.microsoft.com/office/drawing/2014/main" id="{341CDEDD-8EE7-025B-20E4-BEDFD809FEAB}"/>
              </a:ext>
            </a:extLst>
          </p:cNvPr>
          <p:cNvSpPr/>
          <p:nvPr/>
        </p:nvSpPr>
        <p:spPr>
          <a:xfrm>
            <a:off x="0" y="4679577"/>
            <a:ext cx="4153647" cy="2178422"/>
          </a:xfrm>
          <a:prstGeom prst="rect">
            <a:avLst/>
          </a:prstGeom>
          <a:solidFill>
            <a:schemeClr val="accent4">
              <a:lumMod val="60000"/>
              <a:lumOff val="40000"/>
            </a:schemeClr>
          </a:solidFill>
        </p:spPr>
        <p:style>
          <a:lnRef idx="3">
            <a:schemeClr val="lt1"/>
          </a:lnRef>
          <a:fillRef idx="1">
            <a:schemeClr val="accent4"/>
          </a:fillRef>
          <a:effectRef idx="1">
            <a:schemeClr val="accent4"/>
          </a:effectRef>
          <a:fontRef idx="minor">
            <a:schemeClr val="lt1"/>
          </a:fontRef>
        </p:style>
        <p:txBody>
          <a:bodyPr rtlCol="0" anchor="ctr"/>
          <a:lstStyle/>
          <a:p>
            <a:pPr algn="just"/>
            <a:r>
              <a:rPr lang="en-IN" sz="600" b="1" dirty="0">
                <a:solidFill>
                  <a:schemeClr val="tx1"/>
                </a:solidFill>
              </a:rPr>
              <a:t>3. Behavioural change theory</a:t>
            </a:r>
            <a:endParaRPr lang="en-IN" sz="600" dirty="0">
              <a:solidFill>
                <a:schemeClr val="tx1"/>
              </a:solidFill>
            </a:endParaRPr>
          </a:p>
          <a:p>
            <a:pPr algn="just"/>
            <a:r>
              <a:rPr lang="en-IN" sz="600" b="1" i="1" dirty="0">
                <a:solidFill>
                  <a:schemeClr val="tx1"/>
                </a:solidFill>
              </a:rPr>
              <a:t>Social Cognitive Theory (SCT) </a:t>
            </a:r>
            <a:r>
              <a:rPr lang="en-IN" sz="600" dirty="0">
                <a:solidFill>
                  <a:schemeClr val="tx1"/>
                </a:solidFill>
              </a:rPr>
              <a:t>provides the theoretical foundation for </a:t>
            </a:r>
            <a:r>
              <a:rPr lang="en-IN" sz="600" dirty="0" err="1">
                <a:solidFill>
                  <a:schemeClr val="tx1"/>
                </a:solidFill>
              </a:rPr>
              <a:t>MoveAI</a:t>
            </a:r>
            <a:r>
              <a:rPr lang="en-IN" sz="600" dirty="0">
                <a:solidFill>
                  <a:schemeClr val="tx1"/>
                </a:solidFill>
              </a:rPr>
              <a:t>. SCT builds on Bandura's theory and suggests certain behaviour is the outcome of a complex interaction of person, behaviour and environment (Nickerson, 2025). There are some important concepts such as self-efficacy, self-regulation, goal setting, observational learning, outcome expectancy and reinforcement. The concepts are more applicable to sedentary adults because awareness of the benefits of exercise does not lead to exercise.</a:t>
            </a:r>
          </a:p>
          <a:p>
            <a:pPr algn="just"/>
            <a:r>
              <a:rPr lang="en-IN" sz="600" dirty="0">
                <a:solidFill>
                  <a:schemeClr val="tx1"/>
                </a:solidFill>
              </a:rPr>
              <a:t>An important target of the intervention is self-efficacy and confidence in ability to perform the behaviour. Some people who are sedentary may find it hard to get regular exercise. </a:t>
            </a:r>
            <a:r>
              <a:rPr lang="en-IN" sz="600" dirty="0" err="1">
                <a:solidFill>
                  <a:schemeClr val="tx1"/>
                </a:solidFill>
              </a:rPr>
              <a:t>MoveAI</a:t>
            </a:r>
            <a:r>
              <a:rPr lang="en-IN" sz="600" dirty="0">
                <a:solidFill>
                  <a:schemeClr val="tx1"/>
                </a:solidFill>
              </a:rPr>
              <a:t> does not require an exact number of steps right off the bat, but sets a personalized goal according to current activity. Gradual achievement affords mastery experiences to reinforce </a:t>
            </a:r>
            <a:r>
              <a:rPr lang="en-IN" sz="600" dirty="0" err="1">
                <a:solidFill>
                  <a:schemeClr val="tx1"/>
                </a:solidFill>
              </a:rPr>
              <a:t>confidence.Self</a:t>
            </a:r>
            <a:r>
              <a:rPr lang="en-IN" sz="600" dirty="0">
                <a:solidFill>
                  <a:schemeClr val="tx1"/>
                </a:solidFill>
              </a:rPr>
              <a:t>-regulation is facilitated by ongoing monitoring of activity (Schinke and Chang, 2021). Users are able to view daily steps, active minutes, inactive intervals and progress toward goals. Self-monitoring using either an activity tracker or a physical activity diary is identified as a useful feature of digital interventions (NICE, 2017).</a:t>
            </a:r>
          </a:p>
          <a:p>
            <a:pPr algn="just"/>
            <a:r>
              <a:rPr lang="en-IN" sz="600" dirty="0">
                <a:solidFill>
                  <a:schemeClr val="tx1"/>
                </a:solidFill>
              </a:rPr>
              <a:t>Reinforcement is displayed when users meet activity levels through points, badges, streaks and positive reinforcement (Lieder et al., 2024). The various social features  such as observing the success of others who do similar activities are designed so that participants can learn this way. Application of outcome expectations can strengthen by introducing the health benefits to increased activity (Chen et al., 2025) .However, SCT is not able to remove structural barriers, like limited recreational facilities, long working hours, unsafe neighbourhood or caring responsibilities. Therefore, digital interventions should not only be in addition to environmental and policy interventions but also acknowledge that lack of inactivity does not equal lack of individual motivation.</a:t>
            </a:r>
          </a:p>
          <a:p>
            <a:pPr algn="just"/>
            <a:br>
              <a:rPr lang="en-IN" sz="600" dirty="0">
                <a:solidFill>
                  <a:schemeClr val="tx1"/>
                </a:solidFill>
              </a:rPr>
            </a:br>
            <a:endParaRPr lang="en-IN" sz="600" dirty="0">
              <a:solidFill>
                <a:schemeClr val="tx1"/>
              </a:solidFill>
            </a:endParaRPr>
          </a:p>
        </p:txBody>
      </p:sp>
      <p:sp>
        <p:nvSpPr>
          <p:cNvPr id="22" name="Rectangle 21">
            <a:extLst>
              <a:ext uri="{FF2B5EF4-FFF2-40B4-BE49-F238E27FC236}">
                <a16:creationId xmlns:a16="http://schemas.microsoft.com/office/drawing/2014/main" id="{DB4CB369-30B6-C73A-678F-43F44552128F}"/>
              </a:ext>
            </a:extLst>
          </p:cNvPr>
          <p:cNvSpPr/>
          <p:nvPr/>
        </p:nvSpPr>
        <p:spPr>
          <a:xfrm>
            <a:off x="4500439" y="3102972"/>
            <a:ext cx="4428876" cy="140541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just"/>
            <a:r>
              <a:rPr lang="en-IN" sz="600" b="1" dirty="0">
                <a:solidFill>
                  <a:schemeClr val="tx1"/>
                </a:solidFill>
              </a:rPr>
              <a:t>4. Expected outcome</a:t>
            </a:r>
          </a:p>
          <a:p>
            <a:pPr algn="just"/>
            <a:r>
              <a:rPr lang="en-IN" sz="600" dirty="0">
                <a:solidFill>
                  <a:schemeClr val="tx1"/>
                </a:solidFill>
              </a:rPr>
              <a:t>The overarching goal is to enhance sedentary adult behaviour (25-55 years) with reduced prolonged sedentary time, higher number of steps per day and active minutes per day. Better self efficacy should lead to higher activity goals for enhanced adherence to activity goals; activity goals, self monitoring and reinforcement should support adherence to goals (Hamidi et al., 2022) .</a:t>
            </a:r>
          </a:p>
          <a:p>
            <a:pPr algn="just"/>
            <a:r>
              <a:rPr lang="en-IN" sz="600" dirty="0">
                <a:solidFill>
                  <a:schemeClr val="tx1"/>
                </a:solidFill>
              </a:rPr>
              <a:t>These longer-term benefits may encompass greater heart fitness, weight control, better mental health, along with a lower threat of non-communicable illnesses. It is especially noteworthy because WHO recommends a minimum of 150 minutes per week of moderate-intensity exercise as a key strategy for prevention and management of cardiovascular disease, as well as diabetes and some cancers, and for reducing anxiety and depression (World Health Organization, 2023).But, the fact that users download an app or wear a device does not guarantee that the app and device is effective. NICE recognises that interventions for physical activity that are delivered via digital or mobile platforms can be effective, but there are variations. This may be due to notification fatigue, getting a reward too many times or diminishing interest over time. Physical activity must be evaluated in conjunction with app retention, engagement, self-efficacy, and user satisfaction, as well as changes in physical activity at baseline, at 3 months, 6 months, and 12 months.</a:t>
            </a:r>
          </a:p>
          <a:p>
            <a:pPr algn="just"/>
            <a:br>
              <a:rPr lang="en-IN" sz="600" dirty="0">
                <a:solidFill>
                  <a:schemeClr val="tx1"/>
                </a:solidFill>
              </a:rPr>
            </a:br>
            <a:br>
              <a:rPr lang="en-IN" sz="600" dirty="0">
                <a:solidFill>
                  <a:schemeClr val="tx1"/>
                </a:solidFill>
              </a:rPr>
            </a:br>
            <a:endParaRPr lang="en-IN" sz="600" dirty="0">
              <a:solidFill>
                <a:schemeClr val="tx1"/>
              </a:solidFill>
            </a:endParaRPr>
          </a:p>
        </p:txBody>
      </p:sp>
      <p:sp>
        <p:nvSpPr>
          <p:cNvPr id="24" name="Rectangle 23">
            <a:extLst>
              <a:ext uri="{FF2B5EF4-FFF2-40B4-BE49-F238E27FC236}">
                <a16:creationId xmlns:a16="http://schemas.microsoft.com/office/drawing/2014/main" id="{75D7C6EE-9164-E7A9-A7BF-A2344281C459}"/>
              </a:ext>
            </a:extLst>
          </p:cNvPr>
          <p:cNvSpPr/>
          <p:nvPr/>
        </p:nvSpPr>
        <p:spPr>
          <a:xfrm>
            <a:off x="9018494" y="5232192"/>
            <a:ext cx="3173506" cy="1625808"/>
          </a:xfrm>
          <a:prstGeom prst="rect">
            <a:avLst/>
          </a:prstGeom>
        </p:spPr>
        <p:style>
          <a:lnRef idx="1">
            <a:schemeClr val="accent6"/>
          </a:lnRef>
          <a:fillRef idx="3">
            <a:schemeClr val="accent6"/>
          </a:fillRef>
          <a:effectRef idx="2">
            <a:schemeClr val="accent6"/>
          </a:effectRef>
          <a:fontRef idx="minor">
            <a:schemeClr val="lt1"/>
          </a:fontRef>
        </p:style>
        <p:txBody>
          <a:bodyPr rtlCol="0" anchor="ctr"/>
          <a:lstStyle/>
          <a:p>
            <a:pPr algn="just"/>
            <a:r>
              <a:rPr lang="en-IN" sz="700" b="1" dirty="0">
                <a:solidFill>
                  <a:schemeClr val="tx1"/>
                </a:solidFill>
              </a:rPr>
              <a:t>5. Conclusion</a:t>
            </a:r>
            <a:endParaRPr lang="en-IN" sz="700" dirty="0">
              <a:solidFill>
                <a:schemeClr val="tx1"/>
              </a:solidFill>
            </a:endParaRPr>
          </a:p>
          <a:p>
            <a:pPr algn="just"/>
            <a:r>
              <a:rPr lang="en-IN" sz="600" dirty="0" err="1">
                <a:solidFill>
                  <a:schemeClr val="tx1"/>
                </a:solidFill>
              </a:rPr>
              <a:t>MoveAI</a:t>
            </a:r>
            <a:r>
              <a:rPr lang="en-IN" sz="600" dirty="0">
                <a:solidFill>
                  <a:schemeClr val="tx1"/>
                </a:solidFill>
              </a:rPr>
              <a:t> demonstrates how AI, wearable technology and gamification could transform behavioural theory into a practical physical activity intervention. Its value is not just to the individual but also with regard to public health policy, education and </a:t>
            </a:r>
            <a:r>
              <a:rPr lang="en-IN" sz="600" dirty="0" err="1">
                <a:solidFill>
                  <a:schemeClr val="tx1"/>
                </a:solidFill>
              </a:rPr>
              <a:t>research.From</a:t>
            </a:r>
            <a:r>
              <a:rPr lang="en-IN" sz="600" dirty="0">
                <a:solidFill>
                  <a:schemeClr val="tx1"/>
                </a:solidFill>
              </a:rPr>
              <a:t> a policy perspective, the intervention may support policy efforts to reduce physical inactivity by 15% by 2030 (set by WHO). But the policy makers would still need to set standards on aspects like data privacy, transparency of AI, cost and digital inclusion. NICE has previously acknowledged digital technologies as potential elements of multidisciplinary weight management and behavioural change programmes that focus on increasing the amount of physical activity undertaken, and making various changes to lifestyle behaviours related to weight.</a:t>
            </a:r>
          </a:p>
          <a:p>
            <a:pPr algn="just"/>
            <a:br>
              <a:rPr lang="en-IN" sz="700" dirty="0">
                <a:solidFill>
                  <a:schemeClr val="tx1"/>
                </a:solidFill>
              </a:rPr>
            </a:br>
            <a:br>
              <a:rPr lang="en-IN" sz="700" dirty="0">
                <a:solidFill>
                  <a:schemeClr val="tx1"/>
                </a:solidFill>
              </a:rPr>
            </a:br>
            <a:endParaRPr lang="en-IN" sz="700" dirty="0">
              <a:solidFill>
                <a:schemeClr val="tx1"/>
              </a:solidFill>
            </a:endParaRPr>
          </a:p>
        </p:txBody>
      </p:sp>
      <p:sp>
        <p:nvSpPr>
          <p:cNvPr id="25" name="Rectangle 24">
            <a:extLst>
              <a:ext uri="{FF2B5EF4-FFF2-40B4-BE49-F238E27FC236}">
                <a16:creationId xmlns:a16="http://schemas.microsoft.com/office/drawing/2014/main" id="{C808A89E-9986-82FF-6FC8-228E75250249}"/>
              </a:ext>
            </a:extLst>
          </p:cNvPr>
          <p:cNvSpPr/>
          <p:nvPr/>
        </p:nvSpPr>
        <p:spPr>
          <a:xfrm>
            <a:off x="0" y="59766"/>
            <a:ext cx="12185606" cy="46284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IN" sz="1600" b="1" dirty="0"/>
              <a:t>Topic: Increasing Physical Activity Among Sedentary Adults Using Wearable Technology and Gamification</a:t>
            </a:r>
            <a:br>
              <a:rPr lang="en-IN" sz="1600" b="1" dirty="0"/>
            </a:br>
            <a:r>
              <a:rPr lang="en-IN" sz="1600" b="1" dirty="0"/>
              <a:t>Student ID: 2521166</a:t>
            </a:r>
            <a:endParaRPr lang="en-IN" sz="1600" dirty="0"/>
          </a:p>
        </p:txBody>
      </p:sp>
      <p:pic>
        <p:nvPicPr>
          <p:cNvPr id="39" name="Picture 38">
            <a:extLst>
              <a:ext uri="{FF2B5EF4-FFF2-40B4-BE49-F238E27FC236}">
                <a16:creationId xmlns:a16="http://schemas.microsoft.com/office/drawing/2014/main" id="{E3132088-8796-254B-2BC7-8274F22371B4}"/>
              </a:ext>
            </a:extLst>
          </p:cNvPr>
          <p:cNvPicPr>
            <a:picLocks noChangeAspect="1"/>
          </p:cNvPicPr>
          <p:nvPr/>
        </p:nvPicPr>
        <p:blipFill>
          <a:blip r:embed="rId2" cstate="print"/>
          <a:stretch>
            <a:fillRect/>
          </a:stretch>
        </p:blipFill>
        <p:spPr>
          <a:xfrm>
            <a:off x="4871962" y="647089"/>
            <a:ext cx="2528883" cy="23107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0" name="Picture 39">
            <a:extLst>
              <a:ext uri="{FF2B5EF4-FFF2-40B4-BE49-F238E27FC236}">
                <a16:creationId xmlns:a16="http://schemas.microsoft.com/office/drawing/2014/main" id="{08FD3894-30B8-C3A6-4B97-707A7A7173B7}"/>
              </a:ext>
            </a:extLst>
          </p:cNvPr>
          <p:cNvPicPr>
            <a:picLocks noChangeAspect="1"/>
          </p:cNvPicPr>
          <p:nvPr/>
        </p:nvPicPr>
        <p:blipFill>
          <a:blip r:embed="rId3"/>
          <a:stretch>
            <a:fillRect/>
          </a:stretch>
        </p:blipFill>
        <p:spPr>
          <a:xfrm>
            <a:off x="9112195" y="2915414"/>
            <a:ext cx="3079805" cy="22370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6" name="Picture 2" descr="Health Disparities 2021 Report documents health inequities by state |  Association of Health Care Journalists"/>
          <p:cNvPicPr>
            <a:picLocks noChangeAspect="1" noChangeArrowheads="1"/>
          </p:cNvPicPr>
          <p:nvPr/>
        </p:nvPicPr>
        <p:blipFill>
          <a:blip r:embed="rId4"/>
          <a:srcRect/>
          <a:stretch>
            <a:fillRect/>
          </a:stretch>
        </p:blipFill>
        <p:spPr bwMode="auto">
          <a:xfrm>
            <a:off x="4349362" y="4611758"/>
            <a:ext cx="4444779" cy="21468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050" name="AutoShape 2" descr="Health promotion strategies: A holistic approach in healthcare practic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051" name="Picture 3"/>
          <p:cNvPicPr>
            <a:picLocks noChangeAspect="1" noChangeArrowheads="1"/>
          </p:cNvPicPr>
          <p:nvPr/>
        </p:nvPicPr>
        <p:blipFill>
          <a:blip r:embed="rId5" cstate="print"/>
          <a:srcRect/>
          <a:stretch>
            <a:fillRect/>
          </a:stretch>
        </p:blipFill>
        <p:spPr bwMode="auto">
          <a:xfrm>
            <a:off x="318052" y="2879040"/>
            <a:ext cx="3999506" cy="1772474"/>
          </a:xfrm>
          <a:prstGeom prst="rect">
            <a:avLst/>
          </a:prstGeom>
          <a:noFill/>
          <a:ln w="9525">
            <a:noFill/>
            <a:miter lim="800000"/>
            <a:headEnd/>
            <a:tailEnd/>
          </a:ln>
          <a:effectLst/>
        </p:spPr>
      </p:pic>
    </p:spTree>
    <p:extLst>
      <p:ext uri="{BB962C8B-B14F-4D97-AF65-F5344CB8AC3E}">
        <p14:creationId xmlns:p14="http://schemas.microsoft.com/office/powerpoint/2010/main" val="3588172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3C7E7A3-EBEF-9E79-8444-B13CA2641892}"/>
              </a:ext>
            </a:extLst>
          </p:cNvPr>
          <p:cNvSpPr>
            <a:spLocks noGrp="1"/>
          </p:cNvSpPr>
          <p:nvPr>
            <p:ph idx="1"/>
          </p:nvPr>
        </p:nvSpPr>
        <p:spPr>
          <a:xfrm>
            <a:off x="84931" y="843542"/>
            <a:ext cx="12022138" cy="6014457"/>
          </a:xfrm>
          <a:prstGeom prst="rect">
            <a:avLst/>
          </a:prstGeom>
          <a:noFill/>
          <a:ln>
            <a:noFill/>
          </a:ln>
        </p:spPr>
        <p:style>
          <a:lnRef idx="1">
            <a:schemeClr val="accent2"/>
          </a:lnRef>
          <a:fillRef idx="3">
            <a:schemeClr val="accent2"/>
          </a:fillRef>
          <a:effectRef idx="2">
            <a:schemeClr val="accent2"/>
          </a:effectRef>
          <a:fontRef idx="minor">
            <a:schemeClr val="lt1"/>
          </a:fontRef>
        </p:style>
        <p:txBody>
          <a:bodyPr rtlCol="0" anchor="ctr">
            <a:noAutofit/>
          </a:bodyPr>
          <a:lstStyle/>
          <a:p>
            <a:pPr algn="just">
              <a:spcBef>
                <a:spcPts val="600"/>
              </a:spcBef>
            </a:pPr>
            <a:r>
              <a:rPr lang="en-IN" sz="800" dirty="0" err="1">
                <a:solidFill>
                  <a:schemeClr val="tx1"/>
                </a:solidFill>
              </a:rPr>
              <a:t>Andreotta</a:t>
            </a:r>
            <a:r>
              <a:rPr lang="en-IN" sz="800" dirty="0">
                <a:solidFill>
                  <a:schemeClr val="tx1"/>
                </a:solidFill>
              </a:rPr>
              <a:t>, A.J., Kirkham, N. and Rizzi, M. (2021). Ai, big data, and the future of consent. </a:t>
            </a:r>
            <a:r>
              <a:rPr lang="en-IN" sz="800" i="1" dirty="0">
                <a:solidFill>
                  <a:schemeClr val="tx1"/>
                </a:solidFill>
              </a:rPr>
              <a:t>AI &amp; society</a:t>
            </a:r>
            <a:r>
              <a:rPr lang="en-IN" sz="800" dirty="0">
                <a:solidFill>
                  <a:schemeClr val="tx1"/>
                </a:solidFill>
              </a:rPr>
              <a:t>, [online] 37(4). Available at: https://link.springer.com/article/10.1007/s00146-021-01262-5 [Accessed 27 July 2026].</a:t>
            </a:r>
          </a:p>
          <a:p>
            <a:pPr algn="just">
              <a:spcBef>
                <a:spcPts val="600"/>
              </a:spcBef>
            </a:pPr>
            <a:r>
              <a:rPr lang="en-IN" sz="800" dirty="0">
                <a:solidFill>
                  <a:schemeClr val="tx1"/>
                </a:solidFill>
              </a:rPr>
              <a:t>Bull, F.C., Al-Ansari, S.S., Biddle, S., </a:t>
            </a:r>
            <a:r>
              <a:rPr lang="en-IN" sz="800" dirty="0" err="1">
                <a:solidFill>
                  <a:schemeClr val="tx1"/>
                </a:solidFill>
              </a:rPr>
              <a:t>Borodulin</a:t>
            </a:r>
            <a:r>
              <a:rPr lang="en-IN" sz="800" dirty="0">
                <a:solidFill>
                  <a:schemeClr val="tx1"/>
                </a:solidFill>
              </a:rPr>
              <a:t>, K., Buman, M.P., Cardon, G., Carty, C., Chaput, J.-P., Chastin, S., Chou, R., Dempsey, P.C., DiPietro, L., Ekelund, U., Firth, J., Friedenreich, C.M., Garcia, L., Gichu, M., Jago, R., Katzmarzyk, P.T., Lambert, E., </a:t>
            </a:r>
            <a:r>
              <a:rPr lang="en-IN" sz="800" dirty="0" err="1">
                <a:solidFill>
                  <a:schemeClr val="tx1"/>
                </a:solidFill>
              </a:rPr>
              <a:t>Leitzmann</a:t>
            </a:r>
            <a:r>
              <a:rPr lang="en-IN" sz="800" dirty="0">
                <a:solidFill>
                  <a:schemeClr val="tx1"/>
                </a:solidFill>
              </a:rPr>
              <a:t>, M., Milton, K., Ortega, F.B., Ranasinghe, C., Stamatakis, E., Tiedemann, A., Troiano, R.P., van der Ploeg, H.P., Wari, V. and Willumsen, J.F. (2020). World health organization 2020 guidelines on physical activity and sedentary behaviour. </a:t>
            </a:r>
            <a:r>
              <a:rPr lang="en-IN" sz="800" i="1" dirty="0">
                <a:solidFill>
                  <a:schemeClr val="tx1"/>
                </a:solidFill>
              </a:rPr>
              <a:t>British journal of Sports medicine</a:t>
            </a:r>
            <a:r>
              <a:rPr lang="en-IN" sz="800" dirty="0">
                <a:solidFill>
                  <a:schemeClr val="tx1"/>
                </a:solidFill>
              </a:rPr>
              <a:t>, [online] 54(24), pp.1451–1462. </a:t>
            </a:r>
            <a:r>
              <a:rPr lang="en-IN" sz="800" dirty="0" err="1">
                <a:solidFill>
                  <a:schemeClr val="tx1"/>
                </a:solidFill>
              </a:rPr>
              <a:t>doi:https</a:t>
            </a:r>
            <a:r>
              <a:rPr lang="en-IN" sz="800" dirty="0">
                <a:solidFill>
                  <a:schemeClr val="tx1"/>
                </a:solidFill>
              </a:rPr>
              <a:t>://doi.org/10.1136/bjsports-2020-102955.</a:t>
            </a:r>
          </a:p>
          <a:p>
            <a:pPr algn="just">
              <a:spcBef>
                <a:spcPts val="600"/>
              </a:spcBef>
            </a:pPr>
            <a:r>
              <a:rPr lang="en-IN" sz="800" dirty="0">
                <a:solidFill>
                  <a:schemeClr val="tx1"/>
                </a:solidFill>
              </a:rPr>
              <a:t>Chen, Y., Shah, S., Chen, Y., Owen, A.J., Ekegren, C.L., Ilic, D. and Danijela </a:t>
            </a:r>
            <a:r>
              <a:rPr lang="en-IN" sz="800" dirty="0" err="1">
                <a:solidFill>
                  <a:schemeClr val="tx1"/>
                </a:solidFill>
              </a:rPr>
              <a:t>Gasevic</a:t>
            </a:r>
            <a:r>
              <a:rPr lang="en-IN" sz="800" dirty="0">
                <a:solidFill>
                  <a:schemeClr val="tx1"/>
                </a:solidFill>
              </a:rPr>
              <a:t> (2025). Barriers to and facilitators of physical activity among community-dwelling older adults: A systematic review. </a:t>
            </a:r>
            <a:r>
              <a:rPr lang="en-IN" sz="800" i="1" dirty="0">
                <a:solidFill>
                  <a:schemeClr val="tx1"/>
                </a:solidFill>
              </a:rPr>
              <a:t>BMJ open</a:t>
            </a:r>
            <a:r>
              <a:rPr lang="en-IN" sz="800" dirty="0">
                <a:solidFill>
                  <a:schemeClr val="tx1"/>
                </a:solidFill>
              </a:rPr>
              <a:t>, [online] 15(8), p.e095260. doi:10.1136/bmjopen-2024-095260.</a:t>
            </a:r>
          </a:p>
          <a:p>
            <a:pPr algn="just">
              <a:spcBef>
                <a:spcPts val="600"/>
              </a:spcBef>
            </a:pPr>
            <a:r>
              <a:rPr lang="en-IN" sz="800" dirty="0">
                <a:solidFill>
                  <a:schemeClr val="tx1"/>
                </a:solidFill>
              </a:rPr>
              <a:t>Cross, A.J., Elliott, R.A., Petrie, K., Kuruvilla, L. and George, J. (2020). Interventions for improving medication-taking ability and adherence in older adults prescribed multiple medications. </a:t>
            </a:r>
            <a:r>
              <a:rPr lang="en-IN" sz="800" i="1" dirty="0">
                <a:solidFill>
                  <a:schemeClr val="tx1"/>
                </a:solidFill>
              </a:rPr>
              <a:t>Cochrane database of systematic reviews</a:t>
            </a:r>
            <a:r>
              <a:rPr lang="en-IN" sz="800" dirty="0">
                <a:solidFill>
                  <a:schemeClr val="tx1"/>
                </a:solidFill>
              </a:rPr>
              <a:t>, [online] 5(5), pp.1–227. doi:10.1002/14651858.cd012419.pub2.</a:t>
            </a:r>
          </a:p>
          <a:p>
            <a:pPr algn="just">
              <a:spcBef>
                <a:spcPts val="600"/>
              </a:spcBef>
            </a:pPr>
            <a:r>
              <a:rPr lang="en-IN" sz="800" dirty="0">
                <a:solidFill>
                  <a:schemeClr val="tx1"/>
                </a:solidFill>
              </a:rPr>
              <a:t>Goyal, J. and Rakhra, G. (2024). Sedentarism and chronic health problems. </a:t>
            </a:r>
            <a:r>
              <a:rPr lang="en-IN" sz="800" i="1" dirty="0">
                <a:solidFill>
                  <a:schemeClr val="tx1"/>
                </a:solidFill>
              </a:rPr>
              <a:t>Korean journal of Family medicine</a:t>
            </a:r>
            <a:r>
              <a:rPr lang="en-IN" sz="800" dirty="0">
                <a:solidFill>
                  <a:schemeClr val="tx1"/>
                </a:solidFill>
              </a:rPr>
              <a:t>, 45(5), pp.239–257. doi:10.4082/kjfm.24.0099.</a:t>
            </a:r>
          </a:p>
          <a:p>
            <a:pPr algn="just">
              <a:spcBef>
                <a:spcPts val="600"/>
              </a:spcBef>
            </a:pPr>
            <a:r>
              <a:rPr lang="en-IN" sz="800" dirty="0">
                <a:solidFill>
                  <a:schemeClr val="tx1"/>
                </a:solidFill>
              </a:rPr>
              <a:t>Hamidi, S., </a:t>
            </a:r>
            <a:r>
              <a:rPr lang="en-IN" sz="800" dirty="0" err="1">
                <a:solidFill>
                  <a:schemeClr val="tx1"/>
                </a:solidFill>
              </a:rPr>
              <a:t>Gholamnezhad</a:t>
            </a:r>
            <a:r>
              <a:rPr lang="en-IN" sz="800" dirty="0">
                <a:solidFill>
                  <a:schemeClr val="tx1"/>
                </a:solidFill>
              </a:rPr>
              <a:t>, Z., </a:t>
            </a:r>
            <a:r>
              <a:rPr lang="en-IN" sz="800" dirty="0" err="1">
                <a:solidFill>
                  <a:schemeClr val="tx1"/>
                </a:solidFill>
              </a:rPr>
              <a:t>Kasraie</a:t>
            </a:r>
            <a:r>
              <a:rPr lang="en-IN" sz="800" dirty="0">
                <a:solidFill>
                  <a:schemeClr val="tx1"/>
                </a:solidFill>
              </a:rPr>
              <a:t>, N. and </a:t>
            </a:r>
            <a:r>
              <a:rPr lang="en-IN" sz="800" dirty="0" err="1">
                <a:solidFill>
                  <a:schemeClr val="tx1"/>
                </a:solidFill>
              </a:rPr>
              <a:t>Sahebkar</a:t>
            </a:r>
            <a:r>
              <a:rPr lang="en-IN" sz="800" dirty="0">
                <a:solidFill>
                  <a:schemeClr val="tx1"/>
                </a:solidFill>
              </a:rPr>
              <a:t>, A. (2022). The effects of Self-Efficacy and physical activity improving methods on the quality of Life in Patients with diabetes: A systematic review. </a:t>
            </a:r>
            <a:r>
              <a:rPr lang="en-IN" sz="800" i="1" dirty="0">
                <a:solidFill>
                  <a:schemeClr val="tx1"/>
                </a:solidFill>
              </a:rPr>
              <a:t>Journal of Diabetes research</a:t>
            </a:r>
            <a:r>
              <a:rPr lang="en-IN" sz="800" dirty="0">
                <a:solidFill>
                  <a:schemeClr val="tx1"/>
                </a:solidFill>
              </a:rPr>
              <a:t>, [online] 2022(15), p.e2884933. doi:10.1155/2022/2884933.</a:t>
            </a:r>
          </a:p>
          <a:p>
            <a:pPr algn="just">
              <a:spcBef>
                <a:spcPts val="600"/>
              </a:spcBef>
            </a:pPr>
            <a:r>
              <a:rPr lang="en-IN" sz="800" dirty="0">
                <a:solidFill>
                  <a:schemeClr val="tx1"/>
                </a:solidFill>
              </a:rPr>
              <a:t>Islam, S., Sultana, H., Refat, H., Farhana, Z., Kamil, A.A. and Rahman, M.M. (2024). The global burden of overweight-obesity and its association with economic status, benefiting from STEPs survey of who member states: A meta-analysis. </a:t>
            </a:r>
            <a:r>
              <a:rPr lang="en-IN" sz="800" i="1" dirty="0">
                <a:solidFill>
                  <a:schemeClr val="tx1"/>
                </a:solidFill>
              </a:rPr>
              <a:t>Preventive medicine reports</a:t>
            </a:r>
            <a:r>
              <a:rPr lang="en-IN" sz="800" dirty="0">
                <a:solidFill>
                  <a:schemeClr val="tx1"/>
                </a:solidFill>
              </a:rPr>
              <a:t>, 46(16), pp.102882–102882. doi:10.1016/j.pmedr.2024.102882.</a:t>
            </a:r>
          </a:p>
          <a:p>
            <a:pPr algn="just">
              <a:spcBef>
                <a:spcPts val="600"/>
              </a:spcBef>
            </a:pPr>
            <a:r>
              <a:rPr lang="en-IN" sz="800" dirty="0">
                <a:solidFill>
                  <a:schemeClr val="tx1"/>
                </a:solidFill>
              </a:rPr>
              <a:t>Katarina </a:t>
            </a:r>
            <a:r>
              <a:rPr lang="en-IN" sz="800" dirty="0" err="1">
                <a:solidFill>
                  <a:schemeClr val="tx1"/>
                </a:solidFill>
              </a:rPr>
              <a:t>Åsberg</a:t>
            </a:r>
            <a:r>
              <a:rPr lang="en-IN" sz="800" dirty="0">
                <a:solidFill>
                  <a:schemeClr val="tx1"/>
                </a:solidFill>
              </a:rPr>
              <a:t>, Löf, M. and Bendtsen, M. (2025). Setting goals and accepting challenges for </a:t>
            </a:r>
            <a:r>
              <a:rPr lang="en-IN" sz="800" dirty="0" err="1">
                <a:solidFill>
                  <a:schemeClr val="tx1"/>
                </a:solidFill>
              </a:rPr>
              <a:t>behavior</a:t>
            </a:r>
            <a:r>
              <a:rPr lang="en-IN" sz="800" dirty="0">
                <a:solidFill>
                  <a:schemeClr val="tx1"/>
                </a:solidFill>
              </a:rPr>
              <a:t> Change—Analysis of participants’ interactions with a digital multiple health </a:t>
            </a:r>
            <a:r>
              <a:rPr lang="en-IN" sz="800" dirty="0" err="1">
                <a:solidFill>
                  <a:schemeClr val="tx1"/>
                </a:solidFill>
              </a:rPr>
              <a:t>behavior</a:t>
            </a:r>
            <a:r>
              <a:rPr lang="en-IN" sz="800" dirty="0">
                <a:solidFill>
                  <a:schemeClr val="tx1"/>
                </a:solidFill>
              </a:rPr>
              <a:t> intervention: Mixed methods study. </a:t>
            </a:r>
            <a:r>
              <a:rPr lang="en-IN" sz="800" i="1" dirty="0">
                <a:solidFill>
                  <a:schemeClr val="tx1"/>
                </a:solidFill>
              </a:rPr>
              <a:t>JMIR human factors</a:t>
            </a:r>
            <a:r>
              <a:rPr lang="en-IN" sz="800" dirty="0">
                <a:solidFill>
                  <a:schemeClr val="tx1"/>
                </a:solidFill>
              </a:rPr>
              <a:t>, [online] 12(18), pp.e66208-e66208. doi:10.2196/66208.</a:t>
            </a:r>
          </a:p>
          <a:p>
            <a:pPr algn="just">
              <a:spcBef>
                <a:spcPts val="600"/>
              </a:spcBef>
            </a:pPr>
            <a:r>
              <a:rPr lang="en-IN" sz="800" dirty="0">
                <a:solidFill>
                  <a:schemeClr val="tx1"/>
                </a:solidFill>
              </a:rPr>
              <a:t>Lieder, F., Chen, P.-Z., Prentice, M., Amo, V. and </a:t>
            </a:r>
            <a:r>
              <a:rPr lang="en-IN" sz="800" dirty="0" err="1">
                <a:solidFill>
                  <a:schemeClr val="tx1"/>
                </a:solidFill>
              </a:rPr>
              <a:t>Tošić</a:t>
            </a:r>
            <a:r>
              <a:rPr lang="en-IN" sz="800" dirty="0">
                <a:solidFill>
                  <a:schemeClr val="tx1"/>
                </a:solidFill>
              </a:rPr>
              <a:t>, M. (2024). Gamification of </a:t>
            </a:r>
            <a:r>
              <a:rPr lang="en-IN" sz="800" dirty="0" err="1">
                <a:solidFill>
                  <a:schemeClr val="tx1"/>
                </a:solidFill>
              </a:rPr>
              <a:t>behavior</a:t>
            </a:r>
            <a:r>
              <a:rPr lang="en-IN" sz="800" dirty="0">
                <a:solidFill>
                  <a:schemeClr val="tx1"/>
                </a:solidFill>
              </a:rPr>
              <a:t> change: Mathematical principle and Proof-of-Concept study. </a:t>
            </a:r>
            <a:r>
              <a:rPr lang="en-IN" sz="800" i="1" dirty="0">
                <a:solidFill>
                  <a:schemeClr val="tx1"/>
                </a:solidFill>
              </a:rPr>
              <a:t>JMIR serious games</a:t>
            </a:r>
            <a:r>
              <a:rPr lang="en-IN" sz="800" dirty="0">
                <a:solidFill>
                  <a:schemeClr val="tx1"/>
                </a:solidFill>
              </a:rPr>
              <a:t>, [online] 12(18), p.e43078. doi:10.2196/43078.</a:t>
            </a:r>
          </a:p>
          <a:p>
            <a:pPr algn="just">
              <a:spcBef>
                <a:spcPts val="600"/>
              </a:spcBef>
            </a:pPr>
            <a:r>
              <a:rPr lang="en-IN" sz="800" dirty="0">
                <a:solidFill>
                  <a:schemeClr val="tx1"/>
                </a:solidFill>
              </a:rPr>
              <a:t>Ma, J., Williams, J.M., Morris, P.G. and Chan, S.W.Y. (2022). Effectiveness of a mindful nature walking intervention on sleep quality and mood in university students during Covid-19: A randomised control study. </a:t>
            </a:r>
            <a:r>
              <a:rPr lang="en-IN" sz="800" i="1" dirty="0">
                <a:solidFill>
                  <a:schemeClr val="tx1"/>
                </a:solidFill>
              </a:rPr>
              <a:t>Explore</a:t>
            </a:r>
            <a:r>
              <a:rPr lang="en-IN" sz="800" dirty="0">
                <a:solidFill>
                  <a:schemeClr val="tx1"/>
                </a:solidFill>
              </a:rPr>
              <a:t>, [online] 19(3). doi:10.1016/j.explore.2022.08.004.</a:t>
            </a:r>
          </a:p>
          <a:p>
            <a:pPr algn="just">
              <a:spcBef>
                <a:spcPts val="600"/>
              </a:spcBef>
            </a:pPr>
            <a:r>
              <a:rPr lang="en-IN" sz="800" dirty="0" err="1">
                <a:solidFill>
                  <a:schemeClr val="tx1"/>
                </a:solidFill>
              </a:rPr>
              <a:t>ncd</a:t>
            </a:r>
            <a:r>
              <a:rPr lang="en-IN" sz="800" dirty="0">
                <a:solidFill>
                  <a:schemeClr val="tx1"/>
                </a:solidFill>
              </a:rPr>
              <a:t> alliance (2024). </a:t>
            </a:r>
            <a:r>
              <a:rPr lang="en-IN" sz="800" i="1" dirty="0">
                <a:solidFill>
                  <a:schemeClr val="tx1"/>
                </a:solidFill>
              </a:rPr>
              <a:t>Physical inactivity report: A wake-up call ahead of 2025 High-Level meeting on NCDs</a:t>
            </a:r>
            <a:r>
              <a:rPr lang="en-IN" sz="800" dirty="0">
                <a:solidFill>
                  <a:schemeClr val="tx1"/>
                </a:solidFill>
              </a:rPr>
              <a:t>. [online] </a:t>
            </a:r>
            <a:r>
              <a:rPr lang="en-IN" sz="800" i="1" dirty="0">
                <a:solidFill>
                  <a:schemeClr val="tx1"/>
                </a:solidFill>
              </a:rPr>
              <a:t>NCD Alliance</a:t>
            </a:r>
            <a:r>
              <a:rPr lang="en-IN" sz="800" dirty="0">
                <a:solidFill>
                  <a:schemeClr val="tx1"/>
                </a:solidFill>
              </a:rPr>
              <a:t>. Available at: https://ncdalliance.org/stories/news-blogs/2024/physical-inactivity-report-a-wake-up-call-ahead-of-2025-high-level-meeting [Accessed 27 July 2026].</a:t>
            </a:r>
          </a:p>
          <a:p>
            <a:pPr algn="just">
              <a:spcBef>
                <a:spcPts val="600"/>
              </a:spcBef>
            </a:pPr>
            <a:r>
              <a:rPr lang="en-IN" sz="800" dirty="0">
                <a:solidFill>
                  <a:schemeClr val="tx1"/>
                </a:solidFill>
              </a:rPr>
              <a:t>Nickerson, C. (2025). </a:t>
            </a:r>
            <a:r>
              <a:rPr lang="en-IN" sz="800" i="1" dirty="0">
                <a:solidFill>
                  <a:schemeClr val="tx1"/>
                </a:solidFill>
              </a:rPr>
              <a:t>Albert bandura’s social cognitive theory</a:t>
            </a:r>
            <a:r>
              <a:rPr lang="en-IN" sz="800" dirty="0">
                <a:solidFill>
                  <a:schemeClr val="tx1"/>
                </a:solidFill>
              </a:rPr>
              <a:t>. [online] </a:t>
            </a:r>
            <a:r>
              <a:rPr lang="en-IN" sz="800" i="1" dirty="0">
                <a:solidFill>
                  <a:schemeClr val="tx1"/>
                </a:solidFill>
              </a:rPr>
              <a:t>Simply Psychology</a:t>
            </a:r>
            <a:r>
              <a:rPr lang="en-IN" sz="800" dirty="0">
                <a:solidFill>
                  <a:schemeClr val="tx1"/>
                </a:solidFill>
              </a:rPr>
              <a:t>. Available at: https://www.simplypsychology.org/social-cognitive-theory.html [Accessed 27 July 2026].</a:t>
            </a:r>
          </a:p>
          <a:p>
            <a:pPr algn="just">
              <a:spcBef>
                <a:spcPts val="600"/>
              </a:spcBef>
            </a:pPr>
            <a:r>
              <a:rPr lang="en-IN" sz="800" dirty="0">
                <a:solidFill>
                  <a:schemeClr val="tx1"/>
                </a:solidFill>
              </a:rPr>
              <a:t>Schinke, R.J. and Chang, Y.-K. (2021). International journal of Sport and exercise psychology (</a:t>
            </a:r>
            <a:r>
              <a:rPr lang="en-IN" sz="800" dirty="0" err="1">
                <a:solidFill>
                  <a:schemeClr val="tx1"/>
                </a:solidFill>
              </a:rPr>
              <a:t>ijsep</a:t>
            </a:r>
            <a:r>
              <a:rPr lang="en-IN" sz="800" dirty="0">
                <a:solidFill>
                  <a:schemeClr val="tx1"/>
                </a:solidFill>
              </a:rPr>
              <a:t>). </a:t>
            </a:r>
            <a:r>
              <a:rPr lang="en-IN" sz="800" i="1" dirty="0">
                <a:solidFill>
                  <a:schemeClr val="tx1"/>
                </a:solidFill>
              </a:rPr>
              <a:t>International journal of Sport and exercise psychology</a:t>
            </a:r>
            <a:r>
              <a:rPr lang="en-IN" sz="800" dirty="0">
                <a:solidFill>
                  <a:schemeClr val="tx1"/>
                </a:solidFill>
              </a:rPr>
              <a:t>, 19(sup1), pp.S1-S539. doi:10.1080/1612197x.2021.1982479.</a:t>
            </a:r>
          </a:p>
          <a:p>
            <a:pPr algn="just">
              <a:spcBef>
                <a:spcPts val="600"/>
              </a:spcBef>
            </a:pPr>
            <a:r>
              <a:rPr lang="en-IN" sz="800" dirty="0">
                <a:solidFill>
                  <a:schemeClr val="tx1"/>
                </a:solidFill>
              </a:rPr>
              <a:t>Strain, T., Flaxman, S., </a:t>
            </a:r>
            <a:r>
              <a:rPr lang="en-IN" sz="800" dirty="0" err="1">
                <a:solidFill>
                  <a:schemeClr val="tx1"/>
                </a:solidFill>
              </a:rPr>
              <a:t>Guthold</a:t>
            </a:r>
            <a:r>
              <a:rPr lang="en-IN" sz="800" dirty="0">
                <a:solidFill>
                  <a:schemeClr val="tx1"/>
                </a:solidFill>
              </a:rPr>
              <a:t>, R., Semenova, E., Cowan, M., Riley, L.M., Bull, F.C. and Stevens, G.A. (2024). National, regional, and global trends in insufficient physical activity among adults from 2000 to 2022: A pooled analysis of 507 population-based surveys with 5·7 million participants. </a:t>
            </a:r>
            <a:r>
              <a:rPr lang="en-IN" sz="800" i="1" dirty="0">
                <a:solidFill>
                  <a:schemeClr val="tx1"/>
                </a:solidFill>
              </a:rPr>
              <a:t>The lancet global health</a:t>
            </a:r>
            <a:r>
              <a:rPr lang="en-IN" sz="800" dirty="0">
                <a:solidFill>
                  <a:schemeClr val="tx1"/>
                </a:solidFill>
              </a:rPr>
              <a:t>, [online] 12(8). doi:10.1016/s2214-109x(24)00150-5.</a:t>
            </a:r>
          </a:p>
          <a:p>
            <a:pPr algn="just">
              <a:spcBef>
                <a:spcPts val="600"/>
              </a:spcBef>
            </a:pPr>
            <a:r>
              <a:rPr lang="en-IN" sz="800" dirty="0">
                <a:solidFill>
                  <a:schemeClr val="tx1"/>
                </a:solidFill>
              </a:rPr>
              <a:t>WHO (2023). </a:t>
            </a:r>
            <a:r>
              <a:rPr lang="en-IN" sz="800" i="1" dirty="0">
                <a:solidFill>
                  <a:schemeClr val="tx1"/>
                </a:solidFill>
              </a:rPr>
              <a:t>Health promotion</a:t>
            </a:r>
            <a:r>
              <a:rPr lang="en-IN" sz="800" dirty="0">
                <a:solidFill>
                  <a:schemeClr val="tx1"/>
                </a:solidFill>
              </a:rPr>
              <a:t>. [online] </a:t>
            </a:r>
            <a:r>
              <a:rPr lang="en-IN" sz="800" i="1" dirty="0">
                <a:solidFill>
                  <a:schemeClr val="tx1"/>
                </a:solidFill>
              </a:rPr>
              <a:t>www.who.int</a:t>
            </a:r>
            <a:r>
              <a:rPr lang="en-IN" sz="800" dirty="0">
                <a:solidFill>
                  <a:schemeClr val="tx1"/>
                </a:solidFill>
              </a:rPr>
              <a:t>. Available at: https://www.who.int/health-topics/health-promotion [Accessed 27 July 2026].</a:t>
            </a:r>
          </a:p>
          <a:p>
            <a:pPr algn="just">
              <a:spcBef>
                <a:spcPts val="600"/>
              </a:spcBef>
            </a:pPr>
            <a:r>
              <a:rPr lang="en-IN" sz="800" dirty="0">
                <a:solidFill>
                  <a:schemeClr val="tx1"/>
                </a:solidFill>
              </a:rPr>
              <a:t>WHO (2024). </a:t>
            </a:r>
            <a:r>
              <a:rPr lang="en-IN" sz="800" i="1" dirty="0">
                <a:solidFill>
                  <a:schemeClr val="tx1"/>
                </a:solidFill>
              </a:rPr>
              <a:t>Determinants of Health</a:t>
            </a:r>
            <a:r>
              <a:rPr lang="en-IN" sz="800" dirty="0">
                <a:solidFill>
                  <a:schemeClr val="tx1"/>
                </a:solidFill>
              </a:rPr>
              <a:t>. [online] </a:t>
            </a:r>
            <a:r>
              <a:rPr lang="en-IN" sz="800" i="1" dirty="0">
                <a:solidFill>
                  <a:schemeClr val="tx1"/>
                </a:solidFill>
              </a:rPr>
              <a:t>World Health Organization</a:t>
            </a:r>
            <a:r>
              <a:rPr lang="en-IN" sz="800" dirty="0">
                <a:solidFill>
                  <a:schemeClr val="tx1"/>
                </a:solidFill>
              </a:rPr>
              <a:t>. Available at: https://www.who.int/news-room/questions-and-answers/item/determinants-of-health [Accessed 27 July 2026].</a:t>
            </a:r>
          </a:p>
          <a:p>
            <a:pPr algn="just">
              <a:spcBef>
                <a:spcPts val="600"/>
              </a:spcBef>
            </a:pPr>
            <a:r>
              <a:rPr lang="en-IN" sz="800" dirty="0">
                <a:solidFill>
                  <a:schemeClr val="tx1"/>
                </a:solidFill>
              </a:rPr>
              <a:t>World Health Organization (2023). </a:t>
            </a:r>
            <a:r>
              <a:rPr lang="en-IN" sz="800" i="1" dirty="0">
                <a:solidFill>
                  <a:schemeClr val="tx1"/>
                </a:solidFill>
              </a:rPr>
              <a:t>Physical activity</a:t>
            </a:r>
            <a:r>
              <a:rPr lang="en-IN" sz="800" dirty="0">
                <a:solidFill>
                  <a:schemeClr val="tx1"/>
                </a:solidFill>
              </a:rPr>
              <a:t>. [online] </a:t>
            </a:r>
            <a:r>
              <a:rPr lang="en-IN" sz="800" i="1" dirty="0">
                <a:solidFill>
                  <a:schemeClr val="tx1"/>
                </a:solidFill>
              </a:rPr>
              <a:t>World Health Organization</a:t>
            </a:r>
            <a:r>
              <a:rPr lang="en-IN" sz="800" dirty="0">
                <a:solidFill>
                  <a:schemeClr val="tx1"/>
                </a:solidFill>
              </a:rPr>
              <a:t>. Available at: https://www.who.int/initiatives/behealthy/physical-activity [Accessed 27 July 2026].</a:t>
            </a:r>
          </a:p>
          <a:p>
            <a:pPr algn="just">
              <a:spcBef>
                <a:spcPts val="600"/>
              </a:spcBef>
            </a:pPr>
            <a:r>
              <a:rPr lang="en-IN" sz="800" dirty="0">
                <a:solidFill>
                  <a:schemeClr val="tx1"/>
                </a:solidFill>
              </a:rPr>
              <a:t>World Health Organization (2024). </a:t>
            </a:r>
            <a:r>
              <a:rPr lang="en-IN" sz="800" i="1" dirty="0">
                <a:solidFill>
                  <a:schemeClr val="tx1"/>
                </a:solidFill>
              </a:rPr>
              <a:t>Nearly 1.8 Billion adults at Risk of Disease from Not doing enough physical activity</a:t>
            </a:r>
            <a:r>
              <a:rPr lang="en-IN" sz="800" dirty="0">
                <a:solidFill>
                  <a:schemeClr val="tx1"/>
                </a:solidFill>
              </a:rPr>
              <a:t>. [online] </a:t>
            </a:r>
            <a:r>
              <a:rPr lang="en-IN" sz="800" i="1" dirty="0">
                <a:solidFill>
                  <a:schemeClr val="tx1"/>
                </a:solidFill>
              </a:rPr>
              <a:t>World Health Organization</a:t>
            </a:r>
            <a:r>
              <a:rPr lang="en-IN" sz="800" dirty="0">
                <a:solidFill>
                  <a:schemeClr val="tx1"/>
                </a:solidFill>
              </a:rPr>
              <a:t>. Available at: https://www.who.int/news/item/26-06-2024-nearly-1.8-billion-adults-at-risk-of-disease-from-not-doing-enough-physical-activity [Accessed 27 July 2026].</a:t>
            </a:r>
          </a:p>
          <a:p>
            <a:pPr algn="just">
              <a:spcBef>
                <a:spcPts val="600"/>
              </a:spcBef>
            </a:pPr>
            <a:r>
              <a:rPr lang="en-IN" sz="800" dirty="0">
                <a:solidFill>
                  <a:schemeClr val="tx1"/>
                </a:solidFill>
              </a:rPr>
              <a:t>World Health Organization (2025). </a:t>
            </a:r>
            <a:r>
              <a:rPr lang="en-IN" sz="800" i="1" dirty="0">
                <a:solidFill>
                  <a:schemeClr val="tx1"/>
                </a:solidFill>
              </a:rPr>
              <a:t>Obesity and overweight</a:t>
            </a:r>
            <a:r>
              <a:rPr lang="en-IN" sz="800" dirty="0">
                <a:solidFill>
                  <a:schemeClr val="tx1"/>
                </a:solidFill>
              </a:rPr>
              <a:t>. [online] </a:t>
            </a:r>
            <a:r>
              <a:rPr lang="en-IN" sz="800" i="1" dirty="0">
                <a:solidFill>
                  <a:schemeClr val="tx1"/>
                </a:solidFill>
              </a:rPr>
              <a:t>World Health Organization</a:t>
            </a:r>
            <a:r>
              <a:rPr lang="en-IN" sz="800" dirty="0">
                <a:solidFill>
                  <a:schemeClr val="tx1"/>
                </a:solidFill>
              </a:rPr>
              <a:t>. Available at: https://www.who.int/news-room/fact-sheets/detail/obesity-and-overweight [Accessed 27 July 2026].</a:t>
            </a:r>
          </a:p>
          <a:p>
            <a:pPr algn="just">
              <a:spcBef>
                <a:spcPts val="600"/>
              </a:spcBef>
            </a:pPr>
            <a:r>
              <a:rPr lang="en-IN" sz="800" dirty="0">
                <a:solidFill>
                  <a:schemeClr val="tx1"/>
                </a:solidFill>
              </a:rPr>
              <a:t>Zhang, K. (2024). Digital disability: A new risk to older people in Digital societies. </a:t>
            </a:r>
            <a:r>
              <a:rPr lang="en-IN" sz="800" i="1" dirty="0">
                <a:solidFill>
                  <a:schemeClr val="tx1"/>
                </a:solidFill>
              </a:rPr>
              <a:t>International journal of Public health</a:t>
            </a:r>
            <a:r>
              <a:rPr lang="en-IN" sz="800" dirty="0">
                <a:solidFill>
                  <a:schemeClr val="tx1"/>
                </a:solidFill>
              </a:rPr>
              <a:t>, [online] 69(16). doi:10.3389/ijph.2024.1607303.</a:t>
            </a:r>
            <a:br>
              <a:rPr lang="en-IN" sz="800" dirty="0"/>
            </a:br>
            <a:endParaRPr lang="en-IN" sz="800" dirty="0">
              <a:solidFill>
                <a:schemeClr val="tx1"/>
              </a:solidFill>
            </a:endParaRPr>
          </a:p>
        </p:txBody>
      </p:sp>
      <p:sp>
        <p:nvSpPr>
          <p:cNvPr id="5" name="TextBox 4"/>
          <p:cNvSpPr txBox="1"/>
          <p:nvPr/>
        </p:nvSpPr>
        <p:spPr>
          <a:xfrm>
            <a:off x="2504661" y="437322"/>
            <a:ext cx="6050942" cy="369332"/>
          </a:xfrm>
          <a:prstGeom prst="rect">
            <a:avLst/>
          </a:prstGeom>
          <a:noFill/>
          <a:ln>
            <a:noFill/>
          </a:ln>
        </p:spPr>
        <p:txBody>
          <a:bodyPr wrap="square" rtlCol="0">
            <a:spAutoFit/>
          </a:bodyPr>
          <a:lstStyle/>
          <a:p>
            <a:pPr algn="ctr"/>
            <a:r>
              <a:rPr lang="en-US" b="1" dirty="0"/>
              <a:t>References </a:t>
            </a:r>
          </a:p>
        </p:txBody>
      </p:sp>
    </p:spTree>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3960F"/>
      </a:accent1>
      <a:accent2>
        <a:srgbClr val="E04116"/>
      </a:accent2>
      <a:accent3>
        <a:srgbClr val="9D4DE7"/>
      </a:accent3>
      <a:accent4>
        <a:srgbClr val="449EF3"/>
      </a:accent4>
      <a:accent5>
        <a:srgbClr val="39C6BE"/>
      </a:accent5>
      <a:accent6>
        <a:srgbClr val="88C933"/>
      </a:accent6>
      <a:hlink>
        <a:srgbClr val="EBB41F"/>
      </a:hlink>
      <a:folHlink>
        <a:srgbClr val="E1D676"/>
      </a:folHlink>
    </a:clrScheme>
    <a:fontScheme name="Custom 1">
      <a:majorFont>
        <a:latin typeface="Times New Roman"/>
        <a:ea typeface=""/>
        <a:cs typeface=""/>
      </a:majorFont>
      <a:minorFont>
        <a:latin typeface="Times New Roman"/>
        <a:ea typeface=""/>
        <a:cs typeface=""/>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29B3952A-A5A2-4E72-A5C9-A88B41734E04}"/>
    </a:ext>
  </a:extLst>
</a:theme>
</file>

<file path=docProps/app.xml><?xml version="1.0" encoding="utf-8"?>
<Properties xmlns="http://schemas.openxmlformats.org/officeDocument/2006/extended-properties" xmlns:vt="http://schemas.openxmlformats.org/officeDocument/2006/docPropsVTypes">
  <TotalTime>25</TotalTime>
  <Words>2922</Words>
  <Application>Microsoft Office PowerPoint</Application>
  <PresentationFormat>Widescreen</PresentationFormat>
  <Paragraphs>45</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Times New Roman</vt:lpstr>
      <vt:lpstr>Wingdings</vt:lpstr>
      <vt:lpstr>Atlas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lastModifiedBy>
  <cp:revision>11</cp:revision>
  <dcterms:modified xsi:type="dcterms:W3CDTF">2026-07-28T11:21:57Z</dcterms:modified>
</cp:coreProperties>
</file>