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529" r:id="rId5"/>
    <p:sldId id="434" r:id="rId6"/>
    <p:sldId id="435" r:id="rId7"/>
    <p:sldId id="283" r:id="rId8"/>
    <p:sldId id="408" r:id="rId9"/>
    <p:sldId id="428" r:id="rId10"/>
    <p:sldId id="460" r:id="rId11"/>
    <p:sldId id="469" r:id="rId12"/>
    <p:sldId id="489" r:id="rId13"/>
    <p:sldId id="500" r:id="rId14"/>
    <p:sldId id="472" r:id="rId15"/>
    <p:sldId id="490" r:id="rId16"/>
    <p:sldId id="478" r:id="rId17"/>
    <p:sldId id="501" r:id="rId18"/>
    <p:sldId id="462" r:id="rId19"/>
    <p:sldId id="463" r:id="rId20"/>
    <p:sldId id="473" r:id="rId21"/>
    <p:sldId id="491" r:id="rId22"/>
    <p:sldId id="474" r:id="rId23"/>
    <p:sldId id="476" r:id="rId24"/>
    <p:sldId id="495" r:id="rId25"/>
    <p:sldId id="449" r:id="rId26"/>
    <p:sldId id="400" r:id="rId27"/>
    <p:sldId id="505" r:id="rId28"/>
    <p:sldId id="528" r:id="rId29"/>
    <p:sldId id="483" r:id="rId30"/>
    <p:sldId id="470" r:id="rId31"/>
    <p:sldId id="464" r:id="rId32"/>
    <p:sldId id="480" r:id="rId33"/>
    <p:sldId id="465" r:id="rId34"/>
    <p:sldId id="492" r:id="rId35"/>
    <p:sldId id="468" r:id="rId36"/>
    <p:sldId id="453" r:id="rId37"/>
    <p:sldId id="504" r:id="rId38"/>
    <p:sldId id="459" r:id="rId39"/>
    <p:sldId id="499" r:id="rId40"/>
    <p:sldId id="488" r:id="rId41"/>
    <p:sldId id="496" r:id="rId42"/>
    <p:sldId id="445" r:id="rId43"/>
    <p:sldId id="471" r:id="rId44"/>
    <p:sldId id="442" r:id="rId45"/>
    <p:sldId id="450" r:id="rId46"/>
    <p:sldId id="511" r:id="rId47"/>
    <p:sldId id="498" r:id="rId48"/>
    <p:sldId id="335" r:id="rId49"/>
    <p:sldId id="426" r:id="rId50"/>
    <p:sldId id="458" r:id="rId51"/>
    <p:sldId id="424"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89" autoAdjust="0"/>
    <p:restoredTop sz="67656" autoAdjust="0"/>
  </p:normalViewPr>
  <p:slideViewPr>
    <p:cSldViewPr>
      <p:cViewPr varScale="1">
        <p:scale>
          <a:sx n="74" d="100"/>
          <a:sy n="74" d="100"/>
        </p:scale>
        <p:origin x="2568"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why good record keeping is an essential component in the H &amp;SC role.</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provide you with information around maintaining confidentiality of information on service uses, clients or patients.</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B181C1B2-1B88-45A8-8A1A-15168A04EEC7}">
      <dgm:prSet/>
      <dgm:spPr/>
      <dgm:t>
        <a:bodyPr/>
        <a:lstStyle/>
        <a:p>
          <a:r>
            <a:rPr lang="en-GB" dirty="0"/>
            <a:t>To go through information relating to data protection.</a:t>
          </a:r>
        </a:p>
      </dgm:t>
    </dgm:pt>
    <dgm:pt modelId="{0D259FBF-8A8F-4111-A6C0-8CDE11199538}" type="parTrans" cxnId="{DCCD9494-A6A8-4540-987A-8677B81FDD56}">
      <dgm:prSet/>
      <dgm:spPr/>
      <dgm:t>
        <a:bodyPr/>
        <a:lstStyle/>
        <a:p>
          <a:endParaRPr lang="en-GB"/>
        </a:p>
      </dgm:t>
    </dgm:pt>
    <dgm:pt modelId="{BCA12750-E4F9-42E9-B46D-0401ED344781}" type="sibTrans" cxnId="{DCCD9494-A6A8-4540-987A-8677B81FDD56}">
      <dgm:prSet/>
      <dgm:spPr/>
      <dgm:t>
        <a:bodyPr/>
        <a:lstStyle/>
        <a:p>
          <a:endParaRPr lang="en-GB"/>
        </a:p>
      </dgm:t>
    </dgm:pt>
    <dgm:pt modelId="{E0F94B3F-3A8D-4619-8A0B-BCD4427F9AA7}">
      <dgm:prSet/>
      <dgm:spPr/>
      <dgm:t>
        <a:bodyPr/>
        <a:lstStyle/>
        <a:p>
          <a:r>
            <a:rPr lang="en-GB" dirty="0"/>
            <a:t>To watch videos around the topic areas and undertake group work activities and presentations. </a:t>
          </a:r>
        </a:p>
      </dgm:t>
    </dgm:pt>
    <dgm:pt modelId="{B7694872-8D02-4366-940A-BFAC6F24189A}" type="parTrans" cxnId="{A86A101D-457F-49D3-8D5B-8BDA6896154E}">
      <dgm:prSet/>
      <dgm:spPr/>
      <dgm:t>
        <a:bodyPr/>
        <a:lstStyle/>
        <a:p>
          <a:endParaRPr lang="en-GB"/>
        </a:p>
      </dgm:t>
    </dgm:pt>
    <dgm:pt modelId="{B17C4355-62CA-4BB7-984D-BB76AC44BF50}" type="sibTrans" cxnId="{A86A101D-457F-49D3-8D5B-8BDA6896154E}">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A86A101D-457F-49D3-8D5B-8BDA6896154E}" srcId="{8E23578F-2F57-4F4C-98DC-72269D9618A2}" destId="{E0F94B3F-3A8D-4619-8A0B-BCD4427F9AA7}" srcOrd="3" destOrd="0" parTransId="{B7694872-8D02-4366-940A-BFAC6F24189A}" sibTransId="{B17C4355-62CA-4BB7-984D-BB76AC44BF50}"/>
    <dgm:cxn modelId="{3A778E37-6035-42CC-861E-F893D9E3FA91}" type="presOf" srcId="{B181C1B2-1B88-45A8-8A1A-15168A04EEC7}" destId="{ADCA2153-40AE-4FAC-86E8-AE6B1E256646}" srcOrd="0" destOrd="3" presId="urn:microsoft.com/office/officeart/2005/8/layout/hProcess9"/>
    <dgm:cxn modelId="{91D37F6D-601B-4BC2-94E3-90FD626BB4F1}" type="presOf" srcId="{87E00E2A-5035-426C-BE69-CDADC827C543}"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DCCD9494-A6A8-4540-987A-8677B81FDD56}" srcId="{8E23578F-2F57-4F4C-98DC-72269D9618A2}" destId="{B181C1B2-1B88-45A8-8A1A-15168A04EEC7}" srcOrd="2" destOrd="0" parTransId="{0D259FBF-8A8F-4111-A6C0-8CDE11199538}" sibTransId="{BCA12750-E4F9-42E9-B46D-0401ED344781}"/>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9FFB60F2-8CB8-43E0-B064-17EE97874C9E}" type="presOf" srcId="{E0F94B3F-3A8D-4619-8A0B-BCD4427F9AA7}" destId="{ADCA2153-40AE-4FAC-86E8-AE6B1E256646}" srcOrd="0" destOrd="4" presId="urn:microsoft.com/office/officeart/2005/8/layout/hProcess9"/>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why good record keeping is an essential role within the H &amp; SC sector.</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issues around maintaining confidentiality and your duty of care and overall responsibility.</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6912666E-7E85-4257-AE6A-5D0F7608A32D}">
      <dgm:prSet/>
      <dgm:spPr/>
      <dgm:t>
        <a:bodyPr/>
        <a:lstStyle/>
        <a:p>
          <a:r>
            <a:rPr lang="en-GB" dirty="0"/>
            <a:t>You should be able to understand why data protect is important and the GDPR within the Data Protection Act 2018. </a:t>
          </a:r>
        </a:p>
      </dgm:t>
    </dgm:pt>
    <dgm:pt modelId="{83E77707-5055-4FD6-9FE1-EA38423847C5}" type="parTrans" cxnId="{A99B6366-36B8-4CE6-8B7B-BE58724A5243}">
      <dgm:prSet/>
      <dgm:spPr/>
      <dgm:t>
        <a:bodyPr/>
        <a:lstStyle/>
        <a:p>
          <a:endParaRPr lang="en-GB"/>
        </a:p>
      </dgm:t>
    </dgm:pt>
    <dgm:pt modelId="{05FD254C-BAD6-46E1-A44A-F8C85999D399}" type="sibTrans" cxnId="{A99B6366-36B8-4CE6-8B7B-BE58724A5243}">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5108" custScaleY="250000">
        <dgm:presLayoutVars>
          <dgm:bulletEnabled val="1"/>
        </dgm:presLayoutVars>
      </dgm:prSet>
      <dgm:spPr/>
    </dgm:pt>
  </dgm:ptLst>
  <dgm:cxnLst>
    <dgm:cxn modelId="{5FE81E4F-12F3-4D73-8FA4-95109BC75DC8}" type="presOf" srcId="{6912666E-7E85-4257-AE6A-5D0F7608A32D}" destId="{92CD4DDA-491C-4435-A76D-8375A73536CA}" srcOrd="0" destOrd="3" presId="urn:microsoft.com/office/officeart/2005/8/layout/hProcess9"/>
    <dgm:cxn modelId="{A99B6366-36B8-4CE6-8B7B-BE58724A5243}" srcId="{710AA29B-1615-45F4-B7F4-18EC7711BA0F}" destId="{6912666E-7E85-4257-AE6A-5D0F7608A32D}" srcOrd="2" destOrd="0" parTransId="{83E77707-5055-4FD6-9FE1-EA38423847C5}" sibTransId="{05FD254C-BAD6-46E1-A44A-F8C85999D399}"/>
    <dgm:cxn modelId="{94AB4878-85FE-4B02-855B-991586D80F13}" type="presOf" srcId="{8D2684D6-D348-480C-8BB9-4F46479C1791}" destId="{92CD4DDA-491C-4435-A76D-8375A73536CA}" srcOrd="0" destOrd="2"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1"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82CACDD-6BC8-4EEF-9501-8B97F0BE899B}">
      <dgm:prSet custT="1"/>
      <dgm:spPr/>
      <dgm:t>
        <a:bodyPr/>
        <a:lstStyle/>
        <a:p>
          <a:br>
            <a:rPr lang="en-US" sz="2400" b="1" dirty="0"/>
          </a:br>
          <a:r>
            <a:rPr lang="en-GB" sz="2400" b="1" dirty="0"/>
            <a:t>The context of the Data Protection Act 2018</a:t>
          </a:r>
          <a:endParaRPr lang="en-GB" sz="24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2000" b="1" dirty="0"/>
            <a:t>The context of the Data Protection Act 2018</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7234D339-B1D4-4D57-8E75-431021A5303B}">
      <dgm:prSet custT="1"/>
      <dgm:spPr>
        <a:solidFill>
          <a:schemeClr val="accent1">
            <a:lumMod val="20000"/>
            <a:lumOff val="80000"/>
            <a:alpha val="90000"/>
          </a:schemeClr>
        </a:solidFill>
      </dgm:spPr>
      <dgm:t>
        <a:bodyPr/>
        <a:lstStyle/>
        <a:p>
          <a:r>
            <a:rPr lang="en-GB" sz="2000" b="1" dirty="0"/>
            <a:t>Read contents of pages 137 to 159 in Glasby (2012) around user involvement and citizenship </a:t>
          </a:r>
        </a:p>
      </dgm:t>
    </dgm:pt>
    <dgm:pt modelId="{7CD5129D-F13E-4BF9-9A55-1432ACEF17A3}" type="parTrans" cxnId="{B24D7E96-DB5F-4216-8E01-F3D53B77C2C2}">
      <dgm:prSet/>
      <dgm:spPr/>
      <dgm:t>
        <a:bodyPr/>
        <a:lstStyle/>
        <a:p>
          <a:endParaRPr lang="en-GB"/>
        </a:p>
      </dgm:t>
    </dgm:pt>
    <dgm:pt modelId="{8D8BA534-35DD-4F71-9FBB-435D80BC3E16}" type="sibTrans" cxnId="{B24D7E96-DB5F-4216-8E01-F3D53B77C2C2}">
      <dgm:prSet/>
      <dgm:spPr/>
      <dgm:t>
        <a:bodyPr/>
        <a:lstStyle/>
        <a:p>
          <a:endParaRPr lang="en-GB"/>
        </a:p>
      </dgm:t>
    </dgm:pt>
    <dgm:pt modelId="{2CDAD804-60AD-4802-937F-B079E662FF02}">
      <dgm:prSet custT="1"/>
      <dgm:spPr>
        <a:solidFill>
          <a:schemeClr val="accent1">
            <a:lumMod val="20000"/>
            <a:lumOff val="80000"/>
            <a:alpha val="90000"/>
          </a:schemeClr>
        </a:solidFill>
      </dgm:spPr>
      <dgm:t>
        <a:bodyPr/>
        <a:lstStyle/>
        <a:p>
          <a:r>
            <a:rPr lang="en-GB" sz="2000" b="1" dirty="0"/>
            <a:t>To conduct group work activities on service user groups relating to the GDPR </a:t>
          </a:r>
        </a:p>
      </dgm:t>
    </dgm:pt>
    <dgm:pt modelId="{9FACC6FE-7D46-4656-A4CC-B37462F0558C}" type="parTrans" cxnId="{C52773AA-4307-4883-B83B-44A06EBD07EF}">
      <dgm:prSet/>
      <dgm:spPr/>
    </dgm:pt>
    <dgm:pt modelId="{177B6527-BC3E-4F9F-9064-11880470EAA4}" type="sibTrans" cxnId="{C52773AA-4307-4883-B83B-44A06EBD07EF}">
      <dgm:prSet/>
      <dgm:spPr/>
    </dgm:pt>
    <dgm:pt modelId="{108FA13D-AF13-483D-BBC3-13A539196108}">
      <dgm:prSet custT="1"/>
      <dgm:spPr>
        <a:solidFill>
          <a:schemeClr val="accent1">
            <a:lumMod val="20000"/>
            <a:lumOff val="80000"/>
            <a:alpha val="90000"/>
          </a:schemeClr>
        </a:solidFill>
      </dgm:spPr>
      <dgm:t>
        <a:bodyPr/>
        <a:lstStyle/>
        <a:p>
          <a:r>
            <a:rPr lang="en-GB" sz="2000" b="1" dirty="0"/>
            <a:t>The GDPR core principles</a:t>
          </a:r>
        </a:p>
      </dgm:t>
    </dgm:pt>
    <dgm:pt modelId="{7AAF6B95-6183-4935-B68D-609D68040D1D}" type="parTrans" cxnId="{7FB93830-0366-4DD5-A127-19FC35604BF8}">
      <dgm:prSet/>
      <dgm:spPr/>
    </dgm:pt>
    <dgm:pt modelId="{34F8E334-DF88-4FCE-BC27-6BA3A2908399}" type="sibTrans" cxnId="{7FB93830-0366-4DD5-A127-19FC35604BF8}">
      <dgm:prSet/>
      <dgm:spPr/>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93017" custLinFactNeighborX="281" custLinFactNeighborY="3818">
        <dgm:presLayoutVars>
          <dgm:bulletEnabled val="1"/>
        </dgm:presLayoutVars>
      </dgm:prSet>
      <dgm:spPr/>
    </dgm:pt>
  </dgm:ptLst>
  <dgm:cxnLst>
    <dgm:cxn modelId="{4DFE921B-0248-4B1D-A87C-10730E1CF5B9}" type="presOf" srcId="{866A0129-F8AA-44E6-8069-0F8DC7148517}" destId="{C647934F-198F-4305-924A-F779B3A6F11D}" srcOrd="0" destOrd="0" presId="urn:microsoft.com/office/officeart/2005/8/layout/chevron2"/>
    <dgm:cxn modelId="{7FB93830-0366-4DD5-A127-19FC35604BF8}" srcId="{C82CACDD-6BC8-4EEF-9501-8B97F0BE899B}" destId="{108FA13D-AF13-483D-BBC3-13A539196108}" srcOrd="1" destOrd="0" parTransId="{7AAF6B95-6183-4935-B68D-609D68040D1D}" sibTransId="{34F8E334-DF88-4FCE-BC27-6BA3A2908399}"/>
    <dgm:cxn modelId="{2110F235-92D3-4E30-B36D-3799DD2F8685}" type="presOf" srcId="{7234D339-B1D4-4D57-8E75-431021A5303B}" destId="{1C181BAF-10A3-4A94-9238-D1793AA5CAF9}" srcOrd="0" destOrd="3" presId="urn:microsoft.com/office/officeart/2005/8/layout/chevron2"/>
    <dgm:cxn modelId="{A4EF2641-1B20-4D3C-BF2B-D6B7B0CC8F06}" type="presOf" srcId="{108FA13D-AF13-483D-BBC3-13A539196108}" destId="{1C181BAF-10A3-4A94-9238-D1793AA5CAF9}" srcOrd="0" destOrd="1" presId="urn:microsoft.com/office/officeart/2005/8/layout/chevron2"/>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1F8C1872-C235-42AE-8263-F403F73A9EC3}" type="presOf" srcId="{82B053C1-524F-4D73-A24D-669FDA011459}" destId="{1C181BAF-10A3-4A94-9238-D1793AA5CAF9}" srcOrd="0" destOrd="0" presId="urn:microsoft.com/office/officeart/2005/8/layout/chevron2"/>
    <dgm:cxn modelId="{0EC0937B-CBC9-4092-8E93-81645619A557}" type="presOf" srcId="{2CDAD804-60AD-4802-937F-B079E662FF02}" destId="{1C181BAF-10A3-4A94-9238-D1793AA5CAF9}" srcOrd="0" destOrd="2" presId="urn:microsoft.com/office/officeart/2005/8/layout/chevron2"/>
    <dgm:cxn modelId="{B24D7E96-DB5F-4216-8E01-F3D53B77C2C2}" srcId="{C82CACDD-6BC8-4EEF-9501-8B97F0BE899B}" destId="{7234D339-B1D4-4D57-8E75-431021A5303B}" srcOrd="3" destOrd="0" parTransId="{7CD5129D-F13E-4BF9-9A55-1432ACEF17A3}" sibTransId="{8D8BA534-35DD-4F71-9FBB-435D80BC3E16}"/>
    <dgm:cxn modelId="{C52773AA-4307-4883-B83B-44A06EBD07EF}" srcId="{C82CACDD-6BC8-4EEF-9501-8B97F0BE899B}" destId="{2CDAD804-60AD-4802-937F-B079E662FF02}" srcOrd="2" destOrd="0" parTransId="{9FACC6FE-7D46-4656-A4CC-B37462F0558C}" sibTransId="{177B6527-BC3E-4F9F-9064-11880470EAA4}"/>
    <dgm:cxn modelId="{080A7DC2-AE0A-40EC-8F00-39C0E2798DBA}" type="presOf" srcId="{C82CACDD-6BC8-4EEF-9501-8B97F0BE899B}" destId="{3D96A167-A2AF-4CD7-8E2D-42C7DD281C71}" srcOrd="0" destOrd="0" presId="urn:microsoft.com/office/officeart/2005/8/layout/chevron2"/>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45793" y="0"/>
          <a:ext cx="4300900"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Aims</a:t>
          </a:r>
          <a:endParaRPr lang="en-GB" sz="2300" kern="1200" dirty="0"/>
        </a:p>
        <a:p>
          <a:pPr marL="171450" lvl="1" indent="-171450" algn="l" defTabSz="800100">
            <a:lnSpc>
              <a:spcPct val="90000"/>
            </a:lnSpc>
            <a:spcBef>
              <a:spcPct val="0"/>
            </a:spcBef>
            <a:spcAft>
              <a:spcPct val="15000"/>
            </a:spcAft>
            <a:buChar char="•"/>
          </a:pPr>
          <a:r>
            <a:rPr lang="en-GB" sz="1800" kern="1200" dirty="0"/>
            <a:t>To provide why good record keeping is an essential component in the H &amp;SC role.</a:t>
          </a:r>
        </a:p>
        <a:p>
          <a:pPr marL="171450" lvl="1" indent="-171450" algn="l" defTabSz="800100">
            <a:lnSpc>
              <a:spcPct val="90000"/>
            </a:lnSpc>
            <a:spcBef>
              <a:spcPct val="0"/>
            </a:spcBef>
            <a:spcAft>
              <a:spcPct val="15000"/>
            </a:spcAft>
            <a:buChar char="•"/>
          </a:pPr>
          <a:r>
            <a:rPr lang="en-GB" sz="1800" kern="1200" dirty="0"/>
            <a:t>To provide you with information around maintaining confidentiality of information on service uses, clients or patients.</a:t>
          </a:r>
        </a:p>
        <a:p>
          <a:pPr marL="171450" lvl="1" indent="-171450" algn="l" defTabSz="800100">
            <a:lnSpc>
              <a:spcPct val="90000"/>
            </a:lnSpc>
            <a:spcBef>
              <a:spcPct val="0"/>
            </a:spcBef>
            <a:spcAft>
              <a:spcPct val="15000"/>
            </a:spcAft>
            <a:buChar char="•"/>
          </a:pPr>
          <a:r>
            <a:rPr lang="en-GB" sz="1800" kern="1200" dirty="0"/>
            <a:t>To go through information relating to data protection.</a:t>
          </a:r>
        </a:p>
        <a:p>
          <a:pPr marL="171450" lvl="1" indent="-171450" algn="l" defTabSz="800100">
            <a:lnSpc>
              <a:spcPct val="90000"/>
            </a:lnSpc>
            <a:spcBef>
              <a:spcPct val="0"/>
            </a:spcBef>
            <a:spcAft>
              <a:spcPct val="15000"/>
            </a:spcAft>
            <a:buChar char="•"/>
          </a:pPr>
          <a:r>
            <a:rPr lang="en-GB" sz="1800" kern="1200" dirty="0"/>
            <a:t>To watch videos around the topic areas and undertake group work activities and presentations. </a:t>
          </a:r>
        </a:p>
      </dsp:txBody>
      <dsp:txXfrm>
        <a:off x="255746" y="209953"/>
        <a:ext cx="3880994" cy="4476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1479" y="0"/>
          <a:ext cx="4389528"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Objectives</a:t>
          </a:r>
          <a:endParaRPr lang="en-GB" sz="2300" kern="1200" dirty="0"/>
        </a:p>
        <a:p>
          <a:pPr marL="171450" lvl="1" indent="-171450" algn="l" defTabSz="800100">
            <a:lnSpc>
              <a:spcPct val="90000"/>
            </a:lnSpc>
            <a:spcBef>
              <a:spcPct val="0"/>
            </a:spcBef>
            <a:spcAft>
              <a:spcPct val="15000"/>
            </a:spcAft>
            <a:buChar char="•"/>
          </a:pPr>
          <a:r>
            <a:rPr lang="en-GB" sz="1800" kern="1200" dirty="0"/>
            <a:t>By the end of the session, you should have an insight of why good record keeping is an essential role within the H &amp; SC sector.</a:t>
          </a:r>
        </a:p>
        <a:p>
          <a:pPr marL="171450" lvl="1" indent="-171450" algn="l" defTabSz="800100">
            <a:lnSpc>
              <a:spcPct val="90000"/>
            </a:lnSpc>
            <a:spcBef>
              <a:spcPct val="0"/>
            </a:spcBef>
            <a:spcAft>
              <a:spcPct val="15000"/>
            </a:spcAft>
            <a:buChar char="•"/>
          </a:pPr>
          <a:r>
            <a:rPr lang="en-GB" sz="1800" kern="1200" dirty="0"/>
            <a:t>You should be able to have a broader insight to issues around maintaining confidentiality and your duty of care and overall responsibility.</a:t>
          </a:r>
        </a:p>
        <a:p>
          <a:pPr marL="171450" lvl="1" indent="-171450" algn="l" defTabSz="800100">
            <a:lnSpc>
              <a:spcPct val="90000"/>
            </a:lnSpc>
            <a:spcBef>
              <a:spcPct val="0"/>
            </a:spcBef>
            <a:spcAft>
              <a:spcPct val="15000"/>
            </a:spcAft>
            <a:buChar char="•"/>
          </a:pPr>
          <a:r>
            <a:rPr lang="en-GB" sz="1800" kern="1200" dirty="0"/>
            <a:t>You should be able to understand why data protect is important and the GDPR within the Data Protection Act 2018. </a:t>
          </a:r>
        </a:p>
      </dsp:txBody>
      <dsp:txXfrm>
        <a:off x="215758" y="214279"/>
        <a:ext cx="3960970" cy="4467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br>
            <a:rPr lang="en-US" sz="2400" b="1" kern="1200" dirty="0"/>
          </a:br>
          <a:r>
            <a:rPr lang="en-GB" sz="2400" b="1" kern="1200" dirty="0"/>
            <a:t>The context of the Data Protection Act 2018</a:t>
          </a:r>
          <a:endParaRPr lang="en-GB" sz="2400" kern="1200" dirty="0"/>
        </a:p>
      </dsp:txBody>
      <dsp:txXfrm rot="-5400000">
        <a:off x="-7223" y="1719201"/>
        <a:ext cx="3427580" cy="2106211"/>
      </dsp:txXfrm>
    </dsp:sp>
    <dsp:sp modelId="{1C181BAF-10A3-4A94-9238-D1793AA5CAF9}">
      <dsp:nvSpPr>
        <dsp:cNvPr id="0" name=""/>
        <dsp:cNvSpPr/>
      </dsp:nvSpPr>
      <dsp:spPr>
        <a:xfrm rot="5400000">
          <a:off x="4214417" y="-523872"/>
          <a:ext cx="3553250"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a:t>The context of the Data Protection Act 2018</a:t>
          </a:r>
        </a:p>
        <a:p>
          <a:pPr marL="228600" lvl="1" indent="-228600" algn="l" defTabSz="889000">
            <a:lnSpc>
              <a:spcPct val="90000"/>
            </a:lnSpc>
            <a:spcBef>
              <a:spcPct val="0"/>
            </a:spcBef>
            <a:spcAft>
              <a:spcPct val="15000"/>
            </a:spcAft>
            <a:buChar char="•"/>
          </a:pPr>
          <a:r>
            <a:rPr lang="en-GB" sz="2000" b="1" kern="1200" dirty="0"/>
            <a:t>The GDPR core principles</a:t>
          </a:r>
        </a:p>
        <a:p>
          <a:pPr marL="228600" lvl="1" indent="-228600" algn="l" defTabSz="889000">
            <a:lnSpc>
              <a:spcPct val="90000"/>
            </a:lnSpc>
            <a:spcBef>
              <a:spcPct val="0"/>
            </a:spcBef>
            <a:spcAft>
              <a:spcPct val="15000"/>
            </a:spcAft>
            <a:buChar char="•"/>
          </a:pPr>
          <a:r>
            <a:rPr lang="en-GB" sz="2000" b="1" kern="1200" dirty="0"/>
            <a:t>To conduct group work activities on service user groups relating to the GDPR </a:t>
          </a:r>
        </a:p>
        <a:p>
          <a:pPr marL="228600" lvl="1" indent="-228600" algn="l" defTabSz="889000">
            <a:lnSpc>
              <a:spcPct val="90000"/>
            </a:lnSpc>
            <a:spcBef>
              <a:spcPct val="0"/>
            </a:spcBef>
            <a:spcAft>
              <a:spcPct val="15000"/>
            </a:spcAft>
            <a:buChar char="•"/>
          </a:pPr>
          <a:r>
            <a:rPr lang="en-GB" sz="2000" b="1" kern="1200" dirty="0"/>
            <a:t>Read contents of pages 137 to 159 in Glasby (2012) around user involvement and citizenship </a:t>
          </a:r>
        </a:p>
      </dsp:txBody>
      <dsp:txXfrm rot="-5400000">
        <a:off x="3405910" y="458090"/>
        <a:ext cx="4996810" cy="320634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2/26/26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igital.nhs.uk/services/national-data-opt-out/understanding-the-national-data-opt-out/protecting-patient-data"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gov.uk/government/publications/data-protection-act-2018-overview"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sp.org.uk/publications/record-keeping-guidanc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ie.org.uk/care-providers/recording"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publications/the-caldicott-principle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publications/the-caldicott-principle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privacyterms.io/en/gdpr/key-principles-gdpr/"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u2S8FiYgmeQ"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youtube.com/watch?v=acijNEErf-c"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www.bing.com/videos/search?q=youtube+data+protection+act+in+the+NHS&amp;ru=%2fsearch%3fq%3dyoutube%2520data%2520protection%2520act%2520in%2520the%2520NHS%26qs%3dn%26form%3dQBVDMH%26%3d%2525eManage%2520Your%2520Search%2520History%2525E%26sp%3d-1%26pq%3dyoutube%2520data%2520protection%2520act%2520in%2520the%2520nhs%26sc%3d0-38%26sk%3d%26cvid%3dE3ED9E26CFC340138E9F6C6601A3CF3C%26ghsh%3d0%26ghacc%3d0%26ghpl%3d&amp;mmscn=vwrc&amp;view=detail&amp;mid=531E3BB3C902A220F5D7531E3BB3C902A220F5D7&amp;rvsmid=9E67EDCEFE809868F4999E67EDCEFE809868F499&amp;FORM=VDRVRV"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703059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486669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4020367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hlinkClick r:id="rId3"/>
              </a:rPr>
              <a:t>Protecting patient data - NHS Digital</a:t>
            </a:r>
            <a:endParaRPr lang="en-GB" b="1" dirty="0"/>
          </a:p>
          <a:p>
            <a:pPr marL="228600" indent="-228600">
              <a:buFont typeface="+mj-lt"/>
              <a:buAutoNum type="arabicPeriod"/>
            </a:pPr>
            <a:endParaRPr lang="en-GB" b="1" dirty="0"/>
          </a:p>
          <a:p>
            <a:pPr marL="228600" indent="-228600">
              <a:buFont typeface="+mj-lt"/>
              <a:buAutoNum type="arabicPeriod"/>
            </a:pPr>
            <a:r>
              <a:rPr lang="en-GB" b="1" dirty="0">
                <a:hlinkClick r:id="rId4"/>
              </a:rPr>
              <a:t>Data Protection Act 2018 Overview - GOV.UK (www.gov.uk)</a:t>
            </a:r>
            <a:r>
              <a:rPr lang="en-GB" b="1" dirty="0"/>
              <a:t>  Statutory Guidance link. </a:t>
            </a:r>
          </a:p>
          <a:p>
            <a:pPr marL="228600" indent="-228600">
              <a:buFont typeface="+mj-lt"/>
              <a:buAutoNum type="arabicPeriod"/>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480965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297967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331907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290792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740896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648696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Record-keeping guidance | The Chartered Society of Physiotherapy (csp.org.uk)</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9307326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104373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3082350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564023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b="1" dirty="0">
                <a:latin typeface="+mn-lt"/>
                <a:hlinkClick r:id="rId3"/>
              </a:rPr>
              <a:t>Social Care Recording | SCIE</a:t>
            </a:r>
            <a:r>
              <a:rPr lang="en-GB" sz="1200" b="1" dirty="0">
                <a:latin typeface="+mn-lt"/>
              </a:rPr>
              <a:t> </a:t>
            </a:r>
            <a:r>
              <a:rPr lang="en-GB" sz="1200" b="1" i="0" dirty="0">
                <a:solidFill>
                  <a:schemeClr val="tx1"/>
                </a:solidFill>
                <a:effectLst/>
                <a:latin typeface="+mn-lt"/>
              </a:rPr>
              <a:t>   </a:t>
            </a:r>
            <a:r>
              <a:rPr lang="en-GB" sz="1200" b="1" i="0" dirty="0">
                <a:solidFill>
                  <a:srgbClr val="0099FF"/>
                </a:solidFill>
                <a:effectLst/>
                <a:latin typeface="+mn-lt"/>
              </a:rPr>
              <a:t>The importance of recording</a:t>
            </a:r>
          </a:p>
          <a:p>
            <a:pPr marL="228600" indent="-228600">
              <a:buFont typeface="+mj-lt"/>
              <a:buAutoNum type="arabicPeriod"/>
            </a:pPr>
            <a:endParaRPr lang="en-GB" sz="1200" b="1" i="0" dirty="0">
              <a:solidFill>
                <a:srgbClr val="0099FF"/>
              </a:solidFill>
              <a:effectLst/>
              <a:latin typeface="+mn-lt"/>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3105052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41228266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Principle 1: Justify the purpose(s) for using confidential information Every proposed use or transfer of confidential information should be clearly defined, scrutinised and documented, with continuing uses regularly reviewed by an appropriate guardian. </a:t>
            </a:r>
          </a:p>
          <a:p>
            <a:endParaRPr lang="en-GB" b="1" dirty="0"/>
          </a:p>
          <a:p>
            <a:r>
              <a:rPr lang="en-GB" b="1" dirty="0"/>
              <a:t>Principle 2: Use confidential information only when it is necessary Confidential information should not be included unless it is necessary for the specified purpose(s) for which the information is used or accessed. The need to identify individuals should be considered at each stage of satisfying the purpose(s) and alternatives used where possible. </a:t>
            </a:r>
          </a:p>
          <a:p>
            <a:endParaRPr lang="en-GB" b="1" dirty="0"/>
          </a:p>
          <a:p>
            <a:r>
              <a:rPr lang="en-GB" b="1" dirty="0"/>
              <a:t>Principle 3: Use the minimum necessary confidential information Where use of confidential information is considered to be necessary, each item of information must be justified so that only the minimum amount of confidential information is included as necessary for a given function. </a:t>
            </a:r>
          </a:p>
          <a:p>
            <a:endParaRPr lang="en-GB" b="1" dirty="0"/>
          </a:p>
          <a:p>
            <a:r>
              <a:rPr lang="en-GB" b="1" dirty="0"/>
              <a:t>Principle 4: Access to confidential information should be on a strict need-to-know basis Only those who need access to confidential information should have access to it, and then only to the items that they need to see. This may mean introducing access controls or splitting information flows where one flow is used for several purposes. </a:t>
            </a:r>
          </a:p>
          <a:p>
            <a:endParaRPr lang="en-GB" b="1" dirty="0"/>
          </a:p>
          <a:p>
            <a:r>
              <a:rPr lang="en-GB" b="1" dirty="0"/>
              <a:t>Principle 5: Everyone with access to confidential information should be aware of their responsibilities Action should be taken to ensure that all those handling confidential information understand their responsibilities and obligations to respect the confidentiality of patient and service users. </a:t>
            </a:r>
          </a:p>
          <a:p>
            <a:endParaRPr lang="en-GB" b="1" dirty="0"/>
          </a:p>
          <a:p>
            <a:r>
              <a:rPr lang="en-GB" b="1" dirty="0"/>
              <a:t>Principle 6: Comply with the law Every use of confidential information must be lawful. All those handling confidential information are responsible for ensuring that their use of and access to that information complies with legal requirements set out in statute and under the common law. </a:t>
            </a:r>
          </a:p>
          <a:p>
            <a:endParaRPr lang="en-GB" b="1" dirty="0"/>
          </a:p>
          <a:p>
            <a:r>
              <a:rPr lang="en-GB" b="1" dirty="0"/>
              <a:t>Principle 7: The duty to share information for individual care is as important as the duty to protect patient confidentiality Health and social care professionals should have the confidence to share confidential information in the best interests of patients and service users within the framework set out by these principles. They should be supported by the policies of their employers, regulators and professional bodies. </a:t>
            </a:r>
          </a:p>
          <a:p>
            <a:endParaRPr lang="en-GB" b="1" dirty="0"/>
          </a:p>
          <a:p>
            <a:r>
              <a:rPr lang="en-GB" b="1" dirty="0"/>
              <a:t>Principle 8: Inform patients and service users about how their confidential information is used A range of steps should be taken to ensure no surprises for patients and service users, so they can have clear expectations about how and why their confidential information is used, and what choices they have about this. These steps will vary depending on the use: as a minimum, this should include providing accessible, relevant and appropriate information - in some cases, greater engagement will be required. </a:t>
            </a:r>
          </a:p>
          <a:p>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hlinkClick r:id="rId3"/>
              </a:rPr>
              <a:t>From: The Caldicott Principles - GOV.UK</a:t>
            </a:r>
            <a:r>
              <a:rPr lang="en-GB" sz="1200" dirty="0"/>
              <a:t>  </a:t>
            </a:r>
            <a:r>
              <a:rPr lang="en-GB" b="1" dirty="0"/>
              <a:t>Published December 2020</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719684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B9FB6-7135-AB10-97C6-365832CBA9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BF090C-F776-BECF-DD5D-96FC4A0D99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C6DB1B-7974-4BE5-4125-65D60849B7C4}"/>
              </a:ext>
            </a:extLst>
          </p:cNvPr>
          <p:cNvSpPr>
            <a:spLocks noGrp="1"/>
          </p:cNvSpPr>
          <p:nvPr>
            <p:ph type="body" idx="1"/>
          </p:nvPr>
        </p:nvSpPr>
        <p:spPr/>
        <p:txBody>
          <a:bodyPr/>
          <a:lstStyle/>
          <a:p>
            <a:r>
              <a:rPr lang="en-GB" b="1" dirty="0"/>
              <a:t>Principle 1: Justify the purpose(s) for using confidential information Every proposed use or transfer of confidential information should be clearly defined, scrutinised and documented, with continuing uses regularly reviewed by an appropriate guardian. </a:t>
            </a:r>
          </a:p>
          <a:p>
            <a:endParaRPr lang="en-GB" b="1" dirty="0"/>
          </a:p>
          <a:p>
            <a:r>
              <a:rPr lang="en-GB" b="1" dirty="0"/>
              <a:t>Principle 2: Use confidential information only when it is necessary Confidential information should not be included unless it is necessary for the specified purpose(s) for which the information is used or accessed. The need to identify individuals should be considered at each stage of satisfying the purpose(s) and alternatives used where possible. </a:t>
            </a:r>
          </a:p>
          <a:p>
            <a:endParaRPr lang="en-GB" b="1" dirty="0"/>
          </a:p>
          <a:p>
            <a:r>
              <a:rPr lang="en-GB" b="1" dirty="0"/>
              <a:t>Principle 3: Use the minimum necessary confidential information Where use of confidential information is considered to be necessary, each item of information must be justified so that only the minimum amount of confidential information is included as necessary for a given function. </a:t>
            </a:r>
          </a:p>
          <a:p>
            <a:endParaRPr lang="en-GB" b="1" dirty="0"/>
          </a:p>
          <a:p>
            <a:r>
              <a:rPr lang="en-GB" b="1" dirty="0"/>
              <a:t>Principle 4: Access to confidential information should be on a strict need-to-know basis Only those who need access to confidential information should have access to it, and then only to the items that they need to see. This may mean introducing access controls or splitting information flows where one flow is used for several purposes. </a:t>
            </a:r>
          </a:p>
          <a:p>
            <a:endParaRPr lang="en-GB" b="1" dirty="0"/>
          </a:p>
          <a:p>
            <a:r>
              <a:rPr lang="en-GB" b="1" dirty="0"/>
              <a:t>Principle 5: Everyone with access to confidential information should be aware of their responsibilities Action should be taken to ensure that all those handling confidential information understand their responsibilities and obligations to respect the confidentiality of patient and service users. </a:t>
            </a:r>
          </a:p>
          <a:p>
            <a:endParaRPr lang="en-GB" b="1" dirty="0"/>
          </a:p>
          <a:p>
            <a:r>
              <a:rPr lang="en-GB" b="1" dirty="0"/>
              <a:t>Principle 6: Comply with the law Every use of confidential information must be lawful. All those handling confidential information are responsible for ensuring that their use of and access to that information complies with legal requirements set out in statute and under the common law. </a:t>
            </a:r>
          </a:p>
          <a:p>
            <a:endParaRPr lang="en-GB" b="1" dirty="0"/>
          </a:p>
          <a:p>
            <a:r>
              <a:rPr lang="en-GB" b="1" dirty="0"/>
              <a:t>Principle 7: The duty to share information for individual care is as important as the duty to protect patient confidentiality Health and social care professionals should have the confidence to share confidential information in the best interests of patients and service users within the framework set out by these principles. They should be supported by the policies of their employers, regulators and professional bodies. </a:t>
            </a:r>
          </a:p>
          <a:p>
            <a:endParaRPr lang="en-GB" b="1" dirty="0"/>
          </a:p>
          <a:p>
            <a:r>
              <a:rPr lang="en-GB" b="1" dirty="0"/>
              <a:t>Principle 8: Inform patients and service users about how their confidential information is used A range of steps should be taken to ensure no surprises for patients and service users, so they can have clear expectations about how and why their confidential information is used, and what choices they have about this. These steps will vary depending on the use: as a minimum, this should include providing accessible, relevant and appropriate information - in some cases, greater engagement will be required. </a:t>
            </a:r>
          </a:p>
          <a:p>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hlinkClick r:id="rId3"/>
              </a:rPr>
              <a:t>From: The Caldicott Principles - GOV.UK</a:t>
            </a:r>
            <a:r>
              <a:rPr lang="en-GB" sz="1200" dirty="0"/>
              <a:t>  </a:t>
            </a:r>
            <a:r>
              <a:rPr lang="en-GB" b="1" dirty="0"/>
              <a:t>Published December 2020</a:t>
            </a:r>
          </a:p>
        </p:txBody>
      </p:sp>
      <p:sp>
        <p:nvSpPr>
          <p:cNvPr id="4" name="Slide Number Placeholder 3">
            <a:extLst>
              <a:ext uri="{FF2B5EF4-FFF2-40B4-BE49-F238E27FC236}">
                <a16:creationId xmlns:a16="http://schemas.microsoft.com/office/drawing/2014/main" id="{F058C660-5D96-D5AC-F17B-C4A1F61AA8A0}"/>
              </a:ext>
            </a:extLst>
          </p:cNvPr>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16800434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5335660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552174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8103967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8372133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29975185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hlinkClick r:id="rId3"/>
              </a:rPr>
              <a:t>The 7 Key Principles of GDPR · PrivacyTerms.io</a:t>
            </a:r>
            <a:r>
              <a:rPr lang="en-GB" b="1" dirty="0"/>
              <a:t> (22</a:t>
            </a:r>
            <a:r>
              <a:rPr lang="en-GB" b="1" baseline="30000" dirty="0"/>
              <a:t>nd</a:t>
            </a:r>
            <a:r>
              <a:rPr lang="en-GB" b="1" dirty="0"/>
              <a:t> October 2023)</a:t>
            </a:r>
          </a:p>
          <a:p>
            <a:pPr marL="228600" indent="-228600">
              <a:buFont typeface="+mj-lt"/>
              <a:buAutoNum type="arabicPeriod"/>
            </a:pPr>
            <a:endParaRPr lang="en-GB" b="1" dirty="0"/>
          </a:p>
          <a:p>
            <a:pPr algn="l"/>
            <a:endParaRPr lang="en-GB" b="1" i="0" dirty="0">
              <a:solidFill>
                <a:srgbClr val="0B132B"/>
              </a:solidFill>
              <a:effectLst/>
              <a:latin typeface="Volkhov"/>
            </a:endParaRPr>
          </a:p>
          <a:p>
            <a:pPr algn="l">
              <a:buFont typeface="+mj-lt"/>
              <a:buNone/>
            </a:pPr>
            <a:endParaRPr lang="en-GB" b="0" i="0" dirty="0">
              <a:solidFill>
                <a:srgbClr val="444444"/>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20623174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2624541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34290224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8277030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(572) NHS </a:t>
            </a:r>
            <a:r>
              <a:rPr lang="en-GB" b="1" dirty="0" err="1">
                <a:hlinkClick r:id="rId3"/>
              </a:rPr>
              <a:t>DigiTrials</a:t>
            </a:r>
            <a:r>
              <a:rPr lang="en-GB" b="1" dirty="0">
                <a:hlinkClick r:id="rId3"/>
              </a:rPr>
              <a:t> – how we collect, process, use and protect your data to improve patient care – YouTube</a:t>
            </a:r>
            <a:r>
              <a:rPr lang="en-GB" b="1" dirty="0"/>
              <a:t> (September 2022)  The video is 1 minute 40 seconds.  </a:t>
            </a:r>
            <a:endParaRPr lang="en-GB" b="1" i="0" dirty="0">
              <a:effectLst/>
              <a:latin typeface="Roboto" panose="02000000000000000000" pitchFamily="2"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6376690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9180516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41003947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err="1">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07000"/>
              </a:lnSpc>
              <a:spcAft>
                <a:spcPts val="800"/>
              </a:spcAft>
              <a:buFont typeface="+mj-lt"/>
              <a:buAutoNum type="arabicPeriod"/>
            </a:pPr>
            <a:r>
              <a:rPr lang="en-GB" sz="1800" b="1" u="sng"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hlinkClick r:id="rId3" tooltip="View original video: GDPR explained: How the new data protection act could change your life"/>
              </a:rPr>
              <a:t>GDPR explained: How the new data protection act could change your life</a:t>
            </a:r>
            <a:r>
              <a:rPr lang="en-GB" sz="1800" b="1" u="sng"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   -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4"/>
              </a:rPr>
              <a:t>GDPR explained: How the new data protection act could change your life - Bing video</a:t>
            </a:r>
            <a:endPar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endParaRPr lang="en-GB" sz="1800" b="1" u="sng" dirty="0">
              <a:solidFill>
                <a:srgbClr val="0000FF"/>
              </a:solidFill>
              <a:effectLst/>
              <a:latin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11604126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1936326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2E920-2DCA-5DCC-082A-4773A38DB9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60218C-BCEF-6F54-76E2-71FE65C24D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EECD6-3630-32C9-5A29-96A3D54AD462}"/>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FEEE2BB1-AC8F-3DA5-9CB7-283A9387F4A4}"/>
              </a:ext>
            </a:extLst>
          </p:cNvPr>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30476659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ts val="600"/>
              </a:spcBef>
              <a:spcAft>
                <a:spcPts val="600"/>
              </a:spcAft>
              <a:buFont typeface="+mj-lt"/>
              <a:buAutoNum type="arabicPeriod"/>
            </a:pPr>
            <a:r>
              <a:rPr lang="en-GB" sz="1800" b="1" dirty="0">
                <a:solidFill>
                  <a:schemeClr val="tx1"/>
                </a:solidFill>
                <a:effectLst/>
                <a:latin typeface="Arial" panose="020B0604020202020204" pitchFamily="34" charset="0"/>
                <a:ea typeface="Times New Roman" panose="02020603050405020304" pitchFamily="18" charset="0"/>
              </a:rPr>
              <a:t>Take the students through the assignment guidance slides (located in </a:t>
            </a:r>
            <a:r>
              <a:rPr lang="en-GB" sz="1800" b="1">
                <a:solidFill>
                  <a:schemeClr val="tx1"/>
                </a:solidFill>
                <a:effectLst/>
                <a:latin typeface="Arial" panose="020B0604020202020204" pitchFamily="34" charset="0"/>
                <a:ea typeface="Times New Roman" panose="02020603050405020304" pitchFamily="18" charset="0"/>
              </a:rPr>
              <a:t>Guidance tile on Moodle)</a:t>
            </a: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r>
              <a:rPr lang="en-GB" sz="1800" b="1" dirty="0">
                <a:solidFill>
                  <a:schemeClr val="tx1"/>
                </a:solidFill>
                <a:effectLst/>
                <a:latin typeface="Arial" panose="020B0604020202020204" pitchFamily="34" charset="0"/>
                <a:ea typeface="Times New Roman" panose="02020603050405020304" pitchFamily="18" charset="0"/>
              </a:rPr>
              <a:t>Refer them to the assignment spec on Moodle and to the guidance tile</a:t>
            </a:r>
            <a:endParaRPr lang="en-GB" sz="1800" b="1" dirty="0">
              <a:solidFill>
                <a:srgbClr val="000000"/>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US"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US"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US"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US"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US"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46</a:t>
            </a:fld>
            <a:endParaRPr lang="en-US"/>
          </a:p>
        </p:txBody>
      </p:sp>
    </p:spTree>
    <p:extLst>
      <p:ext uri="{BB962C8B-B14F-4D97-AF65-F5344CB8AC3E}">
        <p14:creationId xmlns:p14="http://schemas.microsoft.com/office/powerpoint/2010/main" val="24688330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igital.nhs.uk/services/national-data-opt-out/understanding-the-national-data-opt-out/protecting-patient-data"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gov.uk/government/publications/data-protection-act-2018-overview"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legislation.gov.uk/ukpga/2018/12/contents/enacte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sp.org.uk/publications/record-keeping-guidanc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cie.org.uk/care-providers/recording"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publications/the-caldicott-principl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publications/the-caldicott-principl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digital.nhs.uk/cyber-and-data-security/guidance-and-assurance/data-security-and-protection-toolkit-assessment-guide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privacyterms.io/en/gdpr/key-principles-gdpr/"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09enwWTca3o"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hyperlink" Target="https://www.england.nhs.uk/long-read/purpose-of-the-gp-electronic-health-record/"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ww.youtube.com/watch?v=u2S8FiYgmeQ"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resolution.nhs.uk/resources/supporting-general-practice-medical-record-keeping/" TargetMode="External"/><Relationship Id="rId4" Type="http://schemas.openxmlformats.org/officeDocument/2006/relationships/hyperlink" Target="https://www.bing.com/videos/search?q=recording+in+health+and+social+care&amp;view=detail&amp;mid=857C6A8C2B31E7FC5FFB857C6A8C2B31E7FC5FFB&amp;FORM=VDRVRV&amp;ru=%2Fvideos%2Fsearch%3Fq%3Drecording%2Bin%2Bhealth%2Band%2Bsocial%2Bcare%26qpvt%3Drecording%2Bin%2Bhealth%2Band%2Bsocial%2Bcare%26FORM%3DVDRE&amp;ajaxhist=0"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skillsforcare.org.uk/Documents/Standards-legislation/Code-of-Conduct/Code-of-Conduct.pdf"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hyperlink" Target="https://www.hcpc-uk.org/standards/standards-of-conduct-performance-and-ethics/"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hyperlink" Target="https://www.bing.com/videos/search?q=youtube+data+protection+act+in+the+NHS&amp;ru=%2fsearch%3fq%3dyoutube%2520data%2520protection%2520act%2520in%2520the%2520NHS%26qs%3dn%26form%3dQBVDMH%26%3d%2525eManage%2520Your%2520Search%2520History%2525E%26sp%3d-1%26pq%3dyoutube%2520data%2520protection%2520act%2520in%2520the%2520nhs%26sc%3d0-38%26sk%3d%26cvid%3dE3ED9E26CFC340138E9F6C6601A3CF3C%26ghsh%3d0%26ghacc%3d0%26ghpl%3d&amp;mmscn=vwrc&amp;view=detail&amp;mid=531E3BB3C902A220F5D7531E3BB3C902A220F5D7&amp;rvsmid=9E67EDCEFE809868F4999E67EDCEFE809868F499&amp;FORM=VDRVRV" TargetMode="External"/><Relationship Id="rId4" Type="http://schemas.openxmlformats.org/officeDocument/2006/relationships/hyperlink" Target="https://www.youtube.com/watch?v=acijNEErf-c"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48.xml.rels><?xml version="1.0" encoding="UTF-8" standalone="yes"?>
<Relationships xmlns="http://schemas.openxmlformats.org/package/2006/relationships"><Relationship Id="rId8" Type="http://schemas.openxmlformats.org/officeDocument/2006/relationships/hyperlink" Target="https://www.csp.org.uk/publications/record-keeping-guidance" TargetMode="External"/><Relationship Id="rId3" Type="http://schemas.openxmlformats.org/officeDocument/2006/relationships/hyperlink" Target="https://ico.org.uk/for-organisations/sme-web-hub/checklists/data-protection-self-assessment/" TargetMode="External"/><Relationship Id="rId7" Type="http://schemas.openxmlformats.org/officeDocument/2006/relationships/hyperlink" Target="https://ico.org.uk/for-organisations/guidance-index/freedom-of-information-and-environmental-information-regulations/public-authorities-under-foia/"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digital.nhs.uk/services/national-data-opt-out/understanding-the-national-data-opt-out/protecting-patient-data" TargetMode="External"/><Relationship Id="rId11" Type="http://schemas.openxmlformats.org/officeDocument/2006/relationships/hyperlink" Target="https://www.youtube.com/watch?v=o9wNJ78S2GY" TargetMode="External"/><Relationship Id="rId5" Type="http://schemas.openxmlformats.org/officeDocument/2006/relationships/hyperlink" Target="https://www.gov.uk/government/organisations/healthcare-uk" TargetMode="External"/><Relationship Id="rId10" Type="http://schemas.openxmlformats.org/officeDocument/2006/relationships/hyperlink" Target="https://www.bbc.co.uk/bitesize/guides/zt4hvcw/revision/2" TargetMode="External"/><Relationship Id="rId4" Type="http://schemas.openxmlformats.org/officeDocument/2006/relationships/hyperlink" Target="https://www.bing.com/videos/search?q=youtube+data+protection+act+in+the+NHS&amp;ru=%2fsearch%3fq%3dyoutube%2520data%2520protection%2520act%2520in%2520the%2520NHS%26qs%3dn%26form%3dQBVDMH%26%3d%2525eManage%2520Your%2520Search%2520History%2525E%26sp%3d-1%26pq%3dyoutube%2520data%2520protection%2520act%2520in%2520the%2520nhs%26sc%3d0-38%26sk%3d%26cvid%3dE3ED9E26CFC340138E9F6C6601A3CF3C%26ghsh%3d0%26ghacc%3d0%26ghpl%3d&amp;mmscn=vwrc&amp;view=detail&amp;mid=531E3BB3C902A220F5D7531E3BB3C902A220F5D7&amp;rvsmid=9E67EDCEFE809868F4999E67EDCEFE809868F499&amp;FORM=VDRVRV" TargetMode="External"/><Relationship Id="rId9" Type="http://schemas.openxmlformats.org/officeDocument/2006/relationships/hyperlink" Target="https://www.scie.org.uk/care-providers/reco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7</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4658FD6E-7866-6286-CBC5-5EDF2303A589}"/>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600201"/>
            <a:ext cx="8229600" cy="3917032"/>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908720"/>
            <a:ext cx="8856984" cy="4724671"/>
          </a:xfrm>
        </p:spPr>
        <p:txBody>
          <a:bodyPr>
            <a:normAutofit fontScale="92500" lnSpcReduction="10000"/>
          </a:bodyPr>
          <a:lstStyle/>
          <a:p>
            <a:pPr marL="0" indent="0">
              <a:buNone/>
            </a:pPr>
            <a:endParaRPr lang="en-GB" dirty="0"/>
          </a:p>
          <a:p>
            <a:r>
              <a:rPr lang="en-GB" dirty="0"/>
              <a:t>Go through issues relating to confidentiality and data protection. Looking at the importance of the Date Protection Act 2018 &amp; GDPR. </a:t>
            </a:r>
          </a:p>
          <a:p>
            <a:r>
              <a:rPr lang="en-GB" dirty="0"/>
              <a:t>Look at record-keeping and consider the key elements for good practice. </a:t>
            </a:r>
          </a:p>
          <a:p>
            <a:r>
              <a:rPr lang="en-GB" dirty="0"/>
              <a:t>Provide time to watch a videos on the topic areas covered in the session.  </a:t>
            </a:r>
          </a:p>
          <a:p>
            <a:r>
              <a:rPr lang="en-GB" dirty="0"/>
              <a:t>Undertake a group work activity and feedback presentations.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3816545501"/>
              </p:ext>
            </p:extLst>
          </p:nvPr>
        </p:nvGraphicFramePr>
        <p:xfrm>
          <a:off x="155261" y="764704"/>
          <a:ext cx="4392488"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3278974337"/>
              </p:ext>
            </p:extLst>
          </p:nvPr>
        </p:nvGraphicFramePr>
        <p:xfrm>
          <a:off x="4587506" y="764704"/>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1400" b="1"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Tree>
    <p:extLst>
      <p:ext uri="{BB962C8B-B14F-4D97-AF65-F5344CB8AC3E}">
        <p14:creationId xmlns:p14="http://schemas.microsoft.com/office/powerpoint/2010/main" val="2564936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EE8C-6EBA-4A1C-5987-3AE663A5EEB5}"/>
              </a:ext>
            </a:extLst>
          </p:cNvPr>
          <p:cNvSpPr>
            <a:spLocks noGrp="1"/>
          </p:cNvSpPr>
          <p:nvPr>
            <p:ph type="title"/>
          </p:nvPr>
        </p:nvSpPr>
        <p:spPr>
          <a:xfrm>
            <a:off x="457200" y="274638"/>
            <a:ext cx="8229600" cy="1786210"/>
          </a:xfrm>
        </p:spPr>
        <p:txBody>
          <a:bodyPr>
            <a:normAutofit/>
          </a:bodyPr>
          <a:lstStyle/>
          <a:p>
            <a:r>
              <a:rPr lang="en-GB" sz="3600" b="1" dirty="0"/>
              <a:t>What is your understanding of record-keeping, confidentiality and data protection?</a:t>
            </a:r>
          </a:p>
        </p:txBody>
      </p:sp>
      <p:pic>
        <p:nvPicPr>
          <p:cNvPr id="4" name="Content Placeholder 3" descr="papers in a filing cabinet">
            <a:extLst>
              <a:ext uri="{FF2B5EF4-FFF2-40B4-BE49-F238E27FC236}">
                <a16:creationId xmlns:a16="http://schemas.microsoft.com/office/drawing/2014/main" id="{171EA7B0-D5F9-BB9F-E378-9B109C69398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20792" y="2348880"/>
            <a:ext cx="3566007" cy="2807643"/>
          </a:xfrm>
          <a:prstGeom prst="rect">
            <a:avLst/>
          </a:prstGeom>
          <a:noFill/>
          <a:ln>
            <a:noFill/>
          </a:ln>
        </p:spPr>
      </p:pic>
      <p:sp>
        <p:nvSpPr>
          <p:cNvPr id="3" name="Content Placeholder 2">
            <a:extLst>
              <a:ext uri="{FF2B5EF4-FFF2-40B4-BE49-F238E27FC236}">
                <a16:creationId xmlns:a16="http://schemas.microsoft.com/office/drawing/2014/main" id="{B8E49CCA-3ED0-2445-A27A-8B23D73EC1DC}"/>
              </a:ext>
            </a:extLst>
          </p:cNvPr>
          <p:cNvSpPr txBox="1">
            <a:spLocks/>
          </p:cNvSpPr>
          <p:nvPr/>
        </p:nvSpPr>
        <p:spPr>
          <a:xfrm>
            <a:off x="19291" y="2492227"/>
            <a:ext cx="5101502" cy="295232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In pairs discuss your ideas and identify two elements for each item to feedback to the whole group. </a:t>
            </a:r>
          </a:p>
        </p:txBody>
      </p:sp>
    </p:spTree>
    <p:extLst>
      <p:ext uri="{BB962C8B-B14F-4D97-AF65-F5344CB8AC3E}">
        <p14:creationId xmlns:p14="http://schemas.microsoft.com/office/powerpoint/2010/main" val="1812991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2497-C74E-A4BC-2164-987B46E06ED0}"/>
              </a:ext>
            </a:extLst>
          </p:cNvPr>
          <p:cNvSpPr>
            <a:spLocks noGrp="1"/>
          </p:cNvSpPr>
          <p:nvPr>
            <p:ph type="title"/>
          </p:nvPr>
        </p:nvSpPr>
        <p:spPr>
          <a:xfrm>
            <a:off x="457200" y="116632"/>
            <a:ext cx="8229600" cy="490066"/>
          </a:xfrm>
        </p:spPr>
        <p:txBody>
          <a:bodyPr>
            <a:normAutofit fontScale="90000"/>
          </a:bodyPr>
          <a:lstStyle/>
          <a:p>
            <a:r>
              <a:rPr lang="en-GB" b="1" dirty="0"/>
              <a:t>The Legal Framework</a:t>
            </a:r>
          </a:p>
        </p:txBody>
      </p:sp>
      <p:sp>
        <p:nvSpPr>
          <p:cNvPr id="3" name="Content Placeholder 2">
            <a:extLst>
              <a:ext uri="{FF2B5EF4-FFF2-40B4-BE49-F238E27FC236}">
                <a16:creationId xmlns:a16="http://schemas.microsoft.com/office/drawing/2014/main" id="{74DDDB53-8F6B-C3BF-8E23-497CD62AAA41}"/>
              </a:ext>
            </a:extLst>
          </p:cNvPr>
          <p:cNvSpPr>
            <a:spLocks noGrp="1"/>
          </p:cNvSpPr>
          <p:nvPr>
            <p:ph idx="1"/>
          </p:nvPr>
        </p:nvSpPr>
        <p:spPr>
          <a:xfrm>
            <a:off x="251520" y="980728"/>
            <a:ext cx="8640960" cy="4608512"/>
          </a:xfrm>
        </p:spPr>
        <p:txBody>
          <a:bodyPr>
            <a:normAutofit fontScale="92500" lnSpcReduction="10000"/>
          </a:bodyPr>
          <a:lstStyle/>
          <a:p>
            <a:r>
              <a:rPr lang="en-GB" b="0" i="0" dirty="0">
                <a:effectLst/>
                <a:latin typeface="Arial" panose="020B0604020202020204" pitchFamily="34" charset="0"/>
                <a:cs typeface="Arial" panose="020B0604020202020204" pitchFamily="34" charset="0"/>
              </a:rPr>
              <a:t>In the UK, the legal frameworks covering how patient/service users or client's data must be looked after and processed under the Data Protection Act (DPA) 2018, which brought the EU General Data Protection Regulation (GDPR) into law, and the Common Law Duty of Confidentiality (CLDC).</a:t>
            </a:r>
          </a:p>
          <a:p>
            <a:pPr algn="l"/>
            <a:r>
              <a:rPr lang="en-GB" b="0" i="0" dirty="0">
                <a:effectLst/>
                <a:latin typeface="Arial" panose="020B0604020202020204" pitchFamily="34" charset="0"/>
                <a:cs typeface="Arial" panose="020B0604020202020204" pitchFamily="34" charset="0"/>
              </a:rPr>
              <a:t>Data protection legislation requires that the collection and processing of personal data is fair, lawful and transparent.</a:t>
            </a:r>
          </a:p>
          <a:p>
            <a:endParaRPr lang="en-GB" dirty="0"/>
          </a:p>
          <a:p>
            <a:endParaRPr lang="en-GB" dirty="0"/>
          </a:p>
        </p:txBody>
      </p:sp>
    </p:spTree>
    <p:extLst>
      <p:ext uri="{BB962C8B-B14F-4D97-AF65-F5344CB8AC3E}">
        <p14:creationId xmlns:p14="http://schemas.microsoft.com/office/powerpoint/2010/main" val="11874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8254E1-2EEF-4086-7AC8-E9A24DC6717C}"/>
              </a:ext>
            </a:extLst>
          </p:cNvPr>
          <p:cNvSpPr>
            <a:spLocks noGrp="1"/>
          </p:cNvSpPr>
          <p:nvPr>
            <p:ph idx="1"/>
          </p:nvPr>
        </p:nvSpPr>
        <p:spPr>
          <a:xfrm>
            <a:off x="457200" y="476672"/>
            <a:ext cx="8229600" cy="5040561"/>
          </a:xfrm>
        </p:spPr>
        <p:txBody>
          <a:bodyPr>
            <a:normAutofit/>
          </a:bodyPr>
          <a:lstStyle/>
          <a:p>
            <a:pPr algn="l"/>
            <a:r>
              <a:rPr lang="en-GB" b="0" i="0" dirty="0">
                <a:effectLst/>
                <a:latin typeface="Arial" panose="020B0604020202020204" pitchFamily="34" charset="0"/>
                <a:cs typeface="Arial" panose="020B0604020202020204" pitchFamily="34" charset="0"/>
              </a:rPr>
              <a:t>This means there must always be a valid lawful basis for the collection and processing of data as defined under data protection legislation, and the requirements of the CLDC must also be met.  </a:t>
            </a:r>
            <a:r>
              <a:rPr lang="en-GB" dirty="0">
                <a:hlinkClick r:id="rId3"/>
              </a:rPr>
              <a:t>Protecting patient data - NHS Digital</a:t>
            </a:r>
            <a:endParaRPr lang="en-GB" b="0" i="0" dirty="0">
              <a:effectLst/>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Statutory guidance link from the UK government on the </a:t>
            </a:r>
            <a:r>
              <a:rPr lang="en-GB" dirty="0">
                <a:latin typeface="Arial" panose="020B0604020202020204" pitchFamily="34" charset="0"/>
                <a:cs typeface="Arial" panose="020B0604020202020204" pitchFamily="34" charset="0"/>
                <a:hlinkClick r:id="rId4"/>
              </a:rPr>
              <a:t>Data Protection Act 2018 Overview - GOV.UK (www.gov.uk)</a:t>
            </a:r>
            <a:endParaRPr lang="en-GB"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04998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B054A-0514-E178-7011-29D098AD15B3}"/>
              </a:ext>
            </a:extLst>
          </p:cNvPr>
          <p:cNvSpPr>
            <a:spLocks noGrp="1"/>
          </p:cNvSpPr>
          <p:nvPr>
            <p:ph type="title"/>
          </p:nvPr>
        </p:nvSpPr>
        <p:spPr>
          <a:xfrm>
            <a:off x="457200" y="274638"/>
            <a:ext cx="8229600" cy="562074"/>
          </a:xfrm>
        </p:spPr>
        <p:txBody>
          <a:bodyPr>
            <a:normAutofit fontScale="90000"/>
          </a:bodyPr>
          <a:lstStyle/>
          <a:p>
            <a:r>
              <a:rPr lang="en-GB" b="1" dirty="0"/>
              <a:t>Data Protection Legislation </a:t>
            </a:r>
          </a:p>
        </p:txBody>
      </p:sp>
      <p:pic>
        <p:nvPicPr>
          <p:cNvPr id="4" name="Content Placeholder 3" descr="A screenshot of a computer&#10;&#10;Description automatically generated">
            <a:extLst>
              <a:ext uri="{FF2B5EF4-FFF2-40B4-BE49-F238E27FC236}">
                <a16:creationId xmlns:a16="http://schemas.microsoft.com/office/drawing/2014/main" id="{1B1E2078-325C-32E5-6807-A907A1B1A129}"/>
              </a:ext>
            </a:extLst>
          </p:cNvPr>
          <p:cNvPicPr>
            <a:picLocks noGrp="1" noChangeAspect="1"/>
          </p:cNvPicPr>
          <p:nvPr>
            <p:ph idx="1"/>
          </p:nvPr>
        </p:nvPicPr>
        <p:blipFill rotWithShape="1">
          <a:blip r:embed="rId3"/>
          <a:srcRect l="8313" t="8830" r="6081" b="5748"/>
          <a:stretch/>
        </p:blipFill>
        <p:spPr bwMode="auto">
          <a:xfrm>
            <a:off x="457200" y="980729"/>
            <a:ext cx="8229600" cy="3960440"/>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B4894FA-1037-4CA8-CD28-5D140C775D8C}"/>
              </a:ext>
            </a:extLst>
          </p:cNvPr>
          <p:cNvSpPr txBox="1"/>
          <p:nvPr/>
        </p:nvSpPr>
        <p:spPr>
          <a:xfrm>
            <a:off x="323528" y="5069129"/>
            <a:ext cx="8075240" cy="523220"/>
          </a:xfrm>
          <a:prstGeom prst="rect">
            <a:avLst/>
          </a:prstGeom>
          <a:noFill/>
        </p:spPr>
        <p:txBody>
          <a:bodyPr wrap="square">
            <a:spAutoFit/>
          </a:bodyPr>
          <a:lstStyle/>
          <a:p>
            <a:r>
              <a:rPr lang="en-GB" sz="2800" b="1" dirty="0">
                <a:hlinkClick r:id="rId4"/>
              </a:rPr>
              <a:t>Data Protection Act 2018 (legislation.gov.uk)</a:t>
            </a:r>
            <a:endParaRPr lang="en-GB" sz="2800" b="1" dirty="0"/>
          </a:p>
        </p:txBody>
      </p:sp>
    </p:spTree>
    <p:extLst>
      <p:ext uri="{BB962C8B-B14F-4D97-AF65-F5344CB8AC3E}">
        <p14:creationId xmlns:p14="http://schemas.microsoft.com/office/powerpoint/2010/main" val="250659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B8938-468F-6DFF-4904-BA9C15419C56}"/>
              </a:ext>
            </a:extLst>
          </p:cNvPr>
          <p:cNvSpPr>
            <a:spLocks noGrp="1"/>
          </p:cNvSpPr>
          <p:nvPr>
            <p:ph type="title"/>
          </p:nvPr>
        </p:nvSpPr>
        <p:spPr>
          <a:xfrm>
            <a:off x="457200" y="274638"/>
            <a:ext cx="8435280" cy="778098"/>
          </a:xfrm>
        </p:spPr>
        <p:txBody>
          <a:bodyPr>
            <a:noAutofit/>
          </a:bodyPr>
          <a:lstStyle/>
          <a:p>
            <a:r>
              <a:rPr lang="en-GB" sz="3200" b="1" dirty="0"/>
              <a:t>The importance of confidentiality some general principles…</a:t>
            </a:r>
            <a:endParaRPr lang="en-GB" sz="3200" dirty="0"/>
          </a:p>
        </p:txBody>
      </p:sp>
      <p:sp>
        <p:nvSpPr>
          <p:cNvPr id="3" name="Content Placeholder 2">
            <a:extLst>
              <a:ext uri="{FF2B5EF4-FFF2-40B4-BE49-F238E27FC236}">
                <a16:creationId xmlns:a16="http://schemas.microsoft.com/office/drawing/2014/main" id="{FB3AFE8B-43A5-A30E-63DF-72015DCFE58E}"/>
              </a:ext>
            </a:extLst>
          </p:cNvPr>
          <p:cNvSpPr>
            <a:spLocks noGrp="1"/>
          </p:cNvSpPr>
          <p:nvPr>
            <p:ph idx="1"/>
          </p:nvPr>
        </p:nvSpPr>
        <p:spPr>
          <a:xfrm>
            <a:off x="280120" y="1484784"/>
            <a:ext cx="8640960" cy="4320480"/>
          </a:xfrm>
        </p:spPr>
        <p:txBody>
          <a:bodyPr>
            <a:normAutofit fontScale="85000" lnSpcReduction="10000"/>
          </a:bodyPr>
          <a:lstStyle/>
          <a:p>
            <a:r>
              <a:rPr lang="en-GB" sz="2900" dirty="0"/>
              <a:t>As a future health and social care professional you must understand why and how you should maintain confidentiality of service users and patients' information. (The </a:t>
            </a:r>
            <a:r>
              <a:rPr lang="en-GB" sz="2900" dirty="0">
                <a:latin typeface="Frutiger W01"/>
              </a:rPr>
              <a:t>Common Law Duty of Confidentiality (CLDC).</a:t>
            </a:r>
            <a:r>
              <a:rPr lang="en-GB" sz="2900" dirty="0"/>
              <a:t> </a:t>
            </a:r>
          </a:p>
          <a:p>
            <a:r>
              <a:rPr lang="en-GB" sz="2900" dirty="0"/>
              <a:t>Maintaining confidentiality is a central element of your future role. </a:t>
            </a:r>
          </a:p>
          <a:p>
            <a:r>
              <a:rPr lang="en-GB" sz="2900" dirty="0"/>
              <a:t>Maintaining data protection of service user’s and patient's details has a comprehensive framework and there are strong sanctions for failing to observe the requirements.</a:t>
            </a:r>
          </a:p>
          <a:p>
            <a:r>
              <a:rPr lang="en-GB" sz="2800" dirty="0"/>
              <a:t>As part of the Data Protect Act 2018 is also the adoption of the EU’s GDPR standards.</a:t>
            </a:r>
            <a:r>
              <a:rPr lang="en-GB" sz="2900" dirty="0"/>
              <a:t> </a:t>
            </a:r>
          </a:p>
          <a:p>
            <a:endParaRPr lang="en-GB" sz="2900" dirty="0"/>
          </a:p>
          <a:p>
            <a:endParaRPr lang="en-GB" dirty="0"/>
          </a:p>
        </p:txBody>
      </p:sp>
    </p:spTree>
    <p:extLst>
      <p:ext uri="{BB962C8B-B14F-4D97-AF65-F5344CB8AC3E}">
        <p14:creationId xmlns:p14="http://schemas.microsoft.com/office/powerpoint/2010/main" val="361716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050D6D-2E0B-76FB-E35A-FA8509D2BD36}"/>
              </a:ext>
            </a:extLst>
          </p:cNvPr>
          <p:cNvSpPr>
            <a:spLocks noGrp="1"/>
          </p:cNvSpPr>
          <p:nvPr>
            <p:ph idx="1"/>
          </p:nvPr>
        </p:nvSpPr>
        <p:spPr>
          <a:xfrm>
            <a:off x="318356" y="476672"/>
            <a:ext cx="8507288" cy="5184576"/>
          </a:xfrm>
        </p:spPr>
        <p:txBody>
          <a:bodyPr>
            <a:normAutofit fontScale="92500" lnSpcReduction="20000"/>
          </a:bodyPr>
          <a:lstStyle/>
          <a:p>
            <a:r>
              <a:rPr lang="en-GB" sz="3200" dirty="0"/>
              <a:t>The DP Act 2018 provides a comprehensive and modern framework for data protection in the UK, and there are stronger sanctions for malpractice.</a:t>
            </a:r>
            <a:endParaRPr lang="en-GB" sz="3200" b="1" dirty="0"/>
          </a:p>
          <a:p>
            <a:r>
              <a:rPr lang="en-GB" sz="3200" dirty="0"/>
              <a:t>You should be aware of the protocols about how to maintain confidentially of information, so that you do not fall ‘foul of the law’. </a:t>
            </a:r>
          </a:p>
          <a:p>
            <a:r>
              <a:rPr lang="en-GB" sz="3200" dirty="0"/>
              <a:t>Confidentially of service users, and patients' information requires you as a H and SC professional to be aware that your practice “says something about your health care or treatment” (NHS, 2018) to the individual in which you are providing a service too. </a:t>
            </a:r>
          </a:p>
          <a:p>
            <a:endParaRPr lang="en-GB" dirty="0"/>
          </a:p>
        </p:txBody>
      </p:sp>
    </p:spTree>
    <p:extLst>
      <p:ext uri="{BB962C8B-B14F-4D97-AF65-F5344CB8AC3E}">
        <p14:creationId xmlns:p14="http://schemas.microsoft.com/office/powerpoint/2010/main" val="2920294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descr="A picture containing diagram&#10;&#10;Description automatically generated">
            <a:extLst>
              <a:ext uri="{FF2B5EF4-FFF2-40B4-BE49-F238E27FC236}">
                <a16:creationId xmlns:a16="http://schemas.microsoft.com/office/drawing/2014/main" id="{00BBEC07-5697-9BB2-4180-612A53378723}"/>
              </a:ext>
            </a:extLst>
          </p:cNvPr>
          <p:cNvPicPr>
            <a:picLocks noGrp="1" noChangeAspect="1"/>
          </p:cNvPicPr>
          <p:nvPr>
            <p:ph idx="1"/>
          </p:nvPr>
        </p:nvPicPr>
        <p:blipFill rotWithShape="1">
          <a:blip r:embed="rId3"/>
          <a:srcRect l="20607" t="7800" r="43231" b="29092"/>
          <a:stretch/>
        </p:blipFill>
        <p:spPr bwMode="auto">
          <a:xfrm>
            <a:off x="5004048" y="1268760"/>
            <a:ext cx="3666063" cy="367127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6A243A7-526D-3B7A-AF57-21EB9C75C72A}"/>
              </a:ext>
            </a:extLst>
          </p:cNvPr>
          <p:cNvSpPr txBox="1"/>
          <p:nvPr/>
        </p:nvSpPr>
        <p:spPr>
          <a:xfrm>
            <a:off x="302522" y="764704"/>
            <a:ext cx="4572000" cy="4401205"/>
          </a:xfrm>
          <a:prstGeom prst="rect">
            <a:avLst/>
          </a:prstGeom>
          <a:noFill/>
        </p:spPr>
        <p:txBody>
          <a:bodyPr wrap="square">
            <a:spAutoFit/>
          </a:bodyPr>
          <a:lstStyle/>
          <a:p>
            <a:r>
              <a:rPr lang="en-GB" sz="2800" dirty="0"/>
              <a:t>You are expected to keep information private so that it remains confidential within the NHS, LA, Universities, Hospitals, and other social care settings and services unless consent has been given, or that it relates to safeguarding or is in breach of the law. </a:t>
            </a:r>
          </a:p>
        </p:txBody>
      </p:sp>
      <p:sp>
        <p:nvSpPr>
          <p:cNvPr id="5" name="Title 1">
            <a:extLst>
              <a:ext uri="{FF2B5EF4-FFF2-40B4-BE49-F238E27FC236}">
                <a16:creationId xmlns:a16="http://schemas.microsoft.com/office/drawing/2014/main" id="{8279390D-DC56-5616-C43C-6126CD71AC84}"/>
              </a:ext>
            </a:extLst>
          </p:cNvPr>
          <p:cNvSpPr>
            <a:spLocks noGrp="1"/>
          </p:cNvSpPr>
          <p:nvPr>
            <p:ph type="title"/>
          </p:nvPr>
        </p:nvSpPr>
        <p:spPr>
          <a:xfrm>
            <a:off x="457200" y="116632"/>
            <a:ext cx="8229600" cy="792088"/>
          </a:xfrm>
        </p:spPr>
        <p:txBody>
          <a:bodyPr>
            <a:normAutofit/>
          </a:bodyPr>
          <a:lstStyle/>
          <a:p>
            <a:r>
              <a:rPr lang="en-GB" b="1" dirty="0"/>
              <a:t>Consent</a:t>
            </a:r>
          </a:p>
        </p:txBody>
      </p:sp>
    </p:spTree>
    <p:extLst>
      <p:ext uri="{BB962C8B-B14F-4D97-AF65-F5344CB8AC3E}">
        <p14:creationId xmlns:p14="http://schemas.microsoft.com/office/powerpoint/2010/main" val="357887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B2F75-7E39-73AC-3BCA-41FC77740A7F}"/>
              </a:ext>
            </a:extLst>
          </p:cNvPr>
          <p:cNvSpPr>
            <a:spLocks noGrp="1"/>
          </p:cNvSpPr>
          <p:nvPr>
            <p:ph type="title"/>
          </p:nvPr>
        </p:nvSpPr>
        <p:spPr>
          <a:xfrm>
            <a:off x="457200" y="274638"/>
            <a:ext cx="8229600" cy="562074"/>
          </a:xfrm>
        </p:spPr>
        <p:txBody>
          <a:bodyPr>
            <a:normAutofit fontScale="90000"/>
          </a:bodyPr>
          <a:lstStyle/>
          <a:p>
            <a:r>
              <a:rPr lang="en-GB" b="1" dirty="0">
                <a:latin typeface="Frutiger W01"/>
              </a:rPr>
              <a:t>Consent under the DPA 2018 </a:t>
            </a:r>
            <a:endParaRPr lang="en-GB" dirty="0"/>
          </a:p>
        </p:txBody>
      </p:sp>
      <p:sp>
        <p:nvSpPr>
          <p:cNvPr id="3" name="Content Placeholder 2">
            <a:extLst>
              <a:ext uri="{FF2B5EF4-FFF2-40B4-BE49-F238E27FC236}">
                <a16:creationId xmlns:a16="http://schemas.microsoft.com/office/drawing/2014/main" id="{67641630-B2DB-68F0-B781-45E76FBCEA86}"/>
              </a:ext>
            </a:extLst>
          </p:cNvPr>
          <p:cNvSpPr>
            <a:spLocks noGrp="1"/>
          </p:cNvSpPr>
          <p:nvPr>
            <p:ph idx="1"/>
          </p:nvPr>
        </p:nvSpPr>
        <p:spPr>
          <a:xfrm>
            <a:off x="251520" y="836712"/>
            <a:ext cx="8640960" cy="4608512"/>
          </a:xfrm>
        </p:spPr>
        <p:txBody>
          <a:bodyPr>
            <a:normAutofit fontScale="77500" lnSpcReduction="20000"/>
          </a:bodyPr>
          <a:lstStyle/>
          <a:p>
            <a:pPr algn="l"/>
            <a:r>
              <a:rPr lang="en-GB" b="1" i="0" dirty="0">
                <a:effectLst/>
                <a:latin typeface="Frutiger W01"/>
              </a:rPr>
              <a:t>It should also be within the GDPR requirements</a:t>
            </a:r>
            <a:r>
              <a:rPr lang="en-GB" b="1" dirty="0">
                <a:latin typeface="Frutiger W01"/>
              </a:rPr>
              <a:t>. </a:t>
            </a:r>
            <a:endParaRPr lang="en-GB" b="1" i="0" dirty="0">
              <a:solidFill>
                <a:schemeClr val="tx1"/>
              </a:solidFill>
              <a:effectLst/>
              <a:latin typeface="Frutiger W01"/>
            </a:endParaRPr>
          </a:p>
          <a:p>
            <a:pPr marL="0" indent="0" algn="l">
              <a:buNone/>
            </a:pPr>
            <a:endParaRPr lang="en-GB" b="1" i="0" dirty="0">
              <a:solidFill>
                <a:srgbClr val="3F525F"/>
              </a:solidFill>
              <a:effectLst/>
              <a:latin typeface="Frutiger W01"/>
            </a:endParaRPr>
          </a:p>
          <a:p>
            <a:pPr marL="0" indent="0" algn="l">
              <a:buNone/>
            </a:pPr>
            <a:r>
              <a:rPr lang="en-GB" b="1" i="0" dirty="0">
                <a:solidFill>
                  <a:srgbClr val="3F525F"/>
                </a:solidFill>
                <a:effectLst/>
                <a:latin typeface="Frutiger W01"/>
              </a:rPr>
              <a:t>Consent must be:</a:t>
            </a:r>
          </a:p>
          <a:p>
            <a:pPr algn="l">
              <a:buFont typeface="Arial" panose="020B0604020202020204" pitchFamily="34" charset="0"/>
              <a:buChar char="•"/>
            </a:pPr>
            <a:r>
              <a:rPr lang="en-GB" b="1" i="0" dirty="0">
                <a:solidFill>
                  <a:srgbClr val="3F525F"/>
                </a:solidFill>
                <a:effectLst/>
                <a:latin typeface="Frutiger W01"/>
              </a:rPr>
              <a:t>freely given without any unfair pressure;</a:t>
            </a:r>
          </a:p>
          <a:p>
            <a:pPr algn="l">
              <a:buFont typeface="Arial" panose="020B0604020202020204" pitchFamily="34" charset="0"/>
              <a:buChar char="•"/>
            </a:pPr>
            <a:r>
              <a:rPr lang="en-GB" b="1" i="0" dirty="0">
                <a:solidFill>
                  <a:srgbClr val="3F525F"/>
                </a:solidFill>
                <a:effectLst/>
                <a:latin typeface="Frutiger W01"/>
              </a:rPr>
              <a:t>specific - for a limited and clearly defined purpose;</a:t>
            </a:r>
          </a:p>
          <a:p>
            <a:pPr algn="l">
              <a:buFont typeface="Arial" panose="020B0604020202020204" pitchFamily="34" charset="0"/>
              <a:buChar char="•"/>
            </a:pPr>
            <a:r>
              <a:rPr lang="en-GB" b="1" dirty="0">
                <a:solidFill>
                  <a:srgbClr val="3F525F"/>
                </a:solidFill>
                <a:latin typeface="Frutiger W01"/>
              </a:rPr>
              <a:t>i</a:t>
            </a:r>
            <a:r>
              <a:rPr lang="en-GB" b="1" i="0" dirty="0">
                <a:solidFill>
                  <a:srgbClr val="3F525F"/>
                </a:solidFill>
                <a:effectLst/>
                <a:latin typeface="Frutiger W01"/>
              </a:rPr>
              <a:t>nformed;</a:t>
            </a:r>
          </a:p>
          <a:p>
            <a:pPr algn="l">
              <a:buFont typeface="Arial" panose="020B0604020202020204" pitchFamily="34" charset="0"/>
              <a:buChar char="•"/>
            </a:pPr>
            <a:r>
              <a:rPr lang="en-GB" b="1" i="0" dirty="0">
                <a:solidFill>
                  <a:srgbClr val="3F525F"/>
                </a:solidFill>
                <a:effectLst/>
                <a:latin typeface="Frutiger W01"/>
              </a:rPr>
              <a:t>Unambiguous and </a:t>
            </a:r>
          </a:p>
          <a:p>
            <a:pPr algn="l">
              <a:buFont typeface="Arial" panose="020B0604020202020204" pitchFamily="34" charset="0"/>
              <a:buChar char="•"/>
            </a:pPr>
            <a:r>
              <a:rPr lang="en-GB" b="1" i="0" dirty="0">
                <a:solidFill>
                  <a:srgbClr val="3F525F"/>
                </a:solidFill>
                <a:effectLst/>
                <a:latin typeface="Frutiger W01"/>
              </a:rPr>
              <a:t>withdrawable - as easy to withdraw as it was to give it.</a:t>
            </a:r>
          </a:p>
          <a:p>
            <a:pPr algn="l"/>
            <a:endParaRPr lang="en-GB" b="1" i="0" dirty="0">
              <a:solidFill>
                <a:srgbClr val="3F525F"/>
              </a:solidFill>
              <a:effectLst/>
              <a:latin typeface="Frutiger W01"/>
            </a:endParaRPr>
          </a:p>
          <a:p>
            <a:pPr algn="l"/>
            <a:r>
              <a:rPr lang="en-GB" b="1" i="0" dirty="0">
                <a:solidFill>
                  <a:srgbClr val="3F525F"/>
                </a:solidFill>
                <a:effectLst/>
                <a:latin typeface="Frutiger W01"/>
              </a:rPr>
              <a:t>If using consent as a lawful basis for processing, the individual must also be given certain rights, including the rights to erasure and portability, as defined in the DPA 2018.</a:t>
            </a:r>
          </a:p>
          <a:p>
            <a:endParaRPr lang="en-GB" dirty="0"/>
          </a:p>
        </p:txBody>
      </p:sp>
    </p:spTree>
    <p:extLst>
      <p:ext uri="{BB962C8B-B14F-4D97-AF65-F5344CB8AC3E}">
        <p14:creationId xmlns:p14="http://schemas.microsoft.com/office/powerpoint/2010/main" val="1520562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9ACA6-6759-282D-7CB0-279B94F0A2E0}"/>
              </a:ext>
            </a:extLst>
          </p:cNvPr>
          <p:cNvSpPr>
            <a:spLocks noGrp="1"/>
          </p:cNvSpPr>
          <p:nvPr>
            <p:ph type="title"/>
          </p:nvPr>
        </p:nvSpPr>
        <p:spPr>
          <a:xfrm>
            <a:off x="457200" y="274638"/>
            <a:ext cx="8229600" cy="850106"/>
          </a:xfrm>
        </p:spPr>
        <p:txBody>
          <a:bodyPr>
            <a:normAutofit/>
          </a:bodyPr>
          <a:lstStyle/>
          <a:p>
            <a:r>
              <a:rPr lang="en-GB" sz="3600" b="1" dirty="0"/>
              <a:t>Why is record keeping important?</a:t>
            </a:r>
          </a:p>
        </p:txBody>
      </p:sp>
      <p:sp>
        <p:nvSpPr>
          <p:cNvPr id="3" name="Content Placeholder 2">
            <a:extLst>
              <a:ext uri="{FF2B5EF4-FFF2-40B4-BE49-F238E27FC236}">
                <a16:creationId xmlns:a16="http://schemas.microsoft.com/office/drawing/2014/main" id="{1BF9A781-EA48-8F22-064A-A2F50162F95A}"/>
              </a:ext>
            </a:extLst>
          </p:cNvPr>
          <p:cNvSpPr>
            <a:spLocks noGrp="1"/>
          </p:cNvSpPr>
          <p:nvPr>
            <p:ph idx="1"/>
          </p:nvPr>
        </p:nvSpPr>
        <p:spPr>
          <a:xfrm>
            <a:off x="179512" y="1124744"/>
            <a:ext cx="8507288" cy="4752528"/>
          </a:xfrm>
        </p:spPr>
        <p:txBody>
          <a:bodyPr>
            <a:normAutofit fontScale="92500" lnSpcReduction="20000"/>
          </a:bodyPr>
          <a:lstStyle/>
          <a:p>
            <a:r>
              <a:rPr lang="en-GB" b="0" i="0" dirty="0">
                <a:solidFill>
                  <a:srgbClr val="222222"/>
                </a:solidFill>
                <a:effectLst/>
                <a:latin typeface="Source Sans Pro" panose="020B0503030403020204" pitchFamily="34" charset="0"/>
              </a:rPr>
              <a:t>The retention of records is critical as t</a:t>
            </a:r>
            <a:r>
              <a:rPr lang="en-GB" dirty="0"/>
              <a:t>here is an emphasis on the importance of good record keeping within the health and social care sector.</a:t>
            </a:r>
          </a:p>
          <a:p>
            <a:r>
              <a:rPr lang="en-GB" dirty="0"/>
              <a:t>Health and social care records contain valuable information about service users, clients or patients. </a:t>
            </a:r>
          </a:p>
          <a:p>
            <a:r>
              <a:rPr lang="en-GB" dirty="0"/>
              <a:t>Records provide “information about what has appended to a person in their past, but also have long-term effects on memory and identity” (Hoyle, et al. 2019, p.1856).  </a:t>
            </a:r>
          </a:p>
        </p:txBody>
      </p:sp>
    </p:spTree>
    <p:extLst>
      <p:ext uri="{BB962C8B-B14F-4D97-AF65-F5344CB8AC3E}">
        <p14:creationId xmlns:p14="http://schemas.microsoft.com/office/powerpoint/2010/main" val="253545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E0F226-0C19-F1E0-1156-C86CD3A025DE}"/>
              </a:ext>
            </a:extLst>
          </p:cNvPr>
          <p:cNvSpPr>
            <a:spLocks noGrp="1"/>
          </p:cNvSpPr>
          <p:nvPr>
            <p:ph idx="1"/>
          </p:nvPr>
        </p:nvSpPr>
        <p:spPr>
          <a:xfrm>
            <a:off x="217690" y="404664"/>
            <a:ext cx="8708620" cy="5040560"/>
          </a:xfrm>
        </p:spPr>
        <p:txBody>
          <a:bodyPr>
            <a:normAutofit fontScale="92500" lnSpcReduction="20000"/>
          </a:bodyPr>
          <a:lstStyle/>
          <a:p>
            <a:r>
              <a:rPr lang="en-GB" b="0" i="0" dirty="0">
                <a:solidFill>
                  <a:srgbClr val="222222"/>
                </a:solidFill>
                <a:effectLst/>
                <a:latin typeface="Arial" panose="020B0604020202020204" pitchFamily="34" charset="0"/>
                <a:cs typeface="Arial" panose="020B0604020202020204" pitchFamily="34" charset="0"/>
              </a:rPr>
              <a:t>We all have and generate personal data, although we often give it away freely and without consideration of its value as an asset. </a:t>
            </a:r>
          </a:p>
          <a:p>
            <a:r>
              <a:rPr lang="en-GB" b="0" i="0" dirty="0">
                <a:solidFill>
                  <a:srgbClr val="222222"/>
                </a:solidFill>
                <a:effectLst/>
                <a:latin typeface="Arial" panose="020B0604020202020204" pitchFamily="34" charset="0"/>
                <a:cs typeface="Arial" panose="020B0604020202020204" pitchFamily="34" charset="0"/>
              </a:rPr>
              <a:t>Staff have a professional and legal obligation to keep an accurate record of their interactions with service users, clients and patients. </a:t>
            </a:r>
          </a:p>
          <a:p>
            <a:r>
              <a:rPr lang="en-GB" b="0" i="0" dirty="0">
                <a:solidFill>
                  <a:srgbClr val="222222"/>
                </a:solidFill>
                <a:effectLst/>
                <a:latin typeface="Arial" panose="020B0604020202020204" pitchFamily="34" charset="0"/>
                <a:cs typeface="Arial" panose="020B0604020202020204" pitchFamily="34" charset="0"/>
              </a:rPr>
              <a:t>Records in the health and social care sector are legal documents, which can be called upon in a variety of situations.</a:t>
            </a:r>
          </a:p>
          <a:p>
            <a:r>
              <a:rPr lang="en-GB" b="0" i="0" dirty="0">
                <a:solidFill>
                  <a:srgbClr val="222222"/>
                </a:solidFill>
                <a:effectLst/>
                <a:latin typeface="Arial" panose="020B0604020202020204" pitchFamily="34" charset="0"/>
                <a:cs typeface="Arial" panose="020B0604020202020204" pitchFamily="34" charset="0"/>
              </a:rPr>
              <a:t>Comprehensive records also help to drive high standards of service users, client or patient care.</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40298D5-5CC2-C08E-DEA6-CC7F1D4DFBE3}"/>
              </a:ext>
            </a:extLst>
          </p:cNvPr>
          <p:cNvSpPr txBox="1"/>
          <p:nvPr/>
        </p:nvSpPr>
        <p:spPr>
          <a:xfrm>
            <a:off x="217690" y="5235645"/>
            <a:ext cx="8435280" cy="369332"/>
          </a:xfrm>
          <a:prstGeom prst="rect">
            <a:avLst/>
          </a:prstGeom>
          <a:noFill/>
        </p:spPr>
        <p:txBody>
          <a:bodyPr wrap="square">
            <a:spAutoFit/>
          </a:bodyPr>
          <a:lstStyle/>
          <a:p>
            <a:r>
              <a:rPr lang="en-GB" dirty="0">
                <a:hlinkClick r:id="rId3"/>
              </a:rPr>
              <a:t>Record-keeping guidance | The Chartered Society of Physiotherapy (csp.org.uk)</a:t>
            </a:r>
            <a:endParaRPr lang="en-GB" dirty="0"/>
          </a:p>
        </p:txBody>
      </p:sp>
    </p:spTree>
    <p:extLst>
      <p:ext uri="{BB962C8B-B14F-4D97-AF65-F5344CB8AC3E}">
        <p14:creationId xmlns:p14="http://schemas.microsoft.com/office/powerpoint/2010/main" val="1971596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503DF-8CFC-CBB1-6331-752093BA0095}"/>
              </a:ext>
            </a:extLst>
          </p:cNvPr>
          <p:cNvSpPr>
            <a:spLocks noGrp="1"/>
          </p:cNvSpPr>
          <p:nvPr>
            <p:ph type="title"/>
          </p:nvPr>
        </p:nvSpPr>
        <p:spPr>
          <a:xfrm>
            <a:off x="457200" y="245000"/>
            <a:ext cx="8229600" cy="490066"/>
          </a:xfrm>
        </p:spPr>
        <p:txBody>
          <a:bodyPr>
            <a:normAutofit fontScale="90000"/>
          </a:bodyPr>
          <a:lstStyle/>
          <a:p>
            <a:r>
              <a:rPr lang="en-GB" b="1" dirty="0"/>
              <a:t>Case Recording Principles </a:t>
            </a:r>
          </a:p>
        </p:txBody>
      </p:sp>
      <p:sp>
        <p:nvSpPr>
          <p:cNvPr id="3" name="Content Placeholder 2">
            <a:extLst>
              <a:ext uri="{FF2B5EF4-FFF2-40B4-BE49-F238E27FC236}">
                <a16:creationId xmlns:a16="http://schemas.microsoft.com/office/drawing/2014/main" id="{7A90D2D5-7D76-B1F1-38A1-D0475B7D3146}"/>
              </a:ext>
            </a:extLst>
          </p:cNvPr>
          <p:cNvSpPr>
            <a:spLocks noGrp="1"/>
          </p:cNvSpPr>
          <p:nvPr>
            <p:ph idx="1"/>
          </p:nvPr>
        </p:nvSpPr>
        <p:spPr>
          <a:xfrm>
            <a:off x="251520" y="836712"/>
            <a:ext cx="8712968" cy="4752528"/>
          </a:xfrm>
        </p:spPr>
        <p:txBody>
          <a:bodyPr>
            <a:normAutofit fontScale="85000" lnSpcReduction="10000"/>
          </a:bodyPr>
          <a:lstStyle/>
          <a:p>
            <a:r>
              <a:rPr lang="en-GB" dirty="0"/>
              <a:t>Record keeping was initially considered as a tool for helping to improve practice delivery. </a:t>
            </a:r>
          </a:p>
          <a:p>
            <a:r>
              <a:rPr lang="en-GB" dirty="0"/>
              <a:t>Now it is viewed that the creation of good case notes/recordings in the H &amp; SC sector is an integral part of your professional role.  </a:t>
            </a:r>
          </a:p>
          <a:p>
            <a:r>
              <a:rPr lang="en-GB" dirty="0"/>
              <a:t>It is essential for building evidenced accounts of relationships between families, and services (</a:t>
            </a:r>
            <a:r>
              <a:rPr lang="en-GB" dirty="0" err="1"/>
              <a:t>Kagle</a:t>
            </a:r>
            <a:r>
              <a:rPr lang="en-GB" dirty="0"/>
              <a:t>, (1991) in Hoyle, </a:t>
            </a:r>
            <a:r>
              <a:rPr lang="en-GB" i="1" dirty="0"/>
              <a:t>et al</a:t>
            </a:r>
            <a:r>
              <a:rPr lang="en-GB" dirty="0"/>
              <a:t>, 2019, p.1857). Record keeping takes place in a complex H &amp; SC system in the context of what is expected in wider society.  Mind you, sometimes, case recordings can be viewed as a “bureaucratic distraction” (Hoyle, </a:t>
            </a:r>
            <a:r>
              <a:rPr lang="en-GB" i="1" dirty="0"/>
              <a:t>et al</a:t>
            </a:r>
            <a:r>
              <a:rPr lang="en-GB" dirty="0"/>
              <a:t>, 2019, p.1857).</a:t>
            </a:r>
          </a:p>
          <a:p>
            <a:endParaRPr lang="en-GB" dirty="0"/>
          </a:p>
          <a:p>
            <a:endParaRPr lang="en-GB" dirty="0"/>
          </a:p>
          <a:p>
            <a:endParaRPr lang="en-GB" dirty="0"/>
          </a:p>
        </p:txBody>
      </p:sp>
    </p:spTree>
    <p:extLst>
      <p:ext uri="{BB962C8B-B14F-4D97-AF65-F5344CB8AC3E}">
        <p14:creationId xmlns:p14="http://schemas.microsoft.com/office/powerpoint/2010/main" val="18220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643BDE-6151-274A-D4C5-39390103C6D8}"/>
              </a:ext>
            </a:extLst>
          </p:cNvPr>
          <p:cNvSpPr>
            <a:spLocks noGrp="1"/>
          </p:cNvSpPr>
          <p:nvPr>
            <p:ph idx="1"/>
          </p:nvPr>
        </p:nvSpPr>
        <p:spPr>
          <a:xfrm>
            <a:off x="457200" y="260648"/>
            <a:ext cx="8363272" cy="5256585"/>
          </a:xfrm>
        </p:spPr>
        <p:txBody>
          <a:bodyPr>
            <a:normAutofit fontScale="92500" lnSpcReduction="10000"/>
          </a:bodyPr>
          <a:lstStyle/>
          <a:p>
            <a:r>
              <a:rPr lang="en-GB" sz="3200" dirty="0"/>
              <a:t>Record keeping forms the basis for monitoring and performance management and for the assessment of needs of outcomes for individuals. </a:t>
            </a:r>
          </a:p>
          <a:p>
            <a:r>
              <a:rPr lang="en-GB" sz="3200" dirty="0"/>
              <a:t>Record keeping is good for individual participation, the co-production of records about themselves. </a:t>
            </a:r>
          </a:p>
          <a:p>
            <a:r>
              <a:rPr lang="en-GB" sz="3200" dirty="0"/>
              <a:t>In this way it fosters a culture of transparency and openness between the H &amp; SC professional and the service user, patient or client.  This generates confidence in the service delivery. </a:t>
            </a:r>
          </a:p>
          <a:p>
            <a:endParaRPr lang="en-GB" sz="3200" dirty="0"/>
          </a:p>
          <a:p>
            <a:endParaRPr lang="en-GB" dirty="0"/>
          </a:p>
        </p:txBody>
      </p:sp>
    </p:spTree>
    <p:extLst>
      <p:ext uri="{BB962C8B-B14F-4D97-AF65-F5344CB8AC3E}">
        <p14:creationId xmlns:p14="http://schemas.microsoft.com/office/powerpoint/2010/main" val="365419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547885-DC9A-3FFC-597D-3BC517E1DADD}"/>
              </a:ext>
            </a:extLst>
          </p:cNvPr>
          <p:cNvSpPr>
            <a:spLocks noGrp="1"/>
          </p:cNvSpPr>
          <p:nvPr>
            <p:ph idx="1"/>
          </p:nvPr>
        </p:nvSpPr>
        <p:spPr>
          <a:xfrm>
            <a:off x="0" y="260648"/>
            <a:ext cx="8892480" cy="5544616"/>
          </a:xfrm>
        </p:spPr>
        <p:txBody>
          <a:bodyPr>
            <a:normAutofit fontScale="92500"/>
          </a:bodyPr>
          <a:lstStyle/>
          <a:p>
            <a:r>
              <a:rPr lang="en-GB" sz="3400" dirty="0"/>
              <a:t>Hoyle, </a:t>
            </a:r>
            <a:r>
              <a:rPr lang="en-GB" sz="3400" i="1" dirty="0"/>
              <a:t>et al </a:t>
            </a:r>
            <a:r>
              <a:rPr lang="en-GB" sz="3400" dirty="0"/>
              <a:t>(2019) confirms that recording does take time to achieve as recording information can take up as much as 60% of a professional's time to achieve effectively. </a:t>
            </a:r>
          </a:p>
          <a:p>
            <a:r>
              <a:rPr lang="en-GB" sz="3400" dirty="0"/>
              <a:t>Despite the need to record well, there can be “a conflict and an ambivalent position” (Hoyle, </a:t>
            </a:r>
            <a:r>
              <a:rPr lang="en-GB" sz="3400" i="1" dirty="0"/>
              <a:t>et al</a:t>
            </a:r>
            <a:r>
              <a:rPr lang="en-GB" sz="3400" dirty="0"/>
              <a:t>, 2919, p. 1857) for professionals because of serious case reviews have highlighted inconsistencies and inadequate recordings which has contributed to factors in abuse and child death cases. </a:t>
            </a:r>
          </a:p>
          <a:p>
            <a:endParaRPr lang="en-GB" dirty="0"/>
          </a:p>
          <a:p>
            <a:endParaRPr lang="en-GB" dirty="0"/>
          </a:p>
          <a:p>
            <a:endParaRPr lang="en-GB" dirty="0"/>
          </a:p>
        </p:txBody>
      </p:sp>
    </p:spTree>
    <p:extLst>
      <p:ext uri="{BB962C8B-B14F-4D97-AF65-F5344CB8AC3E}">
        <p14:creationId xmlns:p14="http://schemas.microsoft.com/office/powerpoint/2010/main" val="268401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2271-1373-4494-917A-736B6DF6A268}"/>
              </a:ext>
            </a:extLst>
          </p:cNvPr>
          <p:cNvSpPr>
            <a:spLocks noGrp="1"/>
          </p:cNvSpPr>
          <p:nvPr>
            <p:ph type="title"/>
          </p:nvPr>
        </p:nvSpPr>
        <p:spPr>
          <a:xfrm>
            <a:off x="457200" y="274638"/>
            <a:ext cx="8229600" cy="778098"/>
          </a:xfrm>
        </p:spPr>
        <p:txBody>
          <a:bodyPr>
            <a:normAutofit fontScale="90000"/>
          </a:bodyPr>
          <a:lstStyle/>
          <a:p>
            <a:br>
              <a:rPr lang="en-GB" dirty="0">
                <a:hlinkClick r:id="rId3"/>
              </a:rPr>
            </a:br>
            <a:r>
              <a:rPr lang="en-GB" dirty="0">
                <a:hlinkClick r:id="rId3"/>
              </a:rPr>
              <a:t>Social Care Recording | SCIE</a:t>
            </a:r>
            <a:r>
              <a:rPr lang="en-GB" dirty="0"/>
              <a:t> </a:t>
            </a:r>
            <a:br>
              <a:rPr lang="en-GB" dirty="0"/>
            </a:br>
            <a:endParaRPr lang="en-GB" dirty="0"/>
          </a:p>
        </p:txBody>
      </p:sp>
      <p:pic>
        <p:nvPicPr>
          <p:cNvPr id="4" name="Content Placeholder 4" descr="A screenshot of a computer&#10;&#10;Description automatically generated">
            <a:extLst>
              <a:ext uri="{FF2B5EF4-FFF2-40B4-BE49-F238E27FC236}">
                <a16:creationId xmlns:a16="http://schemas.microsoft.com/office/drawing/2014/main" id="{A248C9E7-A9B1-28D1-6323-A0DAFB956807}"/>
              </a:ext>
            </a:extLst>
          </p:cNvPr>
          <p:cNvPicPr>
            <a:picLocks noGrp="1" noChangeAspect="1"/>
          </p:cNvPicPr>
          <p:nvPr>
            <p:ph idx="1"/>
          </p:nvPr>
        </p:nvPicPr>
        <p:blipFill rotWithShape="1">
          <a:blip r:embed="rId4"/>
          <a:srcRect l="11168" t="10873" r="10259" b="21528"/>
          <a:stretch/>
        </p:blipFill>
        <p:spPr bwMode="auto">
          <a:xfrm>
            <a:off x="525650" y="1340768"/>
            <a:ext cx="8092700" cy="41757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67029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Wider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3693833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4190402616"/>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986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0B467-93BD-0733-4209-56523A906BC2}"/>
              </a:ext>
            </a:extLst>
          </p:cNvPr>
          <p:cNvSpPr>
            <a:spLocks noGrp="1"/>
          </p:cNvSpPr>
          <p:nvPr>
            <p:ph type="title"/>
          </p:nvPr>
        </p:nvSpPr>
        <p:spPr>
          <a:xfrm>
            <a:off x="457200" y="404664"/>
            <a:ext cx="8229600" cy="432048"/>
          </a:xfrm>
        </p:spPr>
        <p:txBody>
          <a:bodyPr>
            <a:normAutofit fontScale="90000"/>
          </a:bodyPr>
          <a:lstStyle/>
          <a:p>
            <a:r>
              <a:rPr lang="en-GB" b="1" dirty="0">
                <a:solidFill>
                  <a:srgbClr val="0B0C0C"/>
                </a:solidFill>
                <a:latin typeface="GDS Transport"/>
              </a:rPr>
              <a:t>The Caldicott Principles</a:t>
            </a:r>
            <a:br>
              <a:rPr lang="en-GB" b="1" dirty="0">
                <a:solidFill>
                  <a:srgbClr val="0B0C0C"/>
                </a:solidFill>
                <a:latin typeface="GDS Transport"/>
              </a:rPr>
            </a:br>
            <a:endParaRPr lang="en-GB" dirty="0"/>
          </a:p>
        </p:txBody>
      </p:sp>
      <p:sp>
        <p:nvSpPr>
          <p:cNvPr id="3" name="Content Placeholder 2">
            <a:extLst>
              <a:ext uri="{FF2B5EF4-FFF2-40B4-BE49-F238E27FC236}">
                <a16:creationId xmlns:a16="http://schemas.microsoft.com/office/drawing/2014/main" id="{67CE6C40-12E1-5937-F271-FB29373D3E9B}"/>
              </a:ext>
            </a:extLst>
          </p:cNvPr>
          <p:cNvSpPr>
            <a:spLocks noGrp="1"/>
          </p:cNvSpPr>
          <p:nvPr>
            <p:ph idx="1"/>
          </p:nvPr>
        </p:nvSpPr>
        <p:spPr>
          <a:xfrm>
            <a:off x="179512" y="620688"/>
            <a:ext cx="8964488" cy="5278854"/>
          </a:xfrm>
        </p:spPr>
        <p:txBody>
          <a:bodyPr>
            <a:normAutofit fontScale="25000" lnSpcReduction="20000"/>
          </a:bodyPr>
          <a:lstStyle/>
          <a:p>
            <a:pPr marL="0" indent="0" algn="l">
              <a:lnSpc>
                <a:spcPct val="120000"/>
              </a:lnSpc>
              <a:spcAft>
                <a:spcPts val="3000"/>
              </a:spcAft>
              <a:buNone/>
            </a:pPr>
            <a:r>
              <a:rPr lang="en-GB" sz="9600" b="1" i="0" dirty="0">
                <a:solidFill>
                  <a:srgbClr val="0070C0"/>
                </a:solidFill>
                <a:effectLst/>
                <a:latin typeface="GDS Transport"/>
              </a:rPr>
              <a:t>Eight principles to ensure people's information is kept confidential and used appropriately</a:t>
            </a:r>
            <a:r>
              <a:rPr lang="en-GB" sz="9600" b="1" dirty="0">
                <a:solidFill>
                  <a:srgbClr val="0070C0"/>
                </a:solidFill>
                <a:latin typeface="GDS Transport"/>
              </a:rPr>
              <a:t> as follows:- </a:t>
            </a:r>
            <a:endParaRPr lang="en-GB" sz="9600" b="1" i="0" dirty="0">
              <a:solidFill>
                <a:srgbClr val="0070C0"/>
              </a:solidFill>
              <a:effectLst/>
              <a:latin typeface="GDS Transport"/>
            </a:endParaRPr>
          </a:p>
          <a:p>
            <a:pPr marL="0" indent="0" algn="l">
              <a:lnSpc>
                <a:spcPct val="120000"/>
              </a:lnSpc>
              <a:spcAft>
                <a:spcPts val="3000"/>
              </a:spcAft>
              <a:buNone/>
            </a:pPr>
            <a:r>
              <a:rPr lang="en-GB" sz="7200" b="1" dirty="0"/>
              <a:t>Principle 1: Justify the purpose(s) for using confidential information.</a:t>
            </a:r>
          </a:p>
          <a:p>
            <a:pPr marL="0" indent="0">
              <a:lnSpc>
                <a:spcPct val="120000"/>
              </a:lnSpc>
              <a:spcAft>
                <a:spcPts val="3000"/>
              </a:spcAft>
              <a:buNone/>
            </a:pPr>
            <a:r>
              <a:rPr lang="en-GB" sz="7200" b="1" dirty="0"/>
              <a:t>Principle 2: Use confidential information only when it is necessary.</a:t>
            </a:r>
          </a:p>
          <a:p>
            <a:pPr marL="0" indent="0">
              <a:lnSpc>
                <a:spcPct val="120000"/>
              </a:lnSpc>
              <a:spcAft>
                <a:spcPts val="3000"/>
              </a:spcAft>
              <a:buNone/>
            </a:pPr>
            <a:r>
              <a:rPr lang="en-GB" sz="7200" b="1" dirty="0"/>
              <a:t>Principle 3: Use the minimum necessary confidential information</a:t>
            </a:r>
          </a:p>
          <a:p>
            <a:pPr marL="0" indent="0">
              <a:lnSpc>
                <a:spcPct val="120000"/>
              </a:lnSpc>
              <a:spcAft>
                <a:spcPts val="3000"/>
              </a:spcAft>
              <a:buNone/>
            </a:pPr>
            <a:r>
              <a:rPr lang="en-GB" sz="7200" b="1" dirty="0"/>
              <a:t>Principle 4: Access to confidential information should be on a strict need-to-know basis. </a:t>
            </a:r>
          </a:p>
          <a:p>
            <a:pPr marL="0" indent="0">
              <a:lnSpc>
                <a:spcPct val="120000"/>
              </a:lnSpc>
              <a:spcAft>
                <a:spcPts val="3000"/>
              </a:spcAft>
              <a:buNone/>
            </a:pPr>
            <a:r>
              <a:rPr lang="en-GB" sz="7200" b="1" dirty="0"/>
              <a:t>Principle 5: Everyone with access to confidential information should be aware of their responsibilities.  </a:t>
            </a:r>
            <a:r>
              <a:rPr lang="en-GB" sz="7200" dirty="0">
                <a:hlinkClick r:id="rId3"/>
              </a:rPr>
              <a:t>From: The Caldicott Principles - GOV.UK</a:t>
            </a:r>
            <a:endParaRPr lang="en-GB" sz="7200"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1538218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E57BA-E66B-BEAF-8007-E220E1CBC6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D8804-9C7C-167A-CF3D-84177B42D430}"/>
              </a:ext>
            </a:extLst>
          </p:cNvPr>
          <p:cNvSpPr>
            <a:spLocks noGrp="1"/>
          </p:cNvSpPr>
          <p:nvPr>
            <p:ph type="title"/>
          </p:nvPr>
        </p:nvSpPr>
        <p:spPr>
          <a:xfrm>
            <a:off x="457200" y="476672"/>
            <a:ext cx="8229600" cy="432048"/>
          </a:xfrm>
        </p:spPr>
        <p:txBody>
          <a:bodyPr>
            <a:normAutofit fontScale="90000"/>
          </a:bodyPr>
          <a:lstStyle/>
          <a:p>
            <a:r>
              <a:rPr lang="en-GB" b="1" dirty="0">
                <a:solidFill>
                  <a:srgbClr val="0B0C0C"/>
                </a:solidFill>
                <a:latin typeface="GDS Transport"/>
              </a:rPr>
              <a:t>The Caldicott Principles</a:t>
            </a:r>
            <a:br>
              <a:rPr lang="en-GB" b="1" dirty="0">
                <a:solidFill>
                  <a:srgbClr val="0B0C0C"/>
                </a:solidFill>
                <a:latin typeface="GDS Transport"/>
              </a:rPr>
            </a:br>
            <a:endParaRPr lang="en-GB" dirty="0"/>
          </a:p>
        </p:txBody>
      </p:sp>
      <p:sp>
        <p:nvSpPr>
          <p:cNvPr id="3" name="Content Placeholder 2">
            <a:extLst>
              <a:ext uri="{FF2B5EF4-FFF2-40B4-BE49-F238E27FC236}">
                <a16:creationId xmlns:a16="http://schemas.microsoft.com/office/drawing/2014/main" id="{CC0FD6D3-DF6F-CA3A-F459-F7EA1A08525D}"/>
              </a:ext>
            </a:extLst>
          </p:cNvPr>
          <p:cNvSpPr>
            <a:spLocks noGrp="1"/>
          </p:cNvSpPr>
          <p:nvPr>
            <p:ph idx="1"/>
          </p:nvPr>
        </p:nvSpPr>
        <p:spPr>
          <a:xfrm>
            <a:off x="179512" y="789573"/>
            <a:ext cx="8964488" cy="5278854"/>
          </a:xfrm>
        </p:spPr>
        <p:txBody>
          <a:bodyPr>
            <a:normAutofit fontScale="47500" lnSpcReduction="20000"/>
          </a:bodyPr>
          <a:lstStyle/>
          <a:p>
            <a:pPr marL="0" indent="0">
              <a:lnSpc>
                <a:spcPct val="120000"/>
              </a:lnSpc>
              <a:spcAft>
                <a:spcPts val="3000"/>
              </a:spcAft>
              <a:buNone/>
            </a:pPr>
            <a:r>
              <a:rPr lang="en-GB" sz="5000" b="1" dirty="0"/>
              <a:t>Principle 5: Everyone with access to confidential information should be aware of their responsibilities.  </a:t>
            </a:r>
          </a:p>
          <a:p>
            <a:pPr marL="0" indent="0">
              <a:lnSpc>
                <a:spcPct val="120000"/>
              </a:lnSpc>
              <a:spcAft>
                <a:spcPts val="3000"/>
              </a:spcAft>
              <a:buNone/>
            </a:pPr>
            <a:r>
              <a:rPr lang="en-GB" sz="5000" b="1" dirty="0"/>
              <a:t>Principle 6: Comply with the law.</a:t>
            </a:r>
          </a:p>
          <a:p>
            <a:pPr marL="0" indent="0">
              <a:lnSpc>
                <a:spcPct val="120000"/>
              </a:lnSpc>
              <a:spcAft>
                <a:spcPts val="3000"/>
              </a:spcAft>
              <a:buNone/>
            </a:pPr>
            <a:r>
              <a:rPr lang="en-GB" sz="5000" b="1" dirty="0"/>
              <a:t>Principle 7: The duty to share information for individual care is as important as the duty to protect patient confidentiality. </a:t>
            </a:r>
          </a:p>
          <a:p>
            <a:pPr marL="0" indent="0">
              <a:lnSpc>
                <a:spcPct val="120000"/>
              </a:lnSpc>
              <a:spcAft>
                <a:spcPts val="3000"/>
              </a:spcAft>
              <a:buNone/>
            </a:pPr>
            <a:r>
              <a:rPr lang="en-GB" sz="5000" b="1" dirty="0"/>
              <a:t>Principle 8: Inform patients and service users about how their confidential information is used.  </a:t>
            </a:r>
          </a:p>
          <a:p>
            <a:pPr marL="0" indent="0">
              <a:lnSpc>
                <a:spcPct val="120000"/>
              </a:lnSpc>
              <a:spcAft>
                <a:spcPts val="3000"/>
              </a:spcAft>
              <a:buNone/>
            </a:pPr>
            <a:r>
              <a:rPr lang="en-GB" sz="5100" b="1" dirty="0">
                <a:hlinkClick r:id="rId3"/>
              </a:rPr>
              <a:t>From: The Caldicott Principles - GOV.UK</a:t>
            </a:r>
            <a:endParaRPr lang="en-GB" sz="5100" b="1"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3190058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hart&#10;&#10;Description automatically generated with medium confidence">
            <a:extLst>
              <a:ext uri="{FF2B5EF4-FFF2-40B4-BE49-F238E27FC236}">
                <a16:creationId xmlns:a16="http://schemas.microsoft.com/office/drawing/2014/main" id="{6289A357-9D04-7732-0968-C784FFE39CB2}"/>
              </a:ext>
            </a:extLst>
          </p:cNvPr>
          <p:cNvPicPr>
            <a:picLocks noGrp="1" noChangeAspect="1"/>
          </p:cNvPicPr>
          <p:nvPr>
            <p:ph idx="1"/>
          </p:nvPr>
        </p:nvPicPr>
        <p:blipFill rotWithShape="1">
          <a:blip r:embed="rId3"/>
          <a:srcRect l="1596" t="8272" r="2282" b="2147"/>
          <a:stretch/>
        </p:blipFill>
        <p:spPr bwMode="auto">
          <a:xfrm>
            <a:off x="395536" y="404664"/>
            <a:ext cx="8424936" cy="51118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87652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3A99-A40B-0177-F044-9F82BB527C8A}"/>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Data Protection Act 2018</a:t>
            </a:r>
            <a:br>
              <a:rPr lang="en-GB" sz="3700" b="1"/>
            </a:br>
            <a:endParaRPr lang="en-GB" sz="3700"/>
          </a:p>
        </p:txBody>
      </p:sp>
      <p:sp>
        <p:nvSpPr>
          <p:cNvPr id="5" name="Content Placeholder 4">
            <a:extLst>
              <a:ext uri="{FF2B5EF4-FFF2-40B4-BE49-F238E27FC236}">
                <a16:creationId xmlns:a16="http://schemas.microsoft.com/office/drawing/2014/main" id="{63A4B6DE-CB20-CD21-7E69-3B455B976886}"/>
              </a:ext>
            </a:extLst>
          </p:cNvPr>
          <p:cNvSpPr>
            <a:spLocks noGrp="1"/>
          </p:cNvSpPr>
          <p:nvPr>
            <p:ph sz="half" idx="1"/>
          </p:nvPr>
        </p:nvSpPr>
        <p:spPr>
          <a:xfrm>
            <a:off x="323528" y="1124744"/>
            <a:ext cx="4809210" cy="4464496"/>
          </a:xfrm>
        </p:spPr>
        <p:txBody>
          <a:bodyPr>
            <a:normAutofit/>
          </a:bodyPr>
          <a:lstStyle/>
          <a:p>
            <a:pPr>
              <a:lnSpc>
                <a:spcPct val="90000"/>
              </a:lnSpc>
            </a:pPr>
            <a:r>
              <a:rPr lang="en-GB" sz="2000" b="0" i="0" dirty="0">
                <a:effectLst/>
              </a:rPr>
              <a:t>The Data Protection Act 2018 is a United Kingdom Act of Parliament which updates data protection laws in the UK. </a:t>
            </a:r>
          </a:p>
          <a:p>
            <a:pPr>
              <a:lnSpc>
                <a:spcPct val="90000"/>
              </a:lnSpc>
            </a:pPr>
            <a:r>
              <a:rPr lang="en-GB" sz="2000" b="0" i="0" dirty="0">
                <a:effectLst/>
              </a:rPr>
              <a:t>It is a national law which complements the European Union's General Data Protection Regulation and replaces the Data Protection Act 1998.</a:t>
            </a:r>
          </a:p>
          <a:p>
            <a:pPr>
              <a:lnSpc>
                <a:spcPct val="90000"/>
              </a:lnSpc>
            </a:pPr>
            <a:r>
              <a:rPr lang="en-GB" sz="2000" dirty="0"/>
              <a:t>The Data Protection Act 2018 sets out what protections are in place for individuals, organisations, governmental bodies and businesses. </a:t>
            </a:r>
          </a:p>
          <a:p>
            <a:pPr>
              <a:lnSpc>
                <a:spcPct val="90000"/>
              </a:lnSpc>
            </a:pPr>
            <a:endParaRPr lang="en-GB" sz="1800" b="0" i="0" dirty="0">
              <a:effectLst/>
            </a:endParaRPr>
          </a:p>
          <a:p>
            <a:pPr>
              <a:lnSpc>
                <a:spcPct val="90000"/>
              </a:lnSpc>
            </a:pPr>
            <a:endParaRPr lang="en-GB" sz="1800" dirty="0"/>
          </a:p>
        </p:txBody>
      </p:sp>
      <p:pic>
        <p:nvPicPr>
          <p:cNvPr id="3" name="Content Placeholder 4" descr="Graphical user interface, website&#10;&#10;Description automatically generated">
            <a:extLst>
              <a:ext uri="{FF2B5EF4-FFF2-40B4-BE49-F238E27FC236}">
                <a16:creationId xmlns:a16="http://schemas.microsoft.com/office/drawing/2014/main" id="{78BF2CAC-D27D-CD56-297A-6301FFCF9DF8}"/>
              </a:ext>
            </a:extLst>
          </p:cNvPr>
          <p:cNvPicPr>
            <a:picLocks noChangeAspect="1"/>
          </p:cNvPicPr>
          <p:nvPr/>
        </p:nvPicPr>
        <p:blipFill rotWithShape="1">
          <a:blip r:embed="rId3"/>
          <a:srcRect l="19145" t="15600" r="12785" b="35709"/>
          <a:stretch/>
        </p:blipFill>
        <p:spPr bwMode="auto">
          <a:xfrm>
            <a:off x="5364088" y="1993863"/>
            <a:ext cx="3322712" cy="251509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1085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212B56-EF98-C445-1023-3B6815A3733F}"/>
              </a:ext>
            </a:extLst>
          </p:cNvPr>
          <p:cNvSpPr>
            <a:spLocks noGrp="1"/>
          </p:cNvSpPr>
          <p:nvPr>
            <p:ph idx="1"/>
          </p:nvPr>
        </p:nvSpPr>
        <p:spPr>
          <a:xfrm>
            <a:off x="539552" y="548680"/>
            <a:ext cx="8208912" cy="5400599"/>
          </a:xfrm>
        </p:spPr>
        <p:txBody>
          <a:bodyPr>
            <a:normAutofit/>
          </a:bodyPr>
          <a:lstStyle/>
          <a:p>
            <a:r>
              <a:rPr lang="en-GB" dirty="0"/>
              <a:t>Data Protection relates to living people which can be identified. </a:t>
            </a:r>
          </a:p>
          <a:p>
            <a:r>
              <a:rPr lang="en-GB" dirty="0"/>
              <a:t>It covers data both in written format or information which is held electronically.  </a:t>
            </a:r>
          </a:p>
          <a:p>
            <a:r>
              <a:rPr lang="en-GB" dirty="0"/>
              <a:t>There is legal protection for the protection of sensitive information. </a:t>
            </a:r>
          </a:p>
          <a:p>
            <a:r>
              <a:rPr lang="en-GB" dirty="0"/>
              <a:t>Individuals have a legal right to find out about what information is held about them and how it is used.  </a:t>
            </a:r>
          </a:p>
        </p:txBody>
      </p:sp>
    </p:spTree>
    <p:extLst>
      <p:ext uri="{BB962C8B-B14F-4D97-AF65-F5344CB8AC3E}">
        <p14:creationId xmlns:p14="http://schemas.microsoft.com/office/powerpoint/2010/main" val="2580836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17AF8-D59F-7DEC-177E-0AFA5227AC19}"/>
              </a:ext>
            </a:extLst>
          </p:cNvPr>
          <p:cNvSpPr>
            <a:spLocks noGrp="1"/>
          </p:cNvSpPr>
          <p:nvPr>
            <p:ph type="title"/>
          </p:nvPr>
        </p:nvSpPr>
        <p:spPr>
          <a:xfrm>
            <a:off x="457200" y="476672"/>
            <a:ext cx="8229600" cy="634082"/>
          </a:xfrm>
        </p:spPr>
        <p:txBody>
          <a:bodyPr>
            <a:noAutofit/>
          </a:bodyPr>
          <a:lstStyle/>
          <a:p>
            <a:r>
              <a:rPr lang="en-GB" sz="3600" b="1" dirty="0"/>
              <a:t>Core principles of the </a:t>
            </a:r>
            <a:br>
              <a:rPr lang="en-GB" sz="3600" b="1" dirty="0"/>
            </a:br>
            <a:r>
              <a:rPr lang="en-GB" sz="3600" b="1" dirty="0"/>
              <a:t>Data Protection Act 2018</a:t>
            </a:r>
          </a:p>
        </p:txBody>
      </p:sp>
      <p:sp>
        <p:nvSpPr>
          <p:cNvPr id="5" name="TextBox 4">
            <a:extLst>
              <a:ext uri="{FF2B5EF4-FFF2-40B4-BE49-F238E27FC236}">
                <a16:creationId xmlns:a16="http://schemas.microsoft.com/office/drawing/2014/main" id="{BBD0FBB8-A837-6EDF-A1AD-2E584BC661F8}"/>
              </a:ext>
            </a:extLst>
          </p:cNvPr>
          <p:cNvSpPr txBox="1"/>
          <p:nvPr/>
        </p:nvSpPr>
        <p:spPr>
          <a:xfrm>
            <a:off x="457200" y="1382286"/>
            <a:ext cx="8229600" cy="4154984"/>
          </a:xfrm>
          <a:prstGeom prst="rect">
            <a:avLst/>
          </a:prstGeom>
          <a:noFill/>
        </p:spPr>
        <p:txBody>
          <a:bodyPr wrap="square">
            <a:spAutoFit/>
          </a:bodyPr>
          <a:lstStyle/>
          <a:p>
            <a:pPr marL="0" indent="0">
              <a:buNone/>
            </a:pPr>
            <a:r>
              <a:rPr lang="en-GB" sz="2400" b="1" dirty="0">
                <a:latin typeface="Arial" panose="020B0604020202020204" pitchFamily="34" charset="0"/>
                <a:cs typeface="Arial" panose="020B0604020202020204" pitchFamily="34" charset="0"/>
              </a:rPr>
              <a:t>There are six fundamental data protections: </a:t>
            </a:r>
          </a:p>
          <a:p>
            <a:pPr marL="0" indent="0">
              <a:buNone/>
            </a:pPr>
            <a:endParaRPr lang="en-GB" sz="2000" b="1" dirty="0">
              <a:latin typeface="Arial" panose="020B0604020202020204" pitchFamily="34" charset="0"/>
              <a:cs typeface="Arial" panose="020B0604020202020204" pitchFamily="34" charset="0"/>
            </a:endParaRPr>
          </a:p>
          <a:p>
            <a:pPr marL="228600" indent="-228600">
              <a:buAutoNum type="arabicPeriod"/>
            </a:pPr>
            <a:r>
              <a:rPr lang="en-GB" sz="2200" dirty="0">
                <a:latin typeface="Arial" panose="020B0604020202020204" pitchFamily="34" charset="0"/>
                <a:cs typeface="Arial" panose="020B0604020202020204" pitchFamily="34" charset="0"/>
              </a:rPr>
              <a:t>Data processing must be lawful and fair. </a:t>
            </a:r>
          </a:p>
          <a:p>
            <a:pPr marL="228600" indent="-228600">
              <a:buAutoNum type="arabicPeriod"/>
            </a:pPr>
            <a:r>
              <a:rPr lang="en-GB" sz="2200" dirty="0">
                <a:latin typeface="Arial" panose="020B0604020202020204" pitchFamily="34" charset="0"/>
                <a:cs typeface="Arial" panose="020B0604020202020204" pitchFamily="34" charset="0"/>
              </a:rPr>
              <a:t>Data must be only processed for the specific purpose for which it was collected. </a:t>
            </a:r>
          </a:p>
          <a:p>
            <a:pPr marL="228600" indent="-228600">
              <a:buAutoNum type="arabicPeriod"/>
            </a:pPr>
            <a:r>
              <a:rPr lang="en-GB" sz="2200" dirty="0">
                <a:latin typeface="Arial" panose="020B0604020202020204" pitchFamily="34" charset="0"/>
                <a:cs typeface="Arial" panose="020B0604020202020204" pitchFamily="34" charset="0"/>
              </a:rPr>
              <a:t>Data processing must be relevant and not excessive. </a:t>
            </a:r>
          </a:p>
          <a:p>
            <a:pPr marL="228600" indent="-228600">
              <a:buAutoNum type="arabicPeriod"/>
            </a:pPr>
            <a:r>
              <a:rPr lang="en-GB" sz="2200" dirty="0">
                <a:latin typeface="Arial" panose="020B0604020202020204" pitchFamily="34" charset="0"/>
                <a:cs typeface="Arial" panose="020B0604020202020204" pitchFamily="34" charset="0"/>
              </a:rPr>
              <a:t>Data processed must be accurate and kept up to date. </a:t>
            </a:r>
          </a:p>
          <a:p>
            <a:pPr marL="228600" indent="-228600">
              <a:buAutoNum type="arabicPeriod"/>
            </a:pPr>
            <a:r>
              <a:rPr lang="en-GB" sz="2200" dirty="0">
                <a:latin typeface="Arial" panose="020B0604020202020204" pitchFamily="34" charset="0"/>
                <a:cs typeface="Arial" panose="020B0604020202020204" pitchFamily="34" charset="0"/>
              </a:rPr>
              <a:t>Data must only be kept for as long as necessary for the original reason it was collected. There must be periodic review to determine if ongoing retention is necessary. </a:t>
            </a:r>
          </a:p>
          <a:p>
            <a:pPr marL="228600" indent="-228600">
              <a:buAutoNum type="arabicPeriod"/>
            </a:pPr>
            <a:r>
              <a:rPr lang="en-GB" sz="2200" dirty="0">
                <a:latin typeface="Arial" panose="020B0604020202020204" pitchFamily="34" charset="0"/>
                <a:cs typeface="Arial" panose="020B0604020202020204" pitchFamily="34" charset="0"/>
              </a:rPr>
              <a:t>There must be organisational and technical measures in place to assure the security of data collected.</a:t>
            </a:r>
          </a:p>
        </p:txBody>
      </p:sp>
    </p:spTree>
    <p:extLst>
      <p:ext uri="{BB962C8B-B14F-4D97-AF65-F5344CB8AC3E}">
        <p14:creationId xmlns:p14="http://schemas.microsoft.com/office/powerpoint/2010/main" val="2418371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E37F3-3F6C-317E-9FDC-7EDA5D293A9D}"/>
              </a:ext>
            </a:extLst>
          </p:cNvPr>
          <p:cNvSpPr>
            <a:spLocks noGrp="1"/>
          </p:cNvSpPr>
          <p:nvPr>
            <p:ph type="title"/>
          </p:nvPr>
        </p:nvSpPr>
        <p:spPr/>
        <p:txBody>
          <a:bodyPr>
            <a:normAutofit fontScale="90000"/>
          </a:bodyPr>
          <a:lstStyle/>
          <a:p>
            <a:r>
              <a:rPr lang="en-GB" b="1" dirty="0"/>
              <a:t>The General Data Protection Regulations (GDPR) </a:t>
            </a:r>
          </a:p>
        </p:txBody>
      </p:sp>
      <p:pic>
        <p:nvPicPr>
          <p:cNvPr id="4" name="Content Placeholder 3" descr="A picture containing text, computer, indoor, computer&#10;&#10;Description automatically generated">
            <a:extLst>
              <a:ext uri="{FF2B5EF4-FFF2-40B4-BE49-F238E27FC236}">
                <a16:creationId xmlns:a16="http://schemas.microsoft.com/office/drawing/2014/main" id="{A7C62C69-5EF2-56D3-E346-C9EF0123AB19}"/>
              </a:ext>
            </a:extLst>
          </p:cNvPr>
          <p:cNvPicPr>
            <a:picLocks noGrp="1" noChangeAspect="1"/>
          </p:cNvPicPr>
          <p:nvPr>
            <p:ph idx="1"/>
          </p:nvPr>
        </p:nvPicPr>
        <p:blipFill rotWithShape="1">
          <a:blip r:embed="rId3"/>
          <a:srcRect l="11833" t="27182" r="27676" b="11601"/>
          <a:stretch/>
        </p:blipFill>
        <p:spPr bwMode="auto">
          <a:xfrm>
            <a:off x="3667399" y="1988841"/>
            <a:ext cx="5026878" cy="266429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4D05FC4-54F7-F9FB-7611-0505C6E63ACF}"/>
              </a:ext>
            </a:extLst>
          </p:cNvPr>
          <p:cNvSpPr txBox="1"/>
          <p:nvPr/>
        </p:nvSpPr>
        <p:spPr>
          <a:xfrm>
            <a:off x="228346" y="4901174"/>
            <a:ext cx="8687308" cy="646331"/>
          </a:xfrm>
          <a:prstGeom prst="rect">
            <a:avLst/>
          </a:prstGeom>
          <a:noFill/>
        </p:spPr>
        <p:txBody>
          <a:bodyPr wrap="square">
            <a:spAutoFit/>
          </a:bodyPr>
          <a:lstStyle/>
          <a:p>
            <a:r>
              <a:rPr lang="en-GB" dirty="0">
                <a:hlinkClick r:id="rId4"/>
              </a:rPr>
              <a:t>Data Security and Protection Toolkit assessment guides - NHS England Digital</a:t>
            </a:r>
            <a:r>
              <a:rPr lang="en-GB" dirty="0"/>
              <a:t> (February 2025)</a:t>
            </a:r>
          </a:p>
        </p:txBody>
      </p:sp>
      <p:sp>
        <p:nvSpPr>
          <p:cNvPr id="3" name="Content Placeholder 2">
            <a:extLst>
              <a:ext uri="{FF2B5EF4-FFF2-40B4-BE49-F238E27FC236}">
                <a16:creationId xmlns:a16="http://schemas.microsoft.com/office/drawing/2014/main" id="{8D0639BE-9ABA-A9D1-6CDD-EEBF8CA1753C}"/>
              </a:ext>
            </a:extLst>
          </p:cNvPr>
          <p:cNvSpPr txBox="1">
            <a:spLocks/>
          </p:cNvSpPr>
          <p:nvPr/>
        </p:nvSpPr>
        <p:spPr>
          <a:xfrm>
            <a:off x="416695" y="2563663"/>
            <a:ext cx="3250704" cy="173067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t>Safeguarding service users and patients </a:t>
            </a:r>
          </a:p>
        </p:txBody>
      </p:sp>
    </p:spTree>
    <p:extLst>
      <p:ext uri="{BB962C8B-B14F-4D97-AF65-F5344CB8AC3E}">
        <p14:creationId xmlns:p14="http://schemas.microsoft.com/office/powerpoint/2010/main" val="4103616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50DAF-41B4-6166-3AAC-8DA7E3A66D3E}"/>
              </a:ext>
            </a:extLst>
          </p:cNvPr>
          <p:cNvSpPr>
            <a:spLocks noGrp="1"/>
          </p:cNvSpPr>
          <p:nvPr>
            <p:ph type="title"/>
          </p:nvPr>
        </p:nvSpPr>
        <p:spPr>
          <a:xfrm>
            <a:off x="570384" y="346646"/>
            <a:ext cx="8003232" cy="634082"/>
          </a:xfrm>
        </p:spPr>
        <p:txBody>
          <a:bodyPr>
            <a:normAutofit fontScale="90000"/>
          </a:bodyPr>
          <a:lstStyle/>
          <a:p>
            <a:r>
              <a:rPr lang="en-GB" b="1" dirty="0">
                <a:solidFill>
                  <a:srgbClr val="0B132B"/>
                </a:solidFill>
                <a:latin typeface="Volkhov"/>
              </a:rPr>
              <a:t>The 7 Key Principles of GDPR</a:t>
            </a:r>
            <a:br>
              <a:rPr lang="en-GB" b="1" dirty="0">
                <a:solidFill>
                  <a:srgbClr val="FFFFFF"/>
                </a:solidFill>
                <a:latin typeface="Volkhov"/>
              </a:rPr>
            </a:br>
            <a:endParaRPr lang="en-GB" b="1" dirty="0"/>
          </a:p>
        </p:txBody>
      </p:sp>
      <p:sp>
        <p:nvSpPr>
          <p:cNvPr id="3" name="Content Placeholder 2">
            <a:extLst>
              <a:ext uri="{FF2B5EF4-FFF2-40B4-BE49-F238E27FC236}">
                <a16:creationId xmlns:a16="http://schemas.microsoft.com/office/drawing/2014/main" id="{F0FEAB7A-D134-36FE-ED32-06CD4EA435EB}"/>
              </a:ext>
            </a:extLst>
          </p:cNvPr>
          <p:cNvSpPr>
            <a:spLocks noGrp="1"/>
          </p:cNvSpPr>
          <p:nvPr>
            <p:ph idx="1"/>
          </p:nvPr>
        </p:nvSpPr>
        <p:spPr>
          <a:xfrm>
            <a:off x="179512" y="836712"/>
            <a:ext cx="8856984" cy="5112568"/>
          </a:xfrm>
        </p:spPr>
        <p:txBody>
          <a:bodyPr>
            <a:normAutofit fontScale="55000" lnSpcReduction="20000"/>
          </a:bodyPr>
          <a:lstStyle/>
          <a:p>
            <a:pPr marL="0" indent="0" algn="l">
              <a:buNone/>
            </a:pPr>
            <a:r>
              <a:rPr lang="en-GB" b="1" i="0" dirty="0">
                <a:solidFill>
                  <a:srgbClr val="444444"/>
                </a:solidFill>
                <a:effectLst/>
                <a:latin typeface="Arial" panose="020B0604020202020204" pitchFamily="34" charset="0"/>
                <a:cs typeface="Arial" panose="020B0604020202020204" pitchFamily="34" charset="0"/>
              </a:rPr>
              <a:t>There are 7 key principles that are the foundation of the GDPR  in </a:t>
            </a:r>
            <a:r>
              <a:rPr lang="en-GB" b="1" i="0">
                <a:solidFill>
                  <a:srgbClr val="444444"/>
                </a:solidFill>
                <a:effectLst/>
                <a:latin typeface="Arial" panose="020B0604020202020204" pitchFamily="34" charset="0"/>
                <a:cs typeface="Arial" panose="020B0604020202020204" pitchFamily="34" charset="0"/>
              </a:rPr>
              <a:t>Article 5 and </a:t>
            </a:r>
            <a:r>
              <a:rPr lang="en-GB" b="1" i="0" dirty="0">
                <a:solidFill>
                  <a:srgbClr val="444444"/>
                </a:solidFill>
                <a:effectLst/>
                <a:latin typeface="Arial" panose="020B0604020202020204" pitchFamily="34" charset="0"/>
                <a:cs typeface="Arial" panose="020B0604020202020204" pitchFamily="34" charset="0"/>
              </a:rPr>
              <a:t>these are:</a:t>
            </a:r>
          </a:p>
          <a:p>
            <a:pPr algn="l"/>
            <a:endParaRPr lang="en-GB" b="0" i="0" dirty="0">
              <a:solidFill>
                <a:srgbClr val="444444"/>
              </a:solidFill>
              <a:effectLst/>
              <a:latin typeface="Source Sans Pro" panose="020B0503030403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Lawfulness, fairness and transparency</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Purpose limitation</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Data minimisation</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Accuracy</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Storage limitation</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Integrity and confidentiality (security)</a:t>
            </a:r>
            <a:endParaRPr lang="en-GB" b="0" i="0" dirty="0">
              <a:solidFill>
                <a:srgbClr val="444444"/>
              </a:solidFill>
              <a:effectLst/>
              <a:latin typeface="Arial" panose="020B0604020202020204" pitchFamily="34" charset="0"/>
              <a:cs typeface="Arial" panose="020B0604020202020204" pitchFamily="34" charset="0"/>
            </a:endParaRPr>
          </a:p>
          <a:p>
            <a:pPr marL="514350" indent="-514350" algn="l">
              <a:buFont typeface="+mj-lt"/>
              <a:buAutoNum type="arabicPeriod"/>
            </a:pPr>
            <a:r>
              <a:rPr lang="en-GB" b="1" i="0" dirty="0">
                <a:solidFill>
                  <a:srgbClr val="444444"/>
                </a:solidFill>
                <a:effectLst/>
                <a:latin typeface="Arial" panose="020B0604020202020204" pitchFamily="34" charset="0"/>
                <a:cs typeface="Arial" panose="020B0604020202020204" pitchFamily="34" charset="0"/>
              </a:rPr>
              <a:t>Accountability</a:t>
            </a:r>
            <a:endParaRPr lang="en-GB" b="0" i="0" dirty="0">
              <a:solidFill>
                <a:srgbClr val="444444"/>
              </a:solidFill>
              <a:effectLst/>
              <a:latin typeface="Arial" panose="020B0604020202020204" pitchFamily="34" charset="0"/>
              <a:cs typeface="Arial" panose="020B0604020202020204" pitchFamily="34" charset="0"/>
            </a:endParaRPr>
          </a:p>
          <a:p>
            <a:pPr marL="0" indent="0" algn="l">
              <a:buNone/>
            </a:pPr>
            <a:endParaRPr lang="en-GB" b="1" i="0" dirty="0">
              <a:solidFill>
                <a:srgbClr val="444444"/>
              </a:solidFill>
              <a:effectLst/>
              <a:latin typeface="Arial" panose="020B0604020202020204" pitchFamily="34" charset="0"/>
              <a:cs typeface="Arial" panose="020B0604020202020204" pitchFamily="34" charset="0"/>
            </a:endParaRPr>
          </a:p>
          <a:p>
            <a:pPr marL="0" indent="0" algn="l">
              <a:buNone/>
            </a:pPr>
            <a:r>
              <a:rPr lang="en-GB" b="1" i="0" dirty="0">
                <a:solidFill>
                  <a:srgbClr val="444444"/>
                </a:solidFill>
                <a:effectLst/>
                <a:latin typeface="Arial" panose="020B0604020202020204" pitchFamily="34" charset="0"/>
                <a:cs typeface="Arial" panose="020B0604020202020204" pitchFamily="34" charset="0"/>
              </a:rPr>
              <a:t>These principles are set out at the very beginning of the legislation and are the building blocks for the rest of it. </a:t>
            </a:r>
          </a:p>
          <a:p>
            <a:pPr marL="0" indent="0" algn="l">
              <a:buNone/>
            </a:pPr>
            <a:endParaRPr lang="en-GB" b="1" i="0" dirty="0">
              <a:solidFill>
                <a:srgbClr val="444444"/>
              </a:solidFill>
              <a:effectLst/>
              <a:latin typeface="Arial" panose="020B0604020202020204" pitchFamily="34" charset="0"/>
              <a:cs typeface="Arial" panose="020B0604020202020204" pitchFamily="34" charset="0"/>
            </a:endParaRPr>
          </a:p>
          <a:p>
            <a:pPr marL="0" indent="0" algn="l">
              <a:buNone/>
            </a:pPr>
            <a:r>
              <a:rPr lang="en-GB" b="1" i="0" dirty="0">
                <a:solidFill>
                  <a:srgbClr val="444444"/>
                </a:solidFill>
                <a:effectLst/>
                <a:latin typeface="Arial" panose="020B0604020202020204" pitchFamily="34" charset="0"/>
                <a:cs typeface="Arial" panose="020B0604020202020204" pitchFamily="34" charset="0"/>
              </a:rPr>
              <a:t>They are what </a:t>
            </a:r>
            <a:r>
              <a:rPr lang="en-GB" b="1" dirty="0">
                <a:solidFill>
                  <a:srgbClr val="444444"/>
                </a:solidFill>
                <a:latin typeface="Arial" panose="020B0604020202020204" pitchFamily="34" charset="0"/>
                <a:cs typeface="Arial" panose="020B0604020202020204" pitchFamily="34" charset="0"/>
              </a:rPr>
              <a:t>an organisations </a:t>
            </a:r>
            <a:r>
              <a:rPr lang="en-GB" b="1" i="0" dirty="0">
                <a:solidFill>
                  <a:srgbClr val="444444"/>
                </a:solidFill>
                <a:effectLst/>
                <a:latin typeface="Arial" panose="020B0604020202020204" pitchFamily="34" charset="0"/>
                <a:cs typeface="Arial" panose="020B0604020202020204" pitchFamily="34" charset="0"/>
              </a:rPr>
              <a:t>Privacy Policy needs to be based on in order to ensure it is GDPR compliant. </a:t>
            </a:r>
            <a:br>
              <a:rPr lang="en-GB" b="0" i="0" dirty="0">
                <a:solidFill>
                  <a:srgbClr val="444444"/>
                </a:solidFill>
                <a:effectLst/>
                <a:latin typeface="Arial" panose="020B0604020202020204" pitchFamily="34" charset="0"/>
                <a:cs typeface="Arial" panose="020B0604020202020204" pitchFamily="34" charset="0"/>
              </a:rPr>
            </a:br>
            <a:endParaRPr lang="en-GB" b="0" i="0" dirty="0">
              <a:solidFill>
                <a:srgbClr val="444444"/>
              </a:solidFill>
              <a:effectLst/>
              <a:latin typeface="Arial" panose="020B0604020202020204" pitchFamily="34" charset="0"/>
              <a:cs typeface="Arial" panose="020B0604020202020204" pitchFamily="34" charset="0"/>
            </a:endParaRPr>
          </a:p>
          <a:p>
            <a:pPr marL="0" indent="0" algn="l">
              <a:buNone/>
            </a:pPr>
            <a:r>
              <a:rPr lang="en-GB" sz="2600" dirty="0">
                <a:latin typeface="Arial" panose="020B0604020202020204" pitchFamily="34" charset="0"/>
                <a:cs typeface="Arial" panose="020B0604020202020204" pitchFamily="34" charset="0"/>
                <a:hlinkClick r:id="rId3"/>
              </a:rPr>
              <a:t>The 7 Key Principles of GDPR · PrivacyTerms.io</a:t>
            </a:r>
            <a:endParaRPr lang="en-GB" sz="2600" dirty="0">
              <a:latin typeface="Arial" panose="020B0604020202020204" pitchFamily="34" charset="0"/>
              <a:cs typeface="Arial" panose="020B0604020202020204" pitchFamily="34" charset="0"/>
            </a:endParaRPr>
          </a:p>
        </p:txBody>
      </p:sp>
      <p:pic>
        <p:nvPicPr>
          <p:cNvPr id="4" name="Picture 3" descr="A computer screen shot of a logo&#10;&#10;Description automatically generated">
            <a:extLst>
              <a:ext uri="{FF2B5EF4-FFF2-40B4-BE49-F238E27FC236}">
                <a16:creationId xmlns:a16="http://schemas.microsoft.com/office/drawing/2014/main" id="{7ADC0F11-C5E2-DF50-58C5-E97C4EEBD280}"/>
              </a:ext>
            </a:extLst>
          </p:cNvPr>
          <p:cNvPicPr>
            <a:picLocks noChangeAspect="1"/>
          </p:cNvPicPr>
          <p:nvPr/>
        </p:nvPicPr>
        <p:blipFill rotWithShape="1">
          <a:blip r:embed="rId4"/>
          <a:srcRect l="31509" t="17726" r="34855" b="22947"/>
          <a:stretch/>
        </p:blipFill>
        <p:spPr bwMode="auto">
          <a:xfrm>
            <a:off x="6084168" y="1446568"/>
            <a:ext cx="2489448" cy="19126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90390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122B2-9DBA-9668-1E65-61DD8F9732F4}"/>
              </a:ext>
            </a:extLst>
          </p:cNvPr>
          <p:cNvSpPr>
            <a:spLocks noGrp="1"/>
          </p:cNvSpPr>
          <p:nvPr>
            <p:ph type="title"/>
          </p:nvPr>
        </p:nvSpPr>
        <p:spPr>
          <a:xfrm>
            <a:off x="457200" y="231010"/>
            <a:ext cx="8229600" cy="792088"/>
          </a:xfrm>
        </p:spPr>
        <p:txBody>
          <a:bodyPr>
            <a:normAutofit/>
          </a:bodyPr>
          <a:lstStyle/>
          <a:p>
            <a:r>
              <a:rPr lang="en-GB" sz="3200" b="1" dirty="0"/>
              <a:t>GDPR – personal and sensitive data</a:t>
            </a:r>
            <a:endParaRPr lang="en-GB" sz="3200" dirty="0"/>
          </a:p>
        </p:txBody>
      </p:sp>
      <p:pic>
        <p:nvPicPr>
          <p:cNvPr id="4" name="Content Placeholder 3" descr="Graphical user interface, text, application&#10;&#10;Description automatically generated">
            <a:extLst>
              <a:ext uri="{FF2B5EF4-FFF2-40B4-BE49-F238E27FC236}">
                <a16:creationId xmlns:a16="http://schemas.microsoft.com/office/drawing/2014/main" id="{1ED8EE76-AB43-0CEB-9047-4E535B74CBB5}"/>
              </a:ext>
            </a:extLst>
          </p:cNvPr>
          <p:cNvPicPr>
            <a:picLocks noGrp="1" noChangeAspect="1"/>
          </p:cNvPicPr>
          <p:nvPr>
            <p:ph idx="1"/>
          </p:nvPr>
        </p:nvPicPr>
        <p:blipFill rotWithShape="1">
          <a:blip r:embed="rId3"/>
          <a:srcRect l="19544" t="4727" r="24883" b="10892"/>
          <a:stretch/>
        </p:blipFill>
        <p:spPr bwMode="auto">
          <a:xfrm>
            <a:off x="5901184" y="1412776"/>
            <a:ext cx="2808312" cy="3624741"/>
          </a:xfrm>
          <a:prstGeom prst="rect">
            <a:avLst/>
          </a:prstGeom>
          <a:ln>
            <a:noFill/>
          </a:ln>
          <a:extLst>
            <a:ext uri="{53640926-AAD7-44D8-BBD7-CCE9431645EC}">
              <a14:shadowObscured xmlns:a14="http://schemas.microsoft.com/office/drawing/2010/main"/>
            </a:ext>
          </a:extLst>
        </p:spPr>
      </p:pic>
      <p:pic>
        <p:nvPicPr>
          <p:cNvPr id="6" name="Picture 5" descr="Graphical user interface&#10;&#10;Description automatically generated">
            <a:extLst>
              <a:ext uri="{FF2B5EF4-FFF2-40B4-BE49-F238E27FC236}">
                <a16:creationId xmlns:a16="http://schemas.microsoft.com/office/drawing/2014/main" id="{9A5AA0A5-5569-A966-CB26-AA5A2204513F}"/>
              </a:ext>
            </a:extLst>
          </p:cNvPr>
          <p:cNvPicPr>
            <a:picLocks noChangeAspect="1"/>
          </p:cNvPicPr>
          <p:nvPr/>
        </p:nvPicPr>
        <p:blipFill rotWithShape="1">
          <a:blip r:embed="rId4"/>
          <a:srcRect l="1729" t="9147" r="31664" b="7442"/>
          <a:stretch/>
        </p:blipFill>
        <p:spPr bwMode="auto">
          <a:xfrm>
            <a:off x="251520" y="1052736"/>
            <a:ext cx="5472608" cy="45365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830120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CB2BD-CF1C-CB92-6005-712923B02218}"/>
              </a:ext>
            </a:extLst>
          </p:cNvPr>
          <p:cNvSpPr>
            <a:spLocks noGrp="1"/>
          </p:cNvSpPr>
          <p:nvPr>
            <p:ph type="title"/>
          </p:nvPr>
        </p:nvSpPr>
        <p:spPr>
          <a:xfrm>
            <a:off x="457200" y="274638"/>
            <a:ext cx="8229600" cy="778098"/>
          </a:xfrm>
        </p:spPr>
        <p:txBody>
          <a:bodyPr>
            <a:normAutofit/>
          </a:bodyPr>
          <a:lstStyle/>
          <a:p>
            <a:r>
              <a:rPr lang="en-GB" sz="3600" b="1" dirty="0"/>
              <a:t>A Case Study Example </a:t>
            </a:r>
          </a:p>
        </p:txBody>
      </p:sp>
      <p:sp>
        <p:nvSpPr>
          <p:cNvPr id="3" name="Content Placeholder 2">
            <a:extLst>
              <a:ext uri="{FF2B5EF4-FFF2-40B4-BE49-F238E27FC236}">
                <a16:creationId xmlns:a16="http://schemas.microsoft.com/office/drawing/2014/main" id="{7FCF8C09-C63A-97FD-E0DF-E8A56E2921FF}"/>
              </a:ext>
            </a:extLst>
          </p:cNvPr>
          <p:cNvSpPr>
            <a:spLocks noGrp="1"/>
          </p:cNvSpPr>
          <p:nvPr>
            <p:ph idx="1"/>
          </p:nvPr>
        </p:nvSpPr>
        <p:spPr>
          <a:xfrm>
            <a:off x="383179" y="1772816"/>
            <a:ext cx="8229600" cy="3917032"/>
          </a:xfrm>
        </p:spPr>
        <p:txBody>
          <a:bodyPr>
            <a:normAutofit/>
          </a:bodyPr>
          <a:lstStyle/>
          <a:p>
            <a:pPr marL="0" indent="0">
              <a:buNone/>
            </a:pPr>
            <a:endParaRPr lang="en-GB" dirty="0">
              <a:hlinkClick r:id="rId3"/>
            </a:endParaRPr>
          </a:p>
          <a:p>
            <a:pPr marL="0" indent="0">
              <a:buNone/>
            </a:pPr>
            <a:endParaRPr lang="en-GB" dirty="0">
              <a:hlinkClick r:id="rId3"/>
            </a:endParaRPr>
          </a:p>
          <a:p>
            <a:pPr marL="0" indent="0">
              <a:buNone/>
            </a:pPr>
            <a:endParaRPr lang="en-GB" dirty="0">
              <a:hlinkClick r:id="rId3"/>
            </a:endParaRPr>
          </a:p>
          <a:p>
            <a:pPr marL="0" indent="0">
              <a:buNone/>
            </a:pPr>
            <a:endParaRPr lang="en-GB" dirty="0">
              <a:hlinkClick r:id="rId3"/>
            </a:endParaRPr>
          </a:p>
          <a:p>
            <a:pPr marL="0" indent="0">
              <a:buNone/>
            </a:pPr>
            <a:endParaRPr lang="en-GB" dirty="0">
              <a:hlinkClick r:id="rId3"/>
            </a:endParaRPr>
          </a:p>
          <a:p>
            <a:pPr marL="0" indent="0">
              <a:buNone/>
            </a:pPr>
            <a:r>
              <a:rPr lang="en-GB" sz="2800" dirty="0">
                <a:hlinkClick r:id="rId3"/>
              </a:rPr>
              <a:t>(562) Improving health services through shared care records - YouTube</a:t>
            </a:r>
            <a:endParaRPr lang="en-GB" sz="2800" dirty="0"/>
          </a:p>
          <a:p>
            <a:pPr marL="0" indent="0">
              <a:buNone/>
            </a:pPr>
            <a:endParaRPr lang="en-GB" dirty="0"/>
          </a:p>
        </p:txBody>
      </p:sp>
      <p:pic>
        <p:nvPicPr>
          <p:cNvPr id="4" name="Picture 3" descr="Graphical user interface&#10;&#10;Description automatically generated">
            <a:extLst>
              <a:ext uri="{FF2B5EF4-FFF2-40B4-BE49-F238E27FC236}">
                <a16:creationId xmlns:a16="http://schemas.microsoft.com/office/drawing/2014/main" id="{7ECD684E-B015-1B54-9C13-31D8E02C269B}"/>
              </a:ext>
            </a:extLst>
          </p:cNvPr>
          <p:cNvPicPr>
            <a:picLocks noChangeAspect="1"/>
          </p:cNvPicPr>
          <p:nvPr/>
        </p:nvPicPr>
        <p:blipFill rotWithShape="1">
          <a:blip r:embed="rId4"/>
          <a:srcRect l="10769" t="18437" r="36849" b="33109"/>
          <a:stretch/>
        </p:blipFill>
        <p:spPr bwMode="auto">
          <a:xfrm>
            <a:off x="457200" y="1340767"/>
            <a:ext cx="8291264" cy="31683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82117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07EC5-D81E-5C19-6821-08B9896F13D0}"/>
              </a:ext>
            </a:extLst>
          </p:cNvPr>
          <p:cNvSpPr>
            <a:spLocks noGrp="1"/>
          </p:cNvSpPr>
          <p:nvPr>
            <p:ph type="title"/>
          </p:nvPr>
        </p:nvSpPr>
        <p:spPr>
          <a:xfrm>
            <a:off x="457200" y="620688"/>
            <a:ext cx="8229600" cy="432048"/>
          </a:xfrm>
        </p:spPr>
        <p:txBody>
          <a:bodyPr>
            <a:normAutofit fontScale="90000"/>
          </a:bodyPr>
          <a:lstStyle/>
          <a:p>
            <a:r>
              <a:rPr lang="en-GB" sz="3100" b="1" i="0" dirty="0">
                <a:solidFill>
                  <a:srgbClr val="202A30"/>
                </a:solidFill>
                <a:effectLst/>
                <a:latin typeface="-apple-system"/>
              </a:rPr>
              <a:t>Purpose of the GP Electronic </a:t>
            </a:r>
            <a:br>
              <a:rPr lang="en-GB" sz="3100" b="1" i="0" dirty="0">
                <a:solidFill>
                  <a:srgbClr val="202A30"/>
                </a:solidFill>
                <a:effectLst/>
                <a:latin typeface="-apple-system"/>
              </a:rPr>
            </a:br>
            <a:r>
              <a:rPr lang="en-GB" sz="3100" b="1" dirty="0">
                <a:solidFill>
                  <a:srgbClr val="202A30"/>
                </a:solidFill>
                <a:latin typeface="-apple-system"/>
              </a:rPr>
              <a:t>H</a:t>
            </a:r>
            <a:r>
              <a:rPr lang="en-GB" sz="3100" b="1" i="0" dirty="0">
                <a:solidFill>
                  <a:srgbClr val="202A30"/>
                </a:solidFill>
                <a:effectLst/>
                <a:latin typeface="-apple-system"/>
              </a:rPr>
              <a:t>ealth/Patient </a:t>
            </a:r>
            <a:r>
              <a:rPr lang="en-GB" sz="3100" b="1" dirty="0">
                <a:solidFill>
                  <a:srgbClr val="202A30"/>
                </a:solidFill>
                <a:latin typeface="-apple-system"/>
              </a:rPr>
              <a:t>Re</a:t>
            </a:r>
            <a:r>
              <a:rPr lang="en-GB" sz="3100" b="1" i="0" dirty="0">
                <a:solidFill>
                  <a:srgbClr val="202A30"/>
                </a:solidFill>
                <a:effectLst/>
                <a:latin typeface="-apple-system"/>
              </a:rPr>
              <a:t>cord (EPR) System</a:t>
            </a:r>
            <a:br>
              <a:rPr lang="en-GB" b="1" i="0" dirty="0">
                <a:solidFill>
                  <a:srgbClr val="202A30"/>
                </a:solidFill>
                <a:effectLst/>
                <a:latin typeface="-apple-system"/>
              </a:rPr>
            </a:br>
            <a:endParaRPr lang="en-GB" dirty="0"/>
          </a:p>
        </p:txBody>
      </p:sp>
      <p:sp>
        <p:nvSpPr>
          <p:cNvPr id="3" name="Content Placeholder 2">
            <a:extLst>
              <a:ext uri="{FF2B5EF4-FFF2-40B4-BE49-F238E27FC236}">
                <a16:creationId xmlns:a16="http://schemas.microsoft.com/office/drawing/2014/main" id="{ED9343FB-4CCF-7804-9368-2D719DF125BD}"/>
              </a:ext>
            </a:extLst>
          </p:cNvPr>
          <p:cNvSpPr>
            <a:spLocks noGrp="1"/>
          </p:cNvSpPr>
          <p:nvPr>
            <p:ph idx="1"/>
          </p:nvPr>
        </p:nvSpPr>
        <p:spPr>
          <a:xfrm>
            <a:off x="189486" y="908720"/>
            <a:ext cx="8702993" cy="5040560"/>
          </a:xfrm>
        </p:spPr>
        <p:txBody>
          <a:bodyPr>
            <a:normAutofit fontScale="40000" lnSpcReduction="20000"/>
          </a:bodyPr>
          <a:lstStyle/>
          <a:p>
            <a:r>
              <a:rPr lang="en-GB" sz="6000" b="0" i="0" dirty="0">
                <a:solidFill>
                  <a:srgbClr val="202A30"/>
                </a:solidFill>
                <a:effectLst/>
                <a:latin typeface="-apple-system"/>
              </a:rPr>
              <a:t>Comprehensive, accurate, health records are central to a modern healthcare system.</a:t>
            </a:r>
          </a:p>
          <a:p>
            <a:r>
              <a:rPr lang="en-GB" sz="6000" b="0" i="0" dirty="0">
                <a:solidFill>
                  <a:srgbClr val="202A30"/>
                </a:solidFill>
                <a:effectLst/>
                <a:latin typeface="-apple-system"/>
              </a:rPr>
              <a:t>A patient record may contain information in any number of formats but in primary care, the core of a record is held in digital form.</a:t>
            </a:r>
          </a:p>
          <a:p>
            <a:r>
              <a:rPr lang="en-GB" sz="6000" b="0" i="0" dirty="0">
                <a:solidFill>
                  <a:srgbClr val="202A30"/>
                </a:solidFill>
                <a:effectLst/>
                <a:latin typeface="-apple-system"/>
              </a:rPr>
              <a:t>High-quality patient records are the foundation of good clinical care delivery. </a:t>
            </a:r>
          </a:p>
          <a:p>
            <a:r>
              <a:rPr lang="en-GB" sz="6000" b="0" i="0" dirty="0">
                <a:solidFill>
                  <a:srgbClr val="202A30"/>
                </a:solidFill>
                <a:effectLst/>
                <a:latin typeface="-apple-system"/>
              </a:rPr>
              <a:t>Delivering safe and efficient patient care depends on having high quality patient records and, therefore, the right information available when clinical decisions are made.  </a:t>
            </a:r>
          </a:p>
          <a:p>
            <a:r>
              <a:rPr lang="en-GB" sz="6000" b="0" i="0" dirty="0">
                <a:solidFill>
                  <a:srgbClr val="202A30"/>
                </a:solidFill>
                <a:effectLst/>
                <a:latin typeface="-apple-system"/>
              </a:rPr>
              <a:t>Records should be accurate, is appropriately and correctly coded, has the correct context, contains no inaccurate or data not related to the patient and is curated to allow all this information to be accessible. From: </a:t>
            </a:r>
            <a:r>
              <a:rPr lang="en-GB" sz="6000" dirty="0">
                <a:hlinkClick r:id="rId3"/>
              </a:rPr>
              <a:t>NHS England » Purpose of the GP electronic health record</a:t>
            </a:r>
            <a:r>
              <a:rPr lang="en-GB" sz="6000" dirty="0"/>
              <a:t> [Accessed, 25</a:t>
            </a:r>
            <a:r>
              <a:rPr lang="en-GB" sz="6000" baseline="30000" dirty="0"/>
              <a:t>th</a:t>
            </a:r>
            <a:r>
              <a:rPr lang="en-GB" sz="6000" dirty="0"/>
              <a:t> February 2025].</a:t>
            </a:r>
          </a:p>
          <a:p>
            <a:endParaRPr lang="en-GB" sz="6000" b="0" i="0" dirty="0">
              <a:solidFill>
                <a:srgbClr val="202A30"/>
              </a:solidFill>
              <a:effectLst/>
              <a:latin typeface="-apple-system"/>
            </a:endParaRPr>
          </a:p>
          <a:p>
            <a:endParaRPr lang="en-GB" sz="6000" b="0" i="0" dirty="0">
              <a:solidFill>
                <a:srgbClr val="202A30"/>
              </a:solidFill>
              <a:effectLst/>
              <a:latin typeface="-apple-system"/>
            </a:endParaRPr>
          </a:p>
          <a:p>
            <a:endParaRPr lang="en-GB" dirty="0">
              <a:solidFill>
                <a:srgbClr val="202A30"/>
              </a:solidFill>
              <a:latin typeface="-apple-system"/>
            </a:endParaRPr>
          </a:p>
        </p:txBody>
      </p:sp>
    </p:spTree>
    <p:extLst>
      <p:ext uri="{BB962C8B-B14F-4D97-AF65-F5344CB8AC3E}">
        <p14:creationId xmlns:p14="http://schemas.microsoft.com/office/powerpoint/2010/main" val="59719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81011FDC-6A52-E52E-2759-4D903242FC99}"/>
              </a:ext>
            </a:extLst>
          </p:cNvPr>
          <p:cNvPicPr>
            <a:picLocks noChangeAspect="1"/>
          </p:cNvPicPr>
          <p:nvPr/>
        </p:nvPicPr>
        <p:blipFill rotWithShape="1">
          <a:blip r:embed="rId3"/>
          <a:srcRect l="665" t="1182" r="1750" b="16801"/>
          <a:stretch/>
        </p:blipFill>
        <p:spPr bwMode="auto">
          <a:xfrm>
            <a:off x="683568" y="1124745"/>
            <a:ext cx="7848871" cy="3672408"/>
          </a:xfrm>
          <a:prstGeom prst="rect">
            <a:avLst/>
          </a:prstGeom>
          <a:noFill/>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23580AC-941A-4457-70D5-9FF3195A84A7}"/>
              </a:ext>
            </a:extLst>
          </p:cNvPr>
          <p:cNvSpPr>
            <a:spLocks noGrp="1"/>
          </p:cNvSpPr>
          <p:nvPr>
            <p:ph type="title"/>
          </p:nvPr>
        </p:nvSpPr>
        <p:spPr>
          <a:xfrm>
            <a:off x="457200" y="116632"/>
            <a:ext cx="8229600" cy="792088"/>
          </a:xfrm>
        </p:spPr>
        <p:txBody>
          <a:bodyPr>
            <a:normAutofit/>
          </a:bodyPr>
          <a:lstStyle/>
          <a:p>
            <a:r>
              <a:rPr lang="en-GB" b="1" dirty="0"/>
              <a:t>NHS Video Link  </a:t>
            </a:r>
            <a:endParaRPr lang="en-GB" dirty="0"/>
          </a:p>
        </p:txBody>
      </p:sp>
      <p:sp>
        <p:nvSpPr>
          <p:cNvPr id="4" name="TextBox 3">
            <a:extLst>
              <a:ext uri="{FF2B5EF4-FFF2-40B4-BE49-F238E27FC236}">
                <a16:creationId xmlns:a16="http://schemas.microsoft.com/office/drawing/2014/main" id="{03839763-672D-4431-E58B-A6F8954F39B5}"/>
              </a:ext>
            </a:extLst>
          </p:cNvPr>
          <p:cNvSpPr txBox="1"/>
          <p:nvPr/>
        </p:nvSpPr>
        <p:spPr>
          <a:xfrm>
            <a:off x="431123" y="4967313"/>
            <a:ext cx="8255677" cy="646331"/>
          </a:xfrm>
          <a:prstGeom prst="rect">
            <a:avLst/>
          </a:prstGeom>
          <a:noFill/>
        </p:spPr>
        <p:txBody>
          <a:bodyPr wrap="square">
            <a:spAutoFit/>
          </a:bodyPr>
          <a:lstStyle/>
          <a:p>
            <a:r>
              <a:rPr lang="en-GB" b="1" dirty="0">
                <a:hlinkClick r:id="rId4"/>
              </a:rPr>
              <a:t>(572) NHS </a:t>
            </a:r>
            <a:r>
              <a:rPr lang="en-GB" b="1" dirty="0" err="1">
                <a:hlinkClick r:id="rId4"/>
              </a:rPr>
              <a:t>DigiTrials</a:t>
            </a:r>
            <a:r>
              <a:rPr lang="en-GB" b="1" dirty="0">
                <a:hlinkClick r:id="rId4"/>
              </a:rPr>
              <a:t> – how we collect, process, use and protect your data to improve patient care – YouTube</a:t>
            </a:r>
            <a:r>
              <a:rPr lang="en-GB" b="1" dirty="0"/>
              <a:t> </a:t>
            </a:r>
            <a:endParaRPr lang="en-GB" dirty="0"/>
          </a:p>
        </p:txBody>
      </p:sp>
    </p:spTree>
    <p:extLst>
      <p:ext uri="{BB962C8B-B14F-4D97-AF65-F5344CB8AC3E}">
        <p14:creationId xmlns:p14="http://schemas.microsoft.com/office/powerpoint/2010/main" val="3764309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3AB03-82F9-1D01-CA41-2EBAB8516881}"/>
              </a:ext>
            </a:extLst>
          </p:cNvPr>
          <p:cNvSpPr>
            <a:spLocks noGrp="1"/>
          </p:cNvSpPr>
          <p:nvPr>
            <p:ph type="title"/>
          </p:nvPr>
        </p:nvSpPr>
        <p:spPr/>
        <p:txBody>
          <a:bodyPr>
            <a:normAutofit fontScale="90000"/>
          </a:bodyPr>
          <a:lstStyle/>
          <a:p>
            <a:r>
              <a:rPr lang="en-GB" b="1" dirty="0"/>
              <a:t>Watch the video on data protection in the NHS</a:t>
            </a:r>
            <a:endParaRPr lang="en-GB" dirty="0"/>
          </a:p>
        </p:txBody>
      </p:sp>
      <p:pic>
        <p:nvPicPr>
          <p:cNvPr id="4" name="Content Placeholder 3" descr="A close-up of a sign&#10;&#10;Description automatically generated">
            <a:extLst>
              <a:ext uri="{FF2B5EF4-FFF2-40B4-BE49-F238E27FC236}">
                <a16:creationId xmlns:a16="http://schemas.microsoft.com/office/drawing/2014/main" id="{6E4C2BDD-2F0D-E07D-E6B3-CE3FD8F74AA5}"/>
              </a:ext>
            </a:extLst>
          </p:cNvPr>
          <p:cNvPicPr>
            <a:picLocks noGrp="1" noChangeAspect="1"/>
          </p:cNvPicPr>
          <p:nvPr>
            <p:ph idx="1"/>
          </p:nvPr>
        </p:nvPicPr>
        <p:blipFill rotWithShape="1">
          <a:blip r:embed="rId3"/>
          <a:srcRect l="12706" t="15117" r="8387" b="18313"/>
          <a:stretch/>
        </p:blipFill>
        <p:spPr bwMode="auto">
          <a:xfrm>
            <a:off x="457200" y="1605687"/>
            <a:ext cx="5698976" cy="3047449"/>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954D42E8-F7D5-2134-AB45-05A30BC729FE}"/>
              </a:ext>
            </a:extLst>
          </p:cNvPr>
          <p:cNvSpPr txBox="1"/>
          <p:nvPr/>
        </p:nvSpPr>
        <p:spPr>
          <a:xfrm>
            <a:off x="6419255" y="2117802"/>
            <a:ext cx="2267545" cy="1384995"/>
          </a:xfrm>
          <a:prstGeom prst="rect">
            <a:avLst/>
          </a:prstGeom>
          <a:noFill/>
        </p:spPr>
        <p:txBody>
          <a:bodyPr wrap="square">
            <a:spAutoFit/>
          </a:bodyPr>
          <a:lstStyle/>
          <a:p>
            <a:r>
              <a:rPr lang="en-GB" sz="2800" dirty="0">
                <a:hlinkClick r:id="rId4"/>
              </a:rPr>
              <a:t>NHS - Health Records - Bing video</a:t>
            </a:r>
            <a:endParaRPr lang="en-GB" sz="2800" dirty="0"/>
          </a:p>
        </p:txBody>
      </p:sp>
      <p:sp>
        <p:nvSpPr>
          <p:cNvPr id="5" name="TextBox 4">
            <a:extLst>
              <a:ext uri="{FF2B5EF4-FFF2-40B4-BE49-F238E27FC236}">
                <a16:creationId xmlns:a16="http://schemas.microsoft.com/office/drawing/2014/main" id="{7801CC01-D366-F61A-F14B-2DDB2F5B8849}"/>
              </a:ext>
            </a:extLst>
          </p:cNvPr>
          <p:cNvSpPr txBox="1"/>
          <p:nvPr/>
        </p:nvSpPr>
        <p:spPr>
          <a:xfrm>
            <a:off x="323528" y="4814937"/>
            <a:ext cx="8229600" cy="830997"/>
          </a:xfrm>
          <a:prstGeom prst="rect">
            <a:avLst/>
          </a:prstGeom>
          <a:noFill/>
        </p:spPr>
        <p:txBody>
          <a:bodyPr wrap="square">
            <a:spAutoFit/>
          </a:bodyPr>
          <a:lstStyle/>
          <a:p>
            <a:r>
              <a:rPr lang="en-GB" sz="2400" dirty="0">
                <a:hlinkClick r:id="rId5"/>
              </a:rPr>
              <a:t>Supporting general practice - Medical record keeping - NHS Resolution</a:t>
            </a:r>
            <a:endParaRPr lang="en-GB" sz="2400" dirty="0"/>
          </a:p>
        </p:txBody>
      </p:sp>
    </p:spTree>
    <p:extLst>
      <p:ext uri="{BB962C8B-B14F-4D97-AF65-F5344CB8AC3E}">
        <p14:creationId xmlns:p14="http://schemas.microsoft.com/office/powerpoint/2010/main" val="13799180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A444-6A20-A439-3037-40B27A6DCF32}"/>
              </a:ext>
            </a:extLst>
          </p:cNvPr>
          <p:cNvSpPr>
            <a:spLocks noGrp="1"/>
          </p:cNvSpPr>
          <p:nvPr>
            <p:ph type="title"/>
          </p:nvPr>
        </p:nvSpPr>
        <p:spPr>
          <a:xfrm>
            <a:off x="457200" y="836712"/>
            <a:ext cx="8229600" cy="504056"/>
          </a:xfrm>
        </p:spPr>
        <p:txBody>
          <a:bodyPr>
            <a:normAutofit fontScale="90000"/>
          </a:bodyPr>
          <a:lstStyle/>
          <a:p>
            <a:r>
              <a:rPr lang="en-GB" b="1" i="0" dirty="0">
                <a:effectLst/>
                <a:latin typeface="Lato" panose="020F0502020204030203" pitchFamily="34" charset="0"/>
              </a:rPr>
              <a:t>The role of the standards of conduct, performance and ethics</a:t>
            </a:r>
            <a:br>
              <a:rPr lang="en-GB" b="0" i="0" dirty="0">
                <a:solidFill>
                  <a:srgbClr val="002F6C"/>
                </a:solidFill>
                <a:effectLst/>
                <a:latin typeface="Lato" panose="020F0502020204030203" pitchFamily="34" charset="0"/>
              </a:rPr>
            </a:br>
            <a:endParaRPr lang="en-GB" dirty="0"/>
          </a:p>
        </p:txBody>
      </p:sp>
      <p:sp>
        <p:nvSpPr>
          <p:cNvPr id="3" name="Content Placeholder 2">
            <a:extLst>
              <a:ext uri="{FF2B5EF4-FFF2-40B4-BE49-F238E27FC236}">
                <a16:creationId xmlns:a16="http://schemas.microsoft.com/office/drawing/2014/main" id="{FC2FE6E0-DB01-8426-EC18-35655DEA8D00}"/>
              </a:ext>
            </a:extLst>
          </p:cNvPr>
          <p:cNvSpPr>
            <a:spLocks noGrp="1"/>
          </p:cNvSpPr>
          <p:nvPr>
            <p:ph idx="1"/>
          </p:nvPr>
        </p:nvSpPr>
        <p:spPr>
          <a:xfrm>
            <a:off x="4438327" y="1700808"/>
            <a:ext cx="4489645" cy="3744417"/>
          </a:xfrm>
        </p:spPr>
        <p:txBody>
          <a:bodyPr>
            <a:normAutofit lnSpcReduction="10000"/>
          </a:bodyPr>
          <a:lstStyle/>
          <a:p>
            <a:pPr marL="0" indent="0" algn="l">
              <a:buNone/>
            </a:pPr>
            <a:r>
              <a:rPr lang="en-GB" sz="2400" b="0" i="0" u="sng" dirty="0">
                <a:solidFill>
                  <a:srgbClr val="0563C1"/>
                </a:solidFill>
                <a:effectLst/>
                <a:latin typeface="Arial" panose="020B0604020202020204" pitchFamily="34" charset="0"/>
                <a:hlinkClick r:id="rId3" tooltip="Original URL: https://www.skillsforcare.org.uk/Documents/Standards-legislation/Code-of-Conduct/Code-of-Conduct.pdf. Click or tap if you trust this link."/>
              </a:rPr>
              <a:t>https://www.skillsforcare.org.uk/Documents/Standards-legislation/Code-of-Conduct/Code-of-Conduct.pdf</a:t>
            </a:r>
            <a:endParaRPr lang="en-GB" sz="2400" b="0" i="0" u="sng" dirty="0">
              <a:solidFill>
                <a:srgbClr val="0563C1"/>
              </a:solidFill>
              <a:effectLst/>
              <a:latin typeface="Arial" panose="020B0604020202020204" pitchFamily="34" charset="0"/>
            </a:endParaRPr>
          </a:p>
          <a:p>
            <a:pPr algn="l"/>
            <a:endParaRPr lang="en-GB" sz="2400" u="sng" dirty="0">
              <a:solidFill>
                <a:srgbClr val="0563C1"/>
              </a:solidFill>
              <a:latin typeface="Arial" panose="020B0604020202020204" pitchFamily="34" charset="0"/>
            </a:endParaRPr>
          </a:p>
          <a:p>
            <a:pPr algn="l"/>
            <a:endParaRPr lang="en-GB" sz="2400" b="0" i="0" u="sng" dirty="0">
              <a:solidFill>
                <a:srgbClr val="0563C1"/>
              </a:solidFill>
              <a:effectLst/>
              <a:latin typeface="Arial" panose="020B0604020202020204" pitchFamily="34" charset="0"/>
            </a:endParaRPr>
          </a:p>
          <a:p>
            <a:pPr marL="0" indent="0" algn="l">
              <a:buNone/>
            </a:pPr>
            <a:r>
              <a:rPr lang="en-GB" sz="2400" b="0" i="0" u="sng" dirty="0">
                <a:solidFill>
                  <a:srgbClr val="0563C1"/>
                </a:solidFill>
                <a:effectLst/>
                <a:latin typeface="Arial" panose="020B0604020202020204" pitchFamily="34" charset="0"/>
                <a:hlinkClick r:id="rId4" tooltip="Original URL: https://www.hcpc-uk.org/standards/standards-of-conduct-performance-and-ethics/. Click or tap if you trust this link."/>
              </a:rPr>
              <a:t>https://www.hcpc-uk.org/standards/standards-of-conduct-performance-and-ethics/</a:t>
            </a:r>
            <a:endParaRPr lang="en-GB" sz="2400" b="0" i="0" dirty="0">
              <a:solidFill>
                <a:srgbClr val="242424"/>
              </a:solidFill>
              <a:effectLst/>
              <a:latin typeface="Calibri" panose="020F0502020204030204" pitchFamily="34" charset="0"/>
            </a:endParaRPr>
          </a:p>
          <a:p>
            <a:endParaRPr lang="en-GB" dirty="0"/>
          </a:p>
        </p:txBody>
      </p:sp>
      <p:pic>
        <p:nvPicPr>
          <p:cNvPr id="4" name="Picture 3" descr="A screenshot of a computer&#10;&#10;Description automatically generated">
            <a:extLst>
              <a:ext uri="{FF2B5EF4-FFF2-40B4-BE49-F238E27FC236}">
                <a16:creationId xmlns:a16="http://schemas.microsoft.com/office/drawing/2014/main" id="{FA223AC0-7FBB-1C87-2896-429BFF9C4129}"/>
              </a:ext>
            </a:extLst>
          </p:cNvPr>
          <p:cNvPicPr>
            <a:picLocks noChangeAspect="1"/>
          </p:cNvPicPr>
          <p:nvPr/>
        </p:nvPicPr>
        <p:blipFill rotWithShape="1">
          <a:blip r:embed="rId5"/>
          <a:srcRect l="24330" t="15363" r="29271" b="23656"/>
          <a:stretch/>
        </p:blipFill>
        <p:spPr bwMode="auto">
          <a:xfrm>
            <a:off x="216027" y="1700808"/>
            <a:ext cx="4222300" cy="1965960"/>
          </a:xfrm>
          <a:prstGeom prst="rect">
            <a:avLst/>
          </a:prstGeom>
          <a:ln>
            <a:noFill/>
          </a:ln>
          <a:extLst>
            <a:ext uri="{53640926-AAD7-44D8-BBD7-CCE9431645EC}">
              <a14:shadowObscured xmlns:a14="http://schemas.microsoft.com/office/drawing/2010/main"/>
            </a:ext>
          </a:extLst>
        </p:spPr>
      </p:pic>
      <p:pic>
        <p:nvPicPr>
          <p:cNvPr id="5" name="Picture 4" descr="A screenshot of a computer&#10;&#10;Description automatically generated">
            <a:extLst>
              <a:ext uri="{FF2B5EF4-FFF2-40B4-BE49-F238E27FC236}">
                <a16:creationId xmlns:a16="http://schemas.microsoft.com/office/drawing/2014/main" id="{02F4E357-AF33-8057-FB08-2E47EF926EEC}"/>
              </a:ext>
            </a:extLst>
          </p:cNvPr>
          <p:cNvPicPr>
            <a:picLocks noChangeAspect="1"/>
          </p:cNvPicPr>
          <p:nvPr/>
        </p:nvPicPr>
        <p:blipFill rotWithShape="1">
          <a:blip r:embed="rId6"/>
          <a:srcRect l="9440" t="15836" r="41635" b="19874"/>
          <a:stretch/>
        </p:blipFill>
        <p:spPr bwMode="auto">
          <a:xfrm>
            <a:off x="191641" y="3666768"/>
            <a:ext cx="4222299" cy="17784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104315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2781473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r>
                <a:rPr lang="en-GB" sz="3600" b="1" kern="1200" dirty="0"/>
                <a:t>Session 3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 </a:t>
              </a:r>
            </a:p>
          </p:txBody>
        </p:sp>
      </p:grpSp>
      <p:pic>
        <p:nvPicPr>
          <p:cNvPr id="2" name="Picture 1"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2987825" y="3068960"/>
            <a:ext cx="3024336" cy="19198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657762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E581-2097-90D3-C14F-30603CB9EEB0}"/>
              </a:ext>
            </a:extLst>
          </p:cNvPr>
          <p:cNvSpPr>
            <a:spLocks noGrp="1"/>
          </p:cNvSpPr>
          <p:nvPr>
            <p:ph type="title"/>
          </p:nvPr>
        </p:nvSpPr>
        <p:spPr>
          <a:xfrm>
            <a:off x="457200" y="274638"/>
            <a:ext cx="8229600" cy="634082"/>
          </a:xfrm>
        </p:spPr>
        <p:txBody>
          <a:bodyPr vert="horz" lIns="91440" tIns="45720" rIns="91440" bIns="45720" rtlCol="0" anchor="ctr">
            <a:noAutofit/>
          </a:bodyPr>
          <a:lstStyle/>
          <a:p>
            <a:r>
              <a:rPr lang="en-GB" sz="3600" b="1" dirty="0"/>
              <a:t>Group Work Activity</a:t>
            </a:r>
          </a:p>
        </p:txBody>
      </p:sp>
      <p:pic>
        <p:nvPicPr>
          <p:cNvPr id="4" name="Content Placeholder 3" descr="Logo&#10;&#10;Description automatically generated with low confidence">
            <a:extLst>
              <a:ext uri="{FF2B5EF4-FFF2-40B4-BE49-F238E27FC236}">
                <a16:creationId xmlns:a16="http://schemas.microsoft.com/office/drawing/2014/main" id="{49F59BEC-4B5E-F639-256E-15092FECAC82}"/>
              </a:ext>
            </a:extLst>
          </p:cNvPr>
          <p:cNvPicPr>
            <a:picLocks noGrp="1" noChangeAspect="1"/>
          </p:cNvPicPr>
          <p:nvPr>
            <p:ph sz="half" idx="1"/>
          </p:nvPr>
        </p:nvPicPr>
        <p:blipFill rotWithShape="1">
          <a:blip r:embed="rId3"/>
          <a:srcRect l="20495" r="22556"/>
          <a:stretch/>
        </p:blipFill>
        <p:spPr bwMode="auto">
          <a:xfrm>
            <a:off x="457200" y="1196753"/>
            <a:ext cx="4038600" cy="2376264"/>
          </a:xfrm>
          <a:prstGeom prst="rect">
            <a:avLst/>
          </a:prstGeom>
          <a:noFill/>
          <a:ln>
            <a:noFill/>
          </a:ln>
          <a:extLst>
            <a:ext uri="{53640926-AAD7-44D8-BBD7-CCE9431645EC}">
              <a14:shadowObscured xmlns:a14="http://schemas.microsoft.com/office/drawing/2010/main"/>
            </a:ext>
          </a:extLst>
        </p:spPr>
      </p:pic>
      <p:sp>
        <p:nvSpPr>
          <p:cNvPr id="5" name="Content Placeholder 2">
            <a:extLst>
              <a:ext uri="{FF2B5EF4-FFF2-40B4-BE49-F238E27FC236}">
                <a16:creationId xmlns:a16="http://schemas.microsoft.com/office/drawing/2014/main" id="{512BEBE6-C2C4-7FB0-96C1-17602EA65E70}"/>
              </a:ext>
            </a:extLst>
          </p:cNvPr>
          <p:cNvSpPr txBox="1">
            <a:spLocks/>
          </p:cNvSpPr>
          <p:nvPr/>
        </p:nvSpPr>
        <p:spPr>
          <a:xfrm>
            <a:off x="4648200" y="1196752"/>
            <a:ext cx="4244280" cy="4392489"/>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sz="2800" dirty="0"/>
              <a:t>Watch the Channel 4 News video on the GDPR and note down the key elements contained within it.  </a:t>
            </a:r>
          </a:p>
          <a:p>
            <a:pPr>
              <a:lnSpc>
                <a:spcPct val="90000"/>
              </a:lnSpc>
            </a:pPr>
            <a:r>
              <a:rPr lang="en-GB" sz="2800" dirty="0"/>
              <a:t>In your groups discuss the contents and relate it to your responsibility as a H and SC worker within a specific service users' group.   </a:t>
            </a:r>
          </a:p>
          <a:p>
            <a:pPr>
              <a:lnSpc>
                <a:spcPct val="90000"/>
              </a:lnSpc>
            </a:pPr>
            <a:r>
              <a:rPr lang="en-GB" sz="2800" dirty="0"/>
              <a:t>Feedback your findings.</a:t>
            </a:r>
          </a:p>
        </p:txBody>
      </p:sp>
      <p:sp>
        <p:nvSpPr>
          <p:cNvPr id="6" name="TextBox 5">
            <a:extLst>
              <a:ext uri="{FF2B5EF4-FFF2-40B4-BE49-F238E27FC236}">
                <a16:creationId xmlns:a16="http://schemas.microsoft.com/office/drawing/2014/main" id="{F3CA0FA0-1D2B-9604-04C2-A41355E6DA59}"/>
              </a:ext>
            </a:extLst>
          </p:cNvPr>
          <p:cNvSpPr txBox="1"/>
          <p:nvPr/>
        </p:nvSpPr>
        <p:spPr>
          <a:xfrm>
            <a:off x="283501" y="3861050"/>
            <a:ext cx="4572000" cy="1959960"/>
          </a:xfrm>
          <a:prstGeom prst="rect">
            <a:avLst/>
          </a:prstGeom>
          <a:noFill/>
        </p:spPr>
        <p:txBody>
          <a:bodyPr wrap="square">
            <a:spAutoFit/>
          </a:bodyPr>
          <a:lstStyle/>
          <a:p>
            <a:pPr marL="342900" indent="-342900">
              <a:lnSpc>
                <a:spcPct val="107000"/>
              </a:lnSpc>
              <a:spcAft>
                <a:spcPts val="800"/>
              </a:spcAft>
              <a:buFont typeface="+mj-lt"/>
              <a:buAutoNum type="arabicPeriod"/>
            </a:pPr>
            <a:r>
              <a:rPr lang="en-GB" sz="1800" b="1" u="sng"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hlinkClick r:id="rId4" tooltip="View original video: GDPR explained: How the new data protection act could change your life"/>
              </a:rPr>
              <a:t>GDPR explained: How the new data protection act could change your life</a:t>
            </a:r>
            <a:r>
              <a:rPr lang="en-GB" sz="1800" b="1" u="sng" dirty="0">
                <a:solidFill>
                  <a:srgbClr val="111111"/>
                </a:solidFill>
                <a:effectLst/>
                <a:latin typeface="Arial" panose="020B0604020202020204" pitchFamily="34" charset="0"/>
                <a:ea typeface="Calibri" panose="020F0502020204030204" pitchFamily="34" charset="0"/>
                <a:cs typeface="Times New Roman" panose="02020603050405020304" pitchFamily="18" charset="0"/>
              </a:rPr>
              <a:t>   -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GDPR explained: How the new data protection act could change your life - Bing video</a:t>
            </a:r>
            <a:endPar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endParaRPr lang="en-GB" sz="1800" b="1" u="sng" dirty="0">
              <a:solidFill>
                <a:srgbClr val="0000FF"/>
              </a:solidFill>
              <a:effectLst/>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997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C8E11-4F0A-691E-113A-C547C5451835}"/>
              </a:ext>
            </a:extLst>
          </p:cNvPr>
          <p:cNvSpPr>
            <a:spLocks noGrp="1"/>
          </p:cNvSpPr>
          <p:nvPr>
            <p:ph type="title"/>
          </p:nvPr>
        </p:nvSpPr>
        <p:spPr>
          <a:xfrm>
            <a:off x="457200" y="0"/>
            <a:ext cx="8229600" cy="836712"/>
          </a:xfrm>
        </p:spPr>
        <p:txBody>
          <a:bodyPr>
            <a:normAutofit/>
          </a:bodyPr>
          <a:lstStyle/>
          <a:p>
            <a:r>
              <a:rPr lang="en-GB" b="1" dirty="0"/>
              <a:t>Activity per Group</a:t>
            </a:r>
          </a:p>
        </p:txBody>
      </p:sp>
      <p:sp>
        <p:nvSpPr>
          <p:cNvPr id="3" name="Content Placeholder 2">
            <a:extLst>
              <a:ext uri="{FF2B5EF4-FFF2-40B4-BE49-F238E27FC236}">
                <a16:creationId xmlns:a16="http://schemas.microsoft.com/office/drawing/2014/main" id="{9605917F-C45A-4D01-DEF4-1542142637B4}"/>
              </a:ext>
            </a:extLst>
          </p:cNvPr>
          <p:cNvSpPr>
            <a:spLocks noGrp="1"/>
          </p:cNvSpPr>
          <p:nvPr>
            <p:ph idx="1"/>
          </p:nvPr>
        </p:nvSpPr>
        <p:spPr>
          <a:xfrm>
            <a:off x="323528" y="836712"/>
            <a:ext cx="8568952" cy="5112568"/>
          </a:xfrm>
        </p:spPr>
        <p:txBody>
          <a:bodyPr>
            <a:normAutofit/>
          </a:bodyPr>
          <a:lstStyle/>
          <a:p>
            <a:r>
              <a:rPr lang="en-GB" b="1" dirty="0">
                <a:solidFill>
                  <a:srgbClr val="FF0000"/>
                </a:solidFill>
              </a:rPr>
              <a:t>Red group </a:t>
            </a:r>
            <a:r>
              <a:rPr lang="en-GB" dirty="0"/>
              <a:t>– Palliative Cancer Care in the Community</a:t>
            </a:r>
          </a:p>
          <a:p>
            <a:r>
              <a:rPr lang="en-GB" b="1" dirty="0">
                <a:solidFill>
                  <a:srgbClr val="0070C0"/>
                </a:solidFill>
              </a:rPr>
              <a:t>Blue group </a:t>
            </a:r>
            <a:r>
              <a:rPr lang="en-GB" dirty="0"/>
              <a:t>– Disability Residential Care</a:t>
            </a:r>
          </a:p>
          <a:p>
            <a:r>
              <a:rPr lang="en-GB" b="1" dirty="0">
                <a:solidFill>
                  <a:srgbClr val="FFFF00"/>
                </a:solidFill>
                <a:highlight>
                  <a:srgbClr val="C0C0C0"/>
                </a:highlight>
              </a:rPr>
              <a:t>Yellow group </a:t>
            </a:r>
            <a:r>
              <a:rPr lang="en-GB" dirty="0"/>
              <a:t>– Within the Hospital Setting</a:t>
            </a:r>
          </a:p>
          <a:p>
            <a:r>
              <a:rPr lang="en-GB" b="1" dirty="0">
                <a:solidFill>
                  <a:srgbClr val="FFC000"/>
                </a:solidFill>
              </a:rPr>
              <a:t>Orange group </a:t>
            </a:r>
            <a:r>
              <a:rPr lang="en-GB"/>
              <a:t>– Dementia </a:t>
            </a:r>
            <a:r>
              <a:rPr lang="en-GB" dirty="0"/>
              <a:t>Care in a Private Nursing Home</a:t>
            </a:r>
          </a:p>
          <a:p>
            <a:r>
              <a:rPr lang="en-GB" b="1" dirty="0">
                <a:solidFill>
                  <a:srgbClr val="00B050"/>
                </a:solidFill>
              </a:rPr>
              <a:t>Green group </a:t>
            </a:r>
            <a:r>
              <a:rPr lang="en-GB" dirty="0"/>
              <a:t>– LA Residential Care Home</a:t>
            </a:r>
          </a:p>
          <a:p>
            <a:r>
              <a:rPr lang="en-GB" b="1" dirty="0">
                <a:solidFill>
                  <a:srgbClr val="7030A0"/>
                </a:solidFill>
              </a:rPr>
              <a:t>Purple group </a:t>
            </a:r>
            <a:r>
              <a:rPr lang="en-GB" dirty="0"/>
              <a:t>– Mental Health Supportive Living Accommodation</a:t>
            </a:r>
          </a:p>
        </p:txBody>
      </p:sp>
    </p:spTree>
    <p:extLst>
      <p:ext uri="{BB962C8B-B14F-4D97-AF65-F5344CB8AC3E}">
        <p14:creationId xmlns:p14="http://schemas.microsoft.com/office/powerpoint/2010/main" val="412036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000" b="1" kern="1200" dirty="0"/>
            </a:p>
            <a:p>
              <a:pPr marL="0" lvl="0" indent="0" algn="ctr" defTabSz="1377950">
                <a:lnSpc>
                  <a:spcPct val="90000"/>
                </a:lnSpc>
                <a:spcBef>
                  <a:spcPct val="0"/>
                </a:spcBef>
                <a:spcAft>
                  <a:spcPct val="35000"/>
                </a:spcAft>
                <a:buNone/>
              </a:pPr>
              <a:endParaRPr lang="en-GB" sz="1400" b="1" dirty="0"/>
            </a:p>
            <a:p>
              <a:pPr marL="0" lvl="0" indent="0" algn="ctr" defTabSz="1377950">
                <a:lnSpc>
                  <a:spcPct val="90000"/>
                </a:lnSpc>
                <a:spcBef>
                  <a:spcPct val="0"/>
                </a:spcBef>
                <a:spcAft>
                  <a:spcPct val="35000"/>
                </a:spcAft>
                <a:buNone/>
              </a:pPr>
              <a:r>
                <a:rPr lang="en-GB" sz="4000" b="1" kern="1200" dirty="0"/>
                <a:t>Session 4 </a:t>
              </a:r>
            </a:p>
            <a:p>
              <a:pPr marL="0" lvl="0" indent="0" algn="ctr" defTabSz="1377950">
                <a:lnSpc>
                  <a:spcPct val="90000"/>
                </a:lnSpc>
                <a:spcBef>
                  <a:spcPct val="0"/>
                </a:spcBef>
                <a:spcAft>
                  <a:spcPct val="35000"/>
                </a:spcAft>
                <a:buNone/>
              </a:pPr>
              <a:r>
                <a:rPr lang="en-GB" sz="4000" b="1" kern="1200" dirty="0"/>
                <a:t>Group Work </a:t>
              </a:r>
              <a:r>
                <a:rPr lang="en-GB" sz="4000" b="1" dirty="0"/>
                <a:t>P</a:t>
              </a:r>
              <a:r>
                <a:rPr lang="en-GB" sz="4000" b="1" kern="1200" dirty="0"/>
                <a:t>resentations</a:t>
              </a:r>
            </a:p>
          </p:txBody>
        </p:sp>
      </p:grpSp>
    </p:spTree>
    <p:extLst>
      <p:ext uri="{BB962C8B-B14F-4D97-AF65-F5344CB8AC3E}">
        <p14:creationId xmlns:p14="http://schemas.microsoft.com/office/powerpoint/2010/main" val="10328360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9264F-A5F8-40A9-F063-62CA7D115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24CA0F-52D9-8620-23B1-AC43942642BE}"/>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ABDEA7E0-8B97-3690-961B-C41EBA1C6579}"/>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a:t>Continue the Module on Moodle</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3F762852-189A-638B-F63A-648CCA00C9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10229948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fontScale="90000"/>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ASSESSMENT BRIEF SLIDES</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Component 2</a:t>
            </a:r>
            <a:br>
              <a:rPr lang="en-GB" sz="3600" b="1" dirty="0">
                <a:solidFill>
                  <a:schemeClr val="accent2">
                    <a:lumMod val="20000"/>
                    <a:lumOff val="80000"/>
                  </a:schemeClr>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br>
              <a:rPr lang="en-GB" sz="1800" b="1" dirty="0">
                <a:solidFill>
                  <a:schemeClr val="accent2">
                    <a:lumMod val="20000"/>
                    <a:lumOff val="80000"/>
                  </a:schemeClr>
                </a:solidFill>
              </a:rPr>
            </a:br>
            <a:br>
              <a:rPr lang="en-US" sz="1800" b="1" u="sng" dirty="0">
                <a:solidFill>
                  <a:srgbClr val="0000FF"/>
                </a:solidFill>
                <a:effectLst/>
                <a:latin typeface="Arial" panose="020B0604020202020204" pitchFamily="34" charset="0"/>
                <a:ea typeface="Times New Roman" panose="02020603050405020304" pitchFamily="18" charset="0"/>
              </a:rPr>
            </a:br>
            <a:br>
              <a:rPr lang="en-GB" sz="1800" b="1" dirty="0">
                <a:solidFill>
                  <a:schemeClr val="accent2">
                    <a:lumMod val="20000"/>
                    <a:lumOff val="80000"/>
                  </a:schemeClr>
                </a:solidFill>
                <a:effectLst/>
                <a:latin typeface="Calibri" panose="020F0502020204030204" pitchFamily="34" charset="0"/>
                <a:ea typeface="Times New Roman" panose="02020603050405020304" pitchFamily="18" charset="0"/>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17771829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3">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31131467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354881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718630"/>
            <a:ext cx="8784976" cy="4798602"/>
          </a:xfrm>
        </p:spPr>
        <p:txBody>
          <a:bodyPr>
            <a:normAutofit fontScale="70000" lnSpcReduction="20000"/>
          </a:bodyPr>
          <a:lstStyle/>
          <a:p>
            <a:r>
              <a:rPr lang="en-GB" sz="22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2200" i="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 </a:t>
            </a:r>
            <a:r>
              <a:rPr lang="en-GB" sz="2200" dirty="0">
                <a:effectLst/>
                <a:latin typeface="Arial" panose="020B0604020202020204" pitchFamily="34" charset="0"/>
                <a:ea typeface="Times New Roman" panose="02020603050405020304" pitchFamily="18" charset="0"/>
                <a:cs typeface="Arial" panose="020B0604020202020204" pitchFamily="34" charset="0"/>
              </a:rPr>
              <a:t>The University of Sheffield , Sheffield.</a:t>
            </a:r>
          </a:p>
          <a:p>
            <a:r>
              <a:rPr lang="en-GB" sz="2200" dirty="0">
                <a:latin typeface="Arial" panose="020B0604020202020204" pitchFamily="34" charset="0"/>
                <a:cs typeface="Arial" panose="020B0604020202020204" pitchFamily="34" charset="0"/>
                <a:hlinkClick r:id="rId3"/>
              </a:rPr>
              <a:t>Data protection self assessment | ICO</a:t>
            </a:r>
            <a:r>
              <a:rPr lang="en-GB" sz="2200" dirty="0">
                <a:latin typeface="Arial" panose="020B0604020202020204" pitchFamily="34" charset="0"/>
                <a:cs typeface="Arial" panose="020B0604020202020204" pitchFamily="34" charset="0"/>
              </a:rPr>
              <a:t> (Access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October 2022).</a:t>
            </a:r>
          </a:p>
          <a:p>
            <a:r>
              <a:rPr lang="en-GB" sz="2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GDPR explained: How the new data protection act could change your life - Bing video</a:t>
            </a:r>
            <a:r>
              <a:rPr lang="en-GB" sz="22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(Access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October 2022).</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r>
              <a:rPr lang="en-US" sz="2200" dirty="0">
                <a:effectLst/>
                <a:latin typeface="Arial" panose="020B0604020202020204" pitchFamily="34" charset="0"/>
                <a:ea typeface="Calibri" panose="020F0502020204030204" pitchFamily="34" charset="0"/>
                <a:cs typeface="Arial" panose="020B0604020202020204" pitchFamily="34" charset="0"/>
              </a:rPr>
              <a:t>Glasby, J. (2017) </a:t>
            </a:r>
            <a:r>
              <a:rPr lang="en-US" sz="2200" i="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2200" dirty="0">
                <a:effectLst/>
                <a:latin typeface="Arial" panose="020B0604020202020204" pitchFamily="34" charset="0"/>
                <a:ea typeface="Calibri" panose="020F0502020204030204" pitchFamily="34" charset="0"/>
                <a:cs typeface="Arial" panose="020B0604020202020204" pitchFamily="34" charset="0"/>
              </a:rPr>
              <a:t>(3</a:t>
            </a:r>
            <a:r>
              <a:rPr lang="en-US" sz="2200" baseline="30000" dirty="0">
                <a:effectLst/>
                <a:latin typeface="Arial" panose="020B0604020202020204" pitchFamily="34" charset="0"/>
                <a:ea typeface="Calibri" panose="020F0502020204030204" pitchFamily="34" charset="0"/>
                <a:cs typeface="Arial" panose="020B0604020202020204" pitchFamily="34" charset="0"/>
              </a:rPr>
              <a:t>rd</a:t>
            </a:r>
            <a:r>
              <a:rPr lang="en-US" sz="22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2200" dirty="0">
              <a:latin typeface="Arial" panose="020B0604020202020204" pitchFamily="34" charset="0"/>
              <a:ea typeface="Times New Roman" panose="02020603050405020304" pitchFamily="18" charset="0"/>
              <a:cs typeface="Arial" panose="020B0604020202020204" pitchFamily="34" charset="0"/>
            </a:endParaRPr>
          </a:p>
          <a:p>
            <a:r>
              <a:rPr lang="en-GB" sz="22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200" i="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22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2200" dirty="0">
                <a:latin typeface="Arial" panose="020B0604020202020204" pitchFamily="34" charset="0"/>
                <a:cs typeface="Arial" panose="020B0604020202020204" pitchFamily="34" charset="0"/>
                <a:hlinkClick r:id="rId5"/>
              </a:rPr>
              <a:t>Healthcare UK - GOV.UK (www.gov.uk)</a:t>
            </a:r>
            <a:r>
              <a:rPr lang="en-GB" sz="2200" dirty="0">
                <a:latin typeface="Arial" panose="020B0604020202020204" pitchFamily="34" charset="0"/>
                <a:cs typeface="Arial" panose="020B0604020202020204" pitchFamily="34" charset="0"/>
              </a:rPr>
              <a:t> (Access 4</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August 2022).</a:t>
            </a:r>
          </a:p>
          <a:p>
            <a:r>
              <a:rPr lang="en-GB" sz="2200" dirty="0" err="1">
                <a:latin typeface="Arial" panose="020B0604020202020204" pitchFamily="34" charset="0"/>
                <a:cs typeface="Arial" panose="020B0604020202020204" pitchFamily="34" charset="0"/>
              </a:rPr>
              <a:t>Kagle</a:t>
            </a:r>
            <a:r>
              <a:rPr lang="en-GB" sz="2200" dirty="0">
                <a:latin typeface="Arial" panose="020B0604020202020204" pitchFamily="34" charset="0"/>
                <a:cs typeface="Arial" panose="020B0604020202020204" pitchFamily="34" charset="0"/>
              </a:rPr>
              <a:t>, J.D. (1991) Social Work Records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Ed) in Hoyle, V., Shepherd, E., Flinn, A. &amp; Lomas, E. (2019) </a:t>
            </a:r>
            <a:r>
              <a:rPr lang="en-GB" sz="2200" i="1" dirty="0">
                <a:latin typeface="Arial" panose="020B0604020202020204" pitchFamily="34" charset="0"/>
                <a:cs typeface="Arial" panose="020B0604020202020204" pitchFamily="34" charset="0"/>
              </a:rPr>
              <a:t>Child Social Care Recording &amp; the Information Rights of Care Experienced People: A Record Keeping Perspective.</a:t>
            </a:r>
            <a:r>
              <a:rPr lang="en-GB" sz="2200" dirty="0">
                <a:latin typeface="Arial" panose="020B0604020202020204" pitchFamily="34" charset="0"/>
                <a:cs typeface="Arial" panose="020B0604020202020204" pitchFamily="34" charset="0"/>
              </a:rPr>
              <a:t> BJSW 49, 1856-1874.</a:t>
            </a:r>
          </a:p>
          <a:p>
            <a:r>
              <a:rPr lang="en-GB" sz="2200" dirty="0">
                <a:latin typeface="Arial" panose="020B0604020202020204" pitchFamily="34" charset="0"/>
                <a:cs typeface="Arial" panose="020B0604020202020204" pitchFamily="34" charset="0"/>
              </a:rPr>
              <a:t>NHS (2018) Your Data Matters to the NHS. ICO: nhs.uk/your-</a:t>
            </a:r>
            <a:r>
              <a:rPr lang="en-GB" sz="2200" dirty="0" err="1">
                <a:latin typeface="Arial" panose="020B0604020202020204" pitchFamily="34" charset="0"/>
                <a:cs typeface="Arial" panose="020B0604020202020204" pitchFamily="34" charset="0"/>
              </a:rPr>
              <a:t>nhs</a:t>
            </a:r>
            <a:r>
              <a:rPr lang="en-GB" sz="2200" dirty="0">
                <a:latin typeface="Arial" panose="020B0604020202020204" pitchFamily="34" charset="0"/>
                <a:cs typeface="Arial" panose="020B0604020202020204" pitchFamily="34" charset="0"/>
              </a:rPr>
              <a:t>-data-matters. Leaflet. </a:t>
            </a:r>
          </a:p>
          <a:p>
            <a:r>
              <a:rPr lang="en-GB" sz="2200" dirty="0">
                <a:latin typeface="Arial" panose="020B0604020202020204" pitchFamily="34" charset="0"/>
                <a:cs typeface="Arial" panose="020B0604020202020204" pitchFamily="34" charset="0"/>
              </a:rPr>
              <a:t>Hoyle, V., Shepherd, E., Flinn, A. &amp; Lomas, E. (2019) </a:t>
            </a:r>
            <a:r>
              <a:rPr lang="en-GB" sz="2200" i="1" dirty="0">
                <a:latin typeface="Arial" panose="020B0604020202020204" pitchFamily="34" charset="0"/>
                <a:cs typeface="Arial" panose="020B0604020202020204" pitchFamily="34" charset="0"/>
              </a:rPr>
              <a:t>Child Social Care Recording &amp; the Information Rights of Care Experienced People: A Record Keeping Perspective.</a:t>
            </a:r>
            <a:r>
              <a:rPr lang="en-GB" sz="2200" dirty="0">
                <a:latin typeface="Arial" panose="020B0604020202020204" pitchFamily="34" charset="0"/>
                <a:cs typeface="Arial" panose="020B0604020202020204" pitchFamily="34" charset="0"/>
              </a:rPr>
              <a:t> BJSW 49, 1856-1874.</a:t>
            </a:r>
          </a:p>
          <a:p>
            <a:r>
              <a:rPr lang="en-GB" sz="2200" dirty="0">
                <a:latin typeface="Arial" panose="020B0604020202020204" pitchFamily="34" charset="0"/>
                <a:cs typeface="Arial" panose="020B0604020202020204" pitchFamily="34" charset="0"/>
                <a:hlinkClick r:id="rId6"/>
              </a:rPr>
              <a:t>Protecting patient data - NHS Digital</a:t>
            </a:r>
            <a:r>
              <a:rPr lang="en-GB" sz="2200" dirty="0">
                <a:latin typeface="Arial" panose="020B0604020202020204" pitchFamily="34" charset="0"/>
                <a:cs typeface="Arial" panose="020B0604020202020204" pitchFamily="34" charset="0"/>
              </a:rPr>
              <a:t> (Access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October 2022).</a:t>
            </a:r>
            <a:r>
              <a:rPr lang="en-GB" sz="2200" dirty="0">
                <a:latin typeface="Arial" panose="020B0604020202020204" pitchFamily="34" charset="0"/>
                <a:cs typeface="Arial" panose="020B0604020202020204" pitchFamily="34" charset="0"/>
                <a:hlinkClick r:id="rId7"/>
              </a:rPr>
              <a:t> </a:t>
            </a:r>
          </a:p>
          <a:p>
            <a:r>
              <a:rPr lang="en-GB" sz="2200" dirty="0">
                <a:latin typeface="Arial" panose="020B0604020202020204" pitchFamily="34" charset="0"/>
                <a:cs typeface="Arial" panose="020B0604020202020204" pitchFamily="34" charset="0"/>
                <a:hlinkClick r:id="rId7"/>
              </a:rPr>
              <a:t>Public authorities under the Freedom of Information Act | ICO</a:t>
            </a:r>
            <a:r>
              <a:rPr lang="en-GB" sz="2200" dirty="0">
                <a:latin typeface="Arial" panose="020B0604020202020204" pitchFamily="34" charset="0"/>
                <a:cs typeface="Arial" panose="020B0604020202020204" pitchFamily="34" charset="0"/>
              </a:rPr>
              <a:t> (Access 9</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September 2022).</a:t>
            </a:r>
          </a:p>
          <a:p>
            <a:r>
              <a:rPr lang="en-GB" sz="2200" dirty="0">
                <a:latin typeface="Arial" panose="020B0604020202020204" pitchFamily="34" charset="0"/>
                <a:cs typeface="Arial" panose="020B0604020202020204" pitchFamily="34" charset="0"/>
                <a:hlinkClick r:id="rId8"/>
              </a:rPr>
              <a:t>Record-keeping guidance | The Chartered Society of Physiotherapy (csp.org.uk)</a:t>
            </a:r>
            <a:r>
              <a:rPr lang="en-GB" sz="2200" dirty="0">
                <a:latin typeface="Arial" panose="020B0604020202020204" pitchFamily="34" charset="0"/>
                <a:cs typeface="Arial" panose="020B0604020202020204" pitchFamily="34" charset="0"/>
              </a:rPr>
              <a:t> (Access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October 2022).</a:t>
            </a:r>
          </a:p>
          <a:p>
            <a:r>
              <a:rPr lang="en-GB" sz="2200" dirty="0">
                <a:latin typeface="Arial" panose="020B0604020202020204" pitchFamily="34" charset="0"/>
                <a:cs typeface="Arial" panose="020B0604020202020204" pitchFamily="34" charset="0"/>
                <a:hlinkClick r:id="rId9"/>
              </a:rPr>
              <a:t>Social care recording | SCIE</a:t>
            </a:r>
            <a:r>
              <a:rPr lang="en-GB" sz="2200" dirty="0">
                <a:latin typeface="Arial" panose="020B0604020202020204" pitchFamily="34" charset="0"/>
                <a:cs typeface="Arial" panose="020B0604020202020204" pitchFamily="34" charset="0"/>
              </a:rPr>
              <a:t> (Access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October 2022).</a:t>
            </a:r>
          </a:p>
          <a:p>
            <a:endParaRPr lang="en-GB" sz="2300" dirty="0">
              <a:latin typeface="Arial" panose="020B0604020202020204" pitchFamily="34" charset="0"/>
              <a:cs typeface="Arial" panose="020B0604020202020204" pitchFamily="34" charset="0"/>
            </a:endParaRPr>
          </a:p>
          <a:p>
            <a:endParaRPr lang="en-GB" sz="19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10"/>
            </a:endParaRPr>
          </a:p>
          <a:p>
            <a:endParaRPr lang="en-GB" sz="2400" dirty="0">
              <a:hlinkClick r:id="rId11"/>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92522</TotalTime>
  <Words>3946</Words>
  <Application>Microsoft Macintosh PowerPoint</Application>
  <PresentationFormat>On-screen Show (4:3)</PresentationFormat>
  <Paragraphs>338</Paragraphs>
  <Slides>48</Slides>
  <Notes>44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48</vt:i4>
      </vt:variant>
    </vt:vector>
  </HeadingPairs>
  <TitlesOfParts>
    <vt:vector size="61" baseType="lpstr">
      <vt:lpstr>-apple-system</vt:lpstr>
      <vt:lpstr>Amasis MT Pro Black</vt:lpstr>
      <vt:lpstr>Arial</vt:lpstr>
      <vt:lpstr>Calibri</vt:lpstr>
      <vt:lpstr>Frutiger W01</vt:lpstr>
      <vt:lpstr>GDS Transport</vt:lpstr>
      <vt:lpstr>Lato</vt:lpstr>
      <vt:lpstr>Myriad Pro</vt:lpstr>
      <vt:lpstr>Roboto</vt:lpstr>
      <vt:lpstr>Source Sans Pro</vt:lpstr>
      <vt:lpstr>Times New Roman</vt:lpstr>
      <vt:lpstr>Volkhov</vt:lpstr>
      <vt:lpstr>20140311PresentationUWTSDTemplate</vt:lpstr>
      <vt:lpstr> Module LCHS4003  Introduction to  Health and Social Care  WEEK 7  Module Leader Dr Helen Parsons: h.parsons@uwtsd.ac.uk Lecturer: [please insert name here] </vt:lpstr>
      <vt:lpstr>WELCOME</vt:lpstr>
      <vt:lpstr>Ice Breaker</vt:lpstr>
      <vt:lpstr>Today we will…</vt:lpstr>
      <vt:lpstr>Aims and Objectives of the session</vt:lpstr>
      <vt:lpstr>PowerPoint Presentation</vt:lpstr>
      <vt:lpstr>What is your understanding of record-keeping, confidentiality and data protection?</vt:lpstr>
      <vt:lpstr>The Legal Framework</vt:lpstr>
      <vt:lpstr>PowerPoint Presentation</vt:lpstr>
      <vt:lpstr>Data Protection Legislation </vt:lpstr>
      <vt:lpstr>The importance of confidentiality some general principles…</vt:lpstr>
      <vt:lpstr>PowerPoint Presentation</vt:lpstr>
      <vt:lpstr>Consent</vt:lpstr>
      <vt:lpstr>Consent under the DPA 2018 </vt:lpstr>
      <vt:lpstr>Why is record keeping important?</vt:lpstr>
      <vt:lpstr>PowerPoint Presentation</vt:lpstr>
      <vt:lpstr>Case Recording Principles </vt:lpstr>
      <vt:lpstr>PowerPoint Presentation</vt:lpstr>
      <vt:lpstr>PowerPoint Presentation</vt:lpstr>
      <vt:lpstr> Social Care Recording | SCIE  </vt:lpstr>
      <vt:lpstr>PowerPoint Presentation</vt:lpstr>
      <vt:lpstr>PowerPoint Presentation</vt:lpstr>
      <vt:lpstr>PowerPoint Presentation</vt:lpstr>
      <vt:lpstr>The Caldicott Principles </vt:lpstr>
      <vt:lpstr>The Caldicott Principles </vt:lpstr>
      <vt:lpstr>PowerPoint Presentation</vt:lpstr>
      <vt:lpstr>Data Protection Act 2018 </vt:lpstr>
      <vt:lpstr>PowerPoint Presentation</vt:lpstr>
      <vt:lpstr>Core principles of the  Data Protection Act 2018</vt:lpstr>
      <vt:lpstr>The General Data Protection Regulations (GDPR) </vt:lpstr>
      <vt:lpstr>The 7 Key Principles of GDPR </vt:lpstr>
      <vt:lpstr>GDPR – personal and sensitive data</vt:lpstr>
      <vt:lpstr>A Case Study Example </vt:lpstr>
      <vt:lpstr>Purpose of the GP Electronic  Health/Patient Record (EPR) System </vt:lpstr>
      <vt:lpstr>NHS Video Link  </vt:lpstr>
      <vt:lpstr>Watch the video on data protection in the NHS</vt:lpstr>
      <vt:lpstr>The role of the standards of conduct, performance and ethics </vt:lpstr>
      <vt:lpstr>PowerPoint Presentation</vt:lpstr>
      <vt:lpstr>PowerPoint Presentation</vt:lpstr>
      <vt:lpstr>Group Work Activity</vt:lpstr>
      <vt:lpstr>Activity per Group</vt:lpstr>
      <vt:lpstr>PowerPoint Presentation</vt:lpstr>
      <vt:lpstr>InfoSkills Gym Build up your academic skill base  </vt:lpstr>
      <vt:lpstr>PowerPoint Presentation</vt:lpstr>
      <vt:lpstr> Module LCHS4003  Introduction to  Health and Social Care    ASSESSMENT BRIEF SLIDES Component 2  Module Leader Dr Helen Parsons: h.parsons@uwtsd.ac.uk    </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57</cp:revision>
  <dcterms:created xsi:type="dcterms:W3CDTF">2021-02-07T21:31:18Z</dcterms:created>
  <dcterms:modified xsi:type="dcterms:W3CDTF">2026-02-26T13:40:30Z</dcterms:modified>
</cp:coreProperties>
</file>