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8" r:id="rId2"/>
    <p:sldId id="261" r:id="rId3"/>
    <p:sldId id="262" r:id="rId4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rryl Milnes" initials="DM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8" autoAdjust="0"/>
    <p:restoredTop sz="94664" autoAdjust="0"/>
  </p:normalViewPr>
  <p:slideViewPr>
    <p:cSldViewPr snapToGrid="0">
      <p:cViewPr>
        <p:scale>
          <a:sx n="40" d="100"/>
          <a:sy n="40" d="100"/>
        </p:scale>
        <p:origin x="-414" y="-1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4393700787401595E-2"/>
          <c:y val="7.4603866006163894E-2"/>
          <c:w val="0.92560631366168"/>
          <c:h val="0.87362522986843905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Sheet1!$A$2:$A$4</c:f>
              <c:strCache>
                <c:ptCount val="3"/>
                <c:pt idx="0">
                  <c:v>Low</c:v>
                </c:pt>
                <c:pt idx="2">
                  <c:v>High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0E5-4214-9796-A31CDB5A3C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99758320"/>
        <c:axId val="599759680"/>
      </c:lineChart>
      <c:catAx>
        <c:axId val="59975832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599759680"/>
        <c:crosses val="autoZero"/>
        <c:auto val="1"/>
        <c:lblAlgn val="ctr"/>
        <c:lblOffset val="100"/>
        <c:noMultiLvlLbl val="0"/>
      </c:catAx>
      <c:valAx>
        <c:axId val="599759680"/>
        <c:scaling>
          <c:orientation val="minMax"/>
        </c:scaling>
        <c:delete val="1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599758320"/>
        <c:crosses val="autoZero"/>
        <c:crossBetween val="between"/>
      </c:valAx>
      <c:spPr>
        <a:solidFill>
          <a:schemeClr val="accent4"/>
        </a:solidFill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4393700787401595E-2"/>
          <c:y val="7.4603866006163894E-2"/>
          <c:w val="0.92560631366168"/>
          <c:h val="0.87362522986843905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Sheet1!$A$2:$A$4</c:f>
              <c:strCache>
                <c:ptCount val="3"/>
                <c:pt idx="0">
                  <c:v>Low</c:v>
                </c:pt>
                <c:pt idx="2">
                  <c:v>High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20A-405B-ADF7-707104700F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18223952"/>
        <c:axId val="484702448"/>
      </c:lineChart>
      <c:catAx>
        <c:axId val="518223952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484702448"/>
        <c:crosses val="autoZero"/>
        <c:auto val="1"/>
        <c:lblAlgn val="ctr"/>
        <c:lblOffset val="100"/>
        <c:noMultiLvlLbl val="0"/>
      </c:catAx>
      <c:valAx>
        <c:axId val="484702448"/>
        <c:scaling>
          <c:orientation val="minMax"/>
        </c:scaling>
        <c:delete val="1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518223952"/>
        <c:crosses val="autoZero"/>
        <c:crossBetween val="between"/>
      </c:valAx>
      <c:spPr>
        <a:solidFill>
          <a:schemeClr val="accent4"/>
        </a:solidFill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07E80-AD2D-4F7E-9ABD-AFA32EC5D497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4600" y="1143000"/>
            <a:ext cx="4368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9B357F-CEF6-48D8-A21A-428EAFAFD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344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1pPr>
    <a:lvl2pPr marL="1239789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2pPr>
    <a:lvl3pPr marL="2479578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3pPr>
    <a:lvl4pPr marL="3719368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4pPr>
    <a:lvl5pPr marL="4959157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5pPr>
    <a:lvl6pPr marL="6198946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6pPr>
    <a:lvl7pPr marL="7438735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7pPr>
    <a:lvl8pPr marL="8678525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8pPr>
    <a:lvl9pPr marL="9918314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9B357F-CEF6-48D8-A21A-428EAFAFD4D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76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1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78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77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370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870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208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872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750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195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840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268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8CBBD-B0AC-4804-AB92-E4703D106BAB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00A64A-26DE-4067-9D55-F1E2703C3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00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image" Target="../media/image1.png"/><Relationship Id="rId7" Type="http://schemas.openxmlformats.org/officeDocument/2006/relationships/chart" Target="../charts/chart1.xml"/><Relationship Id="rId12" Type="http://schemas.openxmlformats.org/officeDocument/2006/relationships/chart" Target="../charts/chart2.xml"/><Relationship Id="rId1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2.png"/><Relationship Id="rId20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5" Type="http://schemas.openxmlformats.org/officeDocument/2006/relationships/image" Target="../media/image11.png"/><Relationship Id="rId10" Type="http://schemas.openxmlformats.org/officeDocument/2006/relationships/image" Target="../media/image7.png"/><Relationship Id="rId19" Type="http://schemas.openxmlformats.org/officeDocument/2006/relationships/image" Target="../media/image15.jpeg"/><Relationship Id="rId4" Type="http://schemas.openxmlformats.org/officeDocument/2006/relationships/image" Target="../media/image2.png"/><Relationship Id="rId9" Type="http://schemas.openxmlformats.org/officeDocument/2006/relationships/image" Target="../media/image6.png"/><Relationship Id="rId1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legraph.co.uk/men/the-filter/stubbed-out-the-21-most-iconic-cigarette-packets-of-all-time/newport-cigarett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Rectangle 481">
            <a:extLst>
              <a:ext uri="{FF2B5EF4-FFF2-40B4-BE49-F238E27FC236}">
                <a16:creationId xmlns:a16="http://schemas.microsoft.com/office/drawing/2014/main" id="{5CDAE4CB-713A-49AA-A354-20F47178593A}"/>
              </a:ext>
            </a:extLst>
          </p:cNvPr>
          <p:cNvSpPr/>
          <p:nvPr/>
        </p:nvSpPr>
        <p:spPr>
          <a:xfrm>
            <a:off x="14817067" y="2382760"/>
            <a:ext cx="15553571" cy="1892598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506" name="Straight Connector 505">
            <a:extLst>
              <a:ext uri="{FF2B5EF4-FFF2-40B4-BE49-F238E27FC236}">
                <a16:creationId xmlns:a16="http://schemas.microsoft.com/office/drawing/2014/main" id="{1919A210-A03F-4D5D-A8EB-A623643FC717}"/>
              </a:ext>
            </a:extLst>
          </p:cNvPr>
          <p:cNvCxnSpPr>
            <a:cxnSpLocks/>
          </p:cNvCxnSpPr>
          <p:nvPr/>
        </p:nvCxnSpPr>
        <p:spPr>
          <a:xfrm flipH="1">
            <a:off x="15644786" y="14324417"/>
            <a:ext cx="609600" cy="3655406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3" name="Picture 292">
            <a:extLst>
              <a:ext uri="{FF2B5EF4-FFF2-40B4-BE49-F238E27FC236}">
                <a16:creationId xmlns:a16="http://schemas.microsoft.com/office/drawing/2014/main" id="{63FBBA4A-60A5-4261-A469-775AA339C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97087" y="4916578"/>
            <a:ext cx="1481456" cy="1637790"/>
          </a:xfrm>
          <a:prstGeom prst="rect">
            <a:avLst/>
          </a:prstGeom>
        </p:spPr>
      </p:pic>
      <p:pic>
        <p:nvPicPr>
          <p:cNvPr id="224" name="Picture 22" descr="Pin by Call Me Fred | London-based di on Celebrities transparent ...">
            <a:extLst>
              <a:ext uri="{FF2B5EF4-FFF2-40B4-BE49-F238E27FC236}">
                <a16:creationId xmlns:a16="http://schemas.microsoft.com/office/drawing/2014/main" id="{BF2E4DEA-D59D-4D83-B2A1-748E828C2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9824" y="5024952"/>
            <a:ext cx="1470574" cy="149428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159" name="Picture 3158">
            <a:extLst>
              <a:ext uri="{FF2B5EF4-FFF2-40B4-BE49-F238E27FC236}">
                <a16:creationId xmlns:a16="http://schemas.microsoft.com/office/drawing/2014/main" id="{53E5A690-7A25-4DD4-9693-D878114F35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79704" y="3351964"/>
            <a:ext cx="1481456" cy="16377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167" name="Picture 20" descr="Pin by Call Me Fred | London-based di on Celebrities transparent ...">
            <a:extLst>
              <a:ext uri="{FF2B5EF4-FFF2-40B4-BE49-F238E27FC236}">
                <a16:creationId xmlns:a16="http://schemas.microsoft.com/office/drawing/2014/main" id="{FA073AAE-7744-41BE-8D3A-E701CA7A4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6827" y="5006846"/>
            <a:ext cx="1401947" cy="147193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5" name="Rectangle 104">
            <a:extLst>
              <a:ext uri="{FF2B5EF4-FFF2-40B4-BE49-F238E27FC236}">
                <a16:creationId xmlns:a16="http://schemas.microsoft.com/office/drawing/2014/main" id="{94E9C0E0-704C-474D-83C4-6A4ED7A2FF5F}"/>
              </a:ext>
            </a:extLst>
          </p:cNvPr>
          <p:cNvSpPr/>
          <p:nvPr/>
        </p:nvSpPr>
        <p:spPr>
          <a:xfrm>
            <a:off x="12283763" y="5742813"/>
            <a:ext cx="1280634" cy="2075412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0811392C-4F29-4F00-94E0-BC3973280E97}"/>
              </a:ext>
            </a:extLst>
          </p:cNvPr>
          <p:cNvSpPr/>
          <p:nvPr/>
        </p:nvSpPr>
        <p:spPr>
          <a:xfrm>
            <a:off x="11976578" y="17678493"/>
            <a:ext cx="5372863" cy="237688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47B15FD7-DB90-418A-968F-58B316A98538}"/>
              </a:ext>
            </a:extLst>
          </p:cNvPr>
          <p:cNvSpPr/>
          <p:nvPr/>
        </p:nvSpPr>
        <p:spPr>
          <a:xfrm>
            <a:off x="-37312" y="-29690"/>
            <a:ext cx="14795677" cy="249032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6EE004C2-6BE6-454C-A1FC-25F149E26A29}"/>
              </a:ext>
            </a:extLst>
          </p:cNvPr>
          <p:cNvSpPr/>
          <p:nvPr/>
        </p:nvSpPr>
        <p:spPr>
          <a:xfrm>
            <a:off x="-39866" y="15820968"/>
            <a:ext cx="12029937" cy="559312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54FA3C4C-51CB-4245-98B5-412222D1EDA7}"/>
              </a:ext>
            </a:extLst>
          </p:cNvPr>
          <p:cNvSpPr/>
          <p:nvPr/>
        </p:nvSpPr>
        <p:spPr>
          <a:xfrm>
            <a:off x="27554517" y="6478890"/>
            <a:ext cx="1391490" cy="1490243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C58F796C-B47C-49B3-8DF6-0B4CC2ACB223}"/>
              </a:ext>
            </a:extLst>
          </p:cNvPr>
          <p:cNvSpPr/>
          <p:nvPr/>
        </p:nvSpPr>
        <p:spPr>
          <a:xfrm>
            <a:off x="27526166" y="4900405"/>
            <a:ext cx="1411324" cy="1578373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3" name="Picture 282">
            <a:extLst>
              <a:ext uri="{FF2B5EF4-FFF2-40B4-BE49-F238E27FC236}">
                <a16:creationId xmlns:a16="http://schemas.microsoft.com/office/drawing/2014/main" id="{FAC8EC81-266C-4584-BF55-DE8730BBB0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97196" y="5041078"/>
            <a:ext cx="1469263" cy="1469263"/>
          </a:xfrm>
          <a:prstGeom prst="rect">
            <a:avLst/>
          </a:prstGeom>
        </p:spPr>
      </p:pic>
      <p:sp>
        <p:nvSpPr>
          <p:cNvPr id="280" name="Rectangle 279">
            <a:extLst>
              <a:ext uri="{FF2B5EF4-FFF2-40B4-BE49-F238E27FC236}">
                <a16:creationId xmlns:a16="http://schemas.microsoft.com/office/drawing/2014/main" id="{240D71EC-D47F-4BD8-9DFF-F1922CC1142B}"/>
              </a:ext>
            </a:extLst>
          </p:cNvPr>
          <p:cNvSpPr/>
          <p:nvPr/>
        </p:nvSpPr>
        <p:spPr>
          <a:xfrm>
            <a:off x="27526166" y="3351963"/>
            <a:ext cx="1411324" cy="153311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636829A9-8D92-4818-9970-02AB9EDC00A4}"/>
              </a:ext>
            </a:extLst>
          </p:cNvPr>
          <p:cNvSpPr/>
          <p:nvPr/>
        </p:nvSpPr>
        <p:spPr>
          <a:xfrm>
            <a:off x="490426" y="8330382"/>
            <a:ext cx="6195706" cy="6944987"/>
          </a:xfrm>
          <a:prstGeom prst="rect">
            <a:avLst/>
          </a:prstGeom>
          <a:solidFill>
            <a:schemeClr val="bg1">
              <a:lumMod val="95000"/>
            </a:schemeClr>
          </a:solidFill>
          <a:ln w="762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65E24E51-5D9D-43D5-B7CB-DD358060B749}"/>
              </a:ext>
            </a:extLst>
          </p:cNvPr>
          <p:cNvGrpSpPr/>
          <p:nvPr/>
        </p:nvGrpSpPr>
        <p:grpSpPr>
          <a:xfrm>
            <a:off x="396161" y="3826338"/>
            <a:ext cx="1430402" cy="1575876"/>
            <a:chOff x="1895972" y="13675331"/>
            <a:chExt cx="5255706" cy="5495102"/>
          </a:xfrm>
        </p:grpSpPr>
        <p:pic>
          <p:nvPicPr>
            <p:cNvPr id="2050" name="Picture 2" descr="11 examples of advertising and marketing with subliminal messages">
              <a:extLst>
                <a:ext uri="{FF2B5EF4-FFF2-40B4-BE49-F238E27FC236}">
                  <a16:creationId xmlns:a16="http://schemas.microsoft.com/office/drawing/2014/main" id="{437BB4D6-A102-4494-8401-9C87B12D043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57" t="9340" r="78195" b="12126"/>
            <a:stretch/>
          </p:blipFill>
          <p:spPr bwMode="auto">
            <a:xfrm>
              <a:off x="1895972" y="13675331"/>
              <a:ext cx="5255706" cy="549510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ffectLst>
              <a:softEdge rad="2286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61DD1982-4D87-4C1A-8C9A-08DD68AE3821}"/>
                </a:ext>
              </a:extLst>
            </p:cNvPr>
            <p:cNvSpPr/>
            <p:nvPr/>
          </p:nvSpPr>
          <p:spPr>
            <a:xfrm>
              <a:off x="2000520" y="13767444"/>
              <a:ext cx="5151154" cy="5149514"/>
            </a:xfrm>
            <a:prstGeom prst="rect">
              <a:avLst/>
            </a:prstGeom>
            <a:noFill/>
            <a:ln w="76200"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4296795-9627-475B-A388-D09C78F792E0}"/>
              </a:ext>
            </a:extLst>
          </p:cNvPr>
          <p:cNvCxnSpPr>
            <a:cxnSpLocks/>
          </p:cNvCxnSpPr>
          <p:nvPr/>
        </p:nvCxnSpPr>
        <p:spPr>
          <a:xfrm flipV="1">
            <a:off x="1803024" y="5187443"/>
            <a:ext cx="1801407" cy="142080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8B38FC8-A7B1-4540-A707-83238284CA48}"/>
              </a:ext>
            </a:extLst>
          </p:cNvPr>
          <p:cNvCxnSpPr>
            <a:cxnSpLocks/>
          </p:cNvCxnSpPr>
          <p:nvPr/>
        </p:nvCxnSpPr>
        <p:spPr>
          <a:xfrm>
            <a:off x="1858536" y="3848885"/>
            <a:ext cx="1762365" cy="1157961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8B14DEB-9401-469A-95FD-5D076CB16CE1}"/>
              </a:ext>
            </a:extLst>
          </p:cNvPr>
          <p:cNvCxnSpPr>
            <a:cxnSpLocks/>
          </p:cNvCxnSpPr>
          <p:nvPr/>
        </p:nvCxnSpPr>
        <p:spPr>
          <a:xfrm flipV="1">
            <a:off x="9851393" y="3430732"/>
            <a:ext cx="2138678" cy="1160406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22CC4FE-B20A-42DF-8AFB-3D3F79BDF583}"/>
              </a:ext>
            </a:extLst>
          </p:cNvPr>
          <p:cNvCxnSpPr>
            <a:cxnSpLocks/>
          </p:cNvCxnSpPr>
          <p:nvPr/>
        </p:nvCxnSpPr>
        <p:spPr>
          <a:xfrm>
            <a:off x="10393974" y="4306202"/>
            <a:ext cx="1837619" cy="1420745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11 examples of advertising and marketing with subliminal messages">
            <a:extLst>
              <a:ext uri="{FF2B5EF4-FFF2-40B4-BE49-F238E27FC236}">
                <a16:creationId xmlns:a16="http://schemas.microsoft.com/office/drawing/2014/main" id="{391A86D2-EB18-40B7-9741-1DEEAFC51A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63"/>
          <a:stretch/>
        </p:blipFill>
        <p:spPr bwMode="auto">
          <a:xfrm>
            <a:off x="11976578" y="3351962"/>
            <a:ext cx="2020949" cy="2074187"/>
          </a:xfrm>
          <a:prstGeom prst="rect">
            <a:avLst/>
          </a:prstGeom>
          <a:noFill/>
          <a:effectLst>
            <a:softEdge rad="177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3" name="Chart 42">
            <a:extLst>
              <a:ext uri="{FF2B5EF4-FFF2-40B4-BE49-F238E27FC236}">
                <a16:creationId xmlns:a16="http://schemas.microsoft.com/office/drawing/2014/main" id="{AD6098BE-51FA-406C-931C-0B85725BD4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3069778"/>
              </p:ext>
            </p:extLst>
          </p:nvPr>
        </p:nvGraphicFramePr>
        <p:xfrm>
          <a:off x="1230991" y="8244624"/>
          <a:ext cx="4945661" cy="602409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0D4E212-0FBE-4006-A08B-3531F467C46A}"/>
              </a:ext>
            </a:extLst>
          </p:cNvPr>
          <p:cNvCxnSpPr>
            <a:cxnSpLocks/>
          </p:cNvCxnSpPr>
          <p:nvPr/>
        </p:nvCxnSpPr>
        <p:spPr>
          <a:xfrm>
            <a:off x="1614314" y="8688993"/>
            <a:ext cx="0" cy="52711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282D5441-F779-473C-A829-7C86F5177CE8}"/>
              </a:ext>
            </a:extLst>
          </p:cNvPr>
          <p:cNvCxnSpPr>
            <a:cxnSpLocks/>
          </p:cNvCxnSpPr>
          <p:nvPr/>
        </p:nvCxnSpPr>
        <p:spPr>
          <a:xfrm flipV="1">
            <a:off x="1614314" y="12154087"/>
            <a:ext cx="2281167" cy="8630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A4E4CF24-706A-42CE-BB32-A8B761597F2C}"/>
              </a:ext>
            </a:extLst>
          </p:cNvPr>
          <p:cNvSpPr txBox="1"/>
          <p:nvPr/>
        </p:nvSpPr>
        <p:spPr>
          <a:xfrm rot="16200000">
            <a:off x="-1857813" y="11182953"/>
            <a:ext cx="5579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Amount  of correct perceptions </a:t>
            </a:r>
          </a:p>
        </p:txBody>
      </p:sp>
      <p:grpSp>
        <p:nvGrpSpPr>
          <p:cNvPr id="2062" name="Group 2061">
            <a:extLst>
              <a:ext uri="{FF2B5EF4-FFF2-40B4-BE49-F238E27FC236}">
                <a16:creationId xmlns:a16="http://schemas.microsoft.com/office/drawing/2014/main" id="{EBB35598-E086-4542-884D-66D0EC594020}"/>
              </a:ext>
            </a:extLst>
          </p:cNvPr>
          <p:cNvGrpSpPr/>
          <p:nvPr/>
        </p:nvGrpSpPr>
        <p:grpSpPr>
          <a:xfrm>
            <a:off x="1330920" y="14262333"/>
            <a:ext cx="4845732" cy="752353"/>
            <a:chOff x="9547071" y="20014426"/>
            <a:chExt cx="4845732" cy="752353"/>
          </a:xfrm>
        </p:grpSpPr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AB1D06EA-89EC-49E6-BC32-0437F822C6E2}"/>
                </a:ext>
              </a:extLst>
            </p:cNvPr>
            <p:cNvSpPr txBox="1"/>
            <p:nvPr/>
          </p:nvSpPr>
          <p:spPr>
            <a:xfrm>
              <a:off x="10231189" y="20182004"/>
              <a:ext cx="33775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/>
                <a:t>Stimulus Intensity  </a:t>
              </a:r>
            </a:p>
          </p:txBody>
        </p:sp>
        <p:cxnSp>
          <p:nvCxnSpPr>
            <p:cNvPr id="2058" name="Straight Arrow Connector 2057">
              <a:extLst>
                <a:ext uri="{FF2B5EF4-FFF2-40B4-BE49-F238E27FC236}">
                  <a16:creationId xmlns:a16="http://schemas.microsoft.com/office/drawing/2014/main" id="{D935CF18-EABA-4B8C-B01C-F3DCA78DE76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47071" y="20014426"/>
              <a:ext cx="4845732" cy="8422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73" name="Rectangle 3072">
            <a:extLst>
              <a:ext uri="{FF2B5EF4-FFF2-40B4-BE49-F238E27FC236}">
                <a16:creationId xmlns:a16="http://schemas.microsoft.com/office/drawing/2014/main" id="{8876AD56-3E83-4BB7-A048-4F9D2164A12D}"/>
              </a:ext>
            </a:extLst>
          </p:cNvPr>
          <p:cNvSpPr/>
          <p:nvPr/>
        </p:nvSpPr>
        <p:spPr>
          <a:xfrm>
            <a:off x="11938740" y="3430732"/>
            <a:ext cx="2044487" cy="1999309"/>
          </a:xfrm>
          <a:prstGeom prst="rect">
            <a:avLst/>
          </a:prstGeom>
          <a:noFill/>
          <a:ln w="762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92" name="Straight Arrow Connector 3091">
            <a:extLst>
              <a:ext uri="{FF2B5EF4-FFF2-40B4-BE49-F238E27FC236}">
                <a16:creationId xmlns:a16="http://schemas.microsoft.com/office/drawing/2014/main" id="{76FA9B78-77F4-4A83-A380-CA276AD90F30}"/>
              </a:ext>
            </a:extLst>
          </p:cNvPr>
          <p:cNvCxnSpPr>
            <a:cxnSpLocks/>
          </p:cNvCxnSpPr>
          <p:nvPr/>
        </p:nvCxnSpPr>
        <p:spPr>
          <a:xfrm flipV="1">
            <a:off x="5312964" y="4368656"/>
            <a:ext cx="3652588" cy="10728"/>
          </a:xfrm>
          <a:prstGeom prst="straightConnector1">
            <a:avLst/>
          </a:prstGeom>
          <a:ln w="76200">
            <a:solidFill>
              <a:schemeClr val="tx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8" name="Straight Arrow Connector 3097">
            <a:extLst>
              <a:ext uri="{FF2B5EF4-FFF2-40B4-BE49-F238E27FC236}">
                <a16:creationId xmlns:a16="http://schemas.microsoft.com/office/drawing/2014/main" id="{4073ACDD-634D-4D61-9C30-152EB3BE7EE7}"/>
              </a:ext>
            </a:extLst>
          </p:cNvPr>
          <p:cNvCxnSpPr>
            <a:cxnSpLocks/>
          </p:cNvCxnSpPr>
          <p:nvPr/>
        </p:nvCxnSpPr>
        <p:spPr>
          <a:xfrm>
            <a:off x="7171836" y="4401068"/>
            <a:ext cx="48785" cy="7444684"/>
          </a:xfrm>
          <a:prstGeom prst="straightConnector1">
            <a:avLst/>
          </a:prstGeom>
          <a:ln w="7620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830E2D1-8014-4EFC-BB7A-D20963A5183E}"/>
              </a:ext>
            </a:extLst>
          </p:cNvPr>
          <p:cNvSpPr/>
          <p:nvPr/>
        </p:nvSpPr>
        <p:spPr>
          <a:xfrm>
            <a:off x="427519" y="5904063"/>
            <a:ext cx="1401947" cy="1838712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6" name="Picture 8" descr="11 examples of advertising and marketing with subliminal messages">
            <a:extLst>
              <a:ext uri="{FF2B5EF4-FFF2-40B4-BE49-F238E27FC236}">
                <a16:creationId xmlns:a16="http://schemas.microsoft.com/office/drawing/2014/main" id="{8A03EA4C-A906-433C-9CDD-2B4FD9AF4C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24" y="5948815"/>
            <a:ext cx="1286224" cy="1793960"/>
          </a:xfrm>
          <a:prstGeom prst="rect">
            <a:avLst/>
          </a:prstGeom>
          <a:noFill/>
          <a:effectLst>
            <a:softEdge rad="177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ACDF21CE-605E-4A98-9314-D4858BC0C0E5}"/>
              </a:ext>
            </a:extLst>
          </p:cNvPr>
          <p:cNvCxnSpPr>
            <a:cxnSpLocks/>
          </p:cNvCxnSpPr>
          <p:nvPr/>
        </p:nvCxnSpPr>
        <p:spPr>
          <a:xfrm flipV="1">
            <a:off x="1803024" y="5150549"/>
            <a:ext cx="1849751" cy="753515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6C50A76F-6C69-4777-91AC-C6B99392312E}"/>
              </a:ext>
            </a:extLst>
          </p:cNvPr>
          <p:cNvCxnSpPr>
            <a:cxnSpLocks/>
          </p:cNvCxnSpPr>
          <p:nvPr/>
        </p:nvCxnSpPr>
        <p:spPr>
          <a:xfrm flipV="1">
            <a:off x="1826562" y="5056382"/>
            <a:ext cx="1932210" cy="2718087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Picture 40">
            <a:extLst>
              <a:ext uri="{FF2B5EF4-FFF2-40B4-BE49-F238E27FC236}">
                <a16:creationId xmlns:a16="http://schemas.microsoft.com/office/drawing/2014/main" id="{1EEE4FD0-170A-40B3-9888-8538F42DEF3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153" y="3826338"/>
            <a:ext cx="3261329" cy="3905362"/>
          </a:xfrm>
          <a:prstGeom prst="rect">
            <a:avLst/>
          </a:prstGeom>
        </p:spPr>
      </p:pic>
      <p:pic>
        <p:nvPicPr>
          <p:cNvPr id="104" name="Picture 10" descr="Sexy Silhouette Png">
            <a:extLst>
              <a:ext uri="{FF2B5EF4-FFF2-40B4-BE49-F238E27FC236}">
                <a16:creationId xmlns:a16="http://schemas.microsoft.com/office/drawing/2014/main" id="{83AB33AA-374E-4B12-9B1B-CC334C7AC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3909" y="5863822"/>
            <a:ext cx="940342" cy="186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2669998A-DB55-42CA-8197-5CFA17C614E4}"/>
              </a:ext>
            </a:extLst>
          </p:cNvPr>
          <p:cNvCxnSpPr>
            <a:cxnSpLocks/>
          </p:cNvCxnSpPr>
          <p:nvPr/>
        </p:nvCxnSpPr>
        <p:spPr>
          <a:xfrm>
            <a:off x="10541798" y="4250194"/>
            <a:ext cx="1738063" cy="3524275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lipart brain transparent background, Clipart brain transparent ...">
            <a:extLst>
              <a:ext uri="{FF2B5EF4-FFF2-40B4-BE49-F238E27FC236}">
                <a16:creationId xmlns:a16="http://schemas.microsoft.com/office/drawing/2014/main" id="{E5FCA272-6A15-41A8-8723-B3D22C8430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3000" y="3777178"/>
            <a:ext cx="2380601" cy="209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9" name="Straight Arrow Connector 118">
            <a:extLst>
              <a:ext uri="{FF2B5EF4-FFF2-40B4-BE49-F238E27FC236}">
                <a16:creationId xmlns:a16="http://schemas.microsoft.com/office/drawing/2014/main" id="{73E8ED86-D16C-43A1-AE18-4DC1E6375EE0}"/>
              </a:ext>
            </a:extLst>
          </p:cNvPr>
          <p:cNvCxnSpPr>
            <a:cxnSpLocks/>
          </p:cNvCxnSpPr>
          <p:nvPr/>
        </p:nvCxnSpPr>
        <p:spPr>
          <a:xfrm flipH="1" flipV="1">
            <a:off x="1312262" y="8688993"/>
            <a:ext cx="37982" cy="5579728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2" name="Rectangle 241">
            <a:extLst>
              <a:ext uri="{FF2B5EF4-FFF2-40B4-BE49-F238E27FC236}">
                <a16:creationId xmlns:a16="http://schemas.microsoft.com/office/drawing/2014/main" id="{D8179171-FC02-4788-A27D-DD399AF49184}"/>
              </a:ext>
            </a:extLst>
          </p:cNvPr>
          <p:cNvSpPr/>
          <p:nvPr/>
        </p:nvSpPr>
        <p:spPr>
          <a:xfrm>
            <a:off x="23770770" y="8330382"/>
            <a:ext cx="6105168" cy="7030741"/>
          </a:xfrm>
          <a:prstGeom prst="rect">
            <a:avLst/>
          </a:prstGeom>
          <a:solidFill>
            <a:schemeClr val="bg1">
              <a:lumMod val="95000"/>
            </a:schemeClr>
          </a:solidFill>
          <a:ln w="762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graphicFrame>
        <p:nvGraphicFramePr>
          <p:cNvPr id="243" name="Chart 242">
            <a:extLst>
              <a:ext uri="{FF2B5EF4-FFF2-40B4-BE49-F238E27FC236}">
                <a16:creationId xmlns:a16="http://schemas.microsoft.com/office/drawing/2014/main" id="{1A148B21-5DB9-4EC8-A3B7-3FDB909E9E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6974303"/>
              </p:ext>
            </p:extLst>
          </p:nvPr>
        </p:nvGraphicFramePr>
        <p:xfrm>
          <a:off x="24346394" y="8330382"/>
          <a:ext cx="4945661" cy="602409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cxnSp>
        <p:nvCxnSpPr>
          <p:cNvPr id="244" name="Straight Connector 243">
            <a:extLst>
              <a:ext uri="{FF2B5EF4-FFF2-40B4-BE49-F238E27FC236}">
                <a16:creationId xmlns:a16="http://schemas.microsoft.com/office/drawing/2014/main" id="{0B85D4F2-5053-4ECE-AB5A-3388A745FF2F}"/>
              </a:ext>
            </a:extLst>
          </p:cNvPr>
          <p:cNvCxnSpPr>
            <a:cxnSpLocks/>
          </p:cNvCxnSpPr>
          <p:nvPr/>
        </p:nvCxnSpPr>
        <p:spPr>
          <a:xfrm>
            <a:off x="24729717" y="8774751"/>
            <a:ext cx="0" cy="52711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5" name="Straight Connector 244">
            <a:extLst>
              <a:ext uri="{FF2B5EF4-FFF2-40B4-BE49-F238E27FC236}">
                <a16:creationId xmlns:a16="http://schemas.microsoft.com/office/drawing/2014/main" id="{94443662-03F1-4914-B289-E6B828A4ABF0}"/>
              </a:ext>
            </a:extLst>
          </p:cNvPr>
          <p:cNvCxnSpPr>
            <a:cxnSpLocks/>
          </p:cNvCxnSpPr>
          <p:nvPr/>
        </p:nvCxnSpPr>
        <p:spPr>
          <a:xfrm flipV="1">
            <a:off x="24729717" y="14037285"/>
            <a:ext cx="4562338" cy="863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9" name="TextBox 248">
            <a:extLst>
              <a:ext uri="{FF2B5EF4-FFF2-40B4-BE49-F238E27FC236}">
                <a16:creationId xmlns:a16="http://schemas.microsoft.com/office/drawing/2014/main" id="{95F8129D-1578-4C3C-AC0F-A74F7E449B82}"/>
              </a:ext>
            </a:extLst>
          </p:cNvPr>
          <p:cNvSpPr txBox="1"/>
          <p:nvPr/>
        </p:nvSpPr>
        <p:spPr>
          <a:xfrm rot="16200000">
            <a:off x="22262536" y="11343627"/>
            <a:ext cx="36358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Preference  </a:t>
            </a:r>
          </a:p>
        </p:txBody>
      </p:sp>
      <p:grpSp>
        <p:nvGrpSpPr>
          <p:cNvPr id="250" name="Group 249">
            <a:extLst>
              <a:ext uri="{FF2B5EF4-FFF2-40B4-BE49-F238E27FC236}">
                <a16:creationId xmlns:a16="http://schemas.microsoft.com/office/drawing/2014/main" id="{5DAD7618-D9D7-4251-8ED9-B8FAE208F25A}"/>
              </a:ext>
            </a:extLst>
          </p:cNvPr>
          <p:cNvGrpSpPr/>
          <p:nvPr/>
        </p:nvGrpSpPr>
        <p:grpSpPr>
          <a:xfrm>
            <a:off x="24206624" y="14273855"/>
            <a:ext cx="5319186" cy="745655"/>
            <a:chOff x="9307372" y="19940190"/>
            <a:chExt cx="5319186" cy="745655"/>
          </a:xfrm>
        </p:grpSpPr>
        <p:sp>
          <p:nvSpPr>
            <p:cNvPr id="251" name="TextBox 250">
              <a:extLst>
                <a:ext uri="{FF2B5EF4-FFF2-40B4-BE49-F238E27FC236}">
                  <a16:creationId xmlns:a16="http://schemas.microsoft.com/office/drawing/2014/main" id="{44370A88-698A-4659-82BC-886A690449CE}"/>
                </a:ext>
              </a:extLst>
            </p:cNvPr>
            <p:cNvSpPr txBox="1"/>
            <p:nvPr/>
          </p:nvSpPr>
          <p:spPr>
            <a:xfrm>
              <a:off x="9307372" y="20101070"/>
              <a:ext cx="53191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/>
                <a:t>Stimulus Interactions Amount</a:t>
              </a:r>
            </a:p>
          </p:txBody>
        </p:sp>
        <p:cxnSp>
          <p:nvCxnSpPr>
            <p:cNvPr id="252" name="Straight Arrow Connector 251">
              <a:extLst>
                <a:ext uri="{FF2B5EF4-FFF2-40B4-BE49-F238E27FC236}">
                  <a16:creationId xmlns:a16="http://schemas.microsoft.com/office/drawing/2014/main" id="{D411FBC7-81EF-4397-9C11-04F6D7E12FD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613990" y="19940190"/>
              <a:ext cx="4778813" cy="445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3" name="Straight Arrow Connector 252">
            <a:extLst>
              <a:ext uri="{FF2B5EF4-FFF2-40B4-BE49-F238E27FC236}">
                <a16:creationId xmlns:a16="http://schemas.microsoft.com/office/drawing/2014/main" id="{6079F976-9DC2-421C-9591-E2D4C126068A}"/>
              </a:ext>
            </a:extLst>
          </p:cNvPr>
          <p:cNvCxnSpPr>
            <a:cxnSpLocks/>
          </p:cNvCxnSpPr>
          <p:nvPr/>
        </p:nvCxnSpPr>
        <p:spPr>
          <a:xfrm flipV="1">
            <a:off x="24513242" y="8774752"/>
            <a:ext cx="0" cy="550800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9" name="Rectangle 258">
            <a:extLst>
              <a:ext uri="{FF2B5EF4-FFF2-40B4-BE49-F238E27FC236}">
                <a16:creationId xmlns:a16="http://schemas.microsoft.com/office/drawing/2014/main" id="{5867ACCA-0203-4A4E-9739-4855867E5750}"/>
              </a:ext>
            </a:extLst>
          </p:cNvPr>
          <p:cNvSpPr/>
          <p:nvPr/>
        </p:nvSpPr>
        <p:spPr>
          <a:xfrm>
            <a:off x="15236842" y="3403802"/>
            <a:ext cx="1401947" cy="1544131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262" name="Straight Connector 261">
            <a:extLst>
              <a:ext uri="{FF2B5EF4-FFF2-40B4-BE49-F238E27FC236}">
                <a16:creationId xmlns:a16="http://schemas.microsoft.com/office/drawing/2014/main" id="{F58936E0-04E0-422C-9D1F-150293799CDB}"/>
              </a:ext>
            </a:extLst>
          </p:cNvPr>
          <p:cNvCxnSpPr>
            <a:cxnSpLocks/>
          </p:cNvCxnSpPr>
          <p:nvPr/>
        </p:nvCxnSpPr>
        <p:spPr>
          <a:xfrm flipV="1">
            <a:off x="25968917" y="3367290"/>
            <a:ext cx="1565766" cy="1081665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Straight Arrow Connector 265">
            <a:extLst>
              <a:ext uri="{FF2B5EF4-FFF2-40B4-BE49-F238E27FC236}">
                <a16:creationId xmlns:a16="http://schemas.microsoft.com/office/drawing/2014/main" id="{E0A4236D-F164-4B71-AB1B-049FA36AFCB2}"/>
              </a:ext>
            </a:extLst>
          </p:cNvPr>
          <p:cNvCxnSpPr>
            <a:cxnSpLocks/>
          </p:cNvCxnSpPr>
          <p:nvPr/>
        </p:nvCxnSpPr>
        <p:spPr>
          <a:xfrm flipV="1">
            <a:off x="21450300" y="4250194"/>
            <a:ext cx="2896094" cy="52945"/>
          </a:xfrm>
          <a:prstGeom prst="straightConnector1">
            <a:avLst/>
          </a:prstGeom>
          <a:ln w="76200"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Straight Arrow Connector 266">
            <a:extLst>
              <a:ext uri="{FF2B5EF4-FFF2-40B4-BE49-F238E27FC236}">
                <a16:creationId xmlns:a16="http://schemas.microsoft.com/office/drawing/2014/main" id="{9A2E907C-ACF3-4099-9FFC-DEAD5C54836C}"/>
              </a:ext>
            </a:extLst>
          </p:cNvPr>
          <p:cNvCxnSpPr>
            <a:cxnSpLocks/>
          </p:cNvCxnSpPr>
          <p:nvPr/>
        </p:nvCxnSpPr>
        <p:spPr>
          <a:xfrm>
            <a:off x="23271093" y="4250194"/>
            <a:ext cx="0" cy="7612923"/>
          </a:xfrm>
          <a:prstGeom prst="straightConnector1">
            <a:avLst/>
          </a:prstGeom>
          <a:ln w="7620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>
            <a:extLst>
              <a:ext uri="{FF2B5EF4-FFF2-40B4-BE49-F238E27FC236}">
                <a16:creationId xmlns:a16="http://schemas.microsoft.com/office/drawing/2014/main" id="{5D023696-C70C-49C4-B14B-CCD4B10AE7AD}"/>
              </a:ext>
            </a:extLst>
          </p:cNvPr>
          <p:cNvCxnSpPr>
            <a:cxnSpLocks/>
          </p:cNvCxnSpPr>
          <p:nvPr/>
        </p:nvCxnSpPr>
        <p:spPr>
          <a:xfrm>
            <a:off x="25702857" y="4588546"/>
            <a:ext cx="1842450" cy="3315052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7" name="Picture 16" descr="Nic cage face png, Picture #486588 nic cage face png">
            <a:extLst>
              <a:ext uri="{FF2B5EF4-FFF2-40B4-BE49-F238E27FC236}">
                <a16:creationId xmlns:a16="http://schemas.microsoft.com/office/drawing/2014/main" id="{F4579030-1A31-47C6-97CA-B42C15F92D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1" r="16081"/>
          <a:stretch/>
        </p:blipFill>
        <p:spPr bwMode="auto">
          <a:xfrm>
            <a:off x="15449487" y="3424854"/>
            <a:ext cx="1004801" cy="147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8" name="Rectangle 287">
            <a:extLst>
              <a:ext uri="{FF2B5EF4-FFF2-40B4-BE49-F238E27FC236}">
                <a16:creationId xmlns:a16="http://schemas.microsoft.com/office/drawing/2014/main" id="{FEFE467E-4636-44EC-A59C-D9ACB5C4013B}"/>
              </a:ext>
            </a:extLst>
          </p:cNvPr>
          <p:cNvSpPr/>
          <p:nvPr/>
        </p:nvSpPr>
        <p:spPr>
          <a:xfrm>
            <a:off x="16628080" y="3403802"/>
            <a:ext cx="1401947" cy="1544131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9" name="Picture 16" descr="Nic cage face png, Picture #486588 nic cage face png">
            <a:extLst>
              <a:ext uri="{FF2B5EF4-FFF2-40B4-BE49-F238E27FC236}">
                <a16:creationId xmlns:a16="http://schemas.microsoft.com/office/drawing/2014/main" id="{ED3EBA2F-0417-4BF9-8330-DC8B580557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1" r="16081"/>
          <a:stretch/>
        </p:blipFill>
        <p:spPr bwMode="auto">
          <a:xfrm>
            <a:off x="16799670" y="3469605"/>
            <a:ext cx="1004801" cy="147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0" name="Picture 16" descr="Nic cage face png, Picture #486588 nic cage face png">
            <a:extLst>
              <a:ext uri="{FF2B5EF4-FFF2-40B4-BE49-F238E27FC236}">
                <a16:creationId xmlns:a16="http://schemas.microsoft.com/office/drawing/2014/main" id="{D2D17EC7-1524-4005-BB62-5D6192ACCB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1" r="16081"/>
          <a:stretch/>
        </p:blipFill>
        <p:spPr bwMode="auto">
          <a:xfrm>
            <a:off x="18245787" y="3467447"/>
            <a:ext cx="1004801" cy="147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60" name="TextBox 3159">
            <a:extLst>
              <a:ext uri="{FF2B5EF4-FFF2-40B4-BE49-F238E27FC236}">
                <a16:creationId xmlns:a16="http://schemas.microsoft.com/office/drawing/2014/main" id="{E60AEF36-C567-4BCB-B064-A24808CA5FD3}"/>
              </a:ext>
            </a:extLst>
          </p:cNvPr>
          <p:cNvSpPr txBox="1"/>
          <p:nvPr/>
        </p:nvSpPr>
        <p:spPr>
          <a:xfrm>
            <a:off x="15137605" y="2885296"/>
            <a:ext cx="468299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|    MON      |      TUE     |     WED      |</a:t>
            </a:r>
          </a:p>
        </p:txBody>
      </p:sp>
      <p:pic>
        <p:nvPicPr>
          <p:cNvPr id="294" name="Picture 293">
            <a:extLst>
              <a:ext uri="{FF2B5EF4-FFF2-40B4-BE49-F238E27FC236}">
                <a16:creationId xmlns:a16="http://schemas.microsoft.com/office/drawing/2014/main" id="{BC5D30D6-1E89-4FE2-BE2D-A94720CFE7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23929" y="4973061"/>
            <a:ext cx="1483797" cy="1606547"/>
          </a:xfrm>
          <a:prstGeom prst="rect">
            <a:avLst/>
          </a:prstGeom>
        </p:spPr>
      </p:pic>
      <p:pic>
        <p:nvPicPr>
          <p:cNvPr id="295" name="Picture 294">
            <a:extLst>
              <a:ext uri="{FF2B5EF4-FFF2-40B4-BE49-F238E27FC236}">
                <a16:creationId xmlns:a16="http://schemas.microsoft.com/office/drawing/2014/main" id="{5618F893-B044-4770-BA26-72E1BFC875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99314" y="6455552"/>
            <a:ext cx="1481456" cy="1637790"/>
          </a:xfrm>
          <a:prstGeom prst="rect">
            <a:avLst/>
          </a:prstGeom>
          <a:solidFill>
            <a:schemeClr val="bg1"/>
          </a:solidFill>
        </p:spPr>
      </p:pic>
      <p:cxnSp>
        <p:nvCxnSpPr>
          <p:cNvPr id="3162" name="Straight Connector 3161">
            <a:extLst>
              <a:ext uri="{FF2B5EF4-FFF2-40B4-BE49-F238E27FC236}">
                <a16:creationId xmlns:a16="http://schemas.microsoft.com/office/drawing/2014/main" id="{6B9AB6CD-CAEF-4E69-BA2F-F85159157A30}"/>
              </a:ext>
            </a:extLst>
          </p:cNvPr>
          <p:cNvCxnSpPr>
            <a:cxnSpLocks/>
          </p:cNvCxnSpPr>
          <p:nvPr/>
        </p:nvCxnSpPr>
        <p:spPr>
          <a:xfrm flipV="1">
            <a:off x="16664977" y="5150549"/>
            <a:ext cx="3718523" cy="2915693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4" name="Straight Connector 3163">
            <a:extLst>
              <a:ext uri="{FF2B5EF4-FFF2-40B4-BE49-F238E27FC236}">
                <a16:creationId xmlns:a16="http://schemas.microsoft.com/office/drawing/2014/main" id="{25AE0A29-FDF0-459B-9407-330626F38299}"/>
              </a:ext>
            </a:extLst>
          </p:cNvPr>
          <p:cNvCxnSpPr/>
          <p:nvPr/>
        </p:nvCxnSpPr>
        <p:spPr>
          <a:xfrm>
            <a:off x="19436891" y="3367290"/>
            <a:ext cx="950285" cy="1820153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2" name="Picture 271">
            <a:extLst>
              <a:ext uri="{FF2B5EF4-FFF2-40B4-BE49-F238E27FC236}">
                <a16:creationId xmlns:a16="http://schemas.microsoft.com/office/drawing/2014/main" id="{1496E870-4212-4DF9-9704-622F292A495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0601" y="3782792"/>
            <a:ext cx="3261329" cy="3905362"/>
          </a:xfrm>
          <a:prstGeom prst="rect">
            <a:avLst/>
          </a:prstGeom>
        </p:spPr>
      </p:pic>
      <p:pic>
        <p:nvPicPr>
          <p:cNvPr id="3165" name="Picture 18" descr="Download Free png Barak-face-Obama-background-transparent-Faces ...">
            <a:extLst>
              <a:ext uri="{FF2B5EF4-FFF2-40B4-BE49-F238E27FC236}">
                <a16:creationId xmlns:a16="http://schemas.microsoft.com/office/drawing/2014/main" id="{3F84A35A-26A6-4126-84F6-9C9E807DBD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33674" y="6585064"/>
            <a:ext cx="1045336" cy="138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66" name="TextBox 3165">
            <a:extLst>
              <a:ext uri="{FF2B5EF4-FFF2-40B4-BE49-F238E27FC236}">
                <a16:creationId xmlns:a16="http://schemas.microsoft.com/office/drawing/2014/main" id="{E96A3F32-DA4B-4A0A-AD1F-525E33135524}"/>
              </a:ext>
            </a:extLst>
          </p:cNvPr>
          <p:cNvSpPr txBox="1"/>
          <p:nvPr/>
        </p:nvSpPr>
        <p:spPr>
          <a:xfrm rot="19189130">
            <a:off x="17669465" y="6631164"/>
            <a:ext cx="17975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Perceived</a:t>
            </a:r>
            <a:r>
              <a:rPr lang="en-GB" dirty="0"/>
              <a:t> </a:t>
            </a:r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81F90AFE-E465-4040-BEF7-5371B8A4CF01}"/>
              </a:ext>
            </a:extLst>
          </p:cNvPr>
          <p:cNvSpPr/>
          <p:nvPr/>
        </p:nvSpPr>
        <p:spPr>
          <a:xfrm>
            <a:off x="27526166" y="3367290"/>
            <a:ext cx="1419841" cy="4587415"/>
          </a:xfrm>
          <a:prstGeom prst="rect">
            <a:avLst/>
          </a:prstGeom>
          <a:noFill/>
          <a:ln w="762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41" name="Picture 240">
            <a:extLst>
              <a:ext uri="{FF2B5EF4-FFF2-40B4-BE49-F238E27FC236}">
                <a16:creationId xmlns:a16="http://schemas.microsoft.com/office/drawing/2014/main" id="{8C125FDB-21EA-4591-9EDC-DD497297489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7750775" y="3409719"/>
            <a:ext cx="1005927" cy="1414908"/>
          </a:xfrm>
          <a:prstGeom prst="rect">
            <a:avLst/>
          </a:prstGeom>
        </p:spPr>
      </p:pic>
      <p:pic>
        <p:nvPicPr>
          <p:cNvPr id="284" name="Picture 283">
            <a:extLst>
              <a:ext uri="{FF2B5EF4-FFF2-40B4-BE49-F238E27FC236}">
                <a16:creationId xmlns:a16="http://schemas.microsoft.com/office/drawing/2014/main" id="{8C1E4AA4-CFA9-4A8B-9034-FC171F9FE6E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740484" y="6570793"/>
            <a:ext cx="1042506" cy="1377249"/>
          </a:xfrm>
          <a:prstGeom prst="rect">
            <a:avLst/>
          </a:prstGeom>
        </p:spPr>
      </p:pic>
      <p:cxnSp>
        <p:nvCxnSpPr>
          <p:cNvPr id="238" name="Straight Connector 237">
            <a:extLst>
              <a:ext uri="{FF2B5EF4-FFF2-40B4-BE49-F238E27FC236}">
                <a16:creationId xmlns:a16="http://schemas.microsoft.com/office/drawing/2014/main" id="{9F8E2DD4-0FBD-4224-A466-357AFD480951}"/>
              </a:ext>
            </a:extLst>
          </p:cNvPr>
          <p:cNvCxnSpPr>
            <a:cxnSpLocks/>
          </p:cNvCxnSpPr>
          <p:nvPr/>
        </p:nvCxnSpPr>
        <p:spPr>
          <a:xfrm>
            <a:off x="27534683" y="6478779"/>
            <a:ext cx="1411324" cy="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>
            <a:extLst>
              <a:ext uri="{FF2B5EF4-FFF2-40B4-BE49-F238E27FC236}">
                <a16:creationId xmlns:a16="http://schemas.microsoft.com/office/drawing/2014/main" id="{D5C2BCD3-528D-48DC-B175-5FE1DA459132}"/>
              </a:ext>
            </a:extLst>
          </p:cNvPr>
          <p:cNvCxnSpPr>
            <a:cxnSpLocks/>
          </p:cNvCxnSpPr>
          <p:nvPr/>
        </p:nvCxnSpPr>
        <p:spPr>
          <a:xfrm>
            <a:off x="27545307" y="4885079"/>
            <a:ext cx="1400700" cy="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6" name="Picture 4" descr="Clipart brain transparent background, Clipart brain transparent ...">
            <a:extLst>
              <a:ext uri="{FF2B5EF4-FFF2-40B4-BE49-F238E27FC236}">
                <a16:creationId xmlns:a16="http://schemas.microsoft.com/office/drawing/2014/main" id="{77C8B3AE-FDC7-4355-9BE5-F3EDC265B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2565" y="3597283"/>
            <a:ext cx="2380601" cy="209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7" name="Straight Connector 306">
            <a:extLst>
              <a:ext uri="{FF2B5EF4-FFF2-40B4-BE49-F238E27FC236}">
                <a16:creationId xmlns:a16="http://schemas.microsoft.com/office/drawing/2014/main" id="{5EA09C00-47B6-4284-AFA4-734BCD6B7AF2}"/>
              </a:ext>
            </a:extLst>
          </p:cNvPr>
          <p:cNvCxnSpPr/>
          <p:nvPr/>
        </p:nvCxnSpPr>
        <p:spPr>
          <a:xfrm flipV="1">
            <a:off x="24729717" y="9968387"/>
            <a:ext cx="4562338" cy="406889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3" name="TextBox 342">
            <a:extLst>
              <a:ext uri="{FF2B5EF4-FFF2-40B4-BE49-F238E27FC236}">
                <a16:creationId xmlns:a16="http://schemas.microsoft.com/office/drawing/2014/main" id="{7A5C5288-3A3B-44CF-9810-01495A764B48}"/>
              </a:ext>
            </a:extLst>
          </p:cNvPr>
          <p:cNvSpPr txBox="1"/>
          <p:nvPr/>
        </p:nvSpPr>
        <p:spPr>
          <a:xfrm rot="5400000">
            <a:off x="27678973" y="5894371"/>
            <a:ext cx="36358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Preference  </a:t>
            </a:r>
          </a:p>
        </p:txBody>
      </p:sp>
      <p:cxnSp>
        <p:nvCxnSpPr>
          <p:cNvPr id="309" name="Straight Arrow Connector 308">
            <a:extLst>
              <a:ext uri="{FF2B5EF4-FFF2-40B4-BE49-F238E27FC236}">
                <a16:creationId xmlns:a16="http://schemas.microsoft.com/office/drawing/2014/main" id="{CA3F2A82-19AA-41D5-BF19-C7D4AF96AFE9}"/>
              </a:ext>
            </a:extLst>
          </p:cNvPr>
          <p:cNvCxnSpPr>
            <a:cxnSpLocks/>
          </p:cNvCxnSpPr>
          <p:nvPr/>
        </p:nvCxnSpPr>
        <p:spPr>
          <a:xfrm flipV="1">
            <a:off x="29142957" y="3367290"/>
            <a:ext cx="0" cy="463254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4" name="Picture 313">
            <a:extLst>
              <a:ext uri="{FF2B5EF4-FFF2-40B4-BE49-F238E27FC236}">
                <a16:creationId xmlns:a16="http://schemas.microsoft.com/office/drawing/2014/main" id="{B5001B13-5A82-417C-AF82-3073904AEDC7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362"/>
          <a:stretch/>
        </p:blipFill>
        <p:spPr>
          <a:xfrm>
            <a:off x="2052256" y="12095408"/>
            <a:ext cx="1805411" cy="1864749"/>
          </a:xfrm>
          <a:prstGeom prst="rect">
            <a:avLst/>
          </a:prstGeom>
        </p:spPr>
      </p:pic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8B4BBE2A-D686-42A5-A028-F1D9EE8C8FE4}"/>
              </a:ext>
            </a:extLst>
          </p:cNvPr>
          <p:cNvCxnSpPr>
            <a:cxnSpLocks/>
          </p:cNvCxnSpPr>
          <p:nvPr/>
        </p:nvCxnSpPr>
        <p:spPr>
          <a:xfrm flipH="1">
            <a:off x="3862749" y="12154087"/>
            <a:ext cx="32734" cy="1806071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C813C3D8-B2E7-4247-9C14-65E7944008A6}"/>
              </a:ext>
            </a:extLst>
          </p:cNvPr>
          <p:cNvCxnSpPr>
            <a:cxnSpLocks/>
          </p:cNvCxnSpPr>
          <p:nvPr/>
        </p:nvCxnSpPr>
        <p:spPr>
          <a:xfrm flipV="1">
            <a:off x="1614314" y="13951527"/>
            <a:ext cx="4562338" cy="863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Connector: Curved 45">
            <a:extLst>
              <a:ext uri="{FF2B5EF4-FFF2-40B4-BE49-F238E27FC236}">
                <a16:creationId xmlns:a16="http://schemas.microsoft.com/office/drawing/2014/main" id="{BE95417D-9AB8-4A61-BAD1-3A7FA27E4186}"/>
              </a:ext>
            </a:extLst>
          </p:cNvPr>
          <p:cNvCxnSpPr>
            <a:cxnSpLocks/>
          </p:cNvCxnSpPr>
          <p:nvPr/>
        </p:nvCxnSpPr>
        <p:spPr>
          <a:xfrm flipV="1">
            <a:off x="1614316" y="9882629"/>
            <a:ext cx="4562336" cy="4077530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Straight Arrow Connector 315">
            <a:extLst>
              <a:ext uri="{FF2B5EF4-FFF2-40B4-BE49-F238E27FC236}">
                <a16:creationId xmlns:a16="http://schemas.microsoft.com/office/drawing/2014/main" id="{D410020F-E89F-41B6-B7BC-8E04744A393F}"/>
              </a:ext>
            </a:extLst>
          </p:cNvPr>
          <p:cNvCxnSpPr>
            <a:cxnSpLocks/>
          </p:cNvCxnSpPr>
          <p:nvPr/>
        </p:nvCxnSpPr>
        <p:spPr>
          <a:xfrm flipH="1">
            <a:off x="3703821" y="13559856"/>
            <a:ext cx="875343" cy="0"/>
          </a:xfrm>
          <a:prstGeom prst="straightConnector1">
            <a:avLst/>
          </a:prstGeom>
          <a:ln w="57150">
            <a:solidFill>
              <a:schemeClr val="tx1"/>
            </a:solidFill>
            <a:prstDash val="solid"/>
            <a:headEnd type="diamond" w="med" len="med"/>
            <a:tailEnd type="diamond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4" name="TextBox 323">
            <a:extLst>
              <a:ext uri="{FF2B5EF4-FFF2-40B4-BE49-F238E27FC236}">
                <a16:creationId xmlns:a16="http://schemas.microsoft.com/office/drawing/2014/main" id="{AD062D36-DC3C-469F-B5F0-99326278D4A6}"/>
              </a:ext>
            </a:extLst>
          </p:cNvPr>
          <p:cNvSpPr txBox="1"/>
          <p:nvPr/>
        </p:nvSpPr>
        <p:spPr>
          <a:xfrm>
            <a:off x="4686241" y="13057122"/>
            <a:ext cx="1606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Subliminal Stimuli </a:t>
            </a:r>
          </a:p>
        </p:txBody>
      </p:sp>
      <p:cxnSp>
        <p:nvCxnSpPr>
          <p:cNvPr id="337" name="Straight Connector 336">
            <a:extLst>
              <a:ext uri="{FF2B5EF4-FFF2-40B4-BE49-F238E27FC236}">
                <a16:creationId xmlns:a16="http://schemas.microsoft.com/office/drawing/2014/main" id="{A9048FC1-FCAE-4B73-85D6-7A1D748D47F3}"/>
              </a:ext>
            </a:extLst>
          </p:cNvPr>
          <p:cNvCxnSpPr>
            <a:cxnSpLocks/>
            <a:stCxn id="2072" idx="3"/>
          </p:cNvCxnSpPr>
          <p:nvPr/>
        </p:nvCxnSpPr>
        <p:spPr>
          <a:xfrm>
            <a:off x="6686132" y="11802876"/>
            <a:ext cx="108628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1" name="Straight Connector 340">
            <a:extLst>
              <a:ext uri="{FF2B5EF4-FFF2-40B4-BE49-F238E27FC236}">
                <a16:creationId xmlns:a16="http://schemas.microsoft.com/office/drawing/2014/main" id="{FBDD7900-B68C-41BB-A7B9-0F4520E33FBB}"/>
              </a:ext>
            </a:extLst>
          </p:cNvPr>
          <p:cNvCxnSpPr>
            <a:cxnSpLocks/>
            <a:stCxn id="242" idx="1"/>
          </p:cNvCxnSpPr>
          <p:nvPr/>
        </p:nvCxnSpPr>
        <p:spPr>
          <a:xfrm flipH="1">
            <a:off x="22771416" y="11845753"/>
            <a:ext cx="999354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5" name="TextBox 344">
            <a:extLst>
              <a:ext uri="{FF2B5EF4-FFF2-40B4-BE49-F238E27FC236}">
                <a16:creationId xmlns:a16="http://schemas.microsoft.com/office/drawing/2014/main" id="{6E69EC72-B0DF-41A8-ADB5-5FD994258A32}"/>
              </a:ext>
            </a:extLst>
          </p:cNvPr>
          <p:cNvSpPr txBox="1"/>
          <p:nvPr/>
        </p:nvSpPr>
        <p:spPr>
          <a:xfrm>
            <a:off x="7724463" y="8395559"/>
            <a:ext cx="6597967" cy="6863417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Subliminal Stimulus are: </a:t>
            </a: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‘… any situation in which unnoticed stimuli are perceived.’</a:t>
            </a:r>
          </a:p>
          <a:p>
            <a:pPr algn="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Merikle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2000: 497)</a:t>
            </a:r>
          </a:p>
          <a:p>
            <a:pPr lvl="0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‘Activation of a mental representation […] is crucial for launching other psychological processes. The way this representation was activated (subliminal versus supraliminal) is not important.’</a:t>
            </a:r>
          </a:p>
          <a:p>
            <a:pPr lvl="1" algn="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Aarts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Dijksterhuis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Smith 2006: 16)</a:t>
            </a:r>
          </a:p>
          <a:p>
            <a:pPr lvl="0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regards to semantic activation, despite lasting for a short duration, it has been shown to be reproduceable in the unconscious. </a:t>
            </a:r>
          </a:p>
          <a:p>
            <a:pPr lvl="0" algn="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(Greenwald,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Draine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Abrams 1996: 1699–1701)</a:t>
            </a:r>
          </a:p>
          <a:p>
            <a:pPr lvl="1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such, subliminal stimulus, or activators, may function as ‘primers’, influencing an individuals reactive behavior, as shown in previous research:</a:t>
            </a:r>
          </a:p>
          <a:p>
            <a:pPr marL="342900" lvl="0" indent="-342900" algn="ctr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Strahan, Spencer and Zanna 2002: 566-567</a:t>
            </a:r>
            <a:r>
              <a:rPr lang="en-US" sz="2000" dirty="0"/>
              <a:t>	</a:t>
            </a:r>
          </a:p>
          <a:p>
            <a:pPr lvl="0"/>
            <a:r>
              <a:rPr lang="en-US" sz="2000" dirty="0"/>
              <a:t> </a:t>
            </a:r>
          </a:p>
        </p:txBody>
      </p:sp>
      <p:sp>
        <p:nvSpPr>
          <p:cNvPr id="347" name="TextBox 346">
            <a:extLst>
              <a:ext uri="{FF2B5EF4-FFF2-40B4-BE49-F238E27FC236}">
                <a16:creationId xmlns:a16="http://schemas.microsoft.com/office/drawing/2014/main" id="{52F8CF46-7728-4D5A-8ED7-E19ECA003569}"/>
              </a:ext>
            </a:extLst>
          </p:cNvPr>
          <p:cNvSpPr txBox="1"/>
          <p:nvPr/>
        </p:nvSpPr>
        <p:spPr>
          <a:xfrm>
            <a:off x="15280520" y="8613480"/>
            <a:ext cx="7554574" cy="5816977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Mere-Exposure Effect: 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‘Repeated exposure of an individual to a stimulus object enhances his attitude toward it.’ </a:t>
            </a:r>
          </a:p>
          <a:p>
            <a:pPr algn="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(Zajonc 1968: 23)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an individual to a stimulus object enhances his attitude toward it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‘consists of no more than making a stimulus 	accessible to the 	individual’s sensory receptors,’ [as] ‘effects are measured by the 	resulting changes in preference for the object.’</a:t>
            </a:r>
          </a:p>
          <a:p>
            <a:pPr algn="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(Zajonc 2001: 224)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one study, four different, though similar looking, women attended a class to differing amounts (0x, 5x, 10x, 15x). At the end of the semester, these women were rated by the class. There was positive correlation with exposure and preference. </a:t>
            </a:r>
          </a:p>
          <a:p>
            <a:pPr algn="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(Moreland and Beach 1992: 271-274)  </a:t>
            </a:r>
          </a:p>
          <a:p>
            <a:endParaRPr lang="en-GB" sz="3200" dirty="0"/>
          </a:p>
        </p:txBody>
      </p:sp>
      <p:cxnSp>
        <p:nvCxnSpPr>
          <p:cNvPr id="3169" name="Straight Connector 3168">
            <a:extLst>
              <a:ext uri="{FF2B5EF4-FFF2-40B4-BE49-F238E27FC236}">
                <a16:creationId xmlns:a16="http://schemas.microsoft.com/office/drawing/2014/main" id="{84BADD33-F8CE-4E63-BCEB-6010C206C985}"/>
              </a:ext>
            </a:extLst>
          </p:cNvPr>
          <p:cNvCxnSpPr>
            <a:cxnSpLocks/>
          </p:cNvCxnSpPr>
          <p:nvPr/>
        </p:nvCxnSpPr>
        <p:spPr>
          <a:xfrm>
            <a:off x="12903716" y="15280379"/>
            <a:ext cx="694629" cy="2376709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0" name="Rectangle 399">
            <a:extLst>
              <a:ext uri="{FF2B5EF4-FFF2-40B4-BE49-F238E27FC236}">
                <a16:creationId xmlns:a16="http://schemas.microsoft.com/office/drawing/2014/main" id="{491E6940-9B62-4AA8-8C29-D1F6D1C5ED59}"/>
              </a:ext>
            </a:extLst>
          </p:cNvPr>
          <p:cNvSpPr/>
          <p:nvPr/>
        </p:nvSpPr>
        <p:spPr>
          <a:xfrm>
            <a:off x="523852" y="16508231"/>
            <a:ext cx="1401947" cy="1544131"/>
          </a:xfrm>
          <a:prstGeom prst="rect">
            <a:avLst/>
          </a:prstGeom>
          <a:noFill/>
          <a:ln w="762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0A61CA7E-65C8-448C-AF30-120351CB2B8A}"/>
              </a:ext>
            </a:extLst>
          </p:cNvPr>
          <p:cNvSpPr/>
          <p:nvPr/>
        </p:nvSpPr>
        <p:spPr>
          <a:xfrm>
            <a:off x="1915090" y="16508231"/>
            <a:ext cx="1401947" cy="1544131"/>
          </a:xfrm>
          <a:prstGeom prst="rect">
            <a:avLst/>
          </a:prstGeom>
          <a:noFill/>
          <a:ln w="762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05" name="Picture 404">
            <a:extLst>
              <a:ext uri="{FF2B5EF4-FFF2-40B4-BE49-F238E27FC236}">
                <a16:creationId xmlns:a16="http://schemas.microsoft.com/office/drawing/2014/main" id="{B11CD877-26E0-48D4-8D34-6EED0955D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841" y="16494396"/>
            <a:ext cx="1481456" cy="1637790"/>
          </a:xfrm>
          <a:prstGeom prst="rect">
            <a:avLst/>
          </a:prstGeom>
        </p:spPr>
      </p:pic>
      <p:sp>
        <p:nvSpPr>
          <p:cNvPr id="406" name="TextBox 405">
            <a:extLst>
              <a:ext uri="{FF2B5EF4-FFF2-40B4-BE49-F238E27FC236}">
                <a16:creationId xmlns:a16="http://schemas.microsoft.com/office/drawing/2014/main" id="{D69DE0ED-475A-459A-9EA9-4D13B133BFA7}"/>
              </a:ext>
            </a:extLst>
          </p:cNvPr>
          <p:cNvSpPr txBox="1"/>
          <p:nvPr/>
        </p:nvSpPr>
        <p:spPr>
          <a:xfrm>
            <a:off x="424615" y="15989725"/>
            <a:ext cx="468299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|    MON      |      TUE     |     WED      |</a:t>
            </a:r>
          </a:p>
        </p:txBody>
      </p:sp>
      <p:pic>
        <p:nvPicPr>
          <p:cNvPr id="407" name="Picture 406">
            <a:extLst>
              <a:ext uri="{FF2B5EF4-FFF2-40B4-BE49-F238E27FC236}">
                <a16:creationId xmlns:a16="http://schemas.microsoft.com/office/drawing/2014/main" id="{E6FC91E7-E260-45FF-B81C-4C65406326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97" y="18021007"/>
            <a:ext cx="1481456" cy="1637790"/>
          </a:xfrm>
          <a:prstGeom prst="rect">
            <a:avLst/>
          </a:prstGeom>
        </p:spPr>
      </p:pic>
      <p:pic>
        <p:nvPicPr>
          <p:cNvPr id="408" name="Picture 407">
            <a:extLst>
              <a:ext uri="{FF2B5EF4-FFF2-40B4-BE49-F238E27FC236}">
                <a16:creationId xmlns:a16="http://schemas.microsoft.com/office/drawing/2014/main" id="{9F7B2DB4-99F2-4760-A053-9F08A9BC0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8249" y="18015850"/>
            <a:ext cx="1481456" cy="1637790"/>
          </a:xfrm>
          <a:prstGeom prst="rect">
            <a:avLst/>
          </a:prstGeom>
        </p:spPr>
      </p:pic>
      <p:pic>
        <p:nvPicPr>
          <p:cNvPr id="409" name="Picture 408">
            <a:extLst>
              <a:ext uri="{FF2B5EF4-FFF2-40B4-BE49-F238E27FC236}">
                <a16:creationId xmlns:a16="http://schemas.microsoft.com/office/drawing/2014/main" id="{598F73C5-42F1-4E1B-80CD-25F145F40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263" y="19573682"/>
            <a:ext cx="1481456" cy="1637790"/>
          </a:xfrm>
          <a:prstGeom prst="rect">
            <a:avLst/>
          </a:prstGeom>
        </p:spPr>
      </p:pic>
      <p:pic>
        <p:nvPicPr>
          <p:cNvPr id="421" name="Picture 2" descr="11 examples of advertising and marketing with subliminal messages">
            <a:extLst>
              <a:ext uri="{FF2B5EF4-FFF2-40B4-BE49-F238E27FC236}">
                <a16:creationId xmlns:a16="http://schemas.microsoft.com/office/drawing/2014/main" id="{E6E77071-26CE-4C9B-B5E8-3868633B88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" t="9340" r="78195" b="12126"/>
          <a:stretch/>
        </p:blipFill>
        <p:spPr bwMode="auto">
          <a:xfrm>
            <a:off x="3345243" y="16638501"/>
            <a:ext cx="1388403" cy="1476769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3" name="Picture 2" descr="11 examples of advertising and marketing with subliminal messages">
            <a:extLst>
              <a:ext uri="{FF2B5EF4-FFF2-40B4-BE49-F238E27FC236}">
                <a16:creationId xmlns:a16="http://schemas.microsoft.com/office/drawing/2014/main" id="{4E87C80F-DD23-486D-89C1-0B245292F6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" t="9340" r="78195" b="12126"/>
          <a:stretch/>
        </p:blipFill>
        <p:spPr bwMode="auto">
          <a:xfrm>
            <a:off x="1929079" y="16663212"/>
            <a:ext cx="1388403" cy="1476769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4" name="Picture 2" descr="11 examples of advertising and marketing with subliminal messages">
            <a:extLst>
              <a:ext uri="{FF2B5EF4-FFF2-40B4-BE49-F238E27FC236}">
                <a16:creationId xmlns:a16="http://schemas.microsoft.com/office/drawing/2014/main" id="{055D78D2-D547-4D99-B982-B00BAD4AD1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" t="9340" r="78195" b="12126"/>
          <a:stretch/>
        </p:blipFill>
        <p:spPr bwMode="auto">
          <a:xfrm>
            <a:off x="613991" y="16589428"/>
            <a:ext cx="1388403" cy="1476769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5" name="Picture 424">
            <a:extLst>
              <a:ext uri="{FF2B5EF4-FFF2-40B4-BE49-F238E27FC236}">
                <a16:creationId xmlns:a16="http://schemas.microsoft.com/office/drawing/2014/main" id="{21A9F65B-0FC2-4450-8883-49577D599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235" y="18037937"/>
            <a:ext cx="1481456" cy="1637790"/>
          </a:xfrm>
          <a:prstGeom prst="rect">
            <a:avLst/>
          </a:prstGeom>
        </p:spPr>
      </p:pic>
      <p:pic>
        <p:nvPicPr>
          <p:cNvPr id="3177" name="Picture 3176">
            <a:extLst>
              <a:ext uri="{FF2B5EF4-FFF2-40B4-BE49-F238E27FC236}">
                <a16:creationId xmlns:a16="http://schemas.microsoft.com/office/drawing/2014/main" id="{DD0F3844-C867-415B-A6FA-863BCF98409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889414" y="19604858"/>
            <a:ext cx="1481456" cy="1639966"/>
          </a:xfrm>
          <a:prstGeom prst="rect">
            <a:avLst/>
          </a:prstGeom>
        </p:spPr>
      </p:pic>
      <p:pic>
        <p:nvPicPr>
          <p:cNvPr id="428" name="Picture 24" descr="Newport cigarettes | Stubbed out: the 21 most iconic cigarette ...">
            <a:extLst>
              <a:ext uri="{FF2B5EF4-FFF2-40B4-BE49-F238E27FC236}">
                <a16:creationId xmlns:a16="http://schemas.microsoft.com/office/drawing/2014/main" id="{225EDAB0-3660-42F7-91D7-28E483C76A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29" r="18581" b="6167"/>
          <a:stretch/>
        </p:blipFill>
        <p:spPr bwMode="auto">
          <a:xfrm>
            <a:off x="2045763" y="18166974"/>
            <a:ext cx="1111289" cy="1391634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" name="Picture 24" descr="Newport cigarettes | Stubbed out: the 21 most iconic cigarette ...">
            <a:extLst>
              <a:ext uri="{FF2B5EF4-FFF2-40B4-BE49-F238E27FC236}">
                <a16:creationId xmlns:a16="http://schemas.microsoft.com/office/drawing/2014/main" id="{13B9D020-B258-493A-B743-F224297301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29" r="18581" b="6167"/>
          <a:stretch/>
        </p:blipFill>
        <p:spPr bwMode="auto">
          <a:xfrm>
            <a:off x="597130" y="18133559"/>
            <a:ext cx="1261406" cy="1426288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1" name="Picture 24" descr="Newport cigarettes | Stubbed out: the 21 most iconic cigarette ...">
            <a:extLst>
              <a:ext uri="{FF2B5EF4-FFF2-40B4-BE49-F238E27FC236}">
                <a16:creationId xmlns:a16="http://schemas.microsoft.com/office/drawing/2014/main" id="{D38910DE-7BD4-4E0F-987B-7FC8124390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29" r="18581" b="6167"/>
          <a:stretch/>
        </p:blipFill>
        <p:spPr bwMode="auto">
          <a:xfrm>
            <a:off x="3407980" y="18106346"/>
            <a:ext cx="1226847" cy="1425276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180" name="Straight Connector 3179">
            <a:extLst>
              <a:ext uri="{FF2B5EF4-FFF2-40B4-BE49-F238E27FC236}">
                <a16:creationId xmlns:a16="http://schemas.microsoft.com/office/drawing/2014/main" id="{4F796F8B-F97C-46A0-AB4B-F3CD13569F2B}"/>
              </a:ext>
            </a:extLst>
          </p:cNvPr>
          <p:cNvCxnSpPr>
            <a:cxnSpLocks/>
          </p:cNvCxnSpPr>
          <p:nvPr/>
        </p:nvCxnSpPr>
        <p:spPr>
          <a:xfrm>
            <a:off x="4761407" y="16589428"/>
            <a:ext cx="1254125" cy="1490321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9" name="Straight Connector 438">
            <a:extLst>
              <a:ext uri="{FF2B5EF4-FFF2-40B4-BE49-F238E27FC236}">
                <a16:creationId xmlns:a16="http://schemas.microsoft.com/office/drawing/2014/main" id="{F2EA0E09-FFB8-41BD-B688-FA8D782A09F4}"/>
              </a:ext>
            </a:extLst>
          </p:cNvPr>
          <p:cNvCxnSpPr>
            <a:cxnSpLocks/>
          </p:cNvCxnSpPr>
          <p:nvPr/>
        </p:nvCxnSpPr>
        <p:spPr>
          <a:xfrm flipH="1">
            <a:off x="3331304" y="18080809"/>
            <a:ext cx="2679526" cy="3160245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5" name="Straight Connector 3184">
            <a:extLst>
              <a:ext uri="{FF2B5EF4-FFF2-40B4-BE49-F238E27FC236}">
                <a16:creationId xmlns:a16="http://schemas.microsoft.com/office/drawing/2014/main" id="{ACCE8F75-E5F8-44EF-AE48-9F31A99EB7F6}"/>
              </a:ext>
            </a:extLst>
          </p:cNvPr>
          <p:cNvCxnSpPr>
            <a:cxnSpLocks/>
          </p:cNvCxnSpPr>
          <p:nvPr/>
        </p:nvCxnSpPr>
        <p:spPr>
          <a:xfrm flipV="1">
            <a:off x="7459902" y="16508122"/>
            <a:ext cx="1619956" cy="1030851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4" name="Rectangle 443">
            <a:extLst>
              <a:ext uri="{FF2B5EF4-FFF2-40B4-BE49-F238E27FC236}">
                <a16:creationId xmlns:a16="http://schemas.microsoft.com/office/drawing/2014/main" id="{47322077-04FB-4FE0-BF50-A582AE162257}"/>
              </a:ext>
            </a:extLst>
          </p:cNvPr>
          <p:cNvSpPr/>
          <p:nvPr/>
        </p:nvSpPr>
        <p:spPr>
          <a:xfrm>
            <a:off x="9099692" y="19749826"/>
            <a:ext cx="1391490" cy="1490243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9F3CF638-8674-4DA6-8922-1D07D2406F17}"/>
              </a:ext>
            </a:extLst>
          </p:cNvPr>
          <p:cNvSpPr/>
          <p:nvPr/>
        </p:nvSpPr>
        <p:spPr>
          <a:xfrm>
            <a:off x="9071341" y="18171341"/>
            <a:ext cx="1411324" cy="1578373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2FCCEA9E-C7C3-466C-9A9F-E717B43F122B}"/>
              </a:ext>
            </a:extLst>
          </p:cNvPr>
          <p:cNvSpPr/>
          <p:nvPr/>
        </p:nvSpPr>
        <p:spPr>
          <a:xfrm>
            <a:off x="9071341" y="16508122"/>
            <a:ext cx="1411324" cy="164789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3947BB66-B58E-458C-9B3E-22D7C6D524C6}"/>
              </a:ext>
            </a:extLst>
          </p:cNvPr>
          <p:cNvSpPr/>
          <p:nvPr/>
        </p:nvSpPr>
        <p:spPr>
          <a:xfrm>
            <a:off x="9071341" y="16508232"/>
            <a:ext cx="1419841" cy="4717410"/>
          </a:xfrm>
          <a:prstGeom prst="rect">
            <a:avLst/>
          </a:prstGeom>
          <a:noFill/>
          <a:ln w="762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451" name="Straight Connector 450">
            <a:extLst>
              <a:ext uri="{FF2B5EF4-FFF2-40B4-BE49-F238E27FC236}">
                <a16:creationId xmlns:a16="http://schemas.microsoft.com/office/drawing/2014/main" id="{E5CA4966-CE4D-458C-BC40-8F5CF75B9F4D}"/>
              </a:ext>
            </a:extLst>
          </p:cNvPr>
          <p:cNvCxnSpPr>
            <a:cxnSpLocks/>
          </p:cNvCxnSpPr>
          <p:nvPr/>
        </p:nvCxnSpPr>
        <p:spPr>
          <a:xfrm>
            <a:off x="9079858" y="19749715"/>
            <a:ext cx="1411324" cy="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2" name="Straight Connector 451">
            <a:extLst>
              <a:ext uri="{FF2B5EF4-FFF2-40B4-BE49-F238E27FC236}">
                <a16:creationId xmlns:a16="http://schemas.microsoft.com/office/drawing/2014/main" id="{C47AA19C-CB14-4403-A332-99F764975348}"/>
              </a:ext>
            </a:extLst>
          </p:cNvPr>
          <p:cNvCxnSpPr>
            <a:cxnSpLocks/>
          </p:cNvCxnSpPr>
          <p:nvPr/>
        </p:nvCxnSpPr>
        <p:spPr>
          <a:xfrm>
            <a:off x="9090482" y="18156015"/>
            <a:ext cx="1400700" cy="0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3" name="TextBox 452">
            <a:extLst>
              <a:ext uri="{FF2B5EF4-FFF2-40B4-BE49-F238E27FC236}">
                <a16:creationId xmlns:a16="http://schemas.microsoft.com/office/drawing/2014/main" id="{67BB1BA7-DE37-42AE-AC23-B9D4053B5883}"/>
              </a:ext>
            </a:extLst>
          </p:cNvPr>
          <p:cNvSpPr txBox="1"/>
          <p:nvPr/>
        </p:nvSpPr>
        <p:spPr>
          <a:xfrm rot="5400000">
            <a:off x="9224148" y="19165307"/>
            <a:ext cx="36358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Preference </a:t>
            </a:r>
          </a:p>
        </p:txBody>
      </p:sp>
      <p:cxnSp>
        <p:nvCxnSpPr>
          <p:cNvPr id="454" name="Straight Arrow Connector 453">
            <a:extLst>
              <a:ext uri="{FF2B5EF4-FFF2-40B4-BE49-F238E27FC236}">
                <a16:creationId xmlns:a16="http://schemas.microsoft.com/office/drawing/2014/main" id="{95537B8E-25F3-4A8D-8998-FCC9F5BEB3BF}"/>
              </a:ext>
            </a:extLst>
          </p:cNvPr>
          <p:cNvCxnSpPr>
            <a:cxnSpLocks/>
          </p:cNvCxnSpPr>
          <p:nvPr/>
        </p:nvCxnSpPr>
        <p:spPr>
          <a:xfrm flipV="1">
            <a:off x="10688132" y="16494396"/>
            <a:ext cx="0" cy="4731246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5" name="Picture 6" descr="11 examples of advertising and marketing with subliminal messages">
            <a:extLst>
              <a:ext uri="{FF2B5EF4-FFF2-40B4-BE49-F238E27FC236}">
                <a16:creationId xmlns:a16="http://schemas.microsoft.com/office/drawing/2014/main" id="{C9A9B7B5-361E-4688-A555-605F95ADE6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63"/>
          <a:stretch/>
        </p:blipFill>
        <p:spPr bwMode="auto">
          <a:xfrm>
            <a:off x="9086152" y="16626467"/>
            <a:ext cx="1381700" cy="1326883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87" name="Picture 26" descr="Buy Camel Silver King Size ( Camel Cigarettes online in India ...">
            <a:extLst>
              <a:ext uri="{FF2B5EF4-FFF2-40B4-BE49-F238E27FC236}">
                <a16:creationId xmlns:a16="http://schemas.microsoft.com/office/drawing/2014/main" id="{4747B347-62E3-458B-B633-CAE92D0F3B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15543" r="28178" b="15899"/>
          <a:stretch/>
        </p:blipFill>
        <p:spPr bwMode="auto">
          <a:xfrm>
            <a:off x="557972" y="19627209"/>
            <a:ext cx="1323307" cy="1563127"/>
          </a:xfrm>
          <a:prstGeom prst="rect">
            <a:avLst/>
          </a:prstGeom>
          <a:noFill/>
          <a:effectLst>
            <a:softEdge rad="139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7" name="Picture 26" descr="Buy Camel Silver King Size ( Camel Cigarettes online in India ...">
            <a:extLst>
              <a:ext uri="{FF2B5EF4-FFF2-40B4-BE49-F238E27FC236}">
                <a16:creationId xmlns:a16="http://schemas.microsoft.com/office/drawing/2014/main" id="{15F06A57-294F-4286-8CAE-8B9457E82A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15543" r="28178" b="15899"/>
          <a:stretch/>
        </p:blipFill>
        <p:spPr bwMode="auto">
          <a:xfrm>
            <a:off x="2017692" y="19650073"/>
            <a:ext cx="1323307" cy="1563127"/>
          </a:xfrm>
          <a:prstGeom prst="rect">
            <a:avLst/>
          </a:prstGeom>
          <a:noFill/>
          <a:effectLst>
            <a:softEdge rad="139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8" name="Picture 24" descr="Newport cigarettes | Stubbed out: the 21 most iconic cigarette ...">
            <a:extLst>
              <a:ext uri="{FF2B5EF4-FFF2-40B4-BE49-F238E27FC236}">
                <a16:creationId xmlns:a16="http://schemas.microsoft.com/office/drawing/2014/main" id="{4A35F938-E936-4247-91F0-1F9C7AE1F8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29" r="18581" b="6167"/>
          <a:stretch/>
        </p:blipFill>
        <p:spPr bwMode="auto">
          <a:xfrm>
            <a:off x="9221358" y="18253625"/>
            <a:ext cx="1111289" cy="1391634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9" name="Picture 26" descr="Buy Camel Silver King Size ( Camel Cigarettes online in India ...">
            <a:extLst>
              <a:ext uri="{FF2B5EF4-FFF2-40B4-BE49-F238E27FC236}">
                <a16:creationId xmlns:a16="http://schemas.microsoft.com/office/drawing/2014/main" id="{EB135A0E-75FB-4FA4-B6D6-585191FB42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15543" r="28178" b="15899"/>
          <a:stretch/>
        </p:blipFill>
        <p:spPr bwMode="auto">
          <a:xfrm>
            <a:off x="9190307" y="19729917"/>
            <a:ext cx="1323307" cy="1563127"/>
          </a:xfrm>
          <a:prstGeom prst="rect">
            <a:avLst/>
          </a:prstGeom>
          <a:noFill/>
          <a:effectLst>
            <a:softEdge rad="139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72" name="Straight Connector 471">
            <a:extLst>
              <a:ext uri="{FF2B5EF4-FFF2-40B4-BE49-F238E27FC236}">
                <a16:creationId xmlns:a16="http://schemas.microsoft.com/office/drawing/2014/main" id="{B9103858-1B9F-4E5B-ACB4-CB4499DBD93B}"/>
              </a:ext>
            </a:extLst>
          </p:cNvPr>
          <p:cNvCxnSpPr>
            <a:cxnSpLocks/>
          </p:cNvCxnSpPr>
          <p:nvPr/>
        </p:nvCxnSpPr>
        <p:spPr>
          <a:xfrm>
            <a:off x="7314353" y="18182125"/>
            <a:ext cx="1678532" cy="2995089"/>
          </a:xfrm>
          <a:prstGeom prst="line">
            <a:avLst/>
          </a:prstGeom>
          <a:ln w="762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3" name="Picture 432">
            <a:extLst>
              <a:ext uri="{FF2B5EF4-FFF2-40B4-BE49-F238E27FC236}">
                <a16:creationId xmlns:a16="http://schemas.microsoft.com/office/drawing/2014/main" id="{043525FB-0834-41C9-B637-EDCC20D01E8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764" y="16731682"/>
            <a:ext cx="3261329" cy="3905362"/>
          </a:xfrm>
          <a:prstGeom prst="rect">
            <a:avLst/>
          </a:prstGeom>
        </p:spPr>
      </p:pic>
      <p:pic>
        <p:nvPicPr>
          <p:cNvPr id="434" name="Picture 4" descr="Clipart brain transparent background, Clipart brain transparent ...">
            <a:extLst>
              <a:ext uri="{FF2B5EF4-FFF2-40B4-BE49-F238E27FC236}">
                <a16:creationId xmlns:a16="http://schemas.microsoft.com/office/drawing/2014/main" id="{14B6107F-E64B-4F99-9403-558AD8B8A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722" y="16611112"/>
            <a:ext cx="2242322" cy="209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4" name="Straight Connector 413">
            <a:extLst>
              <a:ext uri="{FF2B5EF4-FFF2-40B4-BE49-F238E27FC236}">
                <a16:creationId xmlns:a16="http://schemas.microsoft.com/office/drawing/2014/main" id="{04454835-E5D5-4DBB-BC57-A6A5B57552F9}"/>
              </a:ext>
            </a:extLst>
          </p:cNvPr>
          <p:cNvCxnSpPr>
            <a:cxnSpLocks/>
          </p:cNvCxnSpPr>
          <p:nvPr/>
        </p:nvCxnSpPr>
        <p:spPr>
          <a:xfrm flipH="1" flipV="1">
            <a:off x="11990072" y="17657089"/>
            <a:ext cx="5359369" cy="4423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1" name="TextBox 440">
            <a:extLst>
              <a:ext uri="{FF2B5EF4-FFF2-40B4-BE49-F238E27FC236}">
                <a16:creationId xmlns:a16="http://schemas.microsoft.com/office/drawing/2014/main" id="{65361B6D-4D54-4A80-A619-FA36B33BA24B}"/>
              </a:ext>
            </a:extLst>
          </p:cNvPr>
          <p:cNvSpPr txBox="1"/>
          <p:nvPr/>
        </p:nvSpPr>
        <p:spPr>
          <a:xfrm>
            <a:off x="14758365" y="0"/>
            <a:ext cx="15516833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4800" dirty="0"/>
          </a:p>
          <a:p>
            <a:pPr algn="ctr"/>
            <a:r>
              <a:rPr lang="en-GB" sz="5400" dirty="0"/>
              <a:t>Mere-Exposure Effect</a:t>
            </a:r>
            <a:endParaRPr lang="en-GB" sz="4800" dirty="0"/>
          </a:p>
        </p:txBody>
      </p:sp>
      <p:sp>
        <p:nvSpPr>
          <p:cNvPr id="491" name="TextBox 490">
            <a:extLst>
              <a:ext uri="{FF2B5EF4-FFF2-40B4-BE49-F238E27FC236}">
                <a16:creationId xmlns:a16="http://schemas.microsoft.com/office/drawing/2014/main" id="{9D425C6D-4645-4EA7-88DF-79E3646CE463}"/>
              </a:ext>
            </a:extLst>
          </p:cNvPr>
          <p:cNvSpPr txBox="1"/>
          <p:nvPr/>
        </p:nvSpPr>
        <p:spPr>
          <a:xfrm>
            <a:off x="13996" y="-10990"/>
            <a:ext cx="15516833" cy="1661993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endParaRPr lang="en-GB" sz="4800" dirty="0"/>
          </a:p>
          <a:p>
            <a:pPr algn="ctr"/>
            <a:r>
              <a:rPr lang="en-GB" sz="5400" dirty="0"/>
              <a:t>Subliminal Stimuli and Messages</a:t>
            </a:r>
            <a:endParaRPr lang="en-GB" sz="4800" dirty="0"/>
          </a:p>
        </p:txBody>
      </p:sp>
      <p:sp>
        <p:nvSpPr>
          <p:cNvPr id="493" name="TextBox 492">
            <a:extLst>
              <a:ext uri="{FF2B5EF4-FFF2-40B4-BE49-F238E27FC236}">
                <a16:creationId xmlns:a16="http://schemas.microsoft.com/office/drawing/2014/main" id="{8DF51614-3ABD-434F-9AAB-95966C999F73}"/>
              </a:ext>
            </a:extLst>
          </p:cNvPr>
          <p:cNvSpPr txBox="1"/>
          <p:nvPr/>
        </p:nvSpPr>
        <p:spPr>
          <a:xfrm>
            <a:off x="5097508" y="3458231"/>
            <a:ext cx="47919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Unconsciously Perceived</a:t>
            </a:r>
            <a:r>
              <a:rPr lang="en-GB" b="1" dirty="0"/>
              <a:t> </a:t>
            </a:r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61807E29-C56C-4E1E-B6C9-561AA01F9680}"/>
              </a:ext>
            </a:extLst>
          </p:cNvPr>
          <p:cNvSpPr/>
          <p:nvPr/>
        </p:nvSpPr>
        <p:spPr>
          <a:xfrm>
            <a:off x="17263295" y="15800274"/>
            <a:ext cx="13014949" cy="572068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Subliminal stimuli have been found to significantly produce higher mere-exposure effect - that being: preference by repeated contact -  than stimuli which are supraliminal (within conscious threshold).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800" dirty="0"/>
              <a:t>(Bornstein and D’Agostino 1992: 549-551)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A29D0417-FB70-4DC4-A2BF-6C7CC239B96E}"/>
              </a:ext>
            </a:extLst>
          </p:cNvPr>
          <p:cNvSpPr/>
          <p:nvPr/>
        </p:nvSpPr>
        <p:spPr>
          <a:xfrm>
            <a:off x="11990071" y="20055381"/>
            <a:ext cx="5311999" cy="14655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Published by Darryl Milnes</a:t>
            </a:r>
          </a:p>
        </p:txBody>
      </p:sp>
      <p:sp>
        <p:nvSpPr>
          <p:cNvPr id="498" name="TextBox 497">
            <a:extLst>
              <a:ext uri="{FF2B5EF4-FFF2-40B4-BE49-F238E27FC236}">
                <a16:creationId xmlns:a16="http://schemas.microsoft.com/office/drawing/2014/main" id="{ED089810-FF7F-44A9-952B-8CD9FEA40565}"/>
              </a:ext>
            </a:extLst>
          </p:cNvPr>
          <p:cNvSpPr txBox="1"/>
          <p:nvPr/>
        </p:nvSpPr>
        <p:spPr>
          <a:xfrm>
            <a:off x="11882102" y="17251834"/>
            <a:ext cx="566037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4800" dirty="0"/>
          </a:p>
          <a:p>
            <a:pPr algn="ctr"/>
            <a:r>
              <a:rPr lang="en-GB" sz="5400" dirty="0"/>
              <a:t>Subliminal Mere-Exposure Effect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628560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3785B-1EE8-49C9-9D3E-B8EEB2B69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241" y="853441"/>
            <a:ext cx="28529280" cy="20052594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en-US" sz="34900" dirty="0"/>
              <a:t>Bibliography</a:t>
            </a:r>
            <a:endParaRPr lang="en-US" dirty="0"/>
          </a:p>
          <a:p>
            <a:r>
              <a:rPr lang="en-US" dirty="0" err="1"/>
              <a:t>Aarts</a:t>
            </a:r>
            <a:r>
              <a:rPr lang="en-US" dirty="0"/>
              <a:t>, H., </a:t>
            </a:r>
            <a:r>
              <a:rPr lang="en-US" dirty="0" err="1"/>
              <a:t>Dijksterhuis</a:t>
            </a:r>
            <a:r>
              <a:rPr lang="en-US" dirty="0"/>
              <a:t>, A. and Smith, P. K. (2005) ‘The Power of the Subliminal: on Subliminal Persuasion and Other Potential Applications’, in </a:t>
            </a:r>
            <a:r>
              <a:rPr lang="en-US" dirty="0" err="1"/>
              <a:t>Bargh</a:t>
            </a:r>
            <a:r>
              <a:rPr lang="en-US" dirty="0"/>
              <a:t>, J. A., </a:t>
            </a:r>
            <a:r>
              <a:rPr lang="en-US" dirty="0" err="1"/>
              <a:t>Hassin</a:t>
            </a:r>
            <a:r>
              <a:rPr lang="en-US" dirty="0"/>
              <a:t>, R. R. and </a:t>
            </a:r>
            <a:r>
              <a:rPr lang="en-US" dirty="0" err="1"/>
              <a:t>Uleman</a:t>
            </a:r>
            <a:r>
              <a:rPr lang="en-US" dirty="0"/>
              <a:t>, J. S. (ed.) </a:t>
            </a:r>
            <a:r>
              <a:rPr lang="en-US" i="1" dirty="0"/>
              <a:t>The New </a:t>
            </a:r>
            <a:r>
              <a:rPr lang="en-US" i="1" dirty="0" err="1"/>
              <a:t>Unconcious</a:t>
            </a:r>
            <a:r>
              <a:rPr lang="en-US" i="1" dirty="0"/>
              <a:t>.</a:t>
            </a:r>
            <a:r>
              <a:rPr lang="en-US" dirty="0"/>
              <a:t> New York: Oxford University Press.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Abrams, R. L., </a:t>
            </a:r>
            <a:r>
              <a:rPr lang="en-US" dirty="0" err="1"/>
              <a:t>Draine</a:t>
            </a:r>
            <a:r>
              <a:rPr lang="en-US" dirty="0"/>
              <a:t>, S. C. and Greenwald, A. G. (1996) ‘Three </a:t>
            </a:r>
            <a:r>
              <a:rPr lang="en-US" dirty="0" err="1"/>
              <a:t>Congitive</a:t>
            </a:r>
            <a:r>
              <a:rPr lang="en-US" dirty="0"/>
              <a:t> Markers of </a:t>
            </a:r>
            <a:r>
              <a:rPr lang="en-US" dirty="0" err="1"/>
              <a:t>Unconcious</a:t>
            </a:r>
            <a:r>
              <a:rPr lang="en-US" dirty="0"/>
              <a:t> Semantic Activation’, </a:t>
            </a:r>
            <a:r>
              <a:rPr lang="en-US" i="1" dirty="0"/>
              <a:t>Science</a:t>
            </a:r>
            <a:r>
              <a:rPr lang="en-US" dirty="0"/>
              <a:t>, 273(5282), pp. 1699-1702.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Beach, S. R. and Moreland, R. L. (1992) ‘Exposure Effects in Classroom: The Development of Affinity among Students’, </a:t>
            </a:r>
            <a:r>
              <a:rPr lang="en-US" i="1" dirty="0"/>
              <a:t>Journal of Experimental Social Psychology</a:t>
            </a:r>
            <a:r>
              <a:rPr lang="en-US" dirty="0"/>
              <a:t>, 28, pp. 255-276.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Bornstein, R. F. and </a:t>
            </a:r>
            <a:r>
              <a:rPr lang="en-US" dirty="0" err="1"/>
              <a:t>D’Agostino</a:t>
            </a:r>
            <a:r>
              <a:rPr lang="en-US" dirty="0"/>
              <a:t>, P. R. (1992) ‘Stimulus Recognition and the Mere Exposure Effect’, </a:t>
            </a:r>
            <a:r>
              <a:rPr lang="en-US" i="1" dirty="0"/>
              <a:t>Journal of Personality and Social Psychology’</a:t>
            </a:r>
            <a:r>
              <a:rPr lang="en-US" dirty="0"/>
              <a:t>, 63(4), pp. 545-552.</a:t>
            </a:r>
          </a:p>
          <a:p>
            <a:r>
              <a:rPr lang="en-US" dirty="0"/>
              <a:t> </a:t>
            </a:r>
          </a:p>
          <a:p>
            <a:r>
              <a:rPr lang="en-US" dirty="0" err="1"/>
              <a:t>Merikle</a:t>
            </a:r>
            <a:r>
              <a:rPr lang="en-US" dirty="0"/>
              <a:t>, P. (2000) ‘Subliminal perception’, in </a:t>
            </a:r>
            <a:r>
              <a:rPr lang="en-US" dirty="0" err="1"/>
              <a:t>Kazdin</a:t>
            </a:r>
            <a:r>
              <a:rPr lang="en-US" dirty="0"/>
              <a:t>, A. E. (ed.) </a:t>
            </a:r>
            <a:r>
              <a:rPr lang="en-US" i="1" dirty="0"/>
              <a:t>Encyclopedia of Psychology</a:t>
            </a:r>
            <a:r>
              <a:rPr lang="en-US" dirty="0"/>
              <a:t>. New York: Oxford University Press.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Spencer, S. J., Strahan, R. J. and </a:t>
            </a:r>
            <a:r>
              <a:rPr lang="en-US" dirty="0" err="1"/>
              <a:t>Zanna</a:t>
            </a:r>
            <a:r>
              <a:rPr lang="en-US" dirty="0"/>
              <a:t>, M. P. (2002) ‘Subliminal priming and persuasion: Striking while the iron is hot’, </a:t>
            </a:r>
            <a:r>
              <a:rPr lang="en-US" i="1" dirty="0"/>
              <a:t>Journal of Experimental Social Psychology</a:t>
            </a:r>
            <a:r>
              <a:rPr lang="en-US" dirty="0"/>
              <a:t>, 38(6), pp. 556-568.</a:t>
            </a:r>
          </a:p>
          <a:p>
            <a:r>
              <a:rPr lang="en-US" dirty="0"/>
              <a:t> </a:t>
            </a:r>
          </a:p>
          <a:p>
            <a:r>
              <a:rPr lang="en-US" dirty="0" err="1"/>
              <a:t>Zajonc</a:t>
            </a:r>
            <a:r>
              <a:rPr lang="en-US" dirty="0"/>
              <a:t>, R. B. (1968) ‘Attitudinal Effects of Mere Exposure’, </a:t>
            </a:r>
            <a:r>
              <a:rPr lang="en-US" i="1" dirty="0"/>
              <a:t>Journal of Personality and Social Psychology Monograph Supplement</a:t>
            </a:r>
            <a:r>
              <a:rPr lang="en-US" dirty="0"/>
              <a:t>, 9(2.2) pp. 1-27.</a:t>
            </a:r>
          </a:p>
          <a:p>
            <a:r>
              <a:rPr lang="en-US" dirty="0"/>
              <a:t> </a:t>
            </a:r>
          </a:p>
          <a:p>
            <a:r>
              <a:rPr lang="en-US" dirty="0" err="1"/>
              <a:t>Zajonc</a:t>
            </a:r>
            <a:r>
              <a:rPr lang="en-US" dirty="0"/>
              <a:t>, R. B. (2001) ‘Mere Exposure: A Gateway to the Subliminal’, </a:t>
            </a:r>
            <a:r>
              <a:rPr lang="en-US" i="1" dirty="0"/>
              <a:t>American Psychological Society</a:t>
            </a:r>
            <a:r>
              <a:rPr lang="en-US" dirty="0"/>
              <a:t>, 10(6), pp. 224-228.</a:t>
            </a:r>
          </a:p>
        </p:txBody>
      </p:sp>
    </p:spTree>
    <p:extLst>
      <p:ext uri="{BB962C8B-B14F-4D97-AF65-F5344CB8AC3E}">
        <p14:creationId xmlns:p14="http://schemas.microsoft.com/office/powerpoint/2010/main" val="1286275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3785B-1EE8-49C9-9D3E-B8EEB2B69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241" y="853441"/>
            <a:ext cx="28529280" cy="20052594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en-US" sz="34900" dirty="0"/>
              <a:t>Illustrations</a:t>
            </a:r>
            <a:endParaRPr lang="en-US" dirty="0"/>
          </a:p>
          <a:p>
            <a:r>
              <a:rPr lang="en-US" dirty="0"/>
              <a:t>Clipart. </a:t>
            </a:r>
            <a:r>
              <a:rPr lang="en-US" i="1" dirty="0" err="1"/>
              <a:t>Nic</a:t>
            </a:r>
            <a:r>
              <a:rPr lang="en-US" i="1" dirty="0"/>
              <a:t> Cage </a:t>
            </a:r>
            <a:r>
              <a:rPr lang="en-US" i="1" dirty="0" err="1"/>
              <a:t>Cilpart</a:t>
            </a:r>
            <a:r>
              <a:rPr lang="en-US" i="1" dirty="0"/>
              <a:t>.</a:t>
            </a:r>
            <a:r>
              <a:rPr lang="en-US" dirty="0"/>
              <a:t> [Photograph] Clipart. Available: https://www.clipart.email/clipart/nick-cage-clipart-495064.html. (Accessed: 28 April 2020).</a:t>
            </a:r>
          </a:p>
          <a:p>
            <a:r>
              <a:rPr lang="en-US" dirty="0"/>
              <a:t> </a:t>
            </a:r>
          </a:p>
          <a:p>
            <a:r>
              <a:rPr lang="en-US" dirty="0" err="1"/>
              <a:t>Clipartart</a:t>
            </a:r>
            <a:r>
              <a:rPr lang="en-US" dirty="0"/>
              <a:t>. </a:t>
            </a:r>
            <a:r>
              <a:rPr lang="en-US" i="1" dirty="0"/>
              <a:t>Obama face clipart.</a:t>
            </a:r>
            <a:r>
              <a:rPr lang="en-US" dirty="0"/>
              <a:t>[Photography] </a:t>
            </a:r>
            <a:r>
              <a:rPr lang="en-US" dirty="0" err="1"/>
              <a:t>Clipartart</a:t>
            </a:r>
            <a:r>
              <a:rPr lang="en-US" dirty="0"/>
              <a:t>. Available: https://clipartart.com/categories/obama-face-clipart.html. (Accessed: 28 April 2020).</a:t>
            </a:r>
          </a:p>
          <a:p>
            <a:r>
              <a:rPr lang="en-US" dirty="0"/>
              <a:t> </a:t>
            </a:r>
          </a:p>
          <a:p>
            <a:r>
              <a:rPr lang="en-US" dirty="0" err="1"/>
              <a:t>NewsMDirector</a:t>
            </a:r>
            <a:r>
              <a:rPr lang="en-US" dirty="0"/>
              <a:t>. (2017) </a:t>
            </a:r>
            <a:r>
              <a:rPr lang="en-US" i="1" dirty="0"/>
              <a:t>11 examples of advertising and marketing with subliminal messages</a:t>
            </a:r>
            <a:r>
              <a:rPr lang="en-US" dirty="0"/>
              <a:t>. [Photograph] </a:t>
            </a:r>
            <a:r>
              <a:rPr lang="en-US" dirty="0" err="1"/>
              <a:t>MDirector</a:t>
            </a:r>
            <a:r>
              <a:rPr lang="en-US" dirty="0"/>
              <a:t>. Available: https://www.mdirector.com/en/digital-marketing/examples-marketing-subliminal-messages.html. (Accessed: 28 April 2020).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Player, A. (2016), </a:t>
            </a:r>
            <a:r>
              <a:rPr lang="en-US" i="1" dirty="0"/>
              <a:t>How Marlboro, Coke and KFC used subliminal advertising. </a:t>
            </a:r>
            <a:r>
              <a:rPr lang="en-US" dirty="0"/>
              <a:t>[Photograph] </a:t>
            </a:r>
            <a:r>
              <a:rPr lang="en-US" dirty="0" err="1"/>
              <a:t>CampaignLive</a:t>
            </a:r>
            <a:r>
              <a:rPr lang="en-US" dirty="0"/>
              <a:t>. Available: https://www.campaignlive.co.uk/article/marlboro-coke-kfc-used-subliminal-advertising/1383489. (Accessed: 28 April 2020).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PNG Guru. </a:t>
            </a:r>
            <a:r>
              <a:rPr lang="en-US" i="1" dirty="0"/>
              <a:t>Vladimir Putin President of Russia Mask.</a:t>
            </a:r>
            <a:r>
              <a:rPr lang="en-US" dirty="0"/>
              <a:t> [Photograph] PNG Guru. Available: https://www.pngguru.com/free-transparent-background-png-clipart-zmnun. (Accessed: 28 April 2020).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Smokehouse. </a:t>
            </a:r>
            <a:r>
              <a:rPr lang="en-US" i="1" dirty="0"/>
              <a:t>Camel Silver King Size.</a:t>
            </a:r>
            <a:r>
              <a:rPr lang="en-US" dirty="0"/>
              <a:t>[Photograph] </a:t>
            </a:r>
            <a:r>
              <a:rPr lang="en-US" dirty="0" err="1"/>
              <a:t>Smokehouse.co.in</a:t>
            </a:r>
            <a:r>
              <a:rPr lang="en-US" dirty="0"/>
              <a:t>. Available: https://www.smokehouse.co.in/smokehousedelhincr/camel-silver-king-size---camel-cigarettes-online-in-india--/7562685217/ (Accessed: 28 April 2020).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The Telegraph. (2016) </a:t>
            </a:r>
            <a:r>
              <a:rPr lang="en-US" i="1" dirty="0"/>
              <a:t>Stubbed out: the 21 most iconic cigarette packets of all time</a:t>
            </a:r>
            <a:r>
              <a:rPr lang="en-US" dirty="0"/>
              <a:t>. [Photograph] The Telegraph. Available:</a:t>
            </a:r>
            <a:r>
              <a:rPr lang="en-US" u="sng" dirty="0"/>
              <a:t> </a:t>
            </a:r>
            <a:r>
              <a:rPr lang="en-US" dirty="0"/>
              <a:t>https://www.telegraph.co.uk/men/the-filter/stubbed-out-the-21-most-iconic-cigarette-packets-of-all-time/newport-cigarettes</a:t>
            </a:r>
            <a:r>
              <a:rPr lang="en-US" dirty="0">
                <a:hlinkClick r:id="rId2"/>
              </a:rPr>
              <a:t>/</a:t>
            </a:r>
            <a:r>
              <a:rPr lang="en-US" dirty="0"/>
              <a:t>. (Accessed: 28 April 2020).</a:t>
            </a:r>
          </a:p>
        </p:txBody>
      </p:sp>
    </p:spTree>
    <p:extLst>
      <p:ext uri="{BB962C8B-B14F-4D97-AF65-F5344CB8AC3E}">
        <p14:creationId xmlns:p14="http://schemas.microsoft.com/office/powerpoint/2010/main" val="284606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819</TotalTime>
  <Words>979</Words>
  <Application>Microsoft Office PowerPoint</Application>
  <PresentationFormat>Custom</PresentationFormat>
  <Paragraphs>79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Darryl Milnes</dc:creator>
  <cp:lastModifiedBy>Darryl Milnes</cp:lastModifiedBy>
  <cp:revision>62</cp:revision>
  <dcterms:created xsi:type="dcterms:W3CDTF">2020-04-28T06:29:00Z</dcterms:created>
  <dcterms:modified xsi:type="dcterms:W3CDTF">2020-04-28T21:30:04Z</dcterms:modified>
</cp:coreProperties>
</file>