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57" r:id="rId3"/>
    <p:sldId id="258" r:id="rId4"/>
    <p:sldId id="259" r:id="rId5"/>
    <p:sldId id="260" r:id="rId6"/>
    <p:sldId id="262" r:id="rId7"/>
    <p:sldId id="261"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5" autoAdjust="0"/>
    <p:restoredTop sz="81020" autoAdjust="0"/>
  </p:normalViewPr>
  <p:slideViewPr>
    <p:cSldViewPr snapToGrid="0">
      <p:cViewPr varScale="1">
        <p:scale>
          <a:sx n="55" d="100"/>
          <a:sy n="55" d="100"/>
        </p:scale>
        <p:origin x="133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5FAD68-DE50-457B-86BB-C9E8D2167EBB}"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069CF92-BDFB-43A0-BB9C-C5312ECFCFC0}">
      <dgm:prSet/>
      <dgm:spPr/>
      <dgm:t>
        <a:bodyPr/>
        <a:lstStyle/>
        <a:p>
          <a:r>
            <a:rPr lang="en-US"/>
            <a:t>Each organization should invest in development because it is crucial for enhancing its members' capabilities and knowledge. </a:t>
          </a:r>
        </a:p>
      </dgm:t>
    </dgm:pt>
    <dgm:pt modelId="{F82A3C5D-386E-4B33-8227-DCFE6020BEB5}" type="parTrans" cxnId="{4C515C09-6196-48BF-8499-C6AAFF129551}">
      <dgm:prSet/>
      <dgm:spPr/>
      <dgm:t>
        <a:bodyPr/>
        <a:lstStyle/>
        <a:p>
          <a:endParaRPr lang="en-US"/>
        </a:p>
      </dgm:t>
    </dgm:pt>
    <dgm:pt modelId="{E2ED7466-2AA7-474F-A7CD-280C34D83872}" type="sibTrans" cxnId="{4C515C09-6196-48BF-8499-C6AAFF129551}">
      <dgm:prSet/>
      <dgm:spPr/>
      <dgm:t>
        <a:bodyPr/>
        <a:lstStyle/>
        <a:p>
          <a:endParaRPr lang="en-US"/>
        </a:p>
      </dgm:t>
    </dgm:pt>
    <dgm:pt modelId="{5A800062-F8AA-49E9-99CD-C7085C57EA76}">
      <dgm:prSet/>
      <dgm:spPr/>
      <dgm:t>
        <a:bodyPr/>
        <a:lstStyle/>
        <a:p>
          <a:r>
            <a:rPr lang="en-US" dirty="0"/>
            <a:t>Providing long-term viability in various markets is easier when they can meet predetermined goals. (Ulrich &amp; Dulebohn, 2015). </a:t>
          </a:r>
        </a:p>
      </dgm:t>
    </dgm:pt>
    <dgm:pt modelId="{DE2C253F-2191-49BA-9999-F894415E76E9}" type="parTrans" cxnId="{900BC2BB-FC9D-4A0C-AD0E-FB6B26D37382}">
      <dgm:prSet/>
      <dgm:spPr/>
      <dgm:t>
        <a:bodyPr/>
        <a:lstStyle/>
        <a:p>
          <a:endParaRPr lang="en-US"/>
        </a:p>
      </dgm:t>
    </dgm:pt>
    <dgm:pt modelId="{35FC9FD6-8EF4-498F-A9EA-BD1A46B97940}" type="sibTrans" cxnId="{900BC2BB-FC9D-4A0C-AD0E-FB6B26D37382}">
      <dgm:prSet/>
      <dgm:spPr/>
      <dgm:t>
        <a:bodyPr/>
        <a:lstStyle/>
        <a:p>
          <a:endParaRPr lang="en-US"/>
        </a:p>
      </dgm:t>
    </dgm:pt>
    <dgm:pt modelId="{B39608B3-118E-49C2-B72A-233EEA6F738E}" type="pres">
      <dgm:prSet presAssocID="{A95FAD68-DE50-457B-86BB-C9E8D2167EBB}" presName="root" presStyleCnt="0">
        <dgm:presLayoutVars>
          <dgm:dir/>
          <dgm:resizeHandles val="exact"/>
        </dgm:presLayoutVars>
      </dgm:prSet>
      <dgm:spPr/>
    </dgm:pt>
    <dgm:pt modelId="{1A775A57-FA55-4107-A7E1-7F4724E36F27}" type="pres">
      <dgm:prSet presAssocID="{2069CF92-BDFB-43A0-BB9C-C5312ECFCFC0}" presName="compNode" presStyleCnt="0"/>
      <dgm:spPr/>
    </dgm:pt>
    <dgm:pt modelId="{35139770-04BA-4458-9668-1901FA4EA8FC}" type="pres">
      <dgm:prSet presAssocID="{2069CF92-BDFB-43A0-BB9C-C5312ECFCFC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B07FE06C-C969-4969-A8AC-8DABD47785FE}" type="pres">
      <dgm:prSet presAssocID="{2069CF92-BDFB-43A0-BB9C-C5312ECFCFC0}" presName="spaceRect" presStyleCnt="0"/>
      <dgm:spPr/>
    </dgm:pt>
    <dgm:pt modelId="{9BDCC58E-A572-4E6A-9635-B93AFCA21D22}" type="pres">
      <dgm:prSet presAssocID="{2069CF92-BDFB-43A0-BB9C-C5312ECFCFC0}" presName="textRect" presStyleLbl="revTx" presStyleIdx="0" presStyleCnt="2">
        <dgm:presLayoutVars>
          <dgm:chMax val="1"/>
          <dgm:chPref val="1"/>
        </dgm:presLayoutVars>
      </dgm:prSet>
      <dgm:spPr/>
    </dgm:pt>
    <dgm:pt modelId="{E25D58B2-AB96-445D-B847-5119FFD53D13}" type="pres">
      <dgm:prSet presAssocID="{E2ED7466-2AA7-474F-A7CD-280C34D83872}" presName="sibTrans" presStyleCnt="0"/>
      <dgm:spPr/>
    </dgm:pt>
    <dgm:pt modelId="{FA8AA7DA-C2B5-44E2-B686-B3B146C0046F}" type="pres">
      <dgm:prSet presAssocID="{5A800062-F8AA-49E9-99CD-C7085C57EA76}" presName="compNode" presStyleCnt="0"/>
      <dgm:spPr/>
    </dgm:pt>
    <dgm:pt modelId="{7E9AA488-16B1-41C7-AFCF-651CC126CA2C}" type="pres">
      <dgm:prSet presAssocID="{5A800062-F8AA-49E9-99CD-C7085C57EA7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inimise"/>
        </a:ext>
      </dgm:extLst>
    </dgm:pt>
    <dgm:pt modelId="{C9506DC5-04C6-420C-98D9-154A6E34DD42}" type="pres">
      <dgm:prSet presAssocID="{5A800062-F8AA-49E9-99CD-C7085C57EA76}" presName="spaceRect" presStyleCnt="0"/>
      <dgm:spPr/>
    </dgm:pt>
    <dgm:pt modelId="{3EF7A497-AAE8-4C46-ADEF-1420F00040CF}" type="pres">
      <dgm:prSet presAssocID="{5A800062-F8AA-49E9-99CD-C7085C57EA76}" presName="textRect" presStyleLbl="revTx" presStyleIdx="1" presStyleCnt="2">
        <dgm:presLayoutVars>
          <dgm:chMax val="1"/>
          <dgm:chPref val="1"/>
        </dgm:presLayoutVars>
      </dgm:prSet>
      <dgm:spPr/>
    </dgm:pt>
  </dgm:ptLst>
  <dgm:cxnLst>
    <dgm:cxn modelId="{4C515C09-6196-48BF-8499-C6AAFF129551}" srcId="{A95FAD68-DE50-457B-86BB-C9E8D2167EBB}" destId="{2069CF92-BDFB-43A0-BB9C-C5312ECFCFC0}" srcOrd="0" destOrd="0" parTransId="{F82A3C5D-386E-4B33-8227-DCFE6020BEB5}" sibTransId="{E2ED7466-2AA7-474F-A7CD-280C34D83872}"/>
    <dgm:cxn modelId="{12EA182B-5013-436E-9CE3-0BA3F94CD8D0}" type="presOf" srcId="{5A800062-F8AA-49E9-99CD-C7085C57EA76}" destId="{3EF7A497-AAE8-4C46-ADEF-1420F00040CF}" srcOrd="0" destOrd="0" presId="urn:microsoft.com/office/officeart/2018/2/layout/IconLabelList"/>
    <dgm:cxn modelId="{B23226B4-1846-4B0A-BD5A-069811A0DE42}" type="presOf" srcId="{2069CF92-BDFB-43A0-BB9C-C5312ECFCFC0}" destId="{9BDCC58E-A572-4E6A-9635-B93AFCA21D22}" srcOrd="0" destOrd="0" presId="urn:microsoft.com/office/officeart/2018/2/layout/IconLabelList"/>
    <dgm:cxn modelId="{900BC2BB-FC9D-4A0C-AD0E-FB6B26D37382}" srcId="{A95FAD68-DE50-457B-86BB-C9E8D2167EBB}" destId="{5A800062-F8AA-49E9-99CD-C7085C57EA76}" srcOrd="1" destOrd="0" parTransId="{DE2C253F-2191-49BA-9999-F894415E76E9}" sibTransId="{35FC9FD6-8EF4-498F-A9EA-BD1A46B97940}"/>
    <dgm:cxn modelId="{8F3B03D2-AB05-49A4-B221-4A72493FFE2E}" type="presOf" srcId="{A95FAD68-DE50-457B-86BB-C9E8D2167EBB}" destId="{B39608B3-118E-49C2-B72A-233EEA6F738E}" srcOrd="0" destOrd="0" presId="urn:microsoft.com/office/officeart/2018/2/layout/IconLabelList"/>
    <dgm:cxn modelId="{CC398BDB-15CA-40DB-AF5C-DB8DDE3CAC66}" type="presParOf" srcId="{B39608B3-118E-49C2-B72A-233EEA6F738E}" destId="{1A775A57-FA55-4107-A7E1-7F4724E36F27}" srcOrd="0" destOrd="0" presId="urn:microsoft.com/office/officeart/2018/2/layout/IconLabelList"/>
    <dgm:cxn modelId="{6FAF5409-EBC0-4803-AF6B-A15E5F8EC872}" type="presParOf" srcId="{1A775A57-FA55-4107-A7E1-7F4724E36F27}" destId="{35139770-04BA-4458-9668-1901FA4EA8FC}" srcOrd="0" destOrd="0" presId="urn:microsoft.com/office/officeart/2018/2/layout/IconLabelList"/>
    <dgm:cxn modelId="{1781BEB8-D0F0-414C-A76C-5140CAD921CA}" type="presParOf" srcId="{1A775A57-FA55-4107-A7E1-7F4724E36F27}" destId="{B07FE06C-C969-4969-A8AC-8DABD47785FE}" srcOrd="1" destOrd="0" presId="urn:microsoft.com/office/officeart/2018/2/layout/IconLabelList"/>
    <dgm:cxn modelId="{E7290861-18B8-40D5-9AA0-AF3687F266F8}" type="presParOf" srcId="{1A775A57-FA55-4107-A7E1-7F4724E36F27}" destId="{9BDCC58E-A572-4E6A-9635-B93AFCA21D22}" srcOrd="2" destOrd="0" presId="urn:microsoft.com/office/officeart/2018/2/layout/IconLabelList"/>
    <dgm:cxn modelId="{9C47CE41-DAE5-4FA1-91BF-4D8477E039DF}" type="presParOf" srcId="{B39608B3-118E-49C2-B72A-233EEA6F738E}" destId="{E25D58B2-AB96-445D-B847-5119FFD53D13}" srcOrd="1" destOrd="0" presId="urn:microsoft.com/office/officeart/2018/2/layout/IconLabelList"/>
    <dgm:cxn modelId="{946557C4-FDC9-4595-8E0D-AFFCF210B3A5}" type="presParOf" srcId="{B39608B3-118E-49C2-B72A-233EEA6F738E}" destId="{FA8AA7DA-C2B5-44E2-B686-B3B146C0046F}" srcOrd="2" destOrd="0" presId="urn:microsoft.com/office/officeart/2018/2/layout/IconLabelList"/>
    <dgm:cxn modelId="{83879BF0-246E-4FB0-AF1F-D2E35E3CB23D}" type="presParOf" srcId="{FA8AA7DA-C2B5-44E2-B686-B3B146C0046F}" destId="{7E9AA488-16B1-41C7-AFCF-651CC126CA2C}" srcOrd="0" destOrd="0" presId="urn:microsoft.com/office/officeart/2018/2/layout/IconLabelList"/>
    <dgm:cxn modelId="{ED58E8C1-2B8B-4309-93FB-9D8813B08C1E}" type="presParOf" srcId="{FA8AA7DA-C2B5-44E2-B686-B3B146C0046F}" destId="{C9506DC5-04C6-420C-98D9-154A6E34DD42}" srcOrd="1" destOrd="0" presId="urn:microsoft.com/office/officeart/2018/2/layout/IconLabelList"/>
    <dgm:cxn modelId="{848C7576-EAA7-4B17-9370-E98B618E047F}" type="presParOf" srcId="{FA8AA7DA-C2B5-44E2-B686-B3B146C0046F}" destId="{3EF7A497-AAE8-4C46-ADEF-1420F00040CF}"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85F34F-75CA-4A45-8450-082A892DD8F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B5D40E6-3B68-4575-AB42-B4A41CC06352}">
      <dgm:prSet/>
      <dgm:spPr/>
      <dgm:t>
        <a:bodyPr/>
        <a:lstStyle/>
        <a:p>
          <a:r>
            <a:rPr lang="en-US"/>
            <a:t>Members of the Chartered Institute of Personnel and Development are professionals who work in the area of managing human resources. </a:t>
          </a:r>
        </a:p>
      </dgm:t>
    </dgm:pt>
    <dgm:pt modelId="{9D7F4690-7D2C-488F-B852-F20ED821EA90}" type="parTrans" cxnId="{BC207B64-EF4F-40E1-9D8E-0B2F65038C78}">
      <dgm:prSet/>
      <dgm:spPr/>
      <dgm:t>
        <a:bodyPr/>
        <a:lstStyle/>
        <a:p>
          <a:endParaRPr lang="en-US"/>
        </a:p>
      </dgm:t>
    </dgm:pt>
    <dgm:pt modelId="{81CFFAC5-BB33-4586-939C-15E98A46D0DD}" type="sibTrans" cxnId="{BC207B64-EF4F-40E1-9D8E-0B2F65038C78}">
      <dgm:prSet/>
      <dgm:spPr/>
      <dgm:t>
        <a:bodyPr/>
        <a:lstStyle/>
        <a:p>
          <a:endParaRPr lang="en-US"/>
        </a:p>
      </dgm:t>
    </dgm:pt>
    <dgm:pt modelId="{DDF11258-62CD-4BFC-81C6-0D5F0F215478}">
      <dgm:prSet/>
      <dgm:spPr/>
      <dgm:t>
        <a:bodyPr/>
        <a:lstStyle/>
        <a:p>
          <a:r>
            <a:rPr lang="en-US"/>
            <a:t>Companies should encourage employees to participate in off-the-job training as well as on-the-job training</a:t>
          </a:r>
        </a:p>
      </dgm:t>
    </dgm:pt>
    <dgm:pt modelId="{10A568F3-EE69-4750-8A9A-9B299ABA0AC5}" type="parTrans" cxnId="{BFD663D1-BDFD-4D6D-80CF-3EAABB7C4BF5}">
      <dgm:prSet/>
      <dgm:spPr/>
      <dgm:t>
        <a:bodyPr/>
        <a:lstStyle/>
        <a:p>
          <a:endParaRPr lang="en-US"/>
        </a:p>
      </dgm:t>
    </dgm:pt>
    <dgm:pt modelId="{6BE570B1-560C-4B84-8D09-D46C5F861DC0}" type="sibTrans" cxnId="{BFD663D1-BDFD-4D6D-80CF-3EAABB7C4BF5}">
      <dgm:prSet/>
      <dgm:spPr/>
      <dgm:t>
        <a:bodyPr/>
        <a:lstStyle/>
        <a:p>
          <a:endParaRPr lang="en-US"/>
        </a:p>
      </dgm:t>
    </dgm:pt>
    <dgm:pt modelId="{6FD45A7A-8E6E-48DA-AF07-2ACBF0D2F7B6}" type="pres">
      <dgm:prSet presAssocID="{F285F34F-75CA-4A45-8450-082A892DD8FA}" presName="root" presStyleCnt="0">
        <dgm:presLayoutVars>
          <dgm:dir/>
          <dgm:resizeHandles val="exact"/>
        </dgm:presLayoutVars>
      </dgm:prSet>
      <dgm:spPr/>
    </dgm:pt>
    <dgm:pt modelId="{6833E975-645C-4188-AA33-5E2ACF90F302}" type="pres">
      <dgm:prSet presAssocID="{FB5D40E6-3B68-4575-AB42-B4A41CC06352}" presName="compNode" presStyleCnt="0"/>
      <dgm:spPr/>
    </dgm:pt>
    <dgm:pt modelId="{376F850C-6755-4ECE-89F8-0B04D3D979B9}" type="pres">
      <dgm:prSet presAssocID="{FB5D40E6-3B68-4575-AB42-B4A41CC06352}" presName="bgRect" presStyleLbl="bgShp" presStyleIdx="0" presStyleCnt="2"/>
      <dgm:spPr/>
    </dgm:pt>
    <dgm:pt modelId="{E3D25133-0F19-447F-A6EF-7415D18946AD}" type="pres">
      <dgm:prSet presAssocID="{FB5D40E6-3B68-4575-AB42-B4A41CC0635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22D92D41-8AF2-4BB0-A4F7-53EE52E016ED}" type="pres">
      <dgm:prSet presAssocID="{FB5D40E6-3B68-4575-AB42-B4A41CC06352}" presName="spaceRect" presStyleCnt="0"/>
      <dgm:spPr/>
    </dgm:pt>
    <dgm:pt modelId="{1D777FD8-39E6-4332-923F-2BE8DD538D6A}" type="pres">
      <dgm:prSet presAssocID="{FB5D40E6-3B68-4575-AB42-B4A41CC06352}" presName="parTx" presStyleLbl="revTx" presStyleIdx="0" presStyleCnt="2">
        <dgm:presLayoutVars>
          <dgm:chMax val="0"/>
          <dgm:chPref val="0"/>
        </dgm:presLayoutVars>
      </dgm:prSet>
      <dgm:spPr/>
    </dgm:pt>
    <dgm:pt modelId="{0FCE1AB8-D8A9-49E0-BCB6-FB8B4B1605B6}" type="pres">
      <dgm:prSet presAssocID="{81CFFAC5-BB33-4586-939C-15E98A46D0DD}" presName="sibTrans" presStyleCnt="0"/>
      <dgm:spPr/>
    </dgm:pt>
    <dgm:pt modelId="{8BCEC795-45AC-4C6A-A840-600EDD3E3987}" type="pres">
      <dgm:prSet presAssocID="{DDF11258-62CD-4BFC-81C6-0D5F0F215478}" presName="compNode" presStyleCnt="0"/>
      <dgm:spPr/>
    </dgm:pt>
    <dgm:pt modelId="{734F54BD-BB03-46E8-A10C-C9865480A713}" type="pres">
      <dgm:prSet presAssocID="{DDF11258-62CD-4BFC-81C6-0D5F0F215478}" presName="bgRect" presStyleLbl="bgShp" presStyleIdx="1" presStyleCnt="2"/>
      <dgm:spPr/>
    </dgm:pt>
    <dgm:pt modelId="{ADF2CBAF-09FD-4E61-B618-8E86FD234A89}" type="pres">
      <dgm:prSet presAssocID="{DDF11258-62CD-4BFC-81C6-0D5F0F21547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898AE3D8-98A7-4D70-B594-E19B6B25D39F}" type="pres">
      <dgm:prSet presAssocID="{DDF11258-62CD-4BFC-81C6-0D5F0F215478}" presName="spaceRect" presStyleCnt="0"/>
      <dgm:spPr/>
    </dgm:pt>
    <dgm:pt modelId="{ECEF5793-2A5B-439C-B06A-CCB56D39FA73}" type="pres">
      <dgm:prSet presAssocID="{DDF11258-62CD-4BFC-81C6-0D5F0F215478}" presName="parTx" presStyleLbl="revTx" presStyleIdx="1" presStyleCnt="2">
        <dgm:presLayoutVars>
          <dgm:chMax val="0"/>
          <dgm:chPref val="0"/>
        </dgm:presLayoutVars>
      </dgm:prSet>
      <dgm:spPr/>
    </dgm:pt>
  </dgm:ptLst>
  <dgm:cxnLst>
    <dgm:cxn modelId="{BC207B64-EF4F-40E1-9D8E-0B2F65038C78}" srcId="{F285F34F-75CA-4A45-8450-082A892DD8FA}" destId="{FB5D40E6-3B68-4575-AB42-B4A41CC06352}" srcOrd="0" destOrd="0" parTransId="{9D7F4690-7D2C-488F-B852-F20ED821EA90}" sibTransId="{81CFFAC5-BB33-4586-939C-15E98A46D0DD}"/>
    <dgm:cxn modelId="{CC072275-A62D-4ECD-A8AA-0A67F748BCFC}" type="presOf" srcId="{DDF11258-62CD-4BFC-81C6-0D5F0F215478}" destId="{ECEF5793-2A5B-439C-B06A-CCB56D39FA73}" srcOrd="0" destOrd="0" presId="urn:microsoft.com/office/officeart/2018/2/layout/IconVerticalSolidList"/>
    <dgm:cxn modelId="{7BF68194-4C7D-4064-8537-B309A211EB4B}" type="presOf" srcId="{F285F34F-75CA-4A45-8450-082A892DD8FA}" destId="{6FD45A7A-8E6E-48DA-AF07-2ACBF0D2F7B6}" srcOrd="0" destOrd="0" presId="urn:microsoft.com/office/officeart/2018/2/layout/IconVerticalSolidList"/>
    <dgm:cxn modelId="{2D346F96-D84B-4F18-9261-F9993B08433B}" type="presOf" srcId="{FB5D40E6-3B68-4575-AB42-B4A41CC06352}" destId="{1D777FD8-39E6-4332-923F-2BE8DD538D6A}" srcOrd="0" destOrd="0" presId="urn:microsoft.com/office/officeart/2018/2/layout/IconVerticalSolidList"/>
    <dgm:cxn modelId="{BFD663D1-BDFD-4D6D-80CF-3EAABB7C4BF5}" srcId="{F285F34F-75CA-4A45-8450-082A892DD8FA}" destId="{DDF11258-62CD-4BFC-81C6-0D5F0F215478}" srcOrd="1" destOrd="0" parTransId="{10A568F3-EE69-4750-8A9A-9B299ABA0AC5}" sibTransId="{6BE570B1-560C-4B84-8D09-D46C5F861DC0}"/>
    <dgm:cxn modelId="{2BB6840B-3AAE-4928-9C8C-4AC2925F9BF5}" type="presParOf" srcId="{6FD45A7A-8E6E-48DA-AF07-2ACBF0D2F7B6}" destId="{6833E975-645C-4188-AA33-5E2ACF90F302}" srcOrd="0" destOrd="0" presId="urn:microsoft.com/office/officeart/2018/2/layout/IconVerticalSolidList"/>
    <dgm:cxn modelId="{CBB8F6F5-0B56-42B8-AA23-CFD8CEE797E5}" type="presParOf" srcId="{6833E975-645C-4188-AA33-5E2ACF90F302}" destId="{376F850C-6755-4ECE-89F8-0B04D3D979B9}" srcOrd="0" destOrd="0" presId="urn:microsoft.com/office/officeart/2018/2/layout/IconVerticalSolidList"/>
    <dgm:cxn modelId="{172E1EA4-8A67-4B78-82B7-E1BE1B4EBF8F}" type="presParOf" srcId="{6833E975-645C-4188-AA33-5E2ACF90F302}" destId="{E3D25133-0F19-447F-A6EF-7415D18946AD}" srcOrd="1" destOrd="0" presId="urn:microsoft.com/office/officeart/2018/2/layout/IconVerticalSolidList"/>
    <dgm:cxn modelId="{D0131B17-7794-44F1-8F43-D6FAFB25A03D}" type="presParOf" srcId="{6833E975-645C-4188-AA33-5E2ACF90F302}" destId="{22D92D41-8AF2-4BB0-A4F7-53EE52E016ED}" srcOrd="2" destOrd="0" presId="urn:microsoft.com/office/officeart/2018/2/layout/IconVerticalSolidList"/>
    <dgm:cxn modelId="{C7F69424-8190-4D2C-B8C9-064F55627FB9}" type="presParOf" srcId="{6833E975-645C-4188-AA33-5E2ACF90F302}" destId="{1D777FD8-39E6-4332-923F-2BE8DD538D6A}" srcOrd="3" destOrd="0" presId="urn:microsoft.com/office/officeart/2018/2/layout/IconVerticalSolidList"/>
    <dgm:cxn modelId="{26C8B26A-47DD-4F86-A3B8-76E23044AD26}" type="presParOf" srcId="{6FD45A7A-8E6E-48DA-AF07-2ACBF0D2F7B6}" destId="{0FCE1AB8-D8A9-49E0-BCB6-FB8B4B1605B6}" srcOrd="1" destOrd="0" presId="urn:microsoft.com/office/officeart/2018/2/layout/IconVerticalSolidList"/>
    <dgm:cxn modelId="{51EDF989-C73B-45E9-9D31-1691AE21000D}" type="presParOf" srcId="{6FD45A7A-8E6E-48DA-AF07-2ACBF0D2F7B6}" destId="{8BCEC795-45AC-4C6A-A840-600EDD3E3987}" srcOrd="2" destOrd="0" presId="urn:microsoft.com/office/officeart/2018/2/layout/IconVerticalSolidList"/>
    <dgm:cxn modelId="{393BA167-1AA9-4A12-9A29-75A57F88FABA}" type="presParOf" srcId="{8BCEC795-45AC-4C6A-A840-600EDD3E3987}" destId="{734F54BD-BB03-46E8-A10C-C9865480A713}" srcOrd="0" destOrd="0" presId="urn:microsoft.com/office/officeart/2018/2/layout/IconVerticalSolidList"/>
    <dgm:cxn modelId="{B942F75D-DC18-4807-9588-7896DAAC6C1B}" type="presParOf" srcId="{8BCEC795-45AC-4C6A-A840-600EDD3E3987}" destId="{ADF2CBAF-09FD-4E61-B618-8E86FD234A89}" srcOrd="1" destOrd="0" presId="urn:microsoft.com/office/officeart/2018/2/layout/IconVerticalSolidList"/>
    <dgm:cxn modelId="{55C752D8-0B41-4C65-92C3-7ED542251B9E}" type="presParOf" srcId="{8BCEC795-45AC-4C6A-A840-600EDD3E3987}" destId="{898AE3D8-98A7-4D70-B594-E19B6B25D39F}" srcOrd="2" destOrd="0" presId="urn:microsoft.com/office/officeart/2018/2/layout/IconVerticalSolidList"/>
    <dgm:cxn modelId="{33A9FBD8-78E7-440C-B78F-F03910383402}" type="presParOf" srcId="{8BCEC795-45AC-4C6A-A840-600EDD3E3987}" destId="{ECEF5793-2A5B-439C-B06A-CCB56D39FA7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94B6A0A-46A2-4572-A21A-74AB8D764479}" type="doc">
      <dgm:prSet loTypeId="urn:microsoft.com/office/officeart/2005/8/layout/cycle8" loCatId="cycle" qsTypeId="urn:microsoft.com/office/officeart/2005/8/quickstyle/simple1" qsCatId="simple" csTypeId="urn:microsoft.com/office/officeart/2005/8/colors/colorful5" csCatId="colorful"/>
      <dgm:spPr/>
      <dgm:t>
        <a:bodyPr/>
        <a:lstStyle/>
        <a:p>
          <a:endParaRPr lang="en-US"/>
        </a:p>
      </dgm:t>
    </dgm:pt>
    <dgm:pt modelId="{720163AB-CFD1-4948-876A-44ADAFF6E29F}">
      <dgm:prSet/>
      <dgm:spPr/>
      <dgm:t>
        <a:bodyPr/>
        <a:lstStyle/>
        <a:p>
          <a:r>
            <a:rPr lang="en-US"/>
            <a:t>Take part in the process of planning and developing</a:t>
          </a:r>
        </a:p>
      </dgm:t>
    </dgm:pt>
    <dgm:pt modelId="{92316935-2888-4C17-8652-B4DFC6661C0E}" type="parTrans" cxnId="{330C3653-8F69-4C17-8012-0A5AC2971BC1}">
      <dgm:prSet/>
      <dgm:spPr/>
      <dgm:t>
        <a:bodyPr/>
        <a:lstStyle/>
        <a:p>
          <a:endParaRPr lang="en-US"/>
        </a:p>
      </dgm:t>
    </dgm:pt>
    <dgm:pt modelId="{DAC6930D-457E-4225-8840-1CB56A149C40}" type="sibTrans" cxnId="{330C3653-8F69-4C17-8012-0A5AC2971BC1}">
      <dgm:prSet/>
      <dgm:spPr/>
      <dgm:t>
        <a:bodyPr/>
        <a:lstStyle/>
        <a:p>
          <a:endParaRPr lang="en-US"/>
        </a:p>
      </dgm:t>
    </dgm:pt>
    <dgm:pt modelId="{99BAF706-A06F-4531-9393-248378AC3CBA}">
      <dgm:prSet/>
      <dgm:spPr/>
      <dgm:t>
        <a:bodyPr/>
        <a:lstStyle/>
        <a:p>
          <a:r>
            <a:rPr lang="en-US"/>
            <a:t>Workers should be provided with career assistance</a:t>
          </a:r>
        </a:p>
      </dgm:t>
    </dgm:pt>
    <dgm:pt modelId="{FA58D126-11AB-489B-AFD1-F9DDFE7BEC72}" type="parTrans" cxnId="{371E9CFE-F4E3-469B-9F72-139A70A9B712}">
      <dgm:prSet/>
      <dgm:spPr/>
      <dgm:t>
        <a:bodyPr/>
        <a:lstStyle/>
        <a:p>
          <a:endParaRPr lang="en-US"/>
        </a:p>
      </dgm:t>
    </dgm:pt>
    <dgm:pt modelId="{4CA742B1-D001-40D4-8C16-4E237B8B0299}" type="sibTrans" cxnId="{371E9CFE-F4E3-469B-9F72-139A70A9B712}">
      <dgm:prSet/>
      <dgm:spPr/>
      <dgm:t>
        <a:bodyPr/>
        <a:lstStyle/>
        <a:p>
          <a:endParaRPr lang="en-US"/>
        </a:p>
      </dgm:t>
    </dgm:pt>
    <dgm:pt modelId="{EB6E25EA-9B49-4464-BC96-6474E9B248AD}">
      <dgm:prSet/>
      <dgm:spPr/>
      <dgm:t>
        <a:bodyPr/>
        <a:lstStyle/>
        <a:p>
          <a:r>
            <a:rPr lang="en-US"/>
            <a:t>Identify and Attract People Who Will Help the Business Achieve Its Goals</a:t>
          </a:r>
        </a:p>
      </dgm:t>
    </dgm:pt>
    <dgm:pt modelId="{8511193D-C029-496B-9090-97DB73FA6E72}" type="parTrans" cxnId="{9E8887D6-0599-4E11-914A-4B5D26C34D2B}">
      <dgm:prSet/>
      <dgm:spPr/>
      <dgm:t>
        <a:bodyPr/>
        <a:lstStyle/>
        <a:p>
          <a:endParaRPr lang="en-US"/>
        </a:p>
      </dgm:t>
    </dgm:pt>
    <dgm:pt modelId="{D7480890-2019-4F03-A8B3-7EA6BDB37FCA}" type="sibTrans" cxnId="{9E8887D6-0599-4E11-914A-4B5D26C34D2B}">
      <dgm:prSet/>
      <dgm:spPr/>
      <dgm:t>
        <a:bodyPr/>
        <a:lstStyle/>
        <a:p>
          <a:endParaRPr lang="en-US"/>
        </a:p>
      </dgm:t>
    </dgm:pt>
    <dgm:pt modelId="{9795E223-88B6-4868-9297-D35A418B5655}">
      <dgm:prSet/>
      <dgm:spPr/>
      <dgm:t>
        <a:bodyPr/>
        <a:lstStyle/>
        <a:p>
          <a:r>
            <a:rPr lang="en-US"/>
            <a:t>Act as Influencers and Drivers of Change</a:t>
          </a:r>
        </a:p>
      </dgm:t>
    </dgm:pt>
    <dgm:pt modelId="{28957916-347D-4FEE-A8E4-BD2C32518D28}" type="parTrans" cxnId="{3CC261FD-3D83-4280-A855-F7BE6FC391C6}">
      <dgm:prSet/>
      <dgm:spPr/>
      <dgm:t>
        <a:bodyPr/>
        <a:lstStyle/>
        <a:p>
          <a:endParaRPr lang="en-US"/>
        </a:p>
      </dgm:t>
    </dgm:pt>
    <dgm:pt modelId="{4204A422-3719-4EB1-8FB4-D5A338D71154}" type="sibTrans" cxnId="{3CC261FD-3D83-4280-A855-F7BE6FC391C6}">
      <dgm:prSet/>
      <dgm:spPr/>
      <dgm:t>
        <a:bodyPr/>
        <a:lstStyle/>
        <a:p>
          <a:endParaRPr lang="en-US"/>
        </a:p>
      </dgm:t>
    </dgm:pt>
    <dgm:pt modelId="{7EA8F512-7C44-4A4C-9DA6-0C67D532D038}">
      <dgm:prSet/>
      <dgm:spPr/>
      <dgm:t>
        <a:bodyPr/>
        <a:lstStyle/>
        <a:p>
          <a:r>
            <a:rPr lang="en-US"/>
            <a:t>Defend the Interests of Workers</a:t>
          </a:r>
        </a:p>
      </dgm:t>
    </dgm:pt>
    <dgm:pt modelId="{5A3ED8E4-5A10-46D5-88A5-1FB099F73F8A}" type="parTrans" cxnId="{F6C849D2-B0AC-41D3-856E-72EB8DD6B6D8}">
      <dgm:prSet/>
      <dgm:spPr/>
      <dgm:t>
        <a:bodyPr/>
        <a:lstStyle/>
        <a:p>
          <a:endParaRPr lang="en-US"/>
        </a:p>
      </dgm:t>
    </dgm:pt>
    <dgm:pt modelId="{CEC737D3-0F57-49A7-B158-EE9EDC2EF378}" type="sibTrans" cxnId="{F6C849D2-B0AC-41D3-856E-72EB8DD6B6D8}">
      <dgm:prSet/>
      <dgm:spPr/>
      <dgm:t>
        <a:bodyPr/>
        <a:lstStyle/>
        <a:p>
          <a:endParaRPr lang="en-US"/>
        </a:p>
      </dgm:t>
    </dgm:pt>
    <dgm:pt modelId="{F2F86F05-B1CF-4C60-991D-864D4C13981A}">
      <dgm:prSet/>
      <dgm:spPr/>
      <dgm:t>
        <a:bodyPr/>
        <a:lstStyle/>
        <a:p>
          <a:r>
            <a:rPr lang="en-US"/>
            <a:t>Victims of domestic violence should be provided with support</a:t>
          </a:r>
        </a:p>
      </dgm:t>
    </dgm:pt>
    <dgm:pt modelId="{F4B7E639-7713-424F-AEE6-B617B8F40142}" type="parTrans" cxnId="{CE9DCB5E-9137-4DF8-B61D-816B5228380C}">
      <dgm:prSet/>
      <dgm:spPr/>
      <dgm:t>
        <a:bodyPr/>
        <a:lstStyle/>
        <a:p>
          <a:endParaRPr lang="en-US"/>
        </a:p>
      </dgm:t>
    </dgm:pt>
    <dgm:pt modelId="{127971D3-8D9C-4284-9F37-3EF10329C64C}" type="sibTrans" cxnId="{CE9DCB5E-9137-4DF8-B61D-816B5228380C}">
      <dgm:prSet/>
      <dgm:spPr/>
      <dgm:t>
        <a:bodyPr/>
        <a:lstStyle/>
        <a:p>
          <a:endParaRPr lang="en-US"/>
        </a:p>
      </dgm:t>
    </dgm:pt>
    <dgm:pt modelId="{5993A1F4-90F7-4630-AC8A-B5231F611CCE}">
      <dgm:prSet/>
      <dgm:spPr/>
      <dgm:t>
        <a:bodyPr/>
        <a:lstStyle/>
        <a:p>
          <a:r>
            <a:rPr lang="en-US"/>
            <a:t>Make Sure There Is No Workplace Cyberbullying</a:t>
          </a:r>
        </a:p>
      </dgm:t>
    </dgm:pt>
    <dgm:pt modelId="{DF9CC988-FF3B-409C-8964-39191344F285}" type="parTrans" cxnId="{DD4B7253-2D4E-4238-8174-7614E7D0CA44}">
      <dgm:prSet/>
      <dgm:spPr/>
      <dgm:t>
        <a:bodyPr/>
        <a:lstStyle/>
        <a:p>
          <a:endParaRPr lang="en-US"/>
        </a:p>
      </dgm:t>
    </dgm:pt>
    <dgm:pt modelId="{9AB88962-D5AE-44A8-BCC5-9F74D988AD5F}" type="sibTrans" cxnId="{DD4B7253-2D4E-4238-8174-7614E7D0CA44}">
      <dgm:prSet/>
      <dgm:spPr/>
      <dgm:t>
        <a:bodyPr/>
        <a:lstStyle/>
        <a:p>
          <a:endParaRPr lang="en-US"/>
        </a:p>
      </dgm:t>
    </dgm:pt>
    <dgm:pt modelId="{31BA211A-5DF7-FD45-9F03-38E38DB2619C}" type="pres">
      <dgm:prSet presAssocID="{894B6A0A-46A2-4572-A21A-74AB8D764479}" presName="compositeShape" presStyleCnt="0">
        <dgm:presLayoutVars>
          <dgm:chMax val="7"/>
          <dgm:dir/>
          <dgm:resizeHandles val="exact"/>
        </dgm:presLayoutVars>
      </dgm:prSet>
      <dgm:spPr/>
    </dgm:pt>
    <dgm:pt modelId="{B22F70FC-C59A-BC48-BE78-16824E673CE6}" type="pres">
      <dgm:prSet presAssocID="{894B6A0A-46A2-4572-A21A-74AB8D764479}" presName="wedge1" presStyleLbl="node1" presStyleIdx="0" presStyleCnt="7"/>
      <dgm:spPr/>
    </dgm:pt>
    <dgm:pt modelId="{78D207B0-110E-AE4C-8436-44E068812E05}" type="pres">
      <dgm:prSet presAssocID="{894B6A0A-46A2-4572-A21A-74AB8D764479}" presName="dummy1a" presStyleCnt="0"/>
      <dgm:spPr/>
    </dgm:pt>
    <dgm:pt modelId="{CB583695-44A2-8848-8862-34BE186928CD}" type="pres">
      <dgm:prSet presAssocID="{894B6A0A-46A2-4572-A21A-74AB8D764479}" presName="dummy1b" presStyleCnt="0"/>
      <dgm:spPr/>
    </dgm:pt>
    <dgm:pt modelId="{FA8B2129-6CD7-C649-8566-028B321073F9}" type="pres">
      <dgm:prSet presAssocID="{894B6A0A-46A2-4572-A21A-74AB8D764479}" presName="wedge1Tx" presStyleLbl="node1" presStyleIdx="0" presStyleCnt="7">
        <dgm:presLayoutVars>
          <dgm:chMax val="0"/>
          <dgm:chPref val="0"/>
          <dgm:bulletEnabled val="1"/>
        </dgm:presLayoutVars>
      </dgm:prSet>
      <dgm:spPr/>
    </dgm:pt>
    <dgm:pt modelId="{8D03F2E1-DB8A-5D4D-B642-AAA5D23628A7}" type="pres">
      <dgm:prSet presAssocID="{894B6A0A-46A2-4572-A21A-74AB8D764479}" presName="wedge2" presStyleLbl="node1" presStyleIdx="1" presStyleCnt="7"/>
      <dgm:spPr/>
    </dgm:pt>
    <dgm:pt modelId="{20CDBF7B-3F30-BA4E-B7C7-E69F15375C45}" type="pres">
      <dgm:prSet presAssocID="{894B6A0A-46A2-4572-A21A-74AB8D764479}" presName="dummy2a" presStyleCnt="0"/>
      <dgm:spPr/>
    </dgm:pt>
    <dgm:pt modelId="{A521E3A8-F353-2E4F-BBDC-92271F75CC39}" type="pres">
      <dgm:prSet presAssocID="{894B6A0A-46A2-4572-A21A-74AB8D764479}" presName="dummy2b" presStyleCnt="0"/>
      <dgm:spPr/>
    </dgm:pt>
    <dgm:pt modelId="{54D1B7DB-C7AA-2246-839C-F140BD4B90E4}" type="pres">
      <dgm:prSet presAssocID="{894B6A0A-46A2-4572-A21A-74AB8D764479}" presName="wedge2Tx" presStyleLbl="node1" presStyleIdx="1" presStyleCnt="7">
        <dgm:presLayoutVars>
          <dgm:chMax val="0"/>
          <dgm:chPref val="0"/>
          <dgm:bulletEnabled val="1"/>
        </dgm:presLayoutVars>
      </dgm:prSet>
      <dgm:spPr/>
    </dgm:pt>
    <dgm:pt modelId="{9C924E5B-E60A-F74C-81CB-72601991B41D}" type="pres">
      <dgm:prSet presAssocID="{894B6A0A-46A2-4572-A21A-74AB8D764479}" presName="wedge3" presStyleLbl="node1" presStyleIdx="2" presStyleCnt="7"/>
      <dgm:spPr/>
    </dgm:pt>
    <dgm:pt modelId="{3EE7A407-DA1D-B740-BAEA-042ADCD6D65C}" type="pres">
      <dgm:prSet presAssocID="{894B6A0A-46A2-4572-A21A-74AB8D764479}" presName="dummy3a" presStyleCnt="0"/>
      <dgm:spPr/>
    </dgm:pt>
    <dgm:pt modelId="{B41528CE-F5AD-D340-9FE5-3AF18BCCB0F6}" type="pres">
      <dgm:prSet presAssocID="{894B6A0A-46A2-4572-A21A-74AB8D764479}" presName="dummy3b" presStyleCnt="0"/>
      <dgm:spPr/>
    </dgm:pt>
    <dgm:pt modelId="{2FEE0BF3-FEDA-964C-84C2-3E6D35D99D2C}" type="pres">
      <dgm:prSet presAssocID="{894B6A0A-46A2-4572-A21A-74AB8D764479}" presName="wedge3Tx" presStyleLbl="node1" presStyleIdx="2" presStyleCnt="7">
        <dgm:presLayoutVars>
          <dgm:chMax val="0"/>
          <dgm:chPref val="0"/>
          <dgm:bulletEnabled val="1"/>
        </dgm:presLayoutVars>
      </dgm:prSet>
      <dgm:spPr/>
    </dgm:pt>
    <dgm:pt modelId="{0D270F4A-1BAB-3E4C-87E2-C948DF19C4D0}" type="pres">
      <dgm:prSet presAssocID="{894B6A0A-46A2-4572-A21A-74AB8D764479}" presName="wedge4" presStyleLbl="node1" presStyleIdx="3" presStyleCnt="7"/>
      <dgm:spPr/>
    </dgm:pt>
    <dgm:pt modelId="{C42A971A-7CFA-9E4C-8C04-8DAE7E14E3DE}" type="pres">
      <dgm:prSet presAssocID="{894B6A0A-46A2-4572-A21A-74AB8D764479}" presName="dummy4a" presStyleCnt="0"/>
      <dgm:spPr/>
    </dgm:pt>
    <dgm:pt modelId="{4A5328B9-660A-034F-B229-C582B4D12461}" type="pres">
      <dgm:prSet presAssocID="{894B6A0A-46A2-4572-A21A-74AB8D764479}" presName="dummy4b" presStyleCnt="0"/>
      <dgm:spPr/>
    </dgm:pt>
    <dgm:pt modelId="{D033B45F-37D4-9443-A31A-651EA63BEFFD}" type="pres">
      <dgm:prSet presAssocID="{894B6A0A-46A2-4572-A21A-74AB8D764479}" presName="wedge4Tx" presStyleLbl="node1" presStyleIdx="3" presStyleCnt="7">
        <dgm:presLayoutVars>
          <dgm:chMax val="0"/>
          <dgm:chPref val="0"/>
          <dgm:bulletEnabled val="1"/>
        </dgm:presLayoutVars>
      </dgm:prSet>
      <dgm:spPr/>
    </dgm:pt>
    <dgm:pt modelId="{B98372F3-79A8-4D4A-82AF-AE261499CFE5}" type="pres">
      <dgm:prSet presAssocID="{894B6A0A-46A2-4572-A21A-74AB8D764479}" presName="wedge5" presStyleLbl="node1" presStyleIdx="4" presStyleCnt="7"/>
      <dgm:spPr/>
    </dgm:pt>
    <dgm:pt modelId="{9A9293C8-6177-F74D-80AC-0267FB868BF1}" type="pres">
      <dgm:prSet presAssocID="{894B6A0A-46A2-4572-A21A-74AB8D764479}" presName="dummy5a" presStyleCnt="0"/>
      <dgm:spPr/>
    </dgm:pt>
    <dgm:pt modelId="{66ED18E6-41EA-1947-8681-A2370C650478}" type="pres">
      <dgm:prSet presAssocID="{894B6A0A-46A2-4572-A21A-74AB8D764479}" presName="dummy5b" presStyleCnt="0"/>
      <dgm:spPr/>
    </dgm:pt>
    <dgm:pt modelId="{06F7109C-3AFB-4A44-A6AD-924226226AA8}" type="pres">
      <dgm:prSet presAssocID="{894B6A0A-46A2-4572-A21A-74AB8D764479}" presName="wedge5Tx" presStyleLbl="node1" presStyleIdx="4" presStyleCnt="7">
        <dgm:presLayoutVars>
          <dgm:chMax val="0"/>
          <dgm:chPref val="0"/>
          <dgm:bulletEnabled val="1"/>
        </dgm:presLayoutVars>
      </dgm:prSet>
      <dgm:spPr/>
    </dgm:pt>
    <dgm:pt modelId="{B3B5B90D-FA26-D64D-85DE-B8AB9843765E}" type="pres">
      <dgm:prSet presAssocID="{894B6A0A-46A2-4572-A21A-74AB8D764479}" presName="wedge6" presStyleLbl="node1" presStyleIdx="5" presStyleCnt="7"/>
      <dgm:spPr/>
    </dgm:pt>
    <dgm:pt modelId="{F8AFEDEA-47AB-8D42-AD2C-6B94043C72D6}" type="pres">
      <dgm:prSet presAssocID="{894B6A0A-46A2-4572-A21A-74AB8D764479}" presName="dummy6a" presStyleCnt="0"/>
      <dgm:spPr/>
    </dgm:pt>
    <dgm:pt modelId="{FBF67DD7-8BE7-4C4F-9628-45300CED87AD}" type="pres">
      <dgm:prSet presAssocID="{894B6A0A-46A2-4572-A21A-74AB8D764479}" presName="dummy6b" presStyleCnt="0"/>
      <dgm:spPr/>
    </dgm:pt>
    <dgm:pt modelId="{E89E7DE8-9E21-8449-815A-7F12A8997102}" type="pres">
      <dgm:prSet presAssocID="{894B6A0A-46A2-4572-A21A-74AB8D764479}" presName="wedge6Tx" presStyleLbl="node1" presStyleIdx="5" presStyleCnt="7">
        <dgm:presLayoutVars>
          <dgm:chMax val="0"/>
          <dgm:chPref val="0"/>
          <dgm:bulletEnabled val="1"/>
        </dgm:presLayoutVars>
      </dgm:prSet>
      <dgm:spPr/>
    </dgm:pt>
    <dgm:pt modelId="{458B4F58-29C9-2540-8CE6-6F65244B8795}" type="pres">
      <dgm:prSet presAssocID="{894B6A0A-46A2-4572-A21A-74AB8D764479}" presName="wedge7" presStyleLbl="node1" presStyleIdx="6" presStyleCnt="7"/>
      <dgm:spPr/>
    </dgm:pt>
    <dgm:pt modelId="{3D0E5F91-BEAE-834E-9CF7-5A6995D666F8}" type="pres">
      <dgm:prSet presAssocID="{894B6A0A-46A2-4572-A21A-74AB8D764479}" presName="dummy7a" presStyleCnt="0"/>
      <dgm:spPr/>
    </dgm:pt>
    <dgm:pt modelId="{EACACF16-13B5-004B-849A-C723B395147B}" type="pres">
      <dgm:prSet presAssocID="{894B6A0A-46A2-4572-A21A-74AB8D764479}" presName="dummy7b" presStyleCnt="0"/>
      <dgm:spPr/>
    </dgm:pt>
    <dgm:pt modelId="{AB92A679-E7CA-1F4A-901E-88375C0F8C28}" type="pres">
      <dgm:prSet presAssocID="{894B6A0A-46A2-4572-A21A-74AB8D764479}" presName="wedge7Tx" presStyleLbl="node1" presStyleIdx="6" presStyleCnt="7">
        <dgm:presLayoutVars>
          <dgm:chMax val="0"/>
          <dgm:chPref val="0"/>
          <dgm:bulletEnabled val="1"/>
        </dgm:presLayoutVars>
      </dgm:prSet>
      <dgm:spPr/>
    </dgm:pt>
    <dgm:pt modelId="{06E93B82-A92B-224B-B9DD-B0C3BCF8701D}" type="pres">
      <dgm:prSet presAssocID="{DAC6930D-457E-4225-8840-1CB56A149C40}" presName="arrowWedge1" presStyleLbl="fgSibTrans2D1" presStyleIdx="0" presStyleCnt="7"/>
      <dgm:spPr/>
    </dgm:pt>
    <dgm:pt modelId="{78881E15-9983-5942-9579-39B99AA7B851}" type="pres">
      <dgm:prSet presAssocID="{4CA742B1-D001-40D4-8C16-4E237B8B0299}" presName="arrowWedge2" presStyleLbl="fgSibTrans2D1" presStyleIdx="1" presStyleCnt="7"/>
      <dgm:spPr/>
    </dgm:pt>
    <dgm:pt modelId="{17C8655F-326F-304E-9513-5495CF7FBDD9}" type="pres">
      <dgm:prSet presAssocID="{D7480890-2019-4F03-A8B3-7EA6BDB37FCA}" presName="arrowWedge3" presStyleLbl="fgSibTrans2D1" presStyleIdx="2" presStyleCnt="7"/>
      <dgm:spPr/>
    </dgm:pt>
    <dgm:pt modelId="{76543C87-E045-1C4E-8740-3D75D7D04B91}" type="pres">
      <dgm:prSet presAssocID="{4204A422-3719-4EB1-8FB4-D5A338D71154}" presName="arrowWedge4" presStyleLbl="fgSibTrans2D1" presStyleIdx="3" presStyleCnt="7"/>
      <dgm:spPr/>
    </dgm:pt>
    <dgm:pt modelId="{2D11F1E6-9D61-F34C-8A7D-1343F0626B18}" type="pres">
      <dgm:prSet presAssocID="{CEC737D3-0F57-49A7-B158-EE9EDC2EF378}" presName="arrowWedge5" presStyleLbl="fgSibTrans2D1" presStyleIdx="4" presStyleCnt="7"/>
      <dgm:spPr/>
    </dgm:pt>
    <dgm:pt modelId="{62C1FD6B-72F9-D04F-94A6-244B90725B9C}" type="pres">
      <dgm:prSet presAssocID="{127971D3-8D9C-4284-9F37-3EF10329C64C}" presName="arrowWedge6" presStyleLbl="fgSibTrans2D1" presStyleIdx="5" presStyleCnt="7"/>
      <dgm:spPr/>
    </dgm:pt>
    <dgm:pt modelId="{24D8E8F8-DEF0-EF46-8E00-0808B0B4DC6A}" type="pres">
      <dgm:prSet presAssocID="{9AB88962-D5AE-44A8-BCC5-9F74D988AD5F}" presName="arrowWedge7" presStyleLbl="fgSibTrans2D1" presStyleIdx="6" presStyleCnt="7"/>
      <dgm:spPr/>
    </dgm:pt>
  </dgm:ptLst>
  <dgm:cxnLst>
    <dgm:cxn modelId="{C93EF231-A8BF-3247-BEB9-B84CA5C25020}" type="presOf" srcId="{7EA8F512-7C44-4A4C-9DA6-0C67D532D038}" destId="{B98372F3-79A8-4D4A-82AF-AE261499CFE5}" srcOrd="0" destOrd="0" presId="urn:microsoft.com/office/officeart/2005/8/layout/cycle8"/>
    <dgm:cxn modelId="{6B1FBD3F-8A96-574C-9164-9B9400A22EC2}" type="presOf" srcId="{894B6A0A-46A2-4572-A21A-74AB8D764479}" destId="{31BA211A-5DF7-FD45-9F03-38E38DB2619C}" srcOrd="0" destOrd="0" presId="urn:microsoft.com/office/officeart/2005/8/layout/cycle8"/>
    <dgm:cxn modelId="{42CD935C-7D4F-854D-BAD6-F5A571E80967}" type="presOf" srcId="{5993A1F4-90F7-4630-AC8A-B5231F611CCE}" destId="{AB92A679-E7CA-1F4A-901E-88375C0F8C28}" srcOrd="1" destOrd="0" presId="urn:microsoft.com/office/officeart/2005/8/layout/cycle8"/>
    <dgm:cxn modelId="{3FBA6D5D-1A21-4741-B6C2-77CAE6141EC8}" type="presOf" srcId="{F2F86F05-B1CF-4C60-991D-864D4C13981A}" destId="{E89E7DE8-9E21-8449-815A-7F12A8997102}" srcOrd="1" destOrd="0" presId="urn:microsoft.com/office/officeart/2005/8/layout/cycle8"/>
    <dgm:cxn modelId="{CE9DCB5E-9137-4DF8-B61D-816B5228380C}" srcId="{894B6A0A-46A2-4572-A21A-74AB8D764479}" destId="{F2F86F05-B1CF-4C60-991D-864D4C13981A}" srcOrd="5" destOrd="0" parTransId="{F4B7E639-7713-424F-AEE6-B617B8F40142}" sibTransId="{127971D3-8D9C-4284-9F37-3EF10329C64C}"/>
    <dgm:cxn modelId="{350B3144-7615-5E45-B06B-5479A89233C1}" type="presOf" srcId="{5993A1F4-90F7-4630-AC8A-B5231F611CCE}" destId="{458B4F58-29C9-2540-8CE6-6F65244B8795}" srcOrd="0" destOrd="0" presId="urn:microsoft.com/office/officeart/2005/8/layout/cycle8"/>
    <dgm:cxn modelId="{13565E6C-0AA6-5D44-9C2E-B7EFC74907DE}" type="presOf" srcId="{720163AB-CFD1-4948-876A-44ADAFF6E29F}" destId="{FA8B2129-6CD7-C649-8566-028B321073F9}" srcOrd="1" destOrd="0" presId="urn:microsoft.com/office/officeart/2005/8/layout/cycle8"/>
    <dgm:cxn modelId="{928A464C-CCA0-AE45-BDE8-B96727977DDE}" type="presOf" srcId="{99BAF706-A06F-4531-9393-248378AC3CBA}" destId="{8D03F2E1-DB8A-5D4D-B642-AAA5D23628A7}" srcOrd="0" destOrd="0" presId="urn:microsoft.com/office/officeart/2005/8/layout/cycle8"/>
    <dgm:cxn modelId="{330C3653-8F69-4C17-8012-0A5AC2971BC1}" srcId="{894B6A0A-46A2-4572-A21A-74AB8D764479}" destId="{720163AB-CFD1-4948-876A-44ADAFF6E29F}" srcOrd="0" destOrd="0" parTransId="{92316935-2888-4C17-8652-B4DFC6661C0E}" sibTransId="{DAC6930D-457E-4225-8840-1CB56A149C40}"/>
    <dgm:cxn modelId="{DD4B7253-2D4E-4238-8174-7614E7D0CA44}" srcId="{894B6A0A-46A2-4572-A21A-74AB8D764479}" destId="{5993A1F4-90F7-4630-AC8A-B5231F611CCE}" srcOrd="6" destOrd="0" parTransId="{DF9CC988-FF3B-409C-8964-39191344F285}" sibTransId="{9AB88962-D5AE-44A8-BCC5-9F74D988AD5F}"/>
    <dgm:cxn modelId="{2C408B89-500B-DE44-A553-B6E5E2414188}" type="presOf" srcId="{99BAF706-A06F-4531-9393-248378AC3CBA}" destId="{54D1B7DB-C7AA-2246-839C-F140BD4B90E4}" srcOrd="1" destOrd="0" presId="urn:microsoft.com/office/officeart/2005/8/layout/cycle8"/>
    <dgm:cxn modelId="{19790AA1-F7AD-4B4D-A987-3C7022420521}" type="presOf" srcId="{EB6E25EA-9B49-4464-BC96-6474E9B248AD}" destId="{2FEE0BF3-FEDA-964C-84C2-3E6D35D99D2C}" srcOrd="1" destOrd="0" presId="urn:microsoft.com/office/officeart/2005/8/layout/cycle8"/>
    <dgm:cxn modelId="{CC0A11B4-6743-6E44-969C-9BB3FFA21A52}" type="presOf" srcId="{F2F86F05-B1CF-4C60-991D-864D4C13981A}" destId="{B3B5B90D-FA26-D64D-85DE-B8AB9843765E}" srcOrd="0" destOrd="0" presId="urn:microsoft.com/office/officeart/2005/8/layout/cycle8"/>
    <dgm:cxn modelId="{4875D0BE-FE66-9240-9EA5-78BBCB390684}" type="presOf" srcId="{9795E223-88B6-4868-9297-D35A418B5655}" destId="{0D270F4A-1BAB-3E4C-87E2-C948DF19C4D0}" srcOrd="0" destOrd="0" presId="urn:microsoft.com/office/officeart/2005/8/layout/cycle8"/>
    <dgm:cxn modelId="{95BC87BF-A63E-B541-938E-5A258B7B0704}" type="presOf" srcId="{720163AB-CFD1-4948-876A-44ADAFF6E29F}" destId="{B22F70FC-C59A-BC48-BE78-16824E673CE6}" srcOrd="0" destOrd="0" presId="urn:microsoft.com/office/officeart/2005/8/layout/cycle8"/>
    <dgm:cxn modelId="{F6C849D2-B0AC-41D3-856E-72EB8DD6B6D8}" srcId="{894B6A0A-46A2-4572-A21A-74AB8D764479}" destId="{7EA8F512-7C44-4A4C-9DA6-0C67D532D038}" srcOrd="4" destOrd="0" parTransId="{5A3ED8E4-5A10-46D5-88A5-1FB099F73F8A}" sibTransId="{CEC737D3-0F57-49A7-B158-EE9EDC2EF378}"/>
    <dgm:cxn modelId="{9E8887D6-0599-4E11-914A-4B5D26C34D2B}" srcId="{894B6A0A-46A2-4572-A21A-74AB8D764479}" destId="{EB6E25EA-9B49-4464-BC96-6474E9B248AD}" srcOrd="2" destOrd="0" parTransId="{8511193D-C029-496B-9090-97DB73FA6E72}" sibTransId="{D7480890-2019-4F03-A8B3-7EA6BDB37FCA}"/>
    <dgm:cxn modelId="{4E2D99E8-DE6C-8940-8915-95E1A7824FEF}" type="presOf" srcId="{EB6E25EA-9B49-4464-BC96-6474E9B248AD}" destId="{9C924E5B-E60A-F74C-81CB-72601991B41D}" srcOrd="0" destOrd="0" presId="urn:microsoft.com/office/officeart/2005/8/layout/cycle8"/>
    <dgm:cxn modelId="{853C5EE9-E29D-6A41-8C13-DB60584D1953}" type="presOf" srcId="{7EA8F512-7C44-4A4C-9DA6-0C67D532D038}" destId="{06F7109C-3AFB-4A44-A6AD-924226226AA8}" srcOrd="1" destOrd="0" presId="urn:microsoft.com/office/officeart/2005/8/layout/cycle8"/>
    <dgm:cxn modelId="{3CC261FD-3D83-4280-A855-F7BE6FC391C6}" srcId="{894B6A0A-46A2-4572-A21A-74AB8D764479}" destId="{9795E223-88B6-4868-9297-D35A418B5655}" srcOrd="3" destOrd="0" parTransId="{28957916-347D-4FEE-A8E4-BD2C32518D28}" sibTransId="{4204A422-3719-4EB1-8FB4-D5A338D71154}"/>
    <dgm:cxn modelId="{371E9CFE-F4E3-469B-9F72-139A70A9B712}" srcId="{894B6A0A-46A2-4572-A21A-74AB8D764479}" destId="{99BAF706-A06F-4531-9393-248378AC3CBA}" srcOrd="1" destOrd="0" parTransId="{FA58D126-11AB-489B-AFD1-F9DDFE7BEC72}" sibTransId="{4CA742B1-D001-40D4-8C16-4E237B8B0299}"/>
    <dgm:cxn modelId="{0AE3ECFF-9B6B-5140-89F0-44E6034D6847}" type="presOf" srcId="{9795E223-88B6-4868-9297-D35A418B5655}" destId="{D033B45F-37D4-9443-A31A-651EA63BEFFD}" srcOrd="1" destOrd="0" presId="urn:microsoft.com/office/officeart/2005/8/layout/cycle8"/>
    <dgm:cxn modelId="{84513535-3D11-C644-AC43-30AC086DBFA6}" type="presParOf" srcId="{31BA211A-5DF7-FD45-9F03-38E38DB2619C}" destId="{B22F70FC-C59A-BC48-BE78-16824E673CE6}" srcOrd="0" destOrd="0" presId="urn:microsoft.com/office/officeart/2005/8/layout/cycle8"/>
    <dgm:cxn modelId="{2D7E4889-2842-844C-B2E4-740DF4C6D3C8}" type="presParOf" srcId="{31BA211A-5DF7-FD45-9F03-38E38DB2619C}" destId="{78D207B0-110E-AE4C-8436-44E068812E05}" srcOrd="1" destOrd="0" presId="urn:microsoft.com/office/officeart/2005/8/layout/cycle8"/>
    <dgm:cxn modelId="{69982A5B-C8BA-0249-855A-B3EDC3D66FB0}" type="presParOf" srcId="{31BA211A-5DF7-FD45-9F03-38E38DB2619C}" destId="{CB583695-44A2-8848-8862-34BE186928CD}" srcOrd="2" destOrd="0" presId="urn:microsoft.com/office/officeart/2005/8/layout/cycle8"/>
    <dgm:cxn modelId="{5571A23B-36D0-4C41-BFF4-2ECABAAF3C09}" type="presParOf" srcId="{31BA211A-5DF7-FD45-9F03-38E38DB2619C}" destId="{FA8B2129-6CD7-C649-8566-028B321073F9}" srcOrd="3" destOrd="0" presId="urn:microsoft.com/office/officeart/2005/8/layout/cycle8"/>
    <dgm:cxn modelId="{6D2AC6A7-A5CF-EC47-8CC7-BD302536C97F}" type="presParOf" srcId="{31BA211A-5DF7-FD45-9F03-38E38DB2619C}" destId="{8D03F2E1-DB8A-5D4D-B642-AAA5D23628A7}" srcOrd="4" destOrd="0" presId="urn:microsoft.com/office/officeart/2005/8/layout/cycle8"/>
    <dgm:cxn modelId="{821A2B96-3327-0445-A86A-6EA65B24A756}" type="presParOf" srcId="{31BA211A-5DF7-FD45-9F03-38E38DB2619C}" destId="{20CDBF7B-3F30-BA4E-B7C7-E69F15375C45}" srcOrd="5" destOrd="0" presId="urn:microsoft.com/office/officeart/2005/8/layout/cycle8"/>
    <dgm:cxn modelId="{F6B4B7E1-2807-4648-82AD-2C9636828EFA}" type="presParOf" srcId="{31BA211A-5DF7-FD45-9F03-38E38DB2619C}" destId="{A521E3A8-F353-2E4F-BBDC-92271F75CC39}" srcOrd="6" destOrd="0" presId="urn:microsoft.com/office/officeart/2005/8/layout/cycle8"/>
    <dgm:cxn modelId="{497E277B-6334-EC43-8DE9-81330735FFD5}" type="presParOf" srcId="{31BA211A-5DF7-FD45-9F03-38E38DB2619C}" destId="{54D1B7DB-C7AA-2246-839C-F140BD4B90E4}" srcOrd="7" destOrd="0" presId="urn:microsoft.com/office/officeart/2005/8/layout/cycle8"/>
    <dgm:cxn modelId="{EAF11456-2BAA-7C41-873E-22EE373BB161}" type="presParOf" srcId="{31BA211A-5DF7-FD45-9F03-38E38DB2619C}" destId="{9C924E5B-E60A-F74C-81CB-72601991B41D}" srcOrd="8" destOrd="0" presId="urn:microsoft.com/office/officeart/2005/8/layout/cycle8"/>
    <dgm:cxn modelId="{CDEDDA42-FE06-7343-80C0-99419DEC50E3}" type="presParOf" srcId="{31BA211A-5DF7-FD45-9F03-38E38DB2619C}" destId="{3EE7A407-DA1D-B740-BAEA-042ADCD6D65C}" srcOrd="9" destOrd="0" presId="urn:microsoft.com/office/officeart/2005/8/layout/cycle8"/>
    <dgm:cxn modelId="{7AD5D529-DF43-3B43-A961-693D8D6C975B}" type="presParOf" srcId="{31BA211A-5DF7-FD45-9F03-38E38DB2619C}" destId="{B41528CE-F5AD-D340-9FE5-3AF18BCCB0F6}" srcOrd="10" destOrd="0" presId="urn:microsoft.com/office/officeart/2005/8/layout/cycle8"/>
    <dgm:cxn modelId="{9A0329BA-B8E0-E140-9BA0-002BEC3CCC3B}" type="presParOf" srcId="{31BA211A-5DF7-FD45-9F03-38E38DB2619C}" destId="{2FEE0BF3-FEDA-964C-84C2-3E6D35D99D2C}" srcOrd="11" destOrd="0" presId="urn:microsoft.com/office/officeart/2005/8/layout/cycle8"/>
    <dgm:cxn modelId="{755FCFC8-C241-4042-A8CB-1B8F1B5DAAD9}" type="presParOf" srcId="{31BA211A-5DF7-FD45-9F03-38E38DB2619C}" destId="{0D270F4A-1BAB-3E4C-87E2-C948DF19C4D0}" srcOrd="12" destOrd="0" presId="urn:microsoft.com/office/officeart/2005/8/layout/cycle8"/>
    <dgm:cxn modelId="{2C5CFD4F-CD92-154C-8479-DBA52B4AD434}" type="presParOf" srcId="{31BA211A-5DF7-FD45-9F03-38E38DB2619C}" destId="{C42A971A-7CFA-9E4C-8C04-8DAE7E14E3DE}" srcOrd="13" destOrd="0" presId="urn:microsoft.com/office/officeart/2005/8/layout/cycle8"/>
    <dgm:cxn modelId="{D01E4EC3-BC4C-434E-9054-7C2058735801}" type="presParOf" srcId="{31BA211A-5DF7-FD45-9F03-38E38DB2619C}" destId="{4A5328B9-660A-034F-B229-C582B4D12461}" srcOrd="14" destOrd="0" presId="urn:microsoft.com/office/officeart/2005/8/layout/cycle8"/>
    <dgm:cxn modelId="{0FC3D2E3-136F-074D-B15F-C8778F6E6296}" type="presParOf" srcId="{31BA211A-5DF7-FD45-9F03-38E38DB2619C}" destId="{D033B45F-37D4-9443-A31A-651EA63BEFFD}" srcOrd="15" destOrd="0" presId="urn:microsoft.com/office/officeart/2005/8/layout/cycle8"/>
    <dgm:cxn modelId="{B8868512-B0CB-FC47-8B18-5866D0A17102}" type="presParOf" srcId="{31BA211A-5DF7-FD45-9F03-38E38DB2619C}" destId="{B98372F3-79A8-4D4A-82AF-AE261499CFE5}" srcOrd="16" destOrd="0" presId="urn:microsoft.com/office/officeart/2005/8/layout/cycle8"/>
    <dgm:cxn modelId="{2DAED4D6-814C-CB47-A00C-BD288BBA1E47}" type="presParOf" srcId="{31BA211A-5DF7-FD45-9F03-38E38DB2619C}" destId="{9A9293C8-6177-F74D-80AC-0267FB868BF1}" srcOrd="17" destOrd="0" presId="urn:microsoft.com/office/officeart/2005/8/layout/cycle8"/>
    <dgm:cxn modelId="{CC84932E-99C2-EC4A-BB3A-715E3D2BC32B}" type="presParOf" srcId="{31BA211A-5DF7-FD45-9F03-38E38DB2619C}" destId="{66ED18E6-41EA-1947-8681-A2370C650478}" srcOrd="18" destOrd="0" presId="urn:microsoft.com/office/officeart/2005/8/layout/cycle8"/>
    <dgm:cxn modelId="{EC581393-8891-7548-B7C1-E96A328AAFD9}" type="presParOf" srcId="{31BA211A-5DF7-FD45-9F03-38E38DB2619C}" destId="{06F7109C-3AFB-4A44-A6AD-924226226AA8}" srcOrd="19" destOrd="0" presId="urn:microsoft.com/office/officeart/2005/8/layout/cycle8"/>
    <dgm:cxn modelId="{8A182CB5-9F48-054B-8E77-A116FC7E7A14}" type="presParOf" srcId="{31BA211A-5DF7-FD45-9F03-38E38DB2619C}" destId="{B3B5B90D-FA26-D64D-85DE-B8AB9843765E}" srcOrd="20" destOrd="0" presId="urn:microsoft.com/office/officeart/2005/8/layout/cycle8"/>
    <dgm:cxn modelId="{60649D1B-239B-9349-8D62-7B41D774BAA4}" type="presParOf" srcId="{31BA211A-5DF7-FD45-9F03-38E38DB2619C}" destId="{F8AFEDEA-47AB-8D42-AD2C-6B94043C72D6}" srcOrd="21" destOrd="0" presId="urn:microsoft.com/office/officeart/2005/8/layout/cycle8"/>
    <dgm:cxn modelId="{D305C339-5243-194A-B731-00AB95E02D00}" type="presParOf" srcId="{31BA211A-5DF7-FD45-9F03-38E38DB2619C}" destId="{FBF67DD7-8BE7-4C4F-9628-45300CED87AD}" srcOrd="22" destOrd="0" presId="urn:microsoft.com/office/officeart/2005/8/layout/cycle8"/>
    <dgm:cxn modelId="{2A32B57F-122E-3341-AF63-334E5E8269D1}" type="presParOf" srcId="{31BA211A-5DF7-FD45-9F03-38E38DB2619C}" destId="{E89E7DE8-9E21-8449-815A-7F12A8997102}" srcOrd="23" destOrd="0" presId="urn:microsoft.com/office/officeart/2005/8/layout/cycle8"/>
    <dgm:cxn modelId="{7E169A64-10F1-4E48-910C-CDB50636DAAD}" type="presParOf" srcId="{31BA211A-5DF7-FD45-9F03-38E38DB2619C}" destId="{458B4F58-29C9-2540-8CE6-6F65244B8795}" srcOrd="24" destOrd="0" presId="urn:microsoft.com/office/officeart/2005/8/layout/cycle8"/>
    <dgm:cxn modelId="{3F314AC5-D289-B54F-B388-677654DC3825}" type="presParOf" srcId="{31BA211A-5DF7-FD45-9F03-38E38DB2619C}" destId="{3D0E5F91-BEAE-834E-9CF7-5A6995D666F8}" srcOrd="25" destOrd="0" presId="urn:microsoft.com/office/officeart/2005/8/layout/cycle8"/>
    <dgm:cxn modelId="{58046312-2358-AB40-A52F-5CEE01CCE0CA}" type="presParOf" srcId="{31BA211A-5DF7-FD45-9F03-38E38DB2619C}" destId="{EACACF16-13B5-004B-849A-C723B395147B}" srcOrd="26" destOrd="0" presId="urn:microsoft.com/office/officeart/2005/8/layout/cycle8"/>
    <dgm:cxn modelId="{1B743B21-28FC-E944-93D8-1B87E33435F4}" type="presParOf" srcId="{31BA211A-5DF7-FD45-9F03-38E38DB2619C}" destId="{AB92A679-E7CA-1F4A-901E-88375C0F8C28}" srcOrd="27" destOrd="0" presId="urn:microsoft.com/office/officeart/2005/8/layout/cycle8"/>
    <dgm:cxn modelId="{1A55CEC4-5E73-EB48-B3AF-7628A8727CF8}" type="presParOf" srcId="{31BA211A-5DF7-FD45-9F03-38E38DB2619C}" destId="{06E93B82-A92B-224B-B9DD-B0C3BCF8701D}" srcOrd="28" destOrd="0" presId="urn:microsoft.com/office/officeart/2005/8/layout/cycle8"/>
    <dgm:cxn modelId="{36B350F6-DB12-B642-8D72-D0DC82DBA62A}" type="presParOf" srcId="{31BA211A-5DF7-FD45-9F03-38E38DB2619C}" destId="{78881E15-9983-5942-9579-39B99AA7B851}" srcOrd="29" destOrd="0" presId="urn:microsoft.com/office/officeart/2005/8/layout/cycle8"/>
    <dgm:cxn modelId="{AD123199-2DC3-9D4E-AC04-49AF06A27173}" type="presParOf" srcId="{31BA211A-5DF7-FD45-9F03-38E38DB2619C}" destId="{17C8655F-326F-304E-9513-5495CF7FBDD9}" srcOrd="30" destOrd="0" presId="urn:microsoft.com/office/officeart/2005/8/layout/cycle8"/>
    <dgm:cxn modelId="{DC69C95E-25A5-F948-AB54-97F4D83931D0}" type="presParOf" srcId="{31BA211A-5DF7-FD45-9F03-38E38DB2619C}" destId="{76543C87-E045-1C4E-8740-3D75D7D04B91}" srcOrd="31" destOrd="0" presId="urn:microsoft.com/office/officeart/2005/8/layout/cycle8"/>
    <dgm:cxn modelId="{82CA493E-735A-6B48-9167-EDC87E2D6112}" type="presParOf" srcId="{31BA211A-5DF7-FD45-9F03-38E38DB2619C}" destId="{2D11F1E6-9D61-F34C-8A7D-1343F0626B18}" srcOrd="32" destOrd="0" presId="urn:microsoft.com/office/officeart/2005/8/layout/cycle8"/>
    <dgm:cxn modelId="{37950141-5AB7-7041-823C-FC4A0C111F3E}" type="presParOf" srcId="{31BA211A-5DF7-FD45-9F03-38E38DB2619C}" destId="{62C1FD6B-72F9-D04F-94A6-244B90725B9C}" srcOrd="33" destOrd="0" presId="urn:microsoft.com/office/officeart/2005/8/layout/cycle8"/>
    <dgm:cxn modelId="{FAFBEB61-CA48-3B48-A404-64AA3AD69DDA}" type="presParOf" srcId="{31BA211A-5DF7-FD45-9F03-38E38DB2619C}" destId="{24D8E8F8-DEF0-EF46-8E00-0808B0B4DC6A}" srcOrd="3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6C8C67-AD3B-442C-BD74-19069505F3EE}"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604E9B7-3054-41A6-85EA-0C1FA15075E7}">
      <dgm:prSet/>
      <dgm:spPr/>
      <dgm:t>
        <a:bodyPr/>
        <a:lstStyle/>
        <a:p>
          <a:r>
            <a:rPr lang="en-US"/>
            <a:t>An earlier report noted that a human resources professional should possess skills, behaviours, and knowledge in order to be effective. </a:t>
          </a:r>
        </a:p>
      </dgm:t>
    </dgm:pt>
    <dgm:pt modelId="{3B744EFE-AFD8-43F2-BFDF-F6C4E2E29114}" type="parTrans" cxnId="{E9C981BC-0E68-44D5-9C23-AEC308B20A32}">
      <dgm:prSet/>
      <dgm:spPr/>
      <dgm:t>
        <a:bodyPr/>
        <a:lstStyle/>
        <a:p>
          <a:endParaRPr lang="en-US"/>
        </a:p>
      </dgm:t>
    </dgm:pt>
    <dgm:pt modelId="{E2559F65-2209-4FF7-8EA7-17B79B5ACDD8}" type="sibTrans" cxnId="{E9C981BC-0E68-44D5-9C23-AEC308B20A32}">
      <dgm:prSet/>
      <dgm:spPr/>
      <dgm:t>
        <a:bodyPr/>
        <a:lstStyle/>
        <a:p>
          <a:endParaRPr lang="en-US"/>
        </a:p>
      </dgm:t>
    </dgm:pt>
    <dgm:pt modelId="{A229FB77-CF94-4A02-901A-9DFE36881107}">
      <dgm:prSet/>
      <dgm:spPr/>
      <dgm:t>
        <a:bodyPr/>
        <a:lstStyle/>
        <a:p>
          <a:r>
            <a:rPr lang="en-US"/>
            <a:t>They will be able to attract and retain a large number of workers if they have these things. </a:t>
          </a:r>
        </a:p>
      </dgm:t>
    </dgm:pt>
    <dgm:pt modelId="{08252299-C4FB-4D5A-B0EF-46AC3135CDEC}" type="parTrans" cxnId="{F828FD41-7450-4505-96BB-0A4B7D1A0C44}">
      <dgm:prSet/>
      <dgm:spPr/>
      <dgm:t>
        <a:bodyPr/>
        <a:lstStyle/>
        <a:p>
          <a:endParaRPr lang="en-US"/>
        </a:p>
      </dgm:t>
    </dgm:pt>
    <dgm:pt modelId="{A5515E19-0B2A-4203-A937-F21682B6362F}" type="sibTrans" cxnId="{F828FD41-7450-4505-96BB-0A4B7D1A0C44}">
      <dgm:prSet/>
      <dgm:spPr/>
      <dgm:t>
        <a:bodyPr/>
        <a:lstStyle/>
        <a:p>
          <a:endParaRPr lang="en-US"/>
        </a:p>
      </dgm:t>
    </dgm:pt>
    <dgm:pt modelId="{293F3BB3-52A7-4348-814A-5C3737FF7190}" type="pres">
      <dgm:prSet presAssocID="{B76C8C67-AD3B-442C-BD74-19069505F3EE}" presName="root" presStyleCnt="0">
        <dgm:presLayoutVars>
          <dgm:dir/>
          <dgm:resizeHandles val="exact"/>
        </dgm:presLayoutVars>
      </dgm:prSet>
      <dgm:spPr/>
    </dgm:pt>
    <dgm:pt modelId="{669ED2C4-86D6-4914-BE9A-65ACBB2A5834}" type="pres">
      <dgm:prSet presAssocID="{D604E9B7-3054-41A6-85EA-0C1FA15075E7}" presName="compNode" presStyleCnt="0"/>
      <dgm:spPr/>
    </dgm:pt>
    <dgm:pt modelId="{28E0B394-C4BE-4AEC-9273-30EABAD6A6AC}" type="pres">
      <dgm:prSet presAssocID="{D604E9B7-3054-41A6-85EA-0C1FA15075E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A5CF128B-4077-45D1-8695-E96BD7764E7E}" type="pres">
      <dgm:prSet presAssocID="{D604E9B7-3054-41A6-85EA-0C1FA15075E7}" presName="spaceRect" presStyleCnt="0"/>
      <dgm:spPr/>
    </dgm:pt>
    <dgm:pt modelId="{8CFAF7F9-A392-4DCD-93B6-2ED47086C320}" type="pres">
      <dgm:prSet presAssocID="{D604E9B7-3054-41A6-85EA-0C1FA15075E7}" presName="textRect" presStyleLbl="revTx" presStyleIdx="0" presStyleCnt="2">
        <dgm:presLayoutVars>
          <dgm:chMax val="1"/>
          <dgm:chPref val="1"/>
        </dgm:presLayoutVars>
      </dgm:prSet>
      <dgm:spPr/>
    </dgm:pt>
    <dgm:pt modelId="{73186549-378D-4239-B6DE-7E085A00796C}" type="pres">
      <dgm:prSet presAssocID="{E2559F65-2209-4FF7-8EA7-17B79B5ACDD8}" presName="sibTrans" presStyleCnt="0"/>
      <dgm:spPr/>
    </dgm:pt>
    <dgm:pt modelId="{D2EB3598-DDB6-4E24-B41C-FEB4DD5BD726}" type="pres">
      <dgm:prSet presAssocID="{A229FB77-CF94-4A02-901A-9DFE36881107}" presName="compNode" presStyleCnt="0"/>
      <dgm:spPr/>
    </dgm:pt>
    <dgm:pt modelId="{03535B1D-EEB9-4B8B-81A8-E5F82CFF7000}" type="pres">
      <dgm:prSet presAssocID="{A229FB77-CF94-4A02-901A-9DFE3688110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struction Worker"/>
        </a:ext>
      </dgm:extLst>
    </dgm:pt>
    <dgm:pt modelId="{D6250A13-4A07-45C1-B346-C547127F78CC}" type="pres">
      <dgm:prSet presAssocID="{A229FB77-CF94-4A02-901A-9DFE36881107}" presName="spaceRect" presStyleCnt="0"/>
      <dgm:spPr/>
    </dgm:pt>
    <dgm:pt modelId="{7AB48B41-7EB1-48E5-9A94-07676E45375D}" type="pres">
      <dgm:prSet presAssocID="{A229FB77-CF94-4A02-901A-9DFE36881107}" presName="textRect" presStyleLbl="revTx" presStyleIdx="1" presStyleCnt="2">
        <dgm:presLayoutVars>
          <dgm:chMax val="1"/>
          <dgm:chPref val="1"/>
        </dgm:presLayoutVars>
      </dgm:prSet>
      <dgm:spPr/>
    </dgm:pt>
  </dgm:ptLst>
  <dgm:cxnLst>
    <dgm:cxn modelId="{90B39C41-E0A9-4D1E-992C-7C0CC823BAB5}" type="presOf" srcId="{D604E9B7-3054-41A6-85EA-0C1FA15075E7}" destId="{8CFAF7F9-A392-4DCD-93B6-2ED47086C320}" srcOrd="0" destOrd="0" presId="urn:microsoft.com/office/officeart/2018/2/layout/IconLabelList"/>
    <dgm:cxn modelId="{F828FD41-7450-4505-96BB-0A4B7D1A0C44}" srcId="{B76C8C67-AD3B-442C-BD74-19069505F3EE}" destId="{A229FB77-CF94-4A02-901A-9DFE36881107}" srcOrd="1" destOrd="0" parTransId="{08252299-C4FB-4D5A-B0EF-46AC3135CDEC}" sibTransId="{A5515E19-0B2A-4203-A937-F21682B6362F}"/>
    <dgm:cxn modelId="{791A2165-C31B-4581-A890-73094A08E755}" type="presOf" srcId="{B76C8C67-AD3B-442C-BD74-19069505F3EE}" destId="{293F3BB3-52A7-4348-814A-5C3737FF7190}" srcOrd="0" destOrd="0" presId="urn:microsoft.com/office/officeart/2018/2/layout/IconLabelList"/>
    <dgm:cxn modelId="{E9C981BC-0E68-44D5-9C23-AEC308B20A32}" srcId="{B76C8C67-AD3B-442C-BD74-19069505F3EE}" destId="{D604E9B7-3054-41A6-85EA-0C1FA15075E7}" srcOrd="0" destOrd="0" parTransId="{3B744EFE-AFD8-43F2-BFDF-F6C4E2E29114}" sibTransId="{E2559F65-2209-4FF7-8EA7-17B79B5ACDD8}"/>
    <dgm:cxn modelId="{58D485C9-E30C-4AA4-BDDB-BA438B43C317}" type="presOf" srcId="{A229FB77-CF94-4A02-901A-9DFE36881107}" destId="{7AB48B41-7EB1-48E5-9A94-07676E45375D}" srcOrd="0" destOrd="0" presId="urn:microsoft.com/office/officeart/2018/2/layout/IconLabelList"/>
    <dgm:cxn modelId="{946FB9BE-9888-425B-A599-0C9B5EE90CE6}" type="presParOf" srcId="{293F3BB3-52A7-4348-814A-5C3737FF7190}" destId="{669ED2C4-86D6-4914-BE9A-65ACBB2A5834}" srcOrd="0" destOrd="0" presId="urn:microsoft.com/office/officeart/2018/2/layout/IconLabelList"/>
    <dgm:cxn modelId="{465D1EB0-D2B1-4C1B-995D-D902350FED30}" type="presParOf" srcId="{669ED2C4-86D6-4914-BE9A-65ACBB2A5834}" destId="{28E0B394-C4BE-4AEC-9273-30EABAD6A6AC}" srcOrd="0" destOrd="0" presId="urn:microsoft.com/office/officeart/2018/2/layout/IconLabelList"/>
    <dgm:cxn modelId="{FC84AA06-9DDC-42B5-9CB4-C8B7D73DD74D}" type="presParOf" srcId="{669ED2C4-86D6-4914-BE9A-65ACBB2A5834}" destId="{A5CF128B-4077-45D1-8695-E96BD7764E7E}" srcOrd="1" destOrd="0" presId="urn:microsoft.com/office/officeart/2018/2/layout/IconLabelList"/>
    <dgm:cxn modelId="{11A8A38E-5A9D-4449-A8A4-7028A55F9B04}" type="presParOf" srcId="{669ED2C4-86D6-4914-BE9A-65ACBB2A5834}" destId="{8CFAF7F9-A392-4DCD-93B6-2ED47086C320}" srcOrd="2" destOrd="0" presId="urn:microsoft.com/office/officeart/2018/2/layout/IconLabelList"/>
    <dgm:cxn modelId="{C566A10A-5C95-4783-83E0-01F551034231}" type="presParOf" srcId="{293F3BB3-52A7-4348-814A-5C3737FF7190}" destId="{73186549-378D-4239-B6DE-7E085A00796C}" srcOrd="1" destOrd="0" presId="urn:microsoft.com/office/officeart/2018/2/layout/IconLabelList"/>
    <dgm:cxn modelId="{67467011-AA30-4378-A6FD-22A81247DB3B}" type="presParOf" srcId="{293F3BB3-52A7-4348-814A-5C3737FF7190}" destId="{D2EB3598-DDB6-4E24-B41C-FEB4DD5BD726}" srcOrd="2" destOrd="0" presId="urn:microsoft.com/office/officeart/2018/2/layout/IconLabelList"/>
    <dgm:cxn modelId="{D8909AB4-F45E-4388-BDF8-569C335FCC33}" type="presParOf" srcId="{D2EB3598-DDB6-4E24-B41C-FEB4DD5BD726}" destId="{03535B1D-EEB9-4B8B-81A8-E5F82CFF7000}" srcOrd="0" destOrd="0" presId="urn:microsoft.com/office/officeart/2018/2/layout/IconLabelList"/>
    <dgm:cxn modelId="{8EEF4E36-8B08-4C61-B911-E31CC711181E}" type="presParOf" srcId="{D2EB3598-DDB6-4E24-B41C-FEB4DD5BD726}" destId="{D6250A13-4A07-45C1-B346-C547127F78CC}" srcOrd="1" destOrd="0" presId="urn:microsoft.com/office/officeart/2018/2/layout/IconLabelList"/>
    <dgm:cxn modelId="{DB987D8F-210A-4E84-B6F7-B12BF31C50A1}" type="presParOf" srcId="{D2EB3598-DDB6-4E24-B41C-FEB4DD5BD726}" destId="{7AB48B41-7EB1-48E5-9A94-07676E45375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39770-04BA-4458-9668-1901FA4EA8FC}">
      <dsp:nvSpPr>
        <dsp:cNvPr id="0" name=""/>
        <dsp:cNvSpPr/>
      </dsp:nvSpPr>
      <dsp:spPr>
        <a:xfrm>
          <a:off x="938055" y="1390217"/>
          <a:ext cx="1447875" cy="14478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DCC58E-A572-4E6A-9635-B93AFCA21D22}">
      <dsp:nvSpPr>
        <dsp:cNvPr id="0" name=""/>
        <dsp:cNvSpPr/>
      </dsp:nvSpPr>
      <dsp:spPr>
        <a:xfrm>
          <a:off x="53243" y="3220734"/>
          <a:ext cx="321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Each organization should invest in development because it is crucial for enhancing its members' capabilities and knowledge. </a:t>
          </a:r>
        </a:p>
      </dsp:txBody>
      <dsp:txXfrm>
        <a:off x="53243" y="3220734"/>
        <a:ext cx="3217500" cy="720000"/>
      </dsp:txXfrm>
    </dsp:sp>
    <dsp:sp modelId="{7E9AA488-16B1-41C7-AFCF-651CC126CA2C}">
      <dsp:nvSpPr>
        <dsp:cNvPr id="0" name=""/>
        <dsp:cNvSpPr/>
      </dsp:nvSpPr>
      <dsp:spPr>
        <a:xfrm>
          <a:off x="4718618" y="1390217"/>
          <a:ext cx="1447875" cy="1447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F7A497-AAE8-4C46-ADEF-1420F00040CF}">
      <dsp:nvSpPr>
        <dsp:cNvPr id="0" name=""/>
        <dsp:cNvSpPr/>
      </dsp:nvSpPr>
      <dsp:spPr>
        <a:xfrm>
          <a:off x="3833805" y="3220734"/>
          <a:ext cx="321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dirty="0"/>
            <a:t>Providing long-term viability in various markets is easier when they can meet predetermined goals. (Ulrich &amp; Dulebohn, 2015). </a:t>
          </a:r>
        </a:p>
      </dsp:txBody>
      <dsp:txXfrm>
        <a:off x="3833805" y="3220734"/>
        <a:ext cx="32175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6F850C-6755-4ECE-89F8-0B04D3D979B9}">
      <dsp:nvSpPr>
        <dsp:cNvPr id="0" name=""/>
        <dsp:cNvSpPr/>
      </dsp:nvSpPr>
      <dsp:spPr>
        <a:xfrm>
          <a:off x="0" y="819297"/>
          <a:ext cx="7293610" cy="15125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D25133-0F19-447F-A6EF-7415D18946AD}">
      <dsp:nvSpPr>
        <dsp:cNvPr id="0" name=""/>
        <dsp:cNvSpPr/>
      </dsp:nvSpPr>
      <dsp:spPr>
        <a:xfrm>
          <a:off x="457545" y="1159620"/>
          <a:ext cx="831901" cy="8319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D777FD8-39E6-4332-923F-2BE8DD538D6A}">
      <dsp:nvSpPr>
        <dsp:cNvPr id="0" name=""/>
        <dsp:cNvSpPr/>
      </dsp:nvSpPr>
      <dsp:spPr>
        <a:xfrm>
          <a:off x="1746993" y="819297"/>
          <a:ext cx="5546616" cy="1512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78" tIns="160078" rIns="160078" bIns="160078" numCol="1" spcCol="1270" anchor="ctr" anchorCtr="0">
          <a:noAutofit/>
        </a:bodyPr>
        <a:lstStyle/>
        <a:p>
          <a:pPr marL="0" lvl="0" indent="0" algn="l" defTabSz="933450">
            <a:lnSpc>
              <a:spcPct val="90000"/>
            </a:lnSpc>
            <a:spcBef>
              <a:spcPct val="0"/>
            </a:spcBef>
            <a:spcAft>
              <a:spcPct val="35000"/>
            </a:spcAft>
            <a:buNone/>
          </a:pPr>
          <a:r>
            <a:rPr lang="en-US" sz="2100" kern="1200"/>
            <a:t>Members of the Chartered Institute of Personnel and Development are professionals who work in the area of managing human resources. </a:t>
          </a:r>
        </a:p>
      </dsp:txBody>
      <dsp:txXfrm>
        <a:off x="1746993" y="819297"/>
        <a:ext cx="5546616" cy="1512548"/>
      </dsp:txXfrm>
    </dsp:sp>
    <dsp:sp modelId="{734F54BD-BB03-46E8-A10C-C9865480A713}">
      <dsp:nvSpPr>
        <dsp:cNvPr id="0" name=""/>
        <dsp:cNvSpPr/>
      </dsp:nvSpPr>
      <dsp:spPr>
        <a:xfrm>
          <a:off x="0" y="2709983"/>
          <a:ext cx="7293610" cy="15125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F2CBAF-09FD-4E61-B618-8E86FD234A89}">
      <dsp:nvSpPr>
        <dsp:cNvPr id="0" name=""/>
        <dsp:cNvSpPr/>
      </dsp:nvSpPr>
      <dsp:spPr>
        <a:xfrm>
          <a:off x="457545" y="3050306"/>
          <a:ext cx="831901" cy="8319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EF5793-2A5B-439C-B06A-CCB56D39FA73}">
      <dsp:nvSpPr>
        <dsp:cNvPr id="0" name=""/>
        <dsp:cNvSpPr/>
      </dsp:nvSpPr>
      <dsp:spPr>
        <a:xfrm>
          <a:off x="1746993" y="2709983"/>
          <a:ext cx="5546616" cy="1512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78" tIns="160078" rIns="160078" bIns="160078" numCol="1" spcCol="1270" anchor="ctr" anchorCtr="0">
          <a:noAutofit/>
        </a:bodyPr>
        <a:lstStyle/>
        <a:p>
          <a:pPr marL="0" lvl="0" indent="0" algn="l" defTabSz="933450">
            <a:lnSpc>
              <a:spcPct val="90000"/>
            </a:lnSpc>
            <a:spcBef>
              <a:spcPct val="0"/>
            </a:spcBef>
            <a:spcAft>
              <a:spcPct val="35000"/>
            </a:spcAft>
            <a:buNone/>
          </a:pPr>
          <a:r>
            <a:rPr lang="en-US" sz="2100" kern="1200"/>
            <a:t>Companies should encourage employees to participate in off-the-job training as well as on-the-job training</a:t>
          </a:r>
        </a:p>
      </dsp:txBody>
      <dsp:txXfrm>
        <a:off x="1746993" y="2709983"/>
        <a:ext cx="5546616" cy="15125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F70FC-C59A-BC48-BE78-16824E673CE6}">
      <dsp:nvSpPr>
        <dsp:cNvPr id="0" name=""/>
        <dsp:cNvSpPr/>
      </dsp:nvSpPr>
      <dsp:spPr>
        <a:xfrm>
          <a:off x="1359653" y="325188"/>
          <a:ext cx="4477999" cy="4477999"/>
        </a:xfrm>
        <a:prstGeom prst="pie">
          <a:avLst>
            <a:gd name="adj1" fmla="val 16200000"/>
            <a:gd name="adj2" fmla="val 19285716"/>
          </a:avLst>
        </a:prstGeom>
        <a:solidFill>
          <a:schemeClr val="accent5">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Take part in the process of planning and developing</a:t>
          </a:r>
        </a:p>
      </dsp:txBody>
      <dsp:txXfrm>
        <a:off x="3712203" y="741002"/>
        <a:ext cx="1066190" cy="852952"/>
      </dsp:txXfrm>
    </dsp:sp>
    <dsp:sp modelId="{8D03F2E1-DB8A-5D4D-B642-AAA5D23628A7}">
      <dsp:nvSpPr>
        <dsp:cNvPr id="0" name=""/>
        <dsp:cNvSpPr/>
      </dsp:nvSpPr>
      <dsp:spPr>
        <a:xfrm>
          <a:off x="1417228" y="397155"/>
          <a:ext cx="4477999" cy="4477999"/>
        </a:xfrm>
        <a:prstGeom prst="pie">
          <a:avLst>
            <a:gd name="adj1" fmla="val 19285716"/>
            <a:gd name="adj2" fmla="val 771428"/>
          </a:avLst>
        </a:prstGeom>
        <a:solidFill>
          <a:schemeClr val="accent5">
            <a:hueOff val="-139977"/>
            <a:satOff val="7608"/>
            <a:lumOff val="-1405"/>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Workers should be provided with career assistance</a:t>
          </a:r>
        </a:p>
      </dsp:txBody>
      <dsp:txXfrm>
        <a:off x="4458536" y="2020430"/>
        <a:ext cx="1226118" cy="746333"/>
      </dsp:txXfrm>
    </dsp:sp>
    <dsp:sp modelId="{9C924E5B-E60A-F74C-81CB-72601991B41D}">
      <dsp:nvSpPr>
        <dsp:cNvPr id="0" name=""/>
        <dsp:cNvSpPr/>
      </dsp:nvSpPr>
      <dsp:spPr>
        <a:xfrm>
          <a:off x="1396437" y="487782"/>
          <a:ext cx="4477999" cy="4477999"/>
        </a:xfrm>
        <a:prstGeom prst="pie">
          <a:avLst>
            <a:gd name="adj1" fmla="val 771428"/>
            <a:gd name="adj2" fmla="val 3857143"/>
          </a:avLst>
        </a:prstGeom>
        <a:solidFill>
          <a:schemeClr val="accent5">
            <a:hueOff val="-279955"/>
            <a:satOff val="15216"/>
            <a:lumOff val="-2811"/>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Identify and Attract People Who Will Help the Business Achieve Its Goals</a:t>
          </a:r>
        </a:p>
      </dsp:txBody>
      <dsp:txXfrm>
        <a:off x="4271953" y="3139930"/>
        <a:ext cx="1066190" cy="826297"/>
      </dsp:txXfrm>
    </dsp:sp>
    <dsp:sp modelId="{0D270F4A-1BAB-3E4C-87E2-C948DF19C4D0}">
      <dsp:nvSpPr>
        <dsp:cNvPr id="0" name=""/>
        <dsp:cNvSpPr/>
      </dsp:nvSpPr>
      <dsp:spPr>
        <a:xfrm>
          <a:off x="1313274" y="527764"/>
          <a:ext cx="4477999" cy="4477999"/>
        </a:xfrm>
        <a:prstGeom prst="pie">
          <a:avLst>
            <a:gd name="adj1" fmla="val 3857226"/>
            <a:gd name="adj2" fmla="val 6942858"/>
          </a:avLst>
        </a:prstGeom>
        <a:solidFill>
          <a:schemeClr val="accent5">
            <a:hueOff val="-419932"/>
            <a:satOff val="22824"/>
            <a:lumOff val="-4216"/>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Act as Influencers and Drivers of Change</a:t>
          </a:r>
        </a:p>
      </dsp:txBody>
      <dsp:txXfrm>
        <a:off x="3032506" y="4046192"/>
        <a:ext cx="1039535" cy="746333"/>
      </dsp:txXfrm>
    </dsp:sp>
    <dsp:sp modelId="{B98372F3-79A8-4D4A-82AF-AE261499CFE5}">
      <dsp:nvSpPr>
        <dsp:cNvPr id="0" name=""/>
        <dsp:cNvSpPr/>
      </dsp:nvSpPr>
      <dsp:spPr>
        <a:xfrm>
          <a:off x="1230111" y="487782"/>
          <a:ext cx="4477999" cy="4477999"/>
        </a:xfrm>
        <a:prstGeom prst="pie">
          <a:avLst>
            <a:gd name="adj1" fmla="val 6942858"/>
            <a:gd name="adj2" fmla="val 10028574"/>
          </a:avLst>
        </a:prstGeom>
        <a:solidFill>
          <a:schemeClr val="accent5">
            <a:hueOff val="-559910"/>
            <a:satOff val="30431"/>
            <a:lumOff val="-5621"/>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Defend the Interests of Workers</a:t>
          </a:r>
        </a:p>
      </dsp:txBody>
      <dsp:txXfrm>
        <a:off x="1766405" y="3139930"/>
        <a:ext cx="1066190" cy="826297"/>
      </dsp:txXfrm>
    </dsp:sp>
    <dsp:sp modelId="{B3B5B90D-FA26-D64D-85DE-B8AB9843765E}">
      <dsp:nvSpPr>
        <dsp:cNvPr id="0" name=""/>
        <dsp:cNvSpPr/>
      </dsp:nvSpPr>
      <dsp:spPr>
        <a:xfrm>
          <a:off x="1209321" y="397155"/>
          <a:ext cx="4477999" cy="4477999"/>
        </a:xfrm>
        <a:prstGeom prst="pie">
          <a:avLst>
            <a:gd name="adj1" fmla="val 10028574"/>
            <a:gd name="adj2" fmla="val 13114284"/>
          </a:avLst>
        </a:prstGeom>
        <a:solidFill>
          <a:schemeClr val="accent5">
            <a:hueOff val="-699887"/>
            <a:satOff val="38039"/>
            <a:lumOff val="-7027"/>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Victims of domestic violence should be provided with support</a:t>
          </a:r>
        </a:p>
      </dsp:txBody>
      <dsp:txXfrm>
        <a:off x="1419893" y="2020430"/>
        <a:ext cx="1226118" cy="746333"/>
      </dsp:txXfrm>
    </dsp:sp>
    <dsp:sp modelId="{458B4F58-29C9-2540-8CE6-6F65244B8795}">
      <dsp:nvSpPr>
        <dsp:cNvPr id="0" name=""/>
        <dsp:cNvSpPr/>
      </dsp:nvSpPr>
      <dsp:spPr>
        <a:xfrm>
          <a:off x="1266895" y="325188"/>
          <a:ext cx="4477999" cy="4477999"/>
        </a:xfrm>
        <a:prstGeom prst="pie">
          <a:avLst>
            <a:gd name="adj1" fmla="val 13114284"/>
            <a:gd name="adj2" fmla="val 16200000"/>
          </a:avLst>
        </a:prstGeom>
        <a:solidFill>
          <a:schemeClr val="accent5">
            <a:hueOff val="-839865"/>
            <a:satOff val="45647"/>
            <a:lumOff val="-8432"/>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Make Sure There Is No Workplace Cyberbullying</a:t>
          </a:r>
        </a:p>
      </dsp:txBody>
      <dsp:txXfrm>
        <a:off x="2326155" y="741002"/>
        <a:ext cx="1066190" cy="852952"/>
      </dsp:txXfrm>
    </dsp:sp>
    <dsp:sp modelId="{06E93B82-A92B-224B-B9DD-B0C3BCF8701D}">
      <dsp:nvSpPr>
        <dsp:cNvPr id="0" name=""/>
        <dsp:cNvSpPr/>
      </dsp:nvSpPr>
      <dsp:spPr>
        <a:xfrm>
          <a:off x="1082221" y="47978"/>
          <a:ext cx="5032418" cy="5032418"/>
        </a:xfrm>
        <a:prstGeom prst="circularArrow">
          <a:avLst>
            <a:gd name="adj1" fmla="val 5085"/>
            <a:gd name="adj2" fmla="val 327528"/>
            <a:gd name="adj3" fmla="val 18957827"/>
            <a:gd name="adj4" fmla="val 16200343"/>
            <a:gd name="adj5" fmla="val 5932"/>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8881E15-9983-5942-9579-39B99AA7B851}">
      <dsp:nvSpPr>
        <dsp:cNvPr id="0" name=""/>
        <dsp:cNvSpPr/>
      </dsp:nvSpPr>
      <dsp:spPr>
        <a:xfrm>
          <a:off x="1140157" y="120265"/>
          <a:ext cx="5032418" cy="5032418"/>
        </a:xfrm>
        <a:prstGeom prst="circularArrow">
          <a:avLst>
            <a:gd name="adj1" fmla="val 5085"/>
            <a:gd name="adj2" fmla="val 327528"/>
            <a:gd name="adj3" fmla="val 443744"/>
            <a:gd name="adj4" fmla="val 19285776"/>
            <a:gd name="adj5" fmla="val 5932"/>
          </a:avLst>
        </a:prstGeom>
        <a:solidFill>
          <a:schemeClr val="accent5">
            <a:hueOff val="-139977"/>
            <a:satOff val="7608"/>
            <a:lumOff val="-140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7C8655F-326F-304E-9513-5495CF7FBDD9}">
      <dsp:nvSpPr>
        <dsp:cNvPr id="0" name=""/>
        <dsp:cNvSpPr/>
      </dsp:nvSpPr>
      <dsp:spPr>
        <a:xfrm>
          <a:off x="1119293" y="210681"/>
          <a:ext cx="5032418" cy="5032418"/>
        </a:xfrm>
        <a:prstGeom prst="circularArrow">
          <a:avLst>
            <a:gd name="adj1" fmla="val 5085"/>
            <a:gd name="adj2" fmla="val 327528"/>
            <a:gd name="adj3" fmla="val 3529100"/>
            <a:gd name="adj4" fmla="val 770764"/>
            <a:gd name="adj5" fmla="val 5932"/>
          </a:avLst>
        </a:prstGeom>
        <a:solidFill>
          <a:schemeClr val="accent5">
            <a:hueOff val="-279955"/>
            <a:satOff val="15216"/>
            <a:lumOff val="-281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6543C87-E045-1C4E-8740-3D75D7D04B91}">
      <dsp:nvSpPr>
        <dsp:cNvPr id="0" name=""/>
        <dsp:cNvSpPr/>
      </dsp:nvSpPr>
      <dsp:spPr>
        <a:xfrm>
          <a:off x="1036065" y="250437"/>
          <a:ext cx="5032418" cy="5032418"/>
        </a:xfrm>
        <a:prstGeom prst="circularArrow">
          <a:avLst>
            <a:gd name="adj1" fmla="val 5085"/>
            <a:gd name="adj2" fmla="val 327528"/>
            <a:gd name="adj3" fmla="val 6615046"/>
            <a:gd name="adj4" fmla="val 3857426"/>
            <a:gd name="adj5" fmla="val 5932"/>
          </a:avLst>
        </a:prstGeom>
        <a:solidFill>
          <a:schemeClr val="accent5">
            <a:hueOff val="-419932"/>
            <a:satOff val="22824"/>
            <a:lumOff val="-421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11F1E6-9D61-F34C-8A7D-1343F0626B18}">
      <dsp:nvSpPr>
        <dsp:cNvPr id="0" name=""/>
        <dsp:cNvSpPr/>
      </dsp:nvSpPr>
      <dsp:spPr>
        <a:xfrm>
          <a:off x="952837" y="210681"/>
          <a:ext cx="5032418" cy="5032418"/>
        </a:xfrm>
        <a:prstGeom prst="circularArrow">
          <a:avLst>
            <a:gd name="adj1" fmla="val 5085"/>
            <a:gd name="adj2" fmla="val 327528"/>
            <a:gd name="adj3" fmla="val 9701707"/>
            <a:gd name="adj4" fmla="val 6943371"/>
            <a:gd name="adj5" fmla="val 5932"/>
          </a:avLst>
        </a:prstGeom>
        <a:solidFill>
          <a:schemeClr val="accent5">
            <a:hueOff val="-559910"/>
            <a:satOff val="30431"/>
            <a:lumOff val="-562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2C1FD6B-72F9-D04F-94A6-244B90725B9C}">
      <dsp:nvSpPr>
        <dsp:cNvPr id="0" name=""/>
        <dsp:cNvSpPr/>
      </dsp:nvSpPr>
      <dsp:spPr>
        <a:xfrm>
          <a:off x="931972" y="120265"/>
          <a:ext cx="5032418" cy="5032418"/>
        </a:xfrm>
        <a:prstGeom prst="circularArrow">
          <a:avLst>
            <a:gd name="adj1" fmla="val 5085"/>
            <a:gd name="adj2" fmla="val 327528"/>
            <a:gd name="adj3" fmla="val 12786695"/>
            <a:gd name="adj4" fmla="val 10028727"/>
            <a:gd name="adj5" fmla="val 5932"/>
          </a:avLst>
        </a:prstGeom>
        <a:solidFill>
          <a:schemeClr val="accent5">
            <a:hueOff val="-699887"/>
            <a:satOff val="38039"/>
            <a:lumOff val="-702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D8E8F8-DEF0-EF46-8E00-0808B0B4DC6A}">
      <dsp:nvSpPr>
        <dsp:cNvPr id="0" name=""/>
        <dsp:cNvSpPr/>
      </dsp:nvSpPr>
      <dsp:spPr>
        <a:xfrm>
          <a:off x="989909" y="47978"/>
          <a:ext cx="5032418" cy="5032418"/>
        </a:xfrm>
        <a:prstGeom prst="circularArrow">
          <a:avLst>
            <a:gd name="adj1" fmla="val 5085"/>
            <a:gd name="adj2" fmla="val 327528"/>
            <a:gd name="adj3" fmla="val 15872129"/>
            <a:gd name="adj4" fmla="val 13114645"/>
            <a:gd name="adj5" fmla="val 5932"/>
          </a:avLst>
        </a:prstGeom>
        <a:solidFill>
          <a:schemeClr val="accent5">
            <a:hueOff val="-839865"/>
            <a:satOff val="45647"/>
            <a:lumOff val="-8432"/>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E0B394-C4BE-4AEC-9273-30EABAD6A6AC}">
      <dsp:nvSpPr>
        <dsp:cNvPr id="0" name=""/>
        <dsp:cNvSpPr/>
      </dsp:nvSpPr>
      <dsp:spPr>
        <a:xfrm>
          <a:off x="938055" y="1390217"/>
          <a:ext cx="1447875" cy="14478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CFAF7F9-A392-4DCD-93B6-2ED47086C320}">
      <dsp:nvSpPr>
        <dsp:cNvPr id="0" name=""/>
        <dsp:cNvSpPr/>
      </dsp:nvSpPr>
      <dsp:spPr>
        <a:xfrm>
          <a:off x="53243" y="3220734"/>
          <a:ext cx="321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An earlier report noted that a human resources professional should possess skills, behaviours, and knowledge in order to be effective. </a:t>
          </a:r>
        </a:p>
      </dsp:txBody>
      <dsp:txXfrm>
        <a:off x="53243" y="3220734"/>
        <a:ext cx="3217500" cy="720000"/>
      </dsp:txXfrm>
    </dsp:sp>
    <dsp:sp modelId="{03535B1D-EEB9-4B8B-81A8-E5F82CFF7000}">
      <dsp:nvSpPr>
        <dsp:cNvPr id="0" name=""/>
        <dsp:cNvSpPr/>
      </dsp:nvSpPr>
      <dsp:spPr>
        <a:xfrm>
          <a:off x="4718618" y="1390217"/>
          <a:ext cx="1447875" cy="1447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AB48B41-7EB1-48E5-9A94-07676E45375D}">
      <dsp:nvSpPr>
        <dsp:cNvPr id="0" name=""/>
        <dsp:cNvSpPr/>
      </dsp:nvSpPr>
      <dsp:spPr>
        <a:xfrm>
          <a:off x="3833805" y="3220734"/>
          <a:ext cx="321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They will be able to attract and retain a large number of workers if they have these things. </a:t>
          </a:r>
        </a:p>
      </dsp:txBody>
      <dsp:txXfrm>
        <a:off x="3833805" y="3220734"/>
        <a:ext cx="32175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AB9573-AB27-4A8A-957D-2818531D9DAB}" type="datetimeFigureOut">
              <a:rPr lang="en-GB" smtClean="0"/>
              <a:t>25/03/2023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AB96C0-0D28-4FA3-8D58-31BA53EB68CE}" type="slidenum">
              <a:rPr lang="en-GB" smtClean="0"/>
              <a:t>‹#›</a:t>
            </a:fld>
            <a:endParaRPr lang="en-GB"/>
          </a:p>
        </p:txBody>
      </p:sp>
    </p:spTree>
    <p:extLst>
      <p:ext uri="{BB962C8B-B14F-4D97-AF65-F5344CB8AC3E}">
        <p14:creationId xmlns:p14="http://schemas.microsoft.com/office/powerpoint/2010/main" val="38411862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organization should invest in development because it is crucial for enhancing its members' capabilities and knowledge. Providing long-term viability in various markets is easier when they can meet predetermined goals. As an essential component of organizational management, training and development provides organizations with the means to manage and guide their workers toward accomplishing their objectives and goals in a more effective manner as a result of the process (Ulrich &amp; Dulebohn, 2015). This presentation will focus on the knowledge, skills, and behaviors (KSB) needed by HR professionals working in all departments of the organization. As an HR Officer in the CIPD, you will be tasked with many responsibilities. Please see Appendix A for a complete list.</a:t>
            </a:r>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2</a:t>
            </a:fld>
            <a:endParaRPr lang="en-GB"/>
          </a:p>
        </p:txBody>
      </p:sp>
    </p:spTree>
    <p:extLst>
      <p:ext uri="{BB962C8B-B14F-4D97-AF65-F5344CB8AC3E}">
        <p14:creationId xmlns:p14="http://schemas.microsoft.com/office/powerpoint/2010/main" val="6948531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Members of the Chartered Institute of Personnel and Development are professionals who work in the area of managing human resources. The tennis tournament known as Wimbledon is held in London, England, which is also the location of the tournament's headquarters. According to the CIPD professional map, those working in the field of human resources are strongly encouraged to engage in ongoing competency development so that they may reach higher levels of job performance. Companies should encourage employees to participate in off-the-job training as well as on-the-job training and conduct performance assessments in order to guarantee that their staff obtains the most relevant education possible.</a:t>
            </a:r>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3</a:t>
            </a:fld>
            <a:endParaRPr lang="en-GB"/>
          </a:p>
        </p:txBody>
      </p:sp>
    </p:spTree>
    <p:extLst>
      <p:ext uri="{BB962C8B-B14F-4D97-AF65-F5344CB8AC3E}">
        <p14:creationId xmlns:p14="http://schemas.microsoft.com/office/powerpoint/2010/main" val="2404486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part in the process of planning and developing: During their tenure with the company, they determine, formulate, and achieve the company's goals. As HR executives, it's their responsibility to align the work of their respective business units with the organization's goals.</a:t>
            </a:r>
          </a:p>
          <a:p>
            <a:r>
              <a:rPr lang="en-US" dirty="0"/>
              <a:t>Workers should be provided with career assistance: Workers can gain insight into areas where they can improve and develop specific action plans with the help of human resource professionals. A performance checklist only assesses employees based on their performance, which is contrary to traditional practice.</a:t>
            </a:r>
          </a:p>
          <a:p>
            <a:r>
              <a:rPr lang="en-US" dirty="0"/>
              <a:t>Identify and Attract People Who Will Help the Business Achieve Its Goals: This type of acclaim is often gained by HR executives thanks to their ability to cultivate a healthy culture and offer enough salary and benefits to recruit and retain the best talent for the organization.</a:t>
            </a:r>
          </a:p>
          <a:p>
            <a:r>
              <a:rPr lang="en-US" dirty="0"/>
              <a:t>Act as Influencers and Drivers of Change: The chief human resources officers of many companies are responsible for driving change initiatives. Modern HR executive arsenals of corporate tools include robust project management capabilities as a result.</a:t>
            </a:r>
          </a:p>
          <a:p>
            <a:r>
              <a:rPr lang="en-US" dirty="0"/>
              <a:t>Defend the Interests of Workers: Besides carrying out their responsibilities as employer advocates, human resources executives play a key role in the success of their organizations.</a:t>
            </a:r>
          </a:p>
          <a:p>
            <a:r>
              <a:rPr lang="en-US" dirty="0"/>
              <a:t>Victims of domestic violence should be provided with support: The prevalence of domestic violence means that businesses cannot continue to consider domestic violence something that should be handled by local authorities at their discretion.</a:t>
            </a:r>
          </a:p>
          <a:p>
            <a:r>
              <a:rPr lang="en-US" dirty="0"/>
              <a:t>Make Sure There Is No Workplace Cyberbullying: The term cyberbullying refers to bullying that occurs online and reaches into victims' homes and workstations through the Internet (Dirani et al., 2020).</a:t>
            </a:r>
          </a:p>
          <a:p>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4</a:t>
            </a:fld>
            <a:endParaRPr lang="en-GB"/>
          </a:p>
        </p:txBody>
      </p:sp>
    </p:spTree>
    <p:extLst>
      <p:ext uri="{BB962C8B-B14F-4D97-AF65-F5344CB8AC3E}">
        <p14:creationId xmlns:p14="http://schemas.microsoft.com/office/powerpoint/2010/main" val="29056914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Human Resources Professionals must possess these competencies. Human resource professionals must have a clear understanding of the following abilities (Abbasi et al., 2020):</a:t>
            </a:r>
          </a:p>
          <a:p>
            <a:r>
              <a:rPr lang="en-US" dirty="0"/>
              <a:t>Abilities in communication: This is a crucial skill for HR professionals since it allows them to maintain effective relationships with employees. Hence, it is a skill that HR professionals need to have in order to be successful. Using strong communication skills, Marks &amp; Spencer's human resources experts can build strong relationships with employers and motivate them to reach the organization's goals and objectives.</a:t>
            </a:r>
          </a:p>
          <a:p>
            <a:r>
              <a:rPr lang="en-US" dirty="0"/>
              <a:t>Competencies in management and leadership: Employees should be steered toward the company's vision and goals by HR professionals. Through the efforts of the talents, the CIPD might be able to achieve its general objectives and predetermined goals over time.</a:t>
            </a:r>
          </a:p>
          <a:p>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5</a:t>
            </a:fld>
            <a:endParaRPr lang="en-GB"/>
          </a:p>
        </p:txBody>
      </p:sp>
    </p:spTree>
    <p:extLst>
      <p:ext uri="{BB962C8B-B14F-4D97-AF65-F5344CB8AC3E}">
        <p14:creationId xmlns:p14="http://schemas.microsoft.com/office/powerpoint/2010/main" val="4224737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Regarding abilities in the same manner: By avoiding favoritism and encouraging fair treatment, one of the greatest things CIPD HR professionals do is to build and strengthen employee loyalty towards the business.</a:t>
            </a:r>
          </a:p>
          <a:p>
            <a:r>
              <a:rPr lang="en-US" dirty="0"/>
              <a:t>Conduct worthy of emulation: In order to make a positive impact on both the productivity and performance of both their organizations as well as their workers, it is crucial that human resources professionals carry out their operations in an ethical manner. Using the ethical behaviors practices that the company has in place, the HR professional at Marks and Spencer can ensure the long-term viability of the organization in its relevant industry, as well as help provide the company with a competitive edge within its industry (Mathis et al., 2016).</a:t>
            </a:r>
          </a:p>
          <a:p>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6</a:t>
            </a:fld>
            <a:endParaRPr lang="en-GB"/>
          </a:p>
        </p:txBody>
      </p:sp>
    </p:spTree>
    <p:extLst>
      <p:ext uri="{BB962C8B-B14F-4D97-AF65-F5344CB8AC3E}">
        <p14:creationId xmlns:p14="http://schemas.microsoft.com/office/powerpoint/2010/main" val="2708144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Regulations and mandates issued by the government: The HR professionals of the CIPD are therefore required to be familiar with these laws and implement the same at work. As a result of negligence, the company may be exposed to many legal penalties and responsibilities, which will negatively affect its image in the industry and its long-term sustainability.</a:t>
            </a:r>
          </a:p>
          <a:p>
            <a:r>
              <a:rPr lang="en-US" dirty="0"/>
              <a:t>Taxation: Ensure that every employer's wages are created and that all taxes are deducted accordingly is the HR professional's responsibility (Amarakoon et al., 2016).</a:t>
            </a:r>
          </a:p>
          <a:p>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7</a:t>
            </a:fld>
            <a:endParaRPr lang="en-GB"/>
          </a:p>
        </p:txBody>
      </p:sp>
    </p:spTree>
    <p:extLst>
      <p:ext uri="{BB962C8B-B14F-4D97-AF65-F5344CB8AC3E}">
        <p14:creationId xmlns:p14="http://schemas.microsoft.com/office/powerpoint/2010/main" val="19865879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Providing assistance in one's studies is very important to a person, but it also enables one to identify their own skill set and knowledge base so that it can be categorized according to their strengths or weaknesses, which is why this document is of utmost importance to that person. Individuals and organizations are made aware of the need for training and development when the results of their personal audit are presented. During these sessions, individuals can develop their professional personalities in the business world, thus ensuring their overall success. A study such as this was conducted by the CIPD to analyse the roles and responsibilities of HR professionals and to determine knowledge gaps within their skill sets (Frich et al., 2014). Consequently, I will describe both my positive and negative characteristics as follows:</a:t>
            </a:r>
          </a:p>
          <a:p>
            <a:r>
              <a:rPr lang="en-US" dirty="0"/>
              <a:t>Strengths</a:t>
            </a:r>
          </a:p>
          <a:p>
            <a:r>
              <a:rPr lang="en-US" dirty="0"/>
              <a:t>My strong communication abilities enable me to exchange my ideas and perspectives with others efficiently, which has led me to conclude that I possess strong communication skills.</a:t>
            </a:r>
          </a:p>
          <a:p>
            <a:r>
              <a:rPr lang="en-US" dirty="0"/>
              <a:t>Aside from this, I have realized that I am able to make significant business decisions for CIPD efficiently thanks to the tools that I possess at my disposal with the assistance of the tools that I possess.</a:t>
            </a:r>
          </a:p>
          <a:p>
            <a:r>
              <a:rPr lang="en-US" dirty="0"/>
              <a:t>Furthermore, I have been able to successfully interact with the appropriate personnel in this organization thanks to my ability to work well in a team.</a:t>
            </a:r>
          </a:p>
          <a:p>
            <a:r>
              <a:rPr lang="en-US" dirty="0"/>
              <a:t>Weaknesses</a:t>
            </a:r>
          </a:p>
          <a:p>
            <a:r>
              <a:rPr lang="en-US" dirty="0"/>
              <a:t>Since I am incapable of multitasking effectively, I am unable to guarantee that all activities and duties will be completed within the allotted time frame.</a:t>
            </a:r>
          </a:p>
          <a:p>
            <a:r>
              <a:rPr lang="en-US" dirty="0"/>
              <a:t>Moreover, I am seemingly lacking in good technical abilities, so I am unable to effectively execute the functions and responsibilities of an HR professional according to CIPD protocols.</a:t>
            </a:r>
          </a:p>
          <a:p>
            <a:r>
              <a:rPr lang="en-US" dirty="0"/>
              <a:t>Opportunities</a:t>
            </a:r>
          </a:p>
          <a:p>
            <a:r>
              <a:rPr lang="en-US" dirty="0"/>
              <a:t>New opportunities may open for me if I am able to communicate effectively and manage my time efficiently.</a:t>
            </a:r>
          </a:p>
          <a:p>
            <a:r>
              <a:rPr lang="en-US" dirty="0"/>
              <a:t>These are the</a:t>
            </a:r>
          </a:p>
          <a:p>
            <a:r>
              <a:rPr lang="en-US" dirty="0"/>
              <a:t>•	Keep your deadlines.</a:t>
            </a:r>
          </a:p>
          <a:p>
            <a:r>
              <a:rPr lang="en-US" dirty="0"/>
              <a:t>•	Make your work more effective.</a:t>
            </a:r>
          </a:p>
          <a:p>
            <a:r>
              <a:rPr lang="en-US" dirty="0"/>
              <a:t>•	Productivity and efficiency both increase significantly.</a:t>
            </a:r>
          </a:p>
          <a:p>
            <a:r>
              <a:rPr lang="en-US" dirty="0"/>
              <a:t>•	Put offs are greatly reduced.</a:t>
            </a:r>
          </a:p>
          <a:p>
            <a:r>
              <a:rPr lang="en-US" dirty="0"/>
              <a:t>Threats</a:t>
            </a:r>
          </a:p>
          <a:p>
            <a:r>
              <a:rPr lang="en-US" dirty="0"/>
              <a:t>The ability to use computer-based technology and perform technical tasks requires knowledge and skills in the technology field. Often referred to as computer skills, these skills apply to a variety of fields.</a:t>
            </a:r>
          </a:p>
          <a:p>
            <a:r>
              <a:rPr lang="en-US" dirty="0"/>
              <a:t>Since I lack the necessary technical expertise, I will be at risk if I fail to find a solution.</a:t>
            </a:r>
          </a:p>
          <a:p>
            <a:r>
              <a:rPr lang="en-US" dirty="0"/>
              <a:t>Slide 9: Benefiting organizations and individuals through excellent training.</a:t>
            </a:r>
          </a:p>
          <a:p>
            <a:r>
              <a:rPr lang="en-US" dirty="0"/>
              <a:t>There are several advantages of training and development that will be discussed in the following section (Hyland et al., 2015).</a:t>
            </a:r>
          </a:p>
          <a:p>
            <a:r>
              <a:rPr lang="en-US" dirty="0"/>
              <a:t>Maintains Its Current Staff: The retention of talent is a major obstacle for employers, yet career advancement opportunities can assist in retaining top talent.</a:t>
            </a:r>
          </a:p>
          <a:p>
            <a:r>
              <a:rPr lang="en-US" dirty="0"/>
              <a:t>Creates Future Opinion Leaders: Recruiting people with the necessary skills for future leadership roles is often critical for preparing a company for expansion and development.</a:t>
            </a:r>
          </a:p>
          <a:p>
            <a:r>
              <a:rPr lang="en-US" dirty="0"/>
              <a:t>Boosts Workplace Engagement: The establishment of regular re-evaluations of the personnel, abilities, and procedures used by companies may help prevent idleness in the workplace.</a:t>
            </a:r>
          </a:p>
          <a:p>
            <a:r>
              <a:rPr lang="en-US" dirty="0"/>
              <a:t>Creates Connections in the Workplace: Besides collaborating with co-workers who have unique fields of knowledge, they also have the ability to depend on each other to learn new things.</a:t>
            </a:r>
          </a:p>
          <a:p>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8</a:t>
            </a:fld>
            <a:endParaRPr lang="en-GB"/>
          </a:p>
        </p:txBody>
      </p:sp>
    </p:spTree>
    <p:extLst>
      <p:ext uri="{BB962C8B-B14F-4D97-AF65-F5344CB8AC3E}">
        <p14:creationId xmlns:p14="http://schemas.microsoft.com/office/powerpoint/2010/main" val="2446104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several advantages of training and development that will be discussed in the following section (Hyland et al., 2015).</a:t>
            </a:r>
          </a:p>
          <a:p>
            <a:r>
              <a:rPr lang="en-US" dirty="0"/>
              <a:t>Maintains Its Current Staff: The retention of talent is a major obstacle for employers, yet career advancement opportunities can assist in retaining top talent.</a:t>
            </a:r>
          </a:p>
          <a:p>
            <a:r>
              <a:rPr lang="en-US" dirty="0"/>
              <a:t>Creates Future Opinion Leaders: Recruiting people with the necessary skills for future leadership roles is often critical for preparing a company for expansion and development.</a:t>
            </a:r>
          </a:p>
          <a:p>
            <a:r>
              <a:rPr lang="en-US" dirty="0"/>
              <a:t>Boosts Workplace Engagement: The establishment of regular re-evaluations of the personnel, abilities, and procedures used by companies may help prevent idleness in the workplace.</a:t>
            </a:r>
          </a:p>
          <a:p>
            <a:r>
              <a:rPr lang="en-US" dirty="0"/>
              <a:t>Creates Connections in the Workplace: Besides collaborating with co-workers who have unique fields of knowledge, they also have the ability to depend on each other to learn new things.</a:t>
            </a:r>
          </a:p>
          <a:p>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9</a:t>
            </a:fld>
            <a:endParaRPr lang="en-GB"/>
          </a:p>
        </p:txBody>
      </p:sp>
    </p:spTree>
    <p:extLst>
      <p:ext uri="{BB962C8B-B14F-4D97-AF65-F5344CB8AC3E}">
        <p14:creationId xmlns:p14="http://schemas.microsoft.com/office/powerpoint/2010/main" val="1663942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earlier report noted that a human resources professional should possess skills, </a:t>
            </a:r>
            <a:r>
              <a:rPr lang="en-US" dirty="0" err="1"/>
              <a:t>behaviours</a:t>
            </a:r>
            <a:r>
              <a:rPr lang="en-US" dirty="0"/>
              <a:t>, and knowledge in order to be effective. They will be able to attract and retain a large number of workers if they have these things. Furthermore, HR can inspire workers by using the skills and </a:t>
            </a:r>
            <a:r>
              <a:rPr lang="en-US" dirty="0" err="1"/>
              <a:t>behaviours</a:t>
            </a:r>
            <a:r>
              <a:rPr lang="en-US" dirty="0"/>
              <a:t> described above to contribute to the company's goals and vision. This will make it possible for employers to ensure both the personal and professional development of employees, as well as increase the productivity of the organization. HR professionals working across departments should have knowledge, skills, and </a:t>
            </a:r>
            <a:r>
              <a:rPr lang="en-US" dirty="0" err="1"/>
              <a:t>behaviours</a:t>
            </a:r>
            <a:r>
              <a:rPr lang="en-US" dirty="0"/>
              <a:t> (KSB), which are necessary to be effective. Please refer to Appendix A for an overview of CIPD's HR Officer responsibilities.</a:t>
            </a:r>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10</a:t>
            </a:fld>
            <a:endParaRPr lang="en-GB"/>
          </a:p>
        </p:txBody>
      </p:sp>
    </p:spTree>
    <p:extLst>
      <p:ext uri="{BB962C8B-B14F-4D97-AF65-F5344CB8AC3E}">
        <p14:creationId xmlns:p14="http://schemas.microsoft.com/office/powerpoint/2010/main" val="6472997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Abbasi, S.G. et al. (2020) “hpwsand knowledge sharing behavior: The role of psychological empowerment and organizational identification in Public Sector Banks,” Journal of Public Affairs, 21(3). Available at: https://doi.org/10.1002/pa.2512. Amarakoon, U., Weerawardena, J. and Verreynne, M.-L. (2016) “Learning capabilities, Human Resource Management Innovation and Competitive Advantage,” The International Journal of Human Resource Management, 29(10), pp. 1736–1766. Available at: https://doi.org/10.1080/09585192.2016.1209228. Dirani, K.M. et al. (2020) “Leadership competencies and the essential role of Human Resource Development in times of crisis: A response to covid-19 pandemic,” Human Resource Development International, 23(4), pp. 380–394. Available at: https://doi.org/10.1080/13678868.2020.1780078. Frich, J.C. et al. (2014) “Leadership development programs for physicians: A systematic review,” Journal of General Internal Medicine, 30(5), pp. 656–674. Available at: https://doi.org/10.1007/s11606-014-3141-1. Hyland, P.K., Lee, R.A. and Mills, M.J. (2015) “Mindfulness at work: A new approach to improving individual and organizational performance,” Industrial and Organizational Psychology, 8(4), pp. 576–602. Available at: https://doi.org/10.1017/iop.2015.41. Mathis, R.L., Jackson, J.H. and Valentine, S.R. (2016) Human Resource Management: Essential Perspectives. Australia: Cengage Learning. Ulrich, D. and Dulebohn, J.H. (2015) “Are we there yet? what's next for hr?,” Human Resource Management Review, 25(2), pp. 188–204. Available at: https://doi.org/10.1016/j.hrmr.2015.01.004. </a:t>
            </a:r>
            <a:endParaRPr lang="en-GB" dirty="0"/>
          </a:p>
        </p:txBody>
      </p:sp>
      <p:sp>
        <p:nvSpPr>
          <p:cNvPr id="4" name="Slide Number Placeholder 3"/>
          <p:cNvSpPr>
            <a:spLocks noGrp="1"/>
          </p:cNvSpPr>
          <p:nvPr>
            <p:ph type="sldNum" sz="quarter" idx="5"/>
          </p:nvPr>
        </p:nvSpPr>
        <p:spPr/>
        <p:txBody>
          <a:bodyPr/>
          <a:lstStyle/>
          <a:p>
            <a:fld id="{D8AB96C0-0D28-4FA3-8D58-31BA53EB68CE}" type="slidenum">
              <a:rPr lang="en-GB" smtClean="0"/>
              <a:t>11</a:t>
            </a:fld>
            <a:endParaRPr lang="en-GB"/>
          </a:p>
        </p:txBody>
      </p:sp>
    </p:spTree>
    <p:extLst>
      <p:ext uri="{BB962C8B-B14F-4D97-AF65-F5344CB8AC3E}">
        <p14:creationId xmlns:p14="http://schemas.microsoft.com/office/powerpoint/2010/main" val="4230006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96ACE58-1E8E-4E70-A48B-1117FC55CA85}"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3330484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6ACE58-1E8E-4E70-A48B-1117FC55CA85}"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9828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96ACE58-1E8E-4E70-A48B-1117FC55CA85}"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245531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E96ACE58-1E8E-4E70-A48B-1117FC55CA85}" type="datetimeFigureOut">
              <a:rPr lang="en-GB" smtClean="0"/>
              <a:t>25/03/2023</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4013362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E96ACE58-1E8E-4E70-A48B-1117FC55CA85}" type="datetimeFigureOut">
              <a:rPr lang="en-GB" smtClean="0"/>
              <a:t>25/03/2023</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2050880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E96ACE58-1E8E-4E70-A48B-1117FC55CA85}" type="datetimeFigureOut">
              <a:rPr lang="en-GB" smtClean="0"/>
              <a:t>25/03/2023</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3545081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96ACE58-1E8E-4E70-A48B-1117FC55CA85}" type="datetimeFigureOut">
              <a:rPr lang="en-GB" smtClean="0"/>
              <a:t>25/03/2023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2513048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E96ACE58-1E8E-4E70-A48B-1117FC55CA85}" type="datetimeFigureOut">
              <a:rPr lang="en-GB" smtClean="0"/>
              <a:t>25/03/2023</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1268548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E96ACE58-1E8E-4E70-A48B-1117FC55CA85}" type="datetimeFigureOut">
              <a:rPr lang="en-GB" smtClean="0"/>
              <a:t>25/03/2023</a:t>
            </a:fld>
            <a:endParaRPr lang="en-GB"/>
          </a:p>
        </p:txBody>
      </p:sp>
      <p:sp>
        <p:nvSpPr>
          <p:cNvPr id="9" name="Footer Placeholder 8"/>
          <p:cNvSpPr>
            <a:spLocks noGrp="1"/>
          </p:cNvSpPr>
          <p:nvPr>
            <p:ph type="ftr" sz="quarter" idx="11"/>
          </p:nvPr>
        </p:nvSpPr>
        <p:spPr>
          <a:xfrm>
            <a:off x="3499101" y="6356350"/>
            <a:ext cx="5911517" cy="365125"/>
          </a:xfrm>
        </p:spPr>
        <p:txBody>
          <a:bodyPr/>
          <a:lstStyle/>
          <a:p>
            <a:endParaRPr lang="en-GB"/>
          </a:p>
        </p:txBody>
      </p:sp>
      <p:sp>
        <p:nvSpPr>
          <p:cNvPr id="10" name="Slide Number Placeholder 9"/>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2861564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96ACE58-1E8E-4E70-A48B-1117FC55CA85}" type="datetimeFigureOut">
              <a:rPr lang="en-GB" smtClean="0"/>
              <a:t>25/03/2023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166843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96ACE58-1E8E-4E70-A48B-1117FC55CA85}" type="datetimeFigureOut">
              <a:rPr lang="en-GB" smtClean="0"/>
              <a:t>25/03/2023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DEB2B9-7108-43A4-8C5F-6F3789146C3C}" type="slidenum">
              <a:rPr lang="en-GB" smtClean="0"/>
              <a:t>‹#›</a:t>
            </a:fld>
            <a:endParaRPr lang="en-GB"/>
          </a:p>
        </p:txBody>
      </p:sp>
    </p:spTree>
    <p:extLst>
      <p:ext uri="{BB962C8B-B14F-4D97-AF65-F5344CB8AC3E}">
        <p14:creationId xmlns:p14="http://schemas.microsoft.com/office/powerpoint/2010/main" val="4279969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E96ACE58-1E8E-4E70-A48B-1117FC55CA85}" type="datetimeFigureOut">
              <a:rPr lang="en-GB" smtClean="0"/>
              <a:t>25/03/2023</a:t>
            </a:fld>
            <a:endParaRPr lang="en-GB"/>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8DEB2B9-7108-43A4-8C5F-6F3789146C3C}" type="slidenum">
              <a:rPr lang="en-GB" smtClean="0"/>
              <a:t>‹#›</a:t>
            </a:fld>
            <a:endParaRPr lang="en-GB"/>
          </a:p>
        </p:txBody>
      </p:sp>
    </p:spTree>
    <p:extLst>
      <p:ext uri="{BB962C8B-B14F-4D97-AF65-F5344CB8AC3E}">
        <p14:creationId xmlns:p14="http://schemas.microsoft.com/office/powerpoint/2010/main" val="23784453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hyperlink" Target="https://creativecommons.org/licenses/by-nc-nd/3.0/" TargetMode="External"/><Relationship Id="rId4" Type="http://schemas.openxmlformats.org/officeDocument/2006/relationships/diagramLayout" Target="../diagrams/layout3.xml"/><Relationship Id="rId9" Type="http://schemas.openxmlformats.org/officeDocument/2006/relationships/hyperlink" Target="https://www.hrconnect.cl/tendencias/4-buenas-practicas-para-que-recursos-humanos-agregue-valor-a-la-empresa/"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juanmaprz.blogspot.com/2017/04/por-que-no-nos-dejan-aportar-todo-lo.htm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creativecommons.org/licenses/by-nd/3.0/" TargetMode="External"/><Relationship Id="rId4" Type="http://schemas.openxmlformats.org/officeDocument/2006/relationships/hyperlink" Target="https://bmawufbp.blogspot.com/2012/08/why-are-so-many-quality-black-women.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www.mynextmove.org/vets/profile/summary/13-1071.00?print=1"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17A98-A32C-4534-8A88-B1F071FF73D5}"/>
              </a:ext>
            </a:extLst>
          </p:cNvPr>
          <p:cNvSpPr>
            <a:spLocks noGrp="1"/>
          </p:cNvSpPr>
          <p:nvPr>
            <p:ph type="ctrTitle"/>
          </p:nvPr>
        </p:nvSpPr>
        <p:spPr>
          <a:xfrm>
            <a:off x="1100015" y="1459523"/>
            <a:ext cx="7315200" cy="3255264"/>
          </a:xfrm>
        </p:spPr>
        <p:txBody>
          <a:bodyPr/>
          <a:lstStyle/>
          <a:p>
            <a:r>
              <a:rPr lang="en-US" dirty="0">
                <a:solidFill>
                  <a:schemeClr val="tx1"/>
                </a:solidFill>
              </a:rPr>
              <a:t>Presentation on</a:t>
            </a:r>
            <a:endParaRPr lang="en-GB" dirty="0">
              <a:solidFill>
                <a:schemeClr val="tx1"/>
              </a:solidFill>
            </a:endParaRPr>
          </a:p>
        </p:txBody>
      </p:sp>
      <p:sp>
        <p:nvSpPr>
          <p:cNvPr id="3" name="Subtitle 2">
            <a:extLst>
              <a:ext uri="{FF2B5EF4-FFF2-40B4-BE49-F238E27FC236}">
                <a16:creationId xmlns:a16="http://schemas.microsoft.com/office/drawing/2014/main" id="{F4455016-4409-4765-AAF3-639A799828A8}"/>
              </a:ext>
            </a:extLst>
          </p:cNvPr>
          <p:cNvSpPr>
            <a:spLocks noGrp="1"/>
          </p:cNvSpPr>
          <p:nvPr>
            <p:ph type="subTitle" idx="1"/>
          </p:nvPr>
        </p:nvSpPr>
        <p:spPr/>
        <p:txBody>
          <a:bodyPr/>
          <a:lstStyle/>
          <a:p>
            <a:r>
              <a:rPr lang="en-US" dirty="0">
                <a:solidFill>
                  <a:schemeClr val="tx1"/>
                </a:solidFill>
              </a:rPr>
              <a:t>Training and Development needs for a HR office</a:t>
            </a:r>
            <a:endParaRPr lang="en-GB" dirty="0">
              <a:solidFill>
                <a:schemeClr val="tx1"/>
              </a:solidFill>
            </a:endParaRPr>
          </a:p>
        </p:txBody>
      </p:sp>
      <p:sp>
        <p:nvSpPr>
          <p:cNvPr id="4" name="TextBox 3">
            <a:extLst>
              <a:ext uri="{FF2B5EF4-FFF2-40B4-BE49-F238E27FC236}">
                <a16:creationId xmlns:a16="http://schemas.microsoft.com/office/drawing/2014/main" id="{CA5A5BC7-6A63-EEAD-3D31-0D39FF0C75D0}"/>
              </a:ext>
            </a:extLst>
          </p:cNvPr>
          <p:cNvSpPr txBox="1"/>
          <p:nvPr/>
        </p:nvSpPr>
        <p:spPr>
          <a:xfrm>
            <a:off x="1100015" y="1459523"/>
            <a:ext cx="5705231" cy="1754326"/>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Evette Sophia  white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IID 2027886</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Lecturer: </a:t>
            </a:r>
            <a:r>
              <a:rPr lang="en-GB" dirty="0" err="1">
                <a:latin typeface="Arial" panose="020B0604020202020204" pitchFamily="34" charset="0"/>
                <a:cs typeface="Arial" panose="020B0604020202020204" pitchFamily="34" charset="0"/>
              </a:rPr>
              <a:t>Avnkatesan</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40782786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26EFC68-212A-47F8-9663-C40DB8D35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2000"/>
            <a:ext cx="3443591" cy="53400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6A54261-438D-4EB1-9782-16AA68E0D16B}"/>
              </a:ext>
            </a:extLst>
          </p:cNvPr>
          <p:cNvSpPr>
            <a:spLocks noGrp="1"/>
          </p:cNvSpPr>
          <p:nvPr>
            <p:ph type="title"/>
          </p:nvPr>
        </p:nvSpPr>
        <p:spPr>
          <a:xfrm>
            <a:off x="252919" y="1123837"/>
            <a:ext cx="2947482" cy="4601183"/>
          </a:xfrm>
        </p:spPr>
        <p:txBody>
          <a:bodyPr>
            <a:normAutofit/>
          </a:bodyPr>
          <a:lstStyle/>
          <a:p>
            <a:r>
              <a:rPr lang="en-GB" dirty="0"/>
              <a:t>Introduction</a:t>
            </a:r>
          </a:p>
        </p:txBody>
      </p:sp>
      <p:graphicFrame>
        <p:nvGraphicFramePr>
          <p:cNvPr id="5" name="Content Placeholder 2">
            <a:extLst>
              <a:ext uri="{FF2B5EF4-FFF2-40B4-BE49-F238E27FC236}">
                <a16:creationId xmlns:a16="http://schemas.microsoft.com/office/drawing/2014/main" id="{999E292F-80D5-FF48-3AE2-E49FAF1F89D9}"/>
              </a:ext>
            </a:extLst>
          </p:cNvPr>
          <p:cNvGraphicFramePr>
            <a:graphicFrameLocks noGrp="1"/>
          </p:cNvGraphicFramePr>
          <p:nvPr>
            <p:ph idx="1"/>
            <p:extLst>
              <p:ext uri="{D42A27DB-BD31-4B8C-83A1-F6EECF244321}">
                <p14:modId xmlns:p14="http://schemas.microsoft.com/office/powerpoint/2010/main" val="25204575"/>
              </p:ext>
            </p:extLst>
          </p:nvPr>
        </p:nvGraphicFramePr>
        <p:xfrm>
          <a:off x="4059935" y="758952"/>
          <a:ext cx="7104549" cy="5330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1625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C8A81A9-A442-4FB4-A3AC-254A640235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9379D16-E9B5-4217-96FC-4444572AA0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42856" y="757325"/>
            <a:ext cx="3549144" cy="53293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A9B84-A655-405E-9E84-00A1386821AB}"/>
              </a:ext>
            </a:extLst>
          </p:cNvPr>
          <p:cNvSpPr>
            <a:spLocks noGrp="1"/>
          </p:cNvSpPr>
          <p:nvPr>
            <p:ph type="title"/>
          </p:nvPr>
        </p:nvSpPr>
        <p:spPr>
          <a:xfrm>
            <a:off x="8895775" y="1123837"/>
            <a:ext cx="2947482" cy="4601183"/>
          </a:xfrm>
        </p:spPr>
        <p:txBody>
          <a:bodyPr>
            <a:normAutofit/>
          </a:bodyPr>
          <a:lstStyle/>
          <a:p>
            <a:r>
              <a:rPr lang="en-US" dirty="0"/>
              <a:t>An Overview of the Case</a:t>
            </a:r>
            <a:endParaRPr lang="en-GB" dirty="0"/>
          </a:p>
        </p:txBody>
      </p:sp>
      <p:sp>
        <p:nvSpPr>
          <p:cNvPr id="13" name="Rectangle 12">
            <a:extLst>
              <a:ext uri="{FF2B5EF4-FFF2-40B4-BE49-F238E27FC236}">
                <a16:creationId xmlns:a16="http://schemas.microsoft.com/office/drawing/2014/main" id="{CD6054B7-5AC5-49DB-A3ED-354175FA8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3279CF8A-F2F6-4DBA-BAA8-1FEB43A9D992}"/>
              </a:ext>
            </a:extLst>
          </p:cNvPr>
          <p:cNvGraphicFramePr>
            <a:graphicFrameLocks noGrp="1"/>
          </p:cNvGraphicFramePr>
          <p:nvPr>
            <p:ph idx="1"/>
            <p:extLst>
              <p:ext uri="{D42A27DB-BD31-4B8C-83A1-F6EECF244321}">
                <p14:modId xmlns:p14="http://schemas.microsoft.com/office/powerpoint/2010/main" val="2290146799"/>
              </p:ext>
            </p:extLst>
          </p:nvPr>
        </p:nvGraphicFramePr>
        <p:xfrm>
          <a:off x="866647" y="933854"/>
          <a:ext cx="7293610" cy="5041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5362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F26EFC68-212A-47F8-9663-C40DB8D35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2000"/>
            <a:ext cx="3443591" cy="53400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CE12EBA-3A7D-43CE-9533-4CE717048EA0}"/>
              </a:ext>
            </a:extLst>
          </p:cNvPr>
          <p:cNvSpPr>
            <a:spLocks noGrp="1"/>
          </p:cNvSpPr>
          <p:nvPr>
            <p:ph type="title"/>
          </p:nvPr>
        </p:nvSpPr>
        <p:spPr>
          <a:xfrm>
            <a:off x="252919" y="1123837"/>
            <a:ext cx="2947482" cy="4601183"/>
          </a:xfrm>
        </p:spPr>
        <p:txBody>
          <a:bodyPr>
            <a:normAutofit/>
          </a:bodyPr>
          <a:lstStyle/>
          <a:p>
            <a:r>
              <a:rPr lang="en-US" sz="3300" dirty="0"/>
              <a:t>Responsibilities of human resource professionals </a:t>
            </a:r>
            <a:endParaRPr lang="en-GB" sz="3300" dirty="0"/>
          </a:p>
        </p:txBody>
      </p:sp>
      <p:graphicFrame>
        <p:nvGraphicFramePr>
          <p:cNvPr id="16" name="Content Placeholder 2">
            <a:extLst>
              <a:ext uri="{FF2B5EF4-FFF2-40B4-BE49-F238E27FC236}">
                <a16:creationId xmlns:a16="http://schemas.microsoft.com/office/drawing/2014/main" id="{B4E238DD-9324-0B9D-08AE-2D85961F80CB}"/>
              </a:ext>
            </a:extLst>
          </p:cNvPr>
          <p:cNvGraphicFramePr>
            <a:graphicFrameLocks noGrp="1"/>
          </p:cNvGraphicFramePr>
          <p:nvPr>
            <p:ph idx="1"/>
            <p:extLst>
              <p:ext uri="{D42A27DB-BD31-4B8C-83A1-F6EECF244321}">
                <p14:modId xmlns:p14="http://schemas.microsoft.com/office/powerpoint/2010/main" val="971778628"/>
              </p:ext>
            </p:extLst>
          </p:nvPr>
        </p:nvGraphicFramePr>
        <p:xfrm>
          <a:off x="4059935" y="758952"/>
          <a:ext cx="7104549" cy="5330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Text, whiteboard&#10;&#10;Description automatically generated">
            <a:extLst>
              <a:ext uri="{FF2B5EF4-FFF2-40B4-BE49-F238E27FC236}">
                <a16:creationId xmlns:a16="http://schemas.microsoft.com/office/drawing/2014/main" id="{09885DB1-1CDC-E9D2-4359-20F94872995F}"/>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0" y="4496387"/>
            <a:ext cx="3443591" cy="1967486"/>
          </a:xfrm>
          <a:prstGeom prst="rect">
            <a:avLst/>
          </a:prstGeom>
        </p:spPr>
      </p:pic>
      <p:sp>
        <p:nvSpPr>
          <p:cNvPr id="6" name="TextBox 5">
            <a:extLst>
              <a:ext uri="{FF2B5EF4-FFF2-40B4-BE49-F238E27FC236}">
                <a16:creationId xmlns:a16="http://schemas.microsoft.com/office/drawing/2014/main" id="{65487D47-7831-36AD-E145-CB99409FF4F1}"/>
              </a:ext>
            </a:extLst>
          </p:cNvPr>
          <p:cNvSpPr txBox="1"/>
          <p:nvPr/>
        </p:nvSpPr>
        <p:spPr>
          <a:xfrm>
            <a:off x="0" y="6530747"/>
            <a:ext cx="4059935" cy="230832"/>
          </a:xfrm>
          <a:prstGeom prst="rect">
            <a:avLst/>
          </a:prstGeom>
          <a:noFill/>
        </p:spPr>
        <p:txBody>
          <a:bodyPr wrap="square" rtlCol="0">
            <a:spAutoFit/>
          </a:bodyPr>
          <a:lstStyle/>
          <a:p>
            <a:r>
              <a:rPr lang="en-US" sz="900">
                <a:hlinkClick r:id="rId9" tooltip="https://www.hrconnect.cl/tendencias/4-buenas-practicas-para-que-recursos-humanos-agregue-valor-a-la-empresa/"/>
              </a:rPr>
              <a:t>This Photo</a:t>
            </a:r>
            <a:r>
              <a:rPr lang="en-US" sz="900"/>
              <a:t> by Unknown Author is licensed under </a:t>
            </a:r>
            <a:r>
              <a:rPr lang="en-US" sz="900">
                <a:hlinkClick r:id="rId10" tooltip="https://creativecommons.org/licenses/by-nc-nd/3.0/"/>
              </a:rPr>
              <a:t>CC BY-NC-ND</a:t>
            </a:r>
            <a:endParaRPr lang="en-US" sz="900"/>
          </a:p>
        </p:txBody>
      </p:sp>
    </p:spTree>
    <p:extLst>
      <p:ext uri="{BB962C8B-B14F-4D97-AF65-F5344CB8AC3E}">
        <p14:creationId xmlns:p14="http://schemas.microsoft.com/office/powerpoint/2010/main" val="77087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1169A72-0E1C-4329-877E-76B351B024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2F66E7-868E-4A6E-9F7E-6647DA078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rgbClr val="796058"/>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6F8286A-CBF4-4235-AC6A-D8516A09F9D8}"/>
              </a:ext>
            </a:extLst>
          </p:cNvPr>
          <p:cNvSpPr>
            <a:spLocks noGrp="1"/>
          </p:cNvSpPr>
          <p:nvPr>
            <p:ph type="title"/>
          </p:nvPr>
        </p:nvSpPr>
        <p:spPr>
          <a:xfrm>
            <a:off x="252919" y="1123837"/>
            <a:ext cx="2947482" cy="4601183"/>
          </a:xfrm>
        </p:spPr>
        <p:txBody>
          <a:bodyPr>
            <a:normAutofit/>
          </a:bodyPr>
          <a:lstStyle/>
          <a:p>
            <a:r>
              <a:rPr lang="en-US" dirty="0"/>
              <a:t>Knowledge, skills, and behaviors (KSB) that are suitable for an HR professional</a:t>
            </a:r>
            <a:endParaRPr lang="en-GB" dirty="0"/>
          </a:p>
        </p:txBody>
      </p:sp>
      <p:sp>
        <p:nvSpPr>
          <p:cNvPr id="3" name="Content Placeholder 2">
            <a:extLst>
              <a:ext uri="{FF2B5EF4-FFF2-40B4-BE49-F238E27FC236}">
                <a16:creationId xmlns:a16="http://schemas.microsoft.com/office/drawing/2014/main" id="{E04F78B1-E804-4F2B-A424-C9318D46605D}"/>
              </a:ext>
            </a:extLst>
          </p:cNvPr>
          <p:cNvSpPr>
            <a:spLocks noGrp="1"/>
          </p:cNvSpPr>
          <p:nvPr>
            <p:ph idx="1"/>
          </p:nvPr>
        </p:nvSpPr>
        <p:spPr>
          <a:xfrm>
            <a:off x="3869267" y="864108"/>
            <a:ext cx="3585891" cy="5120640"/>
          </a:xfrm>
        </p:spPr>
        <p:txBody>
          <a:bodyPr>
            <a:normAutofit/>
          </a:bodyPr>
          <a:lstStyle/>
          <a:p>
            <a:pPr marL="0" indent="0">
              <a:buClr>
                <a:srgbClr val="796058"/>
              </a:buClr>
              <a:buNone/>
            </a:pPr>
            <a:r>
              <a:rPr lang="en-US" dirty="0"/>
              <a:t>Human Resources Professionals must possess these competencies. Human resource professionals must have a clear understanding of the following abilities (Abbasi et al., 2020):</a:t>
            </a:r>
            <a:endParaRPr lang="en-US"/>
          </a:p>
          <a:p>
            <a:pPr>
              <a:buClr>
                <a:srgbClr val="796058"/>
              </a:buClr>
            </a:pPr>
            <a:r>
              <a:rPr lang="en-US" dirty="0"/>
              <a:t>Abilities in communication</a:t>
            </a:r>
            <a:endParaRPr lang="en-US"/>
          </a:p>
          <a:p>
            <a:pPr>
              <a:buClr>
                <a:srgbClr val="796058"/>
              </a:buClr>
            </a:pPr>
            <a:r>
              <a:rPr lang="en-US" dirty="0"/>
              <a:t>Competencies in management and leadership</a:t>
            </a:r>
            <a:endParaRPr lang="en-US"/>
          </a:p>
        </p:txBody>
      </p:sp>
      <p:pic>
        <p:nvPicPr>
          <p:cNvPr id="5" name="Picture 4" descr="A person holding a light bulb&#10;&#10;Description automatically generated with low confidence">
            <a:extLst>
              <a:ext uri="{FF2B5EF4-FFF2-40B4-BE49-F238E27FC236}">
                <a16:creationId xmlns:a16="http://schemas.microsoft.com/office/drawing/2014/main" id="{1589BDCF-85BF-AC19-D110-CCD8E1A08751}"/>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9635" r="2506" b="-3"/>
          <a:stretch/>
        </p:blipFill>
        <p:spPr>
          <a:xfrm>
            <a:off x="7818120" y="758952"/>
            <a:ext cx="3617432" cy="5330952"/>
          </a:xfrm>
          <a:prstGeom prst="rect">
            <a:avLst/>
          </a:prstGeom>
        </p:spPr>
      </p:pic>
      <p:sp>
        <p:nvSpPr>
          <p:cNvPr id="15" name="Rectangle 14">
            <a:extLst>
              <a:ext uri="{FF2B5EF4-FFF2-40B4-BE49-F238E27FC236}">
                <a16:creationId xmlns:a16="http://schemas.microsoft.com/office/drawing/2014/main" id="{98B7AA90-2A2F-4EE7-AA9A-14CE4FD10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7FC5C53E-CF43-7868-872B-6E2A8F09F5FA}"/>
              </a:ext>
            </a:extLst>
          </p:cNvPr>
          <p:cNvSpPr txBox="1"/>
          <p:nvPr/>
        </p:nvSpPr>
        <p:spPr>
          <a:xfrm>
            <a:off x="8905693" y="5889849"/>
            <a:ext cx="2529859"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s://juanmaprz.blogspot.com/2017/04/por-que-no-nos-dejan-aportar-todo-lo.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US" sz="700">
              <a:solidFill>
                <a:srgbClr val="FFFFFF"/>
              </a:solidFill>
            </a:endParaRPr>
          </a:p>
        </p:txBody>
      </p:sp>
    </p:spTree>
    <p:extLst>
      <p:ext uri="{BB962C8B-B14F-4D97-AF65-F5344CB8AC3E}">
        <p14:creationId xmlns:p14="http://schemas.microsoft.com/office/powerpoint/2010/main" val="104252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1169A72-0E1C-4329-877E-76B351B024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2F66E7-868E-4A6E-9F7E-6647DA078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rgbClr val="70435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2F67C79-E8D1-40EE-AFBA-D1AF25BFF052}"/>
              </a:ext>
            </a:extLst>
          </p:cNvPr>
          <p:cNvSpPr>
            <a:spLocks noGrp="1"/>
          </p:cNvSpPr>
          <p:nvPr>
            <p:ph type="title"/>
          </p:nvPr>
        </p:nvSpPr>
        <p:spPr>
          <a:xfrm>
            <a:off x="252919" y="1123837"/>
            <a:ext cx="2947482" cy="4601183"/>
          </a:xfrm>
        </p:spPr>
        <p:txBody>
          <a:bodyPr>
            <a:normAutofit/>
          </a:bodyPr>
          <a:lstStyle/>
          <a:p>
            <a:r>
              <a:rPr lang="en-US" dirty="0"/>
              <a:t>Behavior that is crucial for human resource professionals</a:t>
            </a:r>
            <a:endParaRPr lang="en-GB" dirty="0"/>
          </a:p>
        </p:txBody>
      </p:sp>
      <p:sp>
        <p:nvSpPr>
          <p:cNvPr id="3" name="Content Placeholder 2">
            <a:extLst>
              <a:ext uri="{FF2B5EF4-FFF2-40B4-BE49-F238E27FC236}">
                <a16:creationId xmlns:a16="http://schemas.microsoft.com/office/drawing/2014/main" id="{97B8AAE0-05E8-4A65-9BAE-F4499FB355C7}"/>
              </a:ext>
            </a:extLst>
          </p:cNvPr>
          <p:cNvSpPr>
            <a:spLocks noGrp="1"/>
          </p:cNvSpPr>
          <p:nvPr>
            <p:ph idx="1"/>
          </p:nvPr>
        </p:nvSpPr>
        <p:spPr>
          <a:xfrm>
            <a:off x="3869267" y="864108"/>
            <a:ext cx="3585891" cy="5120640"/>
          </a:xfrm>
        </p:spPr>
        <p:txBody>
          <a:bodyPr>
            <a:normAutofit/>
          </a:bodyPr>
          <a:lstStyle/>
          <a:p>
            <a:pPr>
              <a:buClr>
                <a:srgbClr val="704354"/>
              </a:buClr>
            </a:pPr>
            <a:r>
              <a:rPr lang="en-US" dirty="0"/>
              <a:t>Regarding abilities in the same manner</a:t>
            </a:r>
            <a:endParaRPr lang="en-US"/>
          </a:p>
          <a:p>
            <a:pPr>
              <a:buClr>
                <a:srgbClr val="704354"/>
              </a:buClr>
            </a:pPr>
            <a:r>
              <a:rPr lang="en-US" dirty="0"/>
              <a:t>Conduct worthy of emulation</a:t>
            </a:r>
            <a:endParaRPr lang="en-US"/>
          </a:p>
        </p:txBody>
      </p:sp>
      <p:pic>
        <p:nvPicPr>
          <p:cNvPr id="5" name="Picture 4" descr="A group of people sitting at a table&#10;&#10;Description automatically generated with medium confidence">
            <a:extLst>
              <a:ext uri="{FF2B5EF4-FFF2-40B4-BE49-F238E27FC236}">
                <a16:creationId xmlns:a16="http://schemas.microsoft.com/office/drawing/2014/main" id="{CFA7874E-00C9-A3C3-EB5B-2CAD1C84254C}"/>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0916" r="43789" b="-1"/>
          <a:stretch/>
        </p:blipFill>
        <p:spPr>
          <a:xfrm>
            <a:off x="7818120" y="758952"/>
            <a:ext cx="3617432" cy="5330952"/>
          </a:xfrm>
          <a:prstGeom prst="rect">
            <a:avLst/>
          </a:prstGeom>
        </p:spPr>
      </p:pic>
      <p:sp>
        <p:nvSpPr>
          <p:cNvPr id="15" name="Rectangle 14">
            <a:extLst>
              <a:ext uri="{FF2B5EF4-FFF2-40B4-BE49-F238E27FC236}">
                <a16:creationId xmlns:a16="http://schemas.microsoft.com/office/drawing/2014/main" id="{98B7AA90-2A2F-4EE7-AA9A-14CE4FD10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1C5D6179-E758-B69F-2D54-B02CECD5A700}"/>
              </a:ext>
            </a:extLst>
          </p:cNvPr>
          <p:cNvSpPr txBox="1"/>
          <p:nvPr/>
        </p:nvSpPr>
        <p:spPr>
          <a:xfrm>
            <a:off x="9051566" y="5889849"/>
            <a:ext cx="238398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s://bmawufbp.blogspot.com/2012/08/why-are-so-many-quality-black-women.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nd/3.0/">
                  <a:extLst>
                    <a:ext uri="{A12FA001-AC4F-418D-AE19-62706E023703}">
                      <ahyp:hlinkClr xmlns:ahyp="http://schemas.microsoft.com/office/drawing/2018/hyperlinkcolor" val="tx"/>
                    </a:ext>
                  </a:extLst>
                </a:hlinkClick>
              </a:rPr>
              <a:t>CC BY-ND</a:t>
            </a:r>
            <a:endParaRPr lang="en-US" sz="700">
              <a:solidFill>
                <a:srgbClr val="FFFFFF"/>
              </a:solidFill>
            </a:endParaRPr>
          </a:p>
        </p:txBody>
      </p:sp>
    </p:spTree>
    <p:extLst>
      <p:ext uri="{BB962C8B-B14F-4D97-AF65-F5344CB8AC3E}">
        <p14:creationId xmlns:p14="http://schemas.microsoft.com/office/powerpoint/2010/main" val="2920317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8C99FA8-7951-438C-9F0F-E36BF9162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254"/>
            <a:ext cx="5608255" cy="5330952"/>
          </a:xfrm>
          <a:prstGeom prst="rect">
            <a:avLst/>
          </a:prstGeom>
          <a:solidFill>
            <a:srgbClr val="3A4A6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643FEF9-3DBD-407A-92E0-18FEB5E7A8B0}"/>
              </a:ext>
            </a:extLst>
          </p:cNvPr>
          <p:cNvSpPr>
            <a:spLocks noGrp="1"/>
          </p:cNvSpPr>
          <p:nvPr>
            <p:ph type="title"/>
          </p:nvPr>
        </p:nvSpPr>
        <p:spPr>
          <a:xfrm>
            <a:off x="289248" y="1123837"/>
            <a:ext cx="4998963" cy="1255469"/>
          </a:xfrm>
        </p:spPr>
        <p:txBody>
          <a:bodyPr>
            <a:normAutofit/>
          </a:bodyPr>
          <a:lstStyle/>
          <a:p>
            <a:r>
              <a:rPr lang="en-US" sz="3300" dirty="0"/>
              <a:t>Knowledge that is required for HR Professionals</a:t>
            </a:r>
            <a:endParaRPr lang="en-GB" sz="3300" dirty="0"/>
          </a:p>
        </p:txBody>
      </p:sp>
      <p:sp>
        <p:nvSpPr>
          <p:cNvPr id="3" name="Content Placeholder 2">
            <a:extLst>
              <a:ext uri="{FF2B5EF4-FFF2-40B4-BE49-F238E27FC236}">
                <a16:creationId xmlns:a16="http://schemas.microsoft.com/office/drawing/2014/main" id="{0EE18FB1-E816-429F-B30A-859511A56029}"/>
              </a:ext>
            </a:extLst>
          </p:cNvPr>
          <p:cNvSpPr>
            <a:spLocks noGrp="1"/>
          </p:cNvSpPr>
          <p:nvPr>
            <p:ph idx="1"/>
          </p:nvPr>
        </p:nvSpPr>
        <p:spPr>
          <a:xfrm>
            <a:off x="289249" y="2510395"/>
            <a:ext cx="4998962" cy="3274586"/>
          </a:xfrm>
        </p:spPr>
        <p:txBody>
          <a:bodyPr anchor="t">
            <a:normAutofit/>
          </a:bodyPr>
          <a:lstStyle/>
          <a:p>
            <a:pPr>
              <a:buClr>
                <a:srgbClr val="EBE081"/>
              </a:buClr>
            </a:pPr>
            <a:r>
              <a:rPr lang="en-US">
                <a:solidFill>
                  <a:srgbClr val="FFFFFF"/>
                </a:solidFill>
              </a:rPr>
              <a:t>Regulations and mandates issued by the government</a:t>
            </a:r>
          </a:p>
          <a:p>
            <a:pPr>
              <a:buClr>
                <a:srgbClr val="EBE081"/>
              </a:buClr>
            </a:pPr>
            <a:r>
              <a:rPr lang="en-US">
                <a:solidFill>
                  <a:srgbClr val="FFFFFF"/>
                </a:solidFill>
              </a:rPr>
              <a:t>Taxation</a:t>
            </a:r>
          </a:p>
        </p:txBody>
      </p:sp>
      <p:pic>
        <p:nvPicPr>
          <p:cNvPr id="5" name="Picture 4" descr="A group of people sitting around a table looking at a computer&#10;&#10;Description automatically generated with medium confidence">
            <a:extLst>
              <a:ext uri="{FF2B5EF4-FFF2-40B4-BE49-F238E27FC236}">
                <a16:creationId xmlns:a16="http://schemas.microsoft.com/office/drawing/2014/main" id="{4BD8D9FD-A062-0673-AFEB-8477EA6D460E}"/>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5333" r="9392" b="1"/>
          <a:stretch/>
        </p:blipFill>
        <p:spPr>
          <a:xfrm>
            <a:off x="6083162" y="759254"/>
            <a:ext cx="5238340" cy="5330650"/>
          </a:xfrm>
          <a:prstGeom prst="rect">
            <a:avLst/>
          </a:prstGeom>
        </p:spPr>
      </p:pic>
      <p:sp>
        <p:nvSpPr>
          <p:cNvPr id="6" name="TextBox 5">
            <a:extLst>
              <a:ext uri="{FF2B5EF4-FFF2-40B4-BE49-F238E27FC236}">
                <a16:creationId xmlns:a16="http://schemas.microsoft.com/office/drawing/2014/main" id="{E9AD34F7-33C5-EEC3-848D-244C55427804}"/>
              </a:ext>
            </a:extLst>
          </p:cNvPr>
          <p:cNvSpPr txBox="1"/>
          <p:nvPr/>
        </p:nvSpPr>
        <p:spPr>
          <a:xfrm>
            <a:off x="9091404" y="5889849"/>
            <a:ext cx="2230098"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s://www.mynextmove.org/vets/profile/summary/13-1071.00?print=1">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US" sz="700">
              <a:solidFill>
                <a:srgbClr val="FFFFFF"/>
              </a:solidFill>
            </a:endParaRPr>
          </a:p>
        </p:txBody>
      </p:sp>
    </p:spTree>
    <p:extLst>
      <p:ext uri="{BB962C8B-B14F-4D97-AF65-F5344CB8AC3E}">
        <p14:creationId xmlns:p14="http://schemas.microsoft.com/office/powerpoint/2010/main" val="860248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8C99FA8-7951-438C-9F0F-E36BF9162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254"/>
            <a:ext cx="5608255" cy="5330952"/>
          </a:xfrm>
          <a:prstGeom prst="rect">
            <a:avLst/>
          </a:prstGeom>
          <a:solidFill>
            <a:srgbClr val="21548E"/>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E510FB3-9E51-4746-8FB7-8243C53B6882}"/>
              </a:ext>
            </a:extLst>
          </p:cNvPr>
          <p:cNvSpPr>
            <a:spLocks noGrp="1"/>
          </p:cNvSpPr>
          <p:nvPr>
            <p:ph type="title"/>
          </p:nvPr>
        </p:nvSpPr>
        <p:spPr>
          <a:xfrm>
            <a:off x="289248" y="1123837"/>
            <a:ext cx="4998963" cy="1255469"/>
          </a:xfrm>
        </p:spPr>
        <p:txBody>
          <a:bodyPr>
            <a:normAutofit/>
          </a:bodyPr>
          <a:lstStyle/>
          <a:p>
            <a:r>
              <a:rPr lang="en-US" dirty="0"/>
              <a:t>Personal skills evaluation and Personal growth plan.</a:t>
            </a:r>
            <a:endParaRPr lang="en-GB" dirty="0"/>
          </a:p>
        </p:txBody>
      </p:sp>
      <p:sp>
        <p:nvSpPr>
          <p:cNvPr id="3" name="Content Placeholder 2">
            <a:extLst>
              <a:ext uri="{FF2B5EF4-FFF2-40B4-BE49-F238E27FC236}">
                <a16:creationId xmlns:a16="http://schemas.microsoft.com/office/drawing/2014/main" id="{B8FC7B4D-E6DB-4E2B-B529-F4076E7B197C}"/>
              </a:ext>
            </a:extLst>
          </p:cNvPr>
          <p:cNvSpPr>
            <a:spLocks noGrp="1"/>
          </p:cNvSpPr>
          <p:nvPr>
            <p:ph idx="1"/>
          </p:nvPr>
        </p:nvSpPr>
        <p:spPr>
          <a:xfrm>
            <a:off x="289249" y="2510395"/>
            <a:ext cx="4998962" cy="3274586"/>
          </a:xfrm>
        </p:spPr>
        <p:txBody>
          <a:bodyPr anchor="t">
            <a:normAutofit/>
          </a:bodyPr>
          <a:lstStyle/>
          <a:p>
            <a:pPr marL="0" indent="0">
              <a:buClr>
                <a:srgbClr val="004CA3"/>
              </a:buClr>
              <a:buNone/>
            </a:pPr>
            <a:r>
              <a:rPr lang="en-US" sz="1400" dirty="0">
                <a:solidFill>
                  <a:srgbClr val="FFFFFF"/>
                </a:solidFill>
              </a:rPr>
              <a:t>Providing assistance in one's studies is very important to a person, but it also enables one to identify their own skill set and knowledge base so that it can be categorized according to their strengths or weaknesses, which is why this document is of utmost importance to that person(Frich et al., 2014).</a:t>
            </a:r>
          </a:p>
          <a:p>
            <a:pPr marL="0" indent="0">
              <a:buClr>
                <a:srgbClr val="004CA3"/>
              </a:buClr>
              <a:buNone/>
            </a:pPr>
            <a:r>
              <a:rPr lang="en-US" sz="1400" dirty="0">
                <a:solidFill>
                  <a:srgbClr val="FFFFFF"/>
                </a:solidFill>
              </a:rPr>
              <a:t> Consequently, I will describe both my positive and negative characteristics as follows:</a:t>
            </a:r>
          </a:p>
          <a:p>
            <a:pPr>
              <a:buClr>
                <a:srgbClr val="004CA3"/>
              </a:buClr>
            </a:pPr>
            <a:r>
              <a:rPr lang="en-GB" sz="1400" dirty="0">
                <a:solidFill>
                  <a:srgbClr val="FFFFFF"/>
                </a:solidFill>
              </a:rPr>
              <a:t>Strengths</a:t>
            </a:r>
          </a:p>
          <a:p>
            <a:pPr>
              <a:buClr>
                <a:srgbClr val="004CA3"/>
              </a:buClr>
            </a:pPr>
            <a:r>
              <a:rPr lang="en-GB" sz="1400" dirty="0">
                <a:solidFill>
                  <a:srgbClr val="FFFFFF"/>
                </a:solidFill>
              </a:rPr>
              <a:t>Weaknesses</a:t>
            </a:r>
          </a:p>
          <a:p>
            <a:pPr>
              <a:buClr>
                <a:srgbClr val="004CA3"/>
              </a:buClr>
            </a:pPr>
            <a:r>
              <a:rPr lang="en-GB" sz="1400" dirty="0">
                <a:solidFill>
                  <a:srgbClr val="FFFFFF"/>
                </a:solidFill>
              </a:rPr>
              <a:t>Opportunities</a:t>
            </a:r>
          </a:p>
          <a:p>
            <a:pPr>
              <a:buClr>
                <a:srgbClr val="004CA3"/>
              </a:buClr>
            </a:pPr>
            <a:r>
              <a:rPr lang="en-GB" sz="1400" dirty="0">
                <a:solidFill>
                  <a:srgbClr val="FFFFFF"/>
                </a:solidFill>
              </a:rPr>
              <a:t>Threats</a:t>
            </a:r>
          </a:p>
        </p:txBody>
      </p:sp>
      <p:pic>
        <p:nvPicPr>
          <p:cNvPr id="6" name="Picture 5" descr="Graphical user interface&#10;&#10;Description automatically generated with medium confidence">
            <a:extLst>
              <a:ext uri="{FF2B5EF4-FFF2-40B4-BE49-F238E27FC236}">
                <a16:creationId xmlns:a16="http://schemas.microsoft.com/office/drawing/2014/main" id="{1C92ED6A-DE23-D9FE-329E-122E6D8F31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7502" y="784783"/>
            <a:ext cx="5660065" cy="5330952"/>
          </a:xfrm>
          <a:prstGeom prst="rect">
            <a:avLst/>
          </a:prstGeom>
        </p:spPr>
      </p:pic>
    </p:spTree>
    <p:extLst>
      <p:ext uri="{BB962C8B-B14F-4D97-AF65-F5344CB8AC3E}">
        <p14:creationId xmlns:p14="http://schemas.microsoft.com/office/powerpoint/2010/main" val="20993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01224-DCA7-47A1-A39B-6C342BE903AB}"/>
              </a:ext>
            </a:extLst>
          </p:cNvPr>
          <p:cNvSpPr>
            <a:spLocks noGrp="1"/>
          </p:cNvSpPr>
          <p:nvPr>
            <p:ph type="title"/>
          </p:nvPr>
        </p:nvSpPr>
        <p:spPr/>
        <p:txBody>
          <a:bodyPr/>
          <a:lstStyle/>
          <a:p>
            <a:r>
              <a:rPr lang="en-US" dirty="0"/>
              <a:t>Benefiting organizations and individuals through excellent training.</a:t>
            </a:r>
            <a:endParaRPr lang="en-GB" dirty="0"/>
          </a:p>
        </p:txBody>
      </p:sp>
      <p:sp>
        <p:nvSpPr>
          <p:cNvPr id="3" name="Content Placeholder 2">
            <a:extLst>
              <a:ext uri="{FF2B5EF4-FFF2-40B4-BE49-F238E27FC236}">
                <a16:creationId xmlns:a16="http://schemas.microsoft.com/office/drawing/2014/main" id="{794E224D-340E-45F8-9BE6-F71BFDA9B582}"/>
              </a:ext>
            </a:extLst>
          </p:cNvPr>
          <p:cNvSpPr>
            <a:spLocks noGrp="1"/>
          </p:cNvSpPr>
          <p:nvPr>
            <p:ph idx="1"/>
          </p:nvPr>
        </p:nvSpPr>
        <p:spPr/>
        <p:txBody>
          <a:bodyPr/>
          <a:lstStyle/>
          <a:p>
            <a:pPr marL="0" indent="0" algn="just">
              <a:buNone/>
            </a:pPr>
            <a:r>
              <a:rPr lang="en-US" dirty="0"/>
              <a:t>There are several advantages of training and development that will be discussed in the following section (Hyland et al., 2015).</a:t>
            </a:r>
          </a:p>
          <a:p>
            <a:pPr algn="just"/>
            <a:r>
              <a:rPr lang="en-US" dirty="0"/>
              <a:t>Maintains Its Current Staff</a:t>
            </a:r>
          </a:p>
          <a:p>
            <a:pPr algn="just"/>
            <a:r>
              <a:rPr lang="en-US" dirty="0"/>
              <a:t>Creates Future Opinion Leaders</a:t>
            </a:r>
          </a:p>
          <a:p>
            <a:pPr algn="just"/>
            <a:r>
              <a:rPr lang="en-US" dirty="0"/>
              <a:t>Boosts Workplace Engagement</a:t>
            </a:r>
          </a:p>
          <a:p>
            <a:pPr algn="just"/>
            <a:r>
              <a:rPr lang="en-US" dirty="0"/>
              <a:t>Creates Connections in the Workplace</a:t>
            </a:r>
          </a:p>
        </p:txBody>
      </p:sp>
    </p:spTree>
    <p:extLst>
      <p:ext uri="{BB962C8B-B14F-4D97-AF65-F5344CB8AC3E}">
        <p14:creationId xmlns:p14="http://schemas.microsoft.com/office/powerpoint/2010/main" val="2859405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26EFC68-212A-47F8-9663-C40DB8D35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2000"/>
            <a:ext cx="3443591" cy="53400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86A2062-D2C0-4307-A284-C03EA1F0266F}"/>
              </a:ext>
            </a:extLst>
          </p:cNvPr>
          <p:cNvSpPr>
            <a:spLocks noGrp="1"/>
          </p:cNvSpPr>
          <p:nvPr>
            <p:ph type="title"/>
          </p:nvPr>
        </p:nvSpPr>
        <p:spPr>
          <a:xfrm>
            <a:off x="252919" y="1123837"/>
            <a:ext cx="2947482" cy="4601183"/>
          </a:xfrm>
        </p:spPr>
        <p:txBody>
          <a:bodyPr>
            <a:normAutofit/>
          </a:bodyPr>
          <a:lstStyle/>
          <a:p>
            <a:r>
              <a:rPr lang="en-GB" dirty="0"/>
              <a:t>Conclusion</a:t>
            </a:r>
          </a:p>
        </p:txBody>
      </p:sp>
      <p:graphicFrame>
        <p:nvGraphicFramePr>
          <p:cNvPr id="5" name="Content Placeholder 2">
            <a:extLst>
              <a:ext uri="{FF2B5EF4-FFF2-40B4-BE49-F238E27FC236}">
                <a16:creationId xmlns:a16="http://schemas.microsoft.com/office/drawing/2014/main" id="{445266F4-F393-5823-AB37-E426183FF35A}"/>
              </a:ext>
            </a:extLst>
          </p:cNvPr>
          <p:cNvGraphicFramePr>
            <a:graphicFrameLocks noGrp="1"/>
          </p:cNvGraphicFramePr>
          <p:nvPr>
            <p:ph idx="1"/>
            <p:extLst>
              <p:ext uri="{D42A27DB-BD31-4B8C-83A1-F6EECF244321}">
                <p14:modId xmlns:p14="http://schemas.microsoft.com/office/powerpoint/2010/main" val="4107189965"/>
              </p:ext>
            </p:extLst>
          </p:nvPr>
        </p:nvGraphicFramePr>
        <p:xfrm>
          <a:off x="4059935" y="758952"/>
          <a:ext cx="7104549" cy="5330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3912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305D1-12B8-4302-891D-FEE7187FD0F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0FE2086-4A00-43DF-96F1-2CB7FEEAABE2}"/>
              </a:ext>
            </a:extLst>
          </p:cNvPr>
          <p:cNvSpPr>
            <a:spLocks noGrp="1"/>
          </p:cNvSpPr>
          <p:nvPr>
            <p:ph idx="1"/>
          </p:nvPr>
        </p:nvSpPr>
        <p:spPr/>
        <p:txBody>
          <a:bodyPr>
            <a:normAutofit fontScale="77500" lnSpcReduction="20000"/>
          </a:bodyPr>
          <a:lstStyle/>
          <a:p>
            <a:r>
              <a:rPr lang="en-US" dirty="0"/>
              <a:t>Abbasi, S.G. </a:t>
            </a:r>
            <a:r>
              <a:rPr lang="en-US" i="1" dirty="0"/>
              <a:t>et al.</a:t>
            </a:r>
            <a:r>
              <a:rPr lang="en-US" dirty="0"/>
              <a:t> (2020) “hpwsand knowledge sharing behavior: The role of psychological empowerment and organizational identification in Public Sector Banks,” </a:t>
            </a:r>
            <a:r>
              <a:rPr lang="en-US" i="1" dirty="0"/>
              <a:t>Journal of Public Affairs</a:t>
            </a:r>
            <a:r>
              <a:rPr lang="en-US" dirty="0"/>
              <a:t>, 21(3). Available at: https://doi.org/10.1002/pa.2512. </a:t>
            </a:r>
          </a:p>
          <a:p>
            <a:r>
              <a:rPr lang="en-US" dirty="0"/>
              <a:t>Amarakoon, U., Weerawardena, J. and Verreynne, M.-L. (2016) “Learning capabilities, Human Resource Management Innovation and Competitive Advantage,” </a:t>
            </a:r>
            <a:r>
              <a:rPr lang="en-US" i="1" dirty="0"/>
              <a:t>The International Journal of Human Resource Management</a:t>
            </a:r>
            <a:r>
              <a:rPr lang="en-US" dirty="0"/>
              <a:t>, 29(10), pp. 1736–1766. Available at: https://doi.org/10.1080/09585192.2016.1209228. </a:t>
            </a:r>
          </a:p>
          <a:p>
            <a:r>
              <a:rPr lang="en-US" dirty="0"/>
              <a:t>Dirani, K.M. </a:t>
            </a:r>
            <a:r>
              <a:rPr lang="en-US" i="1" dirty="0"/>
              <a:t>et al.</a:t>
            </a:r>
            <a:r>
              <a:rPr lang="en-US" dirty="0"/>
              <a:t> (2020) “Leadership competencies and the essential role of Human Resource Development in times of crisis: A response to covid-19 pandemic,” </a:t>
            </a:r>
            <a:r>
              <a:rPr lang="en-US" i="1" dirty="0"/>
              <a:t>Human Resource Development International</a:t>
            </a:r>
            <a:r>
              <a:rPr lang="en-US" dirty="0"/>
              <a:t>, 23(4), pp. 380–394. Available at: https://doi.org/10.1080/13678868.2020.1780078. </a:t>
            </a:r>
          </a:p>
          <a:p>
            <a:r>
              <a:rPr lang="en-US" dirty="0"/>
              <a:t>Frich, J.C. </a:t>
            </a:r>
            <a:r>
              <a:rPr lang="en-US" i="1" dirty="0"/>
              <a:t>et al.</a:t>
            </a:r>
            <a:r>
              <a:rPr lang="en-US" dirty="0"/>
              <a:t> (2014) “Leadership development programs for physicians: A systematic review,” </a:t>
            </a:r>
            <a:r>
              <a:rPr lang="en-US" i="1" dirty="0"/>
              <a:t>Journal of General Internal Medicine</a:t>
            </a:r>
            <a:r>
              <a:rPr lang="en-US" dirty="0"/>
              <a:t>, 30(5), pp. 656–674. Available at: https://doi.org/10.1007/s11606-014-3141-1. </a:t>
            </a:r>
          </a:p>
          <a:p>
            <a:r>
              <a:rPr lang="en-US" dirty="0"/>
              <a:t>Hyland, P.K., Lee, R.A. and Mills, M.J. (2015) “Mindfulness at work: A new approach to improving individual and organizational performance,” </a:t>
            </a:r>
            <a:r>
              <a:rPr lang="en-US" i="1" dirty="0"/>
              <a:t>Industrial and Organizational Psychology</a:t>
            </a:r>
            <a:r>
              <a:rPr lang="en-US" dirty="0"/>
              <a:t>, 8(4), pp. 576–602. Available at: https://doi.org/10.1017/iop.2015.41. </a:t>
            </a:r>
          </a:p>
          <a:p>
            <a:r>
              <a:rPr lang="en-US" dirty="0"/>
              <a:t>Mathis, R.L., Jackson, J.H. and Valentine, S.R. (2016) </a:t>
            </a:r>
            <a:r>
              <a:rPr lang="en-US" i="1" dirty="0"/>
              <a:t>Human Resource Management: Essential Perspectives</a:t>
            </a:r>
            <a:r>
              <a:rPr lang="en-US" dirty="0"/>
              <a:t>. Australia: Cengage Learning. </a:t>
            </a:r>
          </a:p>
          <a:p>
            <a:r>
              <a:rPr lang="en-US" dirty="0"/>
              <a:t>Ulrich, D. and Dulebohn, J.H. (2015) “Are we there yet? what's next for hr?,” </a:t>
            </a:r>
            <a:r>
              <a:rPr lang="en-US" i="1" dirty="0"/>
              <a:t>Human Resource Management Review</a:t>
            </a:r>
            <a:r>
              <a:rPr lang="en-US" dirty="0"/>
              <a:t>, 25(2), pp. 188–204. Available at: https://doi.org/10.1016/j.hrmr.2015.01.004. </a:t>
            </a:r>
          </a:p>
        </p:txBody>
      </p:sp>
    </p:spTree>
    <p:extLst>
      <p:ext uri="{BB962C8B-B14F-4D97-AF65-F5344CB8AC3E}">
        <p14:creationId xmlns:p14="http://schemas.microsoft.com/office/powerpoint/2010/main" val="2649639646"/>
      </p:ext>
    </p:extLst>
  </p:cSld>
  <p:clrMapOvr>
    <a:masterClrMapping/>
  </p:clrMapOvr>
</p:sld>
</file>

<file path=ppt/theme/theme1.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160</TotalTime>
  <Words>2911</Words>
  <Application>Microsoft Office PowerPoint</Application>
  <PresentationFormat>Widescreen</PresentationFormat>
  <Paragraphs>116</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Corbel</vt:lpstr>
      <vt:lpstr>Wingdings 2</vt:lpstr>
      <vt:lpstr>Frame</vt:lpstr>
      <vt:lpstr>Presentation on</vt:lpstr>
      <vt:lpstr>Introduction</vt:lpstr>
      <vt:lpstr>An Overview of the Case</vt:lpstr>
      <vt:lpstr>Responsibilities of human resource professionals </vt:lpstr>
      <vt:lpstr>Knowledge, skills, and behaviors (KSB) that are suitable for an HR professional</vt:lpstr>
      <vt:lpstr>Behavior that is crucial for human resource professionals</vt:lpstr>
      <vt:lpstr>Knowledge that is required for HR Professionals</vt:lpstr>
      <vt:lpstr>Personal skills evaluation and Personal growth plan.</vt:lpstr>
      <vt:lpstr>Benefiting organizations and individuals through excellent training.</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on</dc:title>
  <dc:creator>hp</dc:creator>
  <cp:lastModifiedBy>Evette White (2027886)</cp:lastModifiedBy>
  <cp:revision>11</cp:revision>
  <dcterms:created xsi:type="dcterms:W3CDTF">2023-03-15T10:25:02Z</dcterms:created>
  <dcterms:modified xsi:type="dcterms:W3CDTF">2023-03-25T17:31:44Z</dcterms:modified>
</cp:coreProperties>
</file>