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392" r:id="rId5"/>
    <p:sldId id="384" r:id="rId6"/>
    <p:sldId id="386" r:id="rId7"/>
    <p:sldId id="387" r:id="rId8"/>
    <p:sldId id="388" r:id="rId9"/>
    <p:sldId id="389" r:id="rId10"/>
    <p:sldId id="390" r:id="rId11"/>
    <p:sldId id="391" r:id="rId12"/>
    <p:sldId id="398" r:id="rId13"/>
    <p:sldId id="399" r:id="rId14"/>
    <p:sldId id="400" r:id="rId15"/>
    <p:sldId id="401" r:id="rId16"/>
    <p:sldId id="402" r:id="rId17"/>
    <p:sldId id="403" r:id="rId18"/>
    <p:sldId id="404" r:id="rId19"/>
    <p:sldId id="405" r:id="rId20"/>
    <p:sldId id="410"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guide id="3" orient="horz" pos="3072">
          <p15:clr>
            <a:srgbClr val="A4A3A4"/>
          </p15:clr>
        </p15:guide>
        <p15:guide id="4"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623" autoAdjust="0"/>
  </p:normalViewPr>
  <p:slideViewPr>
    <p:cSldViewPr>
      <p:cViewPr varScale="1">
        <p:scale>
          <a:sx n="47" d="100"/>
          <a:sy n="47" d="100"/>
        </p:scale>
        <p:origin x="1840" y="4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26/07/2019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26/07/2019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6C63E49-07B6-455E-9874-30D894C10CC4}" type="slidenum">
              <a:rPr lang="en-GB"/>
              <a:pPr/>
              <a:t>5</a:t>
            </a:fld>
            <a:endParaRPr lang="en-GB"/>
          </a:p>
        </p:txBody>
      </p:sp>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p:txBody>
          <a:bodyPr/>
          <a:lstStyle/>
          <a:p>
            <a:endParaRPr lang="en-US" i="1"/>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26/07/2019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26/07/2019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26/07/2019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26/07/2019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26/07/2019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26/07/2019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26/07/2019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26/07/2019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youtube.com/watch?v=lQm_mJKoO50"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Anthropology of Religion</a:t>
            </a:r>
            <a:r>
              <a:rPr lang="en-GB" b="1" dirty="0"/>
              <a:t> </a:t>
            </a:r>
            <a:br>
              <a:rPr lang="en-GB" dirty="0"/>
            </a:br>
            <a:endParaRPr lang="en-GB" sz="3600" dirty="0"/>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2975661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Short statements about What is Religion?</a:t>
            </a:r>
          </a:p>
        </p:txBody>
      </p:sp>
      <p:sp>
        <p:nvSpPr>
          <p:cNvPr id="3" name="Content Placeholder 2"/>
          <p:cNvSpPr>
            <a:spLocks noGrp="1"/>
          </p:cNvSpPr>
          <p:nvPr>
            <p:ph idx="1"/>
          </p:nvPr>
        </p:nvSpPr>
        <p:spPr/>
        <p:txBody>
          <a:bodyPr/>
          <a:lstStyle/>
          <a:p>
            <a:endParaRPr lang="en-GB" dirty="0">
              <a:hlinkClick r:id="rId2"/>
            </a:endParaRPr>
          </a:p>
          <a:p>
            <a:r>
              <a:rPr lang="en-GB" dirty="0">
                <a:hlinkClick r:id="rId2"/>
              </a:rPr>
              <a:t>YouTube Clip: What is religion?</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 of Religion </a:t>
            </a:r>
          </a:p>
        </p:txBody>
      </p:sp>
      <p:sp>
        <p:nvSpPr>
          <p:cNvPr id="3" name="Content Placeholder 2"/>
          <p:cNvSpPr>
            <a:spLocks noGrp="1"/>
          </p:cNvSpPr>
          <p:nvPr>
            <p:ph idx="1"/>
          </p:nvPr>
        </p:nvSpPr>
        <p:spPr/>
        <p:txBody>
          <a:bodyPr/>
          <a:lstStyle/>
          <a:p>
            <a:r>
              <a:rPr lang="en-GB" dirty="0"/>
              <a:t>Religion is one of the keywords of modern society used countless time but with very different meanings (see Braun 2000, p. 4). </a:t>
            </a:r>
          </a:p>
          <a:p>
            <a:r>
              <a:rPr lang="en-GB" dirty="0"/>
              <a:t>Religion is a product of the European academia impossible to translate in non-European languages.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Content Placeholder 5"/>
          <p:cNvSpPr>
            <a:spLocks noGrp="1"/>
          </p:cNvSpPr>
          <p:nvPr>
            <p:ph idx="1"/>
          </p:nvPr>
        </p:nvSpPr>
        <p:spPr>
          <a:xfrm>
            <a:off x="685800" y="981075"/>
            <a:ext cx="7772400" cy="5114925"/>
          </a:xfrm>
        </p:spPr>
        <p:txBody>
          <a:bodyPr/>
          <a:lstStyle/>
          <a:p>
            <a:pPr eaLnBrk="1" hangingPunct="1"/>
            <a:r>
              <a:rPr lang="en-GB" sz="2400">
                <a:ea typeface="ＭＳ Ｐゴシック"/>
              </a:rPr>
              <a:t>Founders of religions “spoke of a ‘revelation’ or disclosure of the divine, or of a ‘Way’ of belief and living, or of a ‘Law’, or of the ‘spiritual life’, or of a life of ‘perfection’” – never of founding a religion (Charlesworth 1997, p. 1). </a:t>
            </a:r>
          </a:p>
          <a:p>
            <a:pPr eaLnBrk="1" hangingPunct="1"/>
            <a:r>
              <a:rPr lang="en-GB" sz="2400">
                <a:ea typeface="ＭＳ Ｐゴシック"/>
              </a:rPr>
              <a:t>The term religion conveys the “misleading idea that all the multifarious beliefs and practices and (…) ‘phenomena’ that we now call ‘religious’, have something in common by reference to which we can define religion and clearly demarcate it from other areas of human life such as the realms of ethics, or art, or science” (p. 1).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sz="4800" dirty="0"/>
              <a:t>Jonathan Z. Smith</a:t>
            </a:r>
            <a:endParaRPr lang="en-US" sz="4800" dirty="0"/>
          </a:p>
        </p:txBody>
      </p:sp>
      <p:sp>
        <p:nvSpPr>
          <p:cNvPr id="4100" name="Rectangle 4"/>
          <p:cNvSpPr>
            <a:spLocks noGrp="1" noChangeArrowheads="1"/>
          </p:cNvSpPr>
          <p:nvPr>
            <p:ph type="body" sz="half" idx="2"/>
          </p:nvPr>
        </p:nvSpPr>
        <p:spPr>
          <a:xfrm>
            <a:off x="1071538" y="1981200"/>
            <a:ext cx="7386662" cy="4114800"/>
          </a:xfrm>
        </p:spPr>
        <p:txBody>
          <a:bodyPr/>
          <a:lstStyle/>
          <a:p>
            <a:pPr>
              <a:lnSpc>
                <a:spcPct val="80000"/>
              </a:lnSpc>
            </a:pPr>
            <a:r>
              <a:rPr lang="en-GB" sz="2400" dirty="0"/>
              <a:t>There is no data for religion. Religion is solely the creation of the scholar’s study. It is created for the scholar’s analytic purposes by his imaginative acts of comparison and generalization. Religion has no independent existence apart from the academy. For this reason, the student of religion, and most particular the historian of religion, must be relentlessly self-conscious. Indeed, this self-consciousness constitutes his primary expertise, his foremost object of study.’ (</a:t>
            </a:r>
            <a:r>
              <a:rPr lang="en-GB" sz="2400" i="1" dirty="0"/>
              <a:t>Imagining Religion</a:t>
            </a:r>
            <a:r>
              <a:rPr lang="en-GB" sz="2400" dirty="0"/>
              <a:t>, 1982: xi)</a:t>
            </a:r>
            <a:endParaRPr lang="en-US" sz="2400" dirty="0"/>
          </a:p>
          <a:p>
            <a:pPr>
              <a:lnSpc>
                <a:spcPct val="80000"/>
              </a:lnSpc>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Willi</a:t>
            </a:r>
            <a:r>
              <a:rPr lang="en-GB" dirty="0"/>
              <a:t> Braun</a:t>
            </a:r>
          </a:p>
        </p:txBody>
      </p:sp>
      <p:sp>
        <p:nvSpPr>
          <p:cNvPr id="6" name="Content Placeholder 5"/>
          <p:cNvSpPr>
            <a:spLocks noGrp="1"/>
          </p:cNvSpPr>
          <p:nvPr>
            <p:ph idx="1"/>
          </p:nvPr>
        </p:nvSpPr>
        <p:spPr/>
        <p:txBody>
          <a:bodyPr/>
          <a:lstStyle/>
          <a:p>
            <a:r>
              <a:rPr lang="en-GB" dirty="0"/>
              <a:t>“we must regard religion as a concept, in the technical sense, and not as a substance that floats ‘out there’, a something that might invade and enlighten us if we should only be fortunate as to have the right kind of receiving apparatus.” (2000, p. 9)</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sz="3600" dirty="0"/>
              <a:t> The Term ‘Religion’</a:t>
            </a:r>
          </a:p>
        </p:txBody>
      </p:sp>
      <p:sp>
        <p:nvSpPr>
          <p:cNvPr id="7172" name="Rectangle 4"/>
          <p:cNvSpPr>
            <a:spLocks noGrp="1" noChangeArrowheads="1"/>
          </p:cNvSpPr>
          <p:nvPr>
            <p:ph type="body" sz="half" idx="2"/>
          </p:nvPr>
        </p:nvSpPr>
        <p:spPr>
          <a:xfrm>
            <a:off x="714348" y="1981200"/>
            <a:ext cx="7743852" cy="4114800"/>
          </a:xfrm>
        </p:spPr>
        <p:txBody>
          <a:bodyPr/>
          <a:lstStyle/>
          <a:p>
            <a:pPr>
              <a:lnSpc>
                <a:spcPct val="80000"/>
              </a:lnSpc>
            </a:pPr>
            <a:r>
              <a:rPr lang="en-US" sz="2400" dirty="0">
                <a:cs typeface="Times New Roman" pitchFamily="18" charset="0"/>
              </a:rPr>
              <a:t>from the Latin word </a:t>
            </a:r>
            <a:r>
              <a:rPr lang="en-US" sz="2400" dirty="0" err="1">
                <a:cs typeface="Times New Roman" pitchFamily="18" charset="0"/>
              </a:rPr>
              <a:t>religio</a:t>
            </a:r>
            <a:r>
              <a:rPr lang="en-US" sz="2400" dirty="0">
                <a:cs typeface="Times New Roman" pitchFamily="18" charset="0"/>
              </a:rPr>
              <a:t> or re + </a:t>
            </a:r>
            <a:r>
              <a:rPr lang="en-US" sz="2400" dirty="0" err="1">
                <a:cs typeface="Times New Roman" pitchFamily="18" charset="0"/>
              </a:rPr>
              <a:t>ligare</a:t>
            </a:r>
            <a:r>
              <a:rPr lang="en-US" sz="2400" dirty="0">
                <a:cs typeface="Times New Roman" pitchFamily="18" charset="0"/>
              </a:rPr>
              <a:t> = to bind back, or to re–bind </a:t>
            </a:r>
          </a:p>
          <a:p>
            <a:pPr>
              <a:lnSpc>
                <a:spcPct val="80000"/>
              </a:lnSpc>
            </a:pPr>
            <a:r>
              <a:rPr lang="en-US" sz="2400" dirty="0">
                <a:cs typeface="Times New Roman" pitchFamily="18" charset="0"/>
              </a:rPr>
              <a:t>for public and communal worship</a:t>
            </a:r>
          </a:p>
          <a:p>
            <a:pPr>
              <a:lnSpc>
                <a:spcPct val="80000"/>
              </a:lnSpc>
            </a:pPr>
            <a:r>
              <a:rPr lang="en-US" sz="2400" dirty="0">
                <a:cs typeface="Times New Roman" pitchFamily="18" charset="0"/>
              </a:rPr>
              <a:t>not  important in pre–Christian times</a:t>
            </a:r>
          </a:p>
          <a:p>
            <a:pPr>
              <a:lnSpc>
                <a:spcPct val="80000"/>
              </a:lnSpc>
            </a:pPr>
            <a:r>
              <a:rPr lang="en-US" sz="2400" dirty="0">
                <a:cs typeface="Times New Roman" pitchFamily="18" charset="0"/>
              </a:rPr>
              <a:t>the King James Version (1611) uses "religion" or "religious" only five times</a:t>
            </a:r>
          </a:p>
          <a:p>
            <a:pPr>
              <a:lnSpc>
                <a:spcPct val="80000"/>
              </a:lnSpc>
            </a:pPr>
            <a:r>
              <a:rPr lang="en-US" sz="2400" dirty="0">
                <a:cs typeface="Times New Roman" pitchFamily="18" charset="0"/>
              </a:rPr>
              <a:t>Became important in order to describe re-established intimacy between God and worshipers by worship</a:t>
            </a:r>
          </a:p>
          <a:p>
            <a:pPr>
              <a:lnSpc>
                <a:spcPct val="80000"/>
              </a:lnSpc>
            </a:pPr>
            <a:r>
              <a:rPr lang="en-US" sz="2400" dirty="0">
                <a:cs typeface="Times New Roman" pitchFamily="18" charset="0"/>
              </a:rPr>
              <a:t>Until the nineteenth century used only for the three </a:t>
            </a:r>
            <a:r>
              <a:rPr lang="en-US" sz="2400" dirty="0" err="1">
                <a:cs typeface="Times New Roman" pitchFamily="18" charset="0"/>
              </a:rPr>
              <a:t>Abrahamic</a:t>
            </a:r>
            <a:r>
              <a:rPr lang="en-US" sz="2400" dirty="0">
                <a:cs typeface="Times New Roman" pitchFamily="18" charset="0"/>
              </a:rPr>
              <a:t> religions </a:t>
            </a:r>
          </a:p>
          <a:p>
            <a:pPr>
              <a:lnSpc>
                <a:spcPct val="80000"/>
              </a:lnSpc>
            </a:pPr>
            <a:r>
              <a:rPr lang="en-US" sz="2400" dirty="0">
                <a:cs typeface="Times New Roman" pitchFamily="18" charset="0"/>
              </a:rPr>
              <a:t>Since the 19</a:t>
            </a:r>
            <a:r>
              <a:rPr lang="en-US" sz="2400" baseline="30000" dirty="0">
                <a:cs typeface="Times New Roman" pitchFamily="18" charset="0"/>
              </a:rPr>
              <a:t>th</a:t>
            </a:r>
            <a:r>
              <a:rPr lang="en-US" sz="2400" dirty="0">
                <a:cs typeface="Times New Roman" pitchFamily="18" charset="0"/>
              </a:rPr>
              <a:t> century  used with expanded meaning </a:t>
            </a:r>
            <a:endParaRPr lang="en-GB" sz="2400" dirty="0"/>
          </a:p>
          <a:p>
            <a:pPr>
              <a:lnSpc>
                <a:spcPct val="80000"/>
              </a:lnSpc>
            </a:pPr>
            <a:endParaRPr lang="en-US"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Definitions </a:t>
            </a:r>
          </a:p>
        </p:txBody>
      </p:sp>
      <p:sp>
        <p:nvSpPr>
          <p:cNvPr id="8195" name="Rectangle 3"/>
          <p:cNvSpPr>
            <a:spLocks noGrp="1" noChangeArrowheads="1"/>
          </p:cNvSpPr>
          <p:nvPr>
            <p:ph idx="1"/>
          </p:nvPr>
        </p:nvSpPr>
        <p:spPr/>
        <p:txBody>
          <a:bodyPr/>
          <a:lstStyle/>
          <a:p>
            <a:pPr>
              <a:lnSpc>
                <a:spcPct val="90000"/>
              </a:lnSpc>
            </a:pPr>
            <a:r>
              <a:rPr lang="en-GB" sz="2800" dirty="0"/>
              <a:t>When we look on the various definitions we can see that the term Religion is used in two ways:</a:t>
            </a:r>
          </a:p>
          <a:p>
            <a:pPr>
              <a:lnSpc>
                <a:spcPct val="90000"/>
              </a:lnSpc>
            </a:pPr>
            <a:r>
              <a:rPr lang="en-GB" sz="2800" dirty="0"/>
              <a:t>One way is to look at religion as something-in-itself (</a:t>
            </a:r>
            <a:r>
              <a:rPr lang="en-GB" sz="2800" b="1" dirty="0"/>
              <a:t>sui generis</a:t>
            </a:r>
            <a:r>
              <a:rPr lang="en-GB" sz="2800" dirty="0"/>
              <a:t>), e.g. Religion is belief in God </a:t>
            </a:r>
          </a:p>
          <a:p>
            <a:pPr lvl="2"/>
            <a:r>
              <a:rPr lang="en-GB" sz="2800" dirty="0"/>
              <a:t>Rudolf Otto (-&gt; the Holy)</a:t>
            </a:r>
          </a:p>
          <a:p>
            <a:pPr lvl="2"/>
            <a:r>
              <a:rPr lang="en-GB" sz="2800" dirty="0" err="1"/>
              <a:t>Mircea</a:t>
            </a:r>
            <a:r>
              <a:rPr lang="en-GB" sz="2800" dirty="0"/>
              <a:t> </a:t>
            </a:r>
            <a:r>
              <a:rPr lang="en-GB" sz="2800" dirty="0" err="1"/>
              <a:t>Eliade</a:t>
            </a:r>
            <a:r>
              <a:rPr lang="en-GB" sz="2800" dirty="0"/>
              <a:t>  (-&gt; the Sacred) </a:t>
            </a:r>
          </a:p>
          <a:p>
            <a:pPr>
              <a:lnSpc>
                <a:spcPct val="90000"/>
              </a:lnSpc>
            </a:pPr>
            <a:endParaRPr lang="en-US" sz="2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Sacred</a:t>
            </a:r>
          </a:p>
        </p:txBody>
      </p:sp>
      <p:sp>
        <p:nvSpPr>
          <p:cNvPr id="3" name="Content Placeholder 2"/>
          <p:cNvSpPr>
            <a:spLocks noGrp="1"/>
          </p:cNvSpPr>
          <p:nvPr>
            <p:ph idx="1"/>
          </p:nvPr>
        </p:nvSpPr>
        <p:spPr/>
        <p:txBody>
          <a:bodyPr/>
          <a:lstStyle/>
          <a:p>
            <a:r>
              <a:rPr lang="en-GB" dirty="0"/>
              <a:t>Emile Durkheim: ‘ A religion is a unified system of beliefs and practices relative to sacred things, that is to say, things set apart and forbidden ....’ </a:t>
            </a:r>
          </a:p>
          <a:p>
            <a:r>
              <a:rPr lang="en-GB" dirty="0" err="1"/>
              <a:t>Mircea</a:t>
            </a:r>
            <a:r>
              <a:rPr lang="en-GB" dirty="0"/>
              <a:t> </a:t>
            </a:r>
            <a:r>
              <a:rPr lang="en-GB" dirty="0" err="1"/>
              <a:t>Eliade</a:t>
            </a:r>
            <a:r>
              <a:rPr lang="en-GB" dirty="0"/>
              <a:t> (sacred – profane) – manifestation of the divine, in a place, object or occasion </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 .... </a:t>
            </a:r>
          </a:p>
        </p:txBody>
      </p:sp>
      <p:sp>
        <p:nvSpPr>
          <p:cNvPr id="3" name="Content Placeholder 2"/>
          <p:cNvSpPr>
            <a:spLocks noGrp="1"/>
          </p:cNvSpPr>
          <p:nvPr>
            <p:ph idx="1"/>
          </p:nvPr>
        </p:nvSpPr>
        <p:spPr/>
        <p:txBody>
          <a:bodyPr>
            <a:normAutofit fontScale="92500"/>
          </a:bodyPr>
          <a:lstStyle/>
          <a:p>
            <a:r>
              <a:rPr lang="en-US" dirty="0"/>
              <a:t>"I don’t want to call it a sacred site because your idea of something sacred and my idea of something sacred are a little bit different". –Grant </a:t>
            </a:r>
            <a:r>
              <a:rPr lang="en-US" dirty="0" err="1"/>
              <a:t>Bulltail</a:t>
            </a:r>
            <a:r>
              <a:rPr lang="en-US" dirty="0"/>
              <a:t>, an </a:t>
            </a:r>
            <a:r>
              <a:rPr lang="en-US" dirty="0" err="1"/>
              <a:t>Apsáalooke</a:t>
            </a:r>
            <a:r>
              <a:rPr lang="en-US" dirty="0"/>
              <a:t> (Crow) elder speaking to school children about a prodigious landmark, Heart Mountain, Wyoming, 2003</a:t>
            </a:r>
            <a:endParaRPr lang="en-GB" dirty="0"/>
          </a:p>
          <a:p>
            <a:r>
              <a:rPr lang="en-GB" dirty="0"/>
              <a:t>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 2 </a:t>
            </a:r>
          </a:p>
        </p:txBody>
      </p:sp>
      <p:sp>
        <p:nvSpPr>
          <p:cNvPr id="3" name="Content Placeholder 2"/>
          <p:cNvSpPr>
            <a:spLocks noGrp="1"/>
          </p:cNvSpPr>
          <p:nvPr>
            <p:ph idx="1"/>
          </p:nvPr>
        </p:nvSpPr>
        <p:spPr/>
        <p:txBody>
          <a:bodyPr/>
          <a:lstStyle/>
          <a:p>
            <a:pPr>
              <a:lnSpc>
                <a:spcPct val="90000"/>
              </a:lnSpc>
            </a:pPr>
            <a:r>
              <a:rPr lang="en-GB" dirty="0"/>
              <a:t>Another way to define religion is as a descriptor of differentiated sets of </a:t>
            </a:r>
            <a:r>
              <a:rPr lang="en-GB" b="1" dirty="0"/>
              <a:t>phenomena</a:t>
            </a:r>
            <a:r>
              <a:rPr lang="en-GB" dirty="0"/>
              <a:t> (religious ideas, religious experiences, religious rituals and the like)</a:t>
            </a:r>
          </a:p>
          <a:p>
            <a:pPr lvl="2">
              <a:lnSpc>
                <a:spcPct val="90000"/>
              </a:lnSpc>
            </a:pPr>
            <a:r>
              <a:rPr lang="en-GB" sz="3200" dirty="0" err="1"/>
              <a:t>Ninian</a:t>
            </a:r>
            <a:r>
              <a:rPr lang="en-GB" sz="3200" dirty="0"/>
              <a:t> Smart (-&gt; seven dimensions)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Significance? </a:t>
            </a:r>
          </a:p>
        </p:txBody>
      </p:sp>
      <p:sp>
        <p:nvSpPr>
          <p:cNvPr id="3" name="Content Placeholder 2"/>
          <p:cNvSpPr>
            <a:spLocks noGrp="1"/>
          </p:cNvSpPr>
          <p:nvPr>
            <p:ph sz="half" idx="1"/>
          </p:nvPr>
        </p:nvSpPr>
        <p:spPr/>
        <p:txBody>
          <a:bodyPr/>
          <a:lstStyle/>
          <a:p>
            <a:r>
              <a:rPr lang="en-GB" dirty="0"/>
              <a:t>Example: Is </a:t>
            </a:r>
            <a:r>
              <a:rPr lang="en-GB" dirty="0" err="1"/>
              <a:t>Spiritism</a:t>
            </a:r>
            <a:r>
              <a:rPr lang="en-GB" dirty="0"/>
              <a:t> a religion? And what about </a:t>
            </a:r>
            <a:r>
              <a:rPr lang="en-GB" dirty="0" err="1"/>
              <a:t>Vodou</a:t>
            </a:r>
            <a:r>
              <a:rPr lang="en-GB" dirty="0"/>
              <a:t>? Or Tarot reading?  </a:t>
            </a:r>
          </a:p>
          <a:p>
            <a:endParaRPr lang="en-GB" dirty="0"/>
          </a:p>
        </p:txBody>
      </p:sp>
      <p:pic>
        <p:nvPicPr>
          <p:cNvPr id="5" name="Content Placeholder 4" descr="Vodou3.jpg"/>
          <p:cNvPicPr>
            <a:picLocks noGrp="1" noChangeAspect="1"/>
          </p:cNvPicPr>
          <p:nvPr>
            <p:ph sz="half" idx="2"/>
          </p:nvPr>
        </p:nvPicPr>
        <p:blipFill>
          <a:blip r:embed="rId2" cstate="print"/>
          <a:stretch>
            <a:fillRect/>
          </a:stretch>
        </p:blipFill>
        <p:spPr>
          <a:xfrm>
            <a:off x="4648200" y="2796540"/>
            <a:ext cx="3810000" cy="2484120"/>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rrowheads="1"/>
          </p:cNvSpPr>
          <p:nvPr>
            <p:ph type="title"/>
          </p:nvPr>
        </p:nvSpPr>
        <p:spPr/>
        <p:txBody>
          <a:bodyPr/>
          <a:lstStyle/>
          <a:p>
            <a:r>
              <a:rPr lang="en-GB" sz="4000" dirty="0"/>
              <a:t>Typologies of Religion </a:t>
            </a:r>
            <a:endParaRPr lang="en-US" sz="4000" dirty="0"/>
          </a:p>
        </p:txBody>
      </p:sp>
      <p:sp>
        <p:nvSpPr>
          <p:cNvPr id="61445" name="Rectangle 5"/>
          <p:cNvSpPr>
            <a:spLocks noGrp="1" noChangeArrowheads="1"/>
          </p:cNvSpPr>
          <p:nvPr>
            <p:ph type="body" sz="half" idx="2"/>
          </p:nvPr>
        </p:nvSpPr>
        <p:spPr>
          <a:xfrm>
            <a:off x="928662" y="1981200"/>
            <a:ext cx="7529538" cy="4114800"/>
          </a:xfrm>
        </p:spPr>
        <p:txBody>
          <a:bodyPr/>
          <a:lstStyle/>
          <a:p>
            <a:pPr>
              <a:lnSpc>
                <a:spcPct val="90000"/>
              </a:lnSpc>
            </a:pPr>
            <a:r>
              <a:rPr lang="en-GB" sz="3200" dirty="0"/>
              <a:t>World Religions ‘have lasted for a long time and in that time travelled and transplanted themselves across the globe in various ways’ (</a:t>
            </a:r>
            <a:r>
              <a:rPr lang="en-GB" sz="3200" dirty="0" err="1"/>
              <a:t>Corrywright</a:t>
            </a:r>
            <a:r>
              <a:rPr lang="en-GB" sz="3200" dirty="0"/>
              <a:t>/ Morgan, p. 18). </a:t>
            </a:r>
          </a:p>
          <a:p>
            <a:pPr>
              <a:lnSpc>
                <a:spcPct val="90000"/>
              </a:lnSpc>
            </a:pPr>
            <a:r>
              <a:rPr lang="en-US" sz="3200" dirty="0"/>
              <a:t>Different from local religions and NRM</a:t>
            </a:r>
          </a:p>
          <a:p>
            <a:pPr>
              <a:lnSpc>
                <a:spcPct val="90000"/>
              </a:lnSpc>
            </a:pPr>
            <a:r>
              <a:rPr lang="en-US" sz="3200" dirty="0"/>
              <a:t>But how?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6" name="Rectangle 4"/>
          <p:cNvSpPr>
            <a:spLocks noGrp="1" noChangeArrowheads="1"/>
          </p:cNvSpPr>
          <p:nvPr>
            <p:ph type="title"/>
          </p:nvPr>
        </p:nvSpPr>
        <p:spPr/>
        <p:txBody>
          <a:bodyPr/>
          <a:lstStyle/>
          <a:p>
            <a:r>
              <a:rPr lang="en-GB" sz="4000" dirty="0"/>
              <a:t>Local Religions </a:t>
            </a:r>
          </a:p>
        </p:txBody>
      </p:sp>
      <p:sp>
        <p:nvSpPr>
          <p:cNvPr id="74758" name="Rectangle 6"/>
          <p:cNvSpPr>
            <a:spLocks noGrp="1" noChangeArrowheads="1"/>
          </p:cNvSpPr>
          <p:nvPr>
            <p:ph type="body" sz="half" idx="2"/>
          </p:nvPr>
        </p:nvSpPr>
        <p:spPr>
          <a:xfrm>
            <a:off x="1000100" y="1981200"/>
            <a:ext cx="7458100" cy="4114800"/>
          </a:xfrm>
        </p:spPr>
        <p:txBody>
          <a:bodyPr/>
          <a:lstStyle/>
          <a:p>
            <a:r>
              <a:rPr lang="en-GB" sz="3200" dirty="0"/>
              <a:t>Local Religions are practiced by a small group, follow orally transmitted traditions, and are practiced only in a small part of the world</a:t>
            </a:r>
          </a:p>
          <a:p>
            <a:r>
              <a:rPr lang="en-GB" sz="3200" dirty="0"/>
              <a:t>But what about the spread of these religions due to migration?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4" name="Rectangle 4"/>
          <p:cNvSpPr>
            <a:spLocks noGrp="1" noChangeArrowheads="1"/>
          </p:cNvSpPr>
          <p:nvPr>
            <p:ph type="title"/>
          </p:nvPr>
        </p:nvSpPr>
        <p:spPr/>
        <p:txBody>
          <a:bodyPr/>
          <a:lstStyle/>
          <a:p>
            <a:r>
              <a:rPr lang="en-GB" sz="4000" dirty="0"/>
              <a:t> New Religious Movements </a:t>
            </a:r>
          </a:p>
        </p:txBody>
      </p:sp>
      <p:sp>
        <p:nvSpPr>
          <p:cNvPr id="76806" name="Rectangle 6"/>
          <p:cNvSpPr>
            <a:spLocks noGrp="1" noChangeArrowheads="1"/>
          </p:cNvSpPr>
          <p:nvPr>
            <p:ph type="body" sz="half" idx="2"/>
          </p:nvPr>
        </p:nvSpPr>
        <p:spPr>
          <a:xfrm>
            <a:off x="857224" y="1981200"/>
            <a:ext cx="7600976" cy="4114800"/>
          </a:xfrm>
        </p:spPr>
        <p:txBody>
          <a:bodyPr/>
          <a:lstStyle/>
          <a:p>
            <a:r>
              <a:rPr lang="en-GB" sz="3200" dirty="0"/>
              <a:t>Movements that emerge from a ‘world’ religion but have a separate and often controversial status</a:t>
            </a:r>
          </a:p>
          <a:p>
            <a:r>
              <a:rPr lang="en-GB" sz="3200" dirty="0"/>
              <a:t>Often also described as alternative religious tradition, ‘sect’ or ‘cult’ </a:t>
            </a:r>
          </a:p>
          <a:p>
            <a:r>
              <a:rPr lang="en-GB" sz="3200" dirty="0"/>
              <a:t>What about Mormons – NRM or World religion?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8" name="Rectangle 4"/>
          <p:cNvSpPr>
            <a:spLocks noGrp="1" noChangeArrowheads="1"/>
          </p:cNvSpPr>
          <p:nvPr>
            <p:ph type="title"/>
          </p:nvPr>
        </p:nvSpPr>
        <p:spPr/>
        <p:txBody>
          <a:bodyPr/>
          <a:lstStyle/>
          <a:p>
            <a:r>
              <a:rPr lang="en-GB" sz="4000" dirty="0"/>
              <a:t>The different categories of religion </a:t>
            </a:r>
          </a:p>
        </p:txBody>
      </p:sp>
      <p:sp>
        <p:nvSpPr>
          <p:cNvPr id="72710" name="Rectangle 6"/>
          <p:cNvSpPr>
            <a:spLocks noGrp="1" noChangeArrowheads="1"/>
          </p:cNvSpPr>
          <p:nvPr>
            <p:ph type="body" sz="half" idx="2"/>
          </p:nvPr>
        </p:nvSpPr>
        <p:spPr>
          <a:xfrm>
            <a:off x="1071538" y="1981200"/>
            <a:ext cx="7386662" cy="4114800"/>
          </a:xfrm>
        </p:spPr>
        <p:txBody>
          <a:bodyPr/>
          <a:lstStyle/>
          <a:p>
            <a:r>
              <a:rPr lang="en-GB" dirty="0"/>
              <a:t>monotheistic religions such as Christianity, Islam and Judaism</a:t>
            </a:r>
          </a:p>
          <a:p>
            <a:r>
              <a:rPr lang="en-GB" dirty="0"/>
              <a:t>Polytheistic religions such as Hinduism </a:t>
            </a:r>
          </a:p>
          <a:p>
            <a:r>
              <a:rPr lang="en-GB" dirty="0"/>
              <a:t>tribal (indigenous) religions</a:t>
            </a:r>
          </a:p>
          <a:p>
            <a:r>
              <a:rPr lang="en-GB" dirty="0"/>
              <a:t>Atheistic religions such as Buddhism </a:t>
            </a:r>
          </a:p>
          <a:p>
            <a:r>
              <a:rPr lang="en-GB" dirty="0"/>
              <a:t>... But what about mixtures? </a:t>
            </a:r>
          </a:p>
          <a:p>
            <a:endParaRPr lang="en-GB" dirty="0"/>
          </a:p>
          <a:p>
            <a:endParaRPr lang="en-GB"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p:txBody>
          <a:bodyPr/>
          <a:lstStyle/>
          <a:p>
            <a:pPr eaLnBrk="1" hangingPunct="1"/>
            <a:r>
              <a:rPr lang="en-GB">
                <a:ea typeface="ＭＳ Ｐゴシック"/>
              </a:rPr>
              <a:t>Religion today</a:t>
            </a:r>
          </a:p>
        </p:txBody>
      </p:sp>
      <p:sp>
        <p:nvSpPr>
          <p:cNvPr id="48130" name="Rectangle 3"/>
          <p:cNvSpPr>
            <a:spLocks noGrp="1" noChangeArrowheads="1"/>
          </p:cNvSpPr>
          <p:nvPr>
            <p:ph type="body" idx="1"/>
          </p:nvPr>
        </p:nvSpPr>
        <p:spPr/>
        <p:txBody>
          <a:bodyPr/>
          <a:lstStyle/>
          <a:p>
            <a:pPr eaLnBrk="1" hangingPunct="1">
              <a:lnSpc>
                <a:spcPct val="90000"/>
              </a:lnSpc>
            </a:pPr>
            <a:r>
              <a:rPr lang="en-GB" sz="2800" dirty="0">
                <a:ea typeface="ＭＳ Ｐゴシック"/>
              </a:rPr>
              <a:t>‘Religion is what religion does’ (Evans-Pritchard) </a:t>
            </a:r>
          </a:p>
          <a:p>
            <a:pPr eaLnBrk="1" hangingPunct="1">
              <a:lnSpc>
                <a:spcPct val="90000"/>
              </a:lnSpc>
            </a:pPr>
            <a:r>
              <a:rPr lang="en-GB" sz="2800" dirty="0">
                <a:ea typeface="ＭＳ Ｐゴシック"/>
              </a:rPr>
              <a:t>Religion is not a homogenous entity but should reflect what people do and believe in</a:t>
            </a:r>
          </a:p>
          <a:p>
            <a:pPr eaLnBrk="1" hangingPunct="1">
              <a:lnSpc>
                <a:spcPct val="90000"/>
              </a:lnSpc>
            </a:pPr>
            <a:r>
              <a:rPr lang="en-GB" sz="2800" dirty="0">
                <a:ea typeface="ＭＳ Ｐゴシック"/>
              </a:rPr>
              <a:t>Instead of speaking of one form of Christianity, one form of Islam, one form of an indigenous religion, we should acknowledge the diversity of believes </a:t>
            </a:r>
          </a:p>
          <a:p>
            <a:pPr eaLnBrk="1" hangingPunct="1">
              <a:lnSpc>
                <a:spcPct val="90000"/>
              </a:lnSpc>
            </a:pPr>
            <a:endParaRPr lang="en-GB" sz="2800" dirty="0">
              <a:ea typeface="ＭＳ Ｐゴシック"/>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954</TotalTime>
  <Words>869</Words>
  <Application>Microsoft Office PowerPoint</Application>
  <PresentationFormat>On-screen Show (4:3)</PresentationFormat>
  <Paragraphs>61</Paragraphs>
  <Slides>17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Myriad Pro</vt:lpstr>
      <vt:lpstr>20140311PresentationUWTSDTemplate</vt:lpstr>
      <vt:lpstr>Anthropology of Religion  </vt:lpstr>
      <vt:lpstr>Short statements about What is Religion?</vt:lpstr>
      <vt:lpstr>Definitions of Religion </vt:lpstr>
      <vt:lpstr>PowerPoint Presentation</vt:lpstr>
      <vt:lpstr>Jonathan Z. Smith</vt:lpstr>
      <vt:lpstr>Willi Braun</vt:lpstr>
      <vt:lpstr> The Term ‘Religion’</vt:lpstr>
      <vt:lpstr>Definitions </vt:lpstr>
      <vt:lpstr>Sacred</vt:lpstr>
      <vt:lpstr>But .... </vt:lpstr>
      <vt:lpstr>Definition 2 </vt:lpstr>
      <vt:lpstr>Significance? </vt:lpstr>
      <vt:lpstr>Typologies of Religion </vt:lpstr>
      <vt:lpstr>Local Religions </vt:lpstr>
      <vt:lpstr> New Religious Movements </vt:lpstr>
      <vt:lpstr>The different categories of religion </vt:lpstr>
      <vt:lpstr>Religion today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112</cp:revision>
  <cp:lastPrinted>2018-07-05T16:01:10Z</cp:lastPrinted>
  <dcterms:created xsi:type="dcterms:W3CDTF">2015-04-14T15:21:28Z</dcterms:created>
  <dcterms:modified xsi:type="dcterms:W3CDTF">2019-07-26T10:24:23Z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