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5" r:id="rId5"/>
    <p:sldId id="266" r:id="rId6"/>
    <p:sldId id="278" r:id="rId7"/>
    <p:sldId id="279" r:id="rId8"/>
    <p:sldId id="280" r:id="rId9"/>
    <p:sldId id="281" r:id="rId10"/>
    <p:sldId id="284" r:id="rId11"/>
    <p:sldId id="286" r:id="rId12"/>
    <p:sldId id="287" r:id="rId13"/>
    <p:sldId id="290" r:id="rId14"/>
    <p:sldId id="291" r:id="rId15"/>
    <p:sldId id="292" r:id="rId16"/>
    <p:sldId id="293" r:id="rId17"/>
    <p:sldId id="296" r:id="rId18"/>
    <p:sldId id="309" r:id="rId19"/>
    <p:sldId id="310" r:id="rId20"/>
    <p:sldId id="311" r:id="rId21"/>
    <p:sldId id="312" r:id="rId22"/>
    <p:sldId id="313" r:id="rId23"/>
    <p:sldId id="319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  <p:sldId id="33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97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0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2FCE17-9C97-4D7A-83A6-9897CD1DDBBE}" type="datetimeFigureOut">
              <a:rPr lang="en-GB" smtClean="0"/>
              <a:pPr/>
              <a:t>01/07/2026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Role and Importance of Performance Measurement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</a:t>
            </a:r>
          </a:p>
          <a:p>
            <a:pPr algn="ctr"/>
            <a:r>
              <a:rPr lang="en-GB" dirty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Performance Measurement as a means of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stakeholders need to be satisfied, these include: -</a:t>
            </a:r>
          </a:p>
          <a:p>
            <a:pPr>
              <a:buNone/>
            </a:pPr>
            <a:r>
              <a:rPr lang="en-GB" dirty="0"/>
              <a:t>	- Customers</a:t>
            </a:r>
          </a:p>
          <a:p>
            <a:pPr>
              <a:buNone/>
            </a:pPr>
            <a:r>
              <a:rPr lang="en-GB" dirty="0"/>
              <a:t>	- Shareholders</a:t>
            </a:r>
          </a:p>
          <a:p>
            <a:pPr>
              <a:buNone/>
            </a:pPr>
            <a:r>
              <a:rPr lang="en-GB" dirty="0"/>
              <a:t>	- Employees</a:t>
            </a:r>
          </a:p>
          <a:p>
            <a:pPr>
              <a:buNone/>
            </a:pPr>
            <a:r>
              <a:rPr lang="en-GB" dirty="0"/>
              <a:t>	- Suppliers</a:t>
            </a:r>
          </a:p>
          <a:p>
            <a:pPr>
              <a:buNone/>
            </a:pPr>
            <a:r>
              <a:rPr lang="en-GB" dirty="0"/>
              <a:t>	- Regulators</a:t>
            </a:r>
          </a:p>
          <a:p>
            <a:pPr>
              <a:buNone/>
            </a:pPr>
            <a:r>
              <a:rPr lang="en-GB" dirty="0"/>
              <a:t>	- Pressure groups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Elements of a control system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55576" y="2132856"/>
            <a:ext cx="784887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Purchasing can contribute 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reduction</a:t>
            </a:r>
          </a:p>
          <a:p>
            <a:r>
              <a:rPr lang="en-GB" dirty="0"/>
              <a:t>Control of stock levels</a:t>
            </a:r>
          </a:p>
          <a:p>
            <a:r>
              <a:rPr lang="en-GB" dirty="0"/>
              <a:t>Control of the supplier base</a:t>
            </a:r>
          </a:p>
          <a:p>
            <a:r>
              <a:rPr lang="en-GB" dirty="0"/>
              <a:t>Improvements in quality of outputs</a:t>
            </a:r>
          </a:p>
          <a:p>
            <a:r>
              <a:rPr lang="en-GB" dirty="0"/>
              <a:t>Improvements in delivery times</a:t>
            </a:r>
          </a:p>
          <a:p>
            <a:r>
              <a:rPr lang="en-GB" dirty="0"/>
              <a:t>Improvements in communications along the supply chain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Advantages and disadvantages of Performance Measurement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39552" y="1988840"/>
            <a:ext cx="82089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Choosing Performance Indicators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/>
              <a:t>CIPS criteria</a:t>
            </a:r>
          </a:p>
          <a:p>
            <a:pPr marL="514350" indent="-514350">
              <a:buAutoNum type="arabicPeriod"/>
            </a:pPr>
            <a:r>
              <a:rPr lang="en-GB" dirty="0"/>
              <a:t>They should be reliable</a:t>
            </a:r>
          </a:p>
          <a:p>
            <a:pPr marL="514350" indent="-514350">
              <a:buAutoNum type="arabicPeriod"/>
            </a:pPr>
            <a:r>
              <a:rPr lang="en-GB" dirty="0"/>
              <a:t>They should be meaningful</a:t>
            </a:r>
          </a:p>
          <a:p>
            <a:pPr marL="514350" indent="-514350">
              <a:buAutoNum type="arabicPeriod"/>
            </a:pPr>
            <a:r>
              <a:rPr lang="en-GB" dirty="0"/>
              <a:t>They should be focused on core business or operational issues</a:t>
            </a:r>
          </a:p>
          <a:p>
            <a:pPr marL="514350" indent="-514350">
              <a:buAutoNum type="arabicPeriod"/>
            </a:pPr>
            <a:r>
              <a:rPr lang="en-GB" dirty="0"/>
              <a:t>They should be fair and balanced, highlighting both good and bad aspects</a:t>
            </a:r>
          </a:p>
          <a:p>
            <a:pPr marL="514350" indent="-514350">
              <a:buAutoNum type="arabicPeriod"/>
            </a:pPr>
            <a:r>
              <a:rPr lang="en-GB" dirty="0"/>
              <a:t>They should be capable of change and improvement</a:t>
            </a:r>
          </a:p>
          <a:p>
            <a:pPr marL="514350" indent="-514350">
              <a:buAutoNum type="arabicPeriod"/>
            </a:pPr>
            <a:r>
              <a:rPr lang="en-GB" dirty="0"/>
              <a:t>They should ‘manage the target’, i.e. They should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Ten tests of a performance measure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truth test</a:t>
            </a:r>
            <a:r>
              <a:rPr lang="en-GB" dirty="0"/>
              <a:t>: - are we really measuring what we intended to measure?</a:t>
            </a:r>
            <a:endParaRPr lang="en-GB" b="1" u="sng" dirty="0"/>
          </a:p>
          <a:p>
            <a:r>
              <a:rPr lang="en-GB" b="1" u="sng" dirty="0"/>
              <a:t>The focus test</a:t>
            </a:r>
            <a:r>
              <a:rPr lang="en-GB" dirty="0"/>
              <a:t>: - are we measuring what we set out to measure</a:t>
            </a:r>
            <a:endParaRPr lang="en-GB" b="1" u="sng" dirty="0"/>
          </a:p>
          <a:p>
            <a:r>
              <a:rPr lang="en-GB" b="1" u="sng" dirty="0"/>
              <a:t>The relevance test</a:t>
            </a:r>
            <a:r>
              <a:rPr lang="en-GB" dirty="0"/>
              <a:t>: - are we actually measuring the right thing</a:t>
            </a:r>
            <a:endParaRPr lang="en-GB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Ten tests of a performance measure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The consistency test</a:t>
            </a:r>
            <a:r>
              <a:rPr lang="en-GB" dirty="0"/>
              <a:t>: - does the measure give the same result whenever and where ever it is done?</a:t>
            </a:r>
            <a:endParaRPr lang="en-GB" b="1" u="sng" dirty="0"/>
          </a:p>
          <a:p>
            <a:r>
              <a:rPr lang="en-GB" b="1" u="sng" dirty="0"/>
              <a:t>The access test</a:t>
            </a:r>
            <a:r>
              <a:rPr lang="en-GB" dirty="0"/>
              <a:t>: - can the data be easily accessed and understood?</a:t>
            </a:r>
            <a:endParaRPr lang="en-GB" b="1" u="sng" dirty="0"/>
          </a:p>
          <a:p>
            <a:r>
              <a:rPr lang="en-GB" b="1" u="sng" dirty="0"/>
              <a:t>The clarity test</a:t>
            </a:r>
            <a:r>
              <a:rPr lang="en-GB" dirty="0"/>
              <a:t>: - is there any ambiguity in interpreting results?</a:t>
            </a:r>
            <a:endParaRPr lang="en-GB" b="1" u="sng" dirty="0"/>
          </a:p>
          <a:p>
            <a:r>
              <a:rPr lang="en-GB" b="1" u="sng" dirty="0"/>
              <a:t>The ‘so-what?’ test</a:t>
            </a:r>
            <a:r>
              <a:rPr lang="en-GB" dirty="0"/>
              <a:t>: - will the result be acted upon</a:t>
            </a:r>
            <a:endParaRPr lang="en-GB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Ten tests of a performance measure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timeliness test</a:t>
            </a:r>
            <a:r>
              <a:rPr lang="en-GB" dirty="0"/>
              <a:t>: - is the data available in time to affect action?</a:t>
            </a:r>
            <a:endParaRPr lang="en-GB" b="1" u="sng" dirty="0"/>
          </a:p>
          <a:p>
            <a:r>
              <a:rPr lang="en-GB" b="1" u="sng" dirty="0"/>
              <a:t>The cost test</a:t>
            </a:r>
            <a:r>
              <a:rPr lang="en-GB" dirty="0"/>
              <a:t>: - how much does it cost to perform?</a:t>
            </a:r>
            <a:endParaRPr lang="en-GB" b="1" u="sng" dirty="0"/>
          </a:p>
          <a:p>
            <a:r>
              <a:rPr lang="en-GB" b="1" u="sng" dirty="0"/>
              <a:t>The gaming test</a:t>
            </a:r>
            <a:r>
              <a:rPr lang="en-GB" dirty="0"/>
              <a:t>: - what behaviour will the measurement encourage?</a:t>
            </a:r>
            <a:endParaRPr lang="en-GB" b="1" u="sng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Cost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suppliers base their selling prices on total costs plus profit margin</a:t>
            </a:r>
          </a:p>
          <a:p>
            <a:r>
              <a:rPr lang="en-GB" dirty="0"/>
              <a:t>From the buyer’s perspective price consists of four elements</a:t>
            </a:r>
          </a:p>
          <a:p>
            <a:pPr>
              <a:buNone/>
            </a:pPr>
            <a:r>
              <a:rPr lang="en-GB" dirty="0"/>
              <a:t>	- Supplier’s cost of materials</a:t>
            </a:r>
          </a:p>
          <a:p>
            <a:pPr>
              <a:buNone/>
            </a:pPr>
            <a:r>
              <a:rPr lang="en-GB" dirty="0"/>
              <a:t>	- Supplier’s cost of labour</a:t>
            </a:r>
          </a:p>
          <a:p>
            <a:pPr>
              <a:buNone/>
            </a:pPr>
            <a:r>
              <a:rPr lang="en-GB" dirty="0"/>
              <a:t>	- Supplier’s overheads</a:t>
            </a:r>
          </a:p>
          <a:p>
            <a:pPr>
              <a:buNone/>
            </a:pPr>
            <a:r>
              <a:rPr lang="en-GB" dirty="0"/>
              <a:t>	- Supplier’s profit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Continuous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Often referred to as Kaizen</a:t>
            </a:r>
          </a:p>
          <a:p>
            <a:r>
              <a:rPr lang="en-GB" dirty="0"/>
              <a:t>Deming’s early message was on the need to reduce variation and continue to reduce this variation in processes, products and services.</a:t>
            </a:r>
          </a:p>
          <a:p>
            <a:r>
              <a:rPr lang="en-GB" dirty="0"/>
              <a:t>Continuous improvement means setting targets to be met and when these are achieved moving on or increasing the targets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Continuous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Deming’s approach based on PDCA cycle.</a:t>
            </a:r>
          </a:p>
          <a:p>
            <a:r>
              <a:rPr lang="en-GB" b="1" dirty="0"/>
              <a:t>Plan</a:t>
            </a:r>
            <a:r>
              <a:rPr lang="en-GB" dirty="0"/>
              <a:t> – design or review process structure to improve results</a:t>
            </a:r>
            <a:r>
              <a:rPr lang="en-GB" b="1" dirty="0"/>
              <a:t> </a:t>
            </a:r>
          </a:p>
          <a:p>
            <a:r>
              <a:rPr lang="en-GB" b="1" dirty="0"/>
              <a:t>Do</a:t>
            </a:r>
            <a:r>
              <a:rPr lang="en-GB" dirty="0"/>
              <a:t> – implement the improvements and measure the performance</a:t>
            </a:r>
            <a:endParaRPr lang="en-GB" b="1" dirty="0"/>
          </a:p>
          <a:p>
            <a:r>
              <a:rPr lang="en-GB" b="1" dirty="0"/>
              <a:t>Check</a:t>
            </a:r>
            <a:r>
              <a:rPr lang="en-GB" dirty="0"/>
              <a:t> – access the results and inform senior management</a:t>
            </a:r>
            <a:endParaRPr lang="en-GB" b="1" dirty="0"/>
          </a:p>
          <a:p>
            <a:r>
              <a:rPr lang="en-GB" b="1" dirty="0"/>
              <a:t>Act</a:t>
            </a:r>
            <a:r>
              <a:rPr lang="en-GB" dirty="0"/>
              <a:t> – decide on changes needed to improve the process</a:t>
            </a:r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Continuous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Purchasing can help by: -</a:t>
            </a:r>
          </a:p>
          <a:p>
            <a:r>
              <a:rPr lang="en-GB" dirty="0"/>
              <a:t>Selecting appropriate suppliers</a:t>
            </a:r>
          </a:p>
          <a:p>
            <a:r>
              <a:rPr lang="en-GB" dirty="0"/>
              <a:t>Managing the quality of incoming suppliers</a:t>
            </a:r>
          </a:p>
          <a:p>
            <a:r>
              <a:rPr lang="en-GB" dirty="0"/>
              <a:t>Managing timely delivery of incoming suppliers</a:t>
            </a:r>
          </a:p>
          <a:p>
            <a:r>
              <a:rPr lang="en-GB" dirty="0"/>
              <a:t>Managing purchasing process</a:t>
            </a:r>
          </a:p>
          <a:p>
            <a:r>
              <a:rPr lang="en-GB" dirty="0"/>
              <a:t>Achieving cost savings through appropriate negotiations with suppliers</a:t>
            </a:r>
          </a:p>
          <a:p>
            <a:r>
              <a:rPr lang="en-GB" dirty="0"/>
              <a:t>Improving supplier performance by means of vendor rating</a:t>
            </a:r>
          </a:p>
          <a:p>
            <a:r>
              <a:rPr lang="en-GB" dirty="0"/>
              <a:t>Ensuring appropriate levels of inventory are held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Continuity of Supply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Ensuring that an organisation can obtain the supplies it needs without interruption</a:t>
            </a:r>
          </a:p>
          <a:p>
            <a:endParaRPr lang="en-GB" dirty="0"/>
          </a:p>
          <a:p>
            <a:r>
              <a:rPr lang="en-GB" dirty="0"/>
              <a:t>Ensuring supplies can be obtained at a reasonable cost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Continuity of Supply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Buyer might approach in a number of ways</a:t>
            </a:r>
          </a:p>
          <a:p>
            <a:r>
              <a:rPr lang="en-GB" dirty="0"/>
              <a:t>For some supplies use a number of different suppliers thus spreading the risk of supplier failure</a:t>
            </a:r>
          </a:p>
          <a:p>
            <a:r>
              <a:rPr lang="en-GB" dirty="0"/>
              <a:t>Use single sourcing agreements thus encourages continuity of supply through checks on supplier capability</a:t>
            </a:r>
          </a:p>
          <a:p>
            <a:r>
              <a:rPr lang="en-GB" dirty="0"/>
              <a:t>Careful stock levels and regular market research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Continuity of Supply Performance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cost of being without suppliers</a:t>
            </a:r>
          </a:p>
          <a:p>
            <a:r>
              <a:rPr lang="en-GB" dirty="0"/>
              <a:t>The cost of holding ‘buffer’ stock as a protection against supplier failure</a:t>
            </a:r>
          </a:p>
          <a:p>
            <a:r>
              <a:rPr lang="en-GB" dirty="0"/>
              <a:t>The number of times production is held up because of supply shortages</a:t>
            </a:r>
          </a:p>
          <a:p>
            <a:r>
              <a:rPr lang="en-GB" dirty="0"/>
              <a:t>Performance in delivering products or services to customers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Management of the Purchasing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Measures to evaluate performance: -</a:t>
            </a:r>
          </a:p>
          <a:p>
            <a:r>
              <a:rPr lang="en-GB" dirty="0"/>
              <a:t>Costs of placing a purchase order</a:t>
            </a:r>
          </a:p>
          <a:p>
            <a:r>
              <a:rPr lang="en-GB" dirty="0"/>
              <a:t>Number of orders placed per period</a:t>
            </a:r>
          </a:p>
          <a:p>
            <a:r>
              <a:rPr lang="en-GB" dirty="0"/>
              <a:t>Timeliness of evaluating tenders</a:t>
            </a:r>
          </a:p>
          <a:p>
            <a:r>
              <a:rPr lang="en-GB" dirty="0"/>
              <a:t>Total staff costs and variation overtime</a:t>
            </a:r>
          </a:p>
          <a:p>
            <a:r>
              <a:rPr lang="en-GB" dirty="0"/>
              <a:t>Basic purchase price of key materials and price movements over time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Contribution of Purchasing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Selecting suitable suppliers they can improve</a:t>
            </a:r>
          </a:p>
          <a:p>
            <a:r>
              <a:rPr lang="en-GB" dirty="0"/>
              <a:t>Effective negotiation can reduce costs of raw materials</a:t>
            </a:r>
          </a:p>
          <a:p>
            <a:r>
              <a:rPr lang="en-GB" dirty="0"/>
              <a:t>Reducing the cost of processing purchase orders</a:t>
            </a:r>
          </a:p>
          <a:p>
            <a:r>
              <a:rPr lang="en-GB" dirty="0"/>
              <a:t>Communication with departments to develop clear specifications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 of Purchasing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Liaising with users and suppliers ensures waste is minimised</a:t>
            </a:r>
          </a:p>
          <a:p>
            <a:r>
              <a:rPr lang="en-GB" dirty="0"/>
              <a:t>Effective inventory management can minimise the costs of acquiring and holding stock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Efficiency and Effectiveness of Purchasing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852737" y="3486944"/>
            <a:ext cx="343852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Buyer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not be taken to imply that the sole function of purchasing is to achieve cost savings</a:t>
            </a:r>
          </a:p>
          <a:p>
            <a:r>
              <a:rPr lang="en-GB" dirty="0"/>
              <a:t>In actual fact there is a fine line between cost considerations and improving profitability</a:t>
            </a:r>
          </a:p>
          <a:p>
            <a:r>
              <a:rPr lang="en-GB" dirty="0"/>
              <a:t>The modern view is that cost is a far broader concept than just price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Buyer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day focus emphasises total cost of ownership or total acquisition cost which includes a whole range of costs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Cost Reduction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key element of purchasing with the aim to improve profits, returns on investment and provide value for money</a:t>
            </a:r>
          </a:p>
          <a:p>
            <a:r>
              <a:rPr lang="en-GB" dirty="0"/>
              <a:t>Cost strategies analyse what the costs really are and then look at how to reduce them</a:t>
            </a:r>
          </a:p>
          <a:p>
            <a:r>
              <a:rPr lang="en-GB" dirty="0"/>
              <a:t>A particular focus on life cycle costing total acquisition costs, then look to eliminate waste, negotiate on price etc.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Cost Reduction at Strategic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Outsourcing or off-shoring non-core competencies: where value can be obtained at less cost</a:t>
            </a:r>
          </a:p>
          <a:p>
            <a:r>
              <a:rPr lang="en-GB" dirty="0"/>
              <a:t>Developing supplier relationships for cost and price advantages</a:t>
            </a:r>
          </a:p>
          <a:p>
            <a:r>
              <a:rPr lang="en-GB" dirty="0"/>
              <a:t>Applying ICT  and automation technologies to streamline processes (using e-procurement, e-auctions)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for money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Value for money is an important strategic objective, particularly in the public sector  </a:t>
            </a:r>
          </a:p>
          <a:p>
            <a:r>
              <a:rPr lang="en-GB" dirty="0"/>
              <a:t>It is defined as ‘the optimum combination of whole life cost and the quality necessary to meet the customer’s requirement.’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pPr algn="ctr"/>
            <a:r>
              <a:rPr lang="en-GB" dirty="0"/>
              <a:t>Value for money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/>
              <a:t>Techniques to obtain</a:t>
            </a:r>
          </a:p>
          <a:p>
            <a:r>
              <a:rPr lang="en-GB" dirty="0"/>
              <a:t>The use of value analysis to remove non-essential features.  This questions whether various constituents of a product or service are really necessary</a:t>
            </a:r>
          </a:p>
          <a:p>
            <a:r>
              <a:rPr lang="en-GB" dirty="0"/>
              <a:t>Consolidation of demand</a:t>
            </a:r>
          </a:p>
          <a:p>
            <a:r>
              <a:rPr lang="en-GB" dirty="0"/>
              <a:t>Centralised negotiations of contracts and prices</a:t>
            </a:r>
          </a:p>
          <a:p>
            <a:r>
              <a:rPr lang="en-GB" dirty="0"/>
              <a:t>Proactive sourcing: challenging preferred supplier complacency to ensure competitive value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for money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u="sng" dirty="0"/>
              <a:t>Techniques to obtain</a:t>
            </a:r>
          </a:p>
          <a:p>
            <a:r>
              <a:rPr lang="en-GB" dirty="0"/>
              <a:t>Buying complete subassemblies rather than components</a:t>
            </a:r>
          </a:p>
          <a:p>
            <a:r>
              <a:rPr lang="en-GB" dirty="0"/>
              <a:t>Encouraging standardisation to reduce costs of spares/maintenance</a:t>
            </a:r>
          </a:p>
          <a:p>
            <a:r>
              <a:rPr lang="en-GB" dirty="0"/>
              <a:t>Adopting whole life costing approaches</a:t>
            </a:r>
          </a:p>
          <a:p>
            <a:r>
              <a:rPr lang="en-GB" dirty="0"/>
              <a:t>Eliminating or reducing inventory</a:t>
            </a:r>
          </a:p>
          <a:p>
            <a:r>
              <a:rPr lang="en-GB" dirty="0"/>
              <a:t>Using e-procurement for process efficiencies</a:t>
            </a:r>
          </a:p>
          <a:p>
            <a:r>
              <a:rPr lang="en-GB" dirty="0"/>
              <a:t>Global purchasing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Getting more from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all value additions arise from within the buyer’s organisation</a:t>
            </a:r>
          </a:p>
          <a:p>
            <a:r>
              <a:rPr lang="en-GB" dirty="0"/>
              <a:t>Buyers have a close relationship with external suppliers and are well placed to take advantage of any contribution that can be extracted from them</a:t>
            </a:r>
          </a:p>
          <a:p>
            <a:r>
              <a:rPr lang="en-GB" dirty="0"/>
              <a:t>One area in which this is possible is the management of inventory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Getting more from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Stock is also said to be a cover or disguise for inefficient work practices</a:t>
            </a:r>
          </a:p>
          <a:p>
            <a:r>
              <a:rPr lang="en-GB" dirty="0"/>
              <a:t>If there were no buffer stock to fall back on, we would have to remedy such inefficiencies, but with stock in hand we can afford to overlook them</a:t>
            </a:r>
          </a:p>
          <a:p>
            <a:r>
              <a:rPr lang="en-GB" dirty="0"/>
              <a:t>By working closely with suppliers, buyers can minimise the levels of stock needed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Getting more from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technique is </a:t>
            </a:r>
            <a:r>
              <a:rPr lang="en-GB" b="1" dirty="0"/>
              <a:t>just in time purchasing</a:t>
            </a:r>
            <a:r>
              <a:rPr lang="en-GB" dirty="0"/>
              <a:t> where suppliers do not deliver stock until the moment that the buying organisation actually needs it</a:t>
            </a:r>
          </a:p>
          <a:p>
            <a:r>
              <a:rPr lang="en-GB" dirty="0"/>
              <a:t>This implies very close liaison with suppliers, who must be continually update on production schedules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Getting more from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Another is </a:t>
            </a:r>
            <a:r>
              <a:rPr lang="en-GB" b="1" dirty="0"/>
              <a:t>consignment stocking</a:t>
            </a:r>
            <a:endParaRPr lang="en-GB" dirty="0"/>
          </a:p>
          <a:p>
            <a:r>
              <a:rPr lang="en-GB" dirty="0"/>
              <a:t>This means that suppliers provide a buyer with stock on the buyer’s premises, but without charging for it in advance</a:t>
            </a:r>
          </a:p>
          <a:p>
            <a:r>
              <a:rPr lang="en-GB" dirty="0"/>
              <a:t>Instead the buyer pays for the stock only as he uses it</a:t>
            </a:r>
          </a:p>
          <a:p>
            <a:r>
              <a:rPr lang="en-GB" dirty="0"/>
              <a:t>This protects the buyer’s </a:t>
            </a:r>
            <a:r>
              <a:rPr lang="en-GB" dirty="0" err="1"/>
              <a:t>cashflow</a:t>
            </a:r>
            <a:r>
              <a:rPr lang="en-GB" dirty="0"/>
              <a:t>, while at the same he benefits from having stock on hand at the supplier’s expense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Getting more from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additional area where suppliers can be roped into assist the buyer in achieving his objectives is a joint initiative to reduce costs</a:t>
            </a:r>
          </a:p>
          <a:p>
            <a:r>
              <a:rPr lang="en-GB" dirty="0"/>
              <a:t>To achieve competitive prices, such companies must focus on their costs, which increasingly arise outside the boundaries of the firm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pPr algn="ctr"/>
            <a:r>
              <a:rPr lang="en-GB" dirty="0"/>
              <a:t>Payment and Warranty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/>
              <a:t>Warranty terms is another area where value can be added</a:t>
            </a:r>
          </a:p>
          <a:p>
            <a:r>
              <a:rPr lang="en-GB" dirty="0"/>
              <a:t>In the event of product failure, if the failure can be traced to an item purchased by the supplier then the supplier should bear the cost</a:t>
            </a:r>
          </a:p>
          <a:p>
            <a:r>
              <a:rPr lang="en-GB" dirty="0"/>
              <a:t>A warranty term is one that places an obligation on the supplier in such circumstances to compensate the buyer in whole or in part</a:t>
            </a:r>
          </a:p>
          <a:p>
            <a:r>
              <a:rPr lang="en-GB" dirty="0"/>
              <a:t>Buyers should look to include warranty terms in contracts wherever possible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1355</Words>
  <Application>Microsoft Office PowerPoint</Application>
  <PresentationFormat>On-screen Show (4:3)</PresentationFormat>
  <Paragraphs>152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Calibri</vt:lpstr>
      <vt:lpstr>Constantia</vt:lpstr>
      <vt:lpstr>Wingdings 2</vt:lpstr>
      <vt:lpstr>Flow</vt:lpstr>
      <vt:lpstr>Role and Importance of Performance Measurement</vt:lpstr>
      <vt:lpstr>Performance Measurement as a means of control</vt:lpstr>
      <vt:lpstr>Elements of a control system</vt:lpstr>
      <vt:lpstr>Purchasing can contribute to</vt:lpstr>
      <vt:lpstr>Advantages and disadvantages of Performance Measurement</vt:lpstr>
      <vt:lpstr>Choosing Performance Indicators</vt:lpstr>
      <vt:lpstr>Ten tests of a performance measure</vt:lpstr>
      <vt:lpstr>Ten tests of a performance measure</vt:lpstr>
      <vt:lpstr>Ten tests of a performance measure</vt:lpstr>
      <vt:lpstr>Cost Management</vt:lpstr>
      <vt:lpstr>Continuous Improvement</vt:lpstr>
      <vt:lpstr>Continuous Improvement</vt:lpstr>
      <vt:lpstr>Continuous Improvement</vt:lpstr>
      <vt:lpstr>Continuity of Supply</vt:lpstr>
      <vt:lpstr>Continuity of Supply</vt:lpstr>
      <vt:lpstr>Continuity of Supply Performance Measures</vt:lpstr>
      <vt:lpstr>Management of the Purchasing Function</vt:lpstr>
      <vt:lpstr>Contribution of Purchasing</vt:lpstr>
      <vt:lpstr>Contribution of Purchasing</vt:lpstr>
      <vt:lpstr>Efficiency and Effectiveness of Purchasing</vt:lpstr>
      <vt:lpstr>Improving Buyer Performance</vt:lpstr>
      <vt:lpstr>Improving Buyer Performance</vt:lpstr>
      <vt:lpstr>Cost Reduction Strategy</vt:lpstr>
      <vt:lpstr>Cost Reduction at Strategic level</vt:lpstr>
      <vt:lpstr>Value for money</vt:lpstr>
      <vt:lpstr>Value for money</vt:lpstr>
      <vt:lpstr>Value for money</vt:lpstr>
      <vt:lpstr>Getting more from suppliers</vt:lpstr>
      <vt:lpstr>Getting more from suppliers</vt:lpstr>
      <vt:lpstr>Getting more from suppliers</vt:lpstr>
      <vt:lpstr>Getting more from suppliers</vt:lpstr>
      <vt:lpstr>Getting more from suppliers</vt:lpstr>
      <vt:lpstr>Payment and Warranty terms</vt:lpstr>
    </vt:vector>
  </TitlesOfParts>
  <Company>Swansea Metopolitan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and Importance of Performance Measurement</dc:title>
  <dc:creator>fad-at</dc:creator>
  <cp:lastModifiedBy>Andrew Thorn</cp:lastModifiedBy>
  <cp:revision>133</cp:revision>
  <dcterms:created xsi:type="dcterms:W3CDTF">2012-05-22T08:23:18Z</dcterms:created>
  <dcterms:modified xsi:type="dcterms:W3CDTF">2026-07-01T10:42:07Z</dcterms:modified>
</cp:coreProperties>
</file>