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Lst>
  <p:notesMasterIdLst>
    <p:notesMasterId r:id="rId28"/>
  </p:notesMasterIdLst>
  <p:handoutMasterIdLst>
    <p:handoutMasterId r:id="rId29"/>
  </p:handoutMasterIdLst>
  <p:sldIdLst>
    <p:sldId id="1314" r:id="rId2"/>
    <p:sldId id="1362" r:id="rId3"/>
    <p:sldId id="1332" r:id="rId4"/>
    <p:sldId id="1318" r:id="rId5"/>
    <p:sldId id="1319" r:id="rId6"/>
    <p:sldId id="1342" r:id="rId7"/>
    <p:sldId id="1320" r:id="rId8"/>
    <p:sldId id="1343" r:id="rId9"/>
    <p:sldId id="1344" r:id="rId10"/>
    <p:sldId id="1345" r:id="rId11"/>
    <p:sldId id="1346" r:id="rId12"/>
    <p:sldId id="1347" r:id="rId13"/>
    <p:sldId id="1348" r:id="rId14"/>
    <p:sldId id="1349" r:id="rId15"/>
    <p:sldId id="1350" r:id="rId16"/>
    <p:sldId id="1351" r:id="rId17"/>
    <p:sldId id="1352" r:id="rId18"/>
    <p:sldId id="1353" r:id="rId19"/>
    <p:sldId id="1354" r:id="rId20"/>
    <p:sldId id="1355" r:id="rId21"/>
    <p:sldId id="1356" r:id="rId22"/>
    <p:sldId id="1357" r:id="rId23"/>
    <p:sldId id="1358" r:id="rId24"/>
    <p:sldId id="1359" r:id="rId25"/>
    <p:sldId id="1360" r:id="rId26"/>
    <p:sldId id="136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4" orient="horz" pos="3936" userDrawn="1">
          <p15:clr>
            <a:srgbClr val="A4A3A4"/>
          </p15:clr>
        </p15:guide>
        <p15:guide id="5" orient="horz" pos="528" userDrawn="1">
          <p15:clr>
            <a:srgbClr val="A4A3A4"/>
          </p15:clr>
        </p15:guide>
        <p15:guide id="8" pos="384" userDrawn="1">
          <p15:clr>
            <a:srgbClr val="A4A3A4"/>
          </p15:clr>
        </p15:guide>
        <p15:guide id="9" pos="729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 Mohanapriya" initials="DM" lastIdx="1" clrIdx="0"/>
  <p:cmAuthor id="2" name="Raja B" initials="RB" lastIdx="6" clrIdx="1">
    <p:extLst>
      <p:ext uri="{19B8F6BF-5375-455C-9EA6-DF929625EA0E}">
        <p15:presenceInfo xmlns:p15="http://schemas.microsoft.com/office/powerpoint/2012/main" userId="Raja B" providerId="None"/>
      </p:ext>
    </p:extLst>
  </p:cmAuthor>
  <p:cmAuthor id="3" name="R Sweda" initials="RS" lastIdx="5" clrIdx="2">
    <p:extLst>
      <p:ext uri="{19B8F6BF-5375-455C-9EA6-DF929625EA0E}">
        <p15:presenceInfo xmlns:p15="http://schemas.microsoft.com/office/powerpoint/2012/main" userId="S-1-5-21-2752970185-40930380-1894245210-38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005870"/>
    <a:srgbClr val="D4EAE4"/>
    <a:srgbClr val="99008C"/>
    <a:srgbClr val="001581"/>
    <a:srgbClr val="82007C"/>
    <a:srgbClr val="96008F"/>
    <a:srgbClr val="595375"/>
    <a:srgbClr val="6B638B"/>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B5882-89F4-4288-B776-F6AC57298896}" v="1" dt="2026-05-28T14:43:25.509"/>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55" autoAdjust="0"/>
    <p:restoredTop sz="90465" autoAdjust="0"/>
  </p:normalViewPr>
  <p:slideViewPr>
    <p:cSldViewPr>
      <p:cViewPr varScale="1">
        <p:scale>
          <a:sx n="61" d="100"/>
          <a:sy n="61" d="100"/>
        </p:scale>
        <p:origin x="588" y="42"/>
      </p:cViewPr>
      <p:guideLst>
        <p:guide orient="horz" pos="3936"/>
        <p:guide orient="horz" pos="528"/>
        <p:guide pos="384"/>
        <p:guide pos="7296"/>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0"/>
    </p:cViewPr>
  </p:sorterViewPr>
  <p:notesViewPr>
    <p:cSldViewPr>
      <p:cViewPr varScale="1">
        <p:scale>
          <a:sx n="55" d="100"/>
          <a:sy n="55" d="100"/>
        </p:scale>
        <p:origin x="2880"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5-28T14:43:34.849" v="2" actId="14100"/>
      <pc:docMkLst>
        <pc:docMk/>
      </pc:docMkLst>
      <pc:sldChg chg="modSp mod">
        <pc:chgData name="Irina Neaga" userId="13ef5b0c-644d-4705-8b70-f94d4b718805" providerId="ADAL" clId="{F70F92DB-B221-47BA-98AB-51E75B345F2C}" dt="2026-05-28T14:43:34.849" v="2" actId="14100"/>
        <pc:sldMkLst>
          <pc:docMk/>
          <pc:sldMk cId="859874613" sldId="1332"/>
        </pc:sldMkLst>
        <pc:picChg chg="mod">
          <ac:chgData name="Irina Neaga" userId="13ef5b0c-644d-4705-8b70-f94d4b718805" providerId="ADAL" clId="{F70F92DB-B221-47BA-98AB-51E75B345F2C}" dt="2026-05-28T14:43:34.849" v="2" actId="14100"/>
          <ac:picMkLst>
            <pc:docMk/>
            <pc:sldMk cId="859874613" sldId="1332"/>
            <ac:picMk id="3" creationId="{00000000-0000-0000-0000-000000000000}"/>
          </ac:picMkLst>
        </pc:picChg>
      </pc:sldChg>
      <pc:sldChg chg="modSp mod">
        <pc:chgData name="Irina Neaga" userId="13ef5b0c-644d-4705-8b70-f94d4b718805" providerId="ADAL" clId="{F70F92DB-B221-47BA-98AB-51E75B345F2C}" dt="2026-05-28T14:37:46.389" v="0" actId="20577"/>
        <pc:sldMkLst>
          <pc:docMk/>
          <pc:sldMk cId="3793818261" sldId="1362"/>
        </pc:sldMkLst>
        <pc:spChg chg="mod">
          <ac:chgData name="Irina Neaga" userId="13ef5b0c-644d-4705-8b70-f94d4b718805" providerId="ADAL" clId="{F70F92DB-B221-47BA-98AB-51E75B345F2C}" dt="2026-05-28T14:37:46.389" v="0" actId="20577"/>
          <ac:spMkLst>
            <pc:docMk/>
            <pc:sldMk cId="3793818261" sldId="1362"/>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5/28/2026</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56766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040195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342661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873525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212808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78791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20515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If you search for “Design/Designing for the environment” or similar concepts, you will find plenty of interesting examples (and videos) you could use to enrich your slides. </a:t>
            </a:r>
          </a:p>
          <a:p>
            <a:endParaRPr lang="en-US" dirty="0"/>
          </a:p>
          <a:p>
            <a:pPr>
              <a:lnSpc>
                <a:spcPct val="107000"/>
              </a:lnSpc>
              <a:spcAft>
                <a:spcPts val="800"/>
              </a:spcAft>
            </a:pPr>
            <a:r>
              <a:rPr lang="en-US" dirty="0"/>
              <a:t>Have a look, for example, at these here: </a:t>
            </a:r>
            <a:r>
              <a:rPr lang="de-DE" sz="1200" dirty="0"/>
              <a:t>https://www.youtube.com/watch?v=7C_kAND4v8o and </a:t>
            </a:r>
            <a:r>
              <a:rPr lang="en-GB" sz="1200" dirty="0">
                <a:ea typeface="Calibri" panose="020F0502020204030204" pitchFamily="34" charset="0"/>
                <a:cs typeface="Times New Roman" panose="02020603050405020304" pitchFamily="18" charset="0"/>
              </a:rPr>
              <a:t>https://www.youtube.com/watch?v=I4IJcs7Rwgs (no guarantee that the links still work). You could then also discuss the limits of such concepts (e.g., how helpful is it to apply design for the environment in generally unsustainable products such as planes).</a:t>
            </a:r>
          </a:p>
          <a:p>
            <a:endParaRPr lang="en-US" dirty="0"/>
          </a:p>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319995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If you search for “Design/Designing for the environment” or similar concepts, you will find plenty of interesting examples (and videos) you could use to enrich your slides. </a:t>
            </a:r>
          </a:p>
          <a:p>
            <a:endParaRPr lang="en-US" dirty="0"/>
          </a:p>
          <a:p>
            <a:pPr>
              <a:lnSpc>
                <a:spcPct val="107000"/>
              </a:lnSpc>
              <a:spcAft>
                <a:spcPts val="800"/>
              </a:spcAft>
            </a:pPr>
            <a:r>
              <a:rPr lang="en-US" dirty="0"/>
              <a:t>Have a look, for example, at these here: </a:t>
            </a:r>
            <a:r>
              <a:rPr lang="de-DE" sz="1200" dirty="0"/>
              <a:t>https://www.youtube.com/watch?v=7C_kAND4v8o and </a:t>
            </a:r>
            <a:r>
              <a:rPr lang="en-GB" sz="1200" dirty="0">
                <a:ea typeface="Calibri" panose="020F0502020204030204" pitchFamily="34" charset="0"/>
                <a:cs typeface="Times New Roman" panose="02020603050405020304" pitchFamily="18" charset="0"/>
              </a:rPr>
              <a:t>https://www.youtube.com/watch?v=I4IJcs7Rwgs (no guarantee that the links still work). You could then also discuss the limits of such concepts (e.g., how helpful is it to apply design for the environment in generally unsustainable products such as planes).</a:t>
            </a:r>
          </a:p>
          <a:p>
            <a:endParaRPr lang="en-US" dirty="0"/>
          </a:p>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81493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737605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797798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564432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295227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817188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780246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985075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527952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120456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750654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1970586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9100566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858901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588655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1027393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78945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6772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335586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18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91854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839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8447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1228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2155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0434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2290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4549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1367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a:prstGeom prst="rect">
            <a:avLst/>
          </a:prstGeo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6"/>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5"/>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6" name="Footer Placeholder 2"/>
          <p:cNvSpPr>
            <a:spLocks noGrp="1"/>
          </p:cNvSpPr>
          <p:nvPr>
            <p:ph type="ftr" sz="quarter" idx="16"/>
          </p:nvPr>
        </p:nvSpPr>
        <p:spPr>
          <a:xfrm>
            <a:off x="124884" y="6165850"/>
            <a:ext cx="11461749" cy="234950"/>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endParaRPr lang="en-US"/>
          </a:p>
        </p:txBody>
      </p:sp>
      <p:sp>
        <p:nvSpPr>
          <p:cNvPr id="8" name="Date Placeholder 3"/>
          <p:cNvSpPr>
            <a:spLocks noGrp="1"/>
          </p:cNvSpPr>
          <p:nvPr>
            <p:ph type="dt" sz="half" idx="17"/>
          </p:nvPr>
        </p:nvSpPr>
        <p:spPr>
          <a:xfrm>
            <a:off x="8447617" y="112713"/>
            <a:ext cx="2844800" cy="182562"/>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fld id="{54438355-59E1-494D-B673-F943449693EA}" type="datetimeFigureOut">
              <a:rPr lang="en-US"/>
              <a:pPr>
                <a:defRPr/>
              </a:pPr>
              <a:t>5/28/2026</a:t>
            </a:fld>
            <a:endParaRPr lang="en-US" dirty="0"/>
          </a:p>
        </p:txBody>
      </p:sp>
      <p:sp>
        <p:nvSpPr>
          <p:cNvPr id="12" name="Slide Number Placeholder 4"/>
          <p:cNvSpPr>
            <a:spLocks noGrp="1"/>
          </p:cNvSpPr>
          <p:nvPr>
            <p:ph type="sldNum" sz="quarter" idx="18"/>
          </p:nvPr>
        </p:nvSpPr>
        <p:spPr>
          <a:xfrm>
            <a:off x="11292417" y="112713"/>
            <a:ext cx="736600" cy="182562"/>
          </a:xfrm>
          <a:prstGeom prst="rect">
            <a:avLst/>
          </a:prstGeom>
        </p:spPr>
        <p:txBody>
          <a:bodyPr vert="horz" wrap="square" lIns="91440" tIns="45720" rIns="91440" bIns="45720" numCol="1" anchor="t" anchorCtr="0" compatLnSpc="1">
            <a:prstTxWarp prst="textNoShape">
              <a:avLst/>
            </a:prstTxWarp>
          </a:bodyPr>
          <a:lstStyle>
            <a:lvl1pPr eaLnBrk="1" hangingPunct="1">
              <a:defRPr sz="2400">
                <a:solidFill>
                  <a:srgbClr val="000000"/>
                </a:solidFill>
                <a:latin typeface="Times" panose="02020603050405020304" pitchFamily="18" charset="0"/>
                <a:ea typeface="MS PGothic" panose="020B0600070205080204" pitchFamily="34" charset="-128"/>
              </a:defRPr>
            </a:lvl1pPr>
          </a:lstStyle>
          <a:p>
            <a:pPr>
              <a:defRPr/>
            </a:pPr>
            <a:fld id="{1F6D5689-2E00-4087-B72F-8F2D0659B69A}" type="slidenum">
              <a:rPr lang="en-US" altLang="en-US"/>
              <a:pPr>
                <a:defRPr/>
              </a:pPr>
              <a:t>‹#›</a:t>
            </a:fld>
            <a:endParaRPr lang="en-US" altLang="en-US"/>
          </a:p>
        </p:txBody>
      </p:sp>
    </p:spTree>
    <p:extLst>
      <p:ext uri="{BB962C8B-B14F-4D97-AF65-F5344CB8AC3E}">
        <p14:creationId xmlns:p14="http://schemas.microsoft.com/office/powerpoint/2010/main" val="2100936330"/>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
        <p:nvSpPr>
          <p:cNvPr id="1027" name="Rectangle 3"/>
          <p:cNvSpPr>
            <a:spLocks noGrp="1" noChangeArrowheads="1"/>
          </p:cNvSpPr>
          <p:nvPr>
            <p:ph type="body" idx="1"/>
          </p:nvPr>
        </p:nvSpPr>
        <p:spPr bwMode="auto">
          <a:xfrm>
            <a:off x="609600" y="1600205"/>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Text Box 13"/>
          <p:cNvSpPr txBox="1">
            <a:spLocks noChangeArrowheads="1"/>
          </p:cNvSpPr>
          <p:nvPr userDrawn="1"/>
        </p:nvSpPr>
        <p:spPr bwMode="auto">
          <a:xfrm>
            <a:off x="3048000" y="6416679"/>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2025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576263"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757467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Lst>
  <p:txStyles>
    <p:title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lr>
          <a:srgbClr val="007FA3"/>
        </a:buClr>
        <a:buChar char="•"/>
        <a:defRPr sz="3200">
          <a:solidFill>
            <a:schemeClr val="tx1"/>
          </a:solidFill>
          <a:latin typeface="+mj-lt"/>
          <a:ea typeface="+mn-ea"/>
          <a:cs typeface="+mn-cs"/>
        </a:defRPr>
      </a:lvl1pPr>
      <a:lvl2pPr marL="742950" indent="-285750" algn="l" rtl="0" eaLnBrk="0" fontAlgn="base" hangingPunct="0">
        <a:spcBef>
          <a:spcPct val="20000"/>
        </a:spcBef>
        <a:spcAft>
          <a:spcPct val="0"/>
        </a:spcAft>
        <a:buClr>
          <a:srgbClr val="007FA3"/>
        </a:buClr>
        <a:buChar char="–"/>
        <a:defRPr sz="2800">
          <a:solidFill>
            <a:schemeClr val="tx1"/>
          </a:solidFill>
          <a:latin typeface="+mj-lt"/>
        </a:defRPr>
      </a:lvl2pPr>
      <a:lvl3pPr marL="1143000" indent="-228600" algn="l" rtl="0" eaLnBrk="0" fontAlgn="base" hangingPunct="0">
        <a:spcBef>
          <a:spcPct val="20000"/>
        </a:spcBef>
        <a:spcAft>
          <a:spcPct val="0"/>
        </a:spcAft>
        <a:buClr>
          <a:srgbClr val="007FA3"/>
        </a:buClr>
        <a:buChar char="•"/>
        <a:defRPr sz="2400">
          <a:solidFill>
            <a:schemeClr val="tx1"/>
          </a:solidFill>
          <a:latin typeface="+mj-lt"/>
        </a:defRPr>
      </a:lvl3pPr>
      <a:lvl4pPr marL="1600200" indent="-228600" algn="l" rtl="0" eaLnBrk="0" fontAlgn="base" hangingPunct="0">
        <a:spcBef>
          <a:spcPct val="20000"/>
        </a:spcBef>
        <a:spcAft>
          <a:spcPct val="0"/>
        </a:spcAft>
        <a:buClr>
          <a:srgbClr val="007FA3"/>
        </a:buClr>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3cuIOzNslcM?si=X9wrY35rqpjkSrMz"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1677393"/>
            <a:ext cx="3362538" cy="4570014"/>
          </a:xfrm>
          <a:prstGeom prst="rect">
            <a:avLst/>
          </a:prstGeom>
          <a:effectLst>
            <a:outerShdw blurRad="50800" dist="38100" dir="2700000" algn="tl" rotWithShape="0">
              <a:prstClr val="black">
                <a:alpha val="40000"/>
              </a:prstClr>
            </a:outerShdw>
          </a:effectLst>
        </p:spPr>
      </p:pic>
      <p:sp>
        <p:nvSpPr>
          <p:cNvPr id="6" name="Title 5"/>
          <p:cNvSpPr>
            <a:spLocks noGrp="1"/>
          </p:cNvSpPr>
          <p:nvPr>
            <p:ph type="title"/>
          </p:nvPr>
        </p:nvSpPr>
        <p:spPr>
          <a:xfrm>
            <a:off x="533402" y="215725"/>
            <a:ext cx="10972797" cy="1432100"/>
          </a:xfrm>
        </p:spPr>
        <p:txBody>
          <a:bodyPr/>
          <a:lstStyle/>
          <a:p>
            <a:pPr>
              <a:spcBef>
                <a:spcPts val="0"/>
              </a:spcBef>
              <a:defRPr/>
            </a:pPr>
            <a:r>
              <a:rPr lang="en-US" sz="3600" dirty="0"/>
              <a:t>Sustainability Management</a:t>
            </a:r>
            <a:br>
              <a:rPr lang="en-US" sz="3600" dirty="0"/>
            </a:br>
            <a:r>
              <a:rPr lang="en-US" sz="2800" dirty="0"/>
              <a:t>Concepts, Instruments, and Stakeholders</a:t>
            </a:r>
            <a:br>
              <a:rPr lang="en-US" sz="2800" dirty="0"/>
            </a:br>
            <a:r>
              <a:rPr lang="en-US" sz="2400" b="0" dirty="0"/>
              <a:t>Second Edition</a:t>
            </a:r>
          </a:p>
        </p:txBody>
      </p:sp>
      <p:sp>
        <p:nvSpPr>
          <p:cNvPr id="10" name="Content Placeholder 9"/>
          <p:cNvSpPr>
            <a:spLocks noGrp="1"/>
          </p:cNvSpPr>
          <p:nvPr>
            <p:ph idx="1"/>
          </p:nvPr>
        </p:nvSpPr>
        <p:spPr>
          <a:xfrm>
            <a:off x="5271559" y="1981200"/>
            <a:ext cx="5625042" cy="1828800"/>
          </a:xfrm>
        </p:spPr>
        <p:txBody>
          <a:bodyPr/>
          <a:lstStyle/>
          <a:p>
            <a:pPr marL="0" lvl="0" indent="0" eaLnBrk="1" fontAlgn="auto" hangingPunct="1">
              <a:spcBef>
                <a:spcPts val="1200"/>
              </a:spcBef>
              <a:spcAft>
                <a:spcPts val="0"/>
              </a:spcAft>
              <a:buClrTx/>
              <a:buNone/>
              <a:defRPr/>
            </a:pPr>
            <a:r>
              <a:rPr lang="en-US" sz="3000" dirty="0">
                <a:solidFill>
                  <a:srgbClr val="000000"/>
                </a:solidFill>
              </a:rPr>
              <a:t>Part C</a:t>
            </a:r>
          </a:p>
          <a:p>
            <a:pPr marL="0" lvl="0" indent="0" eaLnBrk="1" fontAlgn="auto" hangingPunct="1">
              <a:spcBef>
                <a:spcPts val="1200"/>
              </a:spcBef>
              <a:spcAft>
                <a:spcPts val="0"/>
              </a:spcAft>
              <a:buClrTx/>
              <a:buNone/>
              <a:defRPr/>
            </a:pPr>
            <a:r>
              <a:rPr lang="en-US" sz="2200" dirty="0">
                <a:solidFill>
                  <a:srgbClr val="000000"/>
                </a:solidFill>
              </a:rPr>
              <a:t>Functional perspectives of sustainability management</a:t>
            </a:r>
            <a:endParaRPr lang="en-US" sz="2200" baseline="30000" dirty="0">
              <a:solidFill>
                <a:srgbClr val="000000"/>
              </a:solidFill>
            </a:endParaRPr>
          </a:p>
        </p:txBody>
      </p:sp>
      <p:sp>
        <p:nvSpPr>
          <p:cNvPr id="11" name="Text Placeholder 10"/>
          <p:cNvSpPr>
            <a:spLocks noGrp="1"/>
          </p:cNvSpPr>
          <p:nvPr>
            <p:ph type="body" sz="half" idx="2"/>
          </p:nvPr>
        </p:nvSpPr>
        <p:spPr>
          <a:xfrm>
            <a:off x="5257800" y="3962400"/>
            <a:ext cx="5410200" cy="1490663"/>
          </a:xfrm>
        </p:spPr>
        <p:txBody>
          <a:bodyPr/>
          <a:lstStyle/>
          <a:p>
            <a:pPr lvl="0" eaLnBrk="1" fontAlgn="auto" hangingPunct="1">
              <a:spcBef>
                <a:spcPts val="1200"/>
              </a:spcBef>
              <a:spcAft>
                <a:spcPts val="0"/>
              </a:spcAft>
              <a:buClrTx/>
              <a:defRPr/>
            </a:pPr>
            <a:r>
              <a:rPr lang="en-US" sz="3000" dirty="0">
                <a:solidFill>
                  <a:srgbClr val="000000"/>
                </a:solidFill>
              </a:rPr>
              <a:t>Chapter 15</a:t>
            </a:r>
          </a:p>
          <a:p>
            <a:pPr lvl="0" eaLnBrk="1" fontAlgn="auto" hangingPunct="1">
              <a:spcBef>
                <a:spcPts val="1200"/>
              </a:spcBef>
              <a:spcAft>
                <a:spcPts val="0"/>
              </a:spcAft>
              <a:buClrTx/>
              <a:defRPr/>
            </a:pPr>
            <a:r>
              <a:rPr lang="en-US" sz="2200" dirty="0">
                <a:solidFill>
                  <a:srgbClr val="000000"/>
                </a:solidFill>
              </a:rPr>
              <a:t>Sustainable production and logistics</a:t>
            </a:r>
          </a:p>
        </p:txBody>
      </p:sp>
    </p:spTree>
    <p:extLst>
      <p:ext uri="{BB962C8B-B14F-4D97-AF65-F5344CB8AC3E}">
        <p14:creationId xmlns:p14="http://schemas.microsoft.com/office/powerpoint/2010/main" val="316579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Learning Objectives</a:t>
            </a:r>
            <a:endParaRPr lang="en-US" sz="3400" dirty="0"/>
          </a:p>
        </p:txBody>
      </p:sp>
      <p:sp>
        <p:nvSpPr>
          <p:cNvPr id="3" name="Content Placeholder 2"/>
          <p:cNvSpPr>
            <a:spLocks noGrp="1"/>
          </p:cNvSpPr>
          <p:nvPr>
            <p:ph idx="1"/>
          </p:nvPr>
        </p:nvSpPr>
        <p:spPr>
          <a:xfrm>
            <a:off x="609600" y="1352550"/>
            <a:ext cx="11049000" cy="4525963"/>
          </a:xfrm>
        </p:spPr>
        <p:txBody>
          <a:bodyPr/>
          <a:lstStyle/>
          <a:p>
            <a:pPr>
              <a:spcBef>
                <a:spcPts val="1200"/>
              </a:spcBef>
            </a:pPr>
            <a:r>
              <a:rPr lang="en-US" sz="2400" dirty="0"/>
              <a:t>Discuss the relevance of product development for sustainable product use.</a:t>
            </a:r>
          </a:p>
          <a:p>
            <a:r>
              <a:rPr lang="en-US" sz="2400" dirty="0"/>
              <a:t>Apply the </a:t>
            </a:r>
            <a:r>
              <a:rPr lang="en-US" sz="2400" dirty="0">
                <a:hlinkClick r:id="rId3"/>
              </a:rPr>
              <a:t>4R framework </a:t>
            </a:r>
            <a:r>
              <a:rPr lang="en-US" sz="2400" dirty="0"/>
              <a:t>at the end of a product life cycle.</a:t>
            </a:r>
          </a:p>
          <a:p>
            <a:r>
              <a:rPr lang="en-US" sz="2400" dirty="0"/>
              <a:t>Illustrate options of reducing the environmental impact of logistics by referring to the strategies of eco-efficiency, eco-effectiveness, and sufficiency.</a:t>
            </a:r>
          </a:p>
          <a:p>
            <a:endParaRPr lang="en-GB" sz="2400" dirty="0"/>
          </a:p>
        </p:txBody>
      </p:sp>
    </p:spTree>
    <p:extLst>
      <p:ext uri="{BB962C8B-B14F-4D97-AF65-F5344CB8AC3E}">
        <p14:creationId xmlns:p14="http://schemas.microsoft.com/office/powerpoint/2010/main" val="379381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42</a:t>
            </a:r>
            <a:br>
              <a:rPr lang="en-US" sz="3200" dirty="0"/>
            </a:br>
            <a:r>
              <a:rPr lang="en-US" sz="3200" dirty="0"/>
              <a:t>Overview of sustainability in production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011" y="1752600"/>
            <a:ext cx="10927978" cy="4114799"/>
          </a:xfrm>
          <a:prstGeom prst="rect">
            <a:avLst/>
          </a:prstGeom>
        </p:spPr>
      </p:pic>
    </p:spTree>
    <p:extLst>
      <p:ext uri="{BB962C8B-B14F-4D97-AF65-F5344CB8AC3E}">
        <p14:creationId xmlns:p14="http://schemas.microsoft.com/office/powerpoint/2010/main" val="85987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Example of by-products as option to achieve more sustainable production </a:t>
            </a:r>
            <a:endParaRPr lang="en-US" sz="3400" dirty="0"/>
          </a:p>
        </p:txBody>
      </p:sp>
      <p:sp>
        <p:nvSpPr>
          <p:cNvPr id="3" name="Content Placeholder 2"/>
          <p:cNvSpPr>
            <a:spLocks noGrp="1"/>
          </p:cNvSpPr>
          <p:nvPr>
            <p:ph idx="1"/>
          </p:nvPr>
        </p:nvSpPr>
        <p:spPr>
          <a:xfrm>
            <a:off x="609600" y="1731962"/>
            <a:ext cx="11125200" cy="4525963"/>
          </a:xfrm>
        </p:spPr>
        <p:txBody>
          <a:bodyPr/>
          <a:lstStyle/>
          <a:p>
            <a:r>
              <a:rPr lang="en-US" sz="2400" dirty="0"/>
              <a:t>By-products are secondary products that come with production of a primary product (e.g., sawdust, which occurs with production of wood panels, or industrial waste heat, which occurs in many transformation processes) </a:t>
            </a:r>
          </a:p>
          <a:p>
            <a:r>
              <a:rPr lang="en-US" sz="2400" dirty="0"/>
              <a:t>Potentially useful for producing company or other organizations </a:t>
            </a:r>
          </a:p>
          <a:p>
            <a:r>
              <a:rPr lang="en-US" sz="2400" dirty="0"/>
              <a:t>Or they have to be considered as waste, suitable strategies: </a:t>
            </a:r>
          </a:p>
          <a:p>
            <a:pPr lvl="1"/>
            <a:r>
              <a:rPr lang="en-US" sz="2000" dirty="0"/>
              <a:t>Eco-efficiency: improve efficiency of transformation processes and reduce amount of by-products</a:t>
            </a:r>
          </a:p>
          <a:p>
            <a:pPr lvl="1"/>
            <a:r>
              <a:rPr lang="en-US" sz="2000" dirty="0"/>
              <a:t>Eco-effectiveness:</a:t>
            </a:r>
          </a:p>
          <a:p>
            <a:pPr marL="1036638" lvl="2" indent="-252413"/>
            <a:r>
              <a:rPr lang="en-US" sz="1800" dirty="0"/>
              <a:t>Turn previously unused by-products into input for the same company or other organizations </a:t>
            </a:r>
          </a:p>
          <a:p>
            <a:pPr marL="1036638" lvl="2" indent="-252413"/>
            <a:r>
              <a:rPr lang="en-US" sz="1800" dirty="0"/>
              <a:t>Waste heat could be used to produce energy or as district heating </a:t>
            </a:r>
          </a:p>
          <a:p>
            <a:pPr marL="1036638" lvl="2" indent="-252413"/>
            <a:r>
              <a:rPr lang="en-US" sz="1800" dirty="0"/>
              <a:t>Sawdust might be used to produce oriented strand boards </a:t>
            </a:r>
          </a:p>
        </p:txBody>
      </p:sp>
      <p:cxnSp>
        <p:nvCxnSpPr>
          <p:cNvPr id="4" name="Verbinder: gewinkelt 6">
            <a:extLst>
              <a:ext uri="{FF2B5EF4-FFF2-40B4-BE49-F238E27FC236}">
                <a16:creationId xmlns:a16="http://schemas.microsoft.com/office/drawing/2014/main" id="{47A19CD3-0921-4ACC-9E44-341716EF4C78}"/>
              </a:ext>
            </a:extLst>
          </p:cNvPr>
          <p:cNvCxnSpPr>
            <a:cxnSpLocks/>
          </p:cNvCxnSpPr>
          <p:nvPr/>
        </p:nvCxnSpPr>
        <p:spPr>
          <a:xfrm rot="10800000">
            <a:off x="685800" y="3134838"/>
            <a:ext cx="135794" cy="2194560"/>
          </a:xfrm>
          <a:prstGeom prst="bentConnector3">
            <a:avLst>
              <a:gd name="adj1" fmla="val 257321"/>
            </a:avLst>
          </a:prstGeom>
          <a:ln>
            <a:solidFill>
              <a:srgbClr val="007FA3"/>
            </a:solidFill>
            <a:tailEnd type="triangle"/>
          </a:ln>
        </p:spPr>
        <p:style>
          <a:lnRef idx="1">
            <a:schemeClr val="accent1"/>
          </a:lnRef>
          <a:fillRef idx="0">
            <a:schemeClr val="accent1"/>
          </a:fillRef>
          <a:effectRef idx="0">
            <a:schemeClr val="accent1"/>
          </a:effectRef>
          <a:fontRef idx="minor">
            <a:schemeClr val="tx1"/>
          </a:fontRef>
        </p:style>
      </p:cxnSp>
      <p:sp>
        <p:nvSpPr>
          <p:cNvPr id="5" name="Geschweifte Klammer links 10">
            <a:extLst>
              <a:ext uri="{FF2B5EF4-FFF2-40B4-BE49-F238E27FC236}">
                <a16:creationId xmlns:a16="http://schemas.microsoft.com/office/drawing/2014/main" id="{4DABFCB4-D929-44C8-A238-3F151C56B66A}"/>
              </a:ext>
            </a:extLst>
          </p:cNvPr>
          <p:cNvSpPr/>
          <p:nvPr/>
        </p:nvSpPr>
        <p:spPr>
          <a:xfrm>
            <a:off x="823914" y="4860133"/>
            <a:ext cx="226326" cy="937638"/>
          </a:xfrm>
          <a:prstGeom prst="leftBrace">
            <a:avLst>
              <a:gd name="adj1" fmla="val 58333"/>
              <a:gd name="adj2" fmla="val 50000"/>
            </a:avLst>
          </a:prstGeom>
          <a:ln>
            <a:solidFill>
              <a:srgbClr val="007FA3"/>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273846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Sustainability in norms and regulations</a:t>
            </a:r>
            <a:endParaRPr lang="en-US" sz="3400" dirty="0"/>
          </a:p>
        </p:txBody>
      </p:sp>
      <p:sp>
        <p:nvSpPr>
          <p:cNvPr id="3" name="Content Placeholder 2"/>
          <p:cNvSpPr>
            <a:spLocks noGrp="1"/>
          </p:cNvSpPr>
          <p:nvPr>
            <p:ph idx="1"/>
          </p:nvPr>
        </p:nvSpPr>
        <p:spPr>
          <a:xfrm>
            <a:off x="609600" y="1352550"/>
            <a:ext cx="11049000" cy="4525963"/>
          </a:xfrm>
        </p:spPr>
        <p:txBody>
          <a:bodyPr/>
          <a:lstStyle/>
          <a:p>
            <a:r>
              <a:rPr lang="en-GB" sz="2400" dirty="0"/>
              <a:t>Many sustainability-related aspects specified through norms and regulations</a:t>
            </a:r>
          </a:p>
          <a:p>
            <a:pPr lvl="1"/>
            <a:r>
              <a:rPr lang="en-GB" sz="2200" dirty="0"/>
              <a:t>Social aspects partly regulated via certain minimum wages or through regulations for occupational health and safety</a:t>
            </a:r>
          </a:p>
          <a:p>
            <a:pPr lvl="1"/>
            <a:r>
              <a:rPr lang="en-US" sz="2200" dirty="0"/>
              <a:t>Regulations of environmental aspects often </a:t>
            </a:r>
            <a:r>
              <a:rPr lang="en-GB" sz="2200" dirty="0"/>
              <a:t>prohibit use of certain input materials, or they dictate certain output limits for various substances and emissions</a:t>
            </a:r>
          </a:p>
          <a:p>
            <a:r>
              <a:rPr lang="en-US" sz="2400" dirty="0"/>
              <a:t>Output threshold limit the quantity of by-products </a:t>
            </a:r>
          </a:p>
          <a:p>
            <a:r>
              <a:rPr lang="en-US" sz="2400" dirty="0"/>
              <a:t>Restrict production volumes or use of techniques </a:t>
            </a:r>
          </a:p>
          <a:p>
            <a:r>
              <a:rPr lang="en-US" sz="2400" dirty="0"/>
              <a:t>Come in from of absolute limits or relative limits </a:t>
            </a:r>
          </a:p>
          <a:p>
            <a:r>
              <a:rPr lang="en-US" sz="2400" dirty="0"/>
              <a:t>Regulations have the power to significantly change or impact production processes</a:t>
            </a:r>
            <a:endParaRPr lang="en-GB" sz="1200" dirty="0"/>
          </a:p>
        </p:txBody>
      </p:sp>
    </p:spTree>
    <p:extLst>
      <p:ext uri="{BB962C8B-B14F-4D97-AF65-F5344CB8AC3E}">
        <p14:creationId xmlns:p14="http://schemas.microsoft.com/office/powerpoint/2010/main" val="16197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Product development for sustainable product use</a:t>
            </a:r>
            <a:endParaRPr lang="en-US" sz="3400" dirty="0"/>
          </a:p>
        </p:txBody>
      </p:sp>
      <p:sp>
        <p:nvSpPr>
          <p:cNvPr id="3" name="Content Placeholder 2"/>
          <p:cNvSpPr>
            <a:spLocks noGrp="1"/>
          </p:cNvSpPr>
          <p:nvPr>
            <p:ph idx="1"/>
          </p:nvPr>
        </p:nvSpPr>
        <p:spPr>
          <a:xfrm>
            <a:off x="609600" y="1352550"/>
            <a:ext cx="11049000" cy="4525963"/>
          </a:xfrm>
        </p:spPr>
        <p:txBody>
          <a:bodyPr/>
          <a:lstStyle/>
          <a:p>
            <a:r>
              <a:rPr lang="en-US" sz="2400" dirty="0"/>
              <a:t>Product specifications determine sustainability impacts of products along entire life cycle </a:t>
            </a:r>
          </a:p>
          <a:p>
            <a:pPr lvl="1"/>
            <a:r>
              <a:rPr lang="en-US" sz="2000" dirty="0"/>
              <a:t>Early product design phases most important </a:t>
            </a:r>
          </a:p>
          <a:p>
            <a:pPr lvl="1"/>
            <a:r>
              <a:rPr lang="en-US" sz="2000" dirty="0"/>
              <a:t>Determine overall requirements a product has to fulfil </a:t>
            </a:r>
            <a:r>
              <a:rPr lang="en-US" sz="2000" dirty="0">
                <a:sym typeface="Wingdings" panose="05000000000000000000" pitchFamily="2" charset="2"/>
              </a:rPr>
              <a:t> </a:t>
            </a:r>
            <a:r>
              <a:rPr lang="en-US" sz="2000" dirty="0"/>
              <a:t>Impact on product design, its functionalities, materials and production processes to be used </a:t>
            </a:r>
          </a:p>
          <a:p>
            <a:r>
              <a:rPr lang="en-US" sz="2400" dirty="0"/>
              <a:t>Reducing is regarded as the first-best option: Products that are not produced in the first place do not require raw materials, manufacturing processes, or subsequent distribution and, eventually, disposal</a:t>
            </a:r>
          </a:p>
          <a:p>
            <a:r>
              <a:rPr lang="en-US" sz="2400" dirty="0"/>
              <a:t>In the production process itself, reduction can be achieved, e.g., by cutting down the absolute amount of input (e.g., by reducing offcuts or leakages or using thinner material) or by changing the type of input (e.g., avoiding harmful substances by substituting them with other substances)</a:t>
            </a:r>
          </a:p>
        </p:txBody>
      </p:sp>
    </p:spTree>
    <p:extLst>
      <p:ext uri="{BB962C8B-B14F-4D97-AF65-F5344CB8AC3E}">
        <p14:creationId xmlns:p14="http://schemas.microsoft.com/office/powerpoint/2010/main" val="345586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52425"/>
            <a:ext cx="10972800" cy="1143000"/>
          </a:xfrm>
        </p:spPr>
        <p:txBody>
          <a:bodyPr/>
          <a:lstStyle/>
          <a:p>
            <a:r>
              <a:rPr lang="en-US" sz="3200" dirty="0"/>
              <a:t>Relevance and examples of product development for sustainable product use</a:t>
            </a:r>
            <a:endParaRPr lang="en-US" sz="3400" dirty="0"/>
          </a:p>
        </p:txBody>
      </p:sp>
      <p:sp>
        <p:nvSpPr>
          <p:cNvPr id="3" name="Content Placeholder 2"/>
          <p:cNvSpPr>
            <a:spLocks noGrp="1"/>
          </p:cNvSpPr>
          <p:nvPr>
            <p:ph idx="1"/>
          </p:nvPr>
        </p:nvSpPr>
        <p:spPr>
          <a:xfrm>
            <a:off x="609600" y="1646237"/>
            <a:ext cx="10972800" cy="4525963"/>
          </a:xfrm>
        </p:spPr>
        <p:txBody>
          <a:bodyPr/>
          <a:lstStyle/>
          <a:p>
            <a:r>
              <a:rPr lang="en-US" sz="2400" dirty="0"/>
              <a:t>Not only include market research in terms of customer needs but also assessment of a product’s various (potential) impacts along entire product life cycle</a:t>
            </a:r>
          </a:p>
          <a:p>
            <a:r>
              <a:rPr lang="en-US" sz="2400" dirty="0"/>
              <a:t>Results determine boundary conditions for technical product development</a:t>
            </a:r>
          </a:p>
          <a:p>
            <a:r>
              <a:rPr lang="en-US" sz="2400" dirty="0"/>
              <a:t>In this later phase, product designers and engineers can try to further improve sustainability performance of a product through</a:t>
            </a:r>
          </a:p>
          <a:p>
            <a:pPr lvl="1"/>
            <a:r>
              <a:rPr lang="en-US" sz="2000" dirty="0"/>
              <a:t>Eco-efficiency (e.g., using lightweight materials or energy-efficient components)</a:t>
            </a:r>
          </a:p>
          <a:p>
            <a:pPr lvl="1"/>
            <a:r>
              <a:rPr lang="en-US" sz="2000" dirty="0"/>
              <a:t>Eco-effectiveness (e.g., using nontoxic materials that are easy to disassemble and reuse)</a:t>
            </a:r>
          </a:p>
          <a:p>
            <a:pPr lvl="1"/>
            <a:r>
              <a:rPr lang="en-US" sz="2000" dirty="0"/>
              <a:t>Sufficiency (e.g., building durable products that can more easily be shared)</a:t>
            </a:r>
          </a:p>
          <a:p>
            <a:r>
              <a:rPr lang="en-GB" sz="2400" dirty="0"/>
              <a:t>Bulk of sustainability impacts of many products is in product use phase and not in production itself (e.g., many energy consuming products)</a:t>
            </a:r>
          </a:p>
          <a:p>
            <a:r>
              <a:rPr lang="en-GB" sz="2400" dirty="0">
                <a:sym typeface="Wingdings" panose="05000000000000000000" pitchFamily="2" charset="2"/>
              </a:rPr>
              <a:t> </a:t>
            </a:r>
            <a:r>
              <a:rPr lang="en-GB" sz="2400" dirty="0"/>
              <a:t>Important to consider entire life cycle </a:t>
            </a:r>
            <a:endParaRPr lang="en-GB" sz="3600" dirty="0"/>
          </a:p>
        </p:txBody>
      </p:sp>
    </p:spTree>
    <p:extLst>
      <p:ext uri="{BB962C8B-B14F-4D97-AF65-F5344CB8AC3E}">
        <p14:creationId xmlns:p14="http://schemas.microsoft.com/office/powerpoint/2010/main" val="1583702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52425"/>
            <a:ext cx="10972800" cy="1143000"/>
          </a:xfrm>
        </p:spPr>
        <p:txBody>
          <a:bodyPr/>
          <a:lstStyle/>
          <a:p>
            <a:r>
              <a:rPr lang="en-US" sz="3200" dirty="0"/>
              <a:t>Manifold opportunities f</a:t>
            </a:r>
            <a:r>
              <a:rPr lang="en-GB" sz="3200" dirty="0"/>
              <a:t>or implementing idea of sustainability in product design</a:t>
            </a:r>
            <a:endParaRPr lang="en-US" sz="3400" dirty="0"/>
          </a:p>
        </p:txBody>
      </p:sp>
      <p:sp>
        <p:nvSpPr>
          <p:cNvPr id="3" name="Content Placeholder 2"/>
          <p:cNvSpPr>
            <a:spLocks noGrp="1"/>
          </p:cNvSpPr>
          <p:nvPr>
            <p:ph idx="1"/>
          </p:nvPr>
        </p:nvSpPr>
        <p:spPr>
          <a:xfrm>
            <a:off x="609600" y="1646237"/>
            <a:ext cx="10972800" cy="4525963"/>
          </a:xfrm>
        </p:spPr>
        <p:txBody>
          <a:bodyPr/>
          <a:lstStyle/>
          <a:p>
            <a:r>
              <a:rPr lang="en-GB" sz="2400" dirty="0"/>
              <a:t>Aspects of design for the environment have long been neglected in production development </a:t>
            </a:r>
          </a:p>
          <a:p>
            <a:pPr lvl="1"/>
            <a:r>
              <a:rPr lang="en-GB" sz="2000" dirty="0"/>
              <a:t>Usually do not result in immediate savings of energy or material (and thus often costs) at producing company itself</a:t>
            </a:r>
          </a:p>
          <a:p>
            <a:pPr lvl="1"/>
            <a:r>
              <a:rPr lang="en-GB" sz="2000" dirty="0"/>
              <a:t>Efficiency gaps in production phase were often the first starting points of sustainability considerations in production</a:t>
            </a:r>
          </a:p>
          <a:p>
            <a:pPr lvl="1"/>
            <a:r>
              <a:rPr lang="en-GB" sz="2000" dirty="0"/>
              <a:t>Use phase was often ignored despite its promising potential for sustainability</a:t>
            </a:r>
          </a:p>
          <a:p>
            <a:r>
              <a:rPr lang="en-GB" sz="2400" dirty="0"/>
              <a:t>Approaches of design for the environment, eco-design, or design for sustainability aim at reducing the overall impact of a product on human health and environment across entire product life cycle</a:t>
            </a:r>
          </a:p>
        </p:txBody>
      </p:sp>
    </p:spTree>
    <p:extLst>
      <p:ext uri="{BB962C8B-B14F-4D97-AF65-F5344CB8AC3E}">
        <p14:creationId xmlns:p14="http://schemas.microsoft.com/office/powerpoint/2010/main" val="28863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52425"/>
            <a:ext cx="10972800" cy="1143000"/>
          </a:xfrm>
        </p:spPr>
        <p:txBody>
          <a:bodyPr/>
          <a:lstStyle/>
          <a:p>
            <a:r>
              <a:rPr lang="en-US" sz="3200" dirty="0"/>
              <a:t>Manifold opportunities f</a:t>
            </a:r>
            <a:r>
              <a:rPr lang="en-GB" sz="3200" dirty="0"/>
              <a:t>or implementing idea of sustainability in product design (Continued)</a:t>
            </a:r>
            <a:endParaRPr lang="en-US" sz="3400" dirty="0"/>
          </a:p>
        </p:txBody>
      </p:sp>
      <p:sp>
        <p:nvSpPr>
          <p:cNvPr id="3" name="Content Placeholder 2"/>
          <p:cNvSpPr>
            <a:spLocks noGrp="1"/>
          </p:cNvSpPr>
          <p:nvPr>
            <p:ph idx="1"/>
          </p:nvPr>
        </p:nvSpPr>
        <p:spPr>
          <a:xfrm>
            <a:off x="609600" y="1646237"/>
            <a:ext cx="10972800" cy="4525963"/>
          </a:xfrm>
        </p:spPr>
        <p:txBody>
          <a:bodyPr/>
          <a:lstStyle/>
          <a:p>
            <a:r>
              <a:rPr lang="en-GB" sz="2200" dirty="0"/>
              <a:t>Examples are manifold</a:t>
            </a:r>
          </a:p>
          <a:p>
            <a:pPr lvl="1"/>
            <a:r>
              <a:rPr lang="en-GB" sz="1800" dirty="0"/>
              <a:t>Lighter materials in vehicles can lead to reduced energy needs</a:t>
            </a:r>
          </a:p>
          <a:p>
            <a:pPr lvl="1"/>
            <a:r>
              <a:rPr lang="en-GB" sz="1800" dirty="0"/>
              <a:t>Better insulation reduces need to heat or cool things</a:t>
            </a:r>
          </a:p>
          <a:p>
            <a:pPr lvl="1"/>
            <a:r>
              <a:rPr lang="en-GB" sz="1800" dirty="0"/>
              <a:t>Durable materials or a modular design can extend product life in general thus reducing need for new products</a:t>
            </a:r>
          </a:p>
          <a:p>
            <a:r>
              <a:rPr lang="en-GB" sz="2200" dirty="0"/>
              <a:t>Proactive considerations not limited to environmental aspects </a:t>
            </a:r>
          </a:p>
          <a:p>
            <a:pPr lvl="1"/>
            <a:r>
              <a:rPr lang="en-GB" sz="1800" dirty="0"/>
              <a:t>Decisions on raw materials and ingredients for a product determine many social impacts</a:t>
            </a:r>
          </a:p>
          <a:p>
            <a:pPr lvl="1"/>
            <a:r>
              <a:rPr lang="en-GB" sz="1800" dirty="0"/>
              <a:t>Certain materials are connected to health issues  </a:t>
            </a:r>
          </a:p>
          <a:p>
            <a:r>
              <a:rPr lang="en-GB" sz="2200" dirty="0"/>
              <a:t>Trade-offs possible: Positive effects in one stage of product life cycle can lead to negative effects in other stages</a:t>
            </a:r>
          </a:p>
          <a:p>
            <a:pPr lvl="1"/>
            <a:r>
              <a:rPr lang="en-GB" sz="1800" dirty="0"/>
              <a:t>E.g., electric vehicles can significantly reduce carbon emissions compared to vehicles powered by combustion engines during use phase</a:t>
            </a:r>
          </a:p>
          <a:p>
            <a:pPr lvl="1"/>
            <a:r>
              <a:rPr lang="en-GB" sz="1800" dirty="0"/>
              <a:t>There are currently still significant environmental and social challenges in production and recycling of batteries</a:t>
            </a:r>
          </a:p>
        </p:txBody>
      </p:sp>
    </p:spTree>
    <p:extLst>
      <p:ext uri="{BB962C8B-B14F-4D97-AF65-F5344CB8AC3E}">
        <p14:creationId xmlns:p14="http://schemas.microsoft.com/office/powerpoint/2010/main" val="2875046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en-US" sz="3200" dirty="0"/>
              <a:t>Scenarios of reduction-oriented product use concepts</a:t>
            </a:r>
            <a:endParaRPr lang="en-US" sz="3400" dirty="0"/>
          </a:p>
        </p:txBody>
      </p:sp>
      <p:sp>
        <p:nvSpPr>
          <p:cNvPr id="3" name="Content Placeholder 2"/>
          <p:cNvSpPr>
            <a:spLocks noGrp="1"/>
          </p:cNvSpPr>
          <p:nvPr>
            <p:ph idx="1"/>
          </p:nvPr>
        </p:nvSpPr>
        <p:spPr>
          <a:xfrm>
            <a:off x="609600" y="1343026"/>
            <a:ext cx="10972800" cy="4800600"/>
          </a:xfrm>
        </p:spPr>
        <p:txBody>
          <a:bodyPr/>
          <a:lstStyle/>
          <a:p>
            <a:pPr>
              <a:spcBef>
                <a:spcPts val="600"/>
              </a:spcBef>
            </a:pPr>
            <a:r>
              <a:rPr lang="en-US" sz="2200" b="1" dirty="0"/>
              <a:t>First scenario </a:t>
            </a:r>
          </a:p>
          <a:p>
            <a:pPr lvl="1">
              <a:spcBef>
                <a:spcPts val="600"/>
              </a:spcBef>
            </a:pPr>
            <a:r>
              <a:rPr lang="en-GB" sz="2000" dirty="0"/>
              <a:t>Extension of potential useful product life by delaying mechanical wear</a:t>
            </a:r>
          </a:p>
          <a:p>
            <a:pPr lvl="1">
              <a:spcBef>
                <a:spcPts val="600"/>
              </a:spcBef>
            </a:pPr>
            <a:r>
              <a:rPr lang="en-GB" sz="2000" dirty="0"/>
              <a:t>Achieved by using more durable materials, allowing for a gentler product use, or by nudging consumers into appropriately using the product</a:t>
            </a:r>
          </a:p>
          <a:p>
            <a:pPr lvl="1">
              <a:spcBef>
                <a:spcPts val="600"/>
              </a:spcBef>
            </a:pPr>
            <a:r>
              <a:rPr lang="en-US" sz="2000" dirty="0"/>
              <a:t>Compared to original end of product lifespan, extended end of the product life comes at a later point in time</a:t>
            </a:r>
            <a:endParaRPr lang="en-GB" sz="2000" dirty="0"/>
          </a:p>
          <a:p>
            <a:pPr lvl="1">
              <a:spcBef>
                <a:spcPts val="600"/>
              </a:spcBef>
            </a:pPr>
            <a:r>
              <a:rPr lang="en-GB" sz="2000" dirty="0"/>
              <a:t>Fail to achieve intended goal, if customers simply do not use products for a longer time</a:t>
            </a:r>
          </a:p>
          <a:p>
            <a:pPr>
              <a:spcBef>
                <a:spcPts val="600"/>
              </a:spcBef>
            </a:pPr>
            <a:r>
              <a:rPr lang="en-GB" sz="2200" b="1" dirty="0"/>
              <a:t>Second scenario </a:t>
            </a:r>
          </a:p>
          <a:p>
            <a:pPr lvl="1">
              <a:spcBef>
                <a:spcPts val="600"/>
              </a:spcBef>
            </a:pPr>
            <a:r>
              <a:rPr lang="en-GB" sz="2000" dirty="0"/>
              <a:t>Asks how actual product use can be extended especially when products are not used until end of technically possible product life</a:t>
            </a:r>
          </a:p>
          <a:p>
            <a:pPr lvl="1">
              <a:spcBef>
                <a:spcPts val="600"/>
              </a:spcBef>
            </a:pPr>
            <a:r>
              <a:rPr lang="en-GB" sz="2000" dirty="0"/>
              <a:t>Strategies: timeless designs, modular designs, extended software updates etc.</a:t>
            </a:r>
          </a:p>
        </p:txBody>
      </p:sp>
    </p:spTree>
    <p:extLst>
      <p:ext uri="{BB962C8B-B14F-4D97-AF65-F5344CB8AC3E}">
        <p14:creationId xmlns:p14="http://schemas.microsoft.com/office/powerpoint/2010/main" val="3948555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43</a:t>
            </a:r>
            <a:br>
              <a:rPr lang="en-US" sz="3200" dirty="0"/>
            </a:br>
            <a:r>
              <a:rPr lang="en-US" sz="3200" dirty="0"/>
              <a:t>Reduction-oriented product use concepts – Scenario 1</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2532" y="1611203"/>
            <a:ext cx="9506936" cy="4637197"/>
          </a:xfrm>
          <a:prstGeom prst="rect">
            <a:avLst/>
          </a:prstGeom>
        </p:spPr>
      </p:pic>
    </p:spTree>
    <p:extLst>
      <p:ext uri="{BB962C8B-B14F-4D97-AF65-F5344CB8AC3E}">
        <p14:creationId xmlns:p14="http://schemas.microsoft.com/office/powerpoint/2010/main" val="3123556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44</a:t>
            </a:r>
            <a:br>
              <a:rPr lang="en-US" sz="3200" dirty="0"/>
            </a:br>
            <a:r>
              <a:rPr lang="en-US" sz="3200" dirty="0"/>
              <a:t>Reduction-oriented product use concepts – Scenario 2</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2532" y="1602784"/>
            <a:ext cx="9506936" cy="4637197"/>
          </a:xfrm>
          <a:prstGeom prst="rect">
            <a:avLst/>
          </a:prstGeom>
        </p:spPr>
      </p:pic>
    </p:spTree>
    <p:extLst>
      <p:ext uri="{BB962C8B-B14F-4D97-AF65-F5344CB8AC3E}">
        <p14:creationId xmlns:p14="http://schemas.microsoft.com/office/powerpoint/2010/main" val="1595284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52424"/>
            <a:ext cx="10972800" cy="1143000"/>
          </a:xfrm>
        </p:spPr>
        <p:txBody>
          <a:bodyPr/>
          <a:lstStyle/>
          <a:p>
            <a:r>
              <a:rPr lang="en-US" sz="3200" dirty="0"/>
              <a:t>Scenarios of reduction-oriented product use concepts (Continued)</a:t>
            </a:r>
            <a:endParaRPr lang="en-US" sz="3400" dirty="0"/>
          </a:p>
        </p:txBody>
      </p:sp>
      <p:sp>
        <p:nvSpPr>
          <p:cNvPr id="3" name="Content Placeholder 2"/>
          <p:cNvSpPr>
            <a:spLocks noGrp="1"/>
          </p:cNvSpPr>
          <p:nvPr>
            <p:ph idx="1"/>
          </p:nvPr>
        </p:nvSpPr>
        <p:spPr>
          <a:xfrm>
            <a:off x="609600" y="1581150"/>
            <a:ext cx="10972800" cy="4800600"/>
          </a:xfrm>
        </p:spPr>
        <p:txBody>
          <a:bodyPr/>
          <a:lstStyle/>
          <a:p>
            <a:r>
              <a:rPr lang="en-GB" sz="2400" b="1" dirty="0"/>
              <a:t>Third scenario</a:t>
            </a:r>
          </a:p>
          <a:p>
            <a:pPr lvl="1"/>
            <a:r>
              <a:rPr lang="en-GB" sz="2000" dirty="0"/>
              <a:t>Asks how product usage can be intensified across product life time, e.g., </a:t>
            </a:r>
          </a:p>
          <a:p>
            <a:pPr lvl="2"/>
            <a:r>
              <a:rPr lang="en-GB" sz="1800" dirty="0"/>
              <a:t>constantly run a production line instead of regularly shutting it up and down might be more eco-efficient (Scenario 3.a)</a:t>
            </a:r>
          </a:p>
          <a:p>
            <a:pPr lvl="2"/>
            <a:r>
              <a:rPr lang="en-GB" sz="1800" dirty="0"/>
              <a:t>create additional use intervals for same product (Scenario 3.b): </a:t>
            </a:r>
            <a:r>
              <a:rPr lang="en-GB" sz="1800" dirty="0" err="1"/>
              <a:t>carsharing</a:t>
            </a:r>
            <a:r>
              <a:rPr lang="en-GB" sz="1800" dirty="0"/>
              <a:t>, rental cars, or transport services can increase product utilization of vehicles </a:t>
            </a:r>
          </a:p>
          <a:p>
            <a:pPr lvl="2">
              <a:buFont typeface="Wingdings" panose="05000000000000000000" pitchFamily="2" charset="2"/>
              <a:buChar char="à"/>
            </a:pPr>
            <a:r>
              <a:rPr lang="en-GB" sz="1800" dirty="0"/>
              <a:t>Ecologically beneficial if product provides benefits to more people so that overall fewer products have to be produced</a:t>
            </a:r>
          </a:p>
          <a:p>
            <a:pPr lvl="2">
              <a:buFont typeface="Wingdings" panose="05000000000000000000" pitchFamily="2" charset="2"/>
              <a:buChar char="à"/>
            </a:pPr>
            <a:endParaRPr lang="en-GB" sz="1800" dirty="0"/>
          </a:p>
          <a:p>
            <a:r>
              <a:rPr lang="en-GB" sz="2400" b="1" dirty="0"/>
              <a:t>Fourth scenario </a:t>
            </a:r>
          </a:p>
          <a:p>
            <a:pPr lvl="1"/>
            <a:r>
              <a:rPr lang="en-GB" sz="2000" dirty="0"/>
              <a:t>Looks at how use intensity can be increased at any given point in time when product is actually in use (not only across a product’s lifetime)</a:t>
            </a:r>
          </a:p>
          <a:p>
            <a:pPr lvl="1"/>
            <a:r>
              <a:rPr lang="en-GB" sz="2000" dirty="0"/>
              <a:t>E.g., increase of capacity of public local transport (e.g., double-decker busses or trains) or carpooling</a:t>
            </a:r>
          </a:p>
        </p:txBody>
      </p:sp>
    </p:spTree>
    <p:extLst>
      <p:ext uri="{BB962C8B-B14F-4D97-AF65-F5344CB8AC3E}">
        <p14:creationId xmlns:p14="http://schemas.microsoft.com/office/powerpoint/2010/main" val="232420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45</a:t>
            </a:r>
            <a:br>
              <a:rPr lang="en-US" sz="3200" dirty="0"/>
            </a:br>
            <a:r>
              <a:rPr lang="en-US" sz="3200" dirty="0"/>
              <a:t>Reduction-oriented product use concepts – Scenarios 3a and 3b</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9715" y="2024006"/>
            <a:ext cx="8692570" cy="4243027"/>
          </a:xfrm>
          <a:prstGeom prst="rect">
            <a:avLst/>
          </a:prstGeom>
        </p:spPr>
      </p:pic>
    </p:spTree>
    <p:extLst>
      <p:ext uri="{BB962C8B-B14F-4D97-AF65-F5344CB8AC3E}">
        <p14:creationId xmlns:p14="http://schemas.microsoft.com/office/powerpoint/2010/main" val="3539978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46</a:t>
            </a:r>
            <a:br>
              <a:rPr lang="en-US" sz="3200" dirty="0"/>
            </a:br>
            <a:r>
              <a:rPr lang="en-US" sz="3200" dirty="0"/>
              <a:t>Reduction-oriented product use concepts – Scenario 4</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4998" y="1588410"/>
            <a:ext cx="9602005" cy="4680026"/>
          </a:xfrm>
          <a:prstGeom prst="rect">
            <a:avLst/>
          </a:prstGeom>
        </p:spPr>
      </p:pic>
    </p:spTree>
    <p:extLst>
      <p:ext uri="{BB962C8B-B14F-4D97-AF65-F5344CB8AC3E}">
        <p14:creationId xmlns:p14="http://schemas.microsoft.com/office/powerpoint/2010/main" val="554862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de-DE" sz="3200" dirty="0"/>
              <a:t>Sustainable </a:t>
            </a:r>
            <a:r>
              <a:rPr lang="en-US" sz="3200" dirty="0"/>
              <a:t>reduction and recycling</a:t>
            </a:r>
            <a:endParaRPr lang="en-US" sz="3400" dirty="0"/>
          </a:p>
        </p:txBody>
      </p:sp>
      <p:sp>
        <p:nvSpPr>
          <p:cNvPr id="3" name="Content Placeholder 2"/>
          <p:cNvSpPr>
            <a:spLocks noGrp="1"/>
          </p:cNvSpPr>
          <p:nvPr>
            <p:ph idx="1"/>
          </p:nvPr>
        </p:nvSpPr>
        <p:spPr>
          <a:xfrm>
            <a:off x="609600" y="1343026"/>
            <a:ext cx="10972800" cy="4800600"/>
          </a:xfrm>
        </p:spPr>
        <p:txBody>
          <a:bodyPr/>
          <a:lstStyle/>
          <a:p>
            <a:r>
              <a:rPr lang="en-US" sz="2400" dirty="0"/>
              <a:t>Sustainable reduction and recycling are concerned with the question of what happens with goods after their useful life</a:t>
            </a:r>
          </a:p>
          <a:p>
            <a:r>
              <a:rPr lang="en-US" sz="2400" dirty="0"/>
              <a:t>4R framework (see Figure)</a:t>
            </a:r>
          </a:p>
          <a:p>
            <a:r>
              <a:rPr lang="en-GB" sz="2400" dirty="0"/>
              <a:t>Different perspective of the circular economy</a:t>
            </a:r>
          </a:p>
          <a:p>
            <a:pPr lvl="1"/>
            <a:r>
              <a:rPr lang="en-US" sz="2000" dirty="0"/>
              <a:t>Global North: Circular economy primarily discussed from perspectives of business strategies, technological solutions, and planned policy </a:t>
            </a:r>
            <a:r>
              <a:rPr lang="en-US" sz="2000" dirty="0">
                <a:sym typeface="Wingdings" panose="05000000000000000000" pitchFamily="2" charset="2"/>
              </a:rPr>
              <a:t> E</a:t>
            </a:r>
            <a:r>
              <a:rPr lang="en-US" sz="2000" dirty="0"/>
              <a:t>mphasizes high-tech innovation, efficiency, and formal economic arrangement</a:t>
            </a:r>
          </a:p>
          <a:p>
            <a:pPr lvl="1"/>
            <a:r>
              <a:rPr lang="en-US" sz="2000" dirty="0"/>
              <a:t>Global South: Circular economy in a low-income contexts largely driven by economic necessity including practices such as: </a:t>
            </a:r>
          </a:p>
          <a:p>
            <a:pPr lvl="2">
              <a:buFont typeface="Wingdings" panose="05000000000000000000" pitchFamily="2" charset="2"/>
              <a:buChar char="§"/>
            </a:pPr>
            <a:r>
              <a:rPr lang="en-US" sz="1800" dirty="0"/>
              <a:t>Reuse of containers for carrying and storing water, liquids, grains, or charcoal</a:t>
            </a:r>
          </a:p>
          <a:p>
            <a:pPr lvl="2">
              <a:buFont typeface="Wingdings" panose="05000000000000000000" pitchFamily="2" charset="2"/>
              <a:buChar char="§"/>
            </a:pPr>
            <a:r>
              <a:rPr lang="en-US" sz="1800" dirty="0"/>
              <a:t>Affordable repair services for anything ranging from shoes and furniture to electronics</a:t>
            </a:r>
          </a:p>
          <a:p>
            <a:pPr lvl="2">
              <a:buFont typeface="Wingdings" panose="05000000000000000000" pitchFamily="2" charset="2"/>
              <a:buChar char="§"/>
            </a:pPr>
            <a:r>
              <a:rPr lang="en-US" sz="1800" dirty="0"/>
              <a:t>Extensive informal recycling sector</a:t>
            </a:r>
            <a:endParaRPr lang="de-DE" sz="1800" dirty="0"/>
          </a:p>
        </p:txBody>
      </p:sp>
    </p:spTree>
    <p:extLst>
      <p:ext uri="{BB962C8B-B14F-4D97-AF65-F5344CB8AC3E}">
        <p14:creationId xmlns:p14="http://schemas.microsoft.com/office/powerpoint/2010/main" val="1826349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47</a:t>
            </a:r>
            <a:br>
              <a:rPr lang="en-US" sz="3200" dirty="0"/>
            </a:br>
            <a:r>
              <a:rPr lang="en-US" sz="3200" dirty="0"/>
              <a:t>Approaches to achieve closed loops and enable a circular economy</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8305" y="2000250"/>
            <a:ext cx="6255391" cy="4296284"/>
          </a:xfrm>
          <a:prstGeom prst="rect">
            <a:avLst/>
          </a:prstGeom>
        </p:spPr>
      </p:pic>
    </p:spTree>
    <p:extLst>
      <p:ext uri="{BB962C8B-B14F-4D97-AF65-F5344CB8AC3E}">
        <p14:creationId xmlns:p14="http://schemas.microsoft.com/office/powerpoint/2010/main" val="4290309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en-US" sz="3200" dirty="0"/>
              <a:t>Upcycling: An ambiguous term</a:t>
            </a:r>
            <a:endParaRPr lang="en-US" sz="3400" dirty="0"/>
          </a:p>
        </p:txBody>
      </p:sp>
      <p:sp>
        <p:nvSpPr>
          <p:cNvPr id="3" name="Content Placeholder 2"/>
          <p:cNvSpPr>
            <a:spLocks noGrp="1"/>
          </p:cNvSpPr>
          <p:nvPr>
            <p:ph idx="1"/>
          </p:nvPr>
        </p:nvSpPr>
        <p:spPr>
          <a:xfrm>
            <a:off x="609600" y="1343026"/>
            <a:ext cx="10972800" cy="4800600"/>
          </a:xfrm>
        </p:spPr>
        <p:txBody>
          <a:bodyPr/>
          <a:lstStyle/>
          <a:p>
            <a:r>
              <a:rPr lang="de-DE" sz="2200" dirty="0"/>
              <a:t>Often r</a:t>
            </a:r>
            <a:r>
              <a:rPr lang="en-GB" sz="2200" dirty="0" err="1"/>
              <a:t>egarded</a:t>
            </a:r>
            <a:r>
              <a:rPr lang="en-GB" sz="2200" dirty="0"/>
              <a:t> as counterpart to </a:t>
            </a:r>
            <a:r>
              <a:rPr lang="en-GB" sz="2200" dirty="0" err="1"/>
              <a:t>downcycling</a:t>
            </a:r>
            <a:r>
              <a:rPr lang="en-GB" sz="2200" dirty="0"/>
              <a:t> </a:t>
            </a:r>
          </a:p>
          <a:p>
            <a:r>
              <a:rPr lang="en-GB" sz="2200" dirty="0"/>
              <a:t>Refers to “a process of converting materials into new materials of higher quality and increased functionality” (Ellen MacArthur Foundation, 2013, p. 25)</a:t>
            </a:r>
          </a:p>
          <a:p>
            <a:r>
              <a:rPr lang="en-GB" sz="2200" dirty="0"/>
              <a:t>Term suggests that it is part of recycling processes at the materials levels but can also be found at product or parts level </a:t>
            </a:r>
          </a:p>
          <a:p>
            <a:r>
              <a:rPr lang="en-GB" sz="2200" dirty="0"/>
              <a:t>E.g., backpacks, messenger bags, and other accessories made from used truck tarps, discarded bicycle inner tubes, and car seat belts</a:t>
            </a:r>
          </a:p>
          <a:p>
            <a:r>
              <a:rPr lang="en-GB" sz="2200" dirty="0"/>
              <a:t>However: Use of parts from waste products for new products is already covered by concept of repurposing </a:t>
            </a:r>
            <a:r>
              <a:rPr lang="en-GB" sz="2200" dirty="0">
                <a:sym typeface="Wingdings" panose="05000000000000000000" pitchFamily="2" charset="2"/>
              </a:rPr>
              <a:t> </a:t>
            </a:r>
            <a:r>
              <a:rPr lang="en-GB" sz="2200" dirty="0"/>
              <a:t>Term of upcycling is not always used identically </a:t>
            </a:r>
          </a:p>
          <a:p>
            <a:r>
              <a:rPr lang="en-GB" sz="2200" dirty="0"/>
              <a:t>Michael </a:t>
            </a:r>
            <a:r>
              <a:rPr lang="en-GB" sz="2200" dirty="0" err="1"/>
              <a:t>Braungart</a:t>
            </a:r>
            <a:r>
              <a:rPr lang="en-GB" sz="2200" dirty="0"/>
              <a:t> and William McDonough refer to upcycling when materials </a:t>
            </a:r>
            <a:r>
              <a:rPr lang="en-GB" sz="2200" i="1" dirty="0"/>
              <a:t>maintain</a:t>
            </a:r>
            <a:r>
              <a:rPr lang="en-GB" sz="2200" dirty="0"/>
              <a:t> their status as resources of highest possible value, that is, instead of achieving a higher value, upcycling can also be understood as not losing value and thus similar to recycling in general (</a:t>
            </a:r>
            <a:r>
              <a:rPr lang="en-GB" sz="2200" dirty="0" err="1"/>
              <a:t>Braungart</a:t>
            </a:r>
            <a:r>
              <a:rPr lang="en-GB" sz="2200" dirty="0"/>
              <a:t> et al., 2007).</a:t>
            </a:r>
          </a:p>
        </p:txBody>
      </p:sp>
    </p:spTree>
    <p:extLst>
      <p:ext uri="{BB962C8B-B14F-4D97-AF65-F5344CB8AC3E}">
        <p14:creationId xmlns:p14="http://schemas.microsoft.com/office/powerpoint/2010/main" val="688347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52424"/>
            <a:ext cx="10972800" cy="1143000"/>
          </a:xfrm>
        </p:spPr>
        <p:txBody>
          <a:bodyPr/>
          <a:lstStyle/>
          <a:p>
            <a:r>
              <a:rPr lang="en-US" sz="3200" dirty="0"/>
              <a:t>Process- and material-oriented approaches at the end of product life cycles</a:t>
            </a:r>
            <a:endParaRPr lang="en-US" sz="3400" dirty="0"/>
          </a:p>
        </p:txBody>
      </p:sp>
      <p:sp>
        <p:nvSpPr>
          <p:cNvPr id="3" name="Content Placeholder 2"/>
          <p:cNvSpPr>
            <a:spLocks noGrp="1"/>
          </p:cNvSpPr>
          <p:nvPr>
            <p:ph idx="1"/>
          </p:nvPr>
        </p:nvSpPr>
        <p:spPr>
          <a:xfrm>
            <a:off x="609600" y="1581150"/>
            <a:ext cx="10972800" cy="4800600"/>
          </a:xfrm>
        </p:spPr>
        <p:txBody>
          <a:bodyPr/>
          <a:lstStyle/>
          <a:p>
            <a:pPr>
              <a:spcBef>
                <a:spcPts val="200"/>
              </a:spcBef>
            </a:pPr>
            <a:r>
              <a:rPr lang="en-GB" sz="2000" dirty="0"/>
              <a:t>Answer to question of what can be done at end of the product life cycle is often already determined during early product development</a:t>
            </a:r>
          </a:p>
          <a:p>
            <a:pPr>
              <a:spcBef>
                <a:spcPts val="200"/>
              </a:spcBef>
            </a:pPr>
            <a:r>
              <a:rPr lang="en-GB" sz="2000" dirty="0"/>
              <a:t>Process-oriented approaches: Aim at enabling easy disassembly at end of the product life, e.g., </a:t>
            </a:r>
          </a:p>
          <a:p>
            <a:pPr lvl="1">
              <a:spcBef>
                <a:spcPts val="200"/>
              </a:spcBef>
            </a:pPr>
            <a:r>
              <a:rPr lang="en-GB" sz="1800" dirty="0"/>
              <a:t>Apply manufacturing techniques that use screws or snap-fit connections instead of gluing or riveting pieces together</a:t>
            </a:r>
          </a:p>
          <a:p>
            <a:pPr lvl="1">
              <a:spcBef>
                <a:spcPts val="200"/>
              </a:spcBef>
            </a:pPr>
            <a:r>
              <a:rPr lang="en-GB" sz="1800" dirty="0"/>
              <a:t>Use specialized </a:t>
            </a:r>
            <a:r>
              <a:rPr lang="en-GB" sz="1800" dirty="0" err="1"/>
              <a:t>dissolvents</a:t>
            </a:r>
            <a:r>
              <a:rPr lang="en-GB" sz="1800" dirty="0"/>
              <a:t> for certain adhesives (esp. in B2B segment)</a:t>
            </a:r>
          </a:p>
          <a:p>
            <a:pPr lvl="1">
              <a:spcBef>
                <a:spcPts val="200"/>
              </a:spcBef>
            </a:pPr>
            <a:r>
              <a:rPr lang="en-GB" sz="1800" dirty="0"/>
              <a:t>Use modular design to improve disassembly and </a:t>
            </a:r>
            <a:r>
              <a:rPr lang="en-GB" sz="1800" dirty="0" err="1"/>
              <a:t>repairability</a:t>
            </a:r>
            <a:endParaRPr lang="en-GB" sz="1800" dirty="0"/>
          </a:p>
          <a:p>
            <a:pPr lvl="1">
              <a:spcBef>
                <a:spcPts val="200"/>
              </a:spcBef>
            </a:pPr>
            <a:r>
              <a:rPr lang="en-GB" sz="1800" dirty="0"/>
              <a:t>Improve accessibility for tools</a:t>
            </a:r>
          </a:p>
          <a:p>
            <a:pPr>
              <a:spcBef>
                <a:spcPts val="200"/>
              </a:spcBef>
            </a:pPr>
            <a:r>
              <a:rPr lang="en-US" sz="2000" dirty="0"/>
              <a:t>Material-oriented approaches : Include </a:t>
            </a:r>
            <a:r>
              <a:rPr lang="en-GB" sz="2000" dirty="0"/>
              <a:t>not using </a:t>
            </a:r>
            <a:r>
              <a:rPr lang="en-GB" sz="2000" dirty="0" err="1"/>
              <a:t>nonrecyclable</a:t>
            </a:r>
            <a:r>
              <a:rPr lang="en-GB" sz="2000" dirty="0"/>
              <a:t> materials or harmful substances</a:t>
            </a:r>
          </a:p>
          <a:p>
            <a:pPr lvl="1">
              <a:spcBef>
                <a:spcPts val="200"/>
              </a:spcBef>
            </a:pPr>
            <a:r>
              <a:rPr lang="en-GB" sz="1800" dirty="0"/>
              <a:t>Composite materials often impede recyclability </a:t>
            </a:r>
            <a:r>
              <a:rPr lang="en-GB" sz="1800" dirty="0">
                <a:sym typeface="Wingdings" panose="05000000000000000000" pitchFamily="2" charset="2"/>
              </a:rPr>
              <a:t> separation difficult or costly </a:t>
            </a:r>
          </a:p>
          <a:p>
            <a:pPr lvl="1">
              <a:spcBef>
                <a:spcPts val="200"/>
              </a:spcBef>
            </a:pPr>
            <a:r>
              <a:rPr lang="en-GB" sz="1800" dirty="0"/>
              <a:t>Detailed information in dismantling manuals or recycling passports can facilitate recycling </a:t>
            </a:r>
          </a:p>
          <a:p>
            <a:pPr lvl="1">
              <a:spcBef>
                <a:spcPts val="200"/>
              </a:spcBef>
            </a:pPr>
            <a:r>
              <a:rPr lang="en-US" sz="1800" dirty="0"/>
              <a:t>Digital product passports aim to enable a more transparent supply chain, thereby facilitating integration of circular economy principles by ensuring all components are traceable and their impact is known</a:t>
            </a:r>
            <a:endParaRPr lang="en-GB" sz="1800" dirty="0"/>
          </a:p>
        </p:txBody>
      </p:sp>
    </p:spTree>
    <p:extLst>
      <p:ext uri="{BB962C8B-B14F-4D97-AF65-F5344CB8AC3E}">
        <p14:creationId xmlns:p14="http://schemas.microsoft.com/office/powerpoint/2010/main" val="4254798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52424"/>
            <a:ext cx="10972800" cy="1143000"/>
          </a:xfrm>
        </p:spPr>
        <p:txBody>
          <a:bodyPr/>
          <a:lstStyle/>
          <a:p>
            <a:r>
              <a:rPr lang="en-US" sz="3200" dirty="0"/>
              <a:t>Process- and material-oriented approaches at the end of product life cycles (Continued)</a:t>
            </a:r>
            <a:endParaRPr lang="en-US" sz="3400" dirty="0"/>
          </a:p>
        </p:txBody>
      </p:sp>
      <p:sp>
        <p:nvSpPr>
          <p:cNvPr id="3" name="Content Placeholder 2"/>
          <p:cNvSpPr>
            <a:spLocks noGrp="1"/>
          </p:cNvSpPr>
          <p:nvPr>
            <p:ph idx="1"/>
          </p:nvPr>
        </p:nvSpPr>
        <p:spPr>
          <a:xfrm>
            <a:off x="609600" y="1581150"/>
            <a:ext cx="10972800" cy="4800600"/>
          </a:xfrm>
        </p:spPr>
        <p:txBody>
          <a:bodyPr/>
          <a:lstStyle/>
          <a:p>
            <a:r>
              <a:rPr lang="en-US" sz="2400" dirty="0"/>
              <a:t>For both approaches, measures often have to be regulated (authorities and laws) </a:t>
            </a:r>
          </a:p>
          <a:p>
            <a:pPr lvl="1"/>
            <a:r>
              <a:rPr lang="en-US" sz="2000" dirty="0"/>
              <a:t>Customers usually do not voice demand </a:t>
            </a:r>
          </a:p>
          <a:p>
            <a:pPr lvl="1"/>
            <a:r>
              <a:rPr lang="en-US" sz="2000" dirty="0"/>
              <a:t>Companies usually see few opportunities to develop unique selling propositions or customer benefits from process-oriented and material-oriented approaches</a:t>
            </a:r>
          </a:p>
          <a:p>
            <a:pPr lvl="1"/>
            <a:r>
              <a:rPr lang="en-US" sz="2000" dirty="0"/>
              <a:t>France introduced a “</a:t>
            </a:r>
            <a:r>
              <a:rPr lang="en-US" sz="2000" dirty="0" err="1"/>
              <a:t>repairability</a:t>
            </a:r>
            <a:r>
              <a:rPr lang="en-US" sz="2000" dirty="0"/>
              <a:t> index” in 2021: Requires manufacturers of smartphones and laptops to inform consumers of how repairable their products are</a:t>
            </a:r>
          </a:p>
          <a:p>
            <a:pPr lvl="1"/>
            <a:r>
              <a:rPr lang="en-US" sz="2000" dirty="0"/>
              <a:t>Furthermore a “right to repair” is discussed in the European Union as well as in the United States</a:t>
            </a:r>
          </a:p>
        </p:txBody>
      </p:sp>
    </p:spTree>
    <p:extLst>
      <p:ext uri="{BB962C8B-B14F-4D97-AF65-F5344CB8AC3E}">
        <p14:creationId xmlns:p14="http://schemas.microsoft.com/office/powerpoint/2010/main" val="3610423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en-US" sz="3200" dirty="0"/>
              <a:t>Challenges for sustainable waste management</a:t>
            </a:r>
            <a:endParaRPr lang="en-US" sz="3400" dirty="0"/>
          </a:p>
        </p:txBody>
      </p:sp>
      <p:sp>
        <p:nvSpPr>
          <p:cNvPr id="3" name="Content Placeholder 2"/>
          <p:cNvSpPr>
            <a:spLocks noGrp="1"/>
          </p:cNvSpPr>
          <p:nvPr>
            <p:ph idx="1"/>
          </p:nvPr>
        </p:nvSpPr>
        <p:spPr>
          <a:xfrm>
            <a:off x="609600" y="1343026"/>
            <a:ext cx="10972800" cy="4800600"/>
          </a:xfrm>
        </p:spPr>
        <p:txBody>
          <a:bodyPr/>
          <a:lstStyle/>
          <a:p>
            <a:r>
              <a:rPr lang="en-US" sz="2400" dirty="0"/>
              <a:t>The UNEP (2023) highlights several issues that currently hamper a more sustainable handling for plastic</a:t>
            </a:r>
          </a:p>
          <a:p>
            <a:r>
              <a:rPr lang="en-GB" sz="2400" dirty="0"/>
              <a:t>Reuse, repair, and remanufacturing seems to require higher degrees of vertical integration compared to recycling</a:t>
            </a:r>
            <a:r>
              <a:rPr lang="en-GB" sz="2400" dirty="0">
                <a:sym typeface="Wingdings" panose="05000000000000000000" pitchFamily="2" charset="2"/>
              </a:rPr>
              <a:t> </a:t>
            </a:r>
          </a:p>
          <a:p>
            <a:pPr lvl="1"/>
            <a:r>
              <a:rPr lang="en-GB" sz="2000" dirty="0"/>
              <a:t>Companies pursue required steps at end of the product life themselves instead of partnering with other companies </a:t>
            </a:r>
          </a:p>
          <a:p>
            <a:pPr lvl="1"/>
            <a:r>
              <a:rPr lang="en-GB" sz="2000" dirty="0"/>
              <a:t>Respective activities require more specific assets and are of greater strategic relevance than recycling activities</a:t>
            </a:r>
          </a:p>
          <a:p>
            <a:pPr lvl="1"/>
            <a:r>
              <a:rPr lang="en-GB" sz="2000" dirty="0"/>
              <a:t>Higher degrees of vertical integration better enable closed-loop systems</a:t>
            </a:r>
          </a:p>
          <a:p>
            <a:pPr lvl="1"/>
            <a:r>
              <a:rPr lang="en-GB" sz="2000" dirty="0"/>
              <a:t>Improves feedback into process design</a:t>
            </a:r>
          </a:p>
          <a:p>
            <a:r>
              <a:rPr lang="en-GB" sz="2400" dirty="0" err="1"/>
              <a:t>Decommoditization</a:t>
            </a:r>
            <a:r>
              <a:rPr lang="en-GB" sz="2400" dirty="0"/>
              <a:t> might be necessary to improve options of sustainable reduction and recycling?</a:t>
            </a:r>
          </a:p>
        </p:txBody>
      </p:sp>
    </p:spTree>
    <p:extLst>
      <p:ext uri="{BB962C8B-B14F-4D97-AF65-F5344CB8AC3E}">
        <p14:creationId xmlns:p14="http://schemas.microsoft.com/office/powerpoint/2010/main" val="3623847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en-US" sz="3200" dirty="0"/>
              <a:t>Sustainability issues in logistics </a:t>
            </a:r>
            <a:endParaRPr lang="en-US" sz="3400" dirty="0"/>
          </a:p>
        </p:txBody>
      </p:sp>
      <p:sp>
        <p:nvSpPr>
          <p:cNvPr id="3" name="Content Placeholder 2"/>
          <p:cNvSpPr>
            <a:spLocks noGrp="1"/>
          </p:cNvSpPr>
          <p:nvPr>
            <p:ph idx="1"/>
          </p:nvPr>
        </p:nvSpPr>
        <p:spPr>
          <a:xfrm>
            <a:off x="609600" y="1343026"/>
            <a:ext cx="10972800" cy="4800600"/>
          </a:xfrm>
        </p:spPr>
        <p:txBody>
          <a:bodyPr/>
          <a:lstStyle/>
          <a:p>
            <a:r>
              <a:rPr lang="en-GB" sz="2400" dirty="0"/>
              <a:t>Transport processes require resources still largely based on fossil fuels</a:t>
            </a:r>
          </a:p>
          <a:p>
            <a:r>
              <a:rPr lang="en-GB" sz="2400" dirty="0"/>
              <a:t>Emit significant greenhouse gases but also other substances such as fine dust particles and nitrogen oxides</a:t>
            </a:r>
          </a:p>
          <a:p>
            <a:pPr lvl="1"/>
            <a:r>
              <a:rPr lang="en-GB" sz="2000" dirty="0"/>
              <a:t>In 2015, CO</a:t>
            </a:r>
            <a:r>
              <a:rPr lang="en-GB" sz="2000" baseline="-25000" dirty="0"/>
              <a:t>2</a:t>
            </a:r>
            <a:r>
              <a:rPr lang="en-GB" sz="2000" dirty="0"/>
              <a:t> emissions from international freight alone accounted for 7 % of global CO</a:t>
            </a:r>
            <a:r>
              <a:rPr lang="en-GB" sz="2000" baseline="-25000" dirty="0"/>
              <a:t>2</a:t>
            </a:r>
            <a:r>
              <a:rPr lang="en-GB" sz="2000" dirty="0"/>
              <a:t> emissions </a:t>
            </a:r>
          </a:p>
          <a:p>
            <a:pPr lvl="1"/>
            <a:r>
              <a:rPr lang="en-GB" sz="2000" dirty="0"/>
              <a:t>Absolute amount is estimated to grow even more in the upcoming decades</a:t>
            </a:r>
          </a:p>
          <a:p>
            <a:pPr lvl="1"/>
            <a:r>
              <a:rPr lang="en-GB" sz="2000" dirty="0"/>
              <a:t>Transport sector is largest emitter of CO</a:t>
            </a:r>
            <a:r>
              <a:rPr lang="en-GB" sz="2000" baseline="-25000" dirty="0"/>
              <a:t>2</a:t>
            </a:r>
            <a:r>
              <a:rPr lang="en-GB" sz="2000" dirty="0"/>
              <a:t> in the US with almost 30 % of total emissions in 2019 </a:t>
            </a:r>
          </a:p>
          <a:p>
            <a:r>
              <a:rPr lang="en-GB" sz="2400" dirty="0"/>
              <a:t>Logistic processes require land (for roads, railroads, etc.)</a:t>
            </a:r>
          </a:p>
          <a:p>
            <a:r>
              <a:rPr lang="en-GB" sz="2400" dirty="0"/>
              <a:t>Emit noise</a:t>
            </a:r>
          </a:p>
          <a:p>
            <a:r>
              <a:rPr lang="en-GB" sz="2400" dirty="0"/>
              <a:t>In many countries, logistics sector is notorious for poor working conditions</a:t>
            </a:r>
            <a:endParaRPr lang="en-US" sz="2400" dirty="0"/>
          </a:p>
        </p:txBody>
      </p:sp>
    </p:spTree>
    <p:extLst>
      <p:ext uri="{BB962C8B-B14F-4D97-AF65-F5344CB8AC3E}">
        <p14:creationId xmlns:p14="http://schemas.microsoft.com/office/powerpoint/2010/main" val="1200543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r>
              <a:rPr lang="en-US" sz="3200" dirty="0"/>
              <a:t>Figure 48</a:t>
            </a:r>
            <a:br>
              <a:rPr lang="en-US" sz="3200" dirty="0"/>
            </a:br>
            <a:r>
              <a:rPr lang="en-US" sz="3200" dirty="0"/>
              <a:t>Overview of sustainability approaches in logistics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011" y="1825418"/>
            <a:ext cx="10927978" cy="3584782"/>
          </a:xfrm>
          <a:prstGeom prst="rect">
            <a:avLst/>
          </a:prstGeom>
        </p:spPr>
      </p:pic>
    </p:spTree>
    <p:extLst>
      <p:ext uri="{BB962C8B-B14F-4D97-AF65-F5344CB8AC3E}">
        <p14:creationId xmlns:p14="http://schemas.microsoft.com/office/powerpoint/2010/main" val="3207225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en-US" sz="3200" dirty="0"/>
              <a:t>Reduce distance or improve capacity utilization</a:t>
            </a:r>
            <a:endParaRPr lang="en-US" sz="3400" dirty="0"/>
          </a:p>
        </p:txBody>
      </p:sp>
      <p:sp>
        <p:nvSpPr>
          <p:cNvPr id="3" name="Content Placeholder 2"/>
          <p:cNvSpPr>
            <a:spLocks noGrp="1"/>
          </p:cNvSpPr>
          <p:nvPr>
            <p:ph idx="1"/>
          </p:nvPr>
        </p:nvSpPr>
        <p:spPr>
          <a:xfrm>
            <a:off x="609600" y="1343026"/>
            <a:ext cx="10972800" cy="4800600"/>
          </a:xfrm>
        </p:spPr>
        <p:txBody>
          <a:bodyPr/>
          <a:lstStyle/>
          <a:p>
            <a:r>
              <a:rPr lang="en-GB" sz="2400" dirty="0"/>
              <a:t>Strategic levers: Number of stages in distribution networks and (de-) centralization of storage facilities</a:t>
            </a:r>
          </a:p>
          <a:p>
            <a:r>
              <a:rPr lang="en-GB" sz="2400" dirty="0"/>
              <a:t>Fewer stages in a distribution network (e.g., direct delivery to customers from production facility instead of via wholesalers and retailers) </a:t>
            </a:r>
          </a:p>
          <a:p>
            <a:pPr lvl="1"/>
            <a:r>
              <a:rPr lang="en-GB" sz="2000" dirty="0"/>
              <a:t>Require less land consumption (due to fewer facilities) </a:t>
            </a:r>
          </a:p>
          <a:p>
            <a:pPr lvl="1"/>
            <a:r>
              <a:rPr lang="en-GB" sz="2000" dirty="0"/>
              <a:t>Shorter transport distance per individual delivery process (because each product can go directly to customers instead of taking a detour via wholesalers, retailers, etc.)</a:t>
            </a:r>
          </a:p>
          <a:p>
            <a:pPr lvl="1"/>
            <a:r>
              <a:rPr lang="en-GB" sz="2000" dirty="0"/>
              <a:t>Average number of transport processes increases </a:t>
            </a:r>
          </a:p>
          <a:p>
            <a:pPr lvl="1"/>
            <a:r>
              <a:rPr lang="en-GB" sz="2000" dirty="0"/>
              <a:t>Transport efficiency per transport unit usually decreases as transport bundling is much more difficult</a:t>
            </a:r>
          </a:p>
          <a:p>
            <a:pPr lvl="1"/>
            <a:r>
              <a:rPr lang="en-GB" sz="2000" dirty="0"/>
              <a:t>Cumulative transport distance might be high due to a very large number of (individually shorter) logistics activities</a:t>
            </a:r>
          </a:p>
          <a:p>
            <a:pPr lvl="1"/>
            <a:r>
              <a:rPr lang="en-GB" sz="2000" dirty="0"/>
              <a:t>Direct delivery is ecologically and also economically only feasible for larger and continuous quantities</a:t>
            </a:r>
            <a:endParaRPr lang="en-US" sz="2000" dirty="0"/>
          </a:p>
        </p:txBody>
      </p:sp>
    </p:spTree>
    <p:extLst>
      <p:ext uri="{BB962C8B-B14F-4D97-AF65-F5344CB8AC3E}">
        <p14:creationId xmlns:p14="http://schemas.microsoft.com/office/powerpoint/2010/main" val="2051254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
            <a:ext cx="10972800" cy="1143000"/>
          </a:xfrm>
        </p:spPr>
        <p:txBody>
          <a:bodyPr/>
          <a:lstStyle/>
          <a:p>
            <a:r>
              <a:rPr lang="en-US" sz="3200" dirty="0"/>
              <a:t>(De-)centralization of facilities </a:t>
            </a:r>
            <a:endParaRPr lang="en-US" sz="3400" dirty="0"/>
          </a:p>
        </p:txBody>
      </p:sp>
      <p:sp>
        <p:nvSpPr>
          <p:cNvPr id="3" name="Content Placeholder 2"/>
          <p:cNvSpPr>
            <a:spLocks noGrp="1"/>
          </p:cNvSpPr>
          <p:nvPr>
            <p:ph idx="1"/>
          </p:nvPr>
        </p:nvSpPr>
        <p:spPr>
          <a:xfrm>
            <a:off x="609600" y="1343026"/>
            <a:ext cx="10972800" cy="4800600"/>
          </a:xfrm>
        </p:spPr>
        <p:txBody>
          <a:bodyPr/>
          <a:lstStyle/>
          <a:p>
            <a:r>
              <a:rPr lang="en-GB" sz="2000" dirty="0"/>
              <a:t>Enables easier bundling of inbound transport (i.e., transport leading into warehouses or retail stores)  </a:t>
            </a:r>
            <a:r>
              <a:rPr lang="en-GB" sz="2000" dirty="0">
                <a:sym typeface="Wingdings" panose="05000000000000000000" pitchFamily="2" charset="2"/>
              </a:rPr>
              <a:t> </a:t>
            </a:r>
            <a:r>
              <a:rPr lang="en-GB" sz="2000" dirty="0"/>
              <a:t>Better capacity utilization</a:t>
            </a:r>
          </a:p>
          <a:p>
            <a:r>
              <a:rPr lang="en-GB" sz="2000" dirty="0"/>
              <a:t>Usually positive effect for outbound transport (i.e., from facilities to customers) as final transport distance to customer decreases</a:t>
            </a:r>
          </a:p>
          <a:p>
            <a:r>
              <a:rPr lang="en-GB" sz="2000" dirty="0"/>
              <a:t>More warehouses and other storage facilities lead to higher land use </a:t>
            </a:r>
          </a:p>
          <a:p>
            <a:r>
              <a:rPr lang="en-GB" sz="2000" dirty="0"/>
              <a:t>More inventory stored in supply chain</a:t>
            </a:r>
          </a:p>
          <a:p>
            <a:r>
              <a:rPr lang="en-GB" sz="2000" dirty="0"/>
              <a:t>Use of transport service providers?</a:t>
            </a:r>
          </a:p>
          <a:p>
            <a:pPr lvl="1"/>
            <a:r>
              <a:rPr lang="en-GB" sz="1800" dirty="0"/>
              <a:t>Have better options to utilize transport capacities: Bundling of orders from different clients</a:t>
            </a:r>
          </a:p>
          <a:p>
            <a:pPr lvl="1"/>
            <a:r>
              <a:rPr lang="en-GB" sz="1800" dirty="0"/>
              <a:t>They can also often avoid empty trips</a:t>
            </a:r>
          </a:p>
          <a:p>
            <a:r>
              <a:rPr lang="en-GB" sz="2000" dirty="0"/>
              <a:t>Rely on just-in-time-delivery?</a:t>
            </a:r>
          </a:p>
          <a:p>
            <a:pPr lvl="1"/>
            <a:r>
              <a:rPr lang="en-GB" sz="1800" dirty="0"/>
              <a:t>Align material orders from suppliers with a manufacturer’s production schedules</a:t>
            </a:r>
          </a:p>
          <a:p>
            <a:pPr lvl="1"/>
            <a:r>
              <a:rPr lang="en-GB" sz="1800" dirty="0"/>
              <a:t>Aim: increase efficiency and decrease waste by receiving goods exactly as needed</a:t>
            </a:r>
          </a:p>
          <a:p>
            <a:pPr lvl="1"/>
            <a:r>
              <a:rPr lang="en-GB" sz="1800" dirty="0"/>
              <a:t>Requires fewer warehouses but also sophisticated logistics processes</a:t>
            </a:r>
          </a:p>
          <a:p>
            <a:pPr lvl="1"/>
            <a:r>
              <a:rPr lang="en-GB" sz="1800" dirty="0"/>
              <a:t>Ecologically only </a:t>
            </a:r>
            <a:r>
              <a:rPr lang="en-GB" sz="1800" dirty="0" err="1"/>
              <a:t>favorable</a:t>
            </a:r>
            <a:r>
              <a:rPr lang="en-GB" sz="1800" dirty="0"/>
              <a:t> for larger and continuous product volumes</a:t>
            </a:r>
          </a:p>
        </p:txBody>
      </p:sp>
    </p:spTree>
    <p:extLst>
      <p:ext uri="{BB962C8B-B14F-4D97-AF65-F5344CB8AC3E}">
        <p14:creationId xmlns:p14="http://schemas.microsoft.com/office/powerpoint/2010/main" val="23809855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736" y="352424"/>
            <a:ext cx="10234529" cy="1143000"/>
          </a:xfrm>
        </p:spPr>
        <p:txBody>
          <a:bodyPr/>
          <a:lstStyle/>
          <a:p>
            <a:r>
              <a:rPr lang="en-GB" sz="3200" dirty="0"/>
              <a:t>Measures to improve capacity utilization</a:t>
            </a:r>
            <a:r>
              <a:rPr lang="en-US" sz="3200" dirty="0"/>
              <a:t> on operational level</a:t>
            </a:r>
            <a:endParaRPr lang="en-US" sz="3400" dirty="0"/>
          </a:p>
        </p:txBody>
      </p:sp>
      <p:sp>
        <p:nvSpPr>
          <p:cNvPr id="3" name="Content Placeholder 2"/>
          <p:cNvSpPr>
            <a:spLocks noGrp="1"/>
          </p:cNvSpPr>
          <p:nvPr>
            <p:ph idx="1"/>
          </p:nvPr>
        </p:nvSpPr>
        <p:spPr>
          <a:xfrm>
            <a:off x="609600" y="1581150"/>
            <a:ext cx="10972800" cy="4800600"/>
          </a:xfrm>
        </p:spPr>
        <p:txBody>
          <a:bodyPr/>
          <a:lstStyle/>
          <a:p>
            <a:r>
              <a:rPr lang="en-GB" sz="2000" dirty="0"/>
              <a:t>Economic and ecological improvements if several tours can be combined: Overall reduced travel distance compared to several individual transport processes</a:t>
            </a:r>
          </a:p>
          <a:p>
            <a:r>
              <a:rPr lang="en-GB" sz="2000" dirty="0"/>
              <a:t>Optimization space of a transport unit through intelligent cargo loading via computer aided systems or space saving packaging </a:t>
            </a:r>
            <a:r>
              <a:rPr lang="en-GB" sz="2000" dirty="0">
                <a:sym typeface="Wingdings" panose="05000000000000000000" pitchFamily="2" charset="2"/>
              </a:rPr>
              <a:t> </a:t>
            </a:r>
            <a:r>
              <a:rPr lang="en-GB" sz="2000" dirty="0"/>
              <a:t>Is at a rather strategic level when actual product design is involved (e.g., by designing products and packaging in a way that uses less space)</a:t>
            </a:r>
          </a:p>
          <a:p>
            <a:r>
              <a:rPr lang="en-GB" sz="2000" dirty="0"/>
              <a:t>Different modes of transportation have different sustainability impacts</a:t>
            </a:r>
          </a:p>
          <a:p>
            <a:pPr lvl="1"/>
            <a:r>
              <a:rPr lang="en-GB" sz="1800" dirty="0"/>
              <a:t>Air: highest emissions per distance (followed by road)</a:t>
            </a:r>
          </a:p>
          <a:p>
            <a:pPr lvl="1"/>
            <a:r>
              <a:rPr lang="en-GB" sz="1800" dirty="0"/>
              <a:t>Rail- and waterways as well as pipelines are most efficient means of transport</a:t>
            </a:r>
          </a:p>
          <a:p>
            <a:pPr lvl="1"/>
            <a:r>
              <a:rPr lang="en-GB" sz="1800" dirty="0"/>
              <a:t>Not always possible to simply switch to rail, ship, or pipelines due to structural reasons </a:t>
            </a:r>
          </a:p>
          <a:p>
            <a:pPr lvl="1"/>
            <a:r>
              <a:rPr lang="en-GB" sz="1800" dirty="0"/>
              <a:t>Issues such as time or flexibility play an important role</a:t>
            </a:r>
          </a:p>
          <a:p>
            <a:r>
              <a:rPr lang="en-GB" sz="2000" dirty="0"/>
              <a:t>Combined modes of transportation are necessary to </a:t>
            </a:r>
            <a:r>
              <a:rPr lang="en-GB" sz="2000" dirty="0" err="1"/>
              <a:t>fulfill</a:t>
            </a:r>
            <a:r>
              <a:rPr lang="en-GB" sz="2000" dirty="0"/>
              <a:t> all needs </a:t>
            </a:r>
          </a:p>
          <a:p>
            <a:r>
              <a:rPr lang="en-GB" sz="2000" dirty="0"/>
              <a:t>Sometimes different alternatives within one mode of transportation (e.g., using gasoline powered vehicles vs. electric vehicles)</a:t>
            </a:r>
          </a:p>
        </p:txBody>
      </p:sp>
    </p:spTree>
    <p:extLst>
      <p:ext uri="{BB962C8B-B14F-4D97-AF65-F5344CB8AC3E}">
        <p14:creationId xmlns:p14="http://schemas.microsoft.com/office/powerpoint/2010/main" val="1153957679"/>
      </p:ext>
    </p:extLst>
  </p:cSld>
  <p:clrMapOvr>
    <a:masterClrMapping/>
  </p:clrMapOvr>
</p:sld>
</file>

<file path=ppt/theme/theme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2586</Words>
  <Application>Microsoft Office PowerPoint</Application>
  <PresentationFormat>Widescreen</PresentationFormat>
  <Paragraphs>198</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Times</vt:lpstr>
      <vt:lpstr>Wingdings</vt:lpstr>
      <vt:lpstr>3_Default Design</vt:lpstr>
      <vt:lpstr>Sustainability Management Concepts, Instruments, and Stakeholders Second Edition</vt:lpstr>
      <vt:lpstr>Learning Objectives</vt:lpstr>
      <vt:lpstr>Figure 42 Overview of sustainability in production</vt:lpstr>
      <vt:lpstr>Example of by-products as option to achieve more sustainable production </vt:lpstr>
      <vt:lpstr>Sustainability in norms and regulations</vt:lpstr>
      <vt:lpstr>Product development for sustainable product use</vt:lpstr>
      <vt:lpstr>Relevance and examples of product development for sustainable product use</vt:lpstr>
      <vt:lpstr>Manifold opportunities for implementing idea of sustainability in product design</vt:lpstr>
      <vt:lpstr>Manifold opportunities for implementing idea of sustainability in product design (Continued)</vt:lpstr>
      <vt:lpstr>Scenarios of reduction-oriented product use concepts</vt:lpstr>
      <vt:lpstr>Figure 43 Reduction-oriented product use concepts – Scenario 1</vt:lpstr>
      <vt:lpstr>Figure 44 Reduction-oriented product use concepts – Scenario 2</vt:lpstr>
      <vt:lpstr>Scenarios of reduction-oriented product use concepts (Continued)</vt:lpstr>
      <vt:lpstr>Figure 45 Reduction-oriented product use concepts – Scenarios 3a and 3b</vt:lpstr>
      <vt:lpstr>Figure 46 Reduction-oriented product use concepts – Scenario 4</vt:lpstr>
      <vt:lpstr>Sustainable reduction and recycling</vt:lpstr>
      <vt:lpstr>Figure 47 Approaches to achieve closed loops and enable a circular economy</vt:lpstr>
      <vt:lpstr>Upcycling: An ambiguous term</vt:lpstr>
      <vt:lpstr>Process- and material-oriented approaches at the end of product life cycles</vt:lpstr>
      <vt:lpstr>Process- and material-oriented approaches at the end of product life cycles (Continued)</vt:lpstr>
      <vt:lpstr>Challenges for sustainable waste management</vt:lpstr>
      <vt:lpstr>Sustainability issues in logistics </vt:lpstr>
      <vt:lpstr>Figure 48 Overview of sustainability approaches in logistics</vt:lpstr>
      <vt:lpstr>Reduce distance or improve capacity utilization</vt:lpstr>
      <vt:lpstr>(De-)centralization of facilities </vt:lpstr>
      <vt:lpstr>Measures to improve capacity utilization on operational level</vt:lpstr>
    </vt:vector>
  </TitlesOfParts>
  <Company>Pearson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and Finance</dc:title>
  <dc:subject>Economics</dc:subject>
  <dc:creator>Atrill</dc:creator>
  <cp:keywords>Economics</cp:keywords>
  <cp:lastModifiedBy>Irina Neaga</cp:lastModifiedBy>
  <cp:revision>5029</cp:revision>
  <dcterms:created xsi:type="dcterms:W3CDTF">2014-07-14T20:04:21Z</dcterms:created>
  <dcterms:modified xsi:type="dcterms:W3CDTF">2026-05-28T14:43:46Z</dcterms:modified>
</cp:coreProperties>
</file>