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7562850" cy="10688638"/>
  <p:notesSz cx="10688638" cy="756285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94" d="100"/>
          <a:sy n="94" d="100"/>
        </p:scale>
        <p:origin x="1531" y="30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277798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hyperlink" Target="https://www.grandviewresearch.com/industry-analysis/e-bikes-market-report" TargetMode="External"/><Relationship Id="rId18" Type="http://schemas.openxmlformats.org/officeDocument/2006/relationships/hyperlink" Target="https://sustainabilitymag.com/news/teslas-sustainability-impact-report-2025-reaching-net-zero" TargetMode="External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image" Target="../media/image10.png"/><Relationship Id="rId17" Type="http://schemas.openxmlformats.org/officeDocument/2006/relationships/hyperlink" Target="https://www.peopleforbikes.org/news/electric-bicycle-market-insights-2024" TargetMode="External"/><Relationship Id="rId2" Type="http://schemas.openxmlformats.org/officeDocument/2006/relationships/notesSlide" Target="../notesSlides/notesSlide1.xml"/><Relationship Id="rId16" Type="http://schemas.openxmlformats.org/officeDocument/2006/relationships/hyperlink" Target="https://www.precedenceresearch.com/e-bike-market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5" Type="http://schemas.openxmlformats.org/officeDocument/2006/relationships/hyperlink" Target="https://doi.org/10.1038/s44172-024-00321-1" TargetMode="External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png"/><Relationship Id="rId14" Type="http://schemas.openxmlformats.org/officeDocument/2006/relationships/hyperlink" Target="https://www.grandviewresearch.com/industry-analysis/lithium-ion-battery-marke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217920" y="-1097280"/>
            <a:ext cx="2560320" cy="2560320"/>
          </a:xfrm>
          <a:prstGeom prst="ellipse">
            <a:avLst/>
          </a:prstGeom>
          <a:solidFill>
            <a:srgbClr val="E82127">
              <a:alpha val="22000"/>
            </a:srgbClr>
          </a:solidFill>
          <a:ln w="12700">
            <a:solidFill>
              <a:srgbClr val="E82127">
                <a:alpha val="0"/>
              </a:srgbClr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-731520" y="-731520"/>
            <a:ext cx="2011680" cy="2011680"/>
          </a:xfrm>
          <a:prstGeom prst="ellipse">
            <a:avLst/>
          </a:prstGeom>
          <a:solidFill>
            <a:srgbClr val="0D1B3D">
              <a:alpha val="18000"/>
            </a:srgbClr>
          </a:solidFill>
          <a:ln w="12700">
            <a:solidFill>
              <a:srgbClr val="0D1B3D">
                <a:alpha val="0"/>
              </a:srgbClr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-685419" y="8564336"/>
            <a:ext cx="2194560" cy="2194560"/>
          </a:xfrm>
          <a:prstGeom prst="ellipse">
            <a:avLst/>
          </a:prstGeom>
          <a:solidFill>
            <a:srgbClr val="1F8A4C">
              <a:alpha val="15000"/>
            </a:srgbClr>
          </a:solidFill>
          <a:ln w="12700">
            <a:solidFill>
              <a:srgbClr val="1F8A4C">
                <a:alpha val="0"/>
              </a:srgbClr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6583680" y="9081462"/>
            <a:ext cx="1645920" cy="1645920"/>
          </a:xfrm>
          <a:prstGeom prst="ellipse">
            <a:avLst/>
          </a:prstGeom>
          <a:solidFill>
            <a:srgbClr val="F5B301">
              <a:alpha val="18000"/>
            </a:srgbClr>
          </a:solidFill>
          <a:ln w="12700">
            <a:solidFill>
              <a:srgbClr val="F5B301">
                <a:alpha val="0"/>
              </a:srgbClr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228600" y="201168"/>
            <a:ext cx="7104888" cy="1325880"/>
          </a:xfrm>
          <a:prstGeom prst="roundRect">
            <a:avLst>
              <a:gd name="adj" fmla="val 9655"/>
            </a:avLst>
          </a:prstGeom>
          <a:solidFill>
            <a:srgbClr val="0D1B3D"/>
          </a:solidFill>
          <a:ln w="12700">
            <a:solidFill>
              <a:srgbClr val="0D1B3D"/>
            </a:solidFill>
            <a:prstDash val="solid"/>
          </a:ln>
        </p:spPr>
      </p:sp>
      <p:sp>
        <p:nvSpPr>
          <p:cNvPr id="7" name="Shape 5"/>
          <p:cNvSpPr/>
          <p:nvPr/>
        </p:nvSpPr>
        <p:spPr>
          <a:xfrm>
            <a:off x="5029200" y="201168"/>
            <a:ext cx="2304288" cy="1325880"/>
          </a:xfrm>
          <a:prstGeom prst="roundRect">
            <a:avLst>
              <a:gd name="adj" fmla="val 9655"/>
            </a:avLst>
          </a:prstGeom>
          <a:solidFill>
            <a:srgbClr val="E82127"/>
          </a:solidFill>
          <a:ln w="12700">
            <a:solidFill>
              <a:srgbClr val="E82127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5029200" y="201168"/>
            <a:ext cx="457200" cy="1325880"/>
          </a:xfrm>
          <a:prstGeom prst="rect">
            <a:avLst/>
          </a:prstGeom>
          <a:solidFill>
            <a:srgbClr val="E82127"/>
          </a:solidFill>
          <a:ln w="12700">
            <a:solidFill>
              <a:srgbClr val="E82127"/>
            </a:solidFill>
            <a:prstDash val="solid"/>
          </a:ln>
        </p:spPr>
      </p:sp>
      <p:pic>
        <p:nvPicPr>
          <p:cNvPr id="9" name="Image 0" descr="/home/claude/poster/icons/ebik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49240" y="292608"/>
            <a:ext cx="1143000" cy="1143000"/>
          </a:xfrm>
          <a:prstGeom prst="rect">
            <a:avLst/>
          </a:prstGeom>
        </p:spPr>
      </p:pic>
      <p:pic>
        <p:nvPicPr>
          <p:cNvPr id="10" name="Image 1" descr="/home/claude/poster/icons/bolt.png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6446520" y="274320"/>
            <a:ext cx="594360" cy="594360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411480" y="256032"/>
            <a:ext cx="46634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4200" b="1" kern="0" spc="-100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TESLA eCycle</a:t>
            </a:r>
            <a:endParaRPr lang="en-US" sz="4200" dirty="0"/>
          </a:p>
        </p:txBody>
      </p:sp>
      <p:sp>
        <p:nvSpPr>
          <p:cNvPr id="12" name="Text 8"/>
          <p:cNvSpPr/>
          <p:nvPr/>
        </p:nvSpPr>
        <p:spPr>
          <a:xfrm>
            <a:off x="411480" y="859536"/>
            <a:ext cx="46634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600" i="1" dirty="0">
                <a:solidFill>
                  <a:srgbClr val="CADCFC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 New Brand Concept for Tesla</a:t>
            </a:r>
            <a:endParaRPr lang="en-US" sz="1600" dirty="0"/>
          </a:p>
        </p:txBody>
      </p:sp>
      <p:sp>
        <p:nvSpPr>
          <p:cNvPr id="13" name="Text 9"/>
          <p:cNvSpPr/>
          <p:nvPr/>
        </p:nvSpPr>
        <p:spPr>
          <a:xfrm>
            <a:off x="411480" y="1170432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b="1" kern="0" spc="200" dirty="0">
                <a:solidFill>
                  <a:srgbClr val="F5B30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ELECTRIC  ◆  SUSTAINABLE  ◆  MOBILITY</a:t>
            </a:r>
            <a:endParaRPr lang="en-US" sz="1100" dirty="0"/>
          </a:p>
        </p:txBody>
      </p:sp>
      <p:sp>
        <p:nvSpPr>
          <p:cNvPr id="14" name="Shape 10"/>
          <p:cNvSpPr/>
          <p:nvPr/>
        </p:nvSpPr>
        <p:spPr>
          <a:xfrm>
            <a:off x="256032" y="1600200"/>
            <a:ext cx="2258568" cy="2114550"/>
          </a:xfrm>
          <a:prstGeom prst="roundRect">
            <a:avLst>
              <a:gd name="adj" fmla="val 4858"/>
            </a:avLst>
          </a:prstGeom>
          <a:solidFill>
            <a:srgbClr val="FFFFFF"/>
          </a:solidFill>
          <a:ln w="9525">
            <a:solidFill>
              <a:srgbClr val="E1E6EE"/>
            </a:solidFill>
            <a:prstDash val="solid"/>
          </a:ln>
        </p:spPr>
      </p:sp>
      <p:sp>
        <p:nvSpPr>
          <p:cNvPr id="15" name="Shape 11"/>
          <p:cNvSpPr/>
          <p:nvPr/>
        </p:nvSpPr>
        <p:spPr>
          <a:xfrm>
            <a:off x="256032" y="1600200"/>
            <a:ext cx="2258568" cy="777240"/>
          </a:xfrm>
          <a:prstGeom prst="roundRect">
            <a:avLst>
              <a:gd name="adj" fmla="val 14118"/>
            </a:avLst>
          </a:prstGeom>
          <a:solidFill>
            <a:srgbClr val="0D1B3D"/>
          </a:solidFill>
          <a:ln w="12700">
            <a:solidFill>
              <a:srgbClr val="0D1B3D"/>
            </a:solidFill>
            <a:prstDash val="solid"/>
          </a:ln>
        </p:spPr>
      </p:sp>
      <p:sp>
        <p:nvSpPr>
          <p:cNvPr id="16" name="Shape 12"/>
          <p:cNvSpPr/>
          <p:nvPr/>
        </p:nvSpPr>
        <p:spPr>
          <a:xfrm>
            <a:off x="256032" y="2103120"/>
            <a:ext cx="2258568" cy="274320"/>
          </a:xfrm>
          <a:prstGeom prst="rect">
            <a:avLst/>
          </a:prstGeom>
          <a:solidFill>
            <a:srgbClr val="0D1B3D"/>
          </a:solidFill>
          <a:ln w="12700">
            <a:solidFill>
              <a:srgbClr val="0D1B3D"/>
            </a:solidFill>
            <a:prstDash val="solid"/>
          </a:ln>
        </p:spPr>
      </p:sp>
      <p:pic>
        <p:nvPicPr>
          <p:cNvPr id="17" name="Image 2" descr="/home/claude/poster/icons/company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4904" y="1691640"/>
            <a:ext cx="347472" cy="347472"/>
          </a:xfrm>
          <a:prstGeom prst="rect">
            <a:avLst/>
          </a:prstGeom>
        </p:spPr>
      </p:pic>
      <p:sp>
        <p:nvSpPr>
          <p:cNvPr id="18" name="Shape 13"/>
          <p:cNvSpPr/>
          <p:nvPr/>
        </p:nvSpPr>
        <p:spPr>
          <a:xfrm>
            <a:off x="2130552" y="1673352"/>
            <a:ext cx="292608" cy="292608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19" name="Text 14"/>
          <p:cNvSpPr/>
          <p:nvPr/>
        </p:nvSpPr>
        <p:spPr>
          <a:xfrm>
            <a:off x="2130552" y="1673352"/>
            <a:ext cx="2926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0D1B3D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01</a:t>
            </a:r>
            <a:endParaRPr lang="en-US" sz="1100" dirty="0"/>
          </a:p>
        </p:txBody>
      </p:sp>
      <p:sp>
        <p:nvSpPr>
          <p:cNvPr id="20" name="Text 15"/>
          <p:cNvSpPr/>
          <p:nvPr/>
        </p:nvSpPr>
        <p:spPr>
          <a:xfrm>
            <a:off x="365760" y="2039112"/>
            <a:ext cx="203911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b="1" kern="0" spc="100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INTRODUCTION</a:t>
            </a:r>
            <a:endParaRPr lang="en-US" sz="1100" dirty="0"/>
          </a:p>
        </p:txBody>
      </p:sp>
      <p:sp>
        <p:nvSpPr>
          <p:cNvPr id="21" name="Text 16"/>
          <p:cNvSpPr/>
          <p:nvPr/>
        </p:nvSpPr>
        <p:spPr>
          <a:xfrm>
            <a:off x="365760" y="2221992"/>
            <a:ext cx="203911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kern="0" spc="50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ABOUT THE COMPANY</a:t>
            </a:r>
            <a:endParaRPr lang="en-US" sz="900" dirty="0"/>
          </a:p>
        </p:txBody>
      </p:sp>
      <p:sp>
        <p:nvSpPr>
          <p:cNvPr id="22" name="Text 17"/>
          <p:cNvSpPr/>
          <p:nvPr/>
        </p:nvSpPr>
        <p:spPr>
          <a:xfrm>
            <a:off x="393191" y="2441448"/>
            <a:ext cx="2084451" cy="146304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marL="179388" indent="-179388" algn="just">
              <a:lnSpc>
                <a:spcPct val="100000"/>
              </a:lnSpc>
              <a:spcAft>
                <a:spcPts val="200"/>
              </a:spcAft>
              <a:buSzPct val="100000"/>
              <a:buFont typeface="Wingdings" panose="05000000000000000000" pitchFamily="2" charset="2"/>
              <a:buChar char="§"/>
            </a:pPr>
            <a:r>
              <a:rPr lang="en-US" sz="1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Tesla: sustainable mobility in the world.</a:t>
            </a:r>
            <a:endParaRPr lang="en-US" sz="1000" dirty="0"/>
          </a:p>
          <a:p>
            <a:pPr marL="179388" indent="-179388" algn="just">
              <a:lnSpc>
                <a:spcPct val="100000"/>
              </a:lnSpc>
              <a:spcAft>
                <a:spcPts val="200"/>
              </a:spcAft>
              <a:buSzPct val="100000"/>
              <a:buFont typeface="Wingdings" panose="05000000000000000000" pitchFamily="2" charset="2"/>
              <a:buChar char="§"/>
            </a:pPr>
            <a:r>
              <a:rPr lang="en-US" sz="1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Solar, clean energy and EVs are well-known.</a:t>
            </a:r>
            <a:endParaRPr lang="en-US" sz="1000" dirty="0"/>
          </a:p>
          <a:p>
            <a:pPr marL="179388" indent="-179388" algn="just">
              <a:lnSpc>
                <a:spcPct val="100000"/>
              </a:lnSpc>
              <a:spcAft>
                <a:spcPts val="200"/>
              </a:spcAft>
              <a:buSzPct val="100000"/>
              <a:buFont typeface="Wingdings" panose="05000000000000000000" pitchFamily="2" charset="2"/>
              <a:buChar char="§"/>
            </a:pPr>
            <a:r>
              <a:rPr lang="en-US" sz="1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Good brand equity in innovation.</a:t>
            </a:r>
            <a:endParaRPr lang="en-US" sz="1000" dirty="0"/>
          </a:p>
          <a:p>
            <a:pPr marL="179388" indent="-179388" algn="just">
              <a:lnSpc>
                <a:spcPct val="100000"/>
              </a:lnSpc>
              <a:spcAft>
                <a:spcPts val="200"/>
              </a:spcAft>
              <a:buSzPct val="100000"/>
              <a:buFont typeface="Wingdings" panose="05000000000000000000" pitchFamily="2" charset="2"/>
              <a:buChar char="§"/>
            </a:pPr>
            <a:r>
              <a:rPr lang="en-US" sz="1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Going beyond the four-wheel EV segment.</a:t>
            </a:r>
            <a:endParaRPr lang="en-US" sz="1000" dirty="0"/>
          </a:p>
        </p:txBody>
      </p:sp>
      <p:sp>
        <p:nvSpPr>
          <p:cNvPr id="23" name="Shape 18"/>
          <p:cNvSpPr/>
          <p:nvPr/>
        </p:nvSpPr>
        <p:spPr>
          <a:xfrm>
            <a:off x="2633472" y="1600200"/>
            <a:ext cx="2258568" cy="2114550"/>
          </a:xfrm>
          <a:prstGeom prst="roundRect">
            <a:avLst>
              <a:gd name="adj" fmla="val 4858"/>
            </a:avLst>
          </a:prstGeom>
          <a:solidFill>
            <a:srgbClr val="FFFFFF"/>
          </a:solidFill>
          <a:ln w="9525">
            <a:solidFill>
              <a:srgbClr val="E1E6EE"/>
            </a:solidFill>
            <a:prstDash val="solid"/>
          </a:ln>
        </p:spPr>
      </p:sp>
      <p:sp>
        <p:nvSpPr>
          <p:cNvPr id="24" name="Shape 19"/>
          <p:cNvSpPr/>
          <p:nvPr/>
        </p:nvSpPr>
        <p:spPr>
          <a:xfrm>
            <a:off x="2633472" y="1600200"/>
            <a:ext cx="2258568" cy="777240"/>
          </a:xfrm>
          <a:prstGeom prst="roundRect">
            <a:avLst>
              <a:gd name="adj" fmla="val 14118"/>
            </a:avLst>
          </a:prstGeom>
          <a:solidFill>
            <a:srgbClr val="E82127"/>
          </a:solidFill>
          <a:ln w="12700">
            <a:solidFill>
              <a:srgbClr val="E82127"/>
            </a:solidFill>
            <a:prstDash val="solid"/>
          </a:ln>
        </p:spPr>
      </p:sp>
      <p:sp>
        <p:nvSpPr>
          <p:cNvPr id="25" name="Shape 20"/>
          <p:cNvSpPr/>
          <p:nvPr/>
        </p:nvSpPr>
        <p:spPr>
          <a:xfrm>
            <a:off x="2633472" y="2103120"/>
            <a:ext cx="2258568" cy="274320"/>
          </a:xfrm>
          <a:prstGeom prst="rect">
            <a:avLst/>
          </a:prstGeom>
          <a:solidFill>
            <a:srgbClr val="E82127"/>
          </a:solidFill>
          <a:ln w="12700">
            <a:solidFill>
              <a:srgbClr val="E82127"/>
            </a:solidFill>
            <a:prstDash val="solid"/>
          </a:ln>
        </p:spPr>
      </p:sp>
      <p:pic>
        <p:nvPicPr>
          <p:cNvPr id="26" name="Image 3" descr="/home/claude/poster/icons/ebik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2344" y="1691640"/>
            <a:ext cx="347472" cy="347472"/>
          </a:xfrm>
          <a:prstGeom prst="rect">
            <a:avLst/>
          </a:prstGeom>
        </p:spPr>
      </p:pic>
      <p:sp>
        <p:nvSpPr>
          <p:cNvPr id="27" name="Shape 21"/>
          <p:cNvSpPr/>
          <p:nvPr/>
        </p:nvSpPr>
        <p:spPr>
          <a:xfrm>
            <a:off x="4507992" y="1673352"/>
            <a:ext cx="292608" cy="292608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28" name="Text 22"/>
          <p:cNvSpPr/>
          <p:nvPr/>
        </p:nvSpPr>
        <p:spPr>
          <a:xfrm>
            <a:off x="4507992" y="1673352"/>
            <a:ext cx="2926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E82127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02</a:t>
            </a:r>
            <a:endParaRPr lang="en-US" sz="1100" dirty="0"/>
          </a:p>
        </p:txBody>
      </p:sp>
      <p:sp>
        <p:nvSpPr>
          <p:cNvPr id="29" name="Text 23"/>
          <p:cNvSpPr/>
          <p:nvPr/>
        </p:nvSpPr>
        <p:spPr>
          <a:xfrm>
            <a:off x="2743200" y="2039112"/>
            <a:ext cx="203911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b="1" kern="0" spc="100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BRAND</a:t>
            </a:r>
            <a:endParaRPr lang="en-US" sz="1100" dirty="0"/>
          </a:p>
        </p:txBody>
      </p:sp>
      <p:sp>
        <p:nvSpPr>
          <p:cNvPr id="30" name="Text 24"/>
          <p:cNvSpPr/>
          <p:nvPr/>
        </p:nvSpPr>
        <p:spPr>
          <a:xfrm>
            <a:off x="2743200" y="2221992"/>
            <a:ext cx="203911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kern="0" spc="50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EXTENSION</a:t>
            </a:r>
            <a:endParaRPr lang="en-US" sz="900" dirty="0"/>
          </a:p>
        </p:txBody>
      </p:sp>
      <p:sp>
        <p:nvSpPr>
          <p:cNvPr id="31" name="Text 25"/>
          <p:cNvSpPr/>
          <p:nvPr/>
        </p:nvSpPr>
        <p:spPr>
          <a:xfrm>
            <a:off x="2770632" y="2441448"/>
            <a:ext cx="1984248" cy="146304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marL="179388" indent="-179388" algn="just">
              <a:lnSpc>
                <a:spcPct val="100000"/>
              </a:lnSpc>
              <a:spcAft>
                <a:spcPts val="200"/>
              </a:spcAft>
              <a:buSzPct val="100000"/>
              <a:buFont typeface="Wingdings" panose="05000000000000000000" pitchFamily="2" charset="2"/>
              <a:buChar char="§"/>
            </a:pPr>
            <a:r>
              <a:rPr lang="en-US" sz="1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Tesla eCycle: high quality electric bikes.</a:t>
            </a:r>
            <a:endParaRPr lang="en-US" sz="1000" dirty="0"/>
          </a:p>
          <a:p>
            <a:pPr marL="179388" indent="-179388" algn="just">
              <a:lnSpc>
                <a:spcPct val="100000"/>
              </a:lnSpc>
              <a:spcAft>
                <a:spcPts val="200"/>
              </a:spcAft>
              <a:buSzPct val="100000"/>
              <a:buFont typeface="Wingdings" panose="05000000000000000000" pitchFamily="2" charset="2"/>
              <a:buChar char="§"/>
            </a:pPr>
            <a:r>
              <a:rPr lang="en-US" sz="1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Three types: Urban, Cargo, Trail.</a:t>
            </a:r>
            <a:endParaRPr lang="en-US" sz="1000" dirty="0"/>
          </a:p>
          <a:p>
            <a:pPr marL="179388" indent="-179388" algn="just">
              <a:lnSpc>
                <a:spcPct val="100000"/>
              </a:lnSpc>
              <a:spcAft>
                <a:spcPts val="200"/>
              </a:spcAft>
              <a:buSzPct val="100000"/>
              <a:buFont typeface="Wingdings" panose="05000000000000000000" pitchFamily="2" charset="2"/>
              <a:buChar char="§"/>
            </a:pPr>
            <a:r>
              <a:rPr lang="en-US" sz="1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Expands the clean-energy ecosystem at Tesla (Williment, 2026).</a:t>
            </a:r>
            <a:endParaRPr lang="en-US" sz="1000" dirty="0"/>
          </a:p>
        </p:txBody>
      </p:sp>
      <p:sp>
        <p:nvSpPr>
          <p:cNvPr id="32" name="Shape 26"/>
          <p:cNvSpPr/>
          <p:nvPr/>
        </p:nvSpPr>
        <p:spPr>
          <a:xfrm>
            <a:off x="5010912" y="1600200"/>
            <a:ext cx="2258568" cy="2114550"/>
          </a:xfrm>
          <a:prstGeom prst="roundRect">
            <a:avLst>
              <a:gd name="adj" fmla="val 4858"/>
            </a:avLst>
          </a:prstGeom>
          <a:solidFill>
            <a:srgbClr val="FFFFFF"/>
          </a:solidFill>
          <a:ln w="9525">
            <a:solidFill>
              <a:srgbClr val="E1E6EE"/>
            </a:solidFill>
            <a:prstDash val="solid"/>
          </a:ln>
        </p:spPr>
      </p:sp>
      <p:sp>
        <p:nvSpPr>
          <p:cNvPr id="33" name="Shape 27"/>
          <p:cNvSpPr/>
          <p:nvPr/>
        </p:nvSpPr>
        <p:spPr>
          <a:xfrm>
            <a:off x="5010912" y="1600200"/>
            <a:ext cx="2258568" cy="777240"/>
          </a:xfrm>
          <a:prstGeom prst="roundRect">
            <a:avLst>
              <a:gd name="adj" fmla="val 14118"/>
            </a:avLst>
          </a:prstGeom>
          <a:solidFill>
            <a:srgbClr val="1565C0"/>
          </a:solidFill>
          <a:ln w="12700">
            <a:solidFill>
              <a:srgbClr val="1565C0"/>
            </a:solidFill>
            <a:prstDash val="solid"/>
          </a:ln>
        </p:spPr>
      </p:sp>
      <p:sp>
        <p:nvSpPr>
          <p:cNvPr id="34" name="Shape 28"/>
          <p:cNvSpPr/>
          <p:nvPr/>
        </p:nvSpPr>
        <p:spPr>
          <a:xfrm>
            <a:off x="5010912" y="2103120"/>
            <a:ext cx="2258568" cy="274320"/>
          </a:xfrm>
          <a:prstGeom prst="rect">
            <a:avLst/>
          </a:prstGeom>
          <a:solidFill>
            <a:srgbClr val="1565C0"/>
          </a:solidFill>
          <a:ln w="12700">
            <a:solidFill>
              <a:srgbClr val="1565C0"/>
            </a:solidFill>
            <a:prstDash val="solid"/>
          </a:ln>
        </p:spPr>
      </p:sp>
      <p:pic>
        <p:nvPicPr>
          <p:cNvPr id="35" name="Image 4" descr="/home/claude/poster/icons/market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29784" y="1691640"/>
            <a:ext cx="347472" cy="347472"/>
          </a:xfrm>
          <a:prstGeom prst="rect">
            <a:avLst/>
          </a:prstGeom>
        </p:spPr>
      </p:pic>
      <p:sp>
        <p:nvSpPr>
          <p:cNvPr id="36" name="Shape 29"/>
          <p:cNvSpPr/>
          <p:nvPr/>
        </p:nvSpPr>
        <p:spPr>
          <a:xfrm>
            <a:off x="6885432" y="1673352"/>
            <a:ext cx="292608" cy="292608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37" name="Text 30"/>
          <p:cNvSpPr/>
          <p:nvPr/>
        </p:nvSpPr>
        <p:spPr>
          <a:xfrm>
            <a:off x="6885432" y="1673352"/>
            <a:ext cx="2926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565C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03</a:t>
            </a:r>
            <a:endParaRPr lang="en-US" sz="1100" dirty="0"/>
          </a:p>
        </p:txBody>
      </p:sp>
      <p:sp>
        <p:nvSpPr>
          <p:cNvPr id="38" name="Text 31"/>
          <p:cNvSpPr/>
          <p:nvPr/>
        </p:nvSpPr>
        <p:spPr>
          <a:xfrm>
            <a:off x="5120640" y="2039112"/>
            <a:ext cx="203911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b="1" kern="0" spc="100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BRAND EXTENSION</a:t>
            </a:r>
            <a:endParaRPr lang="en-US" sz="1100" dirty="0"/>
          </a:p>
        </p:txBody>
      </p:sp>
      <p:sp>
        <p:nvSpPr>
          <p:cNvPr id="39" name="Text 32"/>
          <p:cNvSpPr/>
          <p:nvPr/>
        </p:nvSpPr>
        <p:spPr>
          <a:xfrm>
            <a:off x="5120640" y="2221992"/>
            <a:ext cx="203911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kern="0" spc="50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&amp; CURRENT MARKET</a:t>
            </a:r>
            <a:endParaRPr lang="en-US" sz="900" dirty="0"/>
          </a:p>
        </p:txBody>
      </p:sp>
      <p:sp>
        <p:nvSpPr>
          <p:cNvPr id="40" name="Text 33"/>
          <p:cNvSpPr/>
          <p:nvPr/>
        </p:nvSpPr>
        <p:spPr>
          <a:xfrm>
            <a:off x="5029581" y="2441448"/>
            <a:ext cx="2239899" cy="146304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marL="179388" indent="-179388" algn="just">
              <a:lnSpc>
                <a:spcPct val="100000"/>
              </a:lnSpc>
              <a:spcAft>
                <a:spcPts val="200"/>
              </a:spcAft>
              <a:buSzPct val="100000"/>
              <a:buFont typeface="Wingdings" panose="05000000000000000000" pitchFamily="2" charset="2"/>
              <a:buChar char="§"/>
            </a:pPr>
            <a:r>
              <a:rPr lang="en-US" sz="1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Global e-bike market: USD 68.34 billion (2025)</a:t>
            </a:r>
            <a:endParaRPr lang="en-US" sz="1000" dirty="0"/>
          </a:p>
          <a:p>
            <a:pPr marL="179388" indent="-179388" algn="just">
              <a:lnSpc>
                <a:spcPct val="100000"/>
              </a:lnSpc>
              <a:spcAft>
                <a:spcPts val="200"/>
              </a:spcAft>
              <a:buSzPct val="100000"/>
              <a:buFont typeface="Wingdings" panose="05000000000000000000" pitchFamily="2" charset="2"/>
              <a:buChar char="§"/>
            </a:pPr>
            <a:r>
              <a:rPr lang="en-US" sz="1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Projected USD 75.41 billion by 2026</a:t>
            </a:r>
            <a:endParaRPr lang="en-US" sz="1000" dirty="0"/>
          </a:p>
          <a:p>
            <a:pPr marL="179388" indent="-179388" algn="just">
              <a:lnSpc>
                <a:spcPct val="100000"/>
              </a:lnSpc>
              <a:spcAft>
                <a:spcPts val="200"/>
              </a:spcAft>
              <a:buSzPct val="100000"/>
              <a:buFont typeface="Wingdings" panose="05000000000000000000" pitchFamily="2" charset="2"/>
              <a:buChar char="§"/>
            </a:pPr>
            <a:r>
              <a:rPr lang="en-US" sz="1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CAGR of 10.18% through 2035 (Precedence Research, 2026)</a:t>
            </a:r>
            <a:endParaRPr lang="en-US" sz="1000" dirty="0"/>
          </a:p>
          <a:p>
            <a:pPr marL="179388" indent="-179388" algn="just">
              <a:lnSpc>
                <a:spcPct val="100000"/>
              </a:lnSpc>
              <a:spcAft>
                <a:spcPts val="200"/>
              </a:spcAft>
              <a:buSzPct val="100000"/>
              <a:buFont typeface="Wingdings" panose="05000000000000000000" pitchFamily="2" charset="2"/>
              <a:buChar char="§"/>
            </a:pPr>
            <a:r>
              <a:rPr lang="en-US" sz="1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In 2024, Europe sold a total of 6.68 million e-bikes.</a:t>
            </a:r>
            <a:endParaRPr lang="en-US" sz="1000" dirty="0"/>
          </a:p>
        </p:txBody>
      </p:sp>
      <p:sp>
        <p:nvSpPr>
          <p:cNvPr id="41" name="Shape 34"/>
          <p:cNvSpPr/>
          <p:nvPr/>
        </p:nvSpPr>
        <p:spPr>
          <a:xfrm>
            <a:off x="274701" y="3790188"/>
            <a:ext cx="2258568" cy="2395728"/>
          </a:xfrm>
          <a:prstGeom prst="roundRect">
            <a:avLst>
              <a:gd name="adj" fmla="val 4858"/>
            </a:avLst>
          </a:prstGeom>
          <a:solidFill>
            <a:srgbClr val="FFFFFF"/>
          </a:solidFill>
          <a:ln w="9525">
            <a:solidFill>
              <a:srgbClr val="E1E6EE"/>
            </a:solidFill>
            <a:prstDash val="solid"/>
          </a:ln>
        </p:spPr>
      </p:sp>
      <p:sp>
        <p:nvSpPr>
          <p:cNvPr id="42" name="Shape 35"/>
          <p:cNvSpPr/>
          <p:nvPr/>
        </p:nvSpPr>
        <p:spPr>
          <a:xfrm>
            <a:off x="274701" y="3790188"/>
            <a:ext cx="2258568" cy="777240"/>
          </a:xfrm>
          <a:prstGeom prst="roundRect">
            <a:avLst>
              <a:gd name="adj" fmla="val 14118"/>
            </a:avLst>
          </a:prstGeom>
          <a:solidFill>
            <a:srgbClr val="1F8A4C"/>
          </a:solidFill>
          <a:ln w="12700">
            <a:solidFill>
              <a:srgbClr val="1F8A4C"/>
            </a:solidFill>
            <a:prstDash val="solid"/>
          </a:ln>
        </p:spPr>
      </p:sp>
      <p:sp>
        <p:nvSpPr>
          <p:cNvPr id="43" name="Shape 36"/>
          <p:cNvSpPr/>
          <p:nvPr/>
        </p:nvSpPr>
        <p:spPr>
          <a:xfrm>
            <a:off x="274701" y="4293108"/>
            <a:ext cx="2258568" cy="274320"/>
          </a:xfrm>
          <a:prstGeom prst="rect">
            <a:avLst/>
          </a:prstGeom>
          <a:solidFill>
            <a:srgbClr val="1F8A4C"/>
          </a:solidFill>
          <a:ln w="12700">
            <a:solidFill>
              <a:srgbClr val="1F8A4C"/>
            </a:solidFill>
            <a:prstDash val="solid"/>
          </a:ln>
        </p:spPr>
      </p:sp>
      <p:pic>
        <p:nvPicPr>
          <p:cNvPr id="44" name="Image 5" descr="/home/claude/poster/icons/sustain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3573" y="3881628"/>
            <a:ext cx="347472" cy="347472"/>
          </a:xfrm>
          <a:prstGeom prst="rect">
            <a:avLst/>
          </a:prstGeom>
        </p:spPr>
      </p:pic>
      <p:sp>
        <p:nvSpPr>
          <p:cNvPr id="45" name="Shape 37"/>
          <p:cNvSpPr/>
          <p:nvPr/>
        </p:nvSpPr>
        <p:spPr>
          <a:xfrm>
            <a:off x="2149221" y="3863340"/>
            <a:ext cx="292608" cy="292608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46" name="Text 38"/>
          <p:cNvSpPr/>
          <p:nvPr/>
        </p:nvSpPr>
        <p:spPr>
          <a:xfrm>
            <a:off x="2149221" y="3863340"/>
            <a:ext cx="2926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F8A4C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04</a:t>
            </a:r>
            <a:endParaRPr lang="en-US" sz="1100" dirty="0"/>
          </a:p>
        </p:txBody>
      </p:sp>
      <p:sp>
        <p:nvSpPr>
          <p:cNvPr id="47" name="Text 39"/>
          <p:cNvSpPr/>
          <p:nvPr/>
        </p:nvSpPr>
        <p:spPr>
          <a:xfrm>
            <a:off x="384429" y="4229100"/>
            <a:ext cx="203911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kern="0" spc="100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SUSTAINABILITY</a:t>
            </a:r>
            <a:endParaRPr lang="en-US" sz="1200" dirty="0"/>
          </a:p>
        </p:txBody>
      </p:sp>
      <p:sp>
        <p:nvSpPr>
          <p:cNvPr id="48" name="Text 40"/>
          <p:cNvSpPr/>
          <p:nvPr/>
        </p:nvSpPr>
        <p:spPr>
          <a:xfrm>
            <a:off x="411861" y="4631436"/>
            <a:ext cx="1984248" cy="146304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marL="342900" indent="-342900" algn="just">
              <a:lnSpc>
                <a:spcPct val="100000"/>
              </a:lnSpc>
              <a:spcAft>
                <a:spcPts val="200"/>
              </a:spcAft>
              <a:buSzPct val="100000"/>
              <a:buFont typeface="Wingdings" panose="05000000000000000000" pitchFamily="2" charset="2"/>
              <a:buChar char="§"/>
            </a:pPr>
            <a:r>
              <a:rPr lang="en-US" sz="1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Recycling Aluminium and lithium ions in a closed loop.</a:t>
            </a:r>
            <a:endParaRPr lang="en-US" sz="1000" dirty="0"/>
          </a:p>
          <a:p>
            <a:pPr marL="342900" indent="-342900" algn="just">
              <a:lnSpc>
                <a:spcPct val="100000"/>
              </a:lnSpc>
              <a:spcAft>
                <a:spcPts val="200"/>
              </a:spcAft>
              <a:buSzPct val="100000"/>
              <a:buFont typeface="Wingdings" panose="05000000000000000000" pitchFamily="2" charset="2"/>
              <a:buChar char="§"/>
            </a:pPr>
            <a:r>
              <a:rPr lang="en-US" sz="1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Lithium-ion has 62.9% battery share (2026) (Grand View Research, 2026)</a:t>
            </a:r>
            <a:endParaRPr lang="en-US" sz="1000" dirty="0"/>
          </a:p>
          <a:p>
            <a:pPr marL="342900" indent="-342900" algn="just">
              <a:lnSpc>
                <a:spcPct val="100000"/>
              </a:lnSpc>
              <a:spcAft>
                <a:spcPts val="200"/>
              </a:spcAft>
              <a:buSzPct val="100000"/>
              <a:buFont typeface="Wingdings" panose="05000000000000000000" pitchFamily="2" charset="2"/>
              <a:buChar char="§"/>
            </a:pPr>
            <a:r>
              <a:rPr lang="en-US" sz="1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100% recycled, plastic-free packaging</a:t>
            </a:r>
            <a:endParaRPr lang="en-US" sz="1000" dirty="0"/>
          </a:p>
          <a:p>
            <a:pPr marL="342900" indent="-342900" algn="just">
              <a:lnSpc>
                <a:spcPct val="100000"/>
              </a:lnSpc>
              <a:spcAft>
                <a:spcPts val="200"/>
              </a:spcAft>
              <a:buSzPct val="100000"/>
              <a:buFont typeface="Wingdings" panose="05000000000000000000" pitchFamily="2" charset="2"/>
              <a:buChar char="§"/>
            </a:pPr>
            <a:r>
              <a:rPr lang="en-US" sz="1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Vegan sustainable saddle materials</a:t>
            </a:r>
            <a:endParaRPr lang="en-US" sz="1000" dirty="0"/>
          </a:p>
        </p:txBody>
      </p:sp>
      <p:sp>
        <p:nvSpPr>
          <p:cNvPr id="49" name="Shape 41"/>
          <p:cNvSpPr/>
          <p:nvPr/>
        </p:nvSpPr>
        <p:spPr>
          <a:xfrm>
            <a:off x="2652141" y="3790188"/>
            <a:ext cx="2258568" cy="2395728"/>
          </a:xfrm>
          <a:prstGeom prst="roundRect">
            <a:avLst>
              <a:gd name="adj" fmla="val 4858"/>
            </a:avLst>
          </a:prstGeom>
          <a:solidFill>
            <a:srgbClr val="FFFFFF"/>
          </a:solidFill>
          <a:ln w="9525">
            <a:solidFill>
              <a:srgbClr val="E1E6EE"/>
            </a:solidFill>
            <a:prstDash val="solid"/>
          </a:ln>
        </p:spPr>
      </p:sp>
      <p:sp>
        <p:nvSpPr>
          <p:cNvPr id="50" name="Shape 42"/>
          <p:cNvSpPr/>
          <p:nvPr/>
        </p:nvSpPr>
        <p:spPr>
          <a:xfrm>
            <a:off x="2670428" y="3813048"/>
            <a:ext cx="2258568" cy="726948"/>
          </a:xfrm>
          <a:prstGeom prst="roundRect">
            <a:avLst>
              <a:gd name="adj" fmla="val 14118"/>
            </a:avLst>
          </a:prstGeom>
          <a:solidFill>
            <a:srgbClr val="EF6C00"/>
          </a:solidFill>
          <a:ln w="12700">
            <a:solidFill>
              <a:srgbClr val="EF6C00"/>
            </a:solidFill>
            <a:prstDash val="solid"/>
          </a:ln>
        </p:spPr>
      </p:sp>
      <p:sp>
        <p:nvSpPr>
          <p:cNvPr id="51" name="Shape 43"/>
          <p:cNvSpPr/>
          <p:nvPr/>
        </p:nvSpPr>
        <p:spPr>
          <a:xfrm>
            <a:off x="2670428" y="4201668"/>
            <a:ext cx="2258568" cy="274320"/>
          </a:xfrm>
          <a:prstGeom prst="rect">
            <a:avLst/>
          </a:prstGeom>
          <a:solidFill>
            <a:srgbClr val="EF6C00"/>
          </a:solidFill>
          <a:ln w="12700">
            <a:solidFill>
              <a:srgbClr val="EF6C00"/>
            </a:solidFill>
            <a:prstDash val="solid"/>
          </a:ln>
        </p:spPr>
      </p:sp>
      <p:pic>
        <p:nvPicPr>
          <p:cNvPr id="52" name="Image 6" descr="/home/claude/poster/icons/target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789300" y="3790188"/>
            <a:ext cx="347472" cy="347472"/>
          </a:xfrm>
          <a:prstGeom prst="rect">
            <a:avLst/>
          </a:prstGeom>
        </p:spPr>
      </p:pic>
      <p:sp>
        <p:nvSpPr>
          <p:cNvPr id="53" name="Shape 44"/>
          <p:cNvSpPr/>
          <p:nvPr/>
        </p:nvSpPr>
        <p:spPr>
          <a:xfrm>
            <a:off x="4544948" y="3771900"/>
            <a:ext cx="292608" cy="292608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54" name="Text 45"/>
          <p:cNvSpPr/>
          <p:nvPr/>
        </p:nvSpPr>
        <p:spPr>
          <a:xfrm>
            <a:off x="4544948" y="3771900"/>
            <a:ext cx="2926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EF6C0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05</a:t>
            </a:r>
            <a:endParaRPr lang="en-US" sz="1100" dirty="0"/>
          </a:p>
        </p:txBody>
      </p:sp>
      <p:sp>
        <p:nvSpPr>
          <p:cNvPr id="55" name="Text 46"/>
          <p:cNvSpPr/>
          <p:nvPr/>
        </p:nvSpPr>
        <p:spPr>
          <a:xfrm>
            <a:off x="2780156" y="4137660"/>
            <a:ext cx="203911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b="1" kern="0" spc="100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TARGET</a:t>
            </a:r>
            <a:endParaRPr lang="en-US" sz="1100" dirty="0"/>
          </a:p>
        </p:txBody>
      </p:sp>
      <p:sp>
        <p:nvSpPr>
          <p:cNvPr id="56" name="Text 47"/>
          <p:cNvSpPr/>
          <p:nvPr/>
        </p:nvSpPr>
        <p:spPr>
          <a:xfrm>
            <a:off x="2780156" y="4320540"/>
            <a:ext cx="203911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kern="0" spc="50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MARKET</a:t>
            </a:r>
            <a:endParaRPr lang="en-US" sz="900" dirty="0"/>
          </a:p>
        </p:txBody>
      </p:sp>
      <p:sp>
        <p:nvSpPr>
          <p:cNvPr id="57" name="Text 48"/>
          <p:cNvSpPr/>
          <p:nvPr/>
        </p:nvSpPr>
        <p:spPr>
          <a:xfrm>
            <a:off x="2670430" y="4631436"/>
            <a:ext cx="2221610" cy="146304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marL="179388" indent="-179388" algn="just">
              <a:lnSpc>
                <a:spcPct val="100000"/>
              </a:lnSpc>
              <a:spcAft>
                <a:spcPts val="200"/>
              </a:spcAft>
              <a:buSzPct val="100000"/>
              <a:buFont typeface="Wingdings" panose="05000000000000000000" pitchFamily="2" charset="2"/>
              <a:buChar char="§"/>
            </a:pPr>
            <a:r>
              <a:rPr lang="en-US" sz="1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Professionals in Urban Green Innovator based in urban areas, 30-45 years old.</a:t>
            </a:r>
            <a:endParaRPr lang="en-US" sz="1000" dirty="0"/>
          </a:p>
          <a:p>
            <a:pPr marL="179388" indent="-179388" algn="just">
              <a:lnSpc>
                <a:spcPct val="100000"/>
              </a:lnSpc>
              <a:spcAft>
                <a:spcPts val="200"/>
              </a:spcAft>
              <a:buSzPct val="100000"/>
              <a:buFont typeface="Wingdings" panose="05000000000000000000" pitchFamily="2" charset="2"/>
              <a:buChar char="§"/>
            </a:pPr>
            <a:r>
              <a:rPr lang="en-US" sz="1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Earnings that surpass USD 90,000 each year.</a:t>
            </a:r>
            <a:endParaRPr lang="en-US" sz="1000" dirty="0"/>
          </a:p>
          <a:p>
            <a:pPr marL="179388" indent="-179388" algn="just">
              <a:lnSpc>
                <a:spcPct val="100000"/>
              </a:lnSpc>
              <a:spcAft>
                <a:spcPts val="200"/>
              </a:spcAft>
              <a:buSzPct val="100000"/>
              <a:buFont typeface="Wingdings" panose="05000000000000000000" pitchFamily="2" charset="2"/>
              <a:buChar char="§"/>
            </a:pPr>
            <a:r>
              <a:rPr lang="en-US" sz="1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85.1% e-bike revenue from personal use (2025) (Grand View Research, </a:t>
            </a:r>
            <a:r>
              <a:rPr lang="en-US" sz="100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2026a)</a:t>
            </a:r>
            <a:endParaRPr lang="en-US" sz="1000" dirty="0"/>
          </a:p>
        </p:txBody>
      </p:sp>
      <p:sp>
        <p:nvSpPr>
          <p:cNvPr id="58" name="Shape 49"/>
          <p:cNvSpPr/>
          <p:nvPr/>
        </p:nvSpPr>
        <p:spPr>
          <a:xfrm>
            <a:off x="5029581" y="3790188"/>
            <a:ext cx="2258568" cy="2395728"/>
          </a:xfrm>
          <a:prstGeom prst="roundRect">
            <a:avLst>
              <a:gd name="adj" fmla="val 4858"/>
            </a:avLst>
          </a:prstGeom>
          <a:solidFill>
            <a:srgbClr val="FFFFFF"/>
          </a:solidFill>
          <a:ln w="9525">
            <a:solidFill>
              <a:srgbClr val="E1E6EE"/>
            </a:solidFill>
            <a:prstDash val="solid"/>
          </a:ln>
        </p:spPr>
      </p:sp>
      <p:sp>
        <p:nvSpPr>
          <p:cNvPr id="59" name="Shape 50"/>
          <p:cNvSpPr/>
          <p:nvPr/>
        </p:nvSpPr>
        <p:spPr>
          <a:xfrm>
            <a:off x="5029581" y="3790188"/>
            <a:ext cx="2258568" cy="777240"/>
          </a:xfrm>
          <a:prstGeom prst="roundRect">
            <a:avLst>
              <a:gd name="adj" fmla="val 14118"/>
            </a:avLst>
          </a:prstGeom>
          <a:solidFill>
            <a:srgbClr val="6A1B9A"/>
          </a:solidFill>
          <a:ln w="12700">
            <a:solidFill>
              <a:srgbClr val="6A1B9A"/>
            </a:solidFill>
            <a:prstDash val="solid"/>
          </a:ln>
        </p:spPr>
      </p:sp>
      <p:sp>
        <p:nvSpPr>
          <p:cNvPr id="60" name="Shape 51"/>
          <p:cNvSpPr/>
          <p:nvPr/>
        </p:nvSpPr>
        <p:spPr>
          <a:xfrm>
            <a:off x="5029581" y="4293108"/>
            <a:ext cx="2258568" cy="274320"/>
          </a:xfrm>
          <a:prstGeom prst="rect">
            <a:avLst/>
          </a:prstGeom>
          <a:solidFill>
            <a:srgbClr val="6A1B9A"/>
          </a:solidFill>
          <a:ln w="12700">
            <a:solidFill>
              <a:srgbClr val="6A1B9A"/>
            </a:solidFill>
            <a:prstDash val="solid"/>
          </a:ln>
        </p:spPr>
      </p:sp>
      <p:pic>
        <p:nvPicPr>
          <p:cNvPr id="61" name="Image 7" descr="/home/claude/poster/icons/smart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48453" y="3881628"/>
            <a:ext cx="347472" cy="347472"/>
          </a:xfrm>
          <a:prstGeom prst="rect">
            <a:avLst/>
          </a:prstGeom>
        </p:spPr>
      </p:pic>
      <p:sp>
        <p:nvSpPr>
          <p:cNvPr id="62" name="Shape 52"/>
          <p:cNvSpPr/>
          <p:nvPr/>
        </p:nvSpPr>
        <p:spPr>
          <a:xfrm>
            <a:off x="6904101" y="3863340"/>
            <a:ext cx="292608" cy="292608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63" name="Text 53"/>
          <p:cNvSpPr/>
          <p:nvPr/>
        </p:nvSpPr>
        <p:spPr>
          <a:xfrm>
            <a:off x="6904101" y="3863340"/>
            <a:ext cx="2926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6A1B9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06</a:t>
            </a:r>
            <a:endParaRPr lang="en-US" sz="1100" dirty="0"/>
          </a:p>
        </p:txBody>
      </p:sp>
      <p:sp>
        <p:nvSpPr>
          <p:cNvPr id="64" name="Text 54"/>
          <p:cNvSpPr/>
          <p:nvPr/>
        </p:nvSpPr>
        <p:spPr>
          <a:xfrm>
            <a:off x="5139309" y="4229100"/>
            <a:ext cx="203911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b="1" kern="0" spc="100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SMART</a:t>
            </a:r>
            <a:endParaRPr lang="en-US" sz="1100" dirty="0"/>
          </a:p>
        </p:txBody>
      </p:sp>
      <p:sp>
        <p:nvSpPr>
          <p:cNvPr id="65" name="Text 55"/>
          <p:cNvSpPr/>
          <p:nvPr/>
        </p:nvSpPr>
        <p:spPr>
          <a:xfrm>
            <a:off x="5139309" y="4411980"/>
            <a:ext cx="203911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kern="0" spc="50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FEATURES</a:t>
            </a:r>
            <a:endParaRPr lang="en-US" sz="900" dirty="0"/>
          </a:p>
        </p:txBody>
      </p:sp>
      <p:sp>
        <p:nvSpPr>
          <p:cNvPr id="66" name="Text 56"/>
          <p:cNvSpPr/>
          <p:nvPr/>
        </p:nvSpPr>
        <p:spPr>
          <a:xfrm>
            <a:off x="5166741" y="4631436"/>
            <a:ext cx="1984248" cy="146304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marL="342900" indent="-342900" algn="just">
              <a:lnSpc>
                <a:spcPct val="100000"/>
              </a:lnSpc>
              <a:spcAft>
                <a:spcPts val="200"/>
              </a:spcAft>
              <a:buSzPct val="100000"/>
              <a:buFont typeface="Wingdings" panose="05000000000000000000" pitchFamily="2" charset="2"/>
              <a:buChar char="§"/>
            </a:pPr>
            <a:r>
              <a:rPr lang="en-US" sz="1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Mid-drive motor &gt;100 Nm torque</a:t>
            </a:r>
            <a:endParaRPr lang="en-US" sz="1000" dirty="0"/>
          </a:p>
          <a:p>
            <a:pPr marL="342900" indent="-342900" algn="just">
              <a:lnSpc>
                <a:spcPct val="100000"/>
              </a:lnSpc>
              <a:spcAft>
                <a:spcPts val="200"/>
              </a:spcAft>
              <a:buSzPct val="100000"/>
              <a:buFont typeface="Wingdings" panose="05000000000000000000" pitchFamily="2" charset="2"/>
              <a:buChar char="§"/>
            </a:pPr>
            <a:r>
              <a:rPr lang="en-US" sz="1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750 Wh Lithium-ion battery, Class 3 (Kakiage et al., 2024).</a:t>
            </a:r>
            <a:endParaRPr lang="en-US" sz="1000" dirty="0"/>
          </a:p>
          <a:p>
            <a:pPr marL="342900" indent="-342900" algn="just">
              <a:lnSpc>
                <a:spcPct val="100000"/>
              </a:lnSpc>
              <a:spcAft>
                <a:spcPts val="200"/>
              </a:spcAft>
              <a:buSzPct val="100000"/>
              <a:buFont typeface="Wingdings" panose="05000000000000000000" pitchFamily="2" charset="2"/>
              <a:buChar char="§"/>
            </a:pPr>
            <a:r>
              <a:rPr lang="en-US" sz="1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OTA update, remote diagnostics Tesla app.</a:t>
            </a:r>
            <a:endParaRPr lang="en-US" sz="1000" dirty="0"/>
          </a:p>
          <a:p>
            <a:pPr marL="342900" indent="-342900" algn="just">
              <a:lnSpc>
                <a:spcPct val="100000"/>
              </a:lnSpc>
              <a:spcAft>
                <a:spcPts val="200"/>
              </a:spcAft>
              <a:buSzPct val="100000"/>
              <a:buFont typeface="Wingdings" panose="05000000000000000000" pitchFamily="2" charset="2"/>
              <a:buChar char="§"/>
            </a:pPr>
            <a:r>
              <a:rPr lang="en-US" sz="1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Anti-theft GPS and ecosystem of connectivity.</a:t>
            </a:r>
            <a:endParaRPr lang="en-US" sz="1000" dirty="0"/>
          </a:p>
        </p:txBody>
      </p:sp>
      <p:sp>
        <p:nvSpPr>
          <p:cNvPr id="67" name="Shape 57"/>
          <p:cNvSpPr/>
          <p:nvPr/>
        </p:nvSpPr>
        <p:spPr>
          <a:xfrm>
            <a:off x="274701" y="6260048"/>
            <a:ext cx="2258568" cy="2304288"/>
          </a:xfrm>
          <a:prstGeom prst="roundRect">
            <a:avLst>
              <a:gd name="adj" fmla="val 4858"/>
            </a:avLst>
          </a:prstGeom>
          <a:solidFill>
            <a:srgbClr val="FFFFFF"/>
          </a:solidFill>
          <a:ln w="9525">
            <a:solidFill>
              <a:srgbClr val="E1E6EE"/>
            </a:solidFill>
            <a:prstDash val="solid"/>
          </a:ln>
        </p:spPr>
      </p:sp>
      <p:sp>
        <p:nvSpPr>
          <p:cNvPr id="68" name="Shape 58"/>
          <p:cNvSpPr/>
          <p:nvPr/>
        </p:nvSpPr>
        <p:spPr>
          <a:xfrm>
            <a:off x="274701" y="6260048"/>
            <a:ext cx="2258568" cy="777240"/>
          </a:xfrm>
          <a:prstGeom prst="roundRect">
            <a:avLst>
              <a:gd name="adj" fmla="val 14118"/>
            </a:avLst>
          </a:prstGeom>
          <a:solidFill>
            <a:srgbClr val="008B94"/>
          </a:solidFill>
          <a:ln w="12700">
            <a:solidFill>
              <a:srgbClr val="008B94"/>
            </a:solidFill>
            <a:prstDash val="solid"/>
          </a:ln>
        </p:spPr>
      </p:sp>
      <p:sp>
        <p:nvSpPr>
          <p:cNvPr id="69" name="Shape 59"/>
          <p:cNvSpPr/>
          <p:nvPr/>
        </p:nvSpPr>
        <p:spPr>
          <a:xfrm>
            <a:off x="274701" y="6762968"/>
            <a:ext cx="2258568" cy="274320"/>
          </a:xfrm>
          <a:prstGeom prst="rect">
            <a:avLst/>
          </a:prstGeom>
          <a:solidFill>
            <a:srgbClr val="008B94"/>
          </a:solidFill>
          <a:ln w="12700">
            <a:solidFill>
              <a:srgbClr val="008B94"/>
            </a:solidFill>
            <a:prstDash val="solid"/>
          </a:ln>
        </p:spPr>
      </p:sp>
      <p:pic>
        <p:nvPicPr>
          <p:cNvPr id="70" name="Image 8" descr="/home/claude/poster/icons/business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3573" y="6351488"/>
            <a:ext cx="347472" cy="347472"/>
          </a:xfrm>
          <a:prstGeom prst="rect">
            <a:avLst/>
          </a:prstGeom>
        </p:spPr>
      </p:pic>
      <p:sp>
        <p:nvSpPr>
          <p:cNvPr id="71" name="Shape 60"/>
          <p:cNvSpPr/>
          <p:nvPr/>
        </p:nvSpPr>
        <p:spPr>
          <a:xfrm>
            <a:off x="2149221" y="6333200"/>
            <a:ext cx="292608" cy="292608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72" name="Text 61"/>
          <p:cNvSpPr/>
          <p:nvPr/>
        </p:nvSpPr>
        <p:spPr>
          <a:xfrm>
            <a:off x="2149221" y="6333200"/>
            <a:ext cx="2926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008B94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07</a:t>
            </a:r>
            <a:endParaRPr lang="en-US" sz="1100" dirty="0"/>
          </a:p>
        </p:txBody>
      </p:sp>
      <p:sp>
        <p:nvSpPr>
          <p:cNvPr id="73" name="Text 62"/>
          <p:cNvSpPr/>
          <p:nvPr/>
        </p:nvSpPr>
        <p:spPr>
          <a:xfrm>
            <a:off x="384429" y="6698960"/>
            <a:ext cx="203911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kern="0" spc="100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BUSINESS</a:t>
            </a:r>
            <a:endParaRPr lang="en-US" sz="1200" dirty="0"/>
          </a:p>
        </p:txBody>
      </p:sp>
      <p:sp>
        <p:nvSpPr>
          <p:cNvPr id="74" name="Text 63"/>
          <p:cNvSpPr/>
          <p:nvPr/>
        </p:nvSpPr>
        <p:spPr>
          <a:xfrm>
            <a:off x="384429" y="6881840"/>
            <a:ext cx="203911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kern="0" spc="50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BENEFITS</a:t>
            </a:r>
            <a:endParaRPr lang="en-US" sz="1000" dirty="0"/>
          </a:p>
        </p:txBody>
      </p:sp>
      <p:sp>
        <p:nvSpPr>
          <p:cNvPr id="75" name="Text 64"/>
          <p:cNvSpPr/>
          <p:nvPr/>
        </p:nvSpPr>
        <p:spPr>
          <a:xfrm>
            <a:off x="411861" y="7101296"/>
            <a:ext cx="1984248" cy="146304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marL="342900" indent="-342900" algn="just">
              <a:lnSpc>
                <a:spcPct val="100000"/>
              </a:lnSpc>
              <a:spcAft>
                <a:spcPts val="200"/>
              </a:spcAft>
              <a:buSzPct val="100000"/>
              <a:buFont typeface="Wingdings" panose="05000000000000000000" pitchFamily="2" charset="2"/>
              <a:buChar char="§"/>
            </a:pPr>
            <a:r>
              <a:rPr lang="en-US" sz="1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DTC channel: USD 850 million sales (2024)</a:t>
            </a:r>
            <a:endParaRPr lang="en-US" sz="1000" dirty="0"/>
          </a:p>
          <a:p>
            <a:pPr marL="342900" indent="-342900" algn="just">
              <a:lnSpc>
                <a:spcPct val="100000"/>
              </a:lnSpc>
              <a:spcAft>
                <a:spcPts val="200"/>
              </a:spcAft>
              <a:buSzPct val="100000"/>
              <a:buFont typeface="Wingdings" panose="05000000000000000000" pitchFamily="2" charset="2"/>
              <a:buChar char="§"/>
            </a:pPr>
            <a:r>
              <a:rPr lang="en-US" sz="1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70% direct sales, 450,000 units</a:t>
            </a:r>
            <a:endParaRPr lang="en-US" sz="1000" dirty="0"/>
          </a:p>
          <a:p>
            <a:pPr marL="342900" indent="-342900" algn="just">
              <a:lnSpc>
                <a:spcPct val="100000"/>
              </a:lnSpc>
              <a:spcAft>
                <a:spcPts val="200"/>
              </a:spcAft>
              <a:buSzPct val="100000"/>
              <a:buFont typeface="Wingdings" panose="05000000000000000000" pitchFamily="2" charset="2"/>
              <a:buChar char="§"/>
            </a:pPr>
            <a:r>
              <a:rPr lang="en-US" sz="1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Premium pricing: USD 3,900–6,500</a:t>
            </a:r>
            <a:endParaRPr lang="en-US" sz="1000" dirty="0"/>
          </a:p>
          <a:p>
            <a:pPr marL="342900" indent="-342900" algn="just">
              <a:lnSpc>
                <a:spcPct val="100000"/>
              </a:lnSpc>
              <a:spcAft>
                <a:spcPts val="200"/>
              </a:spcAft>
              <a:buSzPct val="100000"/>
              <a:buFont typeface="Wingdings" panose="05000000000000000000" pitchFamily="2" charset="2"/>
              <a:buChar char="§"/>
            </a:pPr>
            <a:r>
              <a:rPr lang="en-US" sz="1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Tesla owner conversion of SPs to cross-portfolio.</a:t>
            </a:r>
            <a:endParaRPr lang="en-US" sz="1000" dirty="0"/>
          </a:p>
        </p:txBody>
      </p:sp>
      <p:sp>
        <p:nvSpPr>
          <p:cNvPr id="76" name="Shape 65"/>
          <p:cNvSpPr/>
          <p:nvPr/>
        </p:nvSpPr>
        <p:spPr>
          <a:xfrm>
            <a:off x="2652141" y="6260048"/>
            <a:ext cx="2258568" cy="2304288"/>
          </a:xfrm>
          <a:prstGeom prst="roundRect">
            <a:avLst>
              <a:gd name="adj" fmla="val 4858"/>
            </a:avLst>
          </a:prstGeom>
          <a:solidFill>
            <a:srgbClr val="FFFFFF"/>
          </a:solidFill>
          <a:ln w="9525">
            <a:solidFill>
              <a:srgbClr val="E1E6EE"/>
            </a:solidFill>
            <a:prstDash val="solid"/>
          </a:ln>
        </p:spPr>
      </p:sp>
      <p:sp>
        <p:nvSpPr>
          <p:cNvPr id="77" name="Shape 66"/>
          <p:cNvSpPr/>
          <p:nvPr/>
        </p:nvSpPr>
        <p:spPr>
          <a:xfrm>
            <a:off x="2652141" y="6260048"/>
            <a:ext cx="2258568" cy="777240"/>
          </a:xfrm>
          <a:prstGeom prst="roundRect">
            <a:avLst>
              <a:gd name="adj" fmla="val 14118"/>
            </a:avLst>
          </a:prstGeom>
          <a:solidFill>
            <a:srgbClr val="C2185B"/>
          </a:solidFill>
          <a:ln w="12700">
            <a:solidFill>
              <a:srgbClr val="C2185B"/>
            </a:solidFill>
            <a:prstDash val="solid"/>
          </a:ln>
        </p:spPr>
      </p:sp>
      <p:sp>
        <p:nvSpPr>
          <p:cNvPr id="78" name="Shape 67"/>
          <p:cNvSpPr/>
          <p:nvPr/>
        </p:nvSpPr>
        <p:spPr>
          <a:xfrm>
            <a:off x="2652141" y="6762968"/>
            <a:ext cx="2258568" cy="274320"/>
          </a:xfrm>
          <a:prstGeom prst="rect">
            <a:avLst/>
          </a:prstGeom>
          <a:solidFill>
            <a:srgbClr val="C2185B"/>
          </a:solidFill>
          <a:ln w="12700">
            <a:solidFill>
              <a:srgbClr val="C2185B"/>
            </a:solidFill>
            <a:prstDash val="solid"/>
          </a:ln>
        </p:spPr>
      </p:sp>
      <p:pic>
        <p:nvPicPr>
          <p:cNvPr id="79" name="Image 9" descr="/home/claude/poster/icons/trends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771013" y="6351488"/>
            <a:ext cx="347472" cy="347472"/>
          </a:xfrm>
          <a:prstGeom prst="rect">
            <a:avLst/>
          </a:prstGeom>
        </p:spPr>
      </p:pic>
      <p:sp>
        <p:nvSpPr>
          <p:cNvPr id="80" name="Shape 68"/>
          <p:cNvSpPr/>
          <p:nvPr/>
        </p:nvSpPr>
        <p:spPr>
          <a:xfrm>
            <a:off x="4526661" y="6333200"/>
            <a:ext cx="292608" cy="292608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81" name="Text 69"/>
          <p:cNvSpPr/>
          <p:nvPr/>
        </p:nvSpPr>
        <p:spPr>
          <a:xfrm>
            <a:off x="4526661" y="6333200"/>
            <a:ext cx="2926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C2185B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08</a:t>
            </a:r>
            <a:endParaRPr lang="en-US" sz="1100" dirty="0"/>
          </a:p>
        </p:txBody>
      </p:sp>
      <p:sp>
        <p:nvSpPr>
          <p:cNvPr id="82" name="Text 70"/>
          <p:cNvSpPr/>
          <p:nvPr/>
        </p:nvSpPr>
        <p:spPr>
          <a:xfrm>
            <a:off x="2761869" y="6698960"/>
            <a:ext cx="2039112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kern="0" spc="100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MARKET</a:t>
            </a:r>
            <a:endParaRPr lang="en-US" sz="1200" dirty="0"/>
          </a:p>
        </p:txBody>
      </p:sp>
      <p:sp>
        <p:nvSpPr>
          <p:cNvPr id="83" name="Text 71"/>
          <p:cNvSpPr/>
          <p:nvPr/>
        </p:nvSpPr>
        <p:spPr>
          <a:xfrm>
            <a:off x="2761869" y="6881840"/>
            <a:ext cx="2039112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kern="0" spc="50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TRENDS</a:t>
            </a:r>
            <a:endParaRPr lang="en-US" sz="1000" dirty="0"/>
          </a:p>
        </p:txBody>
      </p:sp>
      <p:sp>
        <p:nvSpPr>
          <p:cNvPr id="84" name="Text 72"/>
          <p:cNvSpPr/>
          <p:nvPr/>
        </p:nvSpPr>
        <p:spPr>
          <a:xfrm>
            <a:off x="2789301" y="7101296"/>
            <a:ext cx="1984248" cy="146304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marL="342900" indent="-342900" algn="just">
              <a:lnSpc>
                <a:spcPct val="100000"/>
              </a:lnSpc>
              <a:spcAft>
                <a:spcPts val="200"/>
              </a:spcAft>
              <a:buSzPct val="100000"/>
              <a:buFont typeface="Wingdings" panose="05000000000000000000" pitchFamily="2" charset="2"/>
              <a:buChar char="§"/>
            </a:pPr>
            <a:r>
              <a:rPr lang="en-US" sz="1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North America: 39.4% of the world share by 2026.</a:t>
            </a:r>
            <a:endParaRPr lang="en-US" sz="1000" dirty="0"/>
          </a:p>
          <a:p>
            <a:pPr marL="342900" indent="-342900" algn="just">
              <a:lnSpc>
                <a:spcPct val="100000"/>
              </a:lnSpc>
              <a:spcAft>
                <a:spcPts val="200"/>
              </a:spcAft>
              <a:buSzPct val="100000"/>
              <a:buFont typeface="Wingdings" panose="05000000000000000000" pitchFamily="2" charset="2"/>
              <a:buChar char="§"/>
            </a:pPr>
            <a:r>
              <a:rPr lang="en-US" sz="1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US e-bike ridership rose 7.8%-19.4% (2021–2023) (The Nerd Collective, 2024)</a:t>
            </a:r>
            <a:endParaRPr lang="en-US" sz="1000" dirty="0"/>
          </a:p>
          <a:p>
            <a:pPr marL="342900" indent="-342900" algn="just">
              <a:lnSpc>
                <a:spcPct val="100000"/>
              </a:lnSpc>
              <a:spcAft>
                <a:spcPts val="200"/>
              </a:spcAft>
              <a:buSzPct val="100000"/>
              <a:buFont typeface="Wingdings" panose="05000000000000000000" pitchFamily="2" charset="2"/>
              <a:buChar char="§"/>
            </a:pPr>
            <a:r>
              <a:rPr lang="en-US" sz="1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Mid-drive motors: 56.7% market share (2026)</a:t>
            </a:r>
            <a:endParaRPr lang="en-US" sz="1000" dirty="0"/>
          </a:p>
          <a:p>
            <a:pPr marL="342900" indent="-342900" algn="just">
              <a:lnSpc>
                <a:spcPct val="100000"/>
              </a:lnSpc>
              <a:spcAft>
                <a:spcPts val="200"/>
              </a:spcAft>
              <a:buSzPct val="100000"/>
              <a:buFont typeface="Wingdings" panose="05000000000000000000" pitchFamily="2" charset="2"/>
              <a:buChar char="§"/>
            </a:pPr>
            <a:r>
              <a:rPr lang="en-US" sz="1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Segment USD 3, 500 5,999 is growing.</a:t>
            </a:r>
            <a:endParaRPr lang="en-US" sz="1000" dirty="0"/>
          </a:p>
        </p:txBody>
      </p:sp>
      <p:sp>
        <p:nvSpPr>
          <p:cNvPr id="85" name="Shape 73"/>
          <p:cNvSpPr/>
          <p:nvPr/>
        </p:nvSpPr>
        <p:spPr>
          <a:xfrm>
            <a:off x="5029581" y="6260048"/>
            <a:ext cx="2258568" cy="2304288"/>
          </a:xfrm>
          <a:prstGeom prst="roundRect">
            <a:avLst>
              <a:gd name="adj" fmla="val 4858"/>
            </a:avLst>
          </a:prstGeom>
          <a:solidFill>
            <a:srgbClr val="FFFFFF"/>
          </a:solidFill>
          <a:ln w="9525">
            <a:solidFill>
              <a:srgbClr val="E1E6EE"/>
            </a:solidFill>
            <a:prstDash val="solid"/>
          </a:ln>
        </p:spPr>
      </p:sp>
      <p:sp>
        <p:nvSpPr>
          <p:cNvPr id="86" name="Shape 74"/>
          <p:cNvSpPr/>
          <p:nvPr/>
        </p:nvSpPr>
        <p:spPr>
          <a:xfrm>
            <a:off x="5029581" y="6260048"/>
            <a:ext cx="2258568" cy="777240"/>
          </a:xfrm>
          <a:prstGeom prst="roundRect">
            <a:avLst>
              <a:gd name="adj" fmla="val 14118"/>
            </a:avLst>
          </a:prstGeom>
          <a:solidFill>
            <a:srgbClr val="F5B301"/>
          </a:solidFill>
          <a:ln w="12700">
            <a:solidFill>
              <a:srgbClr val="F5B301"/>
            </a:solidFill>
            <a:prstDash val="solid"/>
          </a:ln>
        </p:spPr>
      </p:sp>
      <p:sp>
        <p:nvSpPr>
          <p:cNvPr id="87" name="Shape 75"/>
          <p:cNvSpPr/>
          <p:nvPr/>
        </p:nvSpPr>
        <p:spPr>
          <a:xfrm>
            <a:off x="5029581" y="6762968"/>
            <a:ext cx="2258568" cy="274320"/>
          </a:xfrm>
          <a:prstGeom prst="rect">
            <a:avLst/>
          </a:prstGeom>
          <a:solidFill>
            <a:srgbClr val="F5B301"/>
          </a:solidFill>
          <a:ln w="12700">
            <a:solidFill>
              <a:srgbClr val="F5B301"/>
            </a:solidFill>
            <a:prstDash val="solid"/>
          </a:ln>
        </p:spPr>
      </p:sp>
      <p:pic>
        <p:nvPicPr>
          <p:cNvPr id="88" name="Image 10" descr="/home/claude/poster/icons/conclude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148453" y="6351488"/>
            <a:ext cx="347472" cy="347472"/>
          </a:xfrm>
          <a:prstGeom prst="rect">
            <a:avLst/>
          </a:prstGeom>
        </p:spPr>
      </p:pic>
      <p:sp>
        <p:nvSpPr>
          <p:cNvPr id="89" name="Shape 76"/>
          <p:cNvSpPr/>
          <p:nvPr/>
        </p:nvSpPr>
        <p:spPr>
          <a:xfrm>
            <a:off x="6904101" y="6333200"/>
            <a:ext cx="292608" cy="292608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90" name="Text 77"/>
          <p:cNvSpPr/>
          <p:nvPr/>
        </p:nvSpPr>
        <p:spPr>
          <a:xfrm>
            <a:off x="6904101" y="6333200"/>
            <a:ext cx="2926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5B30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09</a:t>
            </a:r>
            <a:endParaRPr lang="en-US" sz="1100" dirty="0"/>
          </a:p>
        </p:txBody>
      </p:sp>
      <p:sp>
        <p:nvSpPr>
          <p:cNvPr id="91" name="Text 78"/>
          <p:cNvSpPr/>
          <p:nvPr/>
        </p:nvSpPr>
        <p:spPr>
          <a:xfrm>
            <a:off x="5139309" y="6698960"/>
            <a:ext cx="203911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400" b="1" kern="0" spc="100" dirty="0">
                <a:solidFill>
                  <a:srgbClr val="FFFFFF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CONCLUSION</a:t>
            </a:r>
            <a:endParaRPr lang="en-US" sz="1400" dirty="0"/>
          </a:p>
        </p:txBody>
      </p:sp>
      <p:sp>
        <p:nvSpPr>
          <p:cNvPr id="92" name="Text 79"/>
          <p:cNvSpPr/>
          <p:nvPr/>
        </p:nvSpPr>
        <p:spPr>
          <a:xfrm>
            <a:off x="5166741" y="7101296"/>
            <a:ext cx="1984248" cy="1463040"/>
          </a:xfrm>
          <a:prstGeom prst="rect">
            <a:avLst/>
          </a:prstGeom>
          <a:noFill/>
          <a:ln/>
        </p:spPr>
        <p:txBody>
          <a:bodyPr wrap="square" lIns="50800" tIns="50800" rIns="50800" bIns="50800" rtlCol="0" anchor="t"/>
          <a:lstStyle/>
          <a:p>
            <a:pPr marL="342900" indent="-342900" algn="just">
              <a:lnSpc>
                <a:spcPct val="100000"/>
              </a:lnSpc>
              <a:spcAft>
                <a:spcPts val="200"/>
              </a:spcAft>
              <a:buSzPct val="100000"/>
              <a:buFont typeface="Wingdings" panose="05000000000000000000" pitchFamily="2" charset="2"/>
              <a:buChar char="§"/>
            </a:pPr>
            <a:r>
              <a:rPr lang="en-US" sz="1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Tesla eCycle enhances sustainable mobility agenda.</a:t>
            </a:r>
            <a:endParaRPr lang="en-US" sz="1000" dirty="0"/>
          </a:p>
          <a:p>
            <a:pPr marL="342900" indent="-342900" algn="just">
              <a:lnSpc>
                <a:spcPct val="100000"/>
              </a:lnSpc>
              <a:spcAft>
                <a:spcPts val="200"/>
              </a:spcAft>
              <a:buSzPct val="100000"/>
              <a:buFont typeface="Wingdings" panose="05000000000000000000" pitchFamily="2" charset="2"/>
              <a:buChar char="§"/>
            </a:pPr>
            <a:r>
              <a:rPr lang="en-US" sz="1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Matches pricing, technology, and environment positioning.</a:t>
            </a:r>
            <a:endParaRPr lang="en-US" sz="1000" dirty="0"/>
          </a:p>
          <a:p>
            <a:pPr marL="342900" indent="-342900" algn="just">
              <a:lnSpc>
                <a:spcPct val="100000"/>
              </a:lnSpc>
              <a:spcAft>
                <a:spcPts val="200"/>
              </a:spcAft>
              <a:buSzPct val="100000"/>
              <a:buFont typeface="Wingdings" panose="05000000000000000000" pitchFamily="2" charset="2"/>
              <a:buChar char="§"/>
            </a:pPr>
            <a:r>
              <a:rPr lang="en-US" sz="1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In a position to lead in categories.</a:t>
            </a:r>
            <a:endParaRPr lang="en-US" sz="1000" dirty="0"/>
          </a:p>
          <a:p>
            <a:pPr marL="342900" indent="-342900" algn="just">
              <a:lnSpc>
                <a:spcPct val="100000"/>
              </a:lnSpc>
              <a:spcAft>
                <a:spcPts val="200"/>
              </a:spcAft>
              <a:buSzPct val="100000"/>
              <a:buFont typeface="Wingdings" panose="05000000000000000000" pitchFamily="2" charset="2"/>
              <a:buChar char="§"/>
            </a:pPr>
            <a:r>
              <a:rPr lang="en-US" sz="1000" dirty="0">
                <a:solidFill>
                  <a:srgbClr val="1A1A1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Enhance the clean-energy brand at Tesla.</a:t>
            </a:r>
            <a:endParaRPr lang="en-US" sz="1000" dirty="0"/>
          </a:p>
        </p:txBody>
      </p:sp>
      <p:sp>
        <p:nvSpPr>
          <p:cNvPr id="93" name="Shape 80"/>
          <p:cNvSpPr/>
          <p:nvPr/>
        </p:nvSpPr>
        <p:spPr>
          <a:xfrm>
            <a:off x="299139" y="8619200"/>
            <a:ext cx="7104888" cy="2076668"/>
          </a:xfrm>
          <a:prstGeom prst="roundRect">
            <a:avLst>
              <a:gd name="adj" fmla="val 6977"/>
            </a:avLst>
          </a:prstGeom>
          <a:solidFill>
            <a:srgbClr val="0D1B3D"/>
          </a:solidFill>
          <a:ln w="12700">
            <a:solidFill>
              <a:srgbClr val="0D1B3D"/>
            </a:solidFill>
            <a:prstDash val="solid"/>
          </a:ln>
        </p:spPr>
      </p:sp>
      <p:sp>
        <p:nvSpPr>
          <p:cNvPr id="94" name="Shape 81"/>
          <p:cNvSpPr/>
          <p:nvPr/>
        </p:nvSpPr>
        <p:spPr>
          <a:xfrm>
            <a:off x="299139" y="8619200"/>
            <a:ext cx="109728" cy="2076668"/>
          </a:xfrm>
          <a:prstGeom prst="rect">
            <a:avLst/>
          </a:prstGeom>
          <a:solidFill>
            <a:srgbClr val="F5B301"/>
          </a:solidFill>
          <a:ln w="12700">
            <a:solidFill>
              <a:srgbClr val="F5B301"/>
            </a:solidFill>
            <a:prstDash val="solid"/>
          </a:ln>
        </p:spPr>
      </p:sp>
      <p:sp>
        <p:nvSpPr>
          <p:cNvPr id="95" name="Text 82"/>
          <p:cNvSpPr/>
          <p:nvPr/>
        </p:nvSpPr>
        <p:spPr>
          <a:xfrm>
            <a:off x="527739" y="8753584"/>
            <a:ext cx="4572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kern="0" spc="300" dirty="0">
                <a:solidFill>
                  <a:srgbClr val="F5B30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REFERENCE LIST</a:t>
            </a:r>
            <a:endParaRPr lang="en-US" sz="1200" dirty="0"/>
          </a:p>
        </p:txBody>
      </p:sp>
      <p:sp>
        <p:nvSpPr>
          <p:cNvPr id="96" name="Text 83"/>
          <p:cNvSpPr/>
          <p:nvPr/>
        </p:nvSpPr>
        <p:spPr>
          <a:xfrm>
            <a:off x="527739" y="9055336"/>
            <a:ext cx="681228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just"/>
            <a:r>
              <a:rPr lang="en-US" sz="100" b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itchFamily="34" charset="-122"/>
                <a:cs typeface="Times New Roman" panose="02020603050405020304" pitchFamily="18" charset="0"/>
              </a:rPr>
              <a:t> </a:t>
            </a:r>
            <a:r>
              <a:rPr lang="en-IN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Grand View Research (2026a) </a:t>
            </a:r>
            <a:r>
              <a:rPr lang="en-IN" sz="9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E-bikes market size, </a:t>
            </a:r>
            <a:r>
              <a:rPr lang="en-IN" sz="900" i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Share|Industry</a:t>
            </a:r>
            <a:r>
              <a:rPr lang="en-IN" sz="9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report, 2022-2030</a:t>
            </a:r>
            <a:r>
              <a:rPr lang="en-IN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9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www.grandviewresearch.com</a:t>
            </a:r>
            <a:r>
              <a:rPr lang="en-IN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IN" sz="900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https://www.grandviewresearch.com/industry-analysis/e-bikes-market-report</a:t>
            </a:r>
            <a:r>
              <a:rPr lang="en-IN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IN" sz="1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Grand View Research (2026b) </a:t>
            </a:r>
            <a:r>
              <a:rPr lang="en-IN" sz="9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Lithium-ion battery market size &amp; share report, 2020-2027</a:t>
            </a:r>
            <a:r>
              <a:rPr lang="en-IN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9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www.grandviewresearch.com</a:t>
            </a:r>
            <a:r>
              <a:rPr lang="en-IN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IN" sz="900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https://www.grandviewresearch.com/industry-analysis/lithium-ion-battery-market</a:t>
            </a:r>
            <a:r>
              <a:rPr lang="en-IN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IN" sz="1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Kakiage, K., Yano, T., Uehara, H. and Kakiage, M. (2024) “Ultra-lightweight rechargeable battery with enhanced gravimetric energy densities &gt;750 </a:t>
            </a:r>
            <a:r>
              <a:rPr lang="en-IN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</a:t>
            </a:r>
            <a:r>
              <a:rPr lang="en-IN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 kg−1 in lithium–</a:t>
            </a:r>
            <a:r>
              <a:rPr lang="en-IN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sulfur</a:t>
            </a:r>
            <a:r>
              <a:rPr lang="en-IN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pouch cell,” </a:t>
            </a:r>
            <a:r>
              <a:rPr lang="en-IN" sz="9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Communications engineering</a:t>
            </a:r>
            <a:r>
              <a:rPr lang="en-IN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3(1). Available at: </a:t>
            </a:r>
            <a:r>
              <a:rPr lang="en-IN" sz="900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https://doi.org/10.1038/s44172-024-00321-1</a:t>
            </a:r>
            <a:r>
              <a:rPr lang="en-IN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 </a:t>
            </a:r>
            <a:endParaRPr lang="en-IN" sz="1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Precedence Research (2026) </a:t>
            </a:r>
            <a:r>
              <a:rPr lang="en-IN" sz="9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E-bike market size, trends, growth, report 2022-2030</a:t>
            </a:r>
            <a:r>
              <a:rPr lang="en-IN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9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www.precedenceresearch.com</a:t>
            </a:r>
            <a:r>
              <a:rPr lang="en-IN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IN" sz="900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https://www.precedenceresearch.com/e-bike-market</a:t>
            </a:r>
            <a:r>
              <a:rPr lang="en-IN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IN" sz="1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Nerd Collective (2024) </a:t>
            </a:r>
            <a:r>
              <a:rPr lang="en-IN" sz="9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Electric bicycle market insights from Industry experts | </a:t>
            </a:r>
            <a:r>
              <a:rPr lang="en-IN" sz="900" i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PeopleForBikes</a:t>
            </a:r>
            <a:r>
              <a:rPr lang="en-IN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900" i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PeopleForBikes</a:t>
            </a:r>
            <a:r>
              <a:rPr lang="en-IN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IN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PeopleForBikes</a:t>
            </a:r>
            <a:r>
              <a:rPr lang="en-IN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IN" sz="900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1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https://www.peopleforbikes.org/news/electric-bicycle-market-insights-2024</a:t>
            </a:r>
            <a:r>
              <a:rPr lang="en-IN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IN" sz="1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Williment</a:t>
            </a:r>
            <a:r>
              <a:rPr lang="en-IN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C. (2026) </a:t>
            </a:r>
            <a:r>
              <a:rPr lang="en-IN" sz="9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Tesla’s drive for a more resilient and sustainable future</a:t>
            </a:r>
            <a:r>
              <a:rPr lang="en-IN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900" i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SustainabltyMag</a:t>
            </a:r>
            <a:r>
              <a:rPr lang="en-IN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IN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Bizclik</a:t>
            </a:r>
            <a:r>
              <a:rPr lang="en-IN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Media Ltd. Available at: </a:t>
            </a:r>
            <a:r>
              <a:rPr lang="en-IN" sz="900" u="sng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1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https://sustainabilitymag.com/news/teslas-sustainability-impact-report-2025-reaching-net-zero</a:t>
            </a:r>
            <a:r>
              <a:rPr lang="en-IN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IN" sz="1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br>
              <a:rPr lang="en-IN" sz="1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602</Words>
  <PresentationFormat>Custom</PresentationFormat>
  <Paragraphs>71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Times New Roman</vt:lpstr>
      <vt:lpstr>Wingdings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2026-07-23T07:53:18Z</dcterms:created>
  <dcterms:modified xsi:type="dcterms:W3CDTF">2026-07-23T07:59:22Z</dcterms:modified>
</cp:coreProperties>
</file>