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8"/>
  </p:notesMasterIdLst>
  <p:sldIdLst>
    <p:sldId id="256" r:id="rId2"/>
    <p:sldId id="257" r:id="rId3"/>
    <p:sldId id="260" r:id="rId4"/>
    <p:sldId id="259" r:id="rId5"/>
    <p:sldId id="258"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FDE2C4-AFC7-4105-BDCC-0341FDA09153}" v="27" dt="2021-10-20T14:46:01.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5088" autoAdjust="0"/>
  </p:normalViewPr>
  <p:slideViewPr>
    <p:cSldViewPr snapToGrid="0">
      <p:cViewPr varScale="1">
        <p:scale>
          <a:sx n="63" d="100"/>
          <a:sy n="63" d="100"/>
        </p:scale>
        <p:origin x="243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userId="ec8d19ad-53cf-4ab4-994f-694c5053476a" providerId="ADAL" clId="{97FDE2C4-AFC7-4105-BDCC-0341FDA09153}"/>
    <pc:docChg chg="undo custSel addSld delSld modSld sldOrd">
      <pc:chgData name="Rachel" userId="ec8d19ad-53cf-4ab4-994f-694c5053476a" providerId="ADAL" clId="{97FDE2C4-AFC7-4105-BDCC-0341FDA09153}" dt="2021-10-20T14:50:59.855" v="514"/>
      <pc:docMkLst>
        <pc:docMk/>
      </pc:docMkLst>
      <pc:sldChg chg="modSp mod">
        <pc:chgData name="Rachel" userId="ec8d19ad-53cf-4ab4-994f-694c5053476a" providerId="ADAL" clId="{97FDE2C4-AFC7-4105-BDCC-0341FDA09153}" dt="2021-10-20T12:58:37.034" v="30" actId="6549"/>
        <pc:sldMkLst>
          <pc:docMk/>
          <pc:sldMk cId="498745195" sldId="256"/>
        </pc:sldMkLst>
        <pc:spChg chg="mod">
          <ac:chgData name="Rachel" userId="ec8d19ad-53cf-4ab4-994f-694c5053476a" providerId="ADAL" clId="{97FDE2C4-AFC7-4105-BDCC-0341FDA09153}" dt="2021-10-20T12:58:30.718" v="18" actId="20577"/>
          <ac:spMkLst>
            <pc:docMk/>
            <pc:sldMk cId="498745195" sldId="256"/>
            <ac:spMk id="2" creationId="{CED6BE92-FF08-451F-AA61-27294FB77E38}"/>
          </ac:spMkLst>
        </pc:spChg>
        <pc:spChg chg="mod">
          <ac:chgData name="Rachel" userId="ec8d19ad-53cf-4ab4-994f-694c5053476a" providerId="ADAL" clId="{97FDE2C4-AFC7-4105-BDCC-0341FDA09153}" dt="2021-10-20T12:58:37.034" v="30" actId="6549"/>
          <ac:spMkLst>
            <pc:docMk/>
            <pc:sldMk cId="498745195" sldId="256"/>
            <ac:spMk id="3" creationId="{E868E87E-60DC-4E15-BB06-8DD06FE32CB1}"/>
          </ac:spMkLst>
        </pc:spChg>
      </pc:sldChg>
      <pc:sldChg chg="modSp mod modAnim modNotesTx">
        <pc:chgData name="Rachel" userId="ec8d19ad-53cf-4ab4-994f-694c5053476a" providerId="ADAL" clId="{97FDE2C4-AFC7-4105-BDCC-0341FDA09153}" dt="2021-10-20T14:37:40.349" v="157" actId="20577"/>
        <pc:sldMkLst>
          <pc:docMk/>
          <pc:sldMk cId="3485078550" sldId="257"/>
        </pc:sldMkLst>
        <pc:spChg chg="mod">
          <ac:chgData name="Rachel" userId="ec8d19ad-53cf-4ab4-994f-694c5053476a" providerId="ADAL" clId="{97FDE2C4-AFC7-4105-BDCC-0341FDA09153}" dt="2021-10-20T14:31:14.821" v="98" actId="1076"/>
          <ac:spMkLst>
            <pc:docMk/>
            <pc:sldMk cId="3485078550" sldId="257"/>
            <ac:spMk id="2" creationId="{4D4CA2B4-4AEA-4030-8E0D-F75BA219AC3A}"/>
          </ac:spMkLst>
        </pc:spChg>
        <pc:spChg chg="mod">
          <ac:chgData name="Rachel" userId="ec8d19ad-53cf-4ab4-994f-694c5053476a" providerId="ADAL" clId="{97FDE2C4-AFC7-4105-BDCC-0341FDA09153}" dt="2021-10-20T14:31:48.340" v="132" actId="5793"/>
          <ac:spMkLst>
            <pc:docMk/>
            <pc:sldMk cId="3485078550" sldId="257"/>
            <ac:spMk id="3" creationId="{99DF98A6-6AFA-41CC-8B0A-8AFAED0224EC}"/>
          </ac:spMkLst>
        </pc:spChg>
      </pc:sldChg>
      <pc:sldChg chg="modSp add del mod">
        <pc:chgData name="Rachel" userId="ec8d19ad-53cf-4ab4-994f-694c5053476a" providerId="ADAL" clId="{97FDE2C4-AFC7-4105-BDCC-0341FDA09153}" dt="2021-10-20T14:46:01.348" v="234" actId="20577"/>
        <pc:sldMkLst>
          <pc:docMk/>
          <pc:sldMk cId="3281332094" sldId="258"/>
        </pc:sldMkLst>
        <pc:spChg chg="mod">
          <ac:chgData name="Rachel" userId="ec8d19ad-53cf-4ab4-994f-694c5053476a" providerId="ADAL" clId="{97FDE2C4-AFC7-4105-BDCC-0341FDA09153}" dt="2021-10-20T14:45:55.713" v="231" actId="404"/>
          <ac:spMkLst>
            <pc:docMk/>
            <pc:sldMk cId="3281332094" sldId="258"/>
            <ac:spMk id="2" creationId="{5711A32A-C886-41AB-965B-A256E0C5D0F2}"/>
          </ac:spMkLst>
        </pc:spChg>
        <pc:spChg chg="mod">
          <ac:chgData name="Rachel" userId="ec8d19ad-53cf-4ab4-994f-694c5053476a" providerId="ADAL" clId="{97FDE2C4-AFC7-4105-BDCC-0341FDA09153}" dt="2021-10-20T14:46:01.348" v="234" actId="20577"/>
          <ac:spMkLst>
            <pc:docMk/>
            <pc:sldMk cId="3281332094" sldId="258"/>
            <ac:spMk id="3" creationId="{93C9B6FD-19EB-49F3-AD7A-147E23218F07}"/>
          </ac:spMkLst>
        </pc:spChg>
      </pc:sldChg>
      <pc:sldChg chg="modSp mod ord modNotesTx">
        <pc:chgData name="Rachel" userId="ec8d19ad-53cf-4ab4-994f-694c5053476a" providerId="ADAL" clId="{97FDE2C4-AFC7-4105-BDCC-0341FDA09153}" dt="2021-10-20T14:44:22.257" v="229" actId="20577"/>
        <pc:sldMkLst>
          <pc:docMk/>
          <pc:sldMk cId="3437634862" sldId="259"/>
        </pc:sldMkLst>
        <pc:spChg chg="mod">
          <ac:chgData name="Rachel" userId="ec8d19ad-53cf-4ab4-994f-694c5053476a" providerId="ADAL" clId="{97FDE2C4-AFC7-4105-BDCC-0341FDA09153}" dt="2021-10-20T14:42:00.276" v="189" actId="14100"/>
          <ac:spMkLst>
            <pc:docMk/>
            <pc:sldMk cId="3437634862" sldId="259"/>
            <ac:spMk id="2" creationId="{B763A8E1-C64D-49CB-BD1E-38C386804B08}"/>
          </ac:spMkLst>
        </pc:spChg>
        <pc:spChg chg="mod">
          <ac:chgData name="Rachel" userId="ec8d19ad-53cf-4ab4-994f-694c5053476a" providerId="ADAL" clId="{97FDE2C4-AFC7-4105-BDCC-0341FDA09153}" dt="2021-10-20T14:43:03.009" v="198" actId="1076"/>
          <ac:spMkLst>
            <pc:docMk/>
            <pc:sldMk cId="3437634862" sldId="259"/>
            <ac:spMk id="3" creationId="{B03E7962-D97C-4935-ACA7-148CF080062D}"/>
          </ac:spMkLst>
        </pc:spChg>
      </pc:sldChg>
      <pc:sldChg chg="modSp mod ord modAnim">
        <pc:chgData name="Rachel" userId="ec8d19ad-53cf-4ab4-994f-694c5053476a" providerId="ADAL" clId="{97FDE2C4-AFC7-4105-BDCC-0341FDA09153}" dt="2021-10-20T14:41:28.164" v="178" actId="20577"/>
        <pc:sldMkLst>
          <pc:docMk/>
          <pc:sldMk cId="99213335" sldId="260"/>
        </pc:sldMkLst>
        <pc:spChg chg="mod">
          <ac:chgData name="Rachel" userId="ec8d19ad-53cf-4ab4-994f-694c5053476a" providerId="ADAL" clId="{97FDE2C4-AFC7-4105-BDCC-0341FDA09153}" dt="2021-10-20T14:37:56.764" v="160" actId="113"/>
          <ac:spMkLst>
            <pc:docMk/>
            <pc:sldMk cId="99213335" sldId="260"/>
            <ac:spMk id="2" creationId="{C025EE25-18A5-4CE8-A6A4-6971A40EFD70}"/>
          </ac:spMkLst>
        </pc:spChg>
        <pc:spChg chg="mod">
          <ac:chgData name="Rachel" userId="ec8d19ad-53cf-4ab4-994f-694c5053476a" providerId="ADAL" clId="{97FDE2C4-AFC7-4105-BDCC-0341FDA09153}" dt="2021-10-20T14:41:28.164" v="178" actId="20577"/>
          <ac:spMkLst>
            <pc:docMk/>
            <pc:sldMk cId="99213335" sldId="260"/>
            <ac:spMk id="3" creationId="{A3C5CC77-6D8A-422D-B116-BE1D8BFACED0}"/>
          </ac:spMkLst>
        </pc:spChg>
      </pc:sldChg>
      <pc:sldChg chg="modSp new mod modNotesTx">
        <pc:chgData name="Rachel" userId="ec8d19ad-53cf-4ab4-994f-694c5053476a" providerId="ADAL" clId="{97FDE2C4-AFC7-4105-BDCC-0341FDA09153}" dt="2021-10-20T14:50:59.855" v="514"/>
        <pc:sldMkLst>
          <pc:docMk/>
          <pc:sldMk cId="1599378541" sldId="261"/>
        </pc:sldMkLst>
        <pc:spChg chg="mod">
          <ac:chgData name="Rachel" userId="ec8d19ad-53cf-4ab4-994f-694c5053476a" providerId="ADAL" clId="{97FDE2C4-AFC7-4105-BDCC-0341FDA09153}" dt="2021-10-20T14:47:04.185" v="244" actId="1076"/>
          <ac:spMkLst>
            <pc:docMk/>
            <pc:sldMk cId="1599378541" sldId="261"/>
            <ac:spMk id="2" creationId="{E38C57B4-F3CB-4953-9D50-A8D4CA607C61}"/>
          </ac:spMkLst>
        </pc:spChg>
        <pc:spChg chg="mod">
          <ac:chgData name="Rachel" userId="ec8d19ad-53cf-4ab4-994f-694c5053476a" providerId="ADAL" clId="{97FDE2C4-AFC7-4105-BDCC-0341FDA09153}" dt="2021-10-20T14:49:57.465" v="318" actId="14100"/>
          <ac:spMkLst>
            <pc:docMk/>
            <pc:sldMk cId="1599378541" sldId="261"/>
            <ac:spMk id="3" creationId="{7D5AB032-12DF-4754-8547-58795AE5F856}"/>
          </ac:spMkLst>
        </pc:spChg>
      </pc:sldChg>
      <pc:sldChg chg="del">
        <pc:chgData name="Rachel" userId="ec8d19ad-53cf-4ab4-994f-694c5053476a" providerId="ADAL" clId="{97FDE2C4-AFC7-4105-BDCC-0341FDA09153}" dt="2021-10-20T13:17:19.340" v="60" actId="47"/>
        <pc:sldMkLst>
          <pc:docMk/>
          <pc:sldMk cId="3729487602" sldId="261"/>
        </pc:sldMkLst>
      </pc:sldChg>
      <pc:sldChg chg="modSp new del mod">
        <pc:chgData name="Rachel" userId="ec8d19ad-53cf-4ab4-994f-694c5053476a" providerId="ADAL" clId="{97FDE2C4-AFC7-4105-BDCC-0341FDA09153}" dt="2021-10-20T14:47:07.641" v="245" actId="47"/>
        <pc:sldMkLst>
          <pc:docMk/>
          <pc:sldMk cId="546424255" sldId="262"/>
        </pc:sldMkLst>
        <pc:spChg chg="mod">
          <ac:chgData name="Rachel" userId="ec8d19ad-53cf-4ab4-994f-694c5053476a" providerId="ADAL" clId="{97FDE2C4-AFC7-4105-BDCC-0341FDA09153}" dt="2021-10-20T13:17:44.412" v="73" actId="20577"/>
          <ac:spMkLst>
            <pc:docMk/>
            <pc:sldMk cId="546424255" sldId="262"/>
            <ac:spMk id="2" creationId="{05886A1B-7898-463F-9D39-ABBB40372FA4}"/>
          </ac:spMkLst>
        </pc:spChg>
      </pc:sldChg>
      <pc:sldChg chg="modSp new del mod">
        <pc:chgData name="Rachel" userId="ec8d19ad-53cf-4ab4-994f-694c5053476a" providerId="ADAL" clId="{97FDE2C4-AFC7-4105-BDCC-0341FDA09153}" dt="2021-10-20T13:16:52.541" v="59" actId="47"/>
        <pc:sldMkLst>
          <pc:docMk/>
          <pc:sldMk cId="2580385801" sldId="262"/>
        </pc:sldMkLst>
        <pc:spChg chg="mod">
          <ac:chgData name="Rachel" userId="ec8d19ad-53cf-4ab4-994f-694c5053476a" providerId="ADAL" clId="{97FDE2C4-AFC7-4105-BDCC-0341FDA09153}" dt="2021-10-20T13:16:22.669" v="51"/>
          <ac:spMkLst>
            <pc:docMk/>
            <pc:sldMk cId="2580385801" sldId="262"/>
            <ac:spMk id="2" creationId="{0F925777-59FA-47E5-9094-5CAFB848B30B}"/>
          </ac:spMkLst>
        </pc:spChg>
      </pc:sldChg>
      <pc:sldChg chg="modSp new del mod">
        <pc:chgData name="Rachel" userId="ec8d19ad-53cf-4ab4-994f-694c5053476a" providerId="ADAL" clId="{97FDE2C4-AFC7-4105-BDCC-0341FDA09153}" dt="2021-10-20T13:16:13.264" v="49" actId="680"/>
        <pc:sldMkLst>
          <pc:docMk/>
          <pc:sldMk cId="3383468167" sldId="262"/>
        </pc:sldMkLst>
        <pc:spChg chg="mod">
          <ac:chgData name="Rachel" userId="ec8d19ad-53cf-4ab4-994f-694c5053476a" providerId="ADAL" clId="{97FDE2C4-AFC7-4105-BDCC-0341FDA09153}" dt="2021-10-20T13:16:12.367" v="48"/>
          <ac:spMkLst>
            <pc:docMk/>
            <pc:sldMk cId="3383468167" sldId="262"/>
            <ac:spMk id="2" creationId="{8CD3332B-F29E-47E0-8463-F86EDDAFC2EF}"/>
          </ac:spMkLst>
        </pc:spChg>
      </pc:sldChg>
      <pc:sldChg chg="modSp new del mod">
        <pc:chgData name="Rachel" userId="ec8d19ad-53cf-4ab4-994f-694c5053476a" providerId="ADAL" clId="{97FDE2C4-AFC7-4105-BDCC-0341FDA09153}" dt="2021-10-20T14:31:31.091" v="101" actId="47"/>
        <pc:sldMkLst>
          <pc:docMk/>
          <pc:sldMk cId="2703148090" sldId="263"/>
        </pc:sldMkLst>
        <pc:spChg chg="mod">
          <ac:chgData name="Rachel" userId="ec8d19ad-53cf-4ab4-994f-694c5053476a" providerId="ADAL" clId="{97FDE2C4-AFC7-4105-BDCC-0341FDA09153}" dt="2021-10-20T13:17:51.525" v="86" actId="20577"/>
          <ac:spMkLst>
            <pc:docMk/>
            <pc:sldMk cId="2703148090" sldId="263"/>
            <ac:spMk id="2" creationId="{9C52C7D0-19C0-4E9D-A0C6-319971735D4B}"/>
          </ac:spMkLst>
        </pc:spChg>
        <pc:spChg chg="mod">
          <ac:chgData name="Rachel" userId="ec8d19ad-53cf-4ab4-994f-694c5053476a" providerId="ADAL" clId="{97FDE2C4-AFC7-4105-BDCC-0341FDA09153}" dt="2021-10-20T14:30:30.823" v="93"/>
          <ac:spMkLst>
            <pc:docMk/>
            <pc:sldMk cId="2703148090" sldId="263"/>
            <ac:spMk id="3" creationId="{544211AB-FDB6-42D7-8CA5-8667ED74700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1FB0D0-034F-4651-AADC-825B853493ED}" type="datetimeFigureOut">
              <a:rPr lang="en-GB" smtClean="0"/>
              <a:t>20/10/2021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AADF2A-D1DC-4382-855E-EEEFEA110303}" type="slidenum">
              <a:rPr lang="en-GB" smtClean="0"/>
              <a:t>‹#›</a:t>
            </a:fld>
            <a:endParaRPr lang="en-GB"/>
          </a:p>
        </p:txBody>
      </p:sp>
    </p:spTree>
    <p:extLst>
      <p:ext uri="{BB962C8B-B14F-4D97-AF65-F5344CB8AC3E}">
        <p14:creationId xmlns:p14="http://schemas.microsoft.com/office/powerpoint/2010/main" val="3444705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pd.co.uk/knowledge/work/trends/megatrend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forms your introduction</a:t>
            </a:r>
          </a:p>
          <a:p>
            <a:r>
              <a:rPr lang="en-GB" dirty="0"/>
              <a:t>Give definition of ER</a:t>
            </a:r>
          </a:p>
          <a:p>
            <a:endParaRPr lang="en-GB" dirty="0"/>
          </a:p>
          <a:p>
            <a:r>
              <a:rPr lang="en-GB" dirty="0"/>
              <a:t>Should make reference to points raised here throughout your writing, to show your understanding of the topic and that you are responding to these statements in considering the following four areas:</a:t>
            </a:r>
          </a:p>
        </p:txBody>
      </p:sp>
      <p:sp>
        <p:nvSpPr>
          <p:cNvPr id="4" name="Slide Number Placeholder 3"/>
          <p:cNvSpPr>
            <a:spLocks noGrp="1"/>
          </p:cNvSpPr>
          <p:nvPr>
            <p:ph type="sldNum" sz="quarter" idx="5"/>
          </p:nvPr>
        </p:nvSpPr>
        <p:spPr/>
        <p:txBody>
          <a:bodyPr/>
          <a:lstStyle/>
          <a:p>
            <a:fld id="{63AADF2A-D1DC-4382-855E-EEEFEA110303}" type="slidenum">
              <a:rPr lang="en-GB" smtClean="0"/>
              <a:t>2</a:t>
            </a:fld>
            <a:endParaRPr lang="en-GB"/>
          </a:p>
        </p:txBody>
      </p:sp>
    </p:spTree>
    <p:extLst>
      <p:ext uri="{BB962C8B-B14F-4D97-AF65-F5344CB8AC3E}">
        <p14:creationId xmlns:p14="http://schemas.microsoft.com/office/powerpoint/2010/main" val="3417617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GB" sz="1200" b="1" i="0" u="none" strike="noStrike" kern="1200" dirty="0">
                <a:solidFill>
                  <a:schemeClr val="tx1"/>
                </a:solidFill>
                <a:effectLst/>
                <a:latin typeface="+mn-lt"/>
                <a:ea typeface="+mn-ea"/>
                <a:cs typeface="+mn-cs"/>
              </a:rPr>
              <a:t>Employee </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Employment</a:t>
            </a:r>
          </a:p>
          <a:p>
            <a:pPr rtl="0" eaLnBrk="1" fontAlgn="t" latinLnBrk="0" hangingPunct="1"/>
            <a:r>
              <a:rPr lang="en-GB" sz="1200" b="0" i="0" u="none" strike="noStrike" kern="1200" dirty="0">
                <a:solidFill>
                  <a:schemeClr val="tx1"/>
                </a:solidFill>
                <a:effectLst/>
                <a:latin typeface="+mn-lt"/>
                <a:ea typeface="+mn-ea"/>
                <a:cs typeface="+mn-cs"/>
              </a:rPr>
              <a:t>Income</a:t>
            </a:r>
          </a:p>
          <a:p>
            <a:pPr rtl="0" eaLnBrk="1" fontAlgn="t" latinLnBrk="0" hangingPunct="1"/>
            <a:r>
              <a:rPr lang="en-GB" sz="1200" b="0" i="0" u="none" strike="noStrike" kern="1200" dirty="0">
                <a:solidFill>
                  <a:schemeClr val="tx1"/>
                </a:solidFill>
                <a:effectLst/>
                <a:latin typeface="+mn-lt"/>
                <a:ea typeface="+mn-ea"/>
                <a:cs typeface="+mn-cs"/>
              </a:rPr>
              <a:t>Fairness </a:t>
            </a:r>
          </a:p>
          <a:p>
            <a:pPr rtl="0" eaLnBrk="1" fontAlgn="t" latinLnBrk="0" hangingPunct="1"/>
            <a:r>
              <a:rPr lang="en-GB" sz="1200" b="0" i="0" u="none" strike="noStrike" kern="1200" dirty="0">
                <a:solidFill>
                  <a:schemeClr val="tx1"/>
                </a:solidFill>
                <a:effectLst/>
                <a:latin typeface="+mn-lt"/>
                <a:ea typeface="+mn-ea"/>
                <a:cs typeface="+mn-cs"/>
              </a:rPr>
              <a:t>Voice</a:t>
            </a:r>
          </a:p>
          <a:p>
            <a:pPr rtl="0" eaLnBrk="1" fontAlgn="t" latinLnBrk="0" hangingPunct="1"/>
            <a:r>
              <a:rPr lang="en-GB" sz="1200" b="0" i="0" u="none" strike="noStrike" kern="1200" dirty="0">
                <a:solidFill>
                  <a:schemeClr val="tx1"/>
                </a:solidFill>
                <a:effectLst/>
                <a:latin typeface="+mn-lt"/>
                <a:ea typeface="+mn-ea"/>
                <a:cs typeface="+mn-cs"/>
              </a:rPr>
              <a:t>Job satisfaction</a:t>
            </a:r>
          </a:p>
          <a:p>
            <a:pPr rtl="0" eaLnBrk="1" fontAlgn="t" latinLnBrk="0" hangingPunct="1"/>
            <a:r>
              <a:rPr lang="en-GB" sz="1200" b="0" i="0" u="none" strike="noStrike" kern="1200" dirty="0">
                <a:solidFill>
                  <a:schemeClr val="tx1"/>
                </a:solidFill>
                <a:effectLst/>
                <a:latin typeface="+mn-lt"/>
                <a:ea typeface="+mn-ea"/>
                <a:cs typeface="+mn-cs"/>
              </a:rPr>
              <a:t>Occupational identity</a:t>
            </a:r>
          </a:p>
          <a:p>
            <a:pPr rtl="0" eaLnBrk="1" fontAlgn="t" latinLnBrk="0" hangingPunct="1"/>
            <a:r>
              <a:rPr lang="en-GB" sz="1200" b="0" i="0" u="none" strike="noStrike" kern="1200" dirty="0">
                <a:solidFill>
                  <a:schemeClr val="tx1"/>
                </a:solidFill>
                <a:effectLst/>
                <a:latin typeface="+mn-lt"/>
                <a:ea typeface="+mn-ea"/>
                <a:cs typeface="+mn-cs"/>
              </a:rPr>
              <a:t>Autonomy</a:t>
            </a:r>
          </a:p>
          <a:p>
            <a:pPr rtl="0" eaLnBrk="1" fontAlgn="t" latinLnBrk="0" hangingPunct="1"/>
            <a:endParaRPr lang="en-GB" sz="1200" b="0" i="0" u="none" strike="noStrike" kern="1200" dirty="0">
              <a:solidFill>
                <a:schemeClr val="tx1"/>
              </a:solidFill>
              <a:effectLst/>
              <a:latin typeface="+mn-lt"/>
              <a:ea typeface="+mn-ea"/>
              <a:cs typeface="+mn-cs"/>
            </a:endParaRPr>
          </a:p>
          <a:p>
            <a:pPr rtl="0" eaLnBrk="1" fontAlgn="t" latinLnBrk="0" hangingPunct="1"/>
            <a:r>
              <a:rPr lang="en-GB" sz="1200" b="1" i="0" u="none" strike="noStrike" kern="1200" dirty="0">
                <a:solidFill>
                  <a:schemeClr val="tx1"/>
                </a:solidFill>
                <a:effectLst/>
                <a:latin typeface="+mn-lt"/>
                <a:ea typeface="+mn-ea"/>
                <a:cs typeface="+mn-cs"/>
              </a:rPr>
              <a:t>Employer</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Profit maximisation</a:t>
            </a:r>
          </a:p>
          <a:p>
            <a:pPr rtl="0" eaLnBrk="1" fontAlgn="t" latinLnBrk="0" hangingPunct="1"/>
            <a:r>
              <a:rPr lang="en-GB" sz="1200" b="0" i="0" u="none" strike="noStrike" kern="1200" dirty="0">
                <a:solidFill>
                  <a:schemeClr val="tx1"/>
                </a:solidFill>
                <a:effectLst/>
                <a:latin typeface="+mn-lt"/>
                <a:ea typeface="+mn-ea"/>
                <a:cs typeface="+mn-cs"/>
              </a:rPr>
              <a:t>Shareholder value</a:t>
            </a:r>
          </a:p>
          <a:p>
            <a:pPr rtl="0" eaLnBrk="1" fontAlgn="t" latinLnBrk="0" hangingPunct="1"/>
            <a:r>
              <a:rPr lang="en-GB" sz="1200" b="0" i="0" u="none" strike="noStrike" kern="1200" dirty="0">
                <a:solidFill>
                  <a:schemeClr val="tx1"/>
                </a:solidFill>
                <a:effectLst/>
                <a:latin typeface="+mn-lt"/>
                <a:ea typeface="+mn-ea"/>
                <a:cs typeface="+mn-cs"/>
              </a:rPr>
              <a:t>Stakeholder interests</a:t>
            </a:r>
          </a:p>
          <a:p>
            <a:pPr rtl="0" eaLnBrk="1" fontAlgn="t" latinLnBrk="0" hangingPunct="1"/>
            <a:r>
              <a:rPr lang="en-GB" sz="1200" b="0" i="0" u="none" strike="noStrike" kern="1200" dirty="0">
                <a:solidFill>
                  <a:schemeClr val="tx1"/>
                </a:solidFill>
                <a:effectLst/>
                <a:latin typeface="+mn-lt"/>
                <a:ea typeface="+mn-ea"/>
                <a:cs typeface="+mn-cs"/>
              </a:rPr>
              <a:t>Quality and service</a:t>
            </a:r>
          </a:p>
          <a:p>
            <a:pPr rtl="0" eaLnBrk="1" fontAlgn="t" latinLnBrk="0" hangingPunct="1"/>
            <a:r>
              <a:rPr lang="en-GB" sz="1200" b="0" i="0" u="none" strike="noStrike" kern="1200" dirty="0">
                <a:solidFill>
                  <a:schemeClr val="tx1"/>
                </a:solidFill>
                <a:effectLst/>
                <a:latin typeface="+mn-lt"/>
                <a:ea typeface="+mn-ea"/>
                <a:cs typeface="+mn-cs"/>
              </a:rPr>
              <a:t>Employee engagement</a:t>
            </a:r>
          </a:p>
          <a:p>
            <a:pPr rtl="0" eaLnBrk="1" fontAlgn="t" latinLnBrk="0" hangingPunct="1"/>
            <a:r>
              <a:rPr lang="en-GB" sz="1200" b="0" i="0" u="none" strike="noStrike" kern="1200" dirty="0">
                <a:solidFill>
                  <a:schemeClr val="tx1"/>
                </a:solidFill>
                <a:effectLst/>
                <a:latin typeface="+mn-lt"/>
                <a:ea typeface="+mn-ea"/>
                <a:cs typeface="+mn-cs"/>
              </a:rPr>
              <a:t>Creation of employment</a:t>
            </a:r>
          </a:p>
          <a:p>
            <a:pPr rtl="0" eaLnBrk="1" fontAlgn="t" latinLnBrk="0" hangingPunct="1"/>
            <a:r>
              <a:rPr lang="en-GB" sz="1200" b="0" i="0" u="none" strike="noStrike" kern="1200" dirty="0">
                <a:solidFill>
                  <a:schemeClr val="tx1"/>
                </a:solidFill>
                <a:effectLst/>
                <a:latin typeface="+mn-lt"/>
                <a:ea typeface="+mn-ea"/>
                <a:cs typeface="+mn-cs"/>
              </a:rPr>
              <a:t>Control</a:t>
            </a:r>
          </a:p>
          <a:p>
            <a:pPr rtl="0" eaLnBrk="1" fontAlgn="t" latinLnBrk="0" hangingPunct="1"/>
            <a:endParaRPr lang="en-GB" sz="1200" b="0" i="0" u="none" strike="noStrike" kern="1200" dirty="0">
              <a:solidFill>
                <a:schemeClr val="tx1"/>
              </a:solidFill>
              <a:effectLst/>
              <a:latin typeface="+mn-lt"/>
              <a:ea typeface="+mn-ea"/>
              <a:cs typeface="+mn-cs"/>
            </a:endParaRPr>
          </a:p>
          <a:p>
            <a:pPr rtl="0" eaLnBrk="1" fontAlgn="t" latinLnBrk="0" hangingPunct="1"/>
            <a:r>
              <a:rPr lang="en-GB" sz="1200" b="1" i="0" u="none" strike="noStrike" kern="1200" dirty="0">
                <a:solidFill>
                  <a:schemeClr val="tx1"/>
                </a:solidFill>
                <a:effectLst/>
                <a:latin typeface="+mn-lt"/>
                <a:ea typeface="+mn-ea"/>
                <a:cs typeface="+mn-cs"/>
              </a:rPr>
              <a:t>The State</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Power</a:t>
            </a:r>
          </a:p>
          <a:p>
            <a:pPr rtl="0" eaLnBrk="1" fontAlgn="t" latinLnBrk="0" hangingPunct="1"/>
            <a:r>
              <a:rPr lang="en-GB" sz="1200" b="0" i="0" u="none" strike="noStrike" kern="1200" dirty="0">
                <a:solidFill>
                  <a:schemeClr val="tx1"/>
                </a:solidFill>
                <a:effectLst/>
                <a:latin typeface="+mn-lt"/>
                <a:ea typeface="+mn-ea"/>
                <a:cs typeface="+mn-cs"/>
              </a:rPr>
              <a:t>Economic growth</a:t>
            </a:r>
          </a:p>
          <a:p>
            <a:pPr rtl="0" eaLnBrk="1" fontAlgn="t" latinLnBrk="0" hangingPunct="1"/>
            <a:r>
              <a:rPr lang="en-GB" sz="1200" b="0" i="0" u="none" strike="noStrike" kern="1200" dirty="0">
                <a:solidFill>
                  <a:schemeClr val="tx1"/>
                </a:solidFill>
                <a:effectLst/>
                <a:latin typeface="+mn-lt"/>
                <a:ea typeface="+mn-ea"/>
                <a:cs typeface="+mn-cs"/>
              </a:rPr>
              <a:t>Ideology</a:t>
            </a:r>
          </a:p>
          <a:p>
            <a:pPr rtl="0" eaLnBrk="1" fontAlgn="t" latinLnBrk="0" hangingPunct="1"/>
            <a:r>
              <a:rPr lang="en-GB" sz="1200" b="0" i="0" u="none" strike="noStrike" kern="1200" dirty="0">
                <a:solidFill>
                  <a:schemeClr val="tx1"/>
                </a:solidFill>
                <a:effectLst/>
                <a:latin typeface="+mn-lt"/>
                <a:ea typeface="+mn-ea"/>
                <a:cs typeface="+mn-cs"/>
              </a:rPr>
              <a:t>Continuity</a:t>
            </a:r>
          </a:p>
          <a:p>
            <a:pPr rtl="0" eaLnBrk="1" fontAlgn="t" latinLnBrk="0" hangingPunct="1"/>
            <a:r>
              <a:rPr lang="en-GB" sz="1200" b="0" i="0" u="none" strike="noStrike" kern="1200" dirty="0">
                <a:solidFill>
                  <a:schemeClr val="tx1"/>
                </a:solidFill>
                <a:effectLst/>
                <a:latin typeface="+mn-lt"/>
                <a:ea typeface="+mn-ea"/>
                <a:cs typeface="+mn-cs"/>
              </a:rPr>
              <a:t> </a:t>
            </a:r>
          </a:p>
          <a:p>
            <a:endParaRPr lang="en-GB" dirty="0"/>
          </a:p>
          <a:p>
            <a:endParaRPr lang="en-GB" dirty="0"/>
          </a:p>
          <a:p>
            <a:endParaRPr lang="en-GB" dirty="0"/>
          </a:p>
          <a:p>
            <a:r>
              <a:rPr lang="en-GB" dirty="0"/>
              <a:t>Employee relations is essentially about regulating the employment relationship</a:t>
            </a:r>
          </a:p>
          <a:p>
            <a:endParaRPr lang="en-GB" dirty="0"/>
          </a:p>
          <a:p>
            <a:r>
              <a:rPr lang="en-GB" dirty="0"/>
              <a:t>Regulated through key employment relations processes:</a:t>
            </a:r>
          </a:p>
          <a:p>
            <a:pPr lvl="1"/>
            <a:r>
              <a:rPr lang="en-GB" i="1" dirty="0"/>
              <a:t>Bargaining – with individuals and also collectively through trade unions. </a:t>
            </a:r>
          </a:p>
          <a:p>
            <a:pPr lvl="1"/>
            <a:r>
              <a:rPr lang="en-GB" i="1" dirty="0"/>
              <a:t>Managerial prerogative </a:t>
            </a:r>
          </a:p>
          <a:p>
            <a:pPr lvl="1"/>
            <a:r>
              <a:rPr lang="en-GB" i="1" dirty="0"/>
              <a:t>Involvement and participation mechanisms -  more in week 4</a:t>
            </a:r>
          </a:p>
          <a:p>
            <a:pPr lvl="1"/>
            <a:r>
              <a:rPr lang="en-GB" i="1" dirty="0"/>
              <a:t>Employee engagement</a:t>
            </a:r>
          </a:p>
          <a:p>
            <a:pPr lvl="1"/>
            <a:r>
              <a:rPr lang="en-GB" i="1" dirty="0"/>
              <a:t>Third-part intervention i.e. Acas</a:t>
            </a:r>
          </a:p>
          <a:p>
            <a:pPr lvl="1"/>
            <a:r>
              <a:rPr lang="en-GB" i="1" dirty="0"/>
              <a:t>Industrial sanctions</a:t>
            </a:r>
          </a:p>
          <a:p>
            <a:pPr lvl="1"/>
            <a:endParaRPr lang="en-GB" i="1" dirty="0"/>
          </a:p>
          <a:p>
            <a:r>
              <a:rPr lang="en-GB" dirty="0"/>
              <a:t>These processes are shaped by social, economic and political context</a:t>
            </a:r>
          </a:p>
          <a:p>
            <a:endParaRPr lang="en-GB" dirty="0"/>
          </a:p>
          <a:p>
            <a:endParaRPr lang="en-GB" dirty="0"/>
          </a:p>
          <a:p>
            <a:r>
              <a:rPr lang="en-GB" dirty="0"/>
              <a:t>Significant reduction in collective expressions of conflict</a:t>
            </a:r>
          </a:p>
          <a:p>
            <a:pPr lvl="1"/>
            <a:r>
              <a:rPr lang="en-GB" dirty="0"/>
              <a:t>1965-1979 annual average of over 2,000 strikes 2010-2014 average was just 129</a:t>
            </a:r>
          </a:p>
          <a:p>
            <a:r>
              <a:rPr lang="en-GB" dirty="0"/>
              <a:t>Parallel increase in individual employment disputes</a:t>
            </a:r>
          </a:p>
          <a:p>
            <a:pPr lvl="1"/>
            <a:r>
              <a:rPr lang="en-GB" dirty="0"/>
              <a:t>Rapid growth in employment tribunal applications  </a:t>
            </a:r>
          </a:p>
          <a:p>
            <a:pPr lvl="2"/>
            <a:r>
              <a:rPr lang="en-GB" dirty="0"/>
              <a:t>34,697 in 1989/90 to a high point of 236,100 two decades later </a:t>
            </a:r>
          </a:p>
          <a:p>
            <a:pPr lvl="1"/>
            <a:r>
              <a:rPr lang="en-GB" dirty="0"/>
              <a:t>Volumes distorted by multiple claims and those related to equal pay and working time</a:t>
            </a:r>
          </a:p>
          <a:p>
            <a:endParaRPr lang="en-GB" dirty="0"/>
          </a:p>
          <a:p>
            <a:endParaRPr lang="en-GB" dirty="0"/>
          </a:p>
          <a:p>
            <a:pPr algn="just" eaLnBrk="1" hangingPunct="1">
              <a:lnSpc>
                <a:spcPct val="110000"/>
              </a:lnSpc>
              <a:spcBef>
                <a:spcPts val="0"/>
              </a:spcBef>
              <a:defRPr/>
            </a:pPr>
            <a:r>
              <a:rPr lang="en-GB" dirty="0"/>
              <a:t>Increased legal regulation – procedure seen as critical in underpinning resolution</a:t>
            </a:r>
          </a:p>
          <a:p>
            <a:pPr lvl="1" algn="just">
              <a:lnSpc>
                <a:spcPct val="110000"/>
              </a:lnSpc>
              <a:spcBef>
                <a:spcPts val="0"/>
              </a:spcBef>
              <a:defRPr/>
            </a:pPr>
            <a:r>
              <a:rPr lang="en-GB" dirty="0"/>
              <a:t>Introduction of right to claim unfair dismissal</a:t>
            </a:r>
          </a:p>
          <a:p>
            <a:pPr lvl="1" algn="just">
              <a:lnSpc>
                <a:spcPct val="110000"/>
              </a:lnSpc>
              <a:spcBef>
                <a:spcPts val="0"/>
              </a:spcBef>
              <a:defRPr/>
            </a:pPr>
            <a:r>
              <a:rPr lang="en-GB" dirty="0"/>
              <a:t>Extension of ET system</a:t>
            </a:r>
          </a:p>
          <a:p>
            <a:pPr lvl="1" algn="just">
              <a:lnSpc>
                <a:spcPct val="110000"/>
              </a:lnSpc>
              <a:spcBef>
                <a:spcPts val="0"/>
              </a:spcBef>
              <a:defRPr/>
            </a:pPr>
            <a:r>
              <a:rPr lang="en-GB" dirty="0"/>
              <a:t>Spread of formal grievance and disciplinary procedures</a:t>
            </a:r>
          </a:p>
          <a:p>
            <a:pPr algn="just">
              <a:lnSpc>
                <a:spcPct val="110000"/>
              </a:lnSpc>
              <a:spcBef>
                <a:spcPts val="0"/>
              </a:spcBef>
              <a:defRPr/>
            </a:pPr>
            <a:r>
              <a:rPr lang="en-GB" dirty="0"/>
              <a:t>Shift in union role from collective bargaining to individual representation</a:t>
            </a:r>
          </a:p>
          <a:p>
            <a:pPr algn="just" eaLnBrk="1" hangingPunct="1">
              <a:lnSpc>
                <a:spcPct val="110000"/>
              </a:lnSpc>
              <a:spcBef>
                <a:spcPts val="0"/>
              </a:spcBef>
              <a:defRPr/>
            </a:pPr>
            <a:r>
              <a:rPr lang="en-GB" dirty="0"/>
              <a:t>Current climate</a:t>
            </a:r>
            <a:r>
              <a:rPr lang="en-GB" b="1" dirty="0"/>
              <a:t>: Key findings (CIPD, 2020)</a:t>
            </a:r>
          </a:p>
          <a:p>
            <a:r>
              <a:rPr lang="en-GB" dirty="0"/>
              <a:t>Employers are positive about the climate in their workplace, with more than threequarters describing it as ‘good’ or ‘very good’. Employees are also positive, with the overwhelming majority reporting good working relationships with both colleagues inside and outside their team</a:t>
            </a:r>
          </a:p>
          <a:p>
            <a:endParaRPr lang="en-GB" dirty="0"/>
          </a:p>
          <a:p>
            <a:r>
              <a:rPr lang="en-GB" dirty="0"/>
              <a:t>Dig a little deeper and there is cause for concern about the inclusivity of some working environments. For example, fewer employees (63%) agree that ‘no one in my team would deliberately act in a way that undermines my efforts’ and one in five (20%) say that ‘people in my team sometimes reject others for being different’</a:t>
            </a:r>
          </a:p>
          <a:p>
            <a:endParaRPr lang="en-GB" dirty="0"/>
          </a:p>
          <a:p>
            <a:r>
              <a:rPr lang="en-GB" dirty="0"/>
              <a:t>Employees with a manager are generally positive about their relationship with their people manager or supervisor, with four in five (80%) describing it as good. Most people trust their manager or supervisor to take their concerns seriously. However, the most common view is that people management treats some team members more favourably than others (43% of employees versus 36% who disagree)</a:t>
            </a:r>
          </a:p>
          <a:p>
            <a:endParaRPr lang="en-GB" dirty="0"/>
          </a:p>
          <a:p>
            <a:r>
              <a:rPr lang="en-GB" dirty="0"/>
              <a:t>There’s room for improvement in how top managers lead the way in fostering a culture based on dignity and respect: just half (49%) agree that ‘good behaviour is role-modelled by senior leaders in my organisation’ (26% disagree).</a:t>
            </a:r>
            <a:endParaRPr lang="en-GB" altLang="en-US" dirty="0"/>
          </a:p>
          <a:p>
            <a:endParaRPr lang="en-GB" dirty="0"/>
          </a:p>
          <a:p>
            <a:endParaRPr lang="en-GB" dirty="0"/>
          </a:p>
          <a:p>
            <a:r>
              <a:rPr lang="en-GB" dirty="0"/>
              <a:t>Examples on Moodle under useful resources. Should most definitely find your own examples to support your discussion </a:t>
            </a:r>
          </a:p>
          <a:p>
            <a:endParaRPr lang="en-GB" dirty="0"/>
          </a:p>
        </p:txBody>
      </p:sp>
      <p:sp>
        <p:nvSpPr>
          <p:cNvPr id="4" name="Slide Number Placeholder 3"/>
          <p:cNvSpPr>
            <a:spLocks noGrp="1"/>
          </p:cNvSpPr>
          <p:nvPr>
            <p:ph type="sldNum" sz="quarter" idx="5"/>
          </p:nvPr>
        </p:nvSpPr>
        <p:spPr/>
        <p:txBody>
          <a:bodyPr/>
          <a:lstStyle/>
          <a:p>
            <a:fld id="{63AADF2A-D1DC-4382-855E-EEEFEA110303}" type="slidenum">
              <a:rPr lang="en-GB" smtClean="0"/>
              <a:t>3</a:t>
            </a:fld>
            <a:endParaRPr lang="en-GB"/>
          </a:p>
        </p:txBody>
      </p:sp>
    </p:spTree>
    <p:extLst>
      <p:ext uri="{BB962C8B-B14F-4D97-AF65-F5344CB8AC3E}">
        <p14:creationId xmlns:p14="http://schemas.microsoft.com/office/powerpoint/2010/main" val="3805752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Valley’s rebellion: Early developments of democracy in the UK – Chartism – The People’s Charter. 6 key points about the right to vote and how parliament should be held, etc. Idea was this this would transform worker’s lives. Modern day apathy for this idea in some areas – thoughts that those in positions of power (MPs) drive political agenda which is self-serving, not reflective of the ‘voice of the people’ – so, interest groups take action themselves. Similar reflection of employers and trade unions. An ‘us and them’ mindset. Perspective on ER (U/P/R) will impact view on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Inflation in the early 70s led to a cap on public sector pay. Miners’ unions said that pay then wasn’t keeping up with cost of living – something we still see today, which is why we have minimum wage and then the living wage – so there was encouragement of work to rule initially. This led to fuel supply lessening in the UK, so the Govt responded with a 3-day week for commercial electricity users. Heath then re-</a:t>
            </a:r>
            <a:r>
              <a:rPr lang="en-GB" sz="1200" b="0" i="0" kern="1200" dirty="0" err="1">
                <a:solidFill>
                  <a:schemeClr val="tx1"/>
                </a:solidFill>
                <a:effectLst/>
                <a:latin typeface="+mn-lt"/>
                <a:ea typeface="+mn-ea"/>
                <a:cs typeface="+mn-cs"/>
              </a:rPr>
              <a:t>campagined</a:t>
            </a:r>
            <a:r>
              <a:rPr lang="en-GB" sz="1200" b="0" i="0" kern="1200" dirty="0">
                <a:solidFill>
                  <a:schemeClr val="tx1"/>
                </a:solidFill>
                <a:effectLst/>
                <a:latin typeface="+mn-lt"/>
                <a:ea typeface="+mn-ea"/>
                <a:cs typeface="+mn-cs"/>
              </a:rPr>
              <a:t> and lost to the Labour </a:t>
            </a:r>
            <a:r>
              <a:rPr lang="en-GB" sz="1200" b="0" i="0" kern="1200" dirty="0" err="1">
                <a:solidFill>
                  <a:schemeClr val="tx1"/>
                </a:solidFill>
                <a:effectLst/>
                <a:latin typeface="+mn-lt"/>
                <a:ea typeface="+mn-ea"/>
                <a:cs typeface="+mn-cs"/>
              </a:rPr>
              <a:t>gvt</a:t>
            </a:r>
            <a:r>
              <a:rPr lang="en-GB" sz="1200" b="0" i="0" kern="1200" dirty="0">
                <a:solidFill>
                  <a:schemeClr val="tx1"/>
                </a:solidFill>
                <a:effectLst/>
                <a:latin typeface="+mn-lt"/>
                <a:ea typeface="+mn-ea"/>
                <a:cs typeface="+mn-cs"/>
              </a:rPr>
              <a:t> in 1974-79, Harold Wilson.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By the time the next general election was held in 1979, the Labour government had faced its own backlash from the unions. The winter of 1978-1979 became known as the ‘Winter of Discontent’, with many of the country's unions striking over plans to limit pay rises due to inflation. </a:t>
            </a:r>
            <a:r>
              <a:rPr lang="en-GB" b="0" dirty="0"/>
              <a:t>In 1979,</a:t>
            </a:r>
            <a:r>
              <a:rPr lang="en-GB" sz="1200" b="0" i="0" kern="1200" dirty="0">
                <a:solidFill>
                  <a:schemeClr val="tx1"/>
                </a:solidFill>
                <a:effectLst/>
                <a:latin typeface="+mn-lt"/>
                <a:ea typeface="+mn-ea"/>
                <a:cs typeface="+mn-cs"/>
              </a:rPr>
              <a:t> trade union membership was approx. 13.5 million in the UK, so the strikes had a dramatic effect in the UK, with bin bags piling on street corners during one of the coldest winters in years. Things turned macabre in Liverpool, where even grave-diggers went on strike. Labour subsequently were defeated in 1979 by the Conservative party, ushering in an era of unprecedented political, economic, and social change for Britain.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Conservative victory, under the leadership of Margaret Thatcher, seemed to signal the dissolution of "traditional" working-class ties to the Labour Party. They led a campaign called ‘Labour isn’t working’, then ‘Labour still isn’t working’, after the elections were delayed, meaning Labour couldn’t get the workers to work, because they allowed unions too much power, so the country suffered.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Margaret Thatcher’s Conservative Government of the 1980’s - and Heath’s 1970-74 Government before that - saw an out and out battle between government and Unions. British unions lost a huge amount of power during Thatcher's time in office. By beating the miners' strike in 1985, her government further demoralized millions of union members.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Under the Conservative Government Period of 1979-1997, the government curbed the presence of trade unions and the collective bargaining phenomenon, with an aim to restricting employment rights, giving more freedom to the employers.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balance of power in the ER has changed since then, under Blair’s 1997 Labour </a:t>
            </a:r>
            <a:r>
              <a:rPr lang="en-GB" sz="1200" b="0" i="0" kern="1200" dirty="0" err="1">
                <a:solidFill>
                  <a:schemeClr val="tx1"/>
                </a:solidFill>
                <a:effectLst/>
                <a:latin typeface="+mn-lt"/>
                <a:ea typeface="+mn-ea"/>
                <a:cs typeface="+mn-cs"/>
              </a:rPr>
              <a:t>Gvt</a:t>
            </a:r>
            <a:r>
              <a:rPr lang="en-GB" sz="1200" b="0" i="0" kern="1200" dirty="0">
                <a:solidFill>
                  <a:schemeClr val="tx1"/>
                </a:solidFill>
                <a:effectLst/>
                <a:latin typeface="+mn-lt"/>
                <a:ea typeface="+mn-ea"/>
                <a:cs typeface="+mn-cs"/>
              </a:rPr>
              <a:t>, the coalition of 2010 and the succeeding Conservative </a:t>
            </a:r>
            <a:r>
              <a:rPr lang="en-GB" sz="1200" b="0" i="0" kern="1200" dirty="0" err="1">
                <a:solidFill>
                  <a:schemeClr val="tx1"/>
                </a:solidFill>
                <a:effectLst/>
                <a:latin typeface="+mn-lt"/>
                <a:ea typeface="+mn-ea"/>
                <a:cs typeface="+mn-cs"/>
              </a:rPr>
              <a:t>Gvts</a:t>
            </a:r>
            <a:r>
              <a:rPr lang="en-GB" sz="1200" b="0" i="0" kern="1200" dirty="0">
                <a:solidFill>
                  <a:schemeClr val="tx1"/>
                </a:solidFill>
                <a:effectLst/>
                <a:latin typeface="+mn-lt"/>
                <a:ea typeface="+mn-ea"/>
                <a:cs typeface="+mn-cs"/>
              </a:rPr>
              <a:t>, though union membership numbers have not recovered to pre-Thatcher; m</a:t>
            </a:r>
            <a:r>
              <a:rPr lang="en-GB" dirty="0"/>
              <a:t>embership rose by 91,000 from 2018 figures to total 6.44 million in 2019. Trade union membership levels among employees have now risen for three consecutive years following the fall to a low of 6.23 million in 2016</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Most recently, under a Conservative government, the Trade Union Act of 2016 has impacted unions.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 50% turnout and 40% support. </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endParaRPr lang="en-GB" dirty="0"/>
          </a:p>
          <a:p>
            <a:endParaRPr lang="en-GB" dirty="0"/>
          </a:p>
          <a:p>
            <a:r>
              <a:rPr lang="en-GB" dirty="0"/>
              <a:t>Industrial action:</a:t>
            </a:r>
          </a:p>
          <a:p>
            <a:endParaRPr lang="en-GB" dirty="0"/>
          </a:p>
          <a:p>
            <a:pPr marL="0" indent="0">
              <a:buNone/>
            </a:pPr>
            <a:r>
              <a:rPr lang="en-GB" dirty="0"/>
              <a:t>Industrial action is an act, done by either an employee or an employer, which prevents the operation of the contract of employment.</a:t>
            </a:r>
          </a:p>
          <a:p>
            <a:pPr marL="0" indent="0">
              <a:buNone/>
            </a:pPr>
            <a:endParaRPr lang="en-GB" dirty="0"/>
          </a:p>
          <a:p>
            <a:pPr marL="171450" lvl="0" indent="-171450" algn="l">
              <a:buFont typeface="Arial" panose="020B0604020202020204" pitchFamily="34" charset="0"/>
              <a:buChar char="•"/>
            </a:pPr>
            <a:r>
              <a:rPr lang="en-GB" dirty="0"/>
              <a:t>Picketing</a:t>
            </a:r>
          </a:p>
          <a:p>
            <a:pPr marL="171450" lvl="0" indent="-171450" algn="l">
              <a:buFont typeface="Arial" panose="020B0604020202020204" pitchFamily="34" charset="0"/>
              <a:buChar char="•"/>
            </a:pPr>
            <a:r>
              <a:rPr lang="en-GB" dirty="0"/>
              <a:t>Go-slows</a:t>
            </a:r>
          </a:p>
          <a:p>
            <a:pPr marL="171450" lvl="0" indent="-171450" algn="l">
              <a:buFont typeface="Arial" panose="020B0604020202020204" pitchFamily="34" charset="0"/>
              <a:buChar char="•"/>
            </a:pPr>
            <a:r>
              <a:rPr lang="en-GB" dirty="0"/>
              <a:t>Overtime bans</a:t>
            </a:r>
          </a:p>
          <a:p>
            <a:pPr marL="171450" lvl="0" indent="-171450" algn="l">
              <a:buFont typeface="Arial" panose="020B0604020202020204" pitchFamily="34" charset="0"/>
              <a:buChar char="•"/>
            </a:pPr>
            <a:r>
              <a:rPr lang="en-GB" dirty="0"/>
              <a:t>Work to rule</a:t>
            </a:r>
          </a:p>
          <a:p>
            <a:pPr marL="171450" lvl="0" indent="-171450" algn="l">
              <a:buFont typeface="Arial" panose="020B0604020202020204" pitchFamily="34" charset="0"/>
              <a:buChar char="•"/>
            </a:pPr>
            <a:r>
              <a:rPr lang="en-GB" dirty="0"/>
              <a:t>Strike</a:t>
            </a:r>
          </a:p>
          <a:p>
            <a:pPr marL="171450" lvl="0" indent="-171450" algn="l">
              <a:buFont typeface="Arial" panose="020B0604020202020204" pitchFamily="34" charset="0"/>
              <a:buChar char="•"/>
            </a:pPr>
            <a:endParaRPr lang="en-GB" dirty="0"/>
          </a:p>
          <a:p>
            <a:pPr marL="171450" lvl="0" indent="-171450" algn="l">
              <a:buFont typeface="Arial" panose="020B0604020202020204" pitchFamily="34" charset="0"/>
              <a:buChar char="•"/>
            </a:pPr>
            <a:r>
              <a:rPr lang="en-GB" dirty="0"/>
              <a:t>Lockout by employers</a:t>
            </a:r>
          </a:p>
          <a:p>
            <a:endParaRPr lang="en-GB" dirty="0"/>
          </a:p>
          <a:p>
            <a:endParaRPr lang="en-GB" dirty="0"/>
          </a:p>
        </p:txBody>
      </p:sp>
      <p:sp>
        <p:nvSpPr>
          <p:cNvPr id="4" name="Slide Number Placeholder 3"/>
          <p:cNvSpPr>
            <a:spLocks noGrp="1"/>
          </p:cNvSpPr>
          <p:nvPr>
            <p:ph type="sldNum" sz="quarter" idx="5"/>
          </p:nvPr>
        </p:nvSpPr>
        <p:spPr/>
        <p:txBody>
          <a:bodyPr/>
          <a:lstStyle/>
          <a:p>
            <a:fld id="{63AADF2A-D1DC-4382-855E-EEEFEA110303}" type="slidenum">
              <a:rPr lang="en-GB" smtClean="0"/>
              <a:t>4</a:t>
            </a:fld>
            <a:endParaRPr lang="en-GB"/>
          </a:p>
        </p:txBody>
      </p:sp>
    </p:spTree>
    <p:extLst>
      <p:ext uri="{BB962C8B-B14F-4D97-AF65-F5344CB8AC3E}">
        <p14:creationId xmlns:p14="http://schemas.microsoft.com/office/powerpoint/2010/main" val="1016306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PESTLE analysis – Political/Economic/Social/Technological/Legal/Environmental</a:t>
            </a:r>
          </a:p>
          <a:p>
            <a:endParaRPr lang="en-GB" dirty="0"/>
          </a:p>
          <a:p>
            <a:r>
              <a:rPr lang="en-GB" dirty="0"/>
              <a:t>Likelihood you’ll find it much easier to talk about some of these areas than others – that is fine. You don’t have to offer completely equal depth of analysis under each area, so long as you show your awareness and consideration of each of the 6 areas.</a:t>
            </a:r>
          </a:p>
          <a:p>
            <a:endParaRPr lang="en-GB" dirty="0"/>
          </a:p>
          <a:p>
            <a:r>
              <a:rPr lang="en-GB" dirty="0"/>
              <a:t>More info available here: https://www.cipd.co.uk/knowledge/strategy/organisational-development/pestle-analysis-factsheet#:~:text=A%20PESTLE%20analysis%20is%20a,external%20factors%20impacting%20their%20organisation.</a:t>
            </a:r>
          </a:p>
          <a:p>
            <a:endParaRPr lang="en-GB" dirty="0"/>
          </a:p>
          <a:p>
            <a:r>
              <a:rPr lang="en-GB" dirty="0"/>
              <a:t>Have listed some specific references to Weeks on the board but it up to you how you apply the information we have covered. I am </a:t>
            </a:r>
            <a:r>
              <a:rPr lang="en-GB" b="1" dirty="0"/>
              <a:t>not</a:t>
            </a:r>
            <a:r>
              <a:rPr lang="en-GB" b="0" dirty="0"/>
              <a:t> saying only apply Weeks 1 and 6 here if the discussion you are having would benefit from drawing on weeks 2,3 and 5 as well. You have to demonstrate an ability to take the material we have covered, as well as your own research, and apply it to the assignment task.</a:t>
            </a:r>
          </a:p>
          <a:p>
            <a:endParaRPr lang="en-GB" b="0" dirty="0"/>
          </a:p>
          <a:p>
            <a:endParaRPr lang="en-GB" dirty="0"/>
          </a:p>
          <a:p>
            <a:pPr algn="just">
              <a:buFont typeface="Arial" charset="0"/>
              <a:buNone/>
            </a:pPr>
            <a:r>
              <a:rPr lang="en-GB" sz="3900" dirty="0">
                <a:latin typeface="Arial" charset="0"/>
                <a:cs typeface="Arial" charset="0"/>
              </a:rPr>
              <a:t>Context: Employment relationships influenced by:</a:t>
            </a:r>
          </a:p>
          <a:p>
            <a:pPr lvl="1" algn="just">
              <a:buFont typeface="Arial" panose="020B0604020202020204" pitchFamily="34" charset="0"/>
              <a:buChar char="•"/>
            </a:pPr>
            <a:r>
              <a:rPr lang="en-GB" sz="3900" dirty="0">
                <a:latin typeface="Arial" charset="0"/>
                <a:cs typeface="Arial" charset="0"/>
              </a:rPr>
              <a:t>Turbulent external environments</a:t>
            </a:r>
          </a:p>
          <a:p>
            <a:pPr lvl="1" algn="just">
              <a:buFont typeface="Arial" panose="020B0604020202020204" pitchFamily="34" charset="0"/>
              <a:buChar char="•"/>
            </a:pPr>
            <a:r>
              <a:rPr lang="en-GB" sz="3900" dirty="0">
                <a:latin typeface="Arial" charset="0"/>
                <a:cs typeface="Arial" charset="0"/>
              </a:rPr>
              <a:t>Legal framework</a:t>
            </a:r>
          </a:p>
          <a:p>
            <a:pPr lvl="1" algn="just">
              <a:buFont typeface="Arial" panose="020B0604020202020204" pitchFamily="34" charset="0"/>
              <a:buChar char="•"/>
            </a:pPr>
            <a:r>
              <a:rPr lang="en-GB" sz="3900" dirty="0">
                <a:latin typeface="Arial" charset="0"/>
                <a:cs typeface="Arial" charset="0"/>
              </a:rPr>
              <a:t>Strategic HRM</a:t>
            </a:r>
          </a:p>
          <a:p>
            <a:pPr lvl="1" algn="just">
              <a:buFont typeface="Arial" panose="020B0604020202020204" pitchFamily="34" charset="0"/>
              <a:buChar char="•"/>
            </a:pPr>
            <a:r>
              <a:rPr lang="en-GB" sz="3900" dirty="0">
                <a:latin typeface="Arial" charset="0"/>
                <a:cs typeface="Arial" charset="0"/>
              </a:rPr>
              <a:t>Shifting trends in labour markets </a:t>
            </a:r>
            <a:r>
              <a:rPr lang="en-GB" sz="2200" dirty="0">
                <a:latin typeface="Arial" charset="0"/>
                <a:cs typeface="Arial" charset="0"/>
                <a:hlinkClick r:id="rId3"/>
              </a:rPr>
              <a:t>https://www.cipd.co.uk/knowledge/work/trends/megatrends</a:t>
            </a:r>
            <a:r>
              <a:rPr lang="en-GB" sz="2200" dirty="0">
                <a:latin typeface="Arial" charset="0"/>
                <a:cs typeface="Arial" charset="0"/>
              </a:rPr>
              <a:t> </a:t>
            </a:r>
          </a:p>
          <a:p>
            <a:endParaRPr lang="en-GB" dirty="0"/>
          </a:p>
          <a:p>
            <a:pPr marL="0" indent="0" algn="just" eaLnBrk="1" hangingPunct="1">
              <a:buNone/>
            </a:pPr>
            <a:r>
              <a:rPr lang="en-GB" dirty="0"/>
              <a:t>Trends: </a:t>
            </a:r>
          </a:p>
          <a:p>
            <a:pPr marL="514350" indent="-514350" algn="just" eaLnBrk="1" hangingPunct="1">
              <a:buAutoNum type="arabicPeriod"/>
            </a:pPr>
            <a:r>
              <a:rPr lang="en-GB" altLang="en-US" sz="1200" dirty="0"/>
              <a:t>T</a:t>
            </a:r>
            <a:r>
              <a:rPr lang="en-US" altLang="en-US" sz="1200" dirty="0" err="1"/>
              <a:t>echnological</a:t>
            </a:r>
            <a:r>
              <a:rPr lang="en-US" altLang="en-US" sz="1200" dirty="0"/>
              <a:t> change and </a:t>
            </a:r>
            <a:r>
              <a:rPr lang="en-US" altLang="en-US" sz="1200" dirty="0" err="1"/>
              <a:t>globalisation</a:t>
            </a:r>
            <a:endParaRPr lang="en-US" altLang="en-US" sz="1200" dirty="0"/>
          </a:p>
          <a:p>
            <a:pPr marL="514350" indent="-514350" algn="just" eaLnBrk="1" hangingPunct="1">
              <a:buAutoNum type="arabicPeriod"/>
            </a:pPr>
            <a:r>
              <a:rPr lang="en-US" altLang="en-US" sz="1200" dirty="0"/>
              <a:t>Demographic change</a:t>
            </a:r>
          </a:p>
          <a:p>
            <a:pPr marL="514350" indent="-514350" algn="just" eaLnBrk="1" hangingPunct="1">
              <a:buAutoNum type="arabicPeriod"/>
            </a:pPr>
            <a:r>
              <a:rPr lang="en-US" altLang="en-US" sz="1200" dirty="0"/>
              <a:t>Increased female participation</a:t>
            </a:r>
          </a:p>
          <a:p>
            <a:pPr marL="514350" indent="-514350" algn="just" eaLnBrk="1" hangingPunct="1">
              <a:buAutoNum type="arabicPeriod"/>
            </a:pPr>
            <a:r>
              <a:rPr lang="en-US" altLang="en-US" sz="1200" dirty="0"/>
              <a:t>Increased educational participation</a:t>
            </a:r>
          </a:p>
          <a:p>
            <a:pPr marL="514350" indent="-514350" algn="just" eaLnBrk="1" hangingPunct="1">
              <a:buAutoNum type="arabicPeriod"/>
            </a:pPr>
            <a:r>
              <a:rPr lang="en-US" altLang="en-US" sz="1200" dirty="0"/>
              <a:t>Decline of collective workplace institutions</a:t>
            </a:r>
          </a:p>
          <a:p>
            <a:pPr marL="514350" indent="-514350" algn="just" eaLnBrk="1" hangingPunct="1">
              <a:buAutoNum type="arabicPeriod"/>
            </a:pPr>
            <a:r>
              <a:rPr lang="en-US" altLang="en-US" sz="1200" dirty="0"/>
              <a:t>Greater diversity in employment relationships and how we work </a:t>
            </a:r>
          </a:p>
          <a:p>
            <a:pPr marL="514350" indent="-514350" algn="just" eaLnBrk="1" hangingPunct="1">
              <a:buAutoNum type="arabicPeriod"/>
            </a:pPr>
            <a:endParaRPr lang="en-US" altLang="en-US" sz="1200" dirty="0"/>
          </a:p>
          <a:p>
            <a:pPr marL="514350" indent="-514350" algn="just" eaLnBrk="1" hangingPunct="1">
              <a:buAutoNum type="arabicPeriod"/>
            </a:pPr>
            <a:endParaRPr lang="en-US" altLang="en-US" sz="1200" dirty="0"/>
          </a:p>
          <a:p>
            <a:pPr algn="just"/>
            <a:r>
              <a:rPr lang="en-GB" sz="2400" dirty="0"/>
              <a:t>Globalisation has often been used to support arguments for labour market de-regulation and flexibility</a:t>
            </a:r>
          </a:p>
          <a:p>
            <a:pPr algn="just"/>
            <a:r>
              <a:rPr lang="en-GB" sz="2400" dirty="0"/>
              <a:t>Threatens existing systems of employment regulation</a:t>
            </a:r>
          </a:p>
          <a:p>
            <a:pPr lvl="1" algn="just"/>
            <a:r>
              <a:rPr lang="en-GB" sz="2400" i="1" dirty="0"/>
              <a:t>Legislation </a:t>
            </a:r>
          </a:p>
          <a:p>
            <a:pPr lvl="1" algn="just"/>
            <a:r>
              <a:rPr lang="en-GB" sz="2400" i="1" dirty="0"/>
              <a:t>Trade union organisation</a:t>
            </a:r>
          </a:p>
          <a:p>
            <a:pPr lvl="1" algn="just"/>
            <a:r>
              <a:rPr lang="en-GB" sz="2400" i="1" dirty="0"/>
              <a:t>Terms, conditions and standards</a:t>
            </a:r>
          </a:p>
          <a:p>
            <a:pPr algn="just"/>
            <a:r>
              <a:rPr lang="en-GB" sz="2400" dirty="0"/>
              <a:t>Greater prosperity vs. income inequality</a:t>
            </a:r>
          </a:p>
          <a:p>
            <a:pPr algn="just"/>
            <a:r>
              <a:rPr lang="en-GB" sz="2400" dirty="0"/>
              <a:t>Tendency for ER systems to converge? (Turner and </a:t>
            </a:r>
            <a:r>
              <a:rPr lang="en-GB" sz="2400" dirty="0" err="1"/>
              <a:t>Windmuller</a:t>
            </a:r>
            <a:r>
              <a:rPr lang="en-GB" sz="2400" dirty="0"/>
              <a:t>, 1998)</a:t>
            </a:r>
          </a:p>
          <a:p>
            <a:pPr lvl="1" algn="just"/>
            <a:r>
              <a:rPr lang="en-GB" sz="2400" i="1" dirty="0"/>
              <a:t>National systems remain resilient (Hall and Soskice, 2011)</a:t>
            </a:r>
          </a:p>
          <a:p>
            <a:pPr marL="0" indent="0" algn="just" eaLnBrk="1" hangingPunct="1">
              <a:buNone/>
            </a:pPr>
            <a:endParaRPr lang="en-US" altLang="en-US" sz="1200" dirty="0"/>
          </a:p>
          <a:p>
            <a:endParaRPr lang="en-GB" dirty="0"/>
          </a:p>
        </p:txBody>
      </p:sp>
      <p:sp>
        <p:nvSpPr>
          <p:cNvPr id="4" name="Slide Number Placeholder 3"/>
          <p:cNvSpPr>
            <a:spLocks noGrp="1"/>
          </p:cNvSpPr>
          <p:nvPr>
            <p:ph type="sldNum" sz="quarter" idx="5"/>
          </p:nvPr>
        </p:nvSpPr>
        <p:spPr/>
        <p:txBody>
          <a:bodyPr/>
          <a:lstStyle/>
          <a:p>
            <a:fld id="{63AADF2A-D1DC-4382-855E-EEEFEA110303}" type="slidenum">
              <a:rPr lang="en-GB" smtClean="0"/>
              <a:t>5</a:t>
            </a:fld>
            <a:endParaRPr lang="en-GB"/>
          </a:p>
        </p:txBody>
      </p:sp>
    </p:spTree>
    <p:extLst>
      <p:ext uri="{BB962C8B-B14F-4D97-AF65-F5344CB8AC3E}">
        <p14:creationId xmlns:p14="http://schemas.microsoft.com/office/powerpoint/2010/main" val="15193041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educated and informed opinion on that those challenged will be and how organisations can maintain strong ER despite these</a:t>
            </a:r>
          </a:p>
          <a:p>
            <a:endParaRPr lang="en-GB" dirty="0"/>
          </a:p>
          <a:p>
            <a:r>
              <a:rPr lang="en-GB" dirty="0"/>
              <a:t>Final sentence – link back to overall purpose </a:t>
            </a:r>
            <a:r>
              <a:rPr lang="en-GB"/>
              <a:t>of report: </a:t>
            </a:r>
            <a:r>
              <a:rPr lang="en-GB" sz="1200" b="1"/>
              <a:t>demonstrate the need for an employment relations strategy</a:t>
            </a:r>
            <a:endParaRPr lang="en-GB" dirty="0"/>
          </a:p>
        </p:txBody>
      </p:sp>
      <p:sp>
        <p:nvSpPr>
          <p:cNvPr id="4" name="Slide Number Placeholder 3"/>
          <p:cNvSpPr>
            <a:spLocks noGrp="1"/>
          </p:cNvSpPr>
          <p:nvPr>
            <p:ph type="sldNum" sz="quarter" idx="5"/>
          </p:nvPr>
        </p:nvSpPr>
        <p:spPr/>
        <p:txBody>
          <a:bodyPr/>
          <a:lstStyle/>
          <a:p>
            <a:fld id="{63AADF2A-D1DC-4382-855E-EEEFEA110303}" type="slidenum">
              <a:rPr lang="en-GB" smtClean="0"/>
              <a:t>6</a:t>
            </a:fld>
            <a:endParaRPr lang="en-GB"/>
          </a:p>
        </p:txBody>
      </p:sp>
    </p:spTree>
    <p:extLst>
      <p:ext uri="{BB962C8B-B14F-4D97-AF65-F5344CB8AC3E}">
        <p14:creationId xmlns:p14="http://schemas.microsoft.com/office/powerpoint/2010/main" val="1677882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349D7B1C-A76B-422D-A18A-DA9F5EB27468}" type="datetimeFigureOut">
              <a:rPr lang="en-GB" smtClean="0"/>
              <a:t>20/10/2021</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691534F-55AB-4BEC-A787-FF1362275D91}"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91540357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9D7B1C-A76B-422D-A18A-DA9F5EB27468}"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91534F-55AB-4BEC-A787-FF1362275D91}" type="slidenum">
              <a:rPr lang="en-GB" smtClean="0"/>
              <a:t>‹#›</a:t>
            </a:fld>
            <a:endParaRPr lang="en-GB"/>
          </a:p>
        </p:txBody>
      </p:sp>
    </p:spTree>
    <p:extLst>
      <p:ext uri="{BB962C8B-B14F-4D97-AF65-F5344CB8AC3E}">
        <p14:creationId xmlns:p14="http://schemas.microsoft.com/office/powerpoint/2010/main" val="3881032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49D7B1C-A76B-422D-A18A-DA9F5EB27468}" type="datetimeFigureOut">
              <a:rPr lang="en-GB" smtClean="0"/>
              <a:t>20/10/2021</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691534F-55AB-4BEC-A787-FF1362275D91}"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081202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9D7B1C-A76B-422D-A18A-DA9F5EB27468}" type="datetimeFigureOut">
              <a:rPr lang="en-GB" smtClean="0"/>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91534F-55AB-4BEC-A787-FF1362275D91}" type="slidenum">
              <a:rPr lang="en-GB" smtClean="0"/>
              <a:t>‹#›</a:t>
            </a:fld>
            <a:endParaRPr lang="en-GB"/>
          </a:p>
        </p:txBody>
      </p:sp>
    </p:spTree>
    <p:extLst>
      <p:ext uri="{BB962C8B-B14F-4D97-AF65-F5344CB8AC3E}">
        <p14:creationId xmlns:p14="http://schemas.microsoft.com/office/powerpoint/2010/main" val="605604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9D7B1C-A76B-422D-A18A-DA9F5EB27468}" type="datetimeFigureOut">
              <a:rPr lang="en-GB" smtClean="0"/>
              <a:t>20/10/2021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91534F-55AB-4BEC-A787-FF1362275D91}" type="slidenum">
              <a:rPr lang="en-GB" smtClean="0"/>
              <a:t>‹#›</a:t>
            </a:fld>
            <a:endParaRPr lang="en-GB"/>
          </a:p>
        </p:txBody>
      </p:sp>
    </p:spTree>
    <p:extLst>
      <p:ext uri="{BB962C8B-B14F-4D97-AF65-F5344CB8AC3E}">
        <p14:creationId xmlns:p14="http://schemas.microsoft.com/office/powerpoint/2010/main" val="3124366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9D7B1C-A76B-422D-A18A-DA9F5EB27468}" type="datetimeFigureOut">
              <a:rPr lang="en-GB" smtClean="0"/>
              <a:t>20/10/2021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91534F-55AB-4BEC-A787-FF1362275D91}" type="slidenum">
              <a:rPr lang="en-GB" smtClean="0"/>
              <a:t>‹#›</a:t>
            </a:fld>
            <a:endParaRPr lang="en-GB"/>
          </a:p>
        </p:txBody>
      </p:sp>
    </p:spTree>
    <p:extLst>
      <p:ext uri="{BB962C8B-B14F-4D97-AF65-F5344CB8AC3E}">
        <p14:creationId xmlns:p14="http://schemas.microsoft.com/office/powerpoint/2010/main" val="2896212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9D7B1C-A76B-422D-A18A-DA9F5EB27468}" type="datetimeFigureOut">
              <a:rPr lang="en-GB" smtClean="0"/>
              <a:t>20/10/2021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91534F-55AB-4BEC-A787-FF1362275D91}" type="slidenum">
              <a:rPr lang="en-GB" smtClean="0"/>
              <a:t>‹#›</a:t>
            </a:fld>
            <a:endParaRPr lang="en-GB"/>
          </a:p>
        </p:txBody>
      </p:sp>
    </p:spTree>
    <p:extLst>
      <p:ext uri="{BB962C8B-B14F-4D97-AF65-F5344CB8AC3E}">
        <p14:creationId xmlns:p14="http://schemas.microsoft.com/office/powerpoint/2010/main" val="160931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49D7B1C-A76B-422D-A18A-DA9F5EB27468}" type="datetimeFigureOut">
              <a:rPr lang="en-GB" smtClean="0"/>
              <a:t>20/10/2021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691534F-55AB-4BEC-A787-FF1362275D91}"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11121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49D7B1C-A76B-422D-A18A-DA9F5EB27468}" type="datetimeFigureOut">
              <a:rPr lang="en-GB" smtClean="0"/>
              <a:t>20/10/2021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691534F-55AB-4BEC-A787-FF1362275D91}"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11589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9D7B1C-A76B-422D-A18A-DA9F5EB27468}"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91534F-55AB-4BEC-A787-FF1362275D91}" type="slidenum">
              <a:rPr lang="en-GB" smtClean="0"/>
              <a:t>‹#›</a:t>
            </a:fld>
            <a:endParaRPr lang="en-GB"/>
          </a:p>
        </p:txBody>
      </p:sp>
    </p:spTree>
    <p:extLst>
      <p:ext uri="{BB962C8B-B14F-4D97-AF65-F5344CB8AC3E}">
        <p14:creationId xmlns:p14="http://schemas.microsoft.com/office/powerpoint/2010/main" val="1255995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9D7B1C-A76B-422D-A18A-DA9F5EB27468}"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91534F-55AB-4BEC-A787-FF1362275D91}" type="slidenum">
              <a:rPr lang="en-GB" smtClean="0"/>
              <a:t>‹#›</a:t>
            </a:fld>
            <a:endParaRPr lang="en-GB"/>
          </a:p>
        </p:txBody>
      </p:sp>
    </p:spTree>
    <p:extLst>
      <p:ext uri="{BB962C8B-B14F-4D97-AF65-F5344CB8AC3E}">
        <p14:creationId xmlns:p14="http://schemas.microsoft.com/office/powerpoint/2010/main" val="4025784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49D7B1C-A76B-422D-A18A-DA9F5EB27468}" type="datetimeFigureOut">
              <a:rPr lang="en-GB" smtClean="0"/>
              <a:t>20/10/2021</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691534F-55AB-4BEC-A787-FF1362275D91}"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1432876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6BE92-FF08-451F-AA61-27294FB77E38}"/>
              </a:ext>
            </a:extLst>
          </p:cNvPr>
          <p:cNvSpPr>
            <a:spLocks noGrp="1"/>
          </p:cNvSpPr>
          <p:nvPr>
            <p:ph type="ctrTitle"/>
          </p:nvPr>
        </p:nvSpPr>
        <p:spPr>
          <a:xfrm>
            <a:off x="1915126" y="1719443"/>
            <a:ext cx="8361229" cy="2098226"/>
          </a:xfrm>
        </p:spPr>
        <p:txBody>
          <a:bodyPr>
            <a:noAutofit/>
          </a:bodyPr>
          <a:lstStyle/>
          <a:p>
            <a:r>
              <a:rPr lang="en-GB" sz="4400" cap="none" dirty="0"/>
              <a:t>BMBM6014 Managing</a:t>
            </a:r>
            <a:br>
              <a:rPr lang="en-GB" sz="4400" cap="none" dirty="0"/>
            </a:br>
            <a:r>
              <a:rPr lang="en-GB" sz="4400" cap="none" dirty="0"/>
              <a:t>Employee Relations</a:t>
            </a:r>
            <a:br>
              <a:rPr lang="en-GB" sz="4400" dirty="0"/>
            </a:br>
            <a:br>
              <a:rPr lang="en-GB" sz="4400" b="1" dirty="0"/>
            </a:br>
            <a:r>
              <a:rPr lang="en-GB" sz="4400" b="1" dirty="0"/>
              <a:t>Assignment 2 Workshop</a:t>
            </a:r>
          </a:p>
        </p:txBody>
      </p:sp>
      <p:sp>
        <p:nvSpPr>
          <p:cNvPr id="3" name="Subtitle 2">
            <a:extLst>
              <a:ext uri="{FF2B5EF4-FFF2-40B4-BE49-F238E27FC236}">
                <a16:creationId xmlns:a16="http://schemas.microsoft.com/office/drawing/2014/main" id="{E868E87E-60DC-4E15-BB06-8DD06FE32CB1}"/>
              </a:ext>
            </a:extLst>
          </p:cNvPr>
          <p:cNvSpPr>
            <a:spLocks noGrp="1"/>
          </p:cNvSpPr>
          <p:nvPr>
            <p:ph type="subTitle" idx="1"/>
          </p:nvPr>
        </p:nvSpPr>
        <p:spPr>
          <a:xfrm>
            <a:off x="2679905" y="4611886"/>
            <a:ext cx="6831673" cy="1086237"/>
          </a:xfrm>
        </p:spPr>
        <p:txBody>
          <a:bodyPr>
            <a:normAutofit fontScale="92500" lnSpcReduction="10000"/>
          </a:bodyPr>
          <a:lstStyle/>
          <a:p>
            <a:r>
              <a:rPr lang="en-GB"/>
              <a:t>Monday 22</a:t>
            </a:r>
            <a:r>
              <a:rPr lang="en-GB" baseline="30000"/>
              <a:t>nd</a:t>
            </a:r>
            <a:r>
              <a:rPr lang="en-GB"/>
              <a:t> November</a:t>
            </a:r>
            <a:endParaRPr lang="en-GB" dirty="0"/>
          </a:p>
          <a:p>
            <a:endParaRPr lang="en-GB" dirty="0"/>
          </a:p>
          <a:p>
            <a:r>
              <a:rPr lang="en-GB" dirty="0"/>
              <a:t>Dr Rachel Cook</a:t>
            </a:r>
          </a:p>
        </p:txBody>
      </p:sp>
    </p:spTree>
    <p:extLst>
      <p:ext uri="{BB962C8B-B14F-4D97-AF65-F5344CB8AC3E}">
        <p14:creationId xmlns:p14="http://schemas.microsoft.com/office/powerpoint/2010/main" val="498745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CA2B4-4AEA-4030-8E0D-F75BA219AC3A}"/>
              </a:ext>
            </a:extLst>
          </p:cNvPr>
          <p:cNvSpPr>
            <a:spLocks noGrp="1"/>
          </p:cNvSpPr>
          <p:nvPr>
            <p:ph type="title"/>
          </p:nvPr>
        </p:nvSpPr>
        <p:spPr>
          <a:xfrm>
            <a:off x="872705" y="215516"/>
            <a:ext cx="11300604" cy="1485900"/>
          </a:xfrm>
        </p:spPr>
        <p:txBody>
          <a:bodyPr>
            <a:noAutofit/>
          </a:bodyPr>
          <a:lstStyle/>
          <a:p>
            <a:r>
              <a:rPr lang="en-GB" sz="3200" b="1" dirty="0"/>
              <a:t>Write a 2,500-word </a:t>
            </a:r>
            <a:r>
              <a:rPr lang="en-GB" sz="3200" b="1" u="sng" dirty="0"/>
              <a:t>report </a:t>
            </a:r>
            <a:r>
              <a:rPr lang="en-GB" sz="3200" b="1" dirty="0"/>
              <a:t>that responds to the following statements to demonstrate the need for an employment relations strategy:</a:t>
            </a:r>
            <a:br>
              <a:rPr lang="en-GB" sz="3200" dirty="0"/>
            </a:br>
            <a:r>
              <a:rPr lang="en-GB" sz="3200" dirty="0"/>
              <a:t> </a:t>
            </a:r>
            <a:br>
              <a:rPr lang="en-GB" sz="3200" dirty="0"/>
            </a:br>
            <a:endParaRPr lang="en-GB" sz="3200" dirty="0"/>
          </a:p>
        </p:txBody>
      </p:sp>
      <p:sp>
        <p:nvSpPr>
          <p:cNvPr id="3" name="Content Placeholder 2">
            <a:extLst>
              <a:ext uri="{FF2B5EF4-FFF2-40B4-BE49-F238E27FC236}">
                <a16:creationId xmlns:a16="http://schemas.microsoft.com/office/drawing/2014/main" id="{99DF98A6-6AFA-41CC-8B0A-8AFAED0224EC}"/>
              </a:ext>
            </a:extLst>
          </p:cNvPr>
          <p:cNvSpPr>
            <a:spLocks noGrp="1"/>
          </p:cNvSpPr>
          <p:nvPr>
            <p:ph idx="1"/>
          </p:nvPr>
        </p:nvSpPr>
        <p:spPr>
          <a:xfrm>
            <a:off x="891397" y="1869633"/>
            <a:ext cx="11300603" cy="5141344"/>
          </a:xfrm>
        </p:spPr>
        <p:txBody>
          <a:bodyPr>
            <a:normAutofit/>
          </a:bodyPr>
          <a:lstStyle/>
          <a:p>
            <a:pPr marL="0" indent="0" algn="just">
              <a:buNone/>
            </a:pPr>
            <a:r>
              <a:rPr lang="en-GB" sz="2400" dirty="0"/>
              <a:t>Employment relations is said to be,</a:t>
            </a:r>
          </a:p>
          <a:p>
            <a:pPr marL="530352" lvl="1" indent="0" algn="just">
              <a:buNone/>
            </a:pPr>
            <a:r>
              <a:rPr lang="en-GB" sz="2400" i="1" dirty="0"/>
              <a:t>“concerned with developing, applying and negotiating processes and rules through which the employment relationship is conducted and regulated. It is also about trying to develop and maintain trust and confidence between employers and employees” </a:t>
            </a:r>
            <a:r>
              <a:rPr lang="en-GB" sz="2400" i="0" dirty="0"/>
              <a:t>(Gennard, et al., 2016). </a:t>
            </a:r>
            <a:endParaRPr lang="en-GB" sz="2400" dirty="0"/>
          </a:p>
          <a:p>
            <a:pPr marL="0" indent="0" algn="just">
              <a:buNone/>
            </a:pPr>
            <a:r>
              <a:rPr lang="en-GB" sz="2400" dirty="0"/>
              <a:t>Given the challenges facing organisations over the next decade (Brexit; the aftermath of COVID-19; workplace automation; and a potential change of Government, to name a few), strong employment relations will be crucial to the economic survival of organisations.</a:t>
            </a:r>
          </a:p>
          <a:p>
            <a:pPr algn="just"/>
            <a:endParaRPr lang="en-GB" sz="2400" dirty="0"/>
          </a:p>
        </p:txBody>
      </p:sp>
    </p:spTree>
    <p:extLst>
      <p:ext uri="{BB962C8B-B14F-4D97-AF65-F5344CB8AC3E}">
        <p14:creationId xmlns:p14="http://schemas.microsoft.com/office/powerpoint/2010/main" val="3485078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5EE25-18A5-4CE8-A6A4-6971A40EFD70}"/>
              </a:ext>
            </a:extLst>
          </p:cNvPr>
          <p:cNvSpPr>
            <a:spLocks noGrp="1"/>
          </p:cNvSpPr>
          <p:nvPr>
            <p:ph type="title"/>
          </p:nvPr>
        </p:nvSpPr>
        <p:spPr>
          <a:xfrm>
            <a:off x="960120" y="289560"/>
            <a:ext cx="10850880" cy="2148840"/>
          </a:xfrm>
        </p:spPr>
        <p:txBody>
          <a:bodyPr>
            <a:normAutofit fontScale="90000"/>
          </a:bodyPr>
          <a:lstStyle/>
          <a:p>
            <a:r>
              <a:rPr lang="en-GB" sz="4400" b="1" dirty="0">
                <a:effectLst/>
                <a:ea typeface="Times New Roman" panose="02020603050405020304" pitchFamily="18" charset="0"/>
              </a:rPr>
              <a:t>Demonstrate your understanding of what employee relations is, including detail on who is involved in the employment relationship;</a:t>
            </a:r>
            <a:br>
              <a:rPr lang="en-GB" sz="4400" dirty="0">
                <a:effectLst/>
                <a:latin typeface="Times New Roman" panose="02020603050405020304" pitchFamily="18" charset="0"/>
                <a:ea typeface="Times New Roman" panose="02020603050405020304" pitchFamily="18" charset="0"/>
              </a:rPr>
            </a:br>
            <a:br>
              <a:rPr lang="en-GB" dirty="0"/>
            </a:br>
            <a:endParaRPr lang="en-GB" dirty="0"/>
          </a:p>
        </p:txBody>
      </p:sp>
      <p:sp>
        <p:nvSpPr>
          <p:cNvPr id="3" name="Content Placeholder 2">
            <a:extLst>
              <a:ext uri="{FF2B5EF4-FFF2-40B4-BE49-F238E27FC236}">
                <a16:creationId xmlns:a16="http://schemas.microsoft.com/office/drawing/2014/main" id="{A3C5CC77-6D8A-422D-B116-BE1D8BFACED0}"/>
              </a:ext>
            </a:extLst>
          </p:cNvPr>
          <p:cNvSpPr>
            <a:spLocks noGrp="1"/>
          </p:cNvSpPr>
          <p:nvPr>
            <p:ph idx="1"/>
          </p:nvPr>
        </p:nvSpPr>
        <p:spPr>
          <a:xfrm>
            <a:off x="1889760" y="2301240"/>
            <a:ext cx="9601200" cy="3581400"/>
          </a:xfrm>
        </p:spPr>
        <p:txBody>
          <a:bodyPr>
            <a:normAutofit/>
          </a:bodyPr>
          <a:lstStyle/>
          <a:p>
            <a:pPr>
              <a:buFont typeface="Arial" panose="020B0604020202020204" pitchFamily="34" charset="0"/>
              <a:buChar char="•"/>
            </a:pPr>
            <a:r>
              <a:rPr lang="en-GB" sz="3600" dirty="0"/>
              <a:t>Week 2 – Competing interests in ER</a:t>
            </a:r>
          </a:p>
          <a:p>
            <a:pPr>
              <a:buFont typeface="Arial" panose="020B0604020202020204" pitchFamily="34" charset="0"/>
              <a:buChar char="•"/>
            </a:pPr>
            <a:r>
              <a:rPr lang="en-GB" sz="3600" dirty="0"/>
              <a:t>Week 2 - Regulating ER</a:t>
            </a:r>
          </a:p>
          <a:p>
            <a:pPr>
              <a:buFont typeface="Arial" panose="020B0604020202020204" pitchFamily="34" charset="0"/>
              <a:buChar char="•"/>
            </a:pPr>
            <a:r>
              <a:rPr lang="en-GB" sz="3600" dirty="0"/>
              <a:t>Week 4 – Pattern of workplace disputes, dispute resolution in the UK</a:t>
            </a:r>
          </a:p>
        </p:txBody>
      </p:sp>
    </p:spTree>
    <p:extLst>
      <p:ext uri="{BB962C8B-B14F-4D97-AF65-F5344CB8AC3E}">
        <p14:creationId xmlns:p14="http://schemas.microsoft.com/office/powerpoint/2010/main" val="9921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3A8E1-C64D-49CB-BD1E-38C386804B08}"/>
              </a:ext>
            </a:extLst>
          </p:cNvPr>
          <p:cNvSpPr>
            <a:spLocks noGrp="1"/>
          </p:cNvSpPr>
          <p:nvPr>
            <p:ph type="title"/>
          </p:nvPr>
        </p:nvSpPr>
        <p:spPr>
          <a:xfrm>
            <a:off x="944880" y="350520"/>
            <a:ext cx="11003280" cy="1485900"/>
          </a:xfrm>
        </p:spPr>
        <p:txBody>
          <a:bodyPr>
            <a:noAutofit/>
          </a:bodyPr>
          <a:lstStyle/>
          <a:p>
            <a:r>
              <a:rPr lang="en-GB" sz="2800" b="1" dirty="0">
                <a:effectLst/>
                <a:ea typeface="Times New Roman" panose="02020603050405020304" pitchFamily="18" charset="0"/>
              </a:rPr>
              <a:t>Provide a brief history of how employee relations have changed and developed in the UK over the last 50 years, including the changing role and power of trade unions</a:t>
            </a:r>
            <a:br>
              <a:rPr lang="en-GB" sz="2800" b="1" dirty="0">
                <a:effectLst/>
                <a:ea typeface="Times New Roman" panose="02020603050405020304" pitchFamily="18" charset="0"/>
              </a:rPr>
            </a:br>
            <a:br>
              <a:rPr lang="en-GB" sz="3600" dirty="0"/>
            </a:br>
            <a:endParaRPr lang="en-GB" sz="3600" dirty="0"/>
          </a:p>
        </p:txBody>
      </p:sp>
      <p:sp>
        <p:nvSpPr>
          <p:cNvPr id="3" name="Content Placeholder 2">
            <a:extLst>
              <a:ext uri="{FF2B5EF4-FFF2-40B4-BE49-F238E27FC236}">
                <a16:creationId xmlns:a16="http://schemas.microsoft.com/office/drawing/2014/main" id="{B03E7962-D97C-4935-ACA7-148CF080062D}"/>
              </a:ext>
            </a:extLst>
          </p:cNvPr>
          <p:cNvSpPr>
            <a:spLocks noGrp="1"/>
          </p:cNvSpPr>
          <p:nvPr>
            <p:ph idx="1"/>
          </p:nvPr>
        </p:nvSpPr>
        <p:spPr>
          <a:xfrm>
            <a:off x="1645920" y="1836420"/>
            <a:ext cx="9601200" cy="4221480"/>
          </a:xfrm>
        </p:spPr>
        <p:txBody>
          <a:bodyPr>
            <a:normAutofit/>
          </a:bodyPr>
          <a:lstStyle/>
          <a:p>
            <a:pPr>
              <a:buFont typeface="Arial" panose="020B0604020202020204" pitchFamily="34" charset="0"/>
              <a:buChar char="•"/>
            </a:pPr>
            <a:r>
              <a:rPr lang="en-GB" sz="3200" dirty="0"/>
              <a:t>Week 1 – Valley’s rebellion</a:t>
            </a:r>
          </a:p>
          <a:p>
            <a:pPr>
              <a:buFont typeface="Arial" panose="020B0604020202020204" pitchFamily="34" charset="0"/>
              <a:buChar char="•"/>
            </a:pPr>
            <a:r>
              <a:rPr lang="en-GB" sz="3200" dirty="0"/>
              <a:t>Winter of discontent 1978-79</a:t>
            </a:r>
          </a:p>
          <a:p>
            <a:pPr>
              <a:buFont typeface="Arial" panose="020B0604020202020204" pitchFamily="34" charset="0"/>
              <a:buChar char="•"/>
            </a:pPr>
            <a:r>
              <a:rPr lang="en-GB" sz="3200" dirty="0"/>
              <a:t>Thatcher’s Conservative </a:t>
            </a:r>
            <a:r>
              <a:rPr lang="en-GB" sz="3200" dirty="0" err="1"/>
              <a:t>Gvt</a:t>
            </a:r>
            <a:r>
              <a:rPr lang="en-GB" sz="3200" dirty="0"/>
              <a:t> and the defeat of the miners strikes in 1985</a:t>
            </a:r>
          </a:p>
          <a:p>
            <a:pPr>
              <a:buFont typeface="Arial" panose="020B0604020202020204" pitchFamily="34" charset="0"/>
              <a:buChar char="•"/>
            </a:pPr>
            <a:r>
              <a:rPr lang="en-GB" sz="3200" dirty="0"/>
              <a:t>Union figures have not returned to pre-Thatcher levels</a:t>
            </a:r>
          </a:p>
          <a:p>
            <a:pPr>
              <a:buFont typeface="Arial" panose="020B0604020202020204" pitchFamily="34" charset="0"/>
              <a:buChar char="•"/>
            </a:pPr>
            <a:r>
              <a:rPr lang="en-GB" sz="3200" dirty="0"/>
              <a:t>Trade Union Act 2016</a:t>
            </a:r>
          </a:p>
          <a:p>
            <a:endParaRPr lang="en-GB" dirty="0"/>
          </a:p>
        </p:txBody>
      </p:sp>
    </p:spTree>
    <p:extLst>
      <p:ext uri="{BB962C8B-B14F-4D97-AF65-F5344CB8AC3E}">
        <p14:creationId xmlns:p14="http://schemas.microsoft.com/office/powerpoint/2010/main" val="3437634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1A32A-C886-41AB-965B-A256E0C5D0F2}"/>
              </a:ext>
            </a:extLst>
          </p:cNvPr>
          <p:cNvSpPr>
            <a:spLocks noGrp="1"/>
          </p:cNvSpPr>
          <p:nvPr>
            <p:ph type="title"/>
          </p:nvPr>
        </p:nvSpPr>
        <p:spPr>
          <a:xfrm>
            <a:off x="1188720" y="487680"/>
            <a:ext cx="10835640" cy="1485900"/>
          </a:xfrm>
        </p:spPr>
        <p:txBody>
          <a:bodyPr>
            <a:normAutofit fontScale="90000"/>
          </a:bodyPr>
          <a:lstStyle/>
          <a:p>
            <a:r>
              <a:rPr lang="en-GB" sz="3100" b="1" dirty="0">
                <a:effectLst/>
                <a:ea typeface="Times New Roman" panose="02020603050405020304" pitchFamily="18" charset="0"/>
              </a:rPr>
              <a:t>Provide a critical evaluation of how PESTLE factors (macro environment) have altered employee relations in the UK, including relevant examples from the last 3 years to support your points</a:t>
            </a:r>
            <a:br>
              <a:rPr lang="en-GB" sz="1800" dirty="0">
                <a:effectLst/>
                <a:latin typeface="Times New Roman" panose="02020603050405020304" pitchFamily="18" charset="0"/>
                <a:ea typeface="Times New Roman" panose="02020603050405020304" pitchFamily="18" charset="0"/>
              </a:rPr>
            </a:br>
            <a:br>
              <a:rPr lang="en-GB" b="1" dirty="0"/>
            </a:br>
            <a:endParaRPr lang="en-GB" b="1" dirty="0"/>
          </a:p>
        </p:txBody>
      </p:sp>
      <p:sp>
        <p:nvSpPr>
          <p:cNvPr id="3" name="Content Placeholder 2">
            <a:extLst>
              <a:ext uri="{FF2B5EF4-FFF2-40B4-BE49-F238E27FC236}">
                <a16:creationId xmlns:a16="http://schemas.microsoft.com/office/drawing/2014/main" id="{93C9B6FD-19EB-49F3-AD7A-147E23218F07}"/>
              </a:ext>
            </a:extLst>
          </p:cNvPr>
          <p:cNvSpPr>
            <a:spLocks noGrp="1"/>
          </p:cNvSpPr>
          <p:nvPr>
            <p:ph idx="1"/>
          </p:nvPr>
        </p:nvSpPr>
        <p:spPr>
          <a:xfrm>
            <a:off x="1592580" y="2164080"/>
            <a:ext cx="9601200" cy="3581400"/>
          </a:xfrm>
        </p:spPr>
        <p:txBody>
          <a:bodyPr>
            <a:normAutofit/>
          </a:bodyPr>
          <a:lstStyle/>
          <a:p>
            <a:pPr>
              <a:buFont typeface="Arial" panose="020B0604020202020204" pitchFamily="34" charset="0"/>
              <a:buChar char="•"/>
            </a:pPr>
            <a:r>
              <a:rPr lang="en-GB" sz="3600" dirty="0"/>
              <a:t>Week 1 – Contexts for ER</a:t>
            </a:r>
          </a:p>
          <a:p>
            <a:pPr>
              <a:buFont typeface="Arial" panose="020B0604020202020204" pitchFamily="34" charset="0"/>
              <a:buChar char="•"/>
            </a:pPr>
            <a:r>
              <a:rPr lang="en-GB" sz="3600" dirty="0"/>
              <a:t>Week 1 – Trends</a:t>
            </a:r>
          </a:p>
          <a:p>
            <a:pPr>
              <a:buFont typeface="Arial" panose="020B0604020202020204" pitchFamily="34" charset="0"/>
              <a:buChar char="•"/>
            </a:pPr>
            <a:r>
              <a:rPr lang="en-GB" sz="3600" dirty="0"/>
              <a:t>Week 8 – Globalisation and impact on ER in UK, soft regulation, etc.</a:t>
            </a:r>
          </a:p>
        </p:txBody>
      </p:sp>
    </p:spTree>
    <p:extLst>
      <p:ext uri="{BB962C8B-B14F-4D97-AF65-F5344CB8AC3E}">
        <p14:creationId xmlns:p14="http://schemas.microsoft.com/office/powerpoint/2010/main" val="3281332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C57B4-F3CB-4953-9D50-A8D4CA607C61}"/>
              </a:ext>
            </a:extLst>
          </p:cNvPr>
          <p:cNvSpPr>
            <a:spLocks noGrp="1"/>
          </p:cNvSpPr>
          <p:nvPr>
            <p:ph type="title"/>
          </p:nvPr>
        </p:nvSpPr>
        <p:spPr>
          <a:xfrm>
            <a:off x="1066800" y="354330"/>
            <a:ext cx="10957560" cy="1485900"/>
          </a:xfrm>
        </p:spPr>
        <p:txBody>
          <a:bodyPr>
            <a:normAutofit fontScale="90000"/>
          </a:bodyPr>
          <a:lstStyle/>
          <a:p>
            <a:r>
              <a:rPr lang="en-GB" sz="3100" b="1" dirty="0">
                <a:effectLst/>
                <a:ea typeface="Times New Roman" panose="02020603050405020304" pitchFamily="18" charset="0"/>
              </a:rPr>
              <a:t>Make recommendations as to how organisations can maintain strong employee relations, whilst navigating the challenges businesses, and the economy, will inevitably face. You can refer to relevant supporting bodies you foresee employers utilising to assist with this.</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D5AB032-12DF-4754-8547-58795AE5F856}"/>
              </a:ext>
            </a:extLst>
          </p:cNvPr>
          <p:cNvSpPr>
            <a:spLocks noGrp="1"/>
          </p:cNvSpPr>
          <p:nvPr>
            <p:ph idx="1"/>
          </p:nvPr>
        </p:nvSpPr>
        <p:spPr>
          <a:xfrm>
            <a:off x="1371600" y="2286000"/>
            <a:ext cx="10180320" cy="3581400"/>
          </a:xfrm>
        </p:spPr>
        <p:txBody>
          <a:bodyPr>
            <a:normAutofit/>
          </a:bodyPr>
          <a:lstStyle/>
          <a:p>
            <a:r>
              <a:rPr lang="en-GB" sz="2800" dirty="0"/>
              <a:t>Link to prior discussion – no new info</a:t>
            </a:r>
          </a:p>
          <a:p>
            <a:r>
              <a:rPr lang="en-GB" sz="2800" dirty="0">
                <a:effectLst/>
                <a:ea typeface="Times New Roman" panose="02020603050405020304" pitchFamily="18" charset="0"/>
              </a:rPr>
              <a:t>Maintain strong employee relations, whilst navigating the challenges businesses, and the economy, will inevitably face</a:t>
            </a:r>
          </a:p>
          <a:p>
            <a:r>
              <a:rPr lang="en-GB" sz="2800" dirty="0"/>
              <a:t>ACAS, EHRC, etc.,</a:t>
            </a:r>
          </a:p>
        </p:txBody>
      </p:sp>
    </p:spTree>
    <p:extLst>
      <p:ext uri="{BB962C8B-B14F-4D97-AF65-F5344CB8AC3E}">
        <p14:creationId xmlns:p14="http://schemas.microsoft.com/office/powerpoint/2010/main" val="1599378541"/>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218</TotalTime>
  <Words>1982</Words>
  <Application>Microsoft Office PowerPoint</Application>
  <PresentationFormat>Widescreen</PresentationFormat>
  <Paragraphs>168</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Franklin Gothic Book</vt:lpstr>
      <vt:lpstr>Times New Roman</vt:lpstr>
      <vt:lpstr>Crop</vt:lpstr>
      <vt:lpstr>BMBM6014 Managing Employee Relations  Assignment 2 Workshop</vt:lpstr>
      <vt:lpstr>Write a 2,500-word report that responds to the following statements to demonstrate the need for an employment relations strategy:   </vt:lpstr>
      <vt:lpstr>Demonstrate your understanding of what employee relations is, including detail on who is involved in the employment relationship;  </vt:lpstr>
      <vt:lpstr>Provide a brief history of how employee relations have changed and developed in the UK over the last 50 years, including the changing role and power of trade unions  </vt:lpstr>
      <vt:lpstr>Provide a critical evaluation of how PESTLE factors (macro environment) have altered employee relations in the UK, including relevant examples from the last 3 years to support your points  </vt:lpstr>
      <vt:lpstr>Make recommendations as to how organisations can maintain strong employee relations, whilst navigating the challenges businesses, and the economy, will inevitably face. You can refer to relevant supporting bodies you foresee employers utilising to assist with this.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Rachel Cook</cp:lastModifiedBy>
  <cp:revision>11</cp:revision>
  <dcterms:created xsi:type="dcterms:W3CDTF">2020-11-10T15:48:24Z</dcterms:created>
  <dcterms:modified xsi:type="dcterms:W3CDTF">2021-10-20T14:51:01Z</dcterms:modified>
</cp:coreProperties>
</file>