
<file path=[Content_Types].xml><?xml version="1.0" encoding="utf-8"?>
<Types xmlns="http://schemas.openxmlformats.org/package/2006/content-types">
  <Default Extension="fntdata" ContentType="application/x-fontdata"/>
  <Default Extension="jpg" ContentType="image/jp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4"/>
  </p:sldMasterIdLst>
  <p:notesMasterIdLst>
    <p:notesMasterId r:id="rId18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</p:sldIdLst>
  <p:sldSz cx="12192000" cy="6858000"/>
  <p:notesSz cx="6858000" cy="12192000"/>
  <p:embeddedFontLst>
    <p:embeddedFont>
      <p:font typeface="Liter" panose="020B0604020202020204" charset="0"/>
      <p:regular r:id="rId19"/>
    </p:embeddedFont>
    <p:embeddedFont>
      <p:font typeface="Quattrocento Sans" panose="020B0502050000020003" pitchFamily="34" charset="0"/>
      <p:regular r:id="rId20"/>
      <p:bold r:id="rId2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4279C3-9489-4B04-8986-E0DAD1FDAD6C}" v="16" dt="2026-03-08T11:12:58.5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04" autoAdjust="0"/>
    <p:restoredTop sz="94610"/>
  </p:normalViewPr>
  <p:slideViewPr>
    <p:cSldViewPr snapToGrid="0" snapToObjects="1">
      <p:cViewPr varScale="1">
        <p:scale>
          <a:sx n="78" d="100"/>
          <a:sy n="78" d="100"/>
        </p:scale>
        <p:origin x="869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font" Target="fonts/font3.fntdata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font" Target="fonts/font2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font" Target="fonts/font1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857509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054137-1478-459F-1368-DA0F2BD546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D269195-EBA1-80C7-3F05-9137CFB9FB2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88D4200-7869-2F56-F6E3-A08DF441B3D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D95B6A-8105-F9B3-16A0-77C0578926D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26656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PTIST_MASTER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A202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kimi-web-img.moonshot.cn/img/medtel.io/62095f445c60b6e2db1316fcaed0ccb135bb2d45.jpg"/>
          <p:cNvPicPr>
            <a:picLocks noChangeAspect="1"/>
          </p:cNvPicPr>
          <p:nvPr/>
        </p:nvPicPr>
        <p:blipFill>
          <a:blip r:embed="rId3">
            <a:alphaModFix amt="30000"/>
          </a:blip>
          <a:srcRect l="3512" r="3512"/>
          <a:stretch/>
        </p:blipFill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1A202C">
                  <a:alpha val="95000"/>
                </a:srgbClr>
              </a:gs>
              <a:gs pos="50000">
                <a:srgbClr val="1A202C">
                  <a:alpha val="85000"/>
                </a:srgbClr>
              </a:gs>
              <a:gs pos="100000">
                <a:srgbClr val="4A908A">
                  <a:alpha val="40000"/>
                </a:srgbClr>
              </a:gs>
            </a:gsLst>
            <a:lin ang="2700000" scaled="1"/>
          </a:gra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1"/>
          <p:cNvSpPr/>
          <p:nvPr/>
        </p:nvSpPr>
        <p:spPr>
          <a:xfrm>
            <a:off x="384810" y="1822609"/>
            <a:ext cx="2274570" cy="388620"/>
          </a:xfrm>
          <a:custGeom>
            <a:avLst/>
            <a:gdLst/>
            <a:ahLst/>
            <a:cxnLst/>
            <a:rect l="l" t="t" r="r" b="b"/>
            <a:pathLst>
              <a:path w="2274570" h="388620">
                <a:moveTo>
                  <a:pt x="76201" y="0"/>
                </a:moveTo>
                <a:lnTo>
                  <a:pt x="2198369" y="0"/>
                </a:lnTo>
                <a:cubicBezTo>
                  <a:pt x="2240454" y="0"/>
                  <a:pt x="2274570" y="34116"/>
                  <a:pt x="2274570" y="76201"/>
                </a:cubicBezTo>
                <a:lnTo>
                  <a:pt x="2274570" y="312419"/>
                </a:lnTo>
                <a:cubicBezTo>
                  <a:pt x="2274570" y="354504"/>
                  <a:pt x="2240454" y="388620"/>
                  <a:pt x="2198369" y="388620"/>
                </a:cubicBezTo>
                <a:lnTo>
                  <a:pt x="76201" y="388620"/>
                </a:lnTo>
                <a:cubicBezTo>
                  <a:pt x="34116" y="388620"/>
                  <a:pt x="0" y="354504"/>
                  <a:pt x="0" y="312419"/>
                </a:cubicBezTo>
                <a:lnTo>
                  <a:pt x="0" y="76201"/>
                </a:lnTo>
                <a:cubicBezTo>
                  <a:pt x="0" y="34144"/>
                  <a:pt x="34144" y="0"/>
                  <a:pt x="76201" y="0"/>
                </a:cubicBezTo>
                <a:close/>
              </a:path>
            </a:pathLst>
          </a:custGeom>
          <a:solidFill>
            <a:srgbClr val="4A908A">
              <a:alpha val="20000"/>
            </a:srgbClr>
          </a:solidFill>
          <a:ln w="10160">
            <a:solidFill>
              <a:srgbClr val="4A908A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541020" y="1933099"/>
            <a:ext cx="2035850" cy="167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kern="0" spc="60" dirty="0">
                <a:solidFill>
                  <a:srgbClr val="4A908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Component 2 Viva Voce</a:t>
            </a:r>
            <a:endParaRPr lang="en-US" sz="1600" dirty="0"/>
          </a:p>
        </p:txBody>
      </p:sp>
      <p:sp>
        <p:nvSpPr>
          <p:cNvPr id="6" name="Text 3"/>
          <p:cNvSpPr/>
          <p:nvPr/>
        </p:nvSpPr>
        <p:spPr>
          <a:xfrm>
            <a:off x="381000" y="2443639"/>
            <a:ext cx="11772900" cy="857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540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OXEVISION</a:t>
            </a:r>
            <a:endParaRPr lang="en-US" sz="1600" dirty="0"/>
          </a:p>
        </p:txBody>
      </p:sp>
      <p:sp>
        <p:nvSpPr>
          <p:cNvPr id="7" name="Shape 4"/>
          <p:cNvSpPr/>
          <p:nvPr/>
        </p:nvSpPr>
        <p:spPr>
          <a:xfrm>
            <a:off x="381000" y="3453289"/>
            <a:ext cx="914400" cy="38100"/>
          </a:xfrm>
          <a:custGeom>
            <a:avLst/>
            <a:gdLst/>
            <a:ahLst/>
            <a:cxnLst/>
            <a:rect l="l" t="t" r="r" b="b"/>
            <a:pathLst>
              <a:path w="914400" h="38100">
                <a:moveTo>
                  <a:pt x="0" y="0"/>
                </a:moveTo>
                <a:lnTo>
                  <a:pt x="914400" y="0"/>
                </a:lnTo>
                <a:lnTo>
                  <a:pt x="914400" y="38100"/>
                </a:lnTo>
                <a:lnTo>
                  <a:pt x="0" y="38100"/>
                </a:lnTo>
                <a:lnTo>
                  <a:pt x="0" y="0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381000" y="3719989"/>
            <a:ext cx="8677275" cy="7905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2250" dirty="0">
                <a:solidFill>
                  <a:srgbClr val="F7FAFC">
                    <a:alpha val="90000"/>
                  </a:srgbClr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A Critical Analysis of Cyber-Physical Systems in NHS Mental Health Care</a:t>
            </a:r>
            <a:endParaRPr lang="en-US" sz="1600" dirty="0"/>
          </a:p>
        </p:txBody>
      </p:sp>
      <p:sp>
        <p:nvSpPr>
          <p:cNvPr id="9" name="Shape 6"/>
          <p:cNvSpPr/>
          <p:nvPr/>
        </p:nvSpPr>
        <p:spPr>
          <a:xfrm>
            <a:off x="381000" y="5943600"/>
            <a:ext cx="533400" cy="533400"/>
          </a:xfrm>
          <a:custGeom>
            <a:avLst/>
            <a:gdLst/>
            <a:ahLst/>
            <a:cxnLst/>
            <a:rect l="l" t="t" r="r" b="b"/>
            <a:pathLst>
              <a:path w="533400" h="533400">
                <a:moveTo>
                  <a:pt x="266700" y="0"/>
                </a:moveTo>
                <a:lnTo>
                  <a:pt x="266700" y="0"/>
                </a:lnTo>
                <a:cubicBezTo>
                  <a:pt x="413896" y="0"/>
                  <a:pt x="533400" y="119504"/>
                  <a:pt x="533400" y="266700"/>
                </a:cubicBezTo>
                <a:lnTo>
                  <a:pt x="533400" y="266700"/>
                </a:lnTo>
                <a:cubicBezTo>
                  <a:pt x="533400" y="413896"/>
                  <a:pt x="413896" y="533400"/>
                  <a:pt x="266700" y="533400"/>
                </a:cubicBezTo>
                <a:lnTo>
                  <a:pt x="266700" y="533400"/>
                </a:lnTo>
                <a:cubicBezTo>
                  <a:pt x="119504" y="533400"/>
                  <a:pt x="0" y="413896"/>
                  <a:pt x="0" y="266700"/>
                </a:cubicBezTo>
                <a:lnTo>
                  <a:pt x="0" y="266700"/>
                </a:lnTo>
                <a:cubicBezTo>
                  <a:pt x="0" y="119504"/>
                  <a:pt x="119504" y="0"/>
                  <a:pt x="266700" y="0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533400" y="6096000"/>
            <a:ext cx="228600" cy="228600"/>
          </a:xfrm>
          <a:custGeom>
            <a:avLst/>
            <a:gdLst/>
            <a:ahLst/>
            <a:cxnLst/>
            <a:rect l="l" t="t" r="r" b="b"/>
            <a:pathLst>
              <a:path w="228600" h="228600">
                <a:moveTo>
                  <a:pt x="114300" y="48176"/>
                </a:moveTo>
                <a:lnTo>
                  <a:pt x="107603" y="38889"/>
                </a:lnTo>
                <a:cubicBezTo>
                  <a:pt x="96441" y="23440"/>
                  <a:pt x="78537" y="14288"/>
                  <a:pt x="59427" y="14288"/>
                </a:cubicBezTo>
                <a:cubicBezTo>
                  <a:pt x="26610" y="14288"/>
                  <a:pt x="0" y="40898"/>
                  <a:pt x="0" y="73715"/>
                </a:cubicBezTo>
                <a:lnTo>
                  <a:pt x="0" y="74875"/>
                </a:lnTo>
                <a:cubicBezTo>
                  <a:pt x="0" y="85412"/>
                  <a:pt x="2768" y="96307"/>
                  <a:pt x="7412" y="107156"/>
                </a:cubicBezTo>
                <a:lnTo>
                  <a:pt x="54739" y="107156"/>
                </a:lnTo>
                <a:cubicBezTo>
                  <a:pt x="56168" y="107156"/>
                  <a:pt x="57463" y="106308"/>
                  <a:pt x="58043" y="104968"/>
                </a:cubicBezTo>
                <a:lnTo>
                  <a:pt x="72241" y="70902"/>
                </a:lnTo>
                <a:cubicBezTo>
                  <a:pt x="73893" y="66973"/>
                  <a:pt x="77733" y="64383"/>
                  <a:pt x="81975" y="64294"/>
                </a:cubicBezTo>
                <a:cubicBezTo>
                  <a:pt x="86216" y="64204"/>
                  <a:pt x="90145" y="66705"/>
                  <a:pt x="91886" y="70589"/>
                </a:cubicBezTo>
                <a:lnTo>
                  <a:pt x="114791" y="121444"/>
                </a:lnTo>
                <a:lnTo>
                  <a:pt x="133276" y="84475"/>
                </a:lnTo>
                <a:cubicBezTo>
                  <a:pt x="135106" y="80858"/>
                  <a:pt x="138812" y="78537"/>
                  <a:pt x="142875" y="78537"/>
                </a:cubicBezTo>
                <a:cubicBezTo>
                  <a:pt x="146938" y="78537"/>
                  <a:pt x="150644" y="80814"/>
                  <a:pt x="152474" y="84475"/>
                </a:cubicBezTo>
                <a:lnTo>
                  <a:pt x="162833" y="105147"/>
                </a:lnTo>
                <a:cubicBezTo>
                  <a:pt x="163458" y="106353"/>
                  <a:pt x="164663" y="107112"/>
                  <a:pt x="166048" y="107112"/>
                </a:cubicBezTo>
                <a:lnTo>
                  <a:pt x="221233" y="107112"/>
                </a:lnTo>
                <a:cubicBezTo>
                  <a:pt x="225921" y="96262"/>
                  <a:pt x="228645" y="85368"/>
                  <a:pt x="228645" y="74831"/>
                </a:cubicBezTo>
                <a:lnTo>
                  <a:pt x="228645" y="73670"/>
                </a:lnTo>
                <a:cubicBezTo>
                  <a:pt x="228600" y="40898"/>
                  <a:pt x="201990" y="14288"/>
                  <a:pt x="169173" y="14288"/>
                </a:cubicBezTo>
                <a:cubicBezTo>
                  <a:pt x="150108" y="14288"/>
                  <a:pt x="132159" y="23440"/>
                  <a:pt x="120997" y="38889"/>
                </a:cubicBezTo>
                <a:lnTo>
                  <a:pt x="114300" y="48131"/>
                </a:lnTo>
                <a:close/>
                <a:moveTo>
                  <a:pt x="209669" y="128588"/>
                </a:moveTo>
                <a:lnTo>
                  <a:pt x="166003" y="128588"/>
                </a:lnTo>
                <a:cubicBezTo>
                  <a:pt x="156537" y="128588"/>
                  <a:pt x="147876" y="123230"/>
                  <a:pt x="143634" y="114746"/>
                </a:cubicBezTo>
                <a:lnTo>
                  <a:pt x="142875" y="113228"/>
                </a:lnTo>
                <a:lnTo>
                  <a:pt x="123899" y="151224"/>
                </a:lnTo>
                <a:cubicBezTo>
                  <a:pt x="122069" y="154930"/>
                  <a:pt x="118229" y="157252"/>
                  <a:pt x="114077" y="157163"/>
                </a:cubicBezTo>
                <a:cubicBezTo>
                  <a:pt x="109924" y="157073"/>
                  <a:pt x="106219" y="154618"/>
                  <a:pt x="104522" y="150867"/>
                </a:cubicBezTo>
                <a:lnTo>
                  <a:pt x="82510" y="101977"/>
                </a:lnTo>
                <a:lnTo>
                  <a:pt x="77822" y="113228"/>
                </a:lnTo>
                <a:cubicBezTo>
                  <a:pt x="73938" y="122560"/>
                  <a:pt x="64830" y="128632"/>
                  <a:pt x="54739" y="128632"/>
                </a:cubicBezTo>
                <a:lnTo>
                  <a:pt x="18931" y="128632"/>
                </a:lnTo>
                <a:cubicBezTo>
                  <a:pt x="40005" y="161583"/>
                  <a:pt x="73849" y="191899"/>
                  <a:pt x="95012" y="208062"/>
                </a:cubicBezTo>
                <a:cubicBezTo>
                  <a:pt x="100548" y="212259"/>
                  <a:pt x="107335" y="214357"/>
                  <a:pt x="114255" y="214357"/>
                </a:cubicBezTo>
                <a:cubicBezTo>
                  <a:pt x="121176" y="214357"/>
                  <a:pt x="128007" y="212303"/>
                  <a:pt x="133499" y="208062"/>
                </a:cubicBezTo>
                <a:cubicBezTo>
                  <a:pt x="154751" y="191854"/>
                  <a:pt x="188595" y="161538"/>
                  <a:pt x="209669" y="128588"/>
                </a:cubicBezTo>
                <a:close/>
              </a:path>
            </a:pathLst>
          </a:custGeom>
          <a:solidFill>
            <a:srgbClr val="F7FA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914400" y="4544378"/>
            <a:ext cx="5181600" cy="16849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F7FAFC"/>
                </a:solidFill>
                <a:latin typeface="Quattrocento Sans" pitchFamily="34" charset="0"/>
              </a:rPr>
              <a:t>Name : Aasma Amjid</a:t>
            </a:r>
          </a:p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F7FAFC"/>
                </a:solidFill>
                <a:latin typeface="Quattrocento Sans" pitchFamily="34" charset="0"/>
              </a:rPr>
              <a:t>Student Id: 23222971</a:t>
            </a:r>
          </a:p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F7FAFC"/>
                </a:solidFill>
                <a:latin typeface="Quattrocento Sans" pitchFamily="34" charset="0"/>
              </a:rPr>
              <a:t>Module : Digital Transformation in Health and Social care</a:t>
            </a:r>
          </a:p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F7FAFC"/>
                </a:solidFill>
                <a:latin typeface="Quattrocento Sans" pitchFamily="34" charset="0"/>
              </a:rPr>
              <a:t>Module code : BMHP6026</a:t>
            </a:r>
          </a:p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F7FAFC"/>
                </a:solidFill>
                <a:latin typeface="Quattrocento Sans" pitchFamily="34" charset="0"/>
              </a:rPr>
              <a:t>Lecturer: Martin Svejda</a:t>
            </a:r>
          </a:p>
          <a:p>
            <a:pPr>
              <a:lnSpc>
                <a:spcPct val="130000"/>
              </a:lnSpc>
            </a:pPr>
            <a:endParaRPr lang="en-US" sz="1600" dirty="0"/>
          </a:p>
        </p:txBody>
      </p:sp>
      <p:sp>
        <p:nvSpPr>
          <p:cNvPr id="12" name="Text 9"/>
          <p:cNvSpPr/>
          <p:nvPr/>
        </p:nvSpPr>
        <p:spPr>
          <a:xfrm>
            <a:off x="1066800" y="6229350"/>
            <a:ext cx="211455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Research Findings Presentation</a:t>
            </a:r>
            <a:endParaRPr lang="en-US" sz="1600" dirty="0"/>
          </a:p>
        </p:txBody>
      </p:sp>
      <p:sp>
        <p:nvSpPr>
          <p:cNvPr id="13" name="Text 10"/>
          <p:cNvSpPr/>
          <p:nvPr/>
        </p:nvSpPr>
        <p:spPr>
          <a:xfrm>
            <a:off x="10356112" y="6248399"/>
            <a:ext cx="1797788" cy="4288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>
              <a:lnSpc>
                <a:spcPct val="130000"/>
              </a:lnSpc>
            </a:pPr>
            <a:r>
              <a:rPr lang="en-US" sz="1200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6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1A202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81000" y="381000"/>
            <a:ext cx="11506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kern="0" spc="60" dirty="0">
                <a:solidFill>
                  <a:srgbClr val="D69E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Introduction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81000" y="647700"/>
            <a:ext cx="11601450" cy="42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270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Industry 4.0 &amp; The Digital Transformation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400050" y="1228724"/>
            <a:ext cx="6181725" cy="1710321"/>
          </a:xfrm>
          <a:custGeom>
            <a:avLst/>
            <a:gdLst/>
            <a:ahLst/>
            <a:cxnLst/>
            <a:rect l="l" t="t" r="r" b="b"/>
            <a:pathLst>
              <a:path w="6181725" h="1390650">
                <a:moveTo>
                  <a:pt x="38100" y="0"/>
                </a:moveTo>
                <a:lnTo>
                  <a:pt x="6067427" y="0"/>
                </a:lnTo>
                <a:cubicBezTo>
                  <a:pt x="6130552" y="0"/>
                  <a:pt x="6181725" y="51173"/>
                  <a:pt x="6181725" y="114298"/>
                </a:cubicBezTo>
                <a:lnTo>
                  <a:pt x="6181725" y="1276352"/>
                </a:lnTo>
                <a:cubicBezTo>
                  <a:pt x="6181725" y="1339477"/>
                  <a:pt x="6130552" y="1390650"/>
                  <a:pt x="6067427" y="1390650"/>
                </a:cubicBezTo>
                <a:lnTo>
                  <a:pt x="38100" y="1390650"/>
                </a:lnTo>
                <a:cubicBezTo>
                  <a:pt x="17072" y="1390650"/>
                  <a:pt x="0" y="1373578"/>
                  <a:pt x="0" y="135255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00050" y="1228725"/>
            <a:ext cx="38100" cy="1390650"/>
          </a:xfrm>
          <a:custGeom>
            <a:avLst/>
            <a:gdLst/>
            <a:ahLst/>
            <a:cxnLst/>
            <a:rect l="l" t="t" r="r" b="b"/>
            <a:pathLst>
              <a:path w="38100" h="1390650">
                <a:moveTo>
                  <a:pt x="38100" y="0"/>
                </a:moveTo>
                <a:lnTo>
                  <a:pt x="38100" y="0"/>
                </a:lnTo>
                <a:lnTo>
                  <a:pt x="38100" y="1390650"/>
                </a:lnTo>
                <a:lnTo>
                  <a:pt x="38100" y="1390650"/>
                </a:lnTo>
                <a:cubicBezTo>
                  <a:pt x="17072" y="1390650"/>
                  <a:pt x="0" y="1373578"/>
                  <a:pt x="0" y="135255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585788" y="1400175"/>
            <a:ext cx="257175" cy="228600"/>
          </a:xfrm>
          <a:custGeom>
            <a:avLst/>
            <a:gdLst/>
            <a:ahLst/>
            <a:cxnLst/>
            <a:rect l="l" t="t" r="r" b="b"/>
            <a:pathLst>
              <a:path w="257175" h="228600">
                <a:moveTo>
                  <a:pt x="110728" y="39291"/>
                </a:moveTo>
                <a:lnTo>
                  <a:pt x="146447" y="39291"/>
                </a:lnTo>
                <a:lnTo>
                  <a:pt x="146447" y="60722"/>
                </a:lnTo>
                <a:lnTo>
                  <a:pt x="110728" y="60722"/>
                </a:lnTo>
                <a:lnTo>
                  <a:pt x="110728" y="39291"/>
                </a:lnTo>
                <a:close/>
                <a:moveTo>
                  <a:pt x="107156" y="14288"/>
                </a:moveTo>
                <a:cubicBezTo>
                  <a:pt x="95324" y="14288"/>
                  <a:pt x="85725" y="23887"/>
                  <a:pt x="85725" y="35719"/>
                </a:cubicBezTo>
                <a:lnTo>
                  <a:pt x="85725" y="64294"/>
                </a:lnTo>
                <a:cubicBezTo>
                  <a:pt x="85725" y="76126"/>
                  <a:pt x="95324" y="85725"/>
                  <a:pt x="107156" y="85725"/>
                </a:cubicBezTo>
                <a:lnTo>
                  <a:pt x="114300" y="85725"/>
                </a:lnTo>
                <a:lnTo>
                  <a:pt x="114300" y="100013"/>
                </a:lnTo>
                <a:lnTo>
                  <a:pt x="14288" y="100013"/>
                </a:lnTo>
                <a:cubicBezTo>
                  <a:pt x="6385" y="100013"/>
                  <a:pt x="0" y="106397"/>
                  <a:pt x="0" y="114300"/>
                </a:cubicBezTo>
                <a:cubicBezTo>
                  <a:pt x="0" y="122203"/>
                  <a:pt x="6385" y="128588"/>
                  <a:pt x="14288" y="128588"/>
                </a:cubicBezTo>
                <a:lnTo>
                  <a:pt x="57150" y="128588"/>
                </a:lnTo>
                <a:lnTo>
                  <a:pt x="57150" y="142875"/>
                </a:lnTo>
                <a:lnTo>
                  <a:pt x="50006" y="142875"/>
                </a:lnTo>
                <a:cubicBezTo>
                  <a:pt x="38174" y="142875"/>
                  <a:pt x="28575" y="152474"/>
                  <a:pt x="28575" y="164306"/>
                </a:cubicBezTo>
                <a:lnTo>
                  <a:pt x="28575" y="192881"/>
                </a:lnTo>
                <a:cubicBezTo>
                  <a:pt x="28575" y="204713"/>
                  <a:pt x="38174" y="214313"/>
                  <a:pt x="50006" y="214313"/>
                </a:cubicBezTo>
                <a:lnTo>
                  <a:pt x="92869" y="214313"/>
                </a:lnTo>
                <a:cubicBezTo>
                  <a:pt x="104701" y="214313"/>
                  <a:pt x="114300" y="204713"/>
                  <a:pt x="114300" y="192881"/>
                </a:cubicBezTo>
                <a:lnTo>
                  <a:pt x="114300" y="164306"/>
                </a:lnTo>
                <a:cubicBezTo>
                  <a:pt x="114300" y="152474"/>
                  <a:pt x="104701" y="142875"/>
                  <a:pt x="92869" y="142875"/>
                </a:cubicBezTo>
                <a:lnTo>
                  <a:pt x="85725" y="142875"/>
                </a:lnTo>
                <a:lnTo>
                  <a:pt x="85725" y="128588"/>
                </a:lnTo>
                <a:lnTo>
                  <a:pt x="171450" y="128588"/>
                </a:lnTo>
                <a:lnTo>
                  <a:pt x="171450" y="142875"/>
                </a:lnTo>
                <a:lnTo>
                  <a:pt x="164306" y="142875"/>
                </a:lnTo>
                <a:cubicBezTo>
                  <a:pt x="152474" y="142875"/>
                  <a:pt x="142875" y="152474"/>
                  <a:pt x="142875" y="164306"/>
                </a:cubicBezTo>
                <a:lnTo>
                  <a:pt x="142875" y="192881"/>
                </a:lnTo>
                <a:cubicBezTo>
                  <a:pt x="142875" y="204713"/>
                  <a:pt x="152474" y="214313"/>
                  <a:pt x="164306" y="214313"/>
                </a:cubicBezTo>
                <a:lnTo>
                  <a:pt x="207169" y="214313"/>
                </a:lnTo>
                <a:cubicBezTo>
                  <a:pt x="219001" y="214313"/>
                  <a:pt x="228600" y="204713"/>
                  <a:pt x="228600" y="192881"/>
                </a:cubicBezTo>
                <a:lnTo>
                  <a:pt x="228600" y="164306"/>
                </a:lnTo>
                <a:cubicBezTo>
                  <a:pt x="228600" y="152474"/>
                  <a:pt x="219001" y="142875"/>
                  <a:pt x="207169" y="142875"/>
                </a:cubicBezTo>
                <a:lnTo>
                  <a:pt x="200025" y="142875"/>
                </a:lnTo>
                <a:lnTo>
                  <a:pt x="200025" y="128588"/>
                </a:lnTo>
                <a:lnTo>
                  <a:pt x="242888" y="128588"/>
                </a:lnTo>
                <a:cubicBezTo>
                  <a:pt x="250790" y="128588"/>
                  <a:pt x="257175" y="122203"/>
                  <a:pt x="257175" y="114300"/>
                </a:cubicBezTo>
                <a:cubicBezTo>
                  <a:pt x="257175" y="106397"/>
                  <a:pt x="250790" y="100013"/>
                  <a:pt x="242888" y="100013"/>
                </a:cubicBezTo>
                <a:lnTo>
                  <a:pt x="142875" y="100013"/>
                </a:lnTo>
                <a:lnTo>
                  <a:pt x="142875" y="85725"/>
                </a:lnTo>
                <a:lnTo>
                  <a:pt x="150019" y="85725"/>
                </a:lnTo>
                <a:cubicBezTo>
                  <a:pt x="161851" y="85725"/>
                  <a:pt x="171450" y="76126"/>
                  <a:pt x="171450" y="64294"/>
                </a:cubicBezTo>
                <a:lnTo>
                  <a:pt x="171450" y="35719"/>
                </a:lnTo>
                <a:cubicBezTo>
                  <a:pt x="171450" y="23887"/>
                  <a:pt x="161851" y="14288"/>
                  <a:pt x="150019" y="14288"/>
                </a:cubicBezTo>
                <a:lnTo>
                  <a:pt x="107156" y="14288"/>
                </a:lnTo>
                <a:close/>
                <a:moveTo>
                  <a:pt x="200025" y="167878"/>
                </a:moveTo>
                <a:lnTo>
                  <a:pt x="203597" y="167878"/>
                </a:lnTo>
                <a:lnTo>
                  <a:pt x="203597" y="189309"/>
                </a:lnTo>
                <a:lnTo>
                  <a:pt x="167878" y="189309"/>
                </a:lnTo>
                <a:lnTo>
                  <a:pt x="167878" y="167878"/>
                </a:lnTo>
                <a:lnTo>
                  <a:pt x="200025" y="167878"/>
                </a:lnTo>
                <a:close/>
                <a:moveTo>
                  <a:pt x="85725" y="167878"/>
                </a:moveTo>
                <a:lnTo>
                  <a:pt x="89297" y="167878"/>
                </a:lnTo>
                <a:lnTo>
                  <a:pt x="89297" y="189309"/>
                </a:lnTo>
                <a:lnTo>
                  <a:pt x="53578" y="189309"/>
                </a:lnTo>
                <a:lnTo>
                  <a:pt x="53578" y="167878"/>
                </a:lnTo>
                <a:lnTo>
                  <a:pt x="85725" y="167878"/>
                </a:ln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971550" y="1381125"/>
            <a:ext cx="215265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50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Cyber-Physical Systems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571500" y="1724025"/>
            <a:ext cx="5934075" cy="109551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Fourth Industrial Revolution technologies merging </a:t>
            </a:r>
            <a:r>
              <a:rPr lang="en-US" sz="1200" dirty="0">
                <a:solidFill>
                  <a:srgbClr val="4A908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computational algorithms with physical processes</a:t>
            </a:r>
            <a:r>
              <a:rPr lang="en-US" sz="120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, enabling real-time data collection and automated decision-making (Griffiths et al, 2024)</a:t>
            </a:r>
            <a:endParaRPr lang="en-US" sz="1600" dirty="0"/>
          </a:p>
        </p:txBody>
      </p:sp>
      <p:sp>
        <p:nvSpPr>
          <p:cNvPr id="9" name="Shape 7"/>
          <p:cNvSpPr/>
          <p:nvPr/>
        </p:nvSpPr>
        <p:spPr>
          <a:xfrm>
            <a:off x="478923" y="3034295"/>
            <a:ext cx="6181725" cy="1695450"/>
          </a:xfrm>
          <a:custGeom>
            <a:avLst/>
            <a:gdLst/>
            <a:ahLst/>
            <a:cxnLst/>
            <a:rect l="l" t="t" r="r" b="b"/>
            <a:pathLst>
              <a:path w="6181725" h="1238250">
                <a:moveTo>
                  <a:pt x="38100" y="0"/>
                </a:moveTo>
                <a:lnTo>
                  <a:pt x="6067422" y="0"/>
                </a:lnTo>
                <a:cubicBezTo>
                  <a:pt x="6130508" y="0"/>
                  <a:pt x="6181725" y="51217"/>
                  <a:pt x="6181725" y="114303"/>
                </a:cubicBezTo>
                <a:lnTo>
                  <a:pt x="6181725" y="1123947"/>
                </a:lnTo>
                <a:cubicBezTo>
                  <a:pt x="6181725" y="1187033"/>
                  <a:pt x="6130508" y="1238250"/>
                  <a:pt x="6067422" y="1238250"/>
                </a:cubicBezTo>
                <a:lnTo>
                  <a:pt x="38100" y="1238250"/>
                </a:lnTo>
                <a:cubicBezTo>
                  <a:pt x="17072" y="1238250"/>
                  <a:pt x="0" y="1221178"/>
                  <a:pt x="0" y="120015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400050" y="3309355"/>
            <a:ext cx="38100" cy="1238250"/>
          </a:xfrm>
          <a:custGeom>
            <a:avLst/>
            <a:gdLst/>
            <a:ahLst/>
            <a:cxnLst/>
            <a:rect l="l" t="t" r="r" b="b"/>
            <a:pathLst>
              <a:path w="38100" h="1238250">
                <a:moveTo>
                  <a:pt x="38100" y="0"/>
                </a:moveTo>
                <a:lnTo>
                  <a:pt x="38100" y="0"/>
                </a:lnTo>
                <a:lnTo>
                  <a:pt x="38100" y="1238250"/>
                </a:lnTo>
                <a:lnTo>
                  <a:pt x="38100" y="1238250"/>
                </a:lnTo>
                <a:cubicBezTo>
                  <a:pt x="17072" y="1238250"/>
                  <a:pt x="0" y="1221178"/>
                  <a:pt x="0" y="120015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615315" y="3132803"/>
            <a:ext cx="257175" cy="228600"/>
          </a:xfrm>
          <a:custGeom>
            <a:avLst/>
            <a:gdLst/>
            <a:ahLst/>
            <a:cxnLst/>
            <a:rect l="l" t="t" r="r" b="b"/>
            <a:pathLst>
              <a:path w="257175" h="228600">
                <a:moveTo>
                  <a:pt x="128588" y="14288"/>
                </a:moveTo>
                <a:cubicBezTo>
                  <a:pt x="92512" y="14288"/>
                  <a:pt x="63624" y="30718"/>
                  <a:pt x="42595" y="50274"/>
                </a:cubicBezTo>
                <a:cubicBezTo>
                  <a:pt x="21699" y="69696"/>
                  <a:pt x="7724" y="92869"/>
                  <a:pt x="1072" y="108808"/>
                </a:cubicBezTo>
                <a:cubicBezTo>
                  <a:pt x="-402" y="112335"/>
                  <a:pt x="-402" y="116265"/>
                  <a:pt x="1072" y="119792"/>
                </a:cubicBezTo>
                <a:cubicBezTo>
                  <a:pt x="7724" y="135731"/>
                  <a:pt x="21699" y="158948"/>
                  <a:pt x="42595" y="178326"/>
                </a:cubicBezTo>
                <a:cubicBezTo>
                  <a:pt x="63624" y="197837"/>
                  <a:pt x="92512" y="214313"/>
                  <a:pt x="128588" y="214313"/>
                </a:cubicBezTo>
                <a:cubicBezTo>
                  <a:pt x="164663" y="214313"/>
                  <a:pt x="193551" y="197882"/>
                  <a:pt x="214580" y="178326"/>
                </a:cubicBezTo>
                <a:cubicBezTo>
                  <a:pt x="235476" y="158904"/>
                  <a:pt x="249451" y="135731"/>
                  <a:pt x="256103" y="119792"/>
                </a:cubicBezTo>
                <a:cubicBezTo>
                  <a:pt x="257577" y="116265"/>
                  <a:pt x="257577" y="112335"/>
                  <a:pt x="256103" y="108808"/>
                </a:cubicBezTo>
                <a:cubicBezTo>
                  <a:pt x="249451" y="92869"/>
                  <a:pt x="235476" y="69652"/>
                  <a:pt x="214580" y="50274"/>
                </a:cubicBezTo>
                <a:cubicBezTo>
                  <a:pt x="193551" y="30763"/>
                  <a:pt x="164663" y="14287"/>
                  <a:pt x="128588" y="14287"/>
                </a:cubicBezTo>
                <a:close/>
                <a:moveTo>
                  <a:pt x="64294" y="114300"/>
                </a:moveTo>
                <a:cubicBezTo>
                  <a:pt x="64294" y="78815"/>
                  <a:pt x="93103" y="50006"/>
                  <a:pt x="128588" y="50006"/>
                </a:cubicBezTo>
                <a:cubicBezTo>
                  <a:pt x="164072" y="50006"/>
                  <a:pt x="192881" y="78815"/>
                  <a:pt x="192881" y="114300"/>
                </a:cubicBezTo>
                <a:cubicBezTo>
                  <a:pt x="192881" y="149785"/>
                  <a:pt x="164072" y="178594"/>
                  <a:pt x="128588" y="178594"/>
                </a:cubicBezTo>
                <a:cubicBezTo>
                  <a:pt x="93103" y="178594"/>
                  <a:pt x="64294" y="149785"/>
                  <a:pt x="64294" y="114300"/>
                </a:cubicBezTo>
                <a:close/>
                <a:moveTo>
                  <a:pt x="128588" y="85725"/>
                </a:moveTo>
                <a:cubicBezTo>
                  <a:pt x="128588" y="101486"/>
                  <a:pt x="115773" y="114300"/>
                  <a:pt x="100013" y="114300"/>
                </a:cubicBezTo>
                <a:cubicBezTo>
                  <a:pt x="94878" y="114300"/>
                  <a:pt x="90056" y="112961"/>
                  <a:pt x="85859" y="110550"/>
                </a:cubicBezTo>
                <a:cubicBezTo>
                  <a:pt x="85412" y="115416"/>
                  <a:pt x="85814" y="120417"/>
                  <a:pt x="87154" y="125373"/>
                </a:cubicBezTo>
                <a:cubicBezTo>
                  <a:pt x="93271" y="148233"/>
                  <a:pt x="116800" y="161806"/>
                  <a:pt x="139660" y="155689"/>
                </a:cubicBezTo>
                <a:cubicBezTo>
                  <a:pt x="162520" y="149572"/>
                  <a:pt x="176093" y="126043"/>
                  <a:pt x="169977" y="103183"/>
                </a:cubicBezTo>
                <a:cubicBezTo>
                  <a:pt x="164529" y="82778"/>
                  <a:pt x="145197" y="69786"/>
                  <a:pt x="124837" y="71571"/>
                </a:cubicBezTo>
                <a:cubicBezTo>
                  <a:pt x="127203" y="75724"/>
                  <a:pt x="128588" y="80546"/>
                  <a:pt x="128588" y="85725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971550" y="3038013"/>
            <a:ext cx="1685925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50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What is Oxevision?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571500" y="3228974"/>
            <a:ext cx="5934075" cy="811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Vision-Based Patient Monitoring System (VBPMS) by Oxehealth Ltd</a:t>
            </a:r>
            <a:endParaRPr lang="en-US" sz="1600" dirty="0"/>
          </a:p>
        </p:txBody>
      </p:sp>
      <p:sp>
        <p:nvSpPr>
          <p:cNvPr id="14" name="Shape 12"/>
          <p:cNvSpPr/>
          <p:nvPr/>
        </p:nvSpPr>
        <p:spPr>
          <a:xfrm>
            <a:off x="552926" y="4163669"/>
            <a:ext cx="1228725" cy="476911"/>
          </a:xfrm>
          <a:custGeom>
            <a:avLst/>
            <a:gdLst/>
            <a:ahLst/>
            <a:cxnLst/>
            <a:rect l="l" t="t" r="r" b="b"/>
            <a:pathLst>
              <a:path w="1228725" h="266700">
                <a:moveTo>
                  <a:pt x="133350" y="0"/>
                </a:moveTo>
                <a:lnTo>
                  <a:pt x="1095375" y="0"/>
                </a:lnTo>
                <a:cubicBezTo>
                  <a:pt x="1168973" y="0"/>
                  <a:pt x="1228725" y="59752"/>
                  <a:pt x="1228725" y="133350"/>
                </a:cubicBezTo>
                <a:lnTo>
                  <a:pt x="1228725" y="133350"/>
                </a:lnTo>
                <a:cubicBezTo>
                  <a:pt x="1228725" y="206948"/>
                  <a:pt x="1168973" y="266700"/>
                  <a:pt x="1095375" y="266700"/>
                </a:cubicBezTo>
                <a:lnTo>
                  <a:pt x="133350" y="266700"/>
                </a:lnTo>
                <a:cubicBezTo>
                  <a:pt x="59752" y="266700"/>
                  <a:pt x="0" y="206948"/>
                  <a:pt x="0" y="133350"/>
                </a:cubicBezTo>
                <a:lnTo>
                  <a:pt x="0" y="133350"/>
                </a:lnTo>
                <a:cubicBezTo>
                  <a:pt x="0" y="59752"/>
                  <a:pt x="59752" y="0"/>
                  <a:pt x="133350" y="0"/>
                </a:cubicBezTo>
                <a:close/>
              </a:path>
            </a:pathLst>
          </a:custGeom>
          <a:solidFill>
            <a:srgbClr val="4A908A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552926" y="4191314"/>
            <a:ext cx="1295400" cy="449266"/>
          </a:xfrm>
          <a:prstGeom prst="rect">
            <a:avLst/>
          </a:prstGeom>
          <a:noFill/>
          <a:ln/>
        </p:spPr>
        <p:txBody>
          <a:bodyPr wrap="square" lIns="114300" tIns="38100" rIns="114300" bIns="38100" rtlCol="0" anchor="ctr"/>
          <a:lstStyle/>
          <a:p>
            <a:pPr>
              <a:lnSpc>
                <a:spcPct val="120000"/>
              </a:lnSpc>
            </a:pPr>
            <a:r>
              <a:rPr lang="en-US" sz="1050" b="1" dirty="0">
                <a:solidFill>
                  <a:srgbClr val="4A908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Infrared Cameras</a:t>
            </a:r>
            <a:endParaRPr lang="en-US" sz="1600" dirty="0"/>
          </a:p>
        </p:txBody>
      </p:sp>
      <p:sp>
        <p:nvSpPr>
          <p:cNvPr id="16" name="Shape 14"/>
          <p:cNvSpPr/>
          <p:nvPr/>
        </p:nvSpPr>
        <p:spPr>
          <a:xfrm>
            <a:off x="1866662" y="4139088"/>
            <a:ext cx="1397616" cy="514350"/>
          </a:xfrm>
          <a:custGeom>
            <a:avLst/>
            <a:gdLst/>
            <a:ahLst/>
            <a:cxnLst/>
            <a:rect l="l" t="t" r="r" b="b"/>
            <a:pathLst>
              <a:path w="1200150" h="266700">
                <a:moveTo>
                  <a:pt x="133350" y="0"/>
                </a:moveTo>
                <a:lnTo>
                  <a:pt x="1066800" y="0"/>
                </a:lnTo>
                <a:cubicBezTo>
                  <a:pt x="1140398" y="0"/>
                  <a:pt x="1200150" y="59752"/>
                  <a:pt x="1200150" y="133350"/>
                </a:cubicBezTo>
                <a:lnTo>
                  <a:pt x="1200150" y="133350"/>
                </a:lnTo>
                <a:cubicBezTo>
                  <a:pt x="1200150" y="206948"/>
                  <a:pt x="1140398" y="266700"/>
                  <a:pt x="1066800" y="266700"/>
                </a:cubicBezTo>
                <a:lnTo>
                  <a:pt x="133350" y="266700"/>
                </a:lnTo>
                <a:cubicBezTo>
                  <a:pt x="59752" y="266700"/>
                  <a:pt x="0" y="206948"/>
                  <a:pt x="0" y="133350"/>
                </a:cubicBezTo>
                <a:lnTo>
                  <a:pt x="0" y="133350"/>
                </a:lnTo>
                <a:cubicBezTo>
                  <a:pt x="0" y="59752"/>
                  <a:pt x="59752" y="0"/>
                  <a:pt x="133350" y="0"/>
                </a:cubicBezTo>
                <a:close/>
              </a:path>
            </a:pathLst>
          </a:custGeom>
          <a:solidFill>
            <a:srgbClr val="4A908A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1925725" y="4083752"/>
            <a:ext cx="1312959" cy="609600"/>
          </a:xfrm>
          <a:prstGeom prst="rect">
            <a:avLst/>
          </a:prstGeom>
          <a:noFill/>
          <a:ln/>
        </p:spPr>
        <p:txBody>
          <a:bodyPr wrap="square" lIns="114300" tIns="38100" rIns="114300" bIns="38100" rtlCol="0" anchor="ctr"/>
          <a:lstStyle/>
          <a:p>
            <a:pPr>
              <a:lnSpc>
                <a:spcPct val="120000"/>
              </a:lnSpc>
            </a:pPr>
            <a:r>
              <a:rPr lang="en-US" sz="1050" b="1" dirty="0">
                <a:solidFill>
                  <a:srgbClr val="4A908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Computer Vision</a:t>
            </a:r>
            <a:endParaRPr lang="en-US" sz="1600" dirty="0"/>
          </a:p>
        </p:txBody>
      </p:sp>
      <p:sp>
        <p:nvSpPr>
          <p:cNvPr id="18" name="Shape 16"/>
          <p:cNvSpPr/>
          <p:nvPr/>
        </p:nvSpPr>
        <p:spPr>
          <a:xfrm>
            <a:off x="3315652" y="4093291"/>
            <a:ext cx="1659470" cy="514350"/>
          </a:xfrm>
          <a:custGeom>
            <a:avLst/>
            <a:gdLst/>
            <a:ahLst/>
            <a:cxnLst/>
            <a:rect l="l" t="t" r="r" b="b"/>
            <a:pathLst>
              <a:path w="1238250" h="266700">
                <a:moveTo>
                  <a:pt x="133350" y="0"/>
                </a:moveTo>
                <a:lnTo>
                  <a:pt x="1104900" y="0"/>
                </a:lnTo>
                <a:cubicBezTo>
                  <a:pt x="1178498" y="0"/>
                  <a:pt x="1238250" y="59752"/>
                  <a:pt x="1238250" y="133350"/>
                </a:cubicBezTo>
                <a:lnTo>
                  <a:pt x="1238250" y="133350"/>
                </a:lnTo>
                <a:cubicBezTo>
                  <a:pt x="1238250" y="206948"/>
                  <a:pt x="1178498" y="266700"/>
                  <a:pt x="1104900" y="266700"/>
                </a:cubicBezTo>
                <a:lnTo>
                  <a:pt x="133350" y="266700"/>
                </a:lnTo>
                <a:cubicBezTo>
                  <a:pt x="59752" y="266700"/>
                  <a:pt x="0" y="206948"/>
                  <a:pt x="0" y="133350"/>
                </a:cubicBezTo>
                <a:lnTo>
                  <a:pt x="0" y="133350"/>
                </a:lnTo>
                <a:cubicBezTo>
                  <a:pt x="0" y="59752"/>
                  <a:pt x="59752" y="0"/>
                  <a:pt x="133350" y="0"/>
                </a:cubicBezTo>
                <a:close/>
              </a:path>
            </a:pathLst>
          </a:custGeom>
          <a:solidFill>
            <a:srgbClr val="4A908A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3459726" y="4027831"/>
            <a:ext cx="1439196" cy="612749"/>
          </a:xfrm>
          <a:prstGeom prst="rect">
            <a:avLst/>
          </a:prstGeom>
          <a:noFill/>
          <a:ln/>
        </p:spPr>
        <p:txBody>
          <a:bodyPr wrap="square" lIns="114300" tIns="38100" rIns="114300" bIns="38100" rtlCol="0" anchor="ctr"/>
          <a:lstStyle/>
          <a:p>
            <a:pPr>
              <a:lnSpc>
                <a:spcPct val="120000"/>
              </a:lnSpc>
            </a:pPr>
            <a:r>
              <a:rPr lang="en-US" sz="1050" b="1" dirty="0">
                <a:solidFill>
                  <a:srgbClr val="4A908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Automated Alerts</a:t>
            </a:r>
            <a:endParaRPr lang="en-US" sz="1600" dirty="0"/>
          </a:p>
        </p:txBody>
      </p:sp>
      <p:sp>
        <p:nvSpPr>
          <p:cNvPr id="20" name="Shape 18"/>
          <p:cNvSpPr/>
          <p:nvPr/>
        </p:nvSpPr>
        <p:spPr>
          <a:xfrm>
            <a:off x="381000" y="4867275"/>
            <a:ext cx="6200775" cy="1609723"/>
          </a:xfrm>
          <a:custGeom>
            <a:avLst/>
            <a:gdLst/>
            <a:ahLst/>
            <a:cxnLst/>
            <a:rect l="l" t="t" r="r" b="b"/>
            <a:pathLst>
              <a:path w="6200775" h="1143000">
                <a:moveTo>
                  <a:pt x="114300" y="0"/>
                </a:moveTo>
                <a:lnTo>
                  <a:pt x="6086475" y="0"/>
                </a:lnTo>
                <a:cubicBezTo>
                  <a:pt x="6149559" y="0"/>
                  <a:pt x="6200775" y="51216"/>
                  <a:pt x="6200775" y="114300"/>
                </a:cubicBezTo>
                <a:lnTo>
                  <a:pt x="6200775" y="1028700"/>
                </a:lnTo>
                <a:cubicBezTo>
                  <a:pt x="6200775" y="1091784"/>
                  <a:pt x="6149559" y="1143000"/>
                  <a:pt x="6086475" y="1143000"/>
                </a:cubicBezTo>
                <a:lnTo>
                  <a:pt x="114300" y="1143000"/>
                </a:lnTo>
                <a:cubicBezTo>
                  <a:pt x="51216" y="1143000"/>
                  <a:pt x="0" y="1091784"/>
                  <a:pt x="0" y="1028700"/>
                </a:cubicBezTo>
                <a:lnTo>
                  <a:pt x="0" y="114300"/>
                </a:lnTo>
                <a:cubicBezTo>
                  <a:pt x="0" y="51216"/>
                  <a:pt x="51216" y="0"/>
                  <a:pt x="114300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466725" y="4943475"/>
            <a:ext cx="308609" cy="314325"/>
          </a:xfrm>
          <a:custGeom>
            <a:avLst/>
            <a:gdLst/>
            <a:ahLst/>
            <a:cxnLst/>
            <a:rect l="l" t="t" r="r" b="b"/>
            <a:pathLst>
              <a:path w="228600" h="228600">
                <a:moveTo>
                  <a:pt x="224403" y="67241"/>
                </a:moveTo>
                <a:lnTo>
                  <a:pt x="181541" y="110103"/>
                </a:lnTo>
                <a:cubicBezTo>
                  <a:pt x="177433" y="114211"/>
                  <a:pt x="171316" y="115416"/>
                  <a:pt x="165958" y="113184"/>
                </a:cubicBezTo>
                <a:cubicBezTo>
                  <a:pt x="160600" y="110951"/>
                  <a:pt x="157163" y="105772"/>
                  <a:pt x="157163" y="100013"/>
                </a:cubicBezTo>
                <a:lnTo>
                  <a:pt x="157163" y="71438"/>
                </a:lnTo>
                <a:lnTo>
                  <a:pt x="14288" y="71438"/>
                </a:lnTo>
                <a:cubicBezTo>
                  <a:pt x="6385" y="71438"/>
                  <a:pt x="0" y="65053"/>
                  <a:pt x="0" y="57150"/>
                </a:cubicBezTo>
                <a:cubicBezTo>
                  <a:pt x="0" y="49247"/>
                  <a:pt x="6385" y="42863"/>
                  <a:pt x="14288" y="42863"/>
                </a:cubicBezTo>
                <a:lnTo>
                  <a:pt x="157163" y="42863"/>
                </a:lnTo>
                <a:lnTo>
                  <a:pt x="157163" y="14288"/>
                </a:lnTo>
                <a:cubicBezTo>
                  <a:pt x="157163" y="8528"/>
                  <a:pt x="160645" y="3304"/>
                  <a:pt x="166003" y="1072"/>
                </a:cubicBezTo>
                <a:cubicBezTo>
                  <a:pt x="171361" y="-1161"/>
                  <a:pt x="177478" y="89"/>
                  <a:pt x="181585" y="4152"/>
                </a:cubicBezTo>
                <a:lnTo>
                  <a:pt x="224448" y="47015"/>
                </a:lnTo>
                <a:cubicBezTo>
                  <a:pt x="230029" y="52596"/>
                  <a:pt x="230029" y="61659"/>
                  <a:pt x="224448" y="67241"/>
                </a:cubicBezTo>
                <a:close/>
                <a:moveTo>
                  <a:pt x="47015" y="224403"/>
                </a:moveTo>
                <a:lnTo>
                  <a:pt x="4152" y="181541"/>
                </a:lnTo>
                <a:cubicBezTo>
                  <a:pt x="-1429" y="175959"/>
                  <a:pt x="-1429" y="166896"/>
                  <a:pt x="4152" y="161315"/>
                </a:cubicBezTo>
                <a:lnTo>
                  <a:pt x="47015" y="118452"/>
                </a:lnTo>
                <a:cubicBezTo>
                  <a:pt x="51122" y="114345"/>
                  <a:pt x="57239" y="113139"/>
                  <a:pt x="62597" y="115372"/>
                </a:cubicBezTo>
                <a:cubicBezTo>
                  <a:pt x="67955" y="117604"/>
                  <a:pt x="71438" y="122828"/>
                  <a:pt x="71438" y="128588"/>
                </a:cubicBezTo>
                <a:lnTo>
                  <a:pt x="71438" y="157163"/>
                </a:lnTo>
                <a:lnTo>
                  <a:pt x="214313" y="157163"/>
                </a:lnTo>
                <a:cubicBezTo>
                  <a:pt x="222215" y="157163"/>
                  <a:pt x="228600" y="163547"/>
                  <a:pt x="228600" y="171450"/>
                </a:cubicBezTo>
                <a:cubicBezTo>
                  <a:pt x="228600" y="179353"/>
                  <a:pt x="222215" y="185738"/>
                  <a:pt x="214313" y="185738"/>
                </a:cubicBezTo>
                <a:lnTo>
                  <a:pt x="71438" y="185738"/>
                </a:lnTo>
                <a:lnTo>
                  <a:pt x="71438" y="214313"/>
                </a:lnTo>
                <a:cubicBezTo>
                  <a:pt x="71438" y="220072"/>
                  <a:pt x="67955" y="225296"/>
                  <a:pt x="62597" y="227528"/>
                </a:cubicBezTo>
                <a:cubicBezTo>
                  <a:pt x="57239" y="229761"/>
                  <a:pt x="51122" y="228511"/>
                  <a:pt x="47015" y="224448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938212" y="4940863"/>
            <a:ext cx="1724025" cy="2719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50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Paradigm Shift</a:t>
            </a:r>
            <a:endParaRPr lang="en-US" sz="1600" dirty="0"/>
          </a:p>
        </p:txBody>
      </p:sp>
      <p:sp>
        <p:nvSpPr>
          <p:cNvPr id="23" name="Text 21"/>
          <p:cNvSpPr/>
          <p:nvPr/>
        </p:nvSpPr>
        <p:spPr>
          <a:xfrm>
            <a:off x="533400" y="4581525"/>
            <a:ext cx="5972175" cy="189547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From </a:t>
            </a:r>
            <a:r>
              <a:rPr lang="en-US" sz="1200" dirty="0">
                <a:solidFill>
                  <a:srgbClr val="D69E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reactive, episodic care</a:t>
            </a:r>
            <a:r>
              <a:rPr lang="en-US" sz="120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to </a:t>
            </a:r>
            <a:r>
              <a:rPr lang="en-US" sz="1200" dirty="0">
                <a:solidFill>
                  <a:srgbClr val="4A908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continuous, data-driven monitoring</a:t>
            </a:r>
            <a:r>
              <a:rPr lang="en-US" sz="120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— blurring lines between digital and physical therapeutic environments</a:t>
            </a:r>
            <a:endParaRPr lang="en-US" sz="1600" dirty="0"/>
          </a:p>
        </p:txBody>
      </p:sp>
      <p:sp>
        <p:nvSpPr>
          <p:cNvPr id="24" name="Shape 22"/>
          <p:cNvSpPr/>
          <p:nvPr/>
        </p:nvSpPr>
        <p:spPr>
          <a:xfrm>
            <a:off x="6739890" y="1232535"/>
            <a:ext cx="5065395" cy="3408045"/>
          </a:xfrm>
          <a:custGeom>
            <a:avLst/>
            <a:gdLst/>
            <a:ahLst/>
            <a:cxnLst/>
            <a:rect l="l" t="t" r="r" b="b"/>
            <a:pathLst>
              <a:path w="5065395" h="3408045">
                <a:moveTo>
                  <a:pt x="114306" y="0"/>
                </a:moveTo>
                <a:lnTo>
                  <a:pt x="4951089" y="0"/>
                </a:lnTo>
                <a:cubicBezTo>
                  <a:pt x="5014219" y="0"/>
                  <a:pt x="5065395" y="51176"/>
                  <a:pt x="5065395" y="114306"/>
                </a:cubicBezTo>
                <a:lnTo>
                  <a:pt x="5065395" y="3293739"/>
                </a:lnTo>
                <a:cubicBezTo>
                  <a:pt x="5065395" y="3356869"/>
                  <a:pt x="5014219" y="3408045"/>
                  <a:pt x="4951089" y="3408045"/>
                </a:cubicBezTo>
                <a:lnTo>
                  <a:pt x="114306" y="3408045"/>
                </a:lnTo>
                <a:cubicBezTo>
                  <a:pt x="51176" y="3408045"/>
                  <a:pt x="0" y="3356869"/>
                  <a:pt x="0" y="3293739"/>
                </a:cubicBezTo>
                <a:lnTo>
                  <a:pt x="0" y="114306"/>
                </a:lnTo>
                <a:cubicBezTo>
                  <a:pt x="0" y="51219"/>
                  <a:pt x="51219" y="0"/>
                  <a:pt x="114306" y="0"/>
                </a:cubicBezTo>
                <a:close/>
              </a:path>
            </a:pathLst>
          </a:custGeom>
          <a:gradFill flip="none" rotWithShape="1">
            <a:gsLst>
              <a:gs pos="0">
                <a:srgbClr val="4A908A">
                  <a:alpha val="20000"/>
                </a:srgbClr>
              </a:gs>
              <a:gs pos="100000">
                <a:srgbClr val="4A908A">
                  <a:alpha val="5000"/>
                </a:srgbClr>
              </a:gs>
            </a:gsLst>
            <a:lin ang="2700000" scaled="1"/>
          </a:gradFill>
          <a:ln w="10160">
            <a:solidFill>
              <a:srgbClr val="4A908A">
                <a:alpha val="30196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6919913" y="1426845"/>
            <a:ext cx="190500" cy="190500"/>
          </a:xfrm>
          <a:custGeom>
            <a:avLst/>
            <a:gdLst/>
            <a:ahLst/>
            <a:cxnLst/>
            <a:rect l="l" t="t" r="r" b="b"/>
            <a:pathLst>
              <a:path w="190500" h="190500">
                <a:moveTo>
                  <a:pt x="23812" y="23812"/>
                </a:moveTo>
                <a:cubicBezTo>
                  <a:pt x="23812" y="17227"/>
                  <a:pt x="18492" y="11906"/>
                  <a:pt x="11906" y="11906"/>
                </a:cubicBezTo>
                <a:cubicBezTo>
                  <a:pt x="5321" y="11906"/>
                  <a:pt x="0" y="17227"/>
                  <a:pt x="0" y="23812"/>
                </a:cubicBezTo>
                <a:lnTo>
                  <a:pt x="0" y="148828"/>
                </a:lnTo>
                <a:cubicBezTo>
                  <a:pt x="0" y="165274"/>
                  <a:pt x="13320" y="178594"/>
                  <a:pt x="29766" y="178594"/>
                </a:cubicBezTo>
                <a:lnTo>
                  <a:pt x="178594" y="178594"/>
                </a:lnTo>
                <a:cubicBezTo>
                  <a:pt x="185179" y="178594"/>
                  <a:pt x="190500" y="173273"/>
                  <a:pt x="190500" y="166688"/>
                </a:cubicBezTo>
                <a:cubicBezTo>
                  <a:pt x="190500" y="160102"/>
                  <a:pt x="185179" y="154781"/>
                  <a:pt x="178594" y="154781"/>
                </a:cubicBezTo>
                <a:lnTo>
                  <a:pt x="29766" y="154781"/>
                </a:lnTo>
                <a:cubicBezTo>
                  <a:pt x="26491" y="154781"/>
                  <a:pt x="23812" y="152102"/>
                  <a:pt x="23812" y="148828"/>
                </a:cubicBezTo>
                <a:lnTo>
                  <a:pt x="23812" y="23812"/>
                </a:lnTo>
                <a:close/>
                <a:moveTo>
                  <a:pt x="175096" y="56034"/>
                </a:moveTo>
                <a:cubicBezTo>
                  <a:pt x="179747" y="51383"/>
                  <a:pt x="179747" y="43830"/>
                  <a:pt x="175096" y="39179"/>
                </a:cubicBezTo>
                <a:cubicBezTo>
                  <a:pt x="170445" y="34528"/>
                  <a:pt x="162892" y="34528"/>
                  <a:pt x="158242" y="39179"/>
                </a:cubicBezTo>
                <a:lnTo>
                  <a:pt x="119063" y="78395"/>
                </a:lnTo>
                <a:lnTo>
                  <a:pt x="97706" y="57076"/>
                </a:lnTo>
                <a:cubicBezTo>
                  <a:pt x="93055" y="52425"/>
                  <a:pt x="85502" y="52425"/>
                  <a:pt x="80851" y="57076"/>
                </a:cubicBezTo>
                <a:lnTo>
                  <a:pt x="45132" y="92794"/>
                </a:lnTo>
                <a:cubicBezTo>
                  <a:pt x="40481" y="97445"/>
                  <a:pt x="40481" y="104998"/>
                  <a:pt x="45132" y="109649"/>
                </a:cubicBezTo>
                <a:cubicBezTo>
                  <a:pt x="49783" y="114300"/>
                  <a:pt x="57336" y="114300"/>
                  <a:pt x="61987" y="109649"/>
                </a:cubicBezTo>
                <a:lnTo>
                  <a:pt x="89297" y="82339"/>
                </a:lnTo>
                <a:lnTo>
                  <a:pt x="110654" y="103696"/>
                </a:lnTo>
                <a:cubicBezTo>
                  <a:pt x="115305" y="108347"/>
                  <a:pt x="122858" y="108347"/>
                  <a:pt x="127508" y="103696"/>
                </a:cubicBezTo>
                <a:lnTo>
                  <a:pt x="175133" y="56071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7134225" y="1388745"/>
            <a:ext cx="46101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50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Deployment Scale</a:t>
            </a:r>
            <a:endParaRPr lang="en-US" sz="1600" dirty="0"/>
          </a:p>
        </p:txBody>
      </p:sp>
      <p:sp>
        <p:nvSpPr>
          <p:cNvPr id="27" name="Text 25"/>
          <p:cNvSpPr/>
          <p:nvPr/>
        </p:nvSpPr>
        <p:spPr>
          <a:xfrm>
            <a:off x="6753225" y="2142649"/>
            <a:ext cx="5038725" cy="5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80000"/>
              </a:lnSpc>
            </a:pPr>
            <a:r>
              <a:rPr lang="en-US" sz="4500" b="1" dirty="0">
                <a:solidFill>
                  <a:srgbClr val="4A908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50%</a:t>
            </a:r>
            <a:endParaRPr lang="en-US" sz="1600" dirty="0"/>
          </a:p>
        </p:txBody>
      </p:sp>
      <p:sp>
        <p:nvSpPr>
          <p:cNvPr id="28" name="Text 26"/>
          <p:cNvSpPr/>
          <p:nvPr/>
        </p:nvSpPr>
        <p:spPr>
          <a:xfrm>
            <a:off x="6853238" y="2752249"/>
            <a:ext cx="48387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35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of NHS mental health trusts</a:t>
            </a:r>
            <a:endParaRPr lang="en-US" sz="1600" dirty="0"/>
          </a:p>
        </p:txBody>
      </p:sp>
      <p:sp>
        <p:nvSpPr>
          <p:cNvPr id="29" name="Shape 27"/>
          <p:cNvSpPr/>
          <p:nvPr/>
        </p:nvSpPr>
        <p:spPr>
          <a:xfrm>
            <a:off x="6896100" y="3768566"/>
            <a:ext cx="4752975" cy="7620"/>
          </a:xfrm>
          <a:custGeom>
            <a:avLst/>
            <a:gdLst/>
            <a:ahLst/>
            <a:cxnLst/>
            <a:rect l="l" t="t" r="r" b="b"/>
            <a:pathLst>
              <a:path w="4752975" h="7620">
                <a:moveTo>
                  <a:pt x="0" y="0"/>
                </a:moveTo>
                <a:lnTo>
                  <a:pt x="4752975" y="0"/>
                </a:lnTo>
                <a:lnTo>
                  <a:pt x="4752975" y="7620"/>
                </a:lnTo>
                <a:lnTo>
                  <a:pt x="0" y="7620"/>
                </a:lnTo>
                <a:lnTo>
                  <a:pt x="0" y="0"/>
                </a:lnTo>
                <a:close/>
              </a:path>
            </a:pathLst>
          </a:custGeom>
          <a:solidFill>
            <a:srgbClr val="4A908A">
              <a:alpha val="3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6858000" y="3886677"/>
            <a:ext cx="482917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200" dirty="0">
                <a:solidFill>
                  <a:srgbClr val="F7FAFC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Deployed since </a:t>
            </a:r>
            <a:r>
              <a:rPr lang="en-US" sz="1200" b="1" dirty="0">
                <a:solidFill>
                  <a:srgbClr val="D69E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2018</a:t>
            </a:r>
            <a:endParaRPr lang="en-US" sz="1600" dirty="0"/>
          </a:p>
        </p:txBody>
      </p:sp>
      <p:sp>
        <p:nvSpPr>
          <p:cNvPr id="31" name="Shape 29"/>
          <p:cNvSpPr/>
          <p:nvPr/>
        </p:nvSpPr>
        <p:spPr>
          <a:xfrm>
            <a:off x="6736080" y="4762500"/>
            <a:ext cx="5076825" cy="1714500"/>
          </a:xfrm>
          <a:custGeom>
            <a:avLst/>
            <a:gdLst/>
            <a:ahLst/>
            <a:cxnLst/>
            <a:rect l="l" t="t" r="r" b="b"/>
            <a:pathLst>
              <a:path w="5076825" h="1714500">
                <a:moveTo>
                  <a:pt x="114306" y="0"/>
                </a:moveTo>
                <a:lnTo>
                  <a:pt x="4962519" y="0"/>
                </a:lnTo>
                <a:cubicBezTo>
                  <a:pt x="5025649" y="0"/>
                  <a:pt x="5076825" y="51176"/>
                  <a:pt x="5076825" y="114306"/>
                </a:cubicBezTo>
                <a:lnTo>
                  <a:pt x="5076825" y="1600194"/>
                </a:lnTo>
                <a:cubicBezTo>
                  <a:pt x="5076825" y="1663324"/>
                  <a:pt x="5025649" y="1714500"/>
                  <a:pt x="4962519" y="1714500"/>
                </a:cubicBezTo>
                <a:lnTo>
                  <a:pt x="114306" y="1714500"/>
                </a:lnTo>
                <a:cubicBezTo>
                  <a:pt x="51176" y="1714500"/>
                  <a:pt x="0" y="1663324"/>
                  <a:pt x="0" y="1600194"/>
                </a:cubicBezTo>
                <a:lnTo>
                  <a:pt x="0" y="114306"/>
                </a:lnTo>
                <a:cubicBezTo>
                  <a:pt x="0" y="51176"/>
                  <a:pt x="51176" y="0"/>
                  <a:pt x="114306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2" name="Shape 30"/>
          <p:cNvSpPr/>
          <p:nvPr/>
        </p:nvSpPr>
        <p:spPr>
          <a:xfrm>
            <a:off x="6890861" y="4962525"/>
            <a:ext cx="214313" cy="171450"/>
          </a:xfrm>
          <a:custGeom>
            <a:avLst/>
            <a:gdLst/>
            <a:ahLst/>
            <a:cxnLst/>
            <a:rect l="l" t="t" r="r" b="b"/>
            <a:pathLst>
              <a:path w="214313" h="171450">
                <a:moveTo>
                  <a:pt x="139270" y="70489"/>
                </a:moveTo>
                <a:cubicBezTo>
                  <a:pt x="143355" y="69384"/>
                  <a:pt x="147641" y="71326"/>
                  <a:pt x="149483" y="75110"/>
                </a:cubicBezTo>
                <a:lnTo>
                  <a:pt x="155711" y="87701"/>
                </a:lnTo>
                <a:cubicBezTo>
                  <a:pt x="159161" y="88170"/>
                  <a:pt x="162543" y="89107"/>
                  <a:pt x="165724" y="90413"/>
                </a:cubicBezTo>
                <a:lnTo>
                  <a:pt x="177444" y="82611"/>
                </a:lnTo>
                <a:cubicBezTo>
                  <a:pt x="180960" y="80267"/>
                  <a:pt x="185615" y="80736"/>
                  <a:pt x="188595" y="83716"/>
                </a:cubicBezTo>
                <a:lnTo>
                  <a:pt x="195024" y="90145"/>
                </a:lnTo>
                <a:cubicBezTo>
                  <a:pt x="198005" y="93125"/>
                  <a:pt x="198473" y="97814"/>
                  <a:pt x="196129" y="101296"/>
                </a:cubicBezTo>
                <a:lnTo>
                  <a:pt x="188327" y="112983"/>
                </a:lnTo>
                <a:cubicBezTo>
                  <a:pt x="188963" y="114557"/>
                  <a:pt x="189533" y="116198"/>
                  <a:pt x="190001" y="117905"/>
                </a:cubicBezTo>
                <a:cubicBezTo>
                  <a:pt x="190470" y="119613"/>
                  <a:pt x="190772" y="121287"/>
                  <a:pt x="191006" y="122995"/>
                </a:cubicBezTo>
                <a:lnTo>
                  <a:pt x="203630" y="129224"/>
                </a:lnTo>
                <a:cubicBezTo>
                  <a:pt x="207414" y="131099"/>
                  <a:pt x="209357" y="135385"/>
                  <a:pt x="208251" y="139437"/>
                </a:cubicBezTo>
                <a:lnTo>
                  <a:pt x="205907" y="148210"/>
                </a:lnTo>
                <a:cubicBezTo>
                  <a:pt x="204802" y="152262"/>
                  <a:pt x="201018" y="155008"/>
                  <a:pt x="196799" y="154740"/>
                </a:cubicBezTo>
                <a:lnTo>
                  <a:pt x="182735" y="153836"/>
                </a:lnTo>
                <a:cubicBezTo>
                  <a:pt x="180625" y="156549"/>
                  <a:pt x="178181" y="159060"/>
                  <a:pt x="175401" y="161203"/>
                </a:cubicBezTo>
                <a:lnTo>
                  <a:pt x="176306" y="175234"/>
                </a:lnTo>
                <a:cubicBezTo>
                  <a:pt x="176573" y="179453"/>
                  <a:pt x="173828" y="183271"/>
                  <a:pt x="169776" y="184342"/>
                </a:cubicBezTo>
                <a:lnTo>
                  <a:pt x="161002" y="186686"/>
                </a:lnTo>
                <a:cubicBezTo>
                  <a:pt x="156917" y="187791"/>
                  <a:pt x="152664" y="185849"/>
                  <a:pt x="150789" y="182065"/>
                </a:cubicBezTo>
                <a:lnTo>
                  <a:pt x="144560" y="169474"/>
                </a:lnTo>
                <a:cubicBezTo>
                  <a:pt x="141111" y="169005"/>
                  <a:pt x="137729" y="168068"/>
                  <a:pt x="134548" y="166762"/>
                </a:cubicBezTo>
                <a:lnTo>
                  <a:pt x="122828" y="174564"/>
                </a:lnTo>
                <a:cubicBezTo>
                  <a:pt x="119312" y="176908"/>
                  <a:pt x="114657" y="176439"/>
                  <a:pt x="111677" y="173459"/>
                </a:cubicBezTo>
                <a:lnTo>
                  <a:pt x="105248" y="167030"/>
                </a:lnTo>
                <a:cubicBezTo>
                  <a:pt x="102267" y="164050"/>
                  <a:pt x="101798" y="159395"/>
                  <a:pt x="104142" y="155879"/>
                </a:cubicBezTo>
                <a:lnTo>
                  <a:pt x="111945" y="144159"/>
                </a:lnTo>
                <a:cubicBezTo>
                  <a:pt x="111309" y="142585"/>
                  <a:pt x="110739" y="140944"/>
                  <a:pt x="110270" y="139236"/>
                </a:cubicBezTo>
                <a:cubicBezTo>
                  <a:pt x="109802" y="137528"/>
                  <a:pt x="109500" y="135821"/>
                  <a:pt x="109266" y="134146"/>
                </a:cubicBezTo>
                <a:lnTo>
                  <a:pt x="96642" y="127918"/>
                </a:lnTo>
                <a:cubicBezTo>
                  <a:pt x="92858" y="126043"/>
                  <a:pt x="90949" y="121756"/>
                  <a:pt x="92020" y="117704"/>
                </a:cubicBezTo>
                <a:lnTo>
                  <a:pt x="94364" y="108931"/>
                </a:lnTo>
                <a:cubicBezTo>
                  <a:pt x="95470" y="104879"/>
                  <a:pt x="99253" y="102133"/>
                  <a:pt x="103473" y="102401"/>
                </a:cubicBezTo>
                <a:lnTo>
                  <a:pt x="117504" y="103305"/>
                </a:lnTo>
                <a:cubicBezTo>
                  <a:pt x="119613" y="100593"/>
                  <a:pt x="122058" y="98081"/>
                  <a:pt x="124837" y="95938"/>
                </a:cubicBezTo>
                <a:lnTo>
                  <a:pt x="123933" y="81941"/>
                </a:lnTo>
                <a:cubicBezTo>
                  <a:pt x="123665" y="77722"/>
                  <a:pt x="126411" y="73904"/>
                  <a:pt x="130463" y="72833"/>
                </a:cubicBezTo>
                <a:lnTo>
                  <a:pt x="139236" y="70489"/>
                </a:lnTo>
                <a:close/>
                <a:moveTo>
                  <a:pt x="150153" y="113854"/>
                </a:moveTo>
                <a:cubicBezTo>
                  <a:pt x="142021" y="113863"/>
                  <a:pt x="135426" y="120472"/>
                  <a:pt x="135435" y="128604"/>
                </a:cubicBezTo>
                <a:cubicBezTo>
                  <a:pt x="135445" y="136736"/>
                  <a:pt x="142054" y="143331"/>
                  <a:pt x="150186" y="143321"/>
                </a:cubicBezTo>
                <a:cubicBezTo>
                  <a:pt x="158318" y="143312"/>
                  <a:pt x="164913" y="136703"/>
                  <a:pt x="164903" y="128571"/>
                </a:cubicBezTo>
                <a:cubicBezTo>
                  <a:pt x="164894" y="120439"/>
                  <a:pt x="158285" y="113844"/>
                  <a:pt x="150153" y="113854"/>
                </a:cubicBezTo>
                <a:close/>
                <a:moveTo>
                  <a:pt x="75311" y="-15236"/>
                </a:moveTo>
                <a:lnTo>
                  <a:pt x="84084" y="-12892"/>
                </a:lnTo>
                <a:cubicBezTo>
                  <a:pt x="88136" y="-11787"/>
                  <a:pt x="90882" y="-7970"/>
                  <a:pt x="90614" y="-3784"/>
                </a:cubicBezTo>
                <a:lnTo>
                  <a:pt x="89710" y="10213"/>
                </a:lnTo>
                <a:cubicBezTo>
                  <a:pt x="92489" y="12356"/>
                  <a:pt x="94934" y="14834"/>
                  <a:pt x="97043" y="17580"/>
                </a:cubicBezTo>
                <a:lnTo>
                  <a:pt x="111108" y="16676"/>
                </a:lnTo>
                <a:cubicBezTo>
                  <a:pt x="115293" y="16408"/>
                  <a:pt x="119111" y="19154"/>
                  <a:pt x="120216" y="23206"/>
                </a:cubicBezTo>
                <a:lnTo>
                  <a:pt x="122560" y="31979"/>
                </a:lnTo>
                <a:cubicBezTo>
                  <a:pt x="123632" y="36031"/>
                  <a:pt x="121723" y="40318"/>
                  <a:pt x="117939" y="42193"/>
                </a:cubicBezTo>
                <a:lnTo>
                  <a:pt x="105315" y="48421"/>
                </a:lnTo>
                <a:cubicBezTo>
                  <a:pt x="105080" y="50129"/>
                  <a:pt x="104745" y="51837"/>
                  <a:pt x="104310" y="53511"/>
                </a:cubicBezTo>
                <a:cubicBezTo>
                  <a:pt x="103875" y="55185"/>
                  <a:pt x="103272" y="56860"/>
                  <a:pt x="102636" y="58434"/>
                </a:cubicBezTo>
                <a:lnTo>
                  <a:pt x="110438" y="70154"/>
                </a:lnTo>
                <a:cubicBezTo>
                  <a:pt x="112782" y="73670"/>
                  <a:pt x="112313" y="78325"/>
                  <a:pt x="109333" y="81305"/>
                </a:cubicBezTo>
                <a:lnTo>
                  <a:pt x="102903" y="87734"/>
                </a:lnTo>
                <a:cubicBezTo>
                  <a:pt x="99923" y="90714"/>
                  <a:pt x="95269" y="91183"/>
                  <a:pt x="91753" y="88839"/>
                </a:cubicBezTo>
                <a:lnTo>
                  <a:pt x="80032" y="81037"/>
                </a:lnTo>
                <a:cubicBezTo>
                  <a:pt x="76851" y="82343"/>
                  <a:pt x="73469" y="83280"/>
                  <a:pt x="70020" y="83749"/>
                </a:cubicBezTo>
                <a:lnTo>
                  <a:pt x="63791" y="96340"/>
                </a:lnTo>
                <a:cubicBezTo>
                  <a:pt x="61916" y="100124"/>
                  <a:pt x="57630" y="102033"/>
                  <a:pt x="53578" y="100961"/>
                </a:cubicBezTo>
                <a:lnTo>
                  <a:pt x="44805" y="98617"/>
                </a:lnTo>
                <a:cubicBezTo>
                  <a:pt x="40719" y="97512"/>
                  <a:pt x="38007" y="93695"/>
                  <a:pt x="38275" y="89509"/>
                </a:cubicBezTo>
                <a:lnTo>
                  <a:pt x="39179" y="75478"/>
                </a:lnTo>
                <a:cubicBezTo>
                  <a:pt x="36400" y="73335"/>
                  <a:pt x="33955" y="70857"/>
                  <a:pt x="31845" y="68111"/>
                </a:cubicBezTo>
                <a:lnTo>
                  <a:pt x="17781" y="69015"/>
                </a:lnTo>
                <a:cubicBezTo>
                  <a:pt x="13595" y="69283"/>
                  <a:pt x="9778" y="66537"/>
                  <a:pt x="8673" y="62485"/>
                </a:cubicBezTo>
                <a:lnTo>
                  <a:pt x="6329" y="53712"/>
                </a:lnTo>
                <a:cubicBezTo>
                  <a:pt x="5257" y="49660"/>
                  <a:pt x="7166" y="45374"/>
                  <a:pt x="10950" y="43499"/>
                </a:cubicBezTo>
                <a:lnTo>
                  <a:pt x="23574" y="37270"/>
                </a:lnTo>
                <a:cubicBezTo>
                  <a:pt x="23809" y="35562"/>
                  <a:pt x="24144" y="33888"/>
                  <a:pt x="24579" y="32180"/>
                </a:cubicBezTo>
                <a:cubicBezTo>
                  <a:pt x="25048" y="30473"/>
                  <a:pt x="25584" y="28832"/>
                  <a:pt x="26253" y="27258"/>
                </a:cubicBezTo>
                <a:lnTo>
                  <a:pt x="18451" y="15571"/>
                </a:lnTo>
                <a:cubicBezTo>
                  <a:pt x="16107" y="12055"/>
                  <a:pt x="16576" y="7400"/>
                  <a:pt x="19556" y="4420"/>
                </a:cubicBezTo>
                <a:lnTo>
                  <a:pt x="25985" y="-2009"/>
                </a:lnTo>
                <a:cubicBezTo>
                  <a:pt x="28966" y="-4989"/>
                  <a:pt x="33620" y="-5458"/>
                  <a:pt x="37136" y="-3114"/>
                </a:cubicBezTo>
                <a:lnTo>
                  <a:pt x="48857" y="4688"/>
                </a:lnTo>
                <a:cubicBezTo>
                  <a:pt x="52038" y="3382"/>
                  <a:pt x="55420" y="2445"/>
                  <a:pt x="58869" y="1976"/>
                </a:cubicBezTo>
                <a:lnTo>
                  <a:pt x="65097" y="-10615"/>
                </a:lnTo>
                <a:cubicBezTo>
                  <a:pt x="66973" y="-14399"/>
                  <a:pt x="71225" y="-16308"/>
                  <a:pt x="75311" y="-15236"/>
                </a:cubicBezTo>
                <a:close/>
                <a:moveTo>
                  <a:pt x="64428" y="28129"/>
                </a:moveTo>
                <a:cubicBezTo>
                  <a:pt x="56296" y="28129"/>
                  <a:pt x="49694" y="34731"/>
                  <a:pt x="49694" y="42863"/>
                </a:cubicBezTo>
                <a:cubicBezTo>
                  <a:pt x="49694" y="50994"/>
                  <a:pt x="56296" y="57596"/>
                  <a:pt x="64428" y="57596"/>
                </a:cubicBezTo>
                <a:cubicBezTo>
                  <a:pt x="72560" y="57596"/>
                  <a:pt x="79162" y="50994"/>
                  <a:pt x="79162" y="42863"/>
                </a:cubicBezTo>
                <a:cubicBezTo>
                  <a:pt x="79162" y="34731"/>
                  <a:pt x="72560" y="28129"/>
                  <a:pt x="64428" y="28129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3" name="Text 31"/>
          <p:cNvSpPr/>
          <p:nvPr/>
        </p:nvSpPr>
        <p:spPr>
          <a:xfrm>
            <a:off x="7107555" y="4914900"/>
            <a:ext cx="463867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Industry 4.0 Principles Applied</a:t>
            </a:r>
            <a:endParaRPr lang="en-US" sz="1600" dirty="0"/>
          </a:p>
        </p:txBody>
      </p:sp>
      <p:sp>
        <p:nvSpPr>
          <p:cNvPr id="34" name="Shape 32"/>
          <p:cNvSpPr/>
          <p:nvPr/>
        </p:nvSpPr>
        <p:spPr>
          <a:xfrm>
            <a:off x="6888480" y="5334000"/>
            <a:ext cx="76200" cy="76200"/>
          </a:xfrm>
          <a:custGeom>
            <a:avLst/>
            <a:gdLst/>
            <a:ahLst/>
            <a:cxnLst/>
            <a:rect l="l" t="t" r="r" b="b"/>
            <a:pathLst>
              <a:path w="76200" h="76200">
                <a:moveTo>
                  <a:pt x="38100" y="0"/>
                </a:moveTo>
                <a:lnTo>
                  <a:pt x="38100" y="0"/>
                </a:lnTo>
                <a:cubicBezTo>
                  <a:pt x="59128" y="0"/>
                  <a:pt x="76200" y="17072"/>
                  <a:pt x="76200" y="38100"/>
                </a:cubicBezTo>
                <a:lnTo>
                  <a:pt x="76200" y="38100"/>
                </a:lnTo>
                <a:cubicBezTo>
                  <a:pt x="76200" y="59128"/>
                  <a:pt x="59128" y="76200"/>
                  <a:pt x="38100" y="76200"/>
                </a:cubicBezTo>
                <a:lnTo>
                  <a:pt x="38100" y="76200"/>
                </a:lnTo>
                <a:cubicBezTo>
                  <a:pt x="17072" y="76200"/>
                  <a:pt x="0" y="59128"/>
                  <a:pt x="0" y="3810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5" name="Text 33"/>
          <p:cNvSpPr/>
          <p:nvPr/>
        </p:nvSpPr>
        <p:spPr>
          <a:xfrm>
            <a:off x="7078980" y="5257800"/>
            <a:ext cx="111442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Interconnection</a:t>
            </a:r>
            <a:endParaRPr lang="en-US" sz="1600" dirty="0"/>
          </a:p>
        </p:txBody>
      </p:sp>
      <p:sp>
        <p:nvSpPr>
          <p:cNvPr id="36" name="Shape 34"/>
          <p:cNvSpPr/>
          <p:nvPr/>
        </p:nvSpPr>
        <p:spPr>
          <a:xfrm>
            <a:off x="6888480" y="5619750"/>
            <a:ext cx="76200" cy="76200"/>
          </a:xfrm>
          <a:custGeom>
            <a:avLst/>
            <a:gdLst/>
            <a:ahLst/>
            <a:cxnLst/>
            <a:rect l="l" t="t" r="r" b="b"/>
            <a:pathLst>
              <a:path w="76200" h="76200">
                <a:moveTo>
                  <a:pt x="38100" y="0"/>
                </a:moveTo>
                <a:lnTo>
                  <a:pt x="38100" y="0"/>
                </a:lnTo>
                <a:cubicBezTo>
                  <a:pt x="59128" y="0"/>
                  <a:pt x="76200" y="17072"/>
                  <a:pt x="76200" y="38100"/>
                </a:cubicBezTo>
                <a:lnTo>
                  <a:pt x="76200" y="38100"/>
                </a:lnTo>
                <a:cubicBezTo>
                  <a:pt x="76200" y="59128"/>
                  <a:pt x="59128" y="76200"/>
                  <a:pt x="38100" y="76200"/>
                </a:cubicBezTo>
                <a:lnTo>
                  <a:pt x="38100" y="76200"/>
                </a:lnTo>
                <a:cubicBezTo>
                  <a:pt x="17072" y="76200"/>
                  <a:pt x="0" y="59128"/>
                  <a:pt x="0" y="3810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7" name="Text 35"/>
          <p:cNvSpPr/>
          <p:nvPr/>
        </p:nvSpPr>
        <p:spPr>
          <a:xfrm>
            <a:off x="7078980" y="5543550"/>
            <a:ext cx="178117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Information Transparency</a:t>
            </a:r>
            <a:endParaRPr lang="en-US" sz="1600" dirty="0"/>
          </a:p>
        </p:txBody>
      </p:sp>
      <p:sp>
        <p:nvSpPr>
          <p:cNvPr id="38" name="Shape 36"/>
          <p:cNvSpPr/>
          <p:nvPr/>
        </p:nvSpPr>
        <p:spPr>
          <a:xfrm>
            <a:off x="6888480" y="5905500"/>
            <a:ext cx="76200" cy="76200"/>
          </a:xfrm>
          <a:custGeom>
            <a:avLst/>
            <a:gdLst/>
            <a:ahLst/>
            <a:cxnLst/>
            <a:rect l="l" t="t" r="r" b="b"/>
            <a:pathLst>
              <a:path w="76200" h="76200">
                <a:moveTo>
                  <a:pt x="38100" y="0"/>
                </a:moveTo>
                <a:lnTo>
                  <a:pt x="38100" y="0"/>
                </a:lnTo>
                <a:cubicBezTo>
                  <a:pt x="59128" y="0"/>
                  <a:pt x="76200" y="17072"/>
                  <a:pt x="76200" y="38100"/>
                </a:cubicBezTo>
                <a:lnTo>
                  <a:pt x="76200" y="38100"/>
                </a:lnTo>
                <a:cubicBezTo>
                  <a:pt x="76200" y="59128"/>
                  <a:pt x="59128" y="76200"/>
                  <a:pt x="38100" y="76200"/>
                </a:cubicBezTo>
                <a:lnTo>
                  <a:pt x="38100" y="76200"/>
                </a:lnTo>
                <a:cubicBezTo>
                  <a:pt x="17072" y="76200"/>
                  <a:pt x="0" y="59128"/>
                  <a:pt x="0" y="3810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9" name="Text 37"/>
          <p:cNvSpPr/>
          <p:nvPr/>
        </p:nvSpPr>
        <p:spPr>
          <a:xfrm>
            <a:off x="7078980" y="5829300"/>
            <a:ext cx="2133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Decentralised Decision-Making</a:t>
            </a:r>
            <a:endParaRPr lang="en-US" sz="1600" dirty="0"/>
          </a:p>
        </p:txBody>
      </p:sp>
      <p:sp>
        <p:nvSpPr>
          <p:cNvPr id="40" name="Text 38"/>
          <p:cNvSpPr/>
          <p:nvPr/>
        </p:nvSpPr>
        <p:spPr>
          <a:xfrm>
            <a:off x="6888480" y="6134100"/>
            <a:ext cx="48387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(Dewa et al, 2023)</a:t>
            </a:r>
            <a:endParaRPr lang="en-US" sz="1600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FEDA5E06-1B01-686A-1501-1AFB44618C71}"/>
              </a:ext>
            </a:extLst>
          </p:cNvPr>
          <p:cNvSpPr txBox="1"/>
          <p:nvPr/>
        </p:nvSpPr>
        <p:spPr>
          <a:xfrm>
            <a:off x="5015895" y="4153442"/>
            <a:ext cx="1633754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(Cumbria, Northumberland, Tyne and Wear NHS Foundation Trust, 2025)</a:t>
            </a:r>
            <a:endParaRPr lang="en-GB" sz="900" b="1" dirty="0">
              <a:solidFill>
                <a:schemeClr val="bg1">
                  <a:lumMod val="6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47B2C3D7-59C5-E422-993A-F2B722C4CADF}"/>
              </a:ext>
            </a:extLst>
          </p:cNvPr>
          <p:cNvSpPr txBox="1"/>
          <p:nvPr/>
        </p:nvSpPr>
        <p:spPr>
          <a:xfrm>
            <a:off x="10078310" y="4086530"/>
            <a:ext cx="17345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>
                    <a:lumMod val="65000"/>
                  </a:schemeClr>
                </a:solidFill>
              </a:rPr>
              <a:t>(Buckley, Malcolm and Hanlon, 2024)</a:t>
            </a:r>
            <a:endParaRPr lang="en-GB" sz="1200" dirty="0">
              <a:solidFill>
                <a:schemeClr val="bg1">
                  <a:lumMod val="65000"/>
                </a:schemeClr>
              </a:solidFill>
            </a:endParaRPr>
          </a:p>
        </p:txBody>
      </p:sp>
    </p:spTree>
  </p:cSld>
  <p:clrMapOvr>
    <a:masterClrMapping/>
  </p:clrMapOvr>
  <p:transition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A202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81000" y="381000"/>
            <a:ext cx="11506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kern="0" spc="60" dirty="0">
                <a:solidFill>
                  <a:srgbClr val="D69E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Research Framework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81000" y="647700"/>
            <a:ext cx="11601450" cy="42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270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Research Focus: Workforce &amp; Patient Impact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388620" y="1236345"/>
            <a:ext cx="5625465" cy="4396740"/>
          </a:xfrm>
          <a:custGeom>
            <a:avLst/>
            <a:gdLst/>
            <a:ahLst/>
            <a:cxnLst/>
            <a:rect l="l" t="t" r="r" b="b"/>
            <a:pathLst>
              <a:path w="5625465" h="4396740">
                <a:moveTo>
                  <a:pt x="114315" y="0"/>
                </a:moveTo>
                <a:lnTo>
                  <a:pt x="5511150" y="0"/>
                </a:lnTo>
                <a:cubicBezTo>
                  <a:pt x="5574284" y="0"/>
                  <a:pt x="5625465" y="51181"/>
                  <a:pt x="5625465" y="114315"/>
                </a:cubicBezTo>
                <a:lnTo>
                  <a:pt x="5625465" y="4282425"/>
                </a:lnTo>
                <a:cubicBezTo>
                  <a:pt x="5625465" y="4345559"/>
                  <a:pt x="5574284" y="4396740"/>
                  <a:pt x="5511150" y="4396740"/>
                </a:cubicBezTo>
                <a:lnTo>
                  <a:pt x="114315" y="4396740"/>
                </a:lnTo>
                <a:cubicBezTo>
                  <a:pt x="51181" y="4396740"/>
                  <a:pt x="0" y="4345559"/>
                  <a:pt x="0" y="4282425"/>
                </a:cubicBezTo>
                <a:lnTo>
                  <a:pt x="0" y="114315"/>
                </a:lnTo>
                <a:cubicBezTo>
                  <a:pt x="0" y="51181"/>
                  <a:pt x="51181" y="0"/>
                  <a:pt x="114315" y="0"/>
                </a:cubicBezTo>
                <a:close/>
              </a:path>
            </a:pathLst>
          </a:custGeom>
          <a:gradFill flip="none" rotWithShape="1">
            <a:gsLst>
              <a:gs pos="0">
                <a:srgbClr val="4A908A">
                  <a:alpha val="15000"/>
                </a:srgbClr>
              </a:gs>
              <a:gs pos="100000">
                <a:srgbClr val="4A908A">
                  <a:alpha val="5000"/>
                </a:srgbClr>
              </a:gs>
            </a:gsLst>
            <a:lin ang="2700000" scaled="1"/>
          </a:gradFill>
          <a:ln w="20320">
            <a:solidFill>
              <a:srgbClr val="4A908A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586740" y="1434465"/>
            <a:ext cx="609600" cy="609600"/>
          </a:xfrm>
          <a:custGeom>
            <a:avLst/>
            <a:gdLst/>
            <a:ahLst/>
            <a:cxnLst/>
            <a:rect l="l" t="t" r="r" b="b"/>
            <a:pathLst>
              <a:path w="609600" h="609600">
                <a:moveTo>
                  <a:pt x="304800" y="0"/>
                </a:moveTo>
                <a:lnTo>
                  <a:pt x="304800" y="0"/>
                </a:lnTo>
                <a:cubicBezTo>
                  <a:pt x="473024" y="0"/>
                  <a:pt x="609600" y="136576"/>
                  <a:pt x="609600" y="304800"/>
                </a:cubicBezTo>
                <a:lnTo>
                  <a:pt x="609600" y="304800"/>
                </a:lnTo>
                <a:cubicBezTo>
                  <a:pt x="609600" y="473024"/>
                  <a:pt x="473024" y="609600"/>
                  <a:pt x="304800" y="609600"/>
                </a:cubicBezTo>
                <a:lnTo>
                  <a:pt x="304800" y="609600"/>
                </a:lnTo>
                <a:cubicBezTo>
                  <a:pt x="136576" y="609600"/>
                  <a:pt x="0" y="473024"/>
                  <a:pt x="0" y="304800"/>
                </a:cubicBezTo>
                <a:lnTo>
                  <a:pt x="0" y="304800"/>
                </a:lnTo>
                <a:cubicBezTo>
                  <a:pt x="0" y="136576"/>
                  <a:pt x="136576" y="0"/>
                  <a:pt x="304800" y="0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768906" y="1596390"/>
            <a:ext cx="250031" cy="285750"/>
          </a:xfrm>
          <a:custGeom>
            <a:avLst/>
            <a:gdLst/>
            <a:ahLst/>
            <a:cxnLst/>
            <a:rect l="l" t="t" r="r" b="b"/>
            <a:pathLst>
              <a:path w="250031" h="285750">
                <a:moveTo>
                  <a:pt x="53578" y="25059"/>
                </a:moveTo>
                <a:cubicBezTo>
                  <a:pt x="53578" y="17971"/>
                  <a:pt x="57764" y="11553"/>
                  <a:pt x="64294" y="8706"/>
                </a:cubicBezTo>
                <a:lnTo>
                  <a:pt x="117872" y="-14734"/>
                </a:lnTo>
                <a:cubicBezTo>
                  <a:pt x="122448" y="-16743"/>
                  <a:pt x="127639" y="-16743"/>
                  <a:pt x="132215" y="-14734"/>
                </a:cubicBezTo>
                <a:lnTo>
                  <a:pt x="185793" y="8706"/>
                </a:lnTo>
                <a:cubicBezTo>
                  <a:pt x="192267" y="11553"/>
                  <a:pt x="196453" y="17971"/>
                  <a:pt x="196453" y="25059"/>
                </a:cubicBezTo>
                <a:lnTo>
                  <a:pt x="196453" y="80367"/>
                </a:lnTo>
                <a:cubicBezTo>
                  <a:pt x="196453" y="119825"/>
                  <a:pt x="164474" y="151805"/>
                  <a:pt x="125016" y="151805"/>
                </a:cubicBezTo>
                <a:cubicBezTo>
                  <a:pt x="85558" y="151805"/>
                  <a:pt x="53578" y="119825"/>
                  <a:pt x="53578" y="80367"/>
                </a:cubicBezTo>
                <a:lnTo>
                  <a:pt x="53578" y="25059"/>
                </a:lnTo>
                <a:close/>
                <a:moveTo>
                  <a:pt x="169664" y="71438"/>
                </a:moveTo>
                <a:lnTo>
                  <a:pt x="107379" y="71438"/>
                </a:lnTo>
                <a:lnTo>
                  <a:pt x="107156" y="71438"/>
                </a:lnTo>
                <a:lnTo>
                  <a:pt x="80367" y="71438"/>
                </a:lnTo>
                <a:lnTo>
                  <a:pt x="80367" y="80367"/>
                </a:lnTo>
                <a:cubicBezTo>
                  <a:pt x="80367" y="105035"/>
                  <a:pt x="100347" y="125016"/>
                  <a:pt x="125016" y="125016"/>
                </a:cubicBezTo>
                <a:cubicBezTo>
                  <a:pt x="149684" y="125016"/>
                  <a:pt x="169664" y="105035"/>
                  <a:pt x="169664" y="80367"/>
                </a:cubicBezTo>
                <a:lnTo>
                  <a:pt x="169664" y="71438"/>
                </a:lnTo>
                <a:close/>
                <a:moveTo>
                  <a:pt x="116086" y="8930"/>
                </a:moveTo>
                <a:lnTo>
                  <a:pt x="116086" y="17859"/>
                </a:lnTo>
                <a:lnTo>
                  <a:pt x="107156" y="17859"/>
                </a:lnTo>
                <a:cubicBezTo>
                  <a:pt x="104701" y="17859"/>
                  <a:pt x="102691" y="19869"/>
                  <a:pt x="102691" y="22324"/>
                </a:cubicBezTo>
                <a:lnTo>
                  <a:pt x="102691" y="31254"/>
                </a:lnTo>
                <a:cubicBezTo>
                  <a:pt x="102691" y="33710"/>
                  <a:pt x="104701" y="35719"/>
                  <a:pt x="107156" y="35719"/>
                </a:cubicBezTo>
                <a:lnTo>
                  <a:pt x="116086" y="35719"/>
                </a:lnTo>
                <a:lnTo>
                  <a:pt x="116086" y="44648"/>
                </a:lnTo>
                <a:cubicBezTo>
                  <a:pt x="116086" y="47104"/>
                  <a:pt x="118095" y="49113"/>
                  <a:pt x="120551" y="49113"/>
                </a:cubicBezTo>
                <a:lnTo>
                  <a:pt x="129480" y="49113"/>
                </a:lnTo>
                <a:cubicBezTo>
                  <a:pt x="131936" y="49113"/>
                  <a:pt x="133945" y="47104"/>
                  <a:pt x="133945" y="44648"/>
                </a:cubicBezTo>
                <a:lnTo>
                  <a:pt x="133945" y="35719"/>
                </a:lnTo>
                <a:lnTo>
                  <a:pt x="142875" y="35719"/>
                </a:lnTo>
                <a:cubicBezTo>
                  <a:pt x="145331" y="35719"/>
                  <a:pt x="147340" y="33710"/>
                  <a:pt x="147340" y="31254"/>
                </a:cubicBezTo>
                <a:lnTo>
                  <a:pt x="147340" y="22324"/>
                </a:lnTo>
                <a:cubicBezTo>
                  <a:pt x="147340" y="19869"/>
                  <a:pt x="145331" y="17859"/>
                  <a:pt x="142875" y="17859"/>
                </a:cubicBezTo>
                <a:lnTo>
                  <a:pt x="133945" y="17859"/>
                </a:lnTo>
                <a:lnTo>
                  <a:pt x="133945" y="8930"/>
                </a:lnTo>
                <a:cubicBezTo>
                  <a:pt x="133945" y="6474"/>
                  <a:pt x="131936" y="4465"/>
                  <a:pt x="129480" y="4465"/>
                </a:cubicBezTo>
                <a:lnTo>
                  <a:pt x="120551" y="4465"/>
                </a:lnTo>
                <a:cubicBezTo>
                  <a:pt x="118095" y="4465"/>
                  <a:pt x="116086" y="6474"/>
                  <a:pt x="116086" y="8930"/>
                </a:cubicBezTo>
                <a:close/>
                <a:moveTo>
                  <a:pt x="79586" y="180268"/>
                </a:moveTo>
                <a:cubicBezTo>
                  <a:pt x="75958" y="177533"/>
                  <a:pt x="71103" y="176808"/>
                  <a:pt x="66973" y="178705"/>
                </a:cubicBezTo>
                <a:cubicBezTo>
                  <a:pt x="32705" y="194444"/>
                  <a:pt x="8874" y="229046"/>
                  <a:pt x="8874" y="269174"/>
                </a:cubicBezTo>
                <a:cubicBezTo>
                  <a:pt x="8874" y="278327"/>
                  <a:pt x="16297" y="285750"/>
                  <a:pt x="25450" y="285750"/>
                </a:cubicBezTo>
                <a:lnTo>
                  <a:pt x="224470" y="285750"/>
                </a:lnTo>
                <a:cubicBezTo>
                  <a:pt x="233623" y="285750"/>
                  <a:pt x="241046" y="278327"/>
                  <a:pt x="241046" y="269174"/>
                </a:cubicBezTo>
                <a:cubicBezTo>
                  <a:pt x="241046" y="228991"/>
                  <a:pt x="217215" y="194388"/>
                  <a:pt x="182947" y="178705"/>
                </a:cubicBezTo>
                <a:cubicBezTo>
                  <a:pt x="178817" y="176808"/>
                  <a:pt x="173961" y="177533"/>
                  <a:pt x="170334" y="180268"/>
                </a:cubicBezTo>
                <a:lnTo>
                  <a:pt x="132941" y="208285"/>
                </a:lnTo>
                <a:cubicBezTo>
                  <a:pt x="128197" y="211857"/>
                  <a:pt x="121611" y="211857"/>
                  <a:pt x="116867" y="208285"/>
                </a:cubicBezTo>
                <a:lnTo>
                  <a:pt x="79474" y="180268"/>
                </a:lnTo>
                <a:close/>
              </a:path>
            </a:pathLst>
          </a:custGeom>
          <a:solidFill>
            <a:srgbClr val="F7FA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348740" y="1567815"/>
            <a:ext cx="241935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225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Workforce Impact</a:t>
            </a:r>
            <a:endParaRPr lang="en-US" sz="1600" dirty="0"/>
          </a:p>
        </p:txBody>
      </p:sp>
      <p:sp>
        <p:nvSpPr>
          <p:cNvPr id="8" name="Shape 6"/>
          <p:cNvSpPr/>
          <p:nvPr/>
        </p:nvSpPr>
        <p:spPr>
          <a:xfrm>
            <a:off x="586740" y="2196465"/>
            <a:ext cx="5229225" cy="990600"/>
          </a:xfrm>
          <a:custGeom>
            <a:avLst/>
            <a:gdLst/>
            <a:ahLst/>
            <a:cxnLst/>
            <a:rect l="l" t="t" r="r" b="b"/>
            <a:pathLst>
              <a:path w="5229225" h="990600">
                <a:moveTo>
                  <a:pt x="76197" y="0"/>
                </a:moveTo>
                <a:lnTo>
                  <a:pt x="5153028" y="0"/>
                </a:lnTo>
                <a:cubicBezTo>
                  <a:pt x="5195110" y="0"/>
                  <a:pt x="5229225" y="34115"/>
                  <a:pt x="5229225" y="76197"/>
                </a:cubicBezTo>
                <a:lnTo>
                  <a:pt x="5229225" y="914403"/>
                </a:lnTo>
                <a:cubicBezTo>
                  <a:pt x="5229225" y="956485"/>
                  <a:pt x="5195110" y="990600"/>
                  <a:pt x="5153028" y="990600"/>
                </a:cubicBezTo>
                <a:lnTo>
                  <a:pt x="76197" y="990600"/>
                </a:lnTo>
                <a:cubicBezTo>
                  <a:pt x="34115" y="990600"/>
                  <a:pt x="0" y="956485"/>
                  <a:pt x="0" y="914403"/>
                </a:cubicBezTo>
                <a:lnTo>
                  <a:pt x="0" y="76197"/>
                </a:lnTo>
                <a:cubicBezTo>
                  <a:pt x="0" y="34143"/>
                  <a:pt x="34143" y="0"/>
                  <a:pt x="76197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724852" y="2348865"/>
            <a:ext cx="190500" cy="190500"/>
          </a:xfrm>
          <a:custGeom>
            <a:avLst/>
            <a:gdLst/>
            <a:ahLst/>
            <a:cxnLst/>
            <a:rect l="l" t="t" r="r" b="b"/>
            <a:pathLst>
              <a:path w="190500" h="190500">
                <a:moveTo>
                  <a:pt x="49783" y="13506"/>
                </a:moveTo>
                <a:cubicBezTo>
                  <a:pt x="53839" y="16334"/>
                  <a:pt x="54806" y="21915"/>
                  <a:pt x="51978" y="25933"/>
                </a:cubicBezTo>
                <a:lnTo>
                  <a:pt x="31142" y="55699"/>
                </a:lnTo>
                <a:cubicBezTo>
                  <a:pt x="29617" y="57857"/>
                  <a:pt x="27236" y="59234"/>
                  <a:pt x="24594" y="59457"/>
                </a:cubicBezTo>
                <a:cubicBezTo>
                  <a:pt x="21952" y="59680"/>
                  <a:pt x="19348" y="58787"/>
                  <a:pt x="17487" y="56927"/>
                </a:cubicBezTo>
                <a:lnTo>
                  <a:pt x="2604" y="42044"/>
                </a:lnTo>
                <a:cubicBezTo>
                  <a:pt x="-856" y="38546"/>
                  <a:pt x="-856" y="32891"/>
                  <a:pt x="2604" y="29394"/>
                </a:cubicBezTo>
                <a:cubicBezTo>
                  <a:pt x="6065" y="25896"/>
                  <a:pt x="11757" y="25933"/>
                  <a:pt x="15255" y="29394"/>
                </a:cubicBezTo>
                <a:lnTo>
                  <a:pt x="22622" y="36761"/>
                </a:lnTo>
                <a:lnTo>
                  <a:pt x="37356" y="15701"/>
                </a:lnTo>
                <a:cubicBezTo>
                  <a:pt x="40184" y="11646"/>
                  <a:pt x="45765" y="10678"/>
                  <a:pt x="49783" y="13506"/>
                </a:cubicBezTo>
                <a:close/>
                <a:moveTo>
                  <a:pt x="49783" y="73037"/>
                </a:moveTo>
                <a:cubicBezTo>
                  <a:pt x="53839" y="75865"/>
                  <a:pt x="54806" y="81446"/>
                  <a:pt x="51978" y="85465"/>
                </a:cubicBezTo>
                <a:lnTo>
                  <a:pt x="31142" y="115230"/>
                </a:lnTo>
                <a:cubicBezTo>
                  <a:pt x="29617" y="117388"/>
                  <a:pt x="27236" y="118765"/>
                  <a:pt x="24594" y="118988"/>
                </a:cubicBezTo>
                <a:cubicBezTo>
                  <a:pt x="21952" y="119211"/>
                  <a:pt x="19348" y="118318"/>
                  <a:pt x="17487" y="116458"/>
                </a:cubicBezTo>
                <a:lnTo>
                  <a:pt x="2604" y="101575"/>
                </a:lnTo>
                <a:cubicBezTo>
                  <a:pt x="-893" y="98078"/>
                  <a:pt x="-893" y="92422"/>
                  <a:pt x="2604" y="88962"/>
                </a:cubicBezTo>
                <a:cubicBezTo>
                  <a:pt x="6102" y="85502"/>
                  <a:pt x="11757" y="85465"/>
                  <a:pt x="15218" y="88962"/>
                </a:cubicBezTo>
                <a:lnTo>
                  <a:pt x="22585" y="96329"/>
                </a:lnTo>
                <a:lnTo>
                  <a:pt x="37319" y="75270"/>
                </a:lnTo>
                <a:cubicBezTo>
                  <a:pt x="40146" y="71214"/>
                  <a:pt x="45727" y="70247"/>
                  <a:pt x="49746" y="73075"/>
                </a:cubicBezTo>
                <a:close/>
                <a:moveTo>
                  <a:pt x="83344" y="35719"/>
                </a:moveTo>
                <a:cubicBezTo>
                  <a:pt x="83344" y="29133"/>
                  <a:pt x="88664" y="23812"/>
                  <a:pt x="95250" y="23812"/>
                </a:cubicBezTo>
                <a:lnTo>
                  <a:pt x="178594" y="23812"/>
                </a:lnTo>
                <a:cubicBezTo>
                  <a:pt x="185179" y="23812"/>
                  <a:pt x="190500" y="29133"/>
                  <a:pt x="190500" y="35719"/>
                </a:cubicBezTo>
                <a:cubicBezTo>
                  <a:pt x="190500" y="42304"/>
                  <a:pt x="185179" y="47625"/>
                  <a:pt x="178594" y="47625"/>
                </a:cubicBezTo>
                <a:lnTo>
                  <a:pt x="95250" y="47625"/>
                </a:lnTo>
                <a:cubicBezTo>
                  <a:pt x="88664" y="47625"/>
                  <a:pt x="83344" y="42304"/>
                  <a:pt x="83344" y="35719"/>
                </a:cubicBezTo>
                <a:close/>
                <a:moveTo>
                  <a:pt x="83344" y="95250"/>
                </a:moveTo>
                <a:cubicBezTo>
                  <a:pt x="83344" y="88664"/>
                  <a:pt x="88664" y="83344"/>
                  <a:pt x="95250" y="83344"/>
                </a:cubicBezTo>
                <a:lnTo>
                  <a:pt x="178594" y="83344"/>
                </a:lnTo>
                <a:cubicBezTo>
                  <a:pt x="185179" y="83344"/>
                  <a:pt x="190500" y="88664"/>
                  <a:pt x="190500" y="95250"/>
                </a:cubicBezTo>
                <a:cubicBezTo>
                  <a:pt x="190500" y="101836"/>
                  <a:pt x="185179" y="107156"/>
                  <a:pt x="178594" y="107156"/>
                </a:cubicBezTo>
                <a:lnTo>
                  <a:pt x="95250" y="107156"/>
                </a:lnTo>
                <a:cubicBezTo>
                  <a:pt x="88664" y="107156"/>
                  <a:pt x="83344" y="101836"/>
                  <a:pt x="83344" y="95250"/>
                </a:cubicBezTo>
                <a:close/>
                <a:moveTo>
                  <a:pt x="59531" y="154781"/>
                </a:moveTo>
                <a:cubicBezTo>
                  <a:pt x="59531" y="148196"/>
                  <a:pt x="64852" y="142875"/>
                  <a:pt x="71438" y="142875"/>
                </a:cubicBezTo>
                <a:lnTo>
                  <a:pt x="178594" y="142875"/>
                </a:lnTo>
                <a:cubicBezTo>
                  <a:pt x="185179" y="142875"/>
                  <a:pt x="190500" y="148196"/>
                  <a:pt x="190500" y="154781"/>
                </a:cubicBezTo>
                <a:cubicBezTo>
                  <a:pt x="190500" y="161367"/>
                  <a:pt x="185179" y="166688"/>
                  <a:pt x="178594" y="166688"/>
                </a:cubicBezTo>
                <a:lnTo>
                  <a:pt x="71438" y="166688"/>
                </a:lnTo>
                <a:cubicBezTo>
                  <a:pt x="64852" y="166688"/>
                  <a:pt x="59531" y="161367"/>
                  <a:pt x="59531" y="154781"/>
                </a:cubicBezTo>
                <a:close/>
                <a:moveTo>
                  <a:pt x="23812" y="139898"/>
                </a:moveTo>
                <a:cubicBezTo>
                  <a:pt x="32027" y="139898"/>
                  <a:pt x="38695" y="146567"/>
                  <a:pt x="38695" y="154781"/>
                </a:cubicBezTo>
                <a:cubicBezTo>
                  <a:pt x="38695" y="162995"/>
                  <a:pt x="32027" y="169664"/>
                  <a:pt x="23812" y="169664"/>
                </a:cubicBezTo>
                <a:cubicBezTo>
                  <a:pt x="15598" y="169664"/>
                  <a:pt x="8930" y="162995"/>
                  <a:pt x="8930" y="154781"/>
                </a:cubicBezTo>
                <a:cubicBezTo>
                  <a:pt x="8930" y="146567"/>
                  <a:pt x="15598" y="139898"/>
                  <a:pt x="23812" y="139898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1053465" y="2310765"/>
            <a:ext cx="473392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Changing Job Roles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1053465" y="2615565"/>
            <a:ext cx="4724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AFC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Transformation from physical to digitally-assisted observation practices</a:t>
            </a:r>
            <a:endParaRPr lang="en-US" sz="1600" dirty="0"/>
          </a:p>
        </p:txBody>
      </p:sp>
      <p:sp>
        <p:nvSpPr>
          <p:cNvPr id="12" name="Shape 10"/>
          <p:cNvSpPr/>
          <p:nvPr/>
        </p:nvSpPr>
        <p:spPr>
          <a:xfrm>
            <a:off x="586740" y="3301365"/>
            <a:ext cx="5229225" cy="990600"/>
          </a:xfrm>
          <a:custGeom>
            <a:avLst/>
            <a:gdLst/>
            <a:ahLst/>
            <a:cxnLst/>
            <a:rect l="l" t="t" r="r" b="b"/>
            <a:pathLst>
              <a:path w="5229225" h="990600">
                <a:moveTo>
                  <a:pt x="76197" y="0"/>
                </a:moveTo>
                <a:lnTo>
                  <a:pt x="5153028" y="0"/>
                </a:lnTo>
                <a:cubicBezTo>
                  <a:pt x="5195110" y="0"/>
                  <a:pt x="5229225" y="34115"/>
                  <a:pt x="5229225" y="76197"/>
                </a:cubicBezTo>
                <a:lnTo>
                  <a:pt x="5229225" y="914403"/>
                </a:lnTo>
                <a:cubicBezTo>
                  <a:pt x="5229225" y="956485"/>
                  <a:pt x="5195110" y="990600"/>
                  <a:pt x="5153028" y="990600"/>
                </a:cubicBezTo>
                <a:lnTo>
                  <a:pt x="76197" y="990600"/>
                </a:lnTo>
                <a:cubicBezTo>
                  <a:pt x="34115" y="990600"/>
                  <a:pt x="0" y="956485"/>
                  <a:pt x="0" y="914403"/>
                </a:cubicBezTo>
                <a:lnTo>
                  <a:pt x="0" y="76197"/>
                </a:lnTo>
                <a:cubicBezTo>
                  <a:pt x="0" y="34143"/>
                  <a:pt x="34143" y="0"/>
                  <a:pt x="76197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712946" y="3453765"/>
            <a:ext cx="214313" cy="190500"/>
          </a:xfrm>
          <a:custGeom>
            <a:avLst/>
            <a:gdLst/>
            <a:ahLst/>
            <a:cxnLst/>
            <a:rect l="l" t="t" r="r" b="b"/>
            <a:pathLst>
              <a:path w="214313" h="190500">
                <a:moveTo>
                  <a:pt x="17859" y="72851"/>
                </a:moveTo>
                <a:lnTo>
                  <a:pt x="95696" y="104887"/>
                </a:lnTo>
                <a:cubicBezTo>
                  <a:pt x="99343" y="106375"/>
                  <a:pt x="103212" y="107156"/>
                  <a:pt x="107156" y="107156"/>
                </a:cubicBezTo>
                <a:cubicBezTo>
                  <a:pt x="111100" y="107156"/>
                  <a:pt x="114970" y="106375"/>
                  <a:pt x="118616" y="104887"/>
                </a:cubicBezTo>
                <a:lnTo>
                  <a:pt x="208806" y="67754"/>
                </a:lnTo>
                <a:cubicBezTo>
                  <a:pt x="212154" y="66377"/>
                  <a:pt x="214313" y="63140"/>
                  <a:pt x="214313" y="59531"/>
                </a:cubicBezTo>
                <a:cubicBezTo>
                  <a:pt x="214313" y="55922"/>
                  <a:pt x="212154" y="52685"/>
                  <a:pt x="208806" y="51308"/>
                </a:cubicBezTo>
                <a:lnTo>
                  <a:pt x="118616" y="14176"/>
                </a:lnTo>
                <a:cubicBezTo>
                  <a:pt x="114970" y="12688"/>
                  <a:pt x="111100" y="11906"/>
                  <a:pt x="107156" y="11906"/>
                </a:cubicBezTo>
                <a:cubicBezTo>
                  <a:pt x="103212" y="11906"/>
                  <a:pt x="99343" y="12688"/>
                  <a:pt x="95696" y="14176"/>
                </a:cubicBezTo>
                <a:lnTo>
                  <a:pt x="5507" y="51308"/>
                </a:lnTo>
                <a:cubicBezTo>
                  <a:pt x="2158" y="52685"/>
                  <a:pt x="0" y="55922"/>
                  <a:pt x="0" y="59531"/>
                </a:cubicBezTo>
                <a:lnTo>
                  <a:pt x="0" y="169664"/>
                </a:lnTo>
                <a:cubicBezTo>
                  <a:pt x="0" y="174613"/>
                  <a:pt x="3981" y="178594"/>
                  <a:pt x="8930" y="178594"/>
                </a:cubicBezTo>
                <a:cubicBezTo>
                  <a:pt x="13878" y="178594"/>
                  <a:pt x="17859" y="174613"/>
                  <a:pt x="17859" y="169664"/>
                </a:cubicBezTo>
                <a:lnTo>
                  <a:pt x="17859" y="72851"/>
                </a:lnTo>
                <a:close/>
                <a:moveTo>
                  <a:pt x="35719" y="99529"/>
                </a:moveTo>
                <a:lnTo>
                  <a:pt x="35719" y="142875"/>
                </a:lnTo>
                <a:cubicBezTo>
                  <a:pt x="35719" y="162595"/>
                  <a:pt x="67717" y="178594"/>
                  <a:pt x="107156" y="178594"/>
                </a:cubicBezTo>
                <a:cubicBezTo>
                  <a:pt x="146596" y="178594"/>
                  <a:pt x="178594" y="162595"/>
                  <a:pt x="178594" y="142875"/>
                </a:cubicBezTo>
                <a:lnTo>
                  <a:pt x="178594" y="99492"/>
                </a:lnTo>
                <a:lnTo>
                  <a:pt x="125425" y="121407"/>
                </a:lnTo>
                <a:cubicBezTo>
                  <a:pt x="119621" y="123788"/>
                  <a:pt x="113444" y="125016"/>
                  <a:pt x="107156" y="125016"/>
                </a:cubicBezTo>
                <a:cubicBezTo>
                  <a:pt x="100868" y="125016"/>
                  <a:pt x="94692" y="123788"/>
                  <a:pt x="88888" y="121407"/>
                </a:cubicBezTo>
                <a:lnTo>
                  <a:pt x="35719" y="99492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1053465" y="3415665"/>
            <a:ext cx="473392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Digital Competencies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1053465" y="3720465"/>
            <a:ext cx="4724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AFC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New skills required for cyber-physical system operation and interpretation</a:t>
            </a:r>
            <a:endParaRPr lang="en-US" sz="1600" dirty="0"/>
          </a:p>
        </p:txBody>
      </p:sp>
      <p:sp>
        <p:nvSpPr>
          <p:cNvPr id="16" name="Shape 14"/>
          <p:cNvSpPr/>
          <p:nvPr/>
        </p:nvSpPr>
        <p:spPr>
          <a:xfrm>
            <a:off x="586740" y="4406265"/>
            <a:ext cx="5229225" cy="762000"/>
          </a:xfrm>
          <a:custGeom>
            <a:avLst/>
            <a:gdLst/>
            <a:ahLst/>
            <a:cxnLst/>
            <a:rect l="l" t="t" r="r" b="b"/>
            <a:pathLst>
              <a:path w="5229225" h="762000">
                <a:moveTo>
                  <a:pt x="76200" y="0"/>
                </a:moveTo>
                <a:lnTo>
                  <a:pt x="5153025" y="0"/>
                </a:lnTo>
                <a:cubicBezTo>
                  <a:pt x="5195081" y="0"/>
                  <a:pt x="5229225" y="34144"/>
                  <a:pt x="5229225" y="76200"/>
                </a:cubicBezTo>
                <a:lnTo>
                  <a:pt x="5229225" y="685800"/>
                </a:lnTo>
                <a:cubicBezTo>
                  <a:pt x="5229225" y="727856"/>
                  <a:pt x="5195081" y="762000"/>
                  <a:pt x="5153025" y="762000"/>
                </a:cubicBezTo>
                <a:lnTo>
                  <a:pt x="76200" y="762000"/>
                </a:lnTo>
                <a:cubicBezTo>
                  <a:pt x="34144" y="762000"/>
                  <a:pt x="0" y="727856"/>
                  <a:pt x="0" y="685800"/>
                </a:cubicBezTo>
                <a:lnTo>
                  <a:pt x="0" y="76200"/>
                </a:lnTo>
                <a:cubicBezTo>
                  <a:pt x="0" y="34144"/>
                  <a:pt x="34144" y="0"/>
                  <a:pt x="76200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724852" y="4558665"/>
            <a:ext cx="190500" cy="190500"/>
          </a:xfrm>
          <a:custGeom>
            <a:avLst/>
            <a:gdLst/>
            <a:ahLst/>
            <a:cxnLst/>
            <a:rect l="l" t="t" r="r" b="b"/>
            <a:pathLst>
              <a:path w="190500" h="190500">
                <a:moveTo>
                  <a:pt x="95250" y="0"/>
                </a:moveTo>
                <a:cubicBezTo>
                  <a:pt x="96962" y="0"/>
                  <a:pt x="98673" y="372"/>
                  <a:pt x="100236" y="1079"/>
                </a:cubicBezTo>
                <a:lnTo>
                  <a:pt x="170334" y="30807"/>
                </a:lnTo>
                <a:cubicBezTo>
                  <a:pt x="178519" y="34268"/>
                  <a:pt x="184621" y="42342"/>
                  <a:pt x="184584" y="52090"/>
                </a:cubicBezTo>
                <a:cubicBezTo>
                  <a:pt x="184398" y="88999"/>
                  <a:pt x="169218" y="156530"/>
                  <a:pt x="105110" y="187226"/>
                </a:cubicBezTo>
                <a:cubicBezTo>
                  <a:pt x="98896" y="190202"/>
                  <a:pt x="91678" y="190202"/>
                  <a:pt x="85465" y="187226"/>
                </a:cubicBezTo>
                <a:cubicBezTo>
                  <a:pt x="21320" y="156530"/>
                  <a:pt x="6176" y="88999"/>
                  <a:pt x="5990" y="52090"/>
                </a:cubicBezTo>
                <a:cubicBezTo>
                  <a:pt x="5953" y="42342"/>
                  <a:pt x="12055" y="34268"/>
                  <a:pt x="20241" y="30807"/>
                </a:cubicBezTo>
                <a:lnTo>
                  <a:pt x="90301" y="1079"/>
                </a:lnTo>
                <a:cubicBezTo>
                  <a:pt x="91864" y="372"/>
                  <a:pt x="93538" y="0"/>
                  <a:pt x="95250" y="0"/>
                </a:cubicBezTo>
                <a:close/>
                <a:moveTo>
                  <a:pt x="95250" y="24854"/>
                </a:moveTo>
                <a:lnTo>
                  <a:pt x="95250" y="165534"/>
                </a:lnTo>
                <a:cubicBezTo>
                  <a:pt x="146596" y="140680"/>
                  <a:pt x="160400" y="85613"/>
                  <a:pt x="160734" y="52648"/>
                </a:cubicBezTo>
                <a:lnTo>
                  <a:pt x="95250" y="24892"/>
                </a:lnTo>
                <a:lnTo>
                  <a:pt x="95250" y="24892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1053465" y="4520565"/>
            <a:ext cx="416242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Professional Practices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1053465" y="4825366"/>
            <a:ext cx="41529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AFC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Evolving standards for nursing judgment alongside technology</a:t>
            </a:r>
            <a:endParaRPr lang="en-US" sz="1600" dirty="0"/>
          </a:p>
        </p:txBody>
      </p:sp>
      <p:sp>
        <p:nvSpPr>
          <p:cNvPr id="20" name="Shape 18"/>
          <p:cNvSpPr/>
          <p:nvPr/>
        </p:nvSpPr>
        <p:spPr>
          <a:xfrm>
            <a:off x="6179820" y="1236345"/>
            <a:ext cx="5625465" cy="4396740"/>
          </a:xfrm>
          <a:custGeom>
            <a:avLst/>
            <a:gdLst/>
            <a:ahLst/>
            <a:cxnLst/>
            <a:rect l="l" t="t" r="r" b="b"/>
            <a:pathLst>
              <a:path w="5625465" h="4396740">
                <a:moveTo>
                  <a:pt x="114315" y="0"/>
                </a:moveTo>
                <a:lnTo>
                  <a:pt x="5511150" y="0"/>
                </a:lnTo>
                <a:cubicBezTo>
                  <a:pt x="5574284" y="0"/>
                  <a:pt x="5625465" y="51181"/>
                  <a:pt x="5625465" y="114315"/>
                </a:cubicBezTo>
                <a:lnTo>
                  <a:pt x="5625465" y="4282425"/>
                </a:lnTo>
                <a:cubicBezTo>
                  <a:pt x="5625465" y="4345559"/>
                  <a:pt x="5574284" y="4396740"/>
                  <a:pt x="5511150" y="4396740"/>
                </a:cubicBezTo>
                <a:lnTo>
                  <a:pt x="114315" y="4396740"/>
                </a:lnTo>
                <a:cubicBezTo>
                  <a:pt x="51181" y="4396740"/>
                  <a:pt x="0" y="4345559"/>
                  <a:pt x="0" y="4282425"/>
                </a:cubicBezTo>
                <a:lnTo>
                  <a:pt x="0" y="114315"/>
                </a:lnTo>
                <a:cubicBezTo>
                  <a:pt x="0" y="51181"/>
                  <a:pt x="51181" y="0"/>
                  <a:pt x="114315" y="0"/>
                </a:cubicBezTo>
                <a:close/>
              </a:path>
            </a:pathLst>
          </a:custGeom>
          <a:gradFill flip="none" rotWithShape="1">
            <a:gsLst>
              <a:gs pos="0">
                <a:srgbClr val="D69E2E">
                  <a:alpha val="15000"/>
                </a:srgbClr>
              </a:gs>
              <a:gs pos="100000">
                <a:srgbClr val="D69E2E">
                  <a:alpha val="5000"/>
                </a:srgbClr>
              </a:gs>
            </a:gsLst>
            <a:lin ang="2700000" scaled="1"/>
          </a:gradFill>
          <a:ln w="20320">
            <a:solidFill>
              <a:srgbClr val="D69E2E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6377940" y="1434465"/>
            <a:ext cx="609600" cy="609600"/>
          </a:xfrm>
          <a:custGeom>
            <a:avLst/>
            <a:gdLst/>
            <a:ahLst/>
            <a:cxnLst/>
            <a:rect l="l" t="t" r="r" b="b"/>
            <a:pathLst>
              <a:path w="609600" h="609600">
                <a:moveTo>
                  <a:pt x="304800" y="0"/>
                </a:moveTo>
                <a:lnTo>
                  <a:pt x="304800" y="0"/>
                </a:lnTo>
                <a:cubicBezTo>
                  <a:pt x="473024" y="0"/>
                  <a:pt x="609600" y="136576"/>
                  <a:pt x="609600" y="304800"/>
                </a:cubicBezTo>
                <a:lnTo>
                  <a:pt x="609600" y="304800"/>
                </a:lnTo>
                <a:cubicBezTo>
                  <a:pt x="609600" y="473024"/>
                  <a:pt x="473024" y="609600"/>
                  <a:pt x="304800" y="609600"/>
                </a:cubicBezTo>
                <a:lnTo>
                  <a:pt x="304800" y="609600"/>
                </a:lnTo>
                <a:cubicBezTo>
                  <a:pt x="136576" y="609600"/>
                  <a:pt x="0" y="473024"/>
                  <a:pt x="0" y="304800"/>
                </a:cubicBezTo>
                <a:lnTo>
                  <a:pt x="0" y="304800"/>
                </a:lnTo>
                <a:cubicBezTo>
                  <a:pt x="0" y="136576"/>
                  <a:pt x="136576" y="0"/>
                  <a:pt x="304800" y="0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6506528" y="1596390"/>
            <a:ext cx="357188" cy="285750"/>
          </a:xfrm>
          <a:custGeom>
            <a:avLst/>
            <a:gdLst/>
            <a:ahLst/>
            <a:cxnLst/>
            <a:rect l="l" t="t" r="r" b="b"/>
            <a:pathLst>
              <a:path w="357188" h="285750">
                <a:moveTo>
                  <a:pt x="178594" y="8930"/>
                </a:moveTo>
                <a:cubicBezTo>
                  <a:pt x="210629" y="8930"/>
                  <a:pt x="236637" y="34938"/>
                  <a:pt x="236637" y="66973"/>
                </a:cubicBezTo>
                <a:cubicBezTo>
                  <a:pt x="236637" y="99007"/>
                  <a:pt x="210629" y="125016"/>
                  <a:pt x="178594" y="125016"/>
                </a:cubicBezTo>
                <a:cubicBezTo>
                  <a:pt x="146559" y="125016"/>
                  <a:pt x="120551" y="99007"/>
                  <a:pt x="120551" y="66973"/>
                </a:cubicBezTo>
                <a:cubicBezTo>
                  <a:pt x="120551" y="34938"/>
                  <a:pt x="146559" y="8930"/>
                  <a:pt x="178594" y="8930"/>
                </a:cubicBezTo>
                <a:close/>
                <a:moveTo>
                  <a:pt x="53578" y="49113"/>
                </a:moveTo>
                <a:cubicBezTo>
                  <a:pt x="75756" y="49113"/>
                  <a:pt x="93762" y="67119"/>
                  <a:pt x="93762" y="89297"/>
                </a:cubicBezTo>
                <a:cubicBezTo>
                  <a:pt x="93762" y="111475"/>
                  <a:pt x="75756" y="129480"/>
                  <a:pt x="53578" y="129480"/>
                </a:cubicBezTo>
                <a:cubicBezTo>
                  <a:pt x="31400" y="129480"/>
                  <a:pt x="13395" y="111475"/>
                  <a:pt x="13395" y="89297"/>
                </a:cubicBezTo>
                <a:cubicBezTo>
                  <a:pt x="13395" y="67119"/>
                  <a:pt x="31400" y="49113"/>
                  <a:pt x="53578" y="49113"/>
                </a:cubicBezTo>
                <a:close/>
                <a:moveTo>
                  <a:pt x="0" y="232172"/>
                </a:moveTo>
                <a:cubicBezTo>
                  <a:pt x="0" y="192714"/>
                  <a:pt x="31979" y="160734"/>
                  <a:pt x="71438" y="160734"/>
                </a:cubicBezTo>
                <a:cubicBezTo>
                  <a:pt x="78581" y="160734"/>
                  <a:pt x="85502" y="161795"/>
                  <a:pt x="92032" y="163748"/>
                </a:cubicBezTo>
                <a:cubicBezTo>
                  <a:pt x="73670" y="184286"/>
                  <a:pt x="62508" y="211410"/>
                  <a:pt x="62508" y="241102"/>
                </a:cubicBezTo>
                <a:lnTo>
                  <a:pt x="62508" y="250031"/>
                </a:lnTo>
                <a:cubicBezTo>
                  <a:pt x="62508" y="256394"/>
                  <a:pt x="63847" y="262421"/>
                  <a:pt x="66247" y="267891"/>
                </a:cubicBezTo>
                <a:lnTo>
                  <a:pt x="17859" y="267891"/>
                </a:lnTo>
                <a:cubicBezTo>
                  <a:pt x="7981" y="267891"/>
                  <a:pt x="0" y="259910"/>
                  <a:pt x="0" y="250031"/>
                </a:cubicBezTo>
                <a:lnTo>
                  <a:pt x="0" y="232172"/>
                </a:lnTo>
                <a:close/>
                <a:moveTo>
                  <a:pt x="290940" y="267891"/>
                </a:moveTo>
                <a:cubicBezTo>
                  <a:pt x="293340" y="262421"/>
                  <a:pt x="294680" y="256394"/>
                  <a:pt x="294680" y="250031"/>
                </a:cubicBezTo>
                <a:lnTo>
                  <a:pt x="294680" y="241102"/>
                </a:lnTo>
                <a:cubicBezTo>
                  <a:pt x="294680" y="211410"/>
                  <a:pt x="283518" y="184286"/>
                  <a:pt x="265156" y="163748"/>
                </a:cubicBezTo>
                <a:cubicBezTo>
                  <a:pt x="271686" y="161795"/>
                  <a:pt x="278606" y="160734"/>
                  <a:pt x="285750" y="160734"/>
                </a:cubicBezTo>
                <a:cubicBezTo>
                  <a:pt x="325208" y="160734"/>
                  <a:pt x="357188" y="192714"/>
                  <a:pt x="357188" y="232172"/>
                </a:cubicBezTo>
                <a:lnTo>
                  <a:pt x="357188" y="250031"/>
                </a:lnTo>
                <a:cubicBezTo>
                  <a:pt x="357188" y="259910"/>
                  <a:pt x="349207" y="267891"/>
                  <a:pt x="339328" y="267891"/>
                </a:cubicBezTo>
                <a:lnTo>
                  <a:pt x="290940" y="267891"/>
                </a:lnTo>
                <a:close/>
                <a:moveTo>
                  <a:pt x="263426" y="89297"/>
                </a:moveTo>
                <a:cubicBezTo>
                  <a:pt x="263426" y="67119"/>
                  <a:pt x="281431" y="49113"/>
                  <a:pt x="303609" y="49113"/>
                </a:cubicBezTo>
                <a:cubicBezTo>
                  <a:pt x="325787" y="49113"/>
                  <a:pt x="343793" y="67119"/>
                  <a:pt x="343793" y="89297"/>
                </a:cubicBezTo>
                <a:cubicBezTo>
                  <a:pt x="343793" y="111475"/>
                  <a:pt x="325787" y="129480"/>
                  <a:pt x="303609" y="129480"/>
                </a:cubicBezTo>
                <a:cubicBezTo>
                  <a:pt x="281431" y="129480"/>
                  <a:pt x="263426" y="111475"/>
                  <a:pt x="263426" y="89297"/>
                </a:cubicBezTo>
                <a:close/>
                <a:moveTo>
                  <a:pt x="89297" y="241102"/>
                </a:moveTo>
                <a:cubicBezTo>
                  <a:pt x="89297" y="191765"/>
                  <a:pt x="129257" y="151805"/>
                  <a:pt x="178594" y="151805"/>
                </a:cubicBezTo>
                <a:cubicBezTo>
                  <a:pt x="227930" y="151805"/>
                  <a:pt x="267891" y="191765"/>
                  <a:pt x="267891" y="241102"/>
                </a:cubicBezTo>
                <a:lnTo>
                  <a:pt x="267891" y="250031"/>
                </a:lnTo>
                <a:cubicBezTo>
                  <a:pt x="267891" y="259910"/>
                  <a:pt x="259910" y="267891"/>
                  <a:pt x="250031" y="267891"/>
                </a:cubicBezTo>
                <a:lnTo>
                  <a:pt x="107156" y="267891"/>
                </a:lnTo>
                <a:cubicBezTo>
                  <a:pt x="97278" y="267891"/>
                  <a:pt x="89297" y="259910"/>
                  <a:pt x="89297" y="250031"/>
                </a:cubicBezTo>
                <a:lnTo>
                  <a:pt x="89297" y="241102"/>
                </a:ln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7139940" y="1567815"/>
            <a:ext cx="249555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225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Patient Experience</a:t>
            </a:r>
            <a:endParaRPr lang="en-US" sz="1600" dirty="0"/>
          </a:p>
        </p:txBody>
      </p:sp>
      <p:sp>
        <p:nvSpPr>
          <p:cNvPr id="24" name="Shape 22"/>
          <p:cNvSpPr/>
          <p:nvPr/>
        </p:nvSpPr>
        <p:spPr>
          <a:xfrm>
            <a:off x="6377940" y="2196465"/>
            <a:ext cx="5229225" cy="762000"/>
          </a:xfrm>
          <a:custGeom>
            <a:avLst/>
            <a:gdLst/>
            <a:ahLst/>
            <a:cxnLst/>
            <a:rect l="l" t="t" r="r" b="b"/>
            <a:pathLst>
              <a:path w="5229225" h="762000">
                <a:moveTo>
                  <a:pt x="76200" y="0"/>
                </a:moveTo>
                <a:lnTo>
                  <a:pt x="5153025" y="0"/>
                </a:lnTo>
                <a:cubicBezTo>
                  <a:pt x="5195081" y="0"/>
                  <a:pt x="5229225" y="34144"/>
                  <a:pt x="5229225" y="76200"/>
                </a:cubicBezTo>
                <a:lnTo>
                  <a:pt x="5229225" y="685800"/>
                </a:lnTo>
                <a:cubicBezTo>
                  <a:pt x="5229225" y="727856"/>
                  <a:pt x="5195081" y="762000"/>
                  <a:pt x="5153025" y="762000"/>
                </a:cubicBezTo>
                <a:lnTo>
                  <a:pt x="76200" y="762000"/>
                </a:lnTo>
                <a:cubicBezTo>
                  <a:pt x="34144" y="762000"/>
                  <a:pt x="0" y="727856"/>
                  <a:pt x="0" y="685800"/>
                </a:cubicBezTo>
                <a:lnTo>
                  <a:pt x="0" y="76200"/>
                </a:lnTo>
                <a:cubicBezTo>
                  <a:pt x="0" y="34144"/>
                  <a:pt x="34144" y="0"/>
                  <a:pt x="76200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6504147" y="2348865"/>
            <a:ext cx="214313" cy="190500"/>
          </a:xfrm>
          <a:custGeom>
            <a:avLst/>
            <a:gdLst/>
            <a:ahLst/>
            <a:cxnLst/>
            <a:rect l="l" t="t" r="r" b="b"/>
            <a:pathLst>
              <a:path w="214313" h="190500">
                <a:moveTo>
                  <a:pt x="142875" y="53578"/>
                </a:moveTo>
                <a:cubicBezTo>
                  <a:pt x="142875" y="89743"/>
                  <a:pt x="110877" y="119063"/>
                  <a:pt x="71438" y="119063"/>
                </a:cubicBezTo>
                <a:cubicBezTo>
                  <a:pt x="61503" y="119063"/>
                  <a:pt x="52053" y="117202"/>
                  <a:pt x="43458" y="113854"/>
                </a:cubicBezTo>
                <a:lnTo>
                  <a:pt x="13097" y="129927"/>
                </a:lnTo>
                <a:cubicBezTo>
                  <a:pt x="9637" y="131750"/>
                  <a:pt x="5395" y="131118"/>
                  <a:pt x="2604" y="128364"/>
                </a:cubicBezTo>
                <a:cubicBezTo>
                  <a:pt x="-186" y="125611"/>
                  <a:pt x="-819" y="121332"/>
                  <a:pt x="1042" y="117872"/>
                </a:cubicBezTo>
                <a:lnTo>
                  <a:pt x="14288" y="92869"/>
                </a:lnTo>
                <a:cubicBezTo>
                  <a:pt x="5321" y="81930"/>
                  <a:pt x="0" y="68312"/>
                  <a:pt x="0" y="53578"/>
                </a:cubicBezTo>
                <a:cubicBezTo>
                  <a:pt x="0" y="17413"/>
                  <a:pt x="31998" y="-11906"/>
                  <a:pt x="71438" y="-11906"/>
                </a:cubicBezTo>
                <a:cubicBezTo>
                  <a:pt x="110877" y="-11906"/>
                  <a:pt x="142875" y="17413"/>
                  <a:pt x="142875" y="53578"/>
                </a:cubicBezTo>
                <a:close/>
                <a:moveTo>
                  <a:pt x="142875" y="190500"/>
                </a:moveTo>
                <a:cubicBezTo>
                  <a:pt x="107863" y="190500"/>
                  <a:pt x="78730" y="167394"/>
                  <a:pt x="72628" y="136922"/>
                </a:cubicBezTo>
                <a:cubicBezTo>
                  <a:pt x="117277" y="136364"/>
                  <a:pt x="156083" y="104589"/>
                  <a:pt x="160362" y="61503"/>
                </a:cubicBezTo>
                <a:cubicBezTo>
                  <a:pt x="191356" y="68647"/>
                  <a:pt x="214313" y="94357"/>
                  <a:pt x="214313" y="125016"/>
                </a:cubicBezTo>
                <a:cubicBezTo>
                  <a:pt x="214313" y="139750"/>
                  <a:pt x="208992" y="153367"/>
                  <a:pt x="200025" y="164306"/>
                </a:cubicBezTo>
                <a:lnTo>
                  <a:pt x="213271" y="189309"/>
                </a:lnTo>
                <a:cubicBezTo>
                  <a:pt x="215094" y="192770"/>
                  <a:pt x="214461" y="197011"/>
                  <a:pt x="211708" y="199802"/>
                </a:cubicBezTo>
                <a:cubicBezTo>
                  <a:pt x="208955" y="202592"/>
                  <a:pt x="204676" y="203225"/>
                  <a:pt x="201216" y="201364"/>
                </a:cubicBezTo>
                <a:lnTo>
                  <a:pt x="170855" y="185291"/>
                </a:lnTo>
                <a:cubicBezTo>
                  <a:pt x="162260" y="188640"/>
                  <a:pt x="152809" y="190500"/>
                  <a:pt x="142875" y="190500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6844665" y="2310765"/>
            <a:ext cx="454342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Perceptions of Care</a:t>
            </a:r>
            <a:endParaRPr lang="en-US" sz="1600" dirty="0"/>
          </a:p>
        </p:txBody>
      </p:sp>
      <p:sp>
        <p:nvSpPr>
          <p:cNvPr id="27" name="Text 25"/>
          <p:cNvSpPr/>
          <p:nvPr/>
        </p:nvSpPr>
        <p:spPr>
          <a:xfrm>
            <a:off x="6844665" y="2615565"/>
            <a:ext cx="45339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AFC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Service user views on privacy, dignity, and therapeutic relationships</a:t>
            </a:r>
            <a:endParaRPr lang="en-US" sz="1600" dirty="0"/>
          </a:p>
        </p:txBody>
      </p:sp>
      <p:sp>
        <p:nvSpPr>
          <p:cNvPr id="28" name="Shape 26"/>
          <p:cNvSpPr/>
          <p:nvPr/>
        </p:nvSpPr>
        <p:spPr>
          <a:xfrm>
            <a:off x="6377940" y="3072765"/>
            <a:ext cx="5229225" cy="762000"/>
          </a:xfrm>
          <a:custGeom>
            <a:avLst/>
            <a:gdLst/>
            <a:ahLst/>
            <a:cxnLst/>
            <a:rect l="l" t="t" r="r" b="b"/>
            <a:pathLst>
              <a:path w="5229225" h="762000">
                <a:moveTo>
                  <a:pt x="76200" y="0"/>
                </a:moveTo>
                <a:lnTo>
                  <a:pt x="5153025" y="0"/>
                </a:lnTo>
                <a:cubicBezTo>
                  <a:pt x="5195081" y="0"/>
                  <a:pt x="5229225" y="34144"/>
                  <a:pt x="5229225" y="76200"/>
                </a:cubicBezTo>
                <a:lnTo>
                  <a:pt x="5229225" y="685800"/>
                </a:lnTo>
                <a:cubicBezTo>
                  <a:pt x="5229225" y="727856"/>
                  <a:pt x="5195081" y="762000"/>
                  <a:pt x="5153025" y="762000"/>
                </a:cubicBezTo>
                <a:lnTo>
                  <a:pt x="76200" y="762000"/>
                </a:lnTo>
                <a:cubicBezTo>
                  <a:pt x="34144" y="762000"/>
                  <a:pt x="0" y="727856"/>
                  <a:pt x="0" y="685800"/>
                </a:cubicBezTo>
                <a:lnTo>
                  <a:pt x="0" y="76200"/>
                </a:lnTo>
                <a:cubicBezTo>
                  <a:pt x="0" y="34144"/>
                  <a:pt x="34144" y="0"/>
                  <a:pt x="76200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9" name="Shape 27"/>
          <p:cNvSpPr/>
          <p:nvPr/>
        </p:nvSpPr>
        <p:spPr>
          <a:xfrm>
            <a:off x="6504147" y="3225165"/>
            <a:ext cx="214313" cy="190500"/>
          </a:xfrm>
          <a:custGeom>
            <a:avLst/>
            <a:gdLst/>
            <a:ahLst/>
            <a:cxnLst/>
            <a:rect l="l" t="t" r="r" b="b"/>
            <a:pathLst>
              <a:path w="214313" h="190500">
                <a:moveTo>
                  <a:pt x="11906" y="11906"/>
                </a:moveTo>
                <a:cubicBezTo>
                  <a:pt x="18492" y="11906"/>
                  <a:pt x="23812" y="17227"/>
                  <a:pt x="23812" y="23812"/>
                </a:cubicBezTo>
                <a:lnTo>
                  <a:pt x="23812" y="107156"/>
                </a:lnTo>
                <a:lnTo>
                  <a:pt x="107156" y="107156"/>
                </a:lnTo>
                <a:lnTo>
                  <a:pt x="107156" y="59531"/>
                </a:lnTo>
                <a:cubicBezTo>
                  <a:pt x="107156" y="52946"/>
                  <a:pt x="112477" y="47625"/>
                  <a:pt x="119063" y="47625"/>
                </a:cubicBezTo>
                <a:lnTo>
                  <a:pt x="178594" y="47625"/>
                </a:lnTo>
                <a:cubicBezTo>
                  <a:pt x="198313" y="47625"/>
                  <a:pt x="214313" y="63624"/>
                  <a:pt x="214313" y="83344"/>
                </a:cubicBezTo>
                <a:lnTo>
                  <a:pt x="214313" y="166688"/>
                </a:lnTo>
                <a:cubicBezTo>
                  <a:pt x="214313" y="173273"/>
                  <a:pt x="208992" y="178594"/>
                  <a:pt x="202406" y="178594"/>
                </a:cubicBezTo>
                <a:cubicBezTo>
                  <a:pt x="195821" y="178594"/>
                  <a:pt x="190500" y="173273"/>
                  <a:pt x="190500" y="166688"/>
                </a:cubicBezTo>
                <a:lnTo>
                  <a:pt x="190500" y="142875"/>
                </a:lnTo>
                <a:lnTo>
                  <a:pt x="23812" y="142875"/>
                </a:lnTo>
                <a:lnTo>
                  <a:pt x="23812" y="166688"/>
                </a:lnTo>
                <a:cubicBezTo>
                  <a:pt x="23812" y="173273"/>
                  <a:pt x="18492" y="178594"/>
                  <a:pt x="11906" y="178594"/>
                </a:cubicBezTo>
                <a:cubicBezTo>
                  <a:pt x="5321" y="178594"/>
                  <a:pt x="0" y="173273"/>
                  <a:pt x="0" y="166688"/>
                </a:cubicBezTo>
                <a:lnTo>
                  <a:pt x="0" y="23812"/>
                </a:lnTo>
                <a:cubicBezTo>
                  <a:pt x="0" y="17227"/>
                  <a:pt x="5321" y="11906"/>
                  <a:pt x="11906" y="11906"/>
                </a:cubicBezTo>
                <a:close/>
                <a:moveTo>
                  <a:pt x="41672" y="71438"/>
                </a:moveTo>
                <a:cubicBezTo>
                  <a:pt x="41672" y="58295"/>
                  <a:pt x="52342" y="47625"/>
                  <a:pt x="65484" y="47625"/>
                </a:cubicBezTo>
                <a:cubicBezTo>
                  <a:pt x="78627" y="47625"/>
                  <a:pt x="89297" y="58295"/>
                  <a:pt x="89297" y="71437"/>
                </a:cubicBezTo>
                <a:cubicBezTo>
                  <a:pt x="89297" y="84580"/>
                  <a:pt x="78627" y="95250"/>
                  <a:pt x="65484" y="95250"/>
                </a:cubicBezTo>
                <a:cubicBezTo>
                  <a:pt x="52342" y="95250"/>
                  <a:pt x="41672" y="84580"/>
                  <a:pt x="41672" y="71438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6844665" y="3187065"/>
            <a:ext cx="398145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Quality of Life</a:t>
            </a:r>
            <a:endParaRPr lang="en-US" sz="1600" dirty="0"/>
          </a:p>
        </p:txBody>
      </p:sp>
      <p:sp>
        <p:nvSpPr>
          <p:cNvPr id="31" name="Text 29"/>
          <p:cNvSpPr/>
          <p:nvPr/>
        </p:nvSpPr>
        <p:spPr>
          <a:xfrm>
            <a:off x="6844665" y="3491865"/>
            <a:ext cx="397192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AFC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Impact on sleep, daily routines, and recovery environments</a:t>
            </a:r>
            <a:endParaRPr lang="en-US" sz="1600" dirty="0"/>
          </a:p>
        </p:txBody>
      </p:sp>
      <p:sp>
        <p:nvSpPr>
          <p:cNvPr id="32" name="Shape 30"/>
          <p:cNvSpPr/>
          <p:nvPr/>
        </p:nvSpPr>
        <p:spPr>
          <a:xfrm>
            <a:off x="6377940" y="3949065"/>
            <a:ext cx="5229225" cy="762000"/>
          </a:xfrm>
          <a:custGeom>
            <a:avLst/>
            <a:gdLst/>
            <a:ahLst/>
            <a:cxnLst/>
            <a:rect l="l" t="t" r="r" b="b"/>
            <a:pathLst>
              <a:path w="5229225" h="762000">
                <a:moveTo>
                  <a:pt x="76200" y="0"/>
                </a:moveTo>
                <a:lnTo>
                  <a:pt x="5153025" y="0"/>
                </a:lnTo>
                <a:cubicBezTo>
                  <a:pt x="5195081" y="0"/>
                  <a:pt x="5229225" y="34144"/>
                  <a:pt x="5229225" y="76200"/>
                </a:cubicBezTo>
                <a:lnTo>
                  <a:pt x="5229225" y="685800"/>
                </a:lnTo>
                <a:cubicBezTo>
                  <a:pt x="5229225" y="727856"/>
                  <a:pt x="5195081" y="762000"/>
                  <a:pt x="5153025" y="762000"/>
                </a:cubicBezTo>
                <a:lnTo>
                  <a:pt x="76200" y="762000"/>
                </a:lnTo>
                <a:cubicBezTo>
                  <a:pt x="34144" y="762000"/>
                  <a:pt x="0" y="727856"/>
                  <a:pt x="0" y="685800"/>
                </a:cubicBezTo>
                <a:lnTo>
                  <a:pt x="0" y="76200"/>
                </a:lnTo>
                <a:cubicBezTo>
                  <a:pt x="0" y="34144"/>
                  <a:pt x="34144" y="0"/>
                  <a:pt x="76200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3" name="Shape 31"/>
          <p:cNvSpPr/>
          <p:nvPr/>
        </p:nvSpPr>
        <p:spPr>
          <a:xfrm>
            <a:off x="6492240" y="4101465"/>
            <a:ext cx="238125" cy="190500"/>
          </a:xfrm>
          <a:custGeom>
            <a:avLst/>
            <a:gdLst/>
            <a:ahLst/>
            <a:cxnLst/>
            <a:rect l="l" t="t" r="r" b="b"/>
            <a:pathLst>
              <a:path w="238125" h="190500">
                <a:moveTo>
                  <a:pt x="142875" y="11906"/>
                </a:moveTo>
                <a:lnTo>
                  <a:pt x="190500" y="11906"/>
                </a:lnTo>
                <a:cubicBezTo>
                  <a:pt x="197086" y="11906"/>
                  <a:pt x="202406" y="17227"/>
                  <a:pt x="202406" y="23812"/>
                </a:cubicBezTo>
                <a:cubicBezTo>
                  <a:pt x="202406" y="30398"/>
                  <a:pt x="197086" y="35719"/>
                  <a:pt x="190500" y="35719"/>
                </a:cubicBezTo>
                <a:lnTo>
                  <a:pt x="148233" y="35719"/>
                </a:lnTo>
                <a:cubicBezTo>
                  <a:pt x="146298" y="45318"/>
                  <a:pt x="139712" y="53243"/>
                  <a:pt x="130969" y="57038"/>
                </a:cubicBezTo>
                <a:lnTo>
                  <a:pt x="130969" y="166688"/>
                </a:lnTo>
                <a:lnTo>
                  <a:pt x="190500" y="166688"/>
                </a:lnTo>
                <a:cubicBezTo>
                  <a:pt x="197086" y="166688"/>
                  <a:pt x="202406" y="172008"/>
                  <a:pt x="202406" y="178594"/>
                </a:cubicBezTo>
                <a:cubicBezTo>
                  <a:pt x="202406" y="185179"/>
                  <a:pt x="197086" y="190500"/>
                  <a:pt x="190500" y="190500"/>
                </a:cubicBezTo>
                <a:lnTo>
                  <a:pt x="47625" y="190500"/>
                </a:lnTo>
                <a:cubicBezTo>
                  <a:pt x="41039" y="190500"/>
                  <a:pt x="35719" y="185179"/>
                  <a:pt x="35719" y="178594"/>
                </a:cubicBezTo>
                <a:cubicBezTo>
                  <a:pt x="35719" y="172008"/>
                  <a:pt x="41039" y="166688"/>
                  <a:pt x="47625" y="166688"/>
                </a:cubicBezTo>
                <a:lnTo>
                  <a:pt x="107156" y="166688"/>
                </a:lnTo>
                <a:lnTo>
                  <a:pt x="107156" y="57038"/>
                </a:lnTo>
                <a:cubicBezTo>
                  <a:pt x="98413" y="53206"/>
                  <a:pt x="91827" y="45281"/>
                  <a:pt x="89892" y="35719"/>
                </a:cubicBezTo>
                <a:lnTo>
                  <a:pt x="47625" y="35719"/>
                </a:lnTo>
                <a:cubicBezTo>
                  <a:pt x="41039" y="35719"/>
                  <a:pt x="35719" y="30398"/>
                  <a:pt x="35719" y="23812"/>
                </a:cubicBezTo>
                <a:cubicBezTo>
                  <a:pt x="35719" y="17227"/>
                  <a:pt x="41039" y="11906"/>
                  <a:pt x="47625" y="11906"/>
                </a:cubicBezTo>
                <a:lnTo>
                  <a:pt x="95250" y="11906"/>
                </a:lnTo>
                <a:cubicBezTo>
                  <a:pt x="100682" y="4688"/>
                  <a:pt x="109314" y="0"/>
                  <a:pt x="119063" y="0"/>
                </a:cubicBezTo>
                <a:cubicBezTo>
                  <a:pt x="128811" y="0"/>
                  <a:pt x="137443" y="4688"/>
                  <a:pt x="142875" y="11906"/>
                </a:cubicBezTo>
                <a:close/>
                <a:moveTo>
                  <a:pt x="163562" y="119063"/>
                </a:moveTo>
                <a:lnTo>
                  <a:pt x="217438" y="119063"/>
                </a:lnTo>
                <a:lnTo>
                  <a:pt x="190500" y="72851"/>
                </a:lnTo>
                <a:lnTo>
                  <a:pt x="163562" y="119063"/>
                </a:lnTo>
                <a:close/>
                <a:moveTo>
                  <a:pt x="190500" y="154781"/>
                </a:moveTo>
                <a:cubicBezTo>
                  <a:pt x="167097" y="154781"/>
                  <a:pt x="147638" y="142131"/>
                  <a:pt x="143619" y="125425"/>
                </a:cubicBezTo>
                <a:cubicBezTo>
                  <a:pt x="142652" y="121332"/>
                  <a:pt x="143991" y="117128"/>
                  <a:pt x="146112" y="113481"/>
                </a:cubicBezTo>
                <a:lnTo>
                  <a:pt x="181533" y="52760"/>
                </a:lnTo>
                <a:cubicBezTo>
                  <a:pt x="183393" y="49560"/>
                  <a:pt x="186817" y="47625"/>
                  <a:pt x="190500" y="47625"/>
                </a:cubicBezTo>
                <a:cubicBezTo>
                  <a:pt x="194183" y="47625"/>
                  <a:pt x="197607" y="49597"/>
                  <a:pt x="199467" y="52760"/>
                </a:cubicBezTo>
                <a:lnTo>
                  <a:pt x="234888" y="113481"/>
                </a:lnTo>
                <a:cubicBezTo>
                  <a:pt x="237009" y="117128"/>
                  <a:pt x="238348" y="121332"/>
                  <a:pt x="237381" y="125425"/>
                </a:cubicBezTo>
                <a:cubicBezTo>
                  <a:pt x="233363" y="142094"/>
                  <a:pt x="213903" y="154781"/>
                  <a:pt x="190500" y="154781"/>
                </a:cubicBezTo>
                <a:close/>
                <a:moveTo>
                  <a:pt x="47179" y="72851"/>
                </a:moveTo>
                <a:lnTo>
                  <a:pt x="20241" y="119063"/>
                </a:lnTo>
                <a:lnTo>
                  <a:pt x="74154" y="119063"/>
                </a:lnTo>
                <a:lnTo>
                  <a:pt x="47179" y="72851"/>
                </a:lnTo>
                <a:close/>
                <a:moveTo>
                  <a:pt x="335" y="125425"/>
                </a:moveTo>
                <a:cubicBezTo>
                  <a:pt x="-633" y="121332"/>
                  <a:pt x="707" y="117128"/>
                  <a:pt x="2828" y="113481"/>
                </a:cubicBezTo>
                <a:lnTo>
                  <a:pt x="38249" y="52760"/>
                </a:lnTo>
                <a:cubicBezTo>
                  <a:pt x="40109" y="49560"/>
                  <a:pt x="43532" y="47625"/>
                  <a:pt x="47216" y="47625"/>
                </a:cubicBezTo>
                <a:cubicBezTo>
                  <a:pt x="50899" y="47625"/>
                  <a:pt x="54322" y="49597"/>
                  <a:pt x="56183" y="52760"/>
                </a:cubicBezTo>
                <a:lnTo>
                  <a:pt x="91604" y="113481"/>
                </a:lnTo>
                <a:cubicBezTo>
                  <a:pt x="93725" y="117128"/>
                  <a:pt x="95064" y="121332"/>
                  <a:pt x="94097" y="125425"/>
                </a:cubicBezTo>
                <a:cubicBezTo>
                  <a:pt x="90078" y="142094"/>
                  <a:pt x="70619" y="154781"/>
                  <a:pt x="47216" y="154781"/>
                </a:cubicBezTo>
                <a:cubicBezTo>
                  <a:pt x="23812" y="154781"/>
                  <a:pt x="4353" y="142131"/>
                  <a:pt x="335" y="125425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4" name="Text 32"/>
          <p:cNvSpPr/>
          <p:nvPr/>
        </p:nvSpPr>
        <p:spPr>
          <a:xfrm>
            <a:off x="6844665" y="4063365"/>
            <a:ext cx="425767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Autonomy &amp; Consent</a:t>
            </a:r>
            <a:endParaRPr lang="en-US" sz="1600" dirty="0"/>
          </a:p>
        </p:txBody>
      </p:sp>
      <p:sp>
        <p:nvSpPr>
          <p:cNvPr id="35" name="Text 33"/>
          <p:cNvSpPr/>
          <p:nvPr/>
        </p:nvSpPr>
        <p:spPr>
          <a:xfrm>
            <a:off x="6844665" y="4368165"/>
            <a:ext cx="424815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AFC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Experiences of choice, coercion, and capacity in secure settings</a:t>
            </a:r>
            <a:endParaRPr lang="en-US" sz="1600" dirty="0"/>
          </a:p>
        </p:txBody>
      </p:sp>
      <p:sp>
        <p:nvSpPr>
          <p:cNvPr id="36" name="Shape 34"/>
          <p:cNvSpPr/>
          <p:nvPr/>
        </p:nvSpPr>
        <p:spPr>
          <a:xfrm>
            <a:off x="400050" y="5753100"/>
            <a:ext cx="11410950" cy="723900"/>
          </a:xfrm>
          <a:custGeom>
            <a:avLst/>
            <a:gdLst/>
            <a:ahLst/>
            <a:cxnLst/>
            <a:rect l="l" t="t" r="r" b="b"/>
            <a:pathLst>
              <a:path w="11410950" h="723900">
                <a:moveTo>
                  <a:pt x="38100" y="0"/>
                </a:moveTo>
                <a:lnTo>
                  <a:pt x="11334752" y="0"/>
                </a:lnTo>
                <a:cubicBezTo>
                  <a:pt x="11376807" y="0"/>
                  <a:pt x="11410950" y="34143"/>
                  <a:pt x="11410950" y="76198"/>
                </a:cubicBezTo>
                <a:lnTo>
                  <a:pt x="11410950" y="647702"/>
                </a:lnTo>
                <a:cubicBezTo>
                  <a:pt x="11410950" y="689757"/>
                  <a:pt x="11376807" y="723900"/>
                  <a:pt x="11334752" y="723900"/>
                </a:cubicBezTo>
                <a:lnTo>
                  <a:pt x="38100" y="723900"/>
                </a:lnTo>
                <a:cubicBezTo>
                  <a:pt x="17072" y="723900"/>
                  <a:pt x="0" y="706828"/>
                  <a:pt x="0" y="68580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7" name="Shape 35"/>
          <p:cNvSpPr/>
          <p:nvPr/>
        </p:nvSpPr>
        <p:spPr>
          <a:xfrm>
            <a:off x="400050" y="5753100"/>
            <a:ext cx="38100" cy="723900"/>
          </a:xfrm>
          <a:custGeom>
            <a:avLst/>
            <a:gdLst/>
            <a:ahLst/>
            <a:cxnLst/>
            <a:rect l="l" t="t" r="r" b="b"/>
            <a:pathLst>
              <a:path w="38100" h="723900">
                <a:moveTo>
                  <a:pt x="38100" y="0"/>
                </a:moveTo>
                <a:lnTo>
                  <a:pt x="38100" y="0"/>
                </a:lnTo>
                <a:lnTo>
                  <a:pt x="38100" y="723900"/>
                </a:lnTo>
                <a:lnTo>
                  <a:pt x="38100" y="723900"/>
                </a:lnTo>
                <a:cubicBezTo>
                  <a:pt x="17072" y="723900"/>
                  <a:pt x="0" y="706828"/>
                  <a:pt x="0" y="68580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8" name="Shape 36"/>
          <p:cNvSpPr/>
          <p:nvPr/>
        </p:nvSpPr>
        <p:spPr>
          <a:xfrm>
            <a:off x="552450" y="5905500"/>
            <a:ext cx="152400" cy="152400"/>
          </a:xfrm>
          <a:custGeom>
            <a:avLst/>
            <a:gdLst/>
            <a:ahLst/>
            <a:cxnLst/>
            <a:rect l="l" t="t" r="r" b="b"/>
            <a:pathLst>
              <a:path w="152400" h="152400">
                <a:moveTo>
                  <a:pt x="76200" y="152400"/>
                </a:moveTo>
                <a:cubicBezTo>
                  <a:pt x="118256" y="152400"/>
                  <a:pt x="152400" y="118256"/>
                  <a:pt x="152400" y="76200"/>
                </a:cubicBezTo>
                <a:cubicBezTo>
                  <a:pt x="152400" y="34144"/>
                  <a:pt x="118256" y="0"/>
                  <a:pt x="76200" y="0"/>
                </a:cubicBezTo>
                <a:cubicBezTo>
                  <a:pt x="34144" y="0"/>
                  <a:pt x="0" y="34144"/>
                  <a:pt x="0" y="76200"/>
                </a:cubicBezTo>
                <a:cubicBezTo>
                  <a:pt x="0" y="118256"/>
                  <a:pt x="34144" y="152400"/>
                  <a:pt x="76200" y="152400"/>
                </a:cubicBezTo>
                <a:close/>
                <a:moveTo>
                  <a:pt x="66675" y="47625"/>
                </a:moveTo>
                <a:cubicBezTo>
                  <a:pt x="66675" y="42368"/>
                  <a:pt x="70943" y="38100"/>
                  <a:pt x="76200" y="38100"/>
                </a:cubicBezTo>
                <a:cubicBezTo>
                  <a:pt x="81457" y="38100"/>
                  <a:pt x="85725" y="42368"/>
                  <a:pt x="85725" y="47625"/>
                </a:cubicBezTo>
                <a:cubicBezTo>
                  <a:pt x="85725" y="52882"/>
                  <a:pt x="81457" y="57150"/>
                  <a:pt x="76200" y="57150"/>
                </a:cubicBezTo>
                <a:cubicBezTo>
                  <a:pt x="70943" y="57150"/>
                  <a:pt x="66675" y="52882"/>
                  <a:pt x="66675" y="47625"/>
                </a:cubicBezTo>
                <a:close/>
                <a:moveTo>
                  <a:pt x="64294" y="66675"/>
                </a:moveTo>
                <a:lnTo>
                  <a:pt x="78581" y="66675"/>
                </a:lnTo>
                <a:cubicBezTo>
                  <a:pt x="82540" y="66675"/>
                  <a:pt x="85725" y="69860"/>
                  <a:pt x="85725" y="73819"/>
                </a:cubicBezTo>
                <a:lnTo>
                  <a:pt x="85725" y="100013"/>
                </a:lnTo>
                <a:lnTo>
                  <a:pt x="88106" y="100013"/>
                </a:lnTo>
                <a:cubicBezTo>
                  <a:pt x="92065" y="100013"/>
                  <a:pt x="95250" y="103197"/>
                  <a:pt x="95250" y="107156"/>
                </a:cubicBezTo>
                <a:cubicBezTo>
                  <a:pt x="95250" y="111115"/>
                  <a:pt x="92065" y="114300"/>
                  <a:pt x="88106" y="114300"/>
                </a:cubicBezTo>
                <a:lnTo>
                  <a:pt x="64294" y="114300"/>
                </a:lnTo>
                <a:cubicBezTo>
                  <a:pt x="60335" y="114300"/>
                  <a:pt x="57150" y="111115"/>
                  <a:pt x="57150" y="107156"/>
                </a:cubicBezTo>
                <a:cubicBezTo>
                  <a:pt x="57150" y="103197"/>
                  <a:pt x="60335" y="100013"/>
                  <a:pt x="64294" y="100013"/>
                </a:cubicBezTo>
                <a:lnTo>
                  <a:pt x="71438" y="100013"/>
                </a:lnTo>
                <a:lnTo>
                  <a:pt x="71438" y="80962"/>
                </a:lnTo>
                <a:lnTo>
                  <a:pt x="64294" y="80962"/>
                </a:lnTo>
                <a:cubicBezTo>
                  <a:pt x="60335" y="80962"/>
                  <a:pt x="57150" y="77778"/>
                  <a:pt x="57150" y="73819"/>
                </a:cubicBezTo>
                <a:cubicBezTo>
                  <a:pt x="57150" y="69860"/>
                  <a:pt x="60335" y="66675"/>
                  <a:pt x="64294" y="66675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9" name="Text 37"/>
          <p:cNvSpPr/>
          <p:nvPr/>
        </p:nvSpPr>
        <p:spPr>
          <a:xfrm>
            <a:off x="781050" y="5867400"/>
            <a:ext cx="1099185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b="1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Critical Evaluation:</a:t>
            </a:r>
            <a:r>
              <a:rPr lang="en-US" sz="120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This assessment examines </a:t>
            </a:r>
            <a:r>
              <a:rPr lang="en-US" sz="1200" dirty="0">
                <a:solidFill>
                  <a:srgbClr val="D69E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both positive outcomes and notable concerns</a:t>
            </a:r>
            <a:r>
              <a:rPr lang="en-US" sz="120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within NHS digital transformation strategies, using UK-specific evidence.</a:t>
            </a:r>
            <a:endParaRPr lang="en-US" sz="1600" dirty="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06ED583-F3F5-015A-83DF-7B8B6A43959C}"/>
              </a:ext>
            </a:extLst>
          </p:cNvPr>
          <p:cNvSpPr txBox="1"/>
          <p:nvPr/>
        </p:nvSpPr>
        <p:spPr>
          <a:xfrm>
            <a:off x="3352800" y="5233650"/>
            <a:ext cx="222209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(NHS England,2023)</a:t>
            </a:r>
          </a:p>
        </p:txBody>
      </p:sp>
    </p:spTree>
  </p:cSld>
  <p:clrMapOvr>
    <a:masterClrMapping/>
  </p:clrMapOvr>
  <p:transition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A202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81000" y="381000"/>
            <a:ext cx="11506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kern="0" spc="60" dirty="0">
                <a:solidFill>
                  <a:srgbClr val="D69E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Workforce Impact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81000" y="647700"/>
            <a:ext cx="11601450" cy="42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2700" b="1" dirty="0" err="1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Revolutionising</a:t>
            </a:r>
            <a:r>
              <a:rPr lang="en-US" sz="270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 Nursing Observation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388620" y="1236345"/>
            <a:ext cx="7263765" cy="2558415"/>
          </a:xfrm>
          <a:custGeom>
            <a:avLst/>
            <a:gdLst/>
            <a:ahLst/>
            <a:cxnLst/>
            <a:rect l="l" t="t" r="r" b="b"/>
            <a:pathLst>
              <a:path w="7263765" h="2558415">
                <a:moveTo>
                  <a:pt x="114310" y="0"/>
                </a:moveTo>
                <a:lnTo>
                  <a:pt x="7149455" y="0"/>
                </a:lnTo>
                <a:cubicBezTo>
                  <a:pt x="7212587" y="0"/>
                  <a:pt x="7263765" y="51178"/>
                  <a:pt x="7263765" y="114310"/>
                </a:cubicBezTo>
                <a:lnTo>
                  <a:pt x="7263765" y="2444105"/>
                </a:lnTo>
                <a:cubicBezTo>
                  <a:pt x="7263765" y="2507237"/>
                  <a:pt x="7212587" y="2558415"/>
                  <a:pt x="7149455" y="2558415"/>
                </a:cubicBezTo>
                <a:lnTo>
                  <a:pt x="114310" y="2558415"/>
                </a:lnTo>
                <a:cubicBezTo>
                  <a:pt x="51178" y="2558415"/>
                  <a:pt x="0" y="2507237"/>
                  <a:pt x="0" y="2444105"/>
                </a:cubicBezTo>
                <a:lnTo>
                  <a:pt x="0" y="114310"/>
                </a:lnTo>
                <a:cubicBezTo>
                  <a:pt x="0" y="51221"/>
                  <a:pt x="51221" y="0"/>
                  <a:pt x="114310" y="0"/>
                </a:cubicBezTo>
                <a:close/>
              </a:path>
            </a:pathLst>
          </a:custGeom>
          <a:gradFill flip="none" rotWithShape="1">
            <a:gsLst>
              <a:gs pos="0">
                <a:srgbClr val="D69E2E">
                  <a:alpha val="20000"/>
                </a:srgbClr>
              </a:gs>
              <a:gs pos="100000">
                <a:srgbClr val="D69E2E">
                  <a:alpha val="5000"/>
                </a:srgbClr>
              </a:gs>
            </a:gsLst>
            <a:lin ang="2700000" scaled="1"/>
          </a:gradFill>
          <a:ln w="20320">
            <a:solidFill>
              <a:srgbClr val="D69E2E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5" name="Shape 3"/>
          <p:cNvSpPr/>
          <p:nvPr/>
        </p:nvSpPr>
        <p:spPr>
          <a:xfrm>
            <a:off x="548640" y="1396366"/>
            <a:ext cx="457200" cy="457200"/>
          </a:xfrm>
          <a:custGeom>
            <a:avLst/>
            <a:gdLst/>
            <a:ahLst/>
            <a:cxnLst/>
            <a:rect l="l" t="t" r="r" b="b"/>
            <a:pathLst>
              <a:path w="457200" h="457200">
                <a:moveTo>
                  <a:pt x="228600" y="0"/>
                </a:moveTo>
                <a:lnTo>
                  <a:pt x="228600" y="0"/>
                </a:lnTo>
                <a:cubicBezTo>
                  <a:pt x="354768" y="0"/>
                  <a:pt x="457200" y="102432"/>
                  <a:pt x="457200" y="228600"/>
                </a:cubicBezTo>
                <a:lnTo>
                  <a:pt x="457200" y="228600"/>
                </a:lnTo>
                <a:cubicBezTo>
                  <a:pt x="457200" y="354768"/>
                  <a:pt x="354768" y="457200"/>
                  <a:pt x="228600" y="457200"/>
                </a:cubicBezTo>
                <a:lnTo>
                  <a:pt x="228600" y="457200"/>
                </a:lnTo>
                <a:cubicBezTo>
                  <a:pt x="102432" y="457200"/>
                  <a:pt x="0" y="354768"/>
                  <a:pt x="0" y="228600"/>
                </a:cubicBezTo>
                <a:lnTo>
                  <a:pt x="0" y="228600"/>
                </a:lnTo>
                <a:cubicBezTo>
                  <a:pt x="0" y="102432"/>
                  <a:pt x="102432" y="0"/>
                  <a:pt x="228600" y="0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670084" y="1529716"/>
            <a:ext cx="214313" cy="190500"/>
          </a:xfrm>
          <a:custGeom>
            <a:avLst/>
            <a:gdLst/>
            <a:ahLst/>
            <a:cxnLst/>
            <a:rect l="l" t="t" r="r" b="b"/>
            <a:pathLst>
              <a:path w="214313" h="190500">
                <a:moveTo>
                  <a:pt x="107156" y="23812"/>
                </a:moveTo>
                <a:cubicBezTo>
                  <a:pt x="146596" y="23812"/>
                  <a:pt x="178594" y="55811"/>
                  <a:pt x="178594" y="95250"/>
                </a:cubicBezTo>
                <a:cubicBezTo>
                  <a:pt x="178594" y="134689"/>
                  <a:pt x="146596" y="166688"/>
                  <a:pt x="107156" y="166688"/>
                </a:cubicBezTo>
                <a:cubicBezTo>
                  <a:pt x="82897" y="166688"/>
                  <a:pt x="61429" y="154595"/>
                  <a:pt x="48518" y="136066"/>
                </a:cubicBezTo>
                <a:cubicBezTo>
                  <a:pt x="44760" y="130671"/>
                  <a:pt x="37319" y="129369"/>
                  <a:pt x="31924" y="133127"/>
                </a:cubicBezTo>
                <a:cubicBezTo>
                  <a:pt x="26529" y="136885"/>
                  <a:pt x="25226" y="144326"/>
                  <a:pt x="28984" y="149721"/>
                </a:cubicBezTo>
                <a:cubicBezTo>
                  <a:pt x="46174" y="174352"/>
                  <a:pt x="74786" y="190500"/>
                  <a:pt x="107156" y="190500"/>
                </a:cubicBezTo>
                <a:cubicBezTo>
                  <a:pt x="159767" y="190500"/>
                  <a:pt x="202406" y="147861"/>
                  <a:pt x="202406" y="95250"/>
                </a:cubicBezTo>
                <a:cubicBezTo>
                  <a:pt x="202406" y="42639"/>
                  <a:pt x="159767" y="0"/>
                  <a:pt x="107156" y="0"/>
                </a:cubicBezTo>
                <a:cubicBezTo>
                  <a:pt x="75270" y="0"/>
                  <a:pt x="47067" y="15664"/>
                  <a:pt x="29766" y="39700"/>
                </a:cubicBezTo>
                <a:lnTo>
                  <a:pt x="29766" y="29766"/>
                </a:lnTo>
                <a:cubicBezTo>
                  <a:pt x="29766" y="23180"/>
                  <a:pt x="24445" y="17859"/>
                  <a:pt x="17859" y="17859"/>
                </a:cubicBezTo>
                <a:cubicBezTo>
                  <a:pt x="11274" y="17859"/>
                  <a:pt x="5953" y="23180"/>
                  <a:pt x="5953" y="29766"/>
                </a:cubicBezTo>
                <a:lnTo>
                  <a:pt x="5953" y="71438"/>
                </a:lnTo>
                <a:cubicBezTo>
                  <a:pt x="5953" y="78023"/>
                  <a:pt x="11274" y="83344"/>
                  <a:pt x="17859" y="83344"/>
                </a:cubicBezTo>
                <a:lnTo>
                  <a:pt x="27012" y="83344"/>
                </a:lnTo>
                <a:cubicBezTo>
                  <a:pt x="27198" y="83344"/>
                  <a:pt x="27384" y="83344"/>
                  <a:pt x="27570" y="83344"/>
                </a:cubicBezTo>
                <a:lnTo>
                  <a:pt x="59568" y="83344"/>
                </a:lnTo>
                <a:cubicBezTo>
                  <a:pt x="66154" y="83344"/>
                  <a:pt x="71475" y="78023"/>
                  <a:pt x="71475" y="71438"/>
                </a:cubicBezTo>
                <a:cubicBezTo>
                  <a:pt x="71475" y="64852"/>
                  <a:pt x="66154" y="59531"/>
                  <a:pt x="59568" y="59531"/>
                </a:cubicBezTo>
                <a:lnTo>
                  <a:pt x="45318" y="59531"/>
                </a:lnTo>
                <a:cubicBezTo>
                  <a:pt x="57634" y="38174"/>
                  <a:pt x="80739" y="23812"/>
                  <a:pt x="107156" y="23812"/>
                </a:cubicBezTo>
                <a:close/>
                <a:moveTo>
                  <a:pt x="116086" y="56555"/>
                </a:moveTo>
                <a:cubicBezTo>
                  <a:pt x="116086" y="51606"/>
                  <a:pt x="112105" y="47625"/>
                  <a:pt x="107156" y="47625"/>
                </a:cubicBezTo>
                <a:cubicBezTo>
                  <a:pt x="102208" y="47625"/>
                  <a:pt x="98227" y="51606"/>
                  <a:pt x="98227" y="56555"/>
                </a:cubicBezTo>
                <a:lnTo>
                  <a:pt x="98227" y="95250"/>
                </a:lnTo>
                <a:cubicBezTo>
                  <a:pt x="98227" y="97631"/>
                  <a:pt x="99157" y="99901"/>
                  <a:pt x="100831" y="101575"/>
                </a:cubicBezTo>
                <a:lnTo>
                  <a:pt x="127620" y="128364"/>
                </a:lnTo>
                <a:cubicBezTo>
                  <a:pt x="131118" y="131862"/>
                  <a:pt x="136773" y="131862"/>
                  <a:pt x="140233" y="128364"/>
                </a:cubicBezTo>
                <a:cubicBezTo>
                  <a:pt x="143694" y="124867"/>
                  <a:pt x="143731" y="119211"/>
                  <a:pt x="140233" y="115751"/>
                </a:cubicBezTo>
                <a:lnTo>
                  <a:pt x="116049" y="91567"/>
                </a:lnTo>
                <a:lnTo>
                  <a:pt x="116049" y="56555"/>
                </a:ln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120140" y="1472566"/>
            <a:ext cx="2066925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Traditional Practice</a:t>
            </a:r>
            <a:endParaRPr lang="en-US" sz="1600" dirty="0"/>
          </a:p>
        </p:txBody>
      </p:sp>
      <p:sp>
        <p:nvSpPr>
          <p:cNvPr id="8" name="Shape 6"/>
          <p:cNvSpPr/>
          <p:nvPr/>
        </p:nvSpPr>
        <p:spPr>
          <a:xfrm>
            <a:off x="572453" y="2005966"/>
            <a:ext cx="171450" cy="171450"/>
          </a:xfrm>
          <a:custGeom>
            <a:avLst/>
            <a:gdLst/>
            <a:ahLst/>
            <a:cxnLst/>
            <a:rect l="l" t="t" r="r" b="b"/>
            <a:pathLst>
              <a:path w="171450" h="171450">
                <a:moveTo>
                  <a:pt x="85725" y="0"/>
                </a:moveTo>
                <a:cubicBezTo>
                  <a:pt x="133038" y="0"/>
                  <a:pt x="171450" y="38412"/>
                  <a:pt x="171450" y="85725"/>
                </a:cubicBezTo>
                <a:cubicBezTo>
                  <a:pt x="171450" y="133038"/>
                  <a:pt x="133038" y="171450"/>
                  <a:pt x="85725" y="171450"/>
                </a:cubicBezTo>
                <a:cubicBezTo>
                  <a:pt x="38412" y="171450"/>
                  <a:pt x="0" y="133038"/>
                  <a:pt x="0" y="85725"/>
                </a:cubicBezTo>
                <a:cubicBezTo>
                  <a:pt x="0" y="38412"/>
                  <a:pt x="38412" y="0"/>
                  <a:pt x="85725" y="0"/>
                </a:cubicBezTo>
                <a:close/>
                <a:moveTo>
                  <a:pt x="77688" y="40184"/>
                </a:moveTo>
                <a:lnTo>
                  <a:pt x="77688" y="85725"/>
                </a:lnTo>
                <a:cubicBezTo>
                  <a:pt x="77688" y="88404"/>
                  <a:pt x="79028" y="90915"/>
                  <a:pt x="81271" y="92422"/>
                </a:cubicBezTo>
                <a:lnTo>
                  <a:pt x="113418" y="113854"/>
                </a:lnTo>
                <a:cubicBezTo>
                  <a:pt x="117102" y="116332"/>
                  <a:pt x="122091" y="115327"/>
                  <a:pt x="124569" y="111610"/>
                </a:cubicBezTo>
                <a:cubicBezTo>
                  <a:pt x="127047" y="107893"/>
                  <a:pt x="126043" y="102937"/>
                  <a:pt x="122326" y="100459"/>
                </a:cubicBezTo>
                <a:lnTo>
                  <a:pt x="93762" y="81439"/>
                </a:lnTo>
                <a:lnTo>
                  <a:pt x="93762" y="40184"/>
                </a:lnTo>
                <a:cubicBezTo>
                  <a:pt x="93762" y="35730"/>
                  <a:pt x="90179" y="32147"/>
                  <a:pt x="85725" y="32147"/>
                </a:cubicBezTo>
                <a:cubicBezTo>
                  <a:pt x="81271" y="32147"/>
                  <a:pt x="77688" y="35730"/>
                  <a:pt x="77688" y="40184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877252" y="1967866"/>
            <a:ext cx="581025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Every 15-30 minutes:</a:t>
            </a:r>
            <a:r>
              <a:rPr lang="en-US" sz="120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Physical observations via bedroom windows or direct room entry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572453" y="2310766"/>
            <a:ext cx="171450" cy="171450"/>
          </a:xfrm>
          <a:custGeom>
            <a:avLst/>
            <a:gdLst/>
            <a:ahLst/>
            <a:cxnLst/>
            <a:rect l="l" t="t" r="r" b="b"/>
            <a:pathLst>
              <a:path w="171450" h="171450">
                <a:moveTo>
                  <a:pt x="85725" y="0"/>
                </a:moveTo>
                <a:cubicBezTo>
                  <a:pt x="90647" y="0"/>
                  <a:pt x="95168" y="2712"/>
                  <a:pt x="97512" y="7032"/>
                </a:cubicBezTo>
                <a:lnTo>
                  <a:pt x="169843" y="140977"/>
                </a:lnTo>
                <a:cubicBezTo>
                  <a:pt x="172086" y="145130"/>
                  <a:pt x="171986" y="150153"/>
                  <a:pt x="169575" y="154205"/>
                </a:cubicBezTo>
                <a:cubicBezTo>
                  <a:pt x="167164" y="158256"/>
                  <a:pt x="162777" y="160734"/>
                  <a:pt x="158055" y="160734"/>
                </a:cubicBezTo>
                <a:lnTo>
                  <a:pt x="13395" y="160734"/>
                </a:lnTo>
                <a:cubicBezTo>
                  <a:pt x="8673" y="160734"/>
                  <a:pt x="4320" y="158256"/>
                  <a:pt x="1875" y="154205"/>
                </a:cubicBezTo>
                <a:cubicBezTo>
                  <a:pt x="-569" y="150153"/>
                  <a:pt x="-636" y="145130"/>
                  <a:pt x="1607" y="140977"/>
                </a:cubicBezTo>
                <a:lnTo>
                  <a:pt x="73938" y="7032"/>
                </a:lnTo>
                <a:cubicBezTo>
                  <a:pt x="76282" y="2712"/>
                  <a:pt x="80803" y="0"/>
                  <a:pt x="85725" y="0"/>
                </a:cubicBezTo>
                <a:close/>
                <a:moveTo>
                  <a:pt x="85725" y="56257"/>
                </a:moveTo>
                <a:cubicBezTo>
                  <a:pt x="81271" y="56257"/>
                  <a:pt x="77688" y="59840"/>
                  <a:pt x="77688" y="64294"/>
                </a:cubicBezTo>
                <a:lnTo>
                  <a:pt x="77688" y="101798"/>
                </a:lnTo>
                <a:cubicBezTo>
                  <a:pt x="77688" y="106252"/>
                  <a:pt x="81271" y="109835"/>
                  <a:pt x="85725" y="109835"/>
                </a:cubicBezTo>
                <a:cubicBezTo>
                  <a:pt x="90179" y="109835"/>
                  <a:pt x="93762" y="106252"/>
                  <a:pt x="93762" y="101798"/>
                </a:cubicBezTo>
                <a:lnTo>
                  <a:pt x="93762" y="64294"/>
                </a:lnTo>
                <a:cubicBezTo>
                  <a:pt x="93762" y="59840"/>
                  <a:pt x="90179" y="56257"/>
                  <a:pt x="85725" y="56257"/>
                </a:cubicBezTo>
                <a:close/>
                <a:moveTo>
                  <a:pt x="94666" y="128588"/>
                </a:moveTo>
                <a:cubicBezTo>
                  <a:pt x="94869" y="125269"/>
                  <a:pt x="93214" y="122111"/>
                  <a:pt x="90369" y="120390"/>
                </a:cubicBezTo>
                <a:cubicBezTo>
                  <a:pt x="87524" y="118670"/>
                  <a:pt x="83959" y="118670"/>
                  <a:pt x="81114" y="120390"/>
                </a:cubicBezTo>
                <a:cubicBezTo>
                  <a:pt x="78269" y="122111"/>
                  <a:pt x="76614" y="125269"/>
                  <a:pt x="76818" y="128587"/>
                </a:cubicBezTo>
                <a:cubicBezTo>
                  <a:pt x="76614" y="131906"/>
                  <a:pt x="78269" y="135064"/>
                  <a:pt x="81114" y="136785"/>
                </a:cubicBezTo>
                <a:cubicBezTo>
                  <a:pt x="83959" y="138505"/>
                  <a:pt x="87524" y="138505"/>
                  <a:pt x="90369" y="136785"/>
                </a:cubicBezTo>
                <a:cubicBezTo>
                  <a:pt x="93214" y="135064"/>
                  <a:pt x="94869" y="131906"/>
                  <a:pt x="94666" y="128588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877252" y="2272666"/>
            <a:ext cx="347662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Labour-intensive:</a:t>
            </a:r>
            <a:r>
              <a:rPr lang="en-US" sz="120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Interrupted patient sleep patterns</a:t>
            </a:r>
            <a:endParaRPr lang="en-US" sz="1600" dirty="0"/>
          </a:p>
        </p:txBody>
      </p:sp>
      <p:sp>
        <p:nvSpPr>
          <p:cNvPr id="12" name="Shape 10"/>
          <p:cNvSpPr/>
          <p:nvPr/>
        </p:nvSpPr>
        <p:spPr>
          <a:xfrm>
            <a:off x="583168" y="2615566"/>
            <a:ext cx="150019" cy="171450"/>
          </a:xfrm>
          <a:custGeom>
            <a:avLst/>
            <a:gdLst/>
            <a:ahLst/>
            <a:cxnLst/>
            <a:rect l="l" t="t" r="r" b="b"/>
            <a:pathLst>
              <a:path w="150019" h="171450">
                <a:moveTo>
                  <a:pt x="81271" y="26789"/>
                </a:moveTo>
                <a:lnTo>
                  <a:pt x="111844" y="26789"/>
                </a:lnTo>
                <a:cubicBezTo>
                  <a:pt x="108261" y="18551"/>
                  <a:pt x="101966" y="11754"/>
                  <a:pt x="94130" y="7501"/>
                </a:cubicBezTo>
                <a:lnTo>
                  <a:pt x="81271" y="26789"/>
                </a:lnTo>
                <a:close/>
                <a:moveTo>
                  <a:pt x="80970" y="3114"/>
                </a:moveTo>
                <a:cubicBezTo>
                  <a:pt x="79028" y="2813"/>
                  <a:pt x="77019" y="2679"/>
                  <a:pt x="75009" y="2679"/>
                </a:cubicBezTo>
                <a:cubicBezTo>
                  <a:pt x="58534" y="2679"/>
                  <a:pt x="44369" y="12591"/>
                  <a:pt x="38174" y="26789"/>
                </a:cubicBezTo>
                <a:lnTo>
                  <a:pt x="65164" y="26789"/>
                </a:lnTo>
                <a:lnTo>
                  <a:pt x="80936" y="3114"/>
                </a:lnTo>
                <a:close/>
                <a:moveTo>
                  <a:pt x="75009" y="83046"/>
                </a:moveTo>
                <a:cubicBezTo>
                  <a:pt x="97211" y="83046"/>
                  <a:pt x="115193" y="65064"/>
                  <a:pt x="115193" y="42863"/>
                </a:cubicBezTo>
                <a:lnTo>
                  <a:pt x="34826" y="42863"/>
                </a:lnTo>
                <a:cubicBezTo>
                  <a:pt x="34826" y="65064"/>
                  <a:pt x="52808" y="83046"/>
                  <a:pt x="75009" y="83046"/>
                </a:cubicBezTo>
                <a:close/>
                <a:moveTo>
                  <a:pt x="33051" y="114456"/>
                </a:moveTo>
                <a:cubicBezTo>
                  <a:pt x="16509" y="123966"/>
                  <a:pt x="5358" y="141815"/>
                  <a:pt x="5358" y="162275"/>
                </a:cubicBezTo>
                <a:cubicBezTo>
                  <a:pt x="5358" y="167331"/>
                  <a:pt x="9477" y="171450"/>
                  <a:pt x="14533" y="171450"/>
                </a:cubicBezTo>
                <a:lnTo>
                  <a:pt x="65097" y="171450"/>
                </a:lnTo>
                <a:lnTo>
                  <a:pt x="33018" y="114456"/>
                </a:lnTo>
                <a:close/>
                <a:moveTo>
                  <a:pt x="48153" y="108529"/>
                </a:moveTo>
                <a:lnTo>
                  <a:pt x="62452" y="133945"/>
                </a:lnTo>
                <a:lnTo>
                  <a:pt x="91083" y="133945"/>
                </a:lnTo>
                <a:cubicBezTo>
                  <a:pt x="105884" y="133945"/>
                  <a:pt x="117872" y="145933"/>
                  <a:pt x="117872" y="160734"/>
                </a:cubicBezTo>
                <a:cubicBezTo>
                  <a:pt x="117872" y="164552"/>
                  <a:pt x="117068" y="168168"/>
                  <a:pt x="115628" y="171450"/>
                </a:cubicBezTo>
                <a:lnTo>
                  <a:pt x="135452" y="171450"/>
                </a:lnTo>
                <a:cubicBezTo>
                  <a:pt x="140509" y="171450"/>
                  <a:pt x="144627" y="167331"/>
                  <a:pt x="144627" y="162275"/>
                </a:cubicBezTo>
                <a:cubicBezTo>
                  <a:pt x="144627" y="131836"/>
                  <a:pt x="119948" y="107156"/>
                  <a:pt x="89509" y="107156"/>
                </a:cubicBezTo>
                <a:lnTo>
                  <a:pt x="60409" y="107156"/>
                </a:lnTo>
                <a:cubicBezTo>
                  <a:pt x="56190" y="107156"/>
                  <a:pt x="52071" y="107625"/>
                  <a:pt x="48120" y="108529"/>
                </a:cubicBezTo>
                <a:close/>
                <a:moveTo>
                  <a:pt x="71493" y="150019"/>
                </a:moveTo>
                <a:lnTo>
                  <a:pt x="83548" y="171450"/>
                </a:lnTo>
                <a:lnTo>
                  <a:pt x="91083" y="171450"/>
                </a:lnTo>
                <a:cubicBezTo>
                  <a:pt x="97010" y="171450"/>
                  <a:pt x="101798" y="166661"/>
                  <a:pt x="101798" y="160734"/>
                </a:cubicBezTo>
                <a:cubicBezTo>
                  <a:pt x="101798" y="154807"/>
                  <a:pt x="97010" y="150019"/>
                  <a:pt x="91083" y="150019"/>
                </a:cubicBezTo>
                <a:lnTo>
                  <a:pt x="71493" y="150019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877252" y="2577466"/>
            <a:ext cx="366712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Staff safety risks:</a:t>
            </a:r>
            <a:r>
              <a:rPr lang="en-US" sz="120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Entering rooms with agitated patients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548640" y="2882266"/>
            <a:ext cx="70104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(Ndebele et al, 2022) )</a:t>
            </a:r>
            <a:endParaRPr lang="en-US" sz="1600" dirty="0"/>
          </a:p>
        </p:txBody>
      </p:sp>
      <p:sp>
        <p:nvSpPr>
          <p:cNvPr id="15" name="Shape 13"/>
          <p:cNvSpPr/>
          <p:nvPr/>
        </p:nvSpPr>
        <p:spPr>
          <a:xfrm>
            <a:off x="388620" y="3926325"/>
            <a:ext cx="7263765" cy="2558415"/>
          </a:xfrm>
          <a:custGeom>
            <a:avLst/>
            <a:gdLst/>
            <a:ahLst/>
            <a:cxnLst/>
            <a:rect l="l" t="t" r="r" b="b"/>
            <a:pathLst>
              <a:path w="7263765" h="2558415">
                <a:moveTo>
                  <a:pt x="114310" y="0"/>
                </a:moveTo>
                <a:lnTo>
                  <a:pt x="7149455" y="0"/>
                </a:lnTo>
                <a:cubicBezTo>
                  <a:pt x="7212587" y="0"/>
                  <a:pt x="7263765" y="51178"/>
                  <a:pt x="7263765" y="114310"/>
                </a:cubicBezTo>
                <a:lnTo>
                  <a:pt x="7263765" y="2444105"/>
                </a:lnTo>
                <a:cubicBezTo>
                  <a:pt x="7263765" y="2507237"/>
                  <a:pt x="7212587" y="2558415"/>
                  <a:pt x="7149455" y="2558415"/>
                </a:cubicBezTo>
                <a:lnTo>
                  <a:pt x="114310" y="2558415"/>
                </a:lnTo>
                <a:cubicBezTo>
                  <a:pt x="51178" y="2558415"/>
                  <a:pt x="0" y="2507237"/>
                  <a:pt x="0" y="2444105"/>
                </a:cubicBezTo>
                <a:lnTo>
                  <a:pt x="0" y="114310"/>
                </a:lnTo>
                <a:cubicBezTo>
                  <a:pt x="0" y="51221"/>
                  <a:pt x="51221" y="0"/>
                  <a:pt x="114310" y="0"/>
                </a:cubicBezTo>
                <a:close/>
              </a:path>
            </a:pathLst>
          </a:custGeom>
          <a:gradFill flip="none" rotWithShape="1">
            <a:gsLst>
              <a:gs pos="0">
                <a:srgbClr val="4A908A">
                  <a:alpha val="20000"/>
                </a:srgbClr>
              </a:gs>
              <a:gs pos="100000">
                <a:srgbClr val="4A908A">
                  <a:alpha val="5000"/>
                </a:srgbClr>
              </a:gs>
            </a:gsLst>
            <a:lin ang="2700000" scaled="1"/>
          </a:gradFill>
          <a:ln w="20320">
            <a:solidFill>
              <a:srgbClr val="4A908A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548640" y="4086344"/>
            <a:ext cx="457200" cy="457200"/>
          </a:xfrm>
          <a:custGeom>
            <a:avLst/>
            <a:gdLst/>
            <a:ahLst/>
            <a:cxnLst/>
            <a:rect l="l" t="t" r="r" b="b"/>
            <a:pathLst>
              <a:path w="457200" h="457200">
                <a:moveTo>
                  <a:pt x="228600" y="0"/>
                </a:moveTo>
                <a:lnTo>
                  <a:pt x="228600" y="0"/>
                </a:lnTo>
                <a:cubicBezTo>
                  <a:pt x="354768" y="0"/>
                  <a:pt x="457200" y="102432"/>
                  <a:pt x="457200" y="228600"/>
                </a:cubicBezTo>
                <a:lnTo>
                  <a:pt x="457200" y="228600"/>
                </a:lnTo>
                <a:cubicBezTo>
                  <a:pt x="457200" y="354768"/>
                  <a:pt x="354768" y="457200"/>
                  <a:pt x="228600" y="457200"/>
                </a:cubicBezTo>
                <a:lnTo>
                  <a:pt x="228600" y="457200"/>
                </a:lnTo>
                <a:cubicBezTo>
                  <a:pt x="102432" y="457200"/>
                  <a:pt x="0" y="354768"/>
                  <a:pt x="0" y="228600"/>
                </a:cubicBezTo>
                <a:lnTo>
                  <a:pt x="0" y="228600"/>
                </a:lnTo>
                <a:cubicBezTo>
                  <a:pt x="0" y="102432"/>
                  <a:pt x="102432" y="0"/>
                  <a:pt x="228600" y="0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658177" y="4219694"/>
            <a:ext cx="238125" cy="190500"/>
          </a:xfrm>
          <a:custGeom>
            <a:avLst/>
            <a:gdLst/>
            <a:ahLst/>
            <a:cxnLst/>
            <a:rect l="l" t="t" r="r" b="b"/>
            <a:pathLst>
              <a:path w="238125" h="190500">
                <a:moveTo>
                  <a:pt x="130969" y="0"/>
                </a:moveTo>
                <a:cubicBezTo>
                  <a:pt x="130969" y="-6586"/>
                  <a:pt x="125648" y="-11906"/>
                  <a:pt x="119063" y="-11906"/>
                </a:cubicBezTo>
                <a:cubicBezTo>
                  <a:pt x="112477" y="-11906"/>
                  <a:pt x="107156" y="-6586"/>
                  <a:pt x="107156" y="0"/>
                </a:cubicBezTo>
                <a:lnTo>
                  <a:pt x="107156" y="23812"/>
                </a:lnTo>
                <a:lnTo>
                  <a:pt x="71438" y="23812"/>
                </a:lnTo>
                <a:cubicBezTo>
                  <a:pt x="51718" y="23812"/>
                  <a:pt x="35719" y="39812"/>
                  <a:pt x="35719" y="59531"/>
                </a:cubicBezTo>
                <a:lnTo>
                  <a:pt x="35719" y="142875"/>
                </a:lnTo>
                <a:cubicBezTo>
                  <a:pt x="35719" y="162595"/>
                  <a:pt x="51718" y="178594"/>
                  <a:pt x="71438" y="178594"/>
                </a:cubicBezTo>
                <a:lnTo>
                  <a:pt x="166688" y="178594"/>
                </a:lnTo>
                <a:cubicBezTo>
                  <a:pt x="186407" y="178594"/>
                  <a:pt x="202406" y="162595"/>
                  <a:pt x="202406" y="142875"/>
                </a:cubicBezTo>
                <a:lnTo>
                  <a:pt x="202406" y="59531"/>
                </a:lnTo>
                <a:cubicBezTo>
                  <a:pt x="202406" y="39812"/>
                  <a:pt x="186407" y="23812"/>
                  <a:pt x="166688" y="23812"/>
                </a:cubicBezTo>
                <a:lnTo>
                  <a:pt x="130969" y="23812"/>
                </a:lnTo>
                <a:lnTo>
                  <a:pt x="130969" y="0"/>
                </a:lnTo>
                <a:close/>
                <a:moveTo>
                  <a:pt x="59531" y="136922"/>
                </a:moveTo>
                <a:cubicBezTo>
                  <a:pt x="59531" y="131973"/>
                  <a:pt x="63512" y="127992"/>
                  <a:pt x="68461" y="127992"/>
                </a:cubicBezTo>
                <a:lnTo>
                  <a:pt x="80367" y="127992"/>
                </a:lnTo>
                <a:cubicBezTo>
                  <a:pt x="85316" y="127992"/>
                  <a:pt x="89297" y="131973"/>
                  <a:pt x="89297" y="136922"/>
                </a:cubicBezTo>
                <a:cubicBezTo>
                  <a:pt x="89297" y="141870"/>
                  <a:pt x="85316" y="145852"/>
                  <a:pt x="80367" y="145852"/>
                </a:cubicBezTo>
                <a:lnTo>
                  <a:pt x="68461" y="145852"/>
                </a:lnTo>
                <a:cubicBezTo>
                  <a:pt x="63512" y="145852"/>
                  <a:pt x="59531" y="141870"/>
                  <a:pt x="59531" y="136922"/>
                </a:cubicBezTo>
                <a:close/>
                <a:moveTo>
                  <a:pt x="104180" y="136922"/>
                </a:moveTo>
                <a:cubicBezTo>
                  <a:pt x="104180" y="131973"/>
                  <a:pt x="108161" y="127992"/>
                  <a:pt x="113109" y="127992"/>
                </a:cubicBezTo>
                <a:lnTo>
                  <a:pt x="125016" y="127992"/>
                </a:lnTo>
                <a:cubicBezTo>
                  <a:pt x="129964" y="127992"/>
                  <a:pt x="133945" y="131973"/>
                  <a:pt x="133945" y="136922"/>
                </a:cubicBezTo>
                <a:cubicBezTo>
                  <a:pt x="133945" y="141870"/>
                  <a:pt x="129964" y="145852"/>
                  <a:pt x="125016" y="145852"/>
                </a:cubicBezTo>
                <a:lnTo>
                  <a:pt x="113109" y="145852"/>
                </a:lnTo>
                <a:cubicBezTo>
                  <a:pt x="108161" y="145852"/>
                  <a:pt x="104180" y="141870"/>
                  <a:pt x="104180" y="136922"/>
                </a:cubicBezTo>
                <a:close/>
                <a:moveTo>
                  <a:pt x="148828" y="136922"/>
                </a:moveTo>
                <a:cubicBezTo>
                  <a:pt x="148828" y="131973"/>
                  <a:pt x="152809" y="127992"/>
                  <a:pt x="157758" y="127992"/>
                </a:cubicBezTo>
                <a:lnTo>
                  <a:pt x="169664" y="127992"/>
                </a:lnTo>
                <a:cubicBezTo>
                  <a:pt x="174613" y="127992"/>
                  <a:pt x="178594" y="131973"/>
                  <a:pt x="178594" y="136922"/>
                </a:cubicBezTo>
                <a:cubicBezTo>
                  <a:pt x="178594" y="141870"/>
                  <a:pt x="174613" y="145852"/>
                  <a:pt x="169664" y="145852"/>
                </a:cubicBezTo>
                <a:lnTo>
                  <a:pt x="157758" y="145852"/>
                </a:lnTo>
                <a:cubicBezTo>
                  <a:pt x="152809" y="145852"/>
                  <a:pt x="148828" y="141870"/>
                  <a:pt x="148828" y="136922"/>
                </a:cubicBezTo>
                <a:close/>
                <a:moveTo>
                  <a:pt x="83344" y="65484"/>
                </a:moveTo>
                <a:cubicBezTo>
                  <a:pt x="93201" y="65484"/>
                  <a:pt x="101203" y="73487"/>
                  <a:pt x="101203" y="83344"/>
                </a:cubicBezTo>
                <a:cubicBezTo>
                  <a:pt x="101203" y="93201"/>
                  <a:pt x="93201" y="101203"/>
                  <a:pt x="83344" y="101203"/>
                </a:cubicBezTo>
                <a:cubicBezTo>
                  <a:pt x="73487" y="101203"/>
                  <a:pt x="65484" y="93201"/>
                  <a:pt x="65484" y="83344"/>
                </a:cubicBezTo>
                <a:cubicBezTo>
                  <a:pt x="65484" y="73487"/>
                  <a:pt x="73487" y="65484"/>
                  <a:pt x="83344" y="65484"/>
                </a:cubicBezTo>
                <a:close/>
                <a:moveTo>
                  <a:pt x="136922" y="83344"/>
                </a:moveTo>
                <a:cubicBezTo>
                  <a:pt x="136922" y="73487"/>
                  <a:pt x="144924" y="65484"/>
                  <a:pt x="154781" y="65484"/>
                </a:cubicBezTo>
                <a:cubicBezTo>
                  <a:pt x="164638" y="65484"/>
                  <a:pt x="172641" y="73487"/>
                  <a:pt x="172641" y="83344"/>
                </a:cubicBezTo>
                <a:cubicBezTo>
                  <a:pt x="172641" y="93201"/>
                  <a:pt x="164638" y="101203"/>
                  <a:pt x="154781" y="101203"/>
                </a:cubicBezTo>
                <a:cubicBezTo>
                  <a:pt x="144924" y="101203"/>
                  <a:pt x="136922" y="93201"/>
                  <a:pt x="136922" y="83344"/>
                </a:cubicBezTo>
                <a:close/>
                <a:moveTo>
                  <a:pt x="23812" y="83344"/>
                </a:moveTo>
                <a:cubicBezTo>
                  <a:pt x="23812" y="76758"/>
                  <a:pt x="18492" y="71438"/>
                  <a:pt x="11906" y="71438"/>
                </a:cubicBezTo>
                <a:cubicBezTo>
                  <a:pt x="5321" y="71438"/>
                  <a:pt x="0" y="76758"/>
                  <a:pt x="0" y="83344"/>
                </a:cubicBezTo>
                <a:lnTo>
                  <a:pt x="0" y="119063"/>
                </a:lnTo>
                <a:cubicBezTo>
                  <a:pt x="0" y="125648"/>
                  <a:pt x="5321" y="130969"/>
                  <a:pt x="11906" y="130969"/>
                </a:cubicBezTo>
                <a:cubicBezTo>
                  <a:pt x="18492" y="130969"/>
                  <a:pt x="23812" y="125648"/>
                  <a:pt x="23812" y="119063"/>
                </a:cubicBezTo>
                <a:lnTo>
                  <a:pt x="23812" y="83344"/>
                </a:lnTo>
                <a:close/>
                <a:moveTo>
                  <a:pt x="226219" y="71438"/>
                </a:moveTo>
                <a:cubicBezTo>
                  <a:pt x="219633" y="71438"/>
                  <a:pt x="214313" y="76758"/>
                  <a:pt x="214313" y="83344"/>
                </a:cubicBezTo>
                <a:lnTo>
                  <a:pt x="214313" y="119063"/>
                </a:lnTo>
                <a:cubicBezTo>
                  <a:pt x="214313" y="125648"/>
                  <a:pt x="219633" y="130969"/>
                  <a:pt x="226219" y="130969"/>
                </a:cubicBezTo>
                <a:cubicBezTo>
                  <a:pt x="232804" y="130969"/>
                  <a:pt x="238125" y="125648"/>
                  <a:pt x="238125" y="119063"/>
                </a:cubicBezTo>
                <a:lnTo>
                  <a:pt x="238125" y="83344"/>
                </a:lnTo>
                <a:cubicBezTo>
                  <a:pt x="238125" y="76758"/>
                  <a:pt x="232804" y="71438"/>
                  <a:pt x="226219" y="71438"/>
                </a:cubicBezTo>
                <a:close/>
              </a:path>
            </a:pathLst>
          </a:custGeom>
          <a:solidFill>
            <a:srgbClr val="F7FA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1120140" y="4162544"/>
            <a:ext cx="2200275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Oxevision-Enhanced</a:t>
            </a:r>
            <a:endParaRPr lang="en-US" sz="1600" dirty="0"/>
          </a:p>
        </p:txBody>
      </p:sp>
      <p:sp>
        <p:nvSpPr>
          <p:cNvPr id="19" name="Shape 17"/>
          <p:cNvSpPr/>
          <p:nvPr/>
        </p:nvSpPr>
        <p:spPr>
          <a:xfrm>
            <a:off x="561737" y="4695944"/>
            <a:ext cx="192881" cy="171450"/>
          </a:xfrm>
          <a:custGeom>
            <a:avLst/>
            <a:gdLst/>
            <a:ahLst/>
            <a:cxnLst/>
            <a:rect l="l" t="t" r="r" b="b"/>
            <a:pathLst>
              <a:path w="192881" h="171450">
                <a:moveTo>
                  <a:pt x="96441" y="32147"/>
                </a:moveTo>
                <a:cubicBezTo>
                  <a:pt x="66002" y="32147"/>
                  <a:pt x="38442" y="44202"/>
                  <a:pt x="18183" y="63825"/>
                </a:cubicBezTo>
                <a:cubicBezTo>
                  <a:pt x="13930" y="67944"/>
                  <a:pt x="7133" y="67843"/>
                  <a:pt x="3047" y="63591"/>
                </a:cubicBezTo>
                <a:cubicBezTo>
                  <a:pt x="-1038" y="59338"/>
                  <a:pt x="-971" y="52540"/>
                  <a:pt x="3282" y="48455"/>
                </a:cubicBezTo>
                <a:cubicBezTo>
                  <a:pt x="27358" y="25081"/>
                  <a:pt x="60242" y="10716"/>
                  <a:pt x="96441" y="10716"/>
                </a:cubicBezTo>
                <a:cubicBezTo>
                  <a:pt x="132639" y="10716"/>
                  <a:pt x="165523" y="25081"/>
                  <a:pt x="189633" y="48455"/>
                </a:cubicBezTo>
                <a:cubicBezTo>
                  <a:pt x="193886" y="52574"/>
                  <a:pt x="193986" y="59371"/>
                  <a:pt x="189867" y="63591"/>
                </a:cubicBezTo>
                <a:cubicBezTo>
                  <a:pt x="185749" y="67810"/>
                  <a:pt x="178951" y="67944"/>
                  <a:pt x="174732" y="63825"/>
                </a:cubicBezTo>
                <a:cubicBezTo>
                  <a:pt x="154439" y="44202"/>
                  <a:pt x="126880" y="32147"/>
                  <a:pt x="96441" y="32147"/>
                </a:cubicBezTo>
                <a:close/>
                <a:moveTo>
                  <a:pt x="80367" y="144661"/>
                </a:moveTo>
                <a:cubicBezTo>
                  <a:pt x="80367" y="135790"/>
                  <a:pt x="87569" y="128588"/>
                  <a:pt x="96441" y="128588"/>
                </a:cubicBezTo>
                <a:cubicBezTo>
                  <a:pt x="105312" y="128588"/>
                  <a:pt x="112514" y="135790"/>
                  <a:pt x="112514" y="144661"/>
                </a:cubicBezTo>
                <a:cubicBezTo>
                  <a:pt x="112514" y="153532"/>
                  <a:pt x="105312" y="160734"/>
                  <a:pt x="96441" y="160734"/>
                </a:cubicBezTo>
                <a:cubicBezTo>
                  <a:pt x="87569" y="160734"/>
                  <a:pt x="80367" y="153532"/>
                  <a:pt x="80367" y="144661"/>
                </a:cubicBezTo>
                <a:close/>
                <a:moveTo>
                  <a:pt x="56257" y="109232"/>
                </a:moveTo>
                <a:cubicBezTo>
                  <a:pt x="52339" y="113686"/>
                  <a:pt x="45575" y="114088"/>
                  <a:pt x="41121" y="110170"/>
                </a:cubicBezTo>
                <a:cubicBezTo>
                  <a:pt x="36668" y="106252"/>
                  <a:pt x="36266" y="99488"/>
                  <a:pt x="40184" y="95034"/>
                </a:cubicBezTo>
                <a:cubicBezTo>
                  <a:pt x="53913" y="79497"/>
                  <a:pt x="74038" y="69652"/>
                  <a:pt x="96441" y="69652"/>
                </a:cubicBezTo>
                <a:cubicBezTo>
                  <a:pt x="118843" y="69652"/>
                  <a:pt x="138968" y="79497"/>
                  <a:pt x="152698" y="95034"/>
                </a:cubicBezTo>
                <a:cubicBezTo>
                  <a:pt x="156616" y="99488"/>
                  <a:pt x="156180" y="106252"/>
                  <a:pt x="151760" y="110170"/>
                </a:cubicBezTo>
                <a:cubicBezTo>
                  <a:pt x="147340" y="114088"/>
                  <a:pt x="140542" y="113653"/>
                  <a:pt x="136624" y="109232"/>
                </a:cubicBezTo>
                <a:cubicBezTo>
                  <a:pt x="126779" y="98081"/>
                  <a:pt x="112447" y="91083"/>
                  <a:pt x="96441" y="91083"/>
                </a:cubicBezTo>
                <a:cubicBezTo>
                  <a:pt x="80434" y="91083"/>
                  <a:pt x="66102" y="98081"/>
                  <a:pt x="56257" y="109232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877252" y="4657844"/>
            <a:ext cx="460057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Remote monitoring:</a:t>
            </a:r>
            <a:r>
              <a:rPr lang="en-US" sz="120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Vital signs and safety checks without room entry</a:t>
            </a:r>
            <a:endParaRPr lang="en-US" sz="1600" dirty="0"/>
          </a:p>
        </p:txBody>
      </p:sp>
      <p:sp>
        <p:nvSpPr>
          <p:cNvPr id="21" name="Shape 19"/>
          <p:cNvSpPr/>
          <p:nvPr/>
        </p:nvSpPr>
        <p:spPr>
          <a:xfrm>
            <a:off x="572453" y="5000744"/>
            <a:ext cx="171450" cy="171450"/>
          </a:xfrm>
          <a:custGeom>
            <a:avLst/>
            <a:gdLst/>
            <a:ahLst/>
            <a:cxnLst/>
            <a:rect l="l" t="t" r="r" b="b"/>
            <a:pathLst>
              <a:path w="171450" h="171450">
                <a:moveTo>
                  <a:pt x="0" y="85725"/>
                </a:moveTo>
                <a:cubicBezTo>
                  <a:pt x="0" y="38412"/>
                  <a:pt x="38412" y="0"/>
                  <a:pt x="85725" y="0"/>
                </a:cubicBezTo>
                <a:cubicBezTo>
                  <a:pt x="133038" y="0"/>
                  <a:pt x="171450" y="38412"/>
                  <a:pt x="171450" y="85725"/>
                </a:cubicBezTo>
                <a:cubicBezTo>
                  <a:pt x="171450" y="133038"/>
                  <a:pt x="133038" y="171450"/>
                  <a:pt x="85725" y="171450"/>
                </a:cubicBezTo>
                <a:cubicBezTo>
                  <a:pt x="38412" y="171450"/>
                  <a:pt x="0" y="133038"/>
                  <a:pt x="0" y="85725"/>
                </a:cubicBezTo>
                <a:close/>
                <a:moveTo>
                  <a:pt x="96441" y="32147"/>
                </a:moveTo>
                <a:cubicBezTo>
                  <a:pt x="96441" y="26233"/>
                  <a:pt x="91639" y="21431"/>
                  <a:pt x="85725" y="21431"/>
                </a:cubicBezTo>
                <a:cubicBezTo>
                  <a:pt x="79811" y="21431"/>
                  <a:pt x="75009" y="26233"/>
                  <a:pt x="75009" y="32147"/>
                </a:cubicBezTo>
                <a:cubicBezTo>
                  <a:pt x="75009" y="38061"/>
                  <a:pt x="79811" y="42863"/>
                  <a:pt x="85725" y="42863"/>
                </a:cubicBezTo>
                <a:cubicBezTo>
                  <a:pt x="91639" y="42863"/>
                  <a:pt x="96441" y="38061"/>
                  <a:pt x="96441" y="32147"/>
                </a:cubicBezTo>
                <a:close/>
                <a:moveTo>
                  <a:pt x="85725" y="139303"/>
                </a:moveTo>
                <a:cubicBezTo>
                  <a:pt x="97546" y="139303"/>
                  <a:pt x="107156" y="129693"/>
                  <a:pt x="107156" y="117872"/>
                </a:cubicBezTo>
                <a:cubicBezTo>
                  <a:pt x="107156" y="112447"/>
                  <a:pt x="105147" y="107458"/>
                  <a:pt x="101798" y="103707"/>
                </a:cubicBezTo>
                <a:lnTo>
                  <a:pt x="125071" y="57195"/>
                </a:lnTo>
                <a:cubicBezTo>
                  <a:pt x="127047" y="53210"/>
                  <a:pt x="125440" y="48388"/>
                  <a:pt x="121488" y="46412"/>
                </a:cubicBezTo>
                <a:cubicBezTo>
                  <a:pt x="117537" y="44436"/>
                  <a:pt x="112681" y="46044"/>
                  <a:pt x="110706" y="49995"/>
                </a:cubicBezTo>
                <a:lnTo>
                  <a:pt x="87433" y="96508"/>
                </a:lnTo>
                <a:cubicBezTo>
                  <a:pt x="86864" y="96474"/>
                  <a:pt x="86294" y="96441"/>
                  <a:pt x="85725" y="96441"/>
                </a:cubicBezTo>
                <a:cubicBezTo>
                  <a:pt x="73904" y="96441"/>
                  <a:pt x="64294" y="106051"/>
                  <a:pt x="64294" y="117872"/>
                </a:cubicBezTo>
                <a:cubicBezTo>
                  <a:pt x="64294" y="129693"/>
                  <a:pt x="73904" y="139303"/>
                  <a:pt x="85725" y="139303"/>
                </a:cubicBezTo>
                <a:close/>
                <a:moveTo>
                  <a:pt x="58936" y="48220"/>
                </a:moveTo>
                <a:cubicBezTo>
                  <a:pt x="58936" y="42306"/>
                  <a:pt x="54134" y="37505"/>
                  <a:pt x="48220" y="37505"/>
                </a:cubicBezTo>
                <a:cubicBezTo>
                  <a:pt x="42306" y="37505"/>
                  <a:pt x="37505" y="42306"/>
                  <a:pt x="37505" y="48220"/>
                </a:cubicBezTo>
                <a:cubicBezTo>
                  <a:pt x="37505" y="54134"/>
                  <a:pt x="42306" y="58936"/>
                  <a:pt x="48220" y="58936"/>
                </a:cubicBezTo>
                <a:cubicBezTo>
                  <a:pt x="54134" y="58936"/>
                  <a:pt x="58936" y="54134"/>
                  <a:pt x="58936" y="48220"/>
                </a:cubicBezTo>
                <a:close/>
                <a:moveTo>
                  <a:pt x="32147" y="96441"/>
                </a:moveTo>
                <a:cubicBezTo>
                  <a:pt x="38061" y="96441"/>
                  <a:pt x="42863" y="91639"/>
                  <a:pt x="42863" y="85725"/>
                </a:cubicBezTo>
                <a:cubicBezTo>
                  <a:pt x="42863" y="79811"/>
                  <a:pt x="38061" y="75009"/>
                  <a:pt x="32147" y="75009"/>
                </a:cubicBezTo>
                <a:cubicBezTo>
                  <a:pt x="26233" y="75009"/>
                  <a:pt x="21431" y="79811"/>
                  <a:pt x="21431" y="85725"/>
                </a:cubicBezTo>
                <a:cubicBezTo>
                  <a:pt x="21431" y="91639"/>
                  <a:pt x="26233" y="96441"/>
                  <a:pt x="32147" y="96441"/>
                </a:cubicBezTo>
                <a:close/>
                <a:moveTo>
                  <a:pt x="150019" y="85725"/>
                </a:moveTo>
                <a:cubicBezTo>
                  <a:pt x="150019" y="79811"/>
                  <a:pt x="145217" y="75009"/>
                  <a:pt x="139303" y="75009"/>
                </a:cubicBezTo>
                <a:cubicBezTo>
                  <a:pt x="133389" y="75009"/>
                  <a:pt x="128588" y="79811"/>
                  <a:pt x="128588" y="85725"/>
                </a:cubicBezTo>
                <a:cubicBezTo>
                  <a:pt x="128588" y="91639"/>
                  <a:pt x="133389" y="96441"/>
                  <a:pt x="139303" y="96441"/>
                </a:cubicBezTo>
                <a:cubicBezTo>
                  <a:pt x="145217" y="96441"/>
                  <a:pt x="150019" y="91639"/>
                  <a:pt x="150019" y="85725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877252" y="4962644"/>
            <a:ext cx="444817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50% faster:</a:t>
            </a:r>
            <a:r>
              <a:rPr lang="en-US" sz="120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Observations take half the time vs. traditional methods</a:t>
            </a:r>
            <a:endParaRPr lang="en-US" sz="1600" dirty="0"/>
          </a:p>
        </p:txBody>
      </p:sp>
      <p:sp>
        <p:nvSpPr>
          <p:cNvPr id="23" name="Shape 21"/>
          <p:cNvSpPr/>
          <p:nvPr/>
        </p:nvSpPr>
        <p:spPr>
          <a:xfrm>
            <a:off x="572453" y="5305544"/>
            <a:ext cx="171450" cy="171450"/>
          </a:xfrm>
          <a:custGeom>
            <a:avLst/>
            <a:gdLst/>
            <a:ahLst/>
            <a:cxnLst/>
            <a:rect l="l" t="t" r="r" b="b"/>
            <a:pathLst>
              <a:path w="171450" h="171450">
                <a:moveTo>
                  <a:pt x="85725" y="0"/>
                </a:moveTo>
                <a:cubicBezTo>
                  <a:pt x="87265" y="0"/>
                  <a:pt x="88806" y="335"/>
                  <a:pt x="90212" y="971"/>
                </a:cubicBezTo>
                <a:lnTo>
                  <a:pt x="153300" y="27727"/>
                </a:lnTo>
                <a:cubicBezTo>
                  <a:pt x="160667" y="30841"/>
                  <a:pt x="166159" y="38107"/>
                  <a:pt x="166126" y="46881"/>
                </a:cubicBezTo>
                <a:cubicBezTo>
                  <a:pt x="165958" y="80099"/>
                  <a:pt x="152296" y="140877"/>
                  <a:pt x="94599" y="168503"/>
                </a:cubicBezTo>
                <a:cubicBezTo>
                  <a:pt x="89007" y="171182"/>
                  <a:pt x="82510" y="171182"/>
                  <a:pt x="76918" y="168503"/>
                </a:cubicBezTo>
                <a:cubicBezTo>
                  <a:pt x="19188" y="140877"/>
                  <a:pt x="5559" y="80099"/>
                  <a:pt x="5391" y="46881"/>
                </a:cubicBezTo>
                <a:cubicBezTo>
                  <a:pt x="5358" y="38107"/>
                  <a:pt x="10850" y="30841"/>
                  <a:pt x="18217" y="27727"/>
                </a:cubicBezTo>
                <a:lnTo>
                  <a:pt x="81271" y="971"/>
                </a:lnTo>
                <a:cubicBezTo>
                  <a:pt x="82678" y="335"/>
                  <a:pt x="84185" y="0"/>
                  <a:pt x="85725" y="0"/>
                </a:cubicBezTo>
                <a:close/>
                <a:moveTo>
                  <a:pt x="85725" y="22369"/>
                </a:moveTo>
                <a:lnTo>
                  <a:pt x="85725" y="148981"/>
                </a:lnTo>
                <a:cubicBezTo>
                  <a:pt x="131936" y="126612"/>
                  <a:pt x="144360" y="77052"/>
                  <a:pt x="144661" y="47383"/>
                </a:cubicBezTo>
                <a:lnTo>
                  <a:pt x="85725" y="22402"/>
                </a:lnTo>
                <a:lnTo>
                  <a:pt x="85725" y="22402"/>
                </a:ln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877252" y="5267444"/>
            <a:ext cx="353377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Contactless:</a:t>
            </a:r>
            <a:r>
              <a:rPr lang="en-US" sz="120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Reduced physical risk exposure for staff</a:t>
            </a:r>
            <a:endParaRPr lang="en-US" sz="1600" dirty="0"/>
          </a:p>
        </p:txBody>
      </p:sp>
      <p:sp>
        <p:nvSpPr>
          <p:cNvPr id="25" name="Text 23"/>
          <p:cNvSpPr/>
          <p:nvPr/>
        </p:nvSpPr>
        <p:spPr>
          <a:xfrm>
            <a:off x="548640" y="5572244"/>
            <a:ext cx="70104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(Buckley et al, 2024)</a:t>
            </a:r>
            <a:endParaRPr lang="en-US" sz="1600" dirty="0"/>
          </a:p>
        </p:txBody>
      </p:sp>
      <p:sp>
        <p:nvSpPr>
          <p:cNvPr id="26" name="Shape 24"/>
          <p:cNvSpPr/>
          <p:nvPr/>
        </p:nvSpPr>
        <p:spPr>
          <a:xfrm>
            <a:off x="7829550" y="1228725"/>
            <a:ext cx="3981450" cy="1647825"/>
          </a:xfrm>
          <a:custGeom>
            <a:avLst/>
            <a:gdLst/>
            <a:ahLst/>
            <a:cxnLst/>
            <a:rect l="l" t="t" r="r" b="b"/>
            <a:pathLst>
              <a:path w="3981450" h="1647825">
                <a:moveTo>
                  <a:pt x="38100" y="0"/>
                </a:moveTo>
                <a:lnTo>
                  <a:pt x="3867157" y="0"/>
                </a:lnTo>
                <a:cubicBezTo>
                  <a:pt x="3930237" y="0"/>
                  <a:pt x="3981450" y="51213"/>
                  <a:pt x="3981450" y="114293"/>
                </a:cubicBezTo>
                <a:lnTo>
                  <a:pt x="3981450" y="1533532"/>
                </a:lnTo>
                <a:cubicBezTo>
                  <a:pt x="3981450" y="1596612"/>
                  <a:pt x="3930237" y="1647825"/>
                  <a:pt x="3867157" y="1647825"/>
                </a:cubicBezTo>
                <a:lnTo>
                  <a:pt x="38100" y="1647825"/>
                </a:lnTo>
                <a:cubicBezTo>
                  <a:pt x="17072" y="1647825"/>
                  <a:pt x="0" y="1630753"/>
                  <a:pt x="0" y="1609725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Shape 25"/>
          <p:cNvSpPr/>
          <p:nvPr/>
        </p:nvSpPr>
        <p:spPr>
          <a:xfrm>
            <a:off x="7829550" y="1228725"/>
            <a:ext cx="38100" cy="1647825"/>
          </a:xfrm>
          <a:custGeom>
            <a:avLst/>
            <a:gdLst/>
            <a:ahLst/>
            <a:cxnLst/>
            <a:rect l="l" t="t" r="r" b="b"/>
            <a:pathLst>
              <a:path w="38100" h="1647825">
                <a:moveTo>
                  <a:pt x="38100" y="0"/>
                </a:moveTo>
                <a:lnTo>
                  <a:pt x="38100" y="0"/>
                </a:lnTo>
                <a:lnTo>
                  <a:pt x="38100" y="1647825"/>
                </a:lnTo>
                <a:lnTo>
                  <a:pt x="38100" y="1647825"/>
                </a:lnTo>
                <a:cubicBezTo>
                  <a:pt x="17072" y="1647825"/>
                  <a:pt x="0" y="1630753"/>
                  <a:pt x="0" y="1609725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8" name="Shape 26"/>
          <p:cNvSpPr/>
          <p:nvPr/>
        </p:nvSpPr>
        <p:spPr>
          <a:xfrm>
            <a:off x="8043863" y="1381125"/>
            <a:ext cx="200025" cy="228600"/>
          </a:xfrm>
          <a:custGeom>
            <a:avLst/>
            <a:gdLst/>
            <a:ahLst/>
            <a:cxnLst/>
            <a:rect l="l" t="t" r="r" b="b"/>
            <a:pathLst>
              <a:path w="200025" h="228600">
                <a:moveTo>
                  <a:pt x="0" y="96441"/>
                </a:moveTo>
                <a:cubicBezTo>
                  <a:pt x="0" y="66839"/>
                  <a:pt x="23976" y="42863"/>
                  <a:pt x="53578" y="42863"/>
                </a:cubicBezTo>
                <a:lnTo>
                  <a:pt x="57150" y="42863"/>
                </a:lnTo>
                <a:cubicBezTo>
                  <a:pt x="65053" y="42863"/>
                  <a:pt x="71438" y="49247"/>
                  <a:pt x="71438" y="57150"/>
                </a:cubicBezTo>
                <a:cubicBezTo>
                  <a:pt x="71438" y="65053"/>
                  <a:pt x="65053" y="71438"/>
                  <a:pt x="57150" y="71438"/>
                </a:cubicBezTo>
                <a:lnTo>
                  <a:pt x="53578" y="71438"/>
                </a:lnTo>
                <a:cubicBezTo>
                  <a:pt x="39782" y="71438"/>
                  <a:pt x="28575" y="82644"/>
                  <a:pt x="28575" y="96441"/>
                </a:cubicBezTo>
                <a:lnTo>
                  <a:pt x="28575" y="100013"/>
                </a:lnTo>
                <a:lnTo>
                  <a:pt x="57150" y="100013"/>
                </a:lnTo>
                <a:cubicBezTo>
                  <a:pt x="72911" y="100013"/>
                  <a:pt x="85725" y="112827"/>
                  <a:pt x="85725" y="128588"/>
                </a:cubicBezTo>
                <a:lnTo>
                  <a:pt x="85725" y="157163"/>
                </a:lnTo>
                <a:cubicBezTo>
                  <a:pt x="85725" y="172923"/>
                  <a:pt x="72911" y="185738"/>
                  <a:pt x="57150" y="185738"/>
                </a:cubicBezTo>
                <a:lnTo>
                  <a:pt x="28575" y="185738"/>
                </a:lnTo>
                <a:cubicBezTo>
                  <a:pt x="12814" y="185738"/>
                  <a:pt x="0" y="172923"/>
                  <a:pt x="0" y="157163"/>
                </a:cubicBezTo>
                <a:lnTo>
                  <a:pt x="0" y="96441"/>
                </a:lnTo>
                <a:close/>
                <a:moveTo>
                  <a:pt x="114300" y="96441"/>
                </a:moveTo>
                <a:cubicBezTo>
                  <a:pt x="114300" y="66839"/>
                  <a:pt x="138276" y="42863"/>
                  <a:pt x="167878" y="42863"/>
                </a:cubicBezTo>
                <a:lnTo>
                  <a:pt x="171450" y="42863"/>
                </a:lnTo>
                <a:cubicBezTo>
                  <a:pt x="179353" y="42863"/>
                  <a:pt x="185738" y="49247"/>
                  <a:pt x="185738" y="57150"/>
                </a:cubicBezTo>
                <a:cubicBezTo>
                  <a:pt x="185738" y="65053"/>
                  <a:pt x="179353" y="71438"/>
                  <a:pt x="171450" y="71438"/>
                </a:cubicBezTo>
                <a:lnTo>
                  <a:pt x="167878" y="71438"/>
                </a:lnTo>
                <a:cubicBezTo>
                  <a:pt x="154082" y="71438"/>
                  <a:pt x="142875" y="82644"/>
                  <a:pt x="142875" y="96441"/>
                </a:cubicBezTo>
                <a:lnTo>
                  <a:pt x="142875" y="100013"/>
                </a:lnTo>
                <a:lnTo>
                  <a:pt x="171450" y="100013"/>
                </a:lnTo>
                <a:cubicBezTo>
                  <a:pt x="187211" y="100013"/>
                  <a:pt x="200025" y="112827"/>
                  <a:pt x="200025" y="128588"/>
                </a:cubicBezTo>
                <a:lnTo>
                  <a:pt x="200025" y="157163"/>
                </a:lnTo>
                <a:cubicBezTo>
                  <a:pt x="200025" y="172923"/>
                  <a:pt x="187211" y="185738"/>
                  <a:pt x="171450" y="185738"/>
                </a:cubicBezTo>
                <a:lnTo>
                  <a:pt x="142875" y="185738"/>
                </a:lnTo>
                <a:cubicBezTo>
                  <a:pt x="127114" y="185738"/>
                  <a:pt x="114300" y="172923"/>
                  <a:pt x="114300" y="157163"/>
                </a:cubicBezTo>
                <a:lnTo>
                  <a:pt x="114300" y="96441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8001000" y="1685925"/>
            <a:ext cx="3743325" cy="2762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350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"Our 6th team member on the night shift"</a:t>
            </a:r>
            <a:endParaRPr lang="en-US" sz="1600" dirty="0"/>
          </a:p>
        </p:txBody>
      </p:sp>
      <p:sp>
        <p:nvSpPr>
          <p:cNvPr id="30" name="Text 28"/>
          <p:cNvSpPr/>
          <p:nvPr/>
        </p:nvSpPr>
        <p:spPr>
          <a:xfrm>
            <a:off x="8001000" y="2040731"/>
            <a:ext cx="37338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— Staff feedback, Essex Partnership University NHS Foundation Trust</a:t>
            </a:r>
            <a:endParaRPr lang="en-US" sz="1600" dirty="0"/>
          </a:p>
        </p:txBody>
      </p:sp>
      <p:sp>
        <p:nvSpPr>
          <p:cNvPr id="31" name="Text 29"/>
          <p:cNvSpPr/>
          <p:nvPr/>
        </p:nvSpPr>
        <p:spPr>
          <a:xfrm>
            <a:off x="8001000" y="2536031"/>
            <a:ext cx="372427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(Digital Health London, 2022)</a:t>
            </a:r>
            <a:endParaRPr lang="en-US" sz="1600" dirty="0"/>
          </a:p>
        </p:txBody>
      </p:sp>
      <p:sp>
        <p:nvSpPr>
          <p:cNvPr id="32" name="Shape 30"/>
          <p:cNvSpPr/>
          <p:nvPr/>
        </p:nvSpPr>
        <p:spPr>
          <a:xfrm>
            <a:off x="7810500" y="2993231"/>
            <a:ext cx="4000500" cy="2609850"/>
          </a:xfrm>
          <a:custGeom>
            <a:avLst/>
            <a:gdLst/>
            <a:ahLst/>
            <a:cxnLst/>
            <a:rect l="l" t="t" r="r" b="b"/>
            <a:pathLst>
              <a:path w="4000500" h="2609850">
                <a:moveTo>
                  <a:pt x="114311" y="0"/>
                </a:moveTo>
                <a:lnTo>
                  <a:pt x="3886189" y="0"/>
                </a:lnTo>
                <a:cubicBezTo>
                  <a:pt x="3949321" y="0"/>
                  <a:pt x="4000500" y="51179"/>
                  <a:pt x="4000500" y="114311"/>
                </a:cubicBezTo>
                <a:lnTo>
                  <a:pt x="4000500" y="2495539"/>
                </a:lnTo>
                <a:cubicBezTo>
                  <a:pt x="4000500" y="2558671"/>
                  <a:pt x="3949321" y="2609850"/>
                  <a:pt x="3886189" y="2609850"/>
                </a:cubicBezTo>
                <a:lnTo>
                  <a:pt x="114311" y="2609850"/>
                </a:lnTo>
                <a:cubicBezTo>
                  <a:pt x="51179" y="2609850"/>
                  <a:pt x="0" y="2558671"/>
                  <a:pt x="0" y="2495539"/>
                </a:cubicBezTo>
                <a:lnTo>
                  <a:pt x="0" y="114311"/>
                </a:lnTo>
                <a:cubicBezTo>
                  <a:pt x="0" y="51179"/>
                  <a:pt x="51179" y="0"/>
                  <a:pt x="114311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3" name="Shape 31"/>
          <p:cNvSpPr/>
          <p:nvPr/>
        </p:nvSpPr>
        <p:spPr>
          <a:xfrm>
            <a:off x="8010525" y="3183731"/>
            <a:ext cx="142875" cy="190500"/>
          </a:xfrm>
          <a:custGeom>
            <a:avLst/>
            <a:gdLst/>
            <a:ahLst/>
            <a:cxnLst/>
            <a:rect l="l" t="t" r="r" b="b"/>
            <a:pathLst>
              <a:path w="142875" h="190500">
                <a:moveTo>
                  <a:pt x="108979" y="142875"/>
                </a:moveTo>
                <a:cubicBezTo>
                  <a:pt x="111696" y="134578"/>
                  <a:pt x="117128" y="127062"/>
                  <a:pt x="123267" y="120588"/>
                </a:cubicBezTo>
                <a:cubicBezTo>
                  <a:pt x="135434" y="107789"/>
                  <a:pt x="142875" y="90488"/>
                  <a:pt x="142875" y="71438"/>
                </a:cubicBezTo>
                <a:cubicBezTo>
                  <a:pt x="142875" y="31998"/>
                  <a:pt x="110877" y="0"/>
                  <a:pt x="71437" y="0"/>
                </a:cubicBezTo>
                <a:cubicBezTo>
                  <a:pt x="31998" y="0"/>
                  <a:pt x="0" y="31998"/>
                  <a:pt x="0" y="71438"/>
                </a:cubicBezTo>
                <a:cubicBezTo>
                  <a:pt x="0" y="90488"/>
                  <a:pt x="7441" y="107789"/>
                  <a:pt x="19608" y="120588"/>
                </a:cubicBezTo>
                <a:cubicBezTo>
                  <a:pt x="25747" y="127062"/>
                  <a:pt x="31217" y="134578"/>
                  <a:pt x="33896" y="142875"/>
                </a:cubicBezTo>
                <a:lnTo>
                  <a:pt x="108942" y="142875"/>
                </a:lnTo>
                <a:close/>
                <a:moveTo>
                  <a:pt x="107156" y="160734"/>
                </a:moveTo>
                <a:lnTo>
                  <a:pt x="35719" y="160734"/>
                </a:lnTo>
                <a:lnTo>
                  <a:pt x="35719" y="166688"/>
                </a:lnTo>
                <a:cubicBezTo>
                  <a:pt x="35719" y="183133"/>
                  <a:pt x="49039" y="196453"/>
                  <a:pt x="65484" y="196453"/>
                </a:cubicBezTo>
                <a:lnTo>
                  <a:pt x="77391" y="196453"/>
                </a:lnTo>
                <a:cubicBezTo>
                  <a:pt x="93836" y="196453"/>
                  <a:pt x="107156" y="183133"/>
                  <a:pt x="107156" y="166688"/>
                </a:cubicBezTo>
                <a:lnTo>
                  <a:pt x="107156" y="160734"/>
                </a:lnTo>
                <a:close/>
                <a:moveTo>
                  <a:pt x="68461" y="41672"/>
                </a:moveTo>
                <a:cubicBezTo>
                  <a:pt x="53653" y="41672"/>
                  <a:pt x="41672" y="53653"/>
                  <a:pt x="41672" y="68461"/>
                </a:cubicBezTo>
                <a:cubicBezTo>
                  <a:pt x="41672" y="73409"/>
                  <a:pt x="37691" y="77391"/>
                  <a:pt x="32742" y="77391"/>
                </a:cubicBezTo>
                <a:cubicBezTo>
                  <a:pt x="27794" y="77391"/>
                  <a:pt x="23812" y="73409"/>
                  <a:pt x="23812" y="68461"/>
                </a:cubicBezTo>
                <a:cubicBezTo>
                  <a:pt x="23812" y="43793"/>
                  <a:pt x="43793" y="23812"/>
                  <a:pt x="68461" y="23812"/>
                </a:cubicBezTo>
                <a:cubicBezTo>
                  <a:pt x="73409" y="23812"/>
                  <a:pt x="77391" y="27794"/>
                  <a:pt x="77391" y="32742"/>
                </a:cubicBezTo>
                <a:cubicBezTo>
                  <a:pt x="77391" y="37691"/>
                  <a:pt x="73409" y="41672"/>
                  <a:pt x="68461" y="41672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4" name="Text 32"/>
          <p:cNvSpPr/>
          <p:nvPr/>
        </p:nvSpPr>
        <p:spPr>
          <a:xfrm>
            <a:off x="8201025" y="3145631"/>
            <a:ext cx="355282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50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Hybrid Practice Model</a:t>
            </a:r>
            <a:endParaRPr lang="en-US" sz="1600" dirty="0"/>
          </a:p>
        </p:txBody>
      </p:sp>
      <p:sp>
        <p:nvSpPr>
          <p:cNvPr id="35" name="Shape 33"/>
          <p:cNvSpPr/>
          <p:nvPr/>
        </p:nvSpPr>
        <p:spPr>
          <a:xfrm>
            <a:off x="7962900" y="3526631"/>
            <a:ext cx="3695700" cy="1200150"/>
          </a:xfrm>
          <a:custGeom>
            <a:avLst/>
            <a:gdLst/>
            <a:ahLst/>
            <a:cxnLst/>
            <a:rect l="l" t="t" r="r" b="b"/>
            <a:pathLst>
              <a:path w="3695700" h="1200150">
                <a:moveTo>
                  <a:pt x="76198" y="0"/>
                </a:moveTo>
                <a:lnTo>
                  <a:pt x="3619502" y="0"/>
                </a:lnTo>
                <a:cubicBezTo>
                  <a:pt x="3661585" y="0"/>
                  <a:pt x="3695700" y="34115"/>
                  <a:pt x="3695700" y="76198"/>
                </a:cubicBezTo>
                <a:lnTo>
                  <a:pt x="3695700" y="1123952"/>
                </a:lnTo>
                <a:cubicBezTo>
                  <a:pt x="3695700" y="1166035"/>
                  <a:pt x="3661585" y="1200150"/>
                  <a:pt x="3619502" y="1200150"/>
                </a:cubicBezTo>
                <a:lnTo>
                  <a:pt x="76198" y="1200150"/>
                </a:lnTo>
                <a:cubicBezTo>
                  <a:pt x="34115" y="1200150"/>
                  <a:pt x="0" y="1166035"/>
                  <a:pt x="0" y="1123952"/>
                </a:cubicBezTo>
                <a:lnTo>
                  <a:pt x="0" y="76198"/>
                </a:lnTo>
                <a:cubicBezTo>
                  <a:pt x="0" y="34115"/>
                  <a:pt x="34115" y="0"/>
                  <a:pt x="76198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6" name="Text 34"/>
          <p:cNvSpPr/>
          <p:nvPr/>
        </p:nvSpPr>
        <p:spPr>
          <a:xfrm>
            <a:off x="8077200" y="3640931"/>
            <a:ext cx="3543300" cy="7429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"It's not a replacement for general observation or visual assessments... it's an extra technology that can assist you"</a:t>
            </a:r>
            <a:endParaRPr lang="en-US" sz="1600" dirty="0"/>
          </a:p>
        </p:txBody>
      </p:sp>
      <p:sp>
        <p:nvSpPr>
          <p:cNvPr id="37" name="Text 35"/>
          <p:cNvSpPr/>
          <p:nvPr/>
        </p:nvSpPr>
        <p:spPr>
          <a:xfrm>
            <a:off x="8077200" y="4421981"/>
            <a:ext cx="353377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— Broadmoor Hospital staff (Dewa et al, 2023)</a:t>
            </a:r>
            <a:endParaRPr lang="en-US" sz="1600" dirty="0"/>
          </a:p>
        </p:txBody>
      </p:sp>
      <p:sp>
        <p:nvSpPr>
          <p:cNvPr id="38" name="Shape 36"/>
          <p:cNvSpPr/>
          <p:nvPr/>
        </p:nvSpPr>
        <p:spPr>
          <a:xfrm>
            <a:off x="7962900" y="4841081"/>
            <a:ext cx="1619250" cy="609600"/>
          </a:xfrm>
          <a:custGeom>
            <a:avLst/>
            <a:gdLst/>
            <a:ahLst/>
            <a:cxnLst/>
            <a:rect l="l" t="t" r="r" b="b"/>
            <a:pathLst>
              <a:path w="1619250" h="609600">
                <a:moveTo>
                  <a:pt x="76200" y="0"/>
                </a:moveTo>
                <a:lnTo>
                  <a:pt x="1543050" y="0"/>
                </a:lnTo>
                <a:cubicBezTo>
                  <a:pt x="1585106" y="0"/>
                  <a:pt x="1619250" y="34144"/>
                  <a:pt x="1619250" y="76200"/>
                </a:cubicBezTo>
                <a:lnTo>
                  <a:pt x="1619250" y="533400"/>
                </a:lnTo>
                <a:cubicBezTo>
                  <a:pt x="1619250" y="575456"/>
                  <a:pt x="1585106" y="609600"/>
                  <a:pt x="1543050" y="609600"/>
                </a:cubicBezTo>
                <a:lnTo>
                  <a:pt x="76200" y="609600"/>
                </a:lnTo>
                <a:cubicBezTo>
                  <a:pt x="34144" y="609600"/>
                  <a:pt x="0" y="575456"/>
                  <a:pt x="0" y="533400"/>
                </a:cubicBezTo>
                <a:lnTo>
                  <a:pt x="0" y="76200"/>
                </a:lnTo>
                <a:cubicBezTo>
                  <a:pt x="0" y="34144"/>
                  <a:pt x="34144" y="0"/>
                  <a:pt x="76200" y="0"/>
                </a:cubicBezTo>
                <a:close/>
              </a:path>
            </a:pathLst>
          </a:custGeom>
          <a:solidFill>
            <a:srgbClr val="4A908A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9" name="Shape 37"/>
          <p:cNvSpPr/>
          <p:nvPr/>
        </p:nvSpPr>
        <p:spPr>
          <a:xfrm>
            <a:off x="8670131" y="4917281"/>
            <a:ext cx="200025" cy="228600"/>
          </a:xfrm>
          <a:custGeom>
            <a:avLst/>
            <a:gdLst/>
            <a:ahLst/>
            <a:cxnLst/>
            <a:rect l="l" t="t" r="r" b="b"/>
            <a:pathLst>
              <a:path w="200025" h="228600">
                <a:moveTo>
                  <a:pt x="42863" y="20047"/>
                </a:moveTo>
                <a:cubicBezTo>
                  <a:pt x="42863" y="14377"/>
                  <a:pt x="46211" y="9242"/>
                  <a:pt x="51435" y="6965"/>
                </a:cubicBezTo>
                <a:lnTo>
                  <a:pt x="94298" y="-11787"/>
                </a:lnTo>
                <a:cubicBezTo>
                  <a:pt x="97959" y="-13395"/>
                  <a:pt x="102111" y="-13395"/>
                  <a:pt x="105772" y="-11787"/>
                </a:cubicBezTo>
                <a:lnTo>
                  <a:pt x="148635" y="6965"/>
                </a:lnTo>
                <a:cubicBezTo>
                  <a:pt x="153814" y="9242"/>
                  <a:pt x="157163" y="14377"/>
                  <a:pt x="157163" y="20047"/>
                </a:cubicBezTo>
                <a:lnTo>
                  <a:pt x="157163" y="64294"/>
                </a:lnTo>
                <a:cubicBezTo>
                  <a:pt x="157163" y="95860"/>
                  <a:pt x="131579" y="121444"/>
                  <a:pt x="100013" y="121444"/>
                </a:cubicBezTo>
                <a:cubicBezTo>
                  <a:pt x="68446" y="121444"/>
                  <a:pt x="42863" y="95860"/>
                  <a:pt x="42863" y="64294"/>
                </a:cubicBezTo>
                <a:lnTo>
                  <a:pt x="42863" y="20047"/>
                </a:lnTo>
                <a:close/>
                <a:moveTo>
                  <a:pt x="135731" y="57150"/>
                </a:moveTo>
                <a:lnTo>
                  <a:pt x="85904" y="57150"/>
                </a:lnTo>
                <a:lnTo>
                  <a:pt x="85725" y="57150"/>
                </a:lnTo>
                <a:lnTo>
                  <a:pt x="64294" y="57150"/>
                </a:lnTo>
                <a:lnTo>
                  <a:pt x="64294" y="64294"/>
                </a:lnTo>
                <a:cubicBezTo>
                  <a:pt x="64294" y="84028"/>
                  <a:pt x="80278" y="100013"/>
                  <a:pt x="100013" y="100013"/>
                </a:cubicBezTo>
                <a:cubicBezTo>
                  <a:pt x="119747" y="100013"/>
                  <a:pt x="135731" y="84028"/>
                  <a:pt x="135731" y="64294"/>
                </a:cubicBezTo>
                <a:lnTo>
                  <a:pt x="135731" y="57150"/>
                </a:lnTo>
                <a:close/>
                <a:moveTo>
                  <a:pt x="92869" y="7144"/>
                </a:moveTo>
                <a:lnTo>
                  <a:pt x="92869" y="14288"/>
                </a:lnTo>
                <a:lnTo>
                  <a:pt x="85725" y="14288"/>
                </a:lnTo>
                <a:cubicBezTo>
                  <a:pt x="83760" y="14288"/>
                  <a:pt x="82153" y="15895"/>
                  <a:pt x="82153" y="17859"/>
                </a:cubicBezTo>
                <a:lnTo>
                  <a:pt x="82153" y="25003"/>
                </a:lnTo>
                <a:cubicBezTo>
                  <a:pt x="82153" y="26968"/>
                  <a:pt x="83760" y="28575"/>
                  <a:pt x="85725" y="28575"/>
                </a:cubicBezTo>
                <a:lnTo>
                  <a:pt x="92869" y="28575"/>
                </a:lnTo>
                <a:lnTo>
                  <a:pt x="92869" y="35719"/>
                </a:lnTo>
                <a:cubicBezTo>
                  <a:pt x="92869" y="37683"/>
                  <a:pt x="94476" y="39291"/>
                  <a:pt x="96441" y="39291"/>
                </a:cubicBezTo>
                <a:lnTo>
                  <a:pt x="103584" y="39291"/>
                </a:lnTo>
                <a:cubicBezTo>
                  <a:pt x="105549" y="39291"/>
                  <a:pt x="107156" y="37683"/>
                  <a:pt x="107156" y="35719"/>
                </a:cubicBezTo>
                <a:lnTo>
                  <a:pt x="107156" y="28575"/>
                </a:lnTo>
                <a:lnTo>
                  <a:pt x="114300" y="28575"/>
                </a:lnTo>
                <a:cubicBezTo>
                  <a:pt x="116265" y="28575"/>
                  <a:pt x="117872" y="26968"/>
                  <a:pt x="117872" y="25003"/>
                </a:cubicBezTo>
                <a:lnTo>
                  <a:pt x="117872" y="17859"/>
                </a:lnTo>
                <a:cubicBezTo>
                  <a:pt x="117872" y="15895"/>
                  <a:pt x="116265" y="14288"/>
                  <a:pt x="114300" y="14288"/>
                </a:cubicBezTo>
                <a:lnTo>
                  <a:pt x="107156" y="14288"/>
                </a:lnTo>
                <a:lnTo>
                  <a:pt x="107156" y="7144"/>
                </a:lnTo>
                <a:cubicBezTo>
                  <a:pt x="107156" y="5179"/>
                  <a:pt x="105549" y="3572"/>
                  <a:pt x="103584" y="3572"/>
                </a:cubicBezTo>
                <a:lnTo>
                  <a:pt x="96441" y="3572"/>
                </a:lnTo>
                <a:cubicBezTo>
                  <a:pt x="94476" y="3572"/>
                  <a:pt x="92869" y="5179"/>
                  <a:pt x="92869" y="7144"/>
                </a:cubicBezTo>
                <a:close/>
                <a:moveTo>
                  <a:pt x="63669" y="144214"/>
                </a:moveTo>
                <a:cubicBezTo>
                  <a:pt x="60767" y="142027"/>
                  <a:pt x="56882" y="141446"/>
                  <a:pt x="53578" y="142964"/>
                </a:cubicBezTo>
                <a:cubicBezTo>
                  <a:pt x="26164" y="155555"/>
                  <a:pt x="7099" y="183237"/>
                  <a:pt x="7099" y="215339"/>
                </a:cubicBezTo>
                <a:cubicBezTo>
                  <a:pt x="7099" y="222662"/>
                  <a:pt x="13037" y="228600"/>
                  <a:pt x="20360" y="228600"/>
                </a:cubicBezTo>
                <a:lnTo>
                  <a:pt x="179576" y="228600"/>
                </a:lnTo>
                <a:cubicBezTo>
                  <a:pt x="186898" y="228600"/>
                  <a:pt x="192837" y="222662"/>
                  <a:pt x="192837" y="215339"/>
                </a:cubicBezTo>
                <a:cubicBezTo>
                  <a:pt x="192837" y="183193"/>
                  <a:pt x="173772" y="155511"/>
                  <a:pt x="146358" y="142964"/>
                </a:cubicBezTo>
                <a:cubicBezTo>
                  <a:pt x="143054" y="141446"/>
                  <a:pt x="139169" y="142027"/>
                  <a:pt x="136267" y="144214"/>
                </a:cubicBezTo>
                <a:lnTo>
                  <a:pt x="106353" y="166628"/>
                </a:lnTo>
                <a:cubicBezTo>
                  <a:pt x="102557" y="169485"/>
                  <a:pt x="97289" y="169485"/>
                  <a:pt x="93494" y="166628"/>
                </a:cubicBezTo>
                <a:lnTo>
                  <a:pt x="63579" y="144214"/>
                </a:ln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0" name="Text 38"/>
          <p:cNvSpPr/>
          <p:nvPr/>
        </p:nvSpPr>
        <p:spPr>
          <a:xfrm>
            <a:off x="8005763" y="5183981"/>
            <a:ext cx="15335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05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Nursing Judgment</a:t>
            </a:r>
            <a:endParaRPr lang="en-US" sz="1600" dirty="0"/>
          </a:p>
        </p:txBody>
      </p:sp>
      <p:sp>
        <p:nvSpPr>
          <p:cNvPr id="41" name="Shape 39"/>
          <p:cNvSpPr/>
          <p:nvPr/>
        </p:nvSpPr>
        <p:spPr>
          <a:xfrm>
            <a:off x="9727406" y="5050631"/>
            <a:ext cx="166688" cy="190500"/>
          </a:xfrm>
          <a:custGeom>
            <a:avLst/>
            <a:gdLst/>
            <a:ahLst/>
            <a:cxnLst/>
            <a:rect l="l" t="t" r="r" b="b"/>
            <a:pathLst>
              <a:path w="166688" h="190500">
                <a:moveTo>
                  <a:pt x="95250" y="23812"/>
                </a:moveTo>
                <a:cubicBezTo>
                  <a:pt x="95250" y="17227"/>
                  <a:pt x="89929" y="11906"/>
                  <a:pt x="83344" y="11906"/>
                </a:cubicBezTo>
                <a:cubicBezTo>
                  <a:pt x="76758" y="11906"/>
                  <a:pt x="71438" y="17227"/>
                  <a:pt x="71438" y="23812"/>
                </a:cubicBezTo>
                <a:lnTo>
                  <a:pt x="71438" y="83344"/>
                </a:lnTo>
                <a:lnTo>
                  <a:pt x="11906" y="83344"/>
                </a:lnTo>
                <a:cubicBezTo>
                  <a:pt x="5321" y="83344"/>
                  <a:pt x="0" y="88664"/>
                  <a:pt x="0" y="95250"/>
                </a:cubicBezTo>
                <a:cubicBezTo>
                  <a:pt x="0" y="101836"/>
                  <a:pt x="5321" y="107156"/>
                  <a:pt x="11906" y="107156"/>
                </a:cubicBezTo>
                <a:lnTo>
                  <a:pt x="71438" y="107156"/>
                </a:lnTo>
                <a:lnTo>
                  <a:pt x="71438" y="166688"/>
                </a:lnTo>
                <a:cubicBezTo>
                  <a:pt x="71438" y="173273"/>
                  <a:pt x="76758" y="178594"/>
                  <a:pt x="83344" y="178594"/>
                </a:cubicBezTo>
                <a:cubicBezTo>
                  <a:pt x="89929" y="178594"/>
                  <a:pt x="95250" y="173273"/>
                  <a:pt x="95250" y="166688"/>
                </a:cubicBezTo>
                <a:lnTo>
                  <a:pt x="95250" y="107156"/>
                </a:lnTo>
                <a:lnTo>
                  <a:pt x="154781" y="107156"/>
                </a:lnTo>
                <a:cubicBezTo>
                  <a:pt x="161367" y="107156"/>
                  <a:pt x="166688" y="101836"/>
                  <a:pt x="166688" y="95250"/>
                </a:cubicBezTo>
                <a:cubicBezTo>
                  <a:pt x="166688" y="88664"/>
                  <a:pt x="161367" y="83344"/>
                  <a:pt x="154781" y="83344"/>
                </a:cubicBezTo>
                <a:lnTo>
                  <a:pt x="95250" y="83344"/>
                </a:lnTo>
                <a:lnTo>
                  <a:pt x="95250" y="23812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2" name="Shape 40"/>
          <p:cNvSpPr/>
          <p:nvPr/>
        </p:nvSpPr>
        <p:spPr>
          <a:xfrm>
            <a:off x="10044113" y="4841081"/>
            <a:ext cx="1619250" cy="609600"/>
          </a:xfrm>
          <a:custGeom>
            <a:avLst/>
            <a:gdLst/>
            <a:ahLst/>
            <a:cxnLst/>
            <a:rect l="l" t="t" r="r" b="b"/>
            <a:pathLst>
              <a:path w="1619250" h="609600">
                <a:moveTo>
                  <a:pt x="76200" y="0"/>
                </a:moveTo>
                <a:lnTo>
                  <a:pt x="1543050" y="0"/>
                </a:lnTo>
                <a:cubicBezTo>
                  <a:pt x="1585106" y="0"/>
                  <a:pt x="1619250" y="34144"/>
                  <a:pt x="1619250" y="76200"/>
                </a:cubicBezTo>
                <a:lnTo>
                  <a:pt x="1619250" y="533400"/>
                </a:lnTo>
                <a:cubicBezTo>
                  <a:pt x="1619250" y="575456"/>
                  <a:pt x="1585106" y="609600"/>
                  <a:pt x="1543050" y="609600"/>
                </a:cubicBezTo>
                <a:lnTo>
                  <a:pt x="76200" y="609600"/>
                </a:lnTo>
                <a:cubicBezTo>
                  <a:pt x="34144" y="609600"/>
                  <a:pt x="0" y="575456"/>
                  <a:pt x="0" y="533400"/>
                </a:cubicBezTo>
                <a:lnTo>
                  <a:pt x="0" y="76200"/>
                </a:lnTo>
                <a:cubicBezTo>
                  <a:pt x="0" y="34144"/>
                  <a:pt x="34144" y="0"/>
                  <a:pt x="76200" y="0"/>
                </a:cubicBezTo>
                <a:close/>
              </a:path>
            </a:pathLst>
          </a:custGeom>
          <a:solidFill>
            <a:srgbClr val="D69E2E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3" name="Shape 41"/>
          <p:cNvSpPr/>
          <p:nvPr/>
        </p:nvSpPr>
        <p:spPr>
          <a:xfrm>
            <a:off x="10737056" y="4917281"/>
            <a:ext cx="228600" cy="228600"/>
          </a:xfrm>
          <a:custGeom>
            <a:avLst/>
            <a:gdLst/>
            <a:ahLst/>
            <a:cxnLst/>
            <a:rect l="l" t="t" r="r" b="b"/>
            <a:pathLst>
              <a:path w="228600" h="228600">
                <a:moveTo>
                  <a:pt x="78581" y="10716"/>
                </a:moveTo>
                <a:cubicBezTo>
                  <a:pt x="78581" y="4777"/>
                  <a:pt x="73804" y="0"/>
                  <a:pt x="67866" y="0"/>
                </a:cubicBezTo>
                <a:cubicBezTo>
                  <a:pt x="61927" y="0"/>
                  <a:pt x="57150" y="4777"/>
                  <a:pt x="57150" y="10716"/>
                </a:cubicBezTo>
                <a:lnTo>
                  <a:pt x="57150" y="28575"/>
                </a:lnTo>
                <a:cubicBezTo>
                  <a:pt x="41389" y="28575"/>
                  <a:pt x="28575" y="41389"/>
                  <a:pt x="28575" y="57150"/>
                </a:cubicBezTo>
                <a:lnTo>
                  <a:pt x="10716" y="57150"/>
                </a:lnTo>
                <a:cubicBezTo>
                  <a:pt x="4777" y="57150"/>
                  <a:pt x="0" y="61927"/>
                  <a:pt x="0" y="67866"/>
                </a:cubicBezTo>
                <a:cubicBezTo>
                  <a:pt x="0" y="73804"/>
                  <a:pt x="4777" y="78581"/>
                  <a:pt x="10716" y="78581"/>
                </a:cubicBezTo>
                <a:lnTo>
                  <a:pt x="28575" y="78581"/>
                </a:lnTo>
                <a:lnTo>
                  <a:pt x="28575" y="103584"/>
                </a:lnTo>
                <a:lnTo>
                  <a:pt x="10716" y="103584"/>
                </a:lnTo>
                <a:cubicBezTo>
                  <a:pt x="4777" y="103584"/>
                  <a:pt x="0" y="108362"/>
                  <a:pt x="0" y="114300"/>
                </a:cubicBezTo>
                <a:cubicBezTo>
                  <a:pt x="0" y="120238"/>
                  <a:pt x="4777" y="125016"/>
                  <a:pt x="10716" y="125016"/>
                </a:cubicBezTo>
                <a:lnTo>
                  <a:pt x="28575" y="125016"/>
                </a:lnTo>
                <a:lnTo>
                  <a:pt x="28575" y="150019"/>
                </a:lnTo>
                <a:lnTo>
                  <a:pt x="10716" y="150019"/>
                </a:lnTo>
                <a:cubicBezTo>
                  <a:pt x="4777" y="150019"/>
                  <a:pt x="0" y="154796"/>
                  <a:pt x="0" y="160734"/>
                </a:cubicBezTo>
                <a:cubicBezTo>
                  <a:pt x="0" y="166673"/>
                  <a:pt x="4777" y="171450"/>
                  <a:pt x="10716" y="171450"/>
                </a:cubicBezTo>
                <a:lnTo>
                  <a:pt x="28575" y="171450"/>
                </a:lnTo>
                <a:cubicBezTo>
                  <a:pt x="28575" y="187211"/>
                  <a:pt x="41389" y="200025"/>
                  <a:pt x="57150" y="200025"/>
                </a:cubicBezTo>
                <a:lnTo>
                  <a:pt x="57150" y="217884"/>
                </a:lnTo>
                <a:cubicBezTo>
                  <a:pt x="57150" y="223823"/>
                  <a:pt x="61927" y="228600"/>
                  <a:pt x="67866" y="228600"/>
                </a:cubicBezTo>
                <a:cubicBezTo>
                  <a:pt x="73804" y="228600"/>
                  <a:pt x="78581" y="223823"/>
                  <a:pt x="78581" y="217884"/>
                </a:cubicBezTo>
                <a:lnTo>
                  <a:pt x="78581" y="200025"/>
                </a:lnTo>
                <a:lnTo>
                  <a:pt x="103584" y="200025"/>
                </a:lnTo>
                <a:lnTo>
                  <a:pt x="103584" y="217884"/>
                </a:lnTo>
                <a:cubicBezTo>
                  <a:pt x="103584" y="223823"/>
                  <a:pt x="108362" y="228600"/>
                  <a:pt x="114300" y="228600"/>
                </a:cubicBezTo>
                <a:cubicBezTo>
                  <a:pt x="120238" y="228600"/>
                  <a:pt x="125016" y="223823"/>
                  <a:pt x="125016" y="217884"/>
                </a:cubicBezTo>
                <a:lnTo>
                  <a:pt x="125016" y="200025"/>
                </a:lnTo>
                <a:lnTo>
                  <a:pt x="150019" y="200025"/>
                </a:lnTo>
                <a:lnTo>
                  <a:pt x="150019" y="217884"/>
                </a:lnTo>
                <a:cubicBezTo>
                  <a:pt x="150019" y="223823"/>
                  <a:pt x="154796" y="228600"/>
                  <a:pt x="160734" y="228600"/>
                </a:cubicBezTo>
                <a:cubicBezTo>
                  <a:pt x="166673" y="228600"/>
                  <a:pt x="171450" y="223823"/>
                  <a:pt x="171450" y="217884"/>
                </a:cubicBezTo>
                <a:lnTo>
                  <a:pt x="171450" y="200025"/>
                </a:lnTo>
                <a:cubicBezTo>
                  <a:pt x="187211" y="200025"/>
                  <a:pt x="200025" y="187211"/>
                  <a:pt x="200025" y="171450"/>
                </a:cubicBezTo>
                <a:lnTo>
                  <a:pt x="217884" y="171450"/>
                </a:lnTo>
                <a:cubicBezTo>
                  <a:pt x="223823" y="171450"/>
                  <a:pt x="228600" y="166673"/>
                  <a:pt x="228600" y="160734"/>
                </a:cubicBezTo>
                <a:cubicBezTo>
                  <a:pt x="228600" y="154796"/>
                  <a:pt x="223823" y="150019"/>
                  <a:pt x="217884" y="150019"/>
                </a:cubicBezTo>
                <a:lnTo>
                  <a:pt x="200025" y="150019"/>
                </a:lnTo>
                <a:lnTo>
                  <a:pt x="200025" y="125016"/>
                </a:lnTo>
                <a:lnTo>
                  <a:pt x="217884" y="125016"/>
                </a:lnTo>
                <a:cubicBezTo>
                  <a:pt x="223823" y="125016"/>
                  <a:pt x="228600" y="120238"/>
                  <a:pt x="228600" y="114300"/>
                </a:cubicBezTo>
                <a:cubicBezTo>
                  <a:pt x="228600" y="108362"/>
                  <a:pt x="223823" y="103584"/>
                  <a:pt x="217884" y="103584"/>
                </a:cubicBezTo>
                <a:lnTo>
                  <a:pt x="200025" y="103584"/>
                </a:lnTo>
                <a:lnTo>
                  <a:pt x="200025" y="78581"/>
                </a:lnTo>
                <a:lnTo>
                  <a:pt x="217884" y="78581"/>
                </a:lnTo>
                <a:cubicBezTo>
                  <a:pt x="223823" y="78581"/>
                  <a:pt x="228600" y="73804"/>
                  <a:pt x="228600" y="67866"/>
                </a:cubicBezTo>
                <a:cubicBezTo>
                  <a:pt x="228600" y="61927"/>
                  <a:pt x="223823" y="57150"/>
                  <a:pt x="217884" y="57150"/>
                </a:cubicBezTo>
                <a:lnTo>
                  <a:pt x="200025" y="57150"/>
                </a:lnTo>
                <a:cubicBezTo>
                  <a:pt x="200025" y="41389"/>
                  <a:pt x="187211" y="28575"/>
                  <a:pt x="171450" y="28575"/>
                </a:cubicBezTo>
                <a:lnTo>
                  <a:pt x="171450" y="10716"/>
                </a:lnTo>
                <a:cubicBezTo>
                  <a:pt x="171450" y="4777"/>
                  <a:pt x="166673" y="0"/>
                  <a:pt x="160734" y="0"/>
                </a:cubicBezTo>
                <a:cubicBezTo>
                  <a:pt x="154796" y="0"/>
                  <a:pt x="150019" y="4777"/>
                  <a:pt x="150019" y="10716"/>
                </a:cubicBezTo>
                <a:lnTo>
                  <a:pt x="150019" y="28575"/>
                </a:lnTo>
                <a:lnTo>
                  <a:pt x="125016" y="28575"/>
                </a:lnTo>
                <a:lnTo>
                  <a:pt x="125016" y="10716"/>
                </a:lnTo>
                <a:cubicBezTo>
                  <a:pt x="125016" y="4777"/>
                  <a:pt x="120238" y="0"/>
                  <a:pt x="114300" y="0"/>
                </a:cubicBezTo>
                <a:cubicBezTo>
                  <a:pt x="108362" y="0"/>
                  <a:pt x="103584" y="4777"/>
                  <a:pt x="103584" y="10716"/>
                </a:cubicBezTo>
                <a:lnTo>
                  <a:pt x="103584" y="28575"/>
                </a:lnTo>
                <a:lnTo>
                  <a:pt x="78581" y="28575"/>
                </a:lnTo>
                <a:lnTo>
                  <a:pt x="78581" y="10716"/>
                </a:lnTo>
                <a:close/>
                <a:moveTo>
                  <a:pt x="71438" y="57150"/>
                </a:moveTo>
                <a:lnTo>
                  <a:pt x="157163" y="57150"/>
                </a:lnTo>
                <a:cubicBezTo>
                  <a:pt x="165065" y="57150"/>
                  <a:pt x="171450" y="63535"/>
                  <a:pt x="171450" y="71438"/>
                </a:cubicBezTo>
                <a:lnTo>
                  <a:pt x="171450" y="157163"/>
                </a:lnTo>
                <a:cubicBezTo>
                  <a:pt x="171450" y="165065"/>
                  <a:pt x="165065" y="171450"/>
                  <a:pt x="157163" y="171450"/>
                </a:cubicBezTo>
                <a:lnTo>
                  <a:pt x="71438" y="171450"/>
                </a:lnTo>
                <a:cubicBezTo>
                  <a:pt x="63535" y="171450"/>
                  <a:pt x="57150" y="165065"/>
                  <a:pt x="57150" y="157163"/>
                </a:cubicBezTo>
                <a:lnTo>
                  <a:pt x="57150" y="71438"/>
                </a:lnTo>
                <a:cubicBezTo>
                  <a:pt x="57150" y="63535"/>
                  <a:pt x="63535" y="57150"/>
                  <a:pt x="71438" y="57150"/>
                </a:cubicBezTo>
                <a:close/>
                <a:moveTo>
                  <a:pt x="78581" y="78581"/>
                </a:moveTo>
                <a:lnTo>
                  <a:pt x="78581" y="150019"/>
                </a:lnTo>
                <a:lnTo>
                  <a:pt x="150019" y="150019"/>
                </a:lnTo>
                <a:lnTo>
                  <a:pt x="150019" y="78581"/>
                </a:lnTo>
                <a:lnTo>
                  <a:pt x="78581" y="78581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4" name="Text 42"/>
          <p:cNvSpPr/>
          <p:nvPr/>
        </p:nvSpPr>
        <p:spPr>
          <a:xfrm>
            <a:off x="10086975" y="5183981"/>
            <a:ext cx="15335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05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Technology Support</a:t>
            </a:r>
            <a:endParaRPr lang="en-US" sz="1600" dirty="0"/>
          </a:p>
        </p:txBody>
      </p:sp>
      <p:sp>
        <p:nvSpPr>
          <p:cNvPr id="45" name="Shape 43"/>
          <p:cNvSpPr/>
          <p:nvPr/>
        </p:nvSpPr>
        <p:spPr>
          <a:xfrm>
            <a:off x="7814310" y="5721191"/>
            <a:ext cx="3989070" cy="769620"/>
          </a:xfrm>
          <a:custGeom>
            <a:avLst/>
            <a:gdLst/>
            <a:ahLst/>
            <a:cxnLst/>
            <a:rect l="l" t="t" r="r" b="b"/>
            <a:pathLst>
              <a:path w="3989070" h="769620">
                <a:moveTo>
                  <a:pt x="114296" y="0"/>
                </a:moveTo>
                <a:lnTo>
                  <a:pt x="3874774" y="0"/>
                </a:lnTo>
                <a:cubicBezTo>
                  <a:pt x="3937898" y="0"/>
                  <a:pt x="3989070" y="51172"/>
                  <a:pt x="3989070" y="114296"/>
                </a:cubicBezTo>
                <a:lnTo>
                  <a:pt x="3989070" y="655324"/>
                </a:lnTo>
                <a:cubicBezTo>
                  <a:pt x="3989070" y="718448"/>
                  <a:pt x="3937898" y="769620"/>
                  <a:pt x="3874774" y="769620"/>
                </a:cubicBezTo>
                <a:lnTo>
                  <a:pt x="114296" y="769620"/>
                </a:lnTo>
                <a:cubicBezTo>
                  <a:pt x="51172" y="769620"/>
                  <a:pt x="0" y="718448"/>
                  <a:pt x="0" y="655324"/>
                </a:cubicBezTo>
                <a:lnTo>
                  <a:pt x="0" y="114296"/>
                </a:lnTo>
                <a:cubicBezTo>
                  <a:pt x="0" y="51214"/>
                  <a:pt x="51214" y="0"/>
                  <a:pt x="114296" y="0"/>
                </a:cubicBezTo>
                <a:close/>
              </a:path>
            </a:pathLst>
          </a:custGeom>
          <a:solidFill>
            <a:srgbClr val="4A908A">
              <a:alpha val="10196"/>
            </a:srgbClr>
          </a:solidFill>
          <a:ln w="10160">
            <a:solidFill>
              <a:srgbClr val="4A908A">
                <a:alpha val="30196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6" name="Shape 44"/>
          <p:cNvSpPr/>
          <p:nvPr/>
        </p:nvSpPr>
        <p:spPr>
          <a:xfrm>
            <a:off x="7960995" y="5991583"/>
            <a:ext cx="228600" cy="228600"/>
          </a:xfrm>
          <a:custGeom>
            <a:avLst/>
            <a:gdLst/>
            <a:ahLst/>
            <a:cxnLst/>
            <a:rect l="l" t="t" r="r" b="b"/>
            <a:pathLst>
              <a:path w="228600" h="228600">
                <a:moveTo>
                  <a:pt x="14288" y="14288"/>
                </a:moveTo>
                <a:cubicBezTo>
                  <a:pt x="22190" y="14288"/>
                  <a:pt x="28575" y="20672"/>
                  <a:pt x="28575" y="28575"/>
                </a:cubicBezTo>
                <a:lnTo>
                  <a:pt x="28575" y="178594"/>
                </a:lnTo>
                <a:cubicBezTo>
                  <a:pt x="28575" y="182523"/>
                  <a:pt x="31790" y="185738"/>
                  <a:pt x="35719" y="185738"/>
                </a:cubicBezTo>
                <a:lnTo>
                  <a:pt x="214313" y="185738"/>
                </a:lnTo>
                <a:cubicBezTo>
                  <a:pt x="222215" y="185738"/>
                  <a:pt x="228600" y="192122"/>
                  <a:pt x="228600" y="200025"/>
                </a:cubicBezTo>
                <a:cubicBezTo>
                  <a:pt x="228600" y="207928"/>
                  <a:pt x="222215" y="214313"/>
                  <a:pt x="214313" y="214313"/>
                </a:cubicBezTo>
                <a:lnTo>
                  <a:pt x="35719" y="214313"/>
                </a:lnTo>
                <a:cubicBezTo>
                  <a:pt x="15984" y="214313"/>
                  <a:pt x="0" y="198328"/>
                  <a:pt x="0" y="178594"/>
                </a:cubicBezTo>
                <a:lnTo>
                  <a:pt x="0" y="28575"/>
                </a:lnTo>
                <a:cubicBezTo>
                  <a:pt x="0" y="20672"/>
                  <a:pt x="6385" y="14288"/>
                  <a:pt x="14288" y="14288"/>
                </a:cubicBezTo>
                <a:close/>
                <a:moveTo>
                  <a:pt x="57150" y="42863"/>
                </a:moveTo>
                <a:cubicBezTo>
                  <a:pt x="57150" y="34960"/>
                  <a:pt x="63535" y="28575"/>
                  <a:pt x="71438" y="28575"/>
                </a:cubicBezTo>
                <a:lnTo>
                  <a:pt x="157163" y="28575"/>
                </a:lnTo>
                <a:cubicBezTo>
                  <a:pt x="165065" y="28575"/>
                  <a:pt x="171450" y="34960"/>
                  <a:pt x="171450" y="42863"/>
                </a:cubicBezTo>
                <a:cubicBezTo>
                  <a:pt x="171450" y="50765"/>
                  <a:pt x="165065" y="57150"/>
                  <a:pt x="157163" y="57150"/>
                </a:cubicBezTo>
                <a:lnTo>
                  <a:pt x="71438" y="57150"/>
                </a:lnTo>
                <a:cubicBezTo>
                  <a:pt x="63535" y="57150"/>
                  <a:pt x="57150" y="50765"/>
                  <a:pt x="57150" y="42863"/>
                </a:cubicBezTo>
                <a:close/>
                <a:moveTo>
                  <a:pt x="71438" y="78581"/>
                </a:moveTo>
                <a:lnTo>
                  <a:pt x="128588" y="78581"/>
                </a:lnTo>
                <a:cubicBezTo>
                  <a:pt x="136490" y="78581"/>
                  <a:pt x="142875" y="84966"/>
                  <a:pt x="142875" y="92869"/>
                </a:cubicBezTo>
                <a:cubicBezTo>
                  <a:pt x="142875" y="100772"/>
                  <a:pt x="136490" y="107156"/>
                  <a:pt x="128588" y="107156"/>
                </a:cubicBezTo>
                <a:lnTo>
                  <a:pt x="71438" y="107156"/>
                </a:lnTo>
                <a:cubicBezTo>
                  <a:pt x="63535" y="107156"/>
                  <a:pt x="57150" y="100772"/>
                  <a:pt x="57150" y="92869"/>
                </a:cubicBezTo>
                <a:cubicBezTo>
                  <a:pt x="57150" y="84966"/>
                  <a:pt x="63535" y="78581"/>
                  <a:pt x="71438" y="78581"/>
                </a:cubicBezTo>
                <a:close/>
                <a:moveTo>
                  <a:pt x="71438" y="128588"/>
                </a:moveTo>
                <a:lnTo>
                  <a:pt x="185738" y="128588"/>
                </a:lnTo>
                <a:cubicBezTo>
                  <a:pt x="193640" y="128588"/>
                  <a:pt x="200025" y="134972"/>
                  <a:pt x="200025" y="142875"/>
                </a:cubicBezTo>
                <a:cubicBezTo>
                  <a:pt x="200025" y="150778"/>
                  <a:pt x="193640" y="157163"/>
                  <a:pt x="185738" y="157163"/>
                </a:cubicBezTo>
                <a:lnTo>
                  <a:pt x="71438" y="157163"/>
                </a:lnTo>
                <a:cubicBezTo>
                  <a:pt x="63535" y="157163"/>
                  <a:pt x="57150" y="150778"/>
                  <a:pt x="57150" y="142875"/>
                </a:cubicBezTo>
                <a:cubicBezTo>
                  <a:pt x="57150" y="134972"/>
                  <a:pt x="63535" y="128588"/>
                  <a:pt x="71438" y="128588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7" name="Text 45"/>
          <p:cNvSpPr/>
          <p:nvPr/>
        </p:nvSpPr>
        <p:spPr>
          <a:xfrm>
            <a:off x="8332470" y="5839302"/>
            <a:ext cx="164782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Efficiency Improvement</a:t>
            </a:r>
            <a:endParaRPr lang="en-US" sz="1600" dirty="0"/>
          </a:p>
        </p:txBody>
      </p:sp>
      <p:sp>
        <p:nvSpPr>
          <p:cNvPr id="48" name="Text 46"/>
          <p:cNvSpPr/>
          <p:nvPr/>
        </p:nvSpPr>
        <p:spPr>
          <a:xfrm>
            <a:off x="8332470" y="6067902"/>
            <a:ext cx="1685925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4A908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2x Faster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A202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81000" y="381000"/>
            <a:ext cx="11506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kern="0" spc="60" dirty="0">
                <a:solidFill>
                  <a:srgbClr val="D69E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Workforce Development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81000" y="647700"/>
            <a:ext cx="11601450" cy="42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270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Digital Competencies &amp; Training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400050" y="1228724"/>
            <a:ext cx="6743700" cy="2259909"/>
          </a:xfrm>
          <a:custGeom>
            <a:avLst/>
            <a:gdLst/>
            <a:ahLst/>
            <a:cxnLst/>
            <a:rect l="l" t="t" r="r" b="b"/>
            <a:pathLst>
              <a:path w="6743700" h="1752600">
                <a:moveTo>
                  <a:pt x="38100" y="0"/>
                </a:moveTo>
                <a:lnTo>
                  <a:pt x="6629395" y="0"/>
                </a:lnTo>
                <a:cubicBezTo>
                  <a:pt x="6692524" y="0"/>
                  <a:pt x="6743700" y="51176"/>
                  <a:pt x="6743700" y="114305"/>
                </a:cubicBezTo>
                <a:lnTo>
                  <a:pt x="6743700" y="1638295"/>
                </a:lnTo>
                <a:cubicBezTo>
                  <a:pt x="6743700" y="1701424"/>
                  <a:pt x="6692524" y="1752600"/>
                  <a:pt x="6629395" y="1752600"/>
                </a:cubicBezTo>
                <a:lnTo>
                  <a:pt x="38100" y="1752600"/>
                </a:lnTo>
                <a:cubicBezTo>
                  <a:pt x="17072" y="1752600"/>
                  <a:pt x="0" y="1735528"/>
                  <a:pt x="0" y="171450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00050" y="1228725"/>
            <a:ext cx="38100" cy="1752600"/>
          </a:xfrm>
          <a:custGeom>
            <a:avLst/>
            <a:gdLst/>
            <a:ahLst/>
            <a:cxnLst/>
            <a:rect l="l" t="t" r="r" b="b"/>
            <a:pathLst>
              <a:path w="38100" h="1752600">
                <a:moveTo>
                  <a:pt x="38100" y="0"/>
                </a:moveTo>
                <a:lnTo>
                  <a:pt x="38100" y="0"/>
                </a:lnTo>
                <a:lnTo>
                  <a:pt x="38100" y="1752600"/>
                </a:lnTo>
                <a:lnTo>
                  <a:pt x="38100" y="1752600"/>
                </a:lnTo>
                <a:cubicBezTo>
                  <a:pt x="17072" y="1752600"/>
                  <a:pt x="0" y="1735528"/>
                  <a:pt x="0" y="171450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618432" y="1542883"/>
            <a:ext cx="257175" cy="228600"/>
          </a:xfrm>
          <a:custGeom>
            <a:avLst/>
            <a:gdLst/>
            <a:ahLst/>
            <a:cxnLst/>
            <a:rect l="l" t="t" r="r" b="b"/>
            <a:pathLst>
              <a:path w="257175" h="228600">
                <a:moveTo>
                  <a:pt x="21431" y="87422"/>
                </a:moveTo>
                <a:lnTo>
                  <a:pt x="114836" y="125864"/>
                </a:lnTo>
                <a:cubicBezTo>
                  <a:pt x="119211" y="127650"/>
                  <a:pt x="123855" y="128588"/>
                  <a:pt x="128588" y="128588"/>
                </a:cubicBezTo>
                <a:cubicBezTo>
                  <a:pt x="133320" y="128588"/>
                  <a:pt x="137964" y="127650"/>
                  <a:pt x="142339" y="125864"/>
                </a:cubicBezTo>
                <a:lnTo>
                  <a:pt x="250567" y="81305"/>
                </a:lnTo>
                <a:cubicBezTo>
                  <a:pt x="254585" y="79653"/>
                  <a:pt x="257175" y="75768"/>
                  <a:pt x="257175" y="71437"/>
                </a:cubicBezTo>
                <a:cubicBezTo>
                  <a:pt x="257175" y="67107"/>
                  <a:pt x="254585" y="63222"/>
                  <a:pt x="250567" y="61570"/>
                </a:cubicBezTo>
                <a:lnTo>
                  <a:pt x="142339" y="17011"/>
                </a:lnTo>
                <a:cubicBezTo>
                  <a:pt x="137964" y="15225"/>
                  <a:pt x="133320" y="14288"/>
                  <a:pt x="128588" y="14288"/>
                </a:cubicBezTo>
                <a:cubicBezTo>
                  <a:pt x="123855" y="14288"/>
                  <a:pt x="119211" y="15225"/>
                  <a:pt x="114836" y="17011"/>
                </a:cubicBezTo>
                <a:lnTo>
                  <a:pt x="6608" y="61570"/>
                </a:lnTo>
                <a:cubicBezTo>
                  <a:pt x="2590" y="63222"/>
                  <a:pt x="0" y="67107"/>
                  <a:pt x="0" y="71438"/>
                </a:cubicBezTo>
                <a:lnTo>
                  <a:pt x="0" y="203597"/>
                </a:lnTo>
                <a:cubicBezTo>
                  <a:pt x="0" y="209535"/>
                  <a:pt x="4777" y="214313"/>
                  <a:pt x="10716" y="214313"/>
                </a:cubicBezTo>
                <a:cubicBezTo>
                  <a:pt x="16654" y="214313"/>
                  <a:pt x="21431" y="209535"/>
                  <a:pt x="21431" y="203597"/>
                </a:cubicBezTo>
                <a:lnTo>
                  <a:pt x="21431" y="87422"/>
                </a:lnTo>
                <a:close/>
                <a:moveTo>
                  <a:pt x="42863" y="119435"/>
                </a:moveTo>
                <a:lnTo>
                  <a:pt x="42863" y="171450"/>
                </a:lnTo>
                <a:cubicBezTo>
                  <a:pt x="42863" y="195114"/>
                  <a:pt x="81260" y="214313"/>
                  <a:pt x="128588" y="214313"/>
                </a:cubicBezTo>
                <a:cubicBezTo>
                  <a:pt x="175915" y="214313"/>
                  <a:pt x="214313" y="195114"/>
                  <a:pt x="214313" y="171450"/>
                </a:cubicBezTo>
                <a:lnTo>
                  <a:pt x="214313" y="119390"/>
                </a:lnTo>
                <a:lnTo>
                  <a:pt x="150510" y="145688"/>
                </a:lnTo>
                <a:cubicBezTo>
                  <a:pt x="143545" y="148545"/>
                  <a:pt x="136133" y="150019"/>
                  <a:pt x="128588" y="150019"/>
                </a:cubicBezTo>
                <a:cubicBezTo>
                  <a:pt x="121042" y="150019"/>
                  <a:pt x="113630" y="148545"/>
                  <a:pt x="106665" y="145688"/>
                </a:cubicBezTo>
                <a:lnTo>
                  <a:pt x="42863" y="119390"/>
                </a:ln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971550" y="1381124"/>
            <a:ext cx="3086100" cy="5124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Structured Training Programs</a:t>
            </a:r>
            <a:endParaRPr lang="en-US" sz="1600" dirty="0"/>
          </a:p>
        </p:txBody>
      </p:sp>
      <p:sp>
        <p:nvSpPr>
          <p:cNvPr id="8" name="Shape 6"/>
          <p:cNvSpPr/>
          <p:nvPr/>
        </p:nvSpPr>
        <p:spPr>
          <a:xfrm>
            <a:off x="571500" y="2045969"/>
            <a:ext cx="3152775" cy="1400175"/>
          </a:xfrm>
          <a:custGeom>
            <a:avLst/>
            <a:gdLst/>
            <a:ahLst/>
            <a:cxnLst/>
            <a:rect l="l" t="t" r="r" b="b"/>
            <a:pathLst>
              <a:path w="3152775" h="1028700">
                <a:moveTo>
                  <a:pt x="76196" y="0"/>
                </a:moveTo>
                <a:lnTo>
                  <a:pt x="3076579" y="0"/>
                </a:lnTo>
                <a:cubicBezTo>
                  <a:pt x="3118661" y="0"/>
                  <a:pt x="3152775" y="34114"/>
                  <a:pt x="3152775" y="76196"/>
                </a:cubicBezTo>
                <a:lnTo>
                  <a:pt x="3152775" y="952504"/>
                </a:lnTo>
                <a:cubicBezTo>
                  <a:pt x="3152775" y="994586"/>
                  <a:pt x="3118661" y="1028700"/>
                  <a:pt x="3076579" y="1028700"/>
                </a:cubicBezTo>
                <a:lnTo>
                  <a:pt x="76196" y="1028700"/>
                </a:lnTo>
                <a:cubicBezTo>
                  <a:pt x="34114" y="1028700"/>
                  <a:pt x="0" y="994586"/>
                  <a:pt x="0" y="952504"/>
                </a:cubicBezTo>
                <a:lnTo>
                  <a:pt x="0" y="76196"/>
                </a:lnTo>
                <a:cubicBezTo>
                  <a:pt x="0" y="34142"/>
                  <a:pt x="34142" y="0"/>
                  <a:pt x="76196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685800" y="2295745"/>
            <a:ext cx="190500" cy="152400"/>
          </a:xfrm>
          <a:custGeom>
            <a:avLst/>
            <a:gdLst/>
            <a:ahLst/>
            <a:cxnLst/>
            <a:rect l="l" t="t" r="r" b="b"/>
            <a:pathLst>
              <a:path w="190500" h="152400">
                <a:moveTo>
                  <a:pt x="38100" y="9525"/>
                </a:moveTo>
                <a:cubicBezTo>
                  <a:pt x="27593" y="9525"/>
                  <a:pt x="19050" y="18068"/>
                  <a:pt x="19050" y="28575"/>
                </a:cubicBezTo>
                <a:lnTo>
                  <a:pt x="19050" y="100013"/>
                </a:lnTo>
                <a:lnTo>
                  <a:pt x="38100" y="100013"/>
                </a:lnTo>
                <a:lnTo>
                  <a:pt x="38100" y="28575"/>
                </a:lnTo>
                <a:lnTo>
                  <a:pt x="152400" y="28575"/>
                </a:lnTo>
                <a:lnTo>
                  <a:pt x="152400" y="100013"/>
                </a:lnTo>
                <a:lnTo>
                  <a:pt x="171450" y="100013"/>
                </a:lnTo>
                <a:lnTo>
                  <a:pt x="171450" y="28575"/>
                </a:lnTo>
                <a:cubicBezTo>
                  <a:pt x="171450" y="18068"/>
                  <a:pt x="162907" y="9525"/>
                  <a:pt x="152400" y="9525"/>
                </a:cubicBezTo>
                <a:lnTo>
                  <a:pt x="38100" y="9525"/>
                </a:lnTo>
                <a:close/>
                <a:moveTo>
                  <a:pt x="5715" y="114300"/>
                </a:moveTo>
                <a:cubicBezTo>
                  <a:pt x="2560" y="114300"/>
                  <a:pt x="0" y="116860"/>
                  <a:pt x="0" y="120015"/>
                </a:cubicBezTo>
                <a:cubicBezTo>
                  <a:pt x="0" y="132636"/>
                  <a:pt x="10239" y="142875"/>
                  <a:pt x="22860" y="142875"/>
                </a:cubicBezTo>
                <a:lnTo>
                  <a:pt x="167640" y="142875"/>
                </a:lnTo>
                <a:cubicBezTo>
                  <a:pt x="180261" y="142875"/>
                  <a:pt x="190500" y="132636"/>
                  <a:pt x="190500" y="120015"/>
                </a:cubicBezTo>
                <a:cubicBezTo>
                  <a:pt x="190500" y="116860"/>
                  <a:pt x="187940" y="114300"/>
                  <a:pt x="184785" y="114300"/>
                </a:cubicBezTo>
                <a:lnTo>
                  <a:pt x="5715" y="114300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952500" y="2074544"/>
            <a:ext cx="1790700" cy="7217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OxeAcademy Platform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685800" y="2532412"/>
            <a:ext cx="3000375" cy="83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AFC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Accredited e-learning modules required before system use</a:t>
            </a:r>
            <a:endParaRPr lang="en-US" sz="1600" dirty="0"/>
          </a:p>
        </p:txBody>
      </p:sp>
      <p:sp>
        <p:nvSpPr>
          <p:cNvPr id="12" name="Shape 10"/>
          <p:cNvSpPr/>
          <p:nvPr/>
        </p:nvSpPr>
        <p:spPr>
          <a:xfrm>
            <a:off x="3840480" y="2045969"/>
            <a:ext cx="3152775" cy="1379061"/>
          </a:xfrm>
          <a:custGeom>
            <a:avLst/>
            <a:gdLst/>
            <a:ahLst/>
            <a:cxnLst/>
            <a:rect l="l" t="t" r="r" b="b"/>
            <a:pathLst>
              <a:path w="3152775" h="1028700">
                <a:moveTo>
                  <a:pt x="76196" y="0"/>
                </a:moveTo>
                <a:lnTo>
                  <a:pt x="3076579" y="0"/>
                </a:lnTo>
                <a:cubicBezTo>
                  <a:pt x="3118661" y="0"/>
                  <a:pt x="3152775" y="34114"/>
                  <a:pt x="3152775" y="76196"/>
                </a:cubicBezTo>
                <a:lnTo>
                  <a:pt x="3152775" y="952504"/>
                </a:lnTo>
                <a:cubicBezTo>
                  <a:pt x="3152775" y="994586"/>
                  <a:pt x="3118661" y="1028700"/>
                  <a:pt x="3076579" y="1028700"/>
                </a:cubicBezTo>
                <a:lnTo>
                  <a:pt x="76196" y="1028700"/>
                </a:lnTo>
                <a:cubicBezTo>
                  <a:pt x="34114" y="1028700"/>
                  <a:pt x="0" y="994586"/>
                  <a:pt x="0" y="952504"/>
                </a:cubicBezTo>
                <a:lnTo>
                  <a:pt x="0" y="76196"/>
                </a:lnTo>
                <a:cubicBezTo>
                  <a:pt x="0" y="34142"/>
                  <a:pt x="34142" y="0"/>
                  <a:pt x="76196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3954780" y="2268736"/>
            <a:ext cx="171450" cy="152400"/>
          </a:xfrm>
          <a:custGeom>
            <a:avLst/>
            <a:gdLst/>
            <a:ahLst/>
            <a:cxnLst/>
            <a:rect l="l" t="t" r="r" b="b"/>
            <a:pathLst>
              <a:path w="171450" h="152400">
                <a:moveTo>
                  <a:pt x="71199" y="-2381"/>
                </a:moveTo>
                <a:cubicBezTo>
                  <a:pt x="69384" y="-4227"/>
                  <a:pt x="66735" y="-4971"/>
                  <a:pt x="64234" y="-4286"/>
                </a:cubicBezTo>
                <a:cubicBezTo>
                  <a:pt x="61734" y="-3602"/>
                  <a:pt x="59799" y="-1667"/>
                  <a:pt x="59174" y="833"/>
                </a:cubicBezTo>
                <a:lnTo>
                  <a:pt x="54620" y="18752"/>
                </a:lnTo>
                <a:cubicBezTo>
                  <a:pt x="54293" y="20062"/>
                  <a:pt x="52953" y="20836"/>
                  <a:pt x="51673" y="20449"/>
                </a:cubicBezTo>
                <a:lnTo>
                  <a:pt x="33873" y="15448"/>
                </a:lnTo>
                <a:cubicBezTo>
                  <a:pt x="31373" y="14734"/>
                  <a:pt x="28694" y="15448"/>
                  <a:pt x="26878" y="17264"/>
                </a:cubicBezTo>
                <a:cubicBezTo>
                  <a:pt x="25063" y="19080"/>
                  <a:pt x="24348" y="21759"/>
                  <a:pt x="25063" y="24259"/>
                </a:cubicBezTo>
                <a:lnTo>
                  <a:pt x="30093" y="42059"/>
                </a:lnTo>
                <a:cubicBezTo>
                  <a:pt x="30450" y="43339"/>
                  <a:pt x="29676" y="44678"/>
                  <a:pt x="28396" y="45006"/>
                </a:cubicBezTo>
                <a:lnTo>
                  <a:pt x="10448" y="49560"/>
                </a:lnTo>
                <a:cubicBezTo>
                  <a:pt x="7947" y="50185"/>
                  <a:pt x="5983" y="52149"/>
                  <a:pt x="5298" y="54650"/>
                </a:cubicBezTo>
                <a:cubicBezTo>
                  <a:pt x="4614" y="57150"/>
                  <a:pt x="5358" y="59799"/>
                  <a:pt x="7203" y="61615"/>
                </a:cubicBezTo>
                <a:lnTo>
                  <a:pt x="20449" y="74503"/>
                </a:lnTo>
                <a:cubicBezTo>
                  <a:pt x="21401" y="75426"/>
                  <a:pt x="21401" y="76974"/>
                  <a:pt x="20449" y="77926"/>
                </a:cubicBezTo>
                <a:lnTo>
                  <a:pt x="7233" y="90815"/>
                </a:lnTo>
                <a:cubicBezTo>
                  <a:pt x="5388" y="92631"/>
                  <a:pt x="4643" y="95280"/>
                  <a:pt x="5328" y="97780"/>
                </a:cubicBezTo>
                <a:cubicBezTo>
                  <a:pt x="6013" y="100280"/>
                  <a:pt x="7977" y="102215"/>
                  <a:pt x="10478" y="102870"/>
                </a:cubicBezTo>
                <a:lnTo>
                  <a:pt x="28396" y="107424"/>
                </a:lnTo>
                <a:cubicBezTo>
                  <a:pt x="29706" y="107752"/>
                  <a:pt x="30480" y="109091"/>
                  <a:pt x="30093" y="110371"/>
                </a:cubicBezTo>
                <a:lnTo>
                  <a:pt x="25063" y="128141"/>
                </a:lnTo>
                <a:cubicBezTo>
                  <a:pt x="24348" y="130641"/>
                  <a:pt x="25063" y="133320"/>
                  <a:pt x="26878" y="135136"/>
                </a:cubicBezTo>
                <a:cubicBezTo>
                  <a:pt x="28694" y="136952"/>
                  <a:pt x="31373" y="137666"/>
                  <a:pt x="33873" y="136952"/>
                </a:cubicBezTo>
                <a:lnTo>
                  <a:pt x="51673" y="131921"/>
                </a:lnTo>
                <a:cubicBezTo>
                  <a:pt x="52953" y="131564"/>
                  <a:pt x="54293" y="132338"/>
                  <a:pt x="54620" y="133618"/>
                </a:cubicBezTo>
                <a:lnTo>
                  <a:pt x="59174" y="151537"/>
                </a:lnTo>
                <a:cubicBezTo>
                  <a:pt x="59799" y="154037"/>
                  <a:pt x="61764" y="156002"/>
                  <a:pt x="64264" y="156686"/>
                </a:cubicBezTo>
                <a:cubicBezTo>
                  <a:pt x="66764" y="157371"/>
                  <a:pt x="69413" y="156627"/>
                  <a:pt x="71229" y="154781"/>
                </a:cubicBezTo>
                <a:lnTo>
                  <a:pt x="84118" y="141536"/>
                </a:lnTo>
                <a:cubicBezTo>
                  <a:pt x="85040" y="140583"/>
                  <a:pt x="86588" y="140583"/>
                  <a:pt x="87541" y="141536"/>
                </a:cubicBezTo>
                <a:lnTo>
                  <a:pt x="100399" y="154781"/>
                </a:lnTo>
                <a:cubicBezTo>
                  <a:pt x="102215" y="156627"/>
                  <a:pt x="104864" y="157371"/>
                  <a:pt x="107365" y="156686"/>
                </a:cubicBezTo>
                <a:cubicBezTo>
                  <a:pt x="109865" y="156002"/>
                  <a:pt x="111800" y="154037"/>
                  <a:pt x="112455" y="151537"/>
                </a:cubicBezTo>
                <a:lnTo>
                  <a:pt x="117009" y="133648"/>
                </a:lnTo>
                <a:cubicBezTo>
                  <a:pt x="117336" y="132338"/>
                  <a:pt x="118676" y="131564"/>
                  <a:pt x="119955" y="131951"/>
                </a:cubicBezTo>
                <a:lnTo>
                  <a:pt x="137755" y="136981"/>
                </a:lnTo>
                <a:cubicBezTo>
                  <a:pt x="140256" y="137696"/>
                  <a:pt x="142935" y="136981"/>
                  <a:pt x="144750" y="135166"/>
                </a:cubicBezTo>
                <a:cubicBezTo>
                  <a:pt x="146566" y="133350"/>
                  <a:pt x="147280" y="130671"/>
                  <a:pt x="146566" y="128171"/>
                </a:cubicBezTo>
                <a:lnTo>
                  <a:pt x="141536" y="110371"/>
                </a:lnTo>
                <a:cubicBezTo>
                  <a:pt x="141178" y="109091"/>
                  <a:pt x="141952" y="107752"/>
                  <a:pt x="143232" y="107424"/>
                </a:cubicBezTo>
                <a:lnTo>
                  <a:pt x="161151" y="102870"/>
                </a:lnTo>
                <a:cubicBezTo>
                  <a:pt x="163651" y="102245"/>
                  <a:pt x="165616" y="100280"/>
                  <a:pt x="166301" y="97780"/>
                </a:cubicBezTo>
                <a:cubicBezTo>
                  <a:pt x="166985" y="95280"/>
                  <a:pt x="166241" y="92601"/>
                  <a:pt x="164396" y="90815"/>
                </a:cubicBezTo>
                <a:lnTo>
                  <a:pt x="151150" y="77926"/>
                </a:lnTo>
                <a:cubicBezTo>
                  <a:pt x="150197" y="77004"/>
                  <a:pt x="150197" y="75456"/>
                  <a:pt x="151150" y="74503"/>
                </a:cubicBezTo>
                <a:lnTo>
                  <a:pt x="164396" y="61615"/>
                </a:lnTo>
                <a:cubicBezTo>
                  <a:pt x="166241" y="59799"/>
                  <a:pt x="166985" y="57150"/>
                  <a:pt x="166301" y="54650"/>
                </a:cubicBezTo>
                <a:cubicBezTo>
                  <a:pt x="165616" y="52149"/>
                  <a:pt x="163651" y="50215"/>
                  <a:pt x="161151" y="49560"/>
                </a:cubicBezTo>
                <a:lnTo>
                  <a:pt x="143232" y="45006"/>
                </a:lnTo>
                <a:cubicBezTo>
                  <a:pt x="141923" y="44678"/>
                  <a:pt x="141149" y="43339"/>
                  <a:pt x="141536" y="42059"/>
                </a:cubicBezTo>
                <a:lnTo>
                  <a:pt x="146566" y="24259"/>
                </a:lnTo>
                <a:cubicBezTo>
                  <a:pt x="147280" y="21759"/>
                  <a:pt x="146566" y="19080"/>
                  <a:pt x="144750" y="17264"/>
                </a:cubicBezTo>
                <a:cubicBezTo>
                  <a:pt x="142935" y="15448"/>
                  <a:pt x="140256" y="14734"/>
                  <a:pt x="137755" y="15448"/>
                </a:cubicBezTo>
                <a:lnTo>
                  <a:pt x="119955" y="20479"/>
                </a:lnTo>
                <a:cubicBezTo>
                  <a:pt x="118676" y="20836"/>
                  <a:pt x="117336" y="20062"/>
                  <a:pt x="117009" y="18782"/>
                </a:cubicBezTo>
                <a:lnTo>
                  <a:pt x="112455" y="833"/>
                </a:lnTo>
                <a:cubicBezTo>
                  <a:pt x="111829" y="-1667"/>
                  <a:pt x="109865" y="-3631"/>
                  <a:pt x="107365" y="-4316"/>
                </a:cubicBezTo>
                <a:cubicBezTo>
                  <a:pt x="104864" y="-5001"/>
                  <a:pt x="102215" y="-4256"/>
                  <a:pt x="100399" y="-2411"/>
                </a:cubicBezTo>
                <a:lnTo>
                  <a:pt x="87511" y="10864"/>
                </a:lnTo>
                <a:cubicBezTo>
                  <a:pt x="86588" y="11817"/>
                  <a:pt x="85040" y="11817"/>
                  <a:pt x="84088" y="10864"/>
                </a:cubicBezTo>
                <a:lnTo>
                  <a:pt x="71199" y="-2381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4221480" y="2021186"/>
            <a:ext cx="1800225" cy="553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Compliance Standards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3954780" y="2501647"/>
            <a:ext cx="3000375" cy="4796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AFC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85% training target with quarterly audits</a:t>
            </a:r>
            <a:endParaRPr lang="en-US" sz="1600" dirty="0"/>
          </a:p>
        </p:txBody>
      </p:sp>
      <p:sp>
        <p:nvSpPr>
          <p:cNvPr id="16" name="Text 14"/>
          <p:cNvSpPr/>
          <p:nvPr/>
        </p:nvSpPr>
        <p:spPr>
          <a:xfrm>
            <a:off x="3954780" y="2912745"/>
            <a:ext cx="2990850" cy="4190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(Tees, Esk and Wear Valleys NHS FT, 2024)</a:t>
            </a:r>
            <a:endParaRPr lang="en-US" sz="1600" dirty="0"/>
          </a:p>
        </p:txBody>
      </p:sp>
      <p:sp>
        <p:nvSpPr>
          <p:cNvPr id="17" name="Shape 15"/>
          <p:cNvSpPr/>
          <p:nvPr/>
        </p:nvSpPr>
        <p:spPr>
          <a:xfrm>
            <a:off x="468630" y="3613547"/>
            <a:ext cx="6743700" cy="2901315"/>
          </a:xfrm>
          <a:custGeom>
            <a:avLst/>
            <a:gdLst/>
            <a:ahLst/>
            <a:cxnLst/>
            <a:rect l="l" t="t" r="r" b="b"/>
            <a:pathLst>
              <a:path w="6743700" h="3409950">
                <a:moveTo>
                  <a:pt x="38100" y="0"/>
                </a:moveTo>
                <a:lnTo>
                  <a:pt x="6629398" y="0"/>
                </a:lnTo>
                <a:cubicBezTo>
                  <a:pt x="6692525" y="0"/>
                  <a:pt x="6743700" y="51175"/>
                  <a:pt x="6743700" y="114302"/>
                </a:cubicBezTo>
                <a:lnTo>
                  <a:pt x="6743700" y="3295648"/>
                </a:lnTo>
                <a:cubicBezTo>
                  <a:pt x="6743700" y="3358775"/>
                  <a:pt x="6692525" y="3409950"/>
                  <a:pt x="6629398" y="3409950"/>
                </a:cubicBezTo>
                <a:lnTo>
                  <a:pt x="38100" y="3409950"/>
                </a:lnTo>
                <a:cubicBezTo>
                  <a:pt x="17072" y="3409950"/>
                  <a:pt x="0" y="3392878"/>
                  <a:pt x="0" y="337185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18" name="Shape 16"/>
          <p:cNvSpPr/>
          <p:nvPr/>
        </p:nvSpPr>
        <p:spPr>
          <a:xfrm>
            <a:off x="390523" y="3636644"/>
            <a:ext cx="47627" cy="2868811"/>
          </a:xfrm>
          <a:custGeom>
            <a:avLst/>
            <a:gdLst/>
            <a:ahLst/>
            <a:cxnLst/>
            <a:rect l="l" t="t" r="r" b="b"/>
            <a:pathLst>
              <a:path w="38100" h="3409950">
                <a:moveTo>
                  <a:pt x="38100" y="0"/>
                </a:moveTo>
                <a:lnTo>
                  <a:pt x="38100" y="0"/>
                </a:lnTo>
                <a:lnTo>
                  <a:pt x="38100" y="3409950"/>
                </a:lnTo>
                <a:lnTo>
                  <a:pt x="38100" y="3409950"/>
                </a:lnTo>
                <a:cubicBezTo>
                  <a:pt x="17072" y="3409950"/>
                  <a:pt x="0" y="3392878"/>
                  <a:pt x="0" y="337185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611505" y="3827145"/>
            <a:ext cx="285750" cy="228600"/>
          </a:xfrm>
          <a:custGeom>
            <a:avLst/>
            <a:gdLst/>
            <a:ahLst/>
            <a:cxnLst/>
            <a:rect l="l" t="t" r="r" b="b"/>
            <a:pathLst>
              <a:path w="285750" h="228600">
                <a:moveTo>
                  <a:pt x="171450" y="14288"/>
                </a:moveTo>
                <a:lnTo>
                  <a:pt x="228600" y="14288"/>
                </a:lnTo>
                <a:cubicBezTo>
                  <a:pt x="236503" y="14288"/>
                  <a:pt x="242888" y="20672"/>
                  <a:pt x="242888" y="28575"/>
                </a:cubicBezTo>
                <a:cubicBezTo>
                  <a:pt x="242888" y="36478"/>
                  <a:pt x="236503" y="42863"/>
                  <a:pt x="228600" y="42863"/>
                </a:cubicBezTo>
                <a:lnTo>
                  <a:pt x="177879" y="42863"/>
                </a:lnTo>
                <a:cubicBezTo>
                  <a:pt x="175558" y="54382"/>
                  <a:pt x="167655" y="63892"/>
                  <a:pt x="157163" y="68446"/>
                </a:cubicBezTo>
                <a:lnTo>
                  <a:pt x="157163" y="200025"/>
                </a:lnTo>
                <a:lnTo>
                  <a:pt x="228600" y="200025"/>
                </a:lnTo>
                <a:cubicBezTo>
                  <a:pt x="236503" y="200025"/>
                  <a:pt x="242888" y="206410"/>
                  <a:pt x="242888" y="214313"/>
                </a:cubicBezTo>
                <a:cubicBezTo>
                  <a:pt x="242888" y="222215"/>
                  <a:pt x="236503" y="228600"/>
                  <a:pt x="228600" y="228600"/>
                </a:cubicBezTo>
                <a:lnTo>
                  <a:pt x="57150" y="228600"/>
                </a:lnTo>
                <a:cubicBezTo>
                  <a:pt x="49247" y="228600"/>
                  <a:pt x="42863" y="222215"/>
                  <a:pt x="42863" y="214313"/>
                </a:cubicBezTo>
                <a:cubicBezTo>
                  <a:pt x="42863" y="206410"/>
                  <a:pt x="49247" y="200025"/>
                  <a:pt x="57150" y="200025"/>
                </a:cubicBezTo>
                <a:lnTo>
                  <a:pt x="128588" y="200025"/>
                </a:lnTo>
                <a:lnTo>
                  <a:pt x="128588" y="68446"/>
                </a:lnTo>
                <a:cubicBezTo>
                  <a:pt x="118095" y="63847"/>
                  <a:pt x="110192" y="54337"/>
                  <a:pt x="107871" y="42863"/>
                </a:cubicBezTo>
                <a:lnTo>
                  <a:pt x="57150" y="42863"/>
                </a:lnTo>
                <a:cubicBezTo>
                  <a:pt x="49247" y="42863"/>
                  <a:pt x="42863" y="36478"/>
                  <a:pt x="42863" y="28575"/>
                </a:cubicBezTo>
                <a:cubicBezTo>
                  <a:pt x="42863" y="20672"/>
                  <a:pt x="49247" y="14288"/>
                  <a:pt x="57150" y="14288"/>
                </a:cubicBezTo>
                <a:lnTo>
                  <a:pt x="114300" y="14288"/>
                </a:lnTo>
                <a:cubicBezTo>
                  <a:pt x="120819" y="5626"/>
                  <a:pt x="131177" y="0"/>
                  <a:pt x="142875" y="0"/>
                </a:cubicBezTo>
                <a:cubicBezTo>
                  <a:pt x="154573" y="0"/>
                  <a:pt x="164931" y="5626"/>
                  <a:pt x="171450" y="14288"/>
                </a:cubicBezTo>
                <a:close/>
                <a:moveTo>
                  <a:pt x="196275" y="142875"/>
                </a:moveTo>
                <a:lnTo>
                  <a:pt x="260925" y="142875"/>
                </a:lnTo>
                <a:lnTo>
                  <a:pt x="228600" y="87422"/>
                </a:lnTo>
                <a:lnTo>
                  <a:pt x="196275" y="142875"/>
                </a:lnTo>
                <a:close/>
                <a:moveTo>
                  <a:pt x="228600" y="185738"/>
                </a:moveTo>
                <a:cubicBezTo>
                  <a:pt x="200516" y="185738"/>
                  <a:pt x="177165" y="170557"/>
                  <a:pt x="172343" y="150510"/>
                </a:cubicBezTo>
                <a:cubicBezTo>
                  <a:pt x="171182" y="145599"/>
                  <a:pt x="172789" y="140553"/>
                  <a:pt x="175334" y="136178"/>
                </a:cubicBezTo>
                <a:lnTo>
                  <a:pt x="217840" y="63311"/>
                </a:lnTo>
                <a:cubicBezTo>
                  <a:pt x="220072" y="59472"/>
                  <a:pt x="224180" y="57150"/>
                  <a:pt x="228600" y="57150"/>
                </a:cubicBezTo>
                <a:cubicBezTo>
                  <a:pt x="233020" y="57150"/>
                  <a:pt x="237128" y="59516"/>
                  <a:pt x="239360" y="63311"/>
                </a:cubicBezTo>
                <a:lnTo>
                  <a:pt x="281866" y="136178"/>
                </a:lnTo>
                <a:cubicBezTo>
                  <a:pt x="284411" y="140553"/>
                  <a:pt x="286018" y="145599"/>
                  <a:pt x="284857" y="150510"/>
                </a:cubicBezTo>
                <a:cubicBezTo>
                  <a:pt x="280035" y="170512"/>
                  <a:pt x="256684" y="185738"/>
                  <a:pt x="228600" y="185738"/>
                </a:cubicBezTo>
                <a:close/>
                <a:moveTo>
                  <a:pt x="56614" y="87422"/>
                </a:moveTo>
                <a:lnTo>
                  <a:pt x="24289" y="142875"/>
                </a:lnTo>
                <a:lnTo>
                  <a:pt x="88984" y="142875"/>
                </a:lnTo>
                <a:lnTo>
                  <a:pt x="56614" y="87422"/>
                </a:lnTo>
                <a:close/>
                <a:moveTo>
                  <a:pt x="402" y="150510"/>
                </a:moveTo>
                <a:cubicBezTo>
                  <a:pt x="-759" y="145599"/>
                  <a:pt x="848" y="140553"/>
                  <a:pt x="3393" y="136178"/>
                </a:cubicBezTo>
                <a:lnTo>
                  <a:pt x="45899" y="63311"/>
                </a:lnTo>
                <a:cubicBezTo>
                  <a:pt x="48131" y="59472"/>
                  <a:pt x="52239" y="57150"/>
                  <a:pt x="56659" y="57150"/>
                </a:cubicBezTo>
                <a:cubicBezTo>
                  <a:pt x="61079" y="57150"/>
                  <a:pt x="65187" y="59516"/>
                  <a:pt x="67419" y="63311"/>
                </a:cubicBezTo>
                <a:lnTo>
                  <a:pt x="109924" y="136178"/>
                </a:lnTo>
                <a:cubicBezTo>
                  <a:pt x="112469" y="140553"/>
                  <a:pt x="114077" y="145599"/>
                  <a:pt x="112916" y="150510"/>
                </a:cubicBezTo>
                <a:cubicBezTo>
                  <a:pt x="108094" y="170512"/>
                  <a:pt x="84743" y="185738"/>
                  <a:pt x="56659" y="185738"/>
                </a:cubicBezTo>
                <a:cubicBezTo>
                  <a:pt x="28575" y="185738"/>
                  <a:pt x="5224" y="170557"/>
                  <a:pt x="402" y="150510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992505" y="3788425"/>
            <a:ext cx="24765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Beyond Technical Skills</a:t>
            </a:r>
            <a:endParaRPr lang="en-US" sz="1600" dirty="0"/>
          </a:p>
        </p:txBody>
      </p:sp>
      <p:sp>
        <p:nvSpPr>
          <p:cNvPr id="21" name="Shape 19"/>
          <p:cNvSpPr/>
          <p:nvPr/>
        </p:nvSpPr>
        <p:spPr>
          <a:xfrm>
            <a:off x="611505" y="4444531"/>
            <a:ext cx="3171825" cy="683388"/>
          </a:xfrm>
          <a:custGeom>
            <a:avLst/>
            <a:gdLst/>
            <a:ahLst/>
            <a:cxnLst/>
            <a:rect l="l" t="t" r="r" b="b"/>
            <a:pathLst>
              <a:path w="3171825" h="571500">
                <a:moveTo>
                  <a:pt x="76198" y="0"/>
                </a:moveTo>
                <a:lnTo>
                  <a:pt x="3095627" y="0"/>
                </a:lnTo>
                <a:cubicBezTo>
                  <a:pt x="3137710" y="0"/>
                  <a:pt x="3171825" y="34115"/>
                  <a:pt x="3171825" y="76198"/>
                </a:cubicBezTo>
                <a:lnTo>
                  <a:pt x="3171825" y="495302"/>
                </a:lnTo>
                <a:cubicBezTo>
                  <a:pt x="3171825" y="537385"/>
                  <a:pt x="3137710" y="571500"/>
                  <a:pt x="3095627" y="571500"/>
                </a:cubicBezTo>
                <a:lnTo>
                  <a:pt x="76198" y="571500"/>
                </a:lnTo>
                <a:cubicBezTo>
                  <a:pt x="34115" y="571500"/>
                  <a:pt x="0" y="537385"/>
                  <a:pt x="0" y="495302"/>
                </a:cubicBezTo>
                <a:lnTo>
                  <a:pt x="0" y="76198"/>
                </a:lnTo>
                <a:cubicBezTo>
                  <a:pt x="0" y="34115"/>
                  <a:pt x="34115" y="0"/>
                  <a:pt x="76198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669131" y="4479963"/>
            <a:ext cx="114300" cy="152400"/>
          </a:xfrm>
          <a:custGeom>
            <a:avLst/>
            <a:gdLst/>
            <a:ahLst/>
            <a:cxnLst/>
            <a:rect l="l" t="t" r="r" b="b"/>
            <a:pathLst>
              <a:path w="114300" h="152400">
                <a:moveTo>
                  <a:pt x="38100" y="28575"/>
                </a:moveTo>
                <a:lnTo>
                  <a:pt x="38100" y="47625"/>
                </a:lnTo>
                <a:lnTo>
                  <a:pt x="76200" y="47625"/>
                </a:lnTo>
                <a:lnTo>
                  <a:pt x="76200" y="28575"/>
                </a:lnTo>
                <a:cubicBezTo>
                  <a:pt x="76200" y="18068"/>
                  <a:pt x="67657" y="9525"/>
                  <a:pt x="57150" y="9525"/>
                </a:cubicBezTo>
                <a:cubicBezTo>
                  <a:pt x="46643" y="9525"/>
                  <a:pt x="38100" y="18068"/>
                  <a:pt x="38100" y="28575"/>
                </a:cubicBezTo>
                <a:close/>
                <a:moveTo>
                  <a:pt x="19050" y="47625"/>
                </a:moveTo>
                <a:lnTo>
                  <a:pt x="19050" y="28575"/>
                </a:lnTo>
                <a:cubicBezTo>
                  <a:pt x="19050" y="7531"/>
                  <a:pt x="36106" y="-9525"/>
                  <a:pt x="57150" y="-9525"/>
                </a:cubicBezTo>
                <a:cubicBezTo>
                  <a:pt x="78194" y="-9525"/>
                  <a:pt x="95250" y="7531"/>
                  <a:pt x="95250" y="28575"/>
                </a:cubicBezTo>
                <a:lnTo>
                  <a:pt x="95250" y="47625"/>
                </a:lnTo>
                <a:cubicBezTo>
                  <a:pt x="105757" y="47625"/>
                  <a:pt x="114300" y="56168"/>
                  <a:pt x="114300" y="66675"/>
                </a:cubicBezTo>
                <a:lnTo>
                  <a:pt x="114300" y="133350"/>
                </a:lnTo>
                <a:cubicBezTo>
                  <a:pt x="114300" y="143857"/>
                  <a:pt x="105757" y="152400"/>
                  <a:pt x="95250" y="152400"/>
                </a:cubicBezTo>
                <a:lnTo>
                  <a:pt x="19050" y="152400"/>
                </a:lnTo>
                <a:cubicBezTo>
                  <a:pt x="8543" y="152400"/>
                  <a:pt x="0" y="143857"/>
                  <a:pt x="0" y="133350"/>
                </a:cubicBezTo>
                <a:lnTo>
                  <a:pt x="0" y="66675"/>
                </a:lnTo>
                <a:cubicBezTo>
                  <a:pt x="0" y="56168"/>
                  <a:pt x="8543" y="47625"/>
                  <a:pt x="19050" y="47625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954405" y="4432870"/>
            <a:ext cx="170497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GDPR Compliance</a:t>
            </a:r>
            <a:endParaRPr lang="en-US" sz="1600" dirty="0"/>
          </a:p>
        </p:txBody>
      </p:sp>
      <p:sp>
        <p:nvSpPr>
          <p:cNvPr id="24" name="Text 22"/>
          <p:cNvSpPr/>
          <p:nvPr/>
        </p:nvSpPr>
        <p:spPr>
          <a:xfrm>
            <a:off x="868680" y="4747379"/>
            <a:ext cx="169545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F7FAFC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UK Data Protection Act 2018</a:t>
            </a:r>
            <a:endParaRPr lang="en-US" sz="1600" dirty="0"/>
          </a:p>
        </p:txBody>
      </p:sp>
      <p:sp>
        <p:nvSpPr>
          <p:cNvPr id="25" name="Shape 23"/>
          <p:cNvSpPr/>
          <p:nvPr/>
        </p:nvSpPr>
        <p:spPr>
          <a:xfrm>
            <a:off x="3870960" y="4443009"/>
            <a:ext cx="3084195" cy="683387"/>
          </a:xfrm>
          <a:custGeom>
            <a:avLst/>
            <a:gdLst/>
            <a:ahLst/>
            <a:cxnLst/>
            <a:rect l="l" t="t" r="r" b="b"/>
            <a:pathLst>
              <a:path w="3171825" h="571500">
                <a:moveTo>
                  <a:pt x="76198" y="0"/>
                </a:moveTo>
                <a:lnTo>
                  <a:pt x="3095627" y="0"/>
                </a:lnTo>
                <a:cubicBezTo>
                  <a:pt x="3137710" y="0"/>
                  <a:pt x="3171825" y="34115"/>
                  <a:pt x="3171825" y="76198"/>
                </a:cubicBezTo>
                <a:lnTo>
                  <a:pt x="3171825" y="495302"/>
                </a:lnTo>
                <a:cubicBezTo>
                  <a:pt x="3171825" y="537385"/>
                  <a:pt x="3137710" y="571500"/>
                  <a:pt x="3095627" y="571500"/>
                </a:cubicBezTo>
                <a:lnTo>
                  <a:pt x="76198" y="571500"/>
                </a:lnTo>
                <a:cubicBezTo>
                  <a:pt x="34115" y="571500"/>
                  <a:pt x="0" y="537385"/>
                  <a:pt x="0" y="495302"/>
                </a:cubicBezTo>
                <a:lnTo>
                  <a:pt x="0" y="76198"/>
                </a:lnTo>
                <a:cubicBezTo>
                  <a:pt x="0" y="34115"/>
                  <a:pt x="34115" y="0"/>
                  <a:pt x="76198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26" name="Shape 24"/>
          <p:cNvSpPr/>
          <p:nvPr/>
        </p:nvSpPr>
        <p:spPr>
          <a:xfrm>
            <a:off x="4000500" y="4528536"/>
            <a:ext cx="114300" cy="152400"/>
          </a:xfrm>
          <a:custGeom>
            <a:avLst/>
            <a:gdLst/>
            <a:ahLst/>
            <a:cxnLst/>
            <a:rect l="l" t="t" r="r" b="b"/>
            <a:pathLst>
              <a:path w="171450" h="152400">
                <a:moveTo>
                  <a:pt x="66675" y="73819"/>
                </a:moveTo>
                <a:cubicBezTo>
                  <a:pt x="86389" y="73819"/>
                  <a:pt x="102394" y="57814"/>
                  <a:pt x="102394" y="38100"/>
                </a:cubicBezTo>
                <a:cubicBezTo>
                  <a:pt x="102394" y="18386"/>
                  <a:pt x="86389" y="2381"/>
                  <a:pt x="66675" y="2381"/>
                </a:cubicBezTo>
                <a:cubicBezTo>
                  <a:pt x="46961" y="2381"/>
                  <a:pt x="30956" y="18386"/>
                  <a:pt x="30956" y="38100"/>
                </a:cubicBezTo>
                <a:cubicBezTo>
                  <a:pt x="30956" y="57814"/>
                  <a:pt x="46961" y="73819"/>
                  <a:pt x="66675" y="73819"/>
                </a:cubicBezTo>
                <a:close/>
                <a:moveTo>
                  <a:pt x="57835" y="90488"/>
                </a:moveTo>
                <a:cubicBezTo>
                  <a:pt x="28515" y="90488"/>
                  <a:pt x="4763" y="114240"/>
                  <a:pt x="4763" y="143560"/>
                </a:cubicBezTo>
                <a:cubicBezTo>
                  <a:pt x="4763" y="148441"/>
                  <a:pt x="8721" y="152400"/>
                  <a:pt x="13603" y="152400"/>
                </a:cubicBezTo>
                <a:lnTo>
                  <a:pt x="88463" y="152400"/>
                </a:lnTo>
                <a:cubicBezTo>
                  <a:pt x="77688" y="139720"/>
                  <a:pt x="71438" y="123379"/>
                  <a:pt x="71438" y="106085"/>
                </a:cubicBezTo>
                <a:lnTo>
                  <a:pt x="71438" y="96828"/>
                </a:lnTo>
                <a:cubicBezTo>
                  <a:pt x="71438" y="94655"/>
                  <a:pt x="71735" y="92512"/>
                  <a:pt x="72301" y="90487"/>
                </a:cubicBezTo>
                <a:lnTo>
                  <a:pt x="57835" y="90487"/>
                </a:lnTo>
                <a:close/>
                <a:moveTo>
                  <a:pt x="132546" y="145405"/>
                </a:moveTo>
                <a:lnTo>
                  <a:pt x="128588" y="147280"/>
                </a:lnTo>
                <a:lnTo>
                  <a:pt x="128588" y="91291"/>
                </a:lnTo>
                <a:lnTo>
                  <a:pt x="157163" y="100816"/>
                </a:lnTo>
                <a:lnTo>
                  <a:pt x="157163" y="106650"/>
                </a:lnTo>
                <a:cubicBezTo>
                  <a:pt x="157163" y="123259"/>
                  <a:pt x="147578" y="138351"/>
                  <a:pt x="132546" y="145435"/>
                </a:cubicBezTo>
                <a:close/>
                <a:moveTo>
                  <a:pt x="125581" y="77242"/>
                </a:moveTo>
                <a:lnTo>
                  <a:pt x="92244" y="88344"/>
                </a:lnTo>
                <a:cubicBezTo>
                  <a:pt x="88344" y="89654"/>
                  <a:pt x="85725" y="93285"/>
                  <a:pt x="85725" y="97393"/>
                </a:cubicBezTo>
                <a:lnTo>
                  <a:pt x="85725" y="106650"/>
                </a:lnTo>
                <a:cubicBezTo>
                  <a:pt x="85725" y="128796"/>
                  <a:pt x="98524" y="148947"/>
                  <a:pt x="118527" y="158353"/>
                </a:cubicBezTo>
                <a:lnTo>
                  <a:pt x="124033" y="160943"/>
                </a:lnTo>
                <a:cubicBezTo>
                  <a:pt x="125462" y="161598"/>
                  <a:pt x="127010" y="161955"/>
                  <a:pt x="128558" y="161955"/>
                </a:cubicBezTo>
                <a:cubicBezTo>
                  <a:pt x="130106" y="161955"/>
                  <a:pt x="131683" y="161598"/>
                  <a:pt x="133082" y="160943"/>
                </a:cubicBezTo>
                <a:lnTo>
                  <a:pt x="138589" y="158353"/>
                </a:lnTo>
                <a:cubicBezTo>
                  <a:pt x="158651" y="148917"/>
                  <a:pt x="171450" y="128766"/>
                  <a:pt x="171450" y="106620"/>
                </a:cubicBezTo>
                <a:lnTo>
                  <a:pt x="171450" y="97363"/>
                </a:lnTo>
                <a:cubicBezTo>
                  <a:pt x="171450" y="93256"/>
                  <a:pt x="168831" y="89624"/>
                  <a:pt x="164931" y="88315"/>
                </a:cubicBezTo>
                <a:lnTo>
                  <a:pt x="131594" y="77212"/>
                </a:lnTo>
                <a:cubicBezTo>
                  <a:pt x="129629" y="76557"/>
                  <a:pt x="127516" y="76557"/>
                  <a:pt x="125581" y="77212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4202430" y="4461345"/>
            <a:ext cx="146685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Access Controls</a:t>
            </a:r>
            <a:endParaRPr lang="en-US" sz="1600" dirty="0"/>
          </a:p>
        </p:txBody>
      </p:sp>
      <p:sp>
        <p:nvSpPr>
          <p:cNvPr id="28" name="Text 26"/>
          <p:cNvSpPr/>
          <p:nvPr/>
        </p:nvSpPr>
        <p:spPr>
          <a:xfrm>
            <a:off x="4150042" y="4747379"/>
            <a:ext cx="14573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F7FAFC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Role-based permissions</a:t>
            </a:r>
            <a:endParaRPr lang="en-US" sz="1600" dirty="0"/>
          </a:p>
        </p:txBody>
      </p:sp>
      <p:sp>
        <p:nvSpPr>
          <p:cNvPr id="29" name="Shape 27"/>
          <p:cNvSpPr/>
          <p:nvPr/>
        </p:nvSpPr>
        <p:spPr>
          <a:xfrm>
            <a:off x="600074" y="5213985"/>
            <a:ext cx="3171825" cy="683387"/>
          </a:xfrm>
          <a:custGeom>
            <a:avLst/>
            <a:gdLst/>
            <a:ahLst/>
            <a:cxnLst/>
            <a:rect l="l" t="t" r="r" b="b"/>
            <a:pathLst>
              <a:path w="3171825" h="571500">
                <a:moveTo>
                  <a:pt x="76198" y="0"/>
                </a:moveTo>
                <a:lnTo>
                  <a:pt x="3095627" y="0"/>
                </a:lnTo>
                <a:cubicBezTo>
                  <a:pt x="3137710" y="0"/>
                  <a:pt x="3171825" y="34115"/>
                  <a:pt x="3171825" y="76198"/>
                </a:cubicBezTo>
                <a:lnTo>
                  <a:pt x="3171825" y="495302"/>
                </a:lnTo>
                <a:cubicBezTo>
                  <a:pt x="3171825" y="537385"/>
                  <a:pt x="3137710" y="571500"/>
                  <a:pt x="3095627" y="571500"/>
                </a:cubicBezTo>
                <a:lnTo>
                  <a:pt x="76198" y="571500"/>
                </a:lnTo>
                <a:cubicBezTo>
                  <a:pt x="34115" y="571500"/>
                  <a:pt x="0" y="537385"/>
                  <a:pt x="0" y="495302"/>
                </a:cubicBezTo>
                <a:lnTo>
                  <a:pt x="0" y="76198"/>
                </a:lnTo>
                <a:cubicBezTo>
                  <a:pt x="0" y="34115"/>
                  <a:pt x="34115" y="0"/>
                  <a:pt x="76198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Shape 28"/>
          <p:cNvSpPr/>
          <p:nvPr/>
        </p:nvSpPr>
        <p:spPr>
          <a:xfrm>
            <a:off x="726281" y="5274509"/>
            <a:ext cx="171450" cy="152400"/>
          </a:xfrm>
          <a:custGeom>
            <a:avLst/>
            <a:gdLst/>
            <a:ahLst/>
            <a:cxnLst/>
            <a:rect l="l" t="t" r="r" b="b"/>
            <a:pathLst>
              <a:path w="171450" h="152400">
                <a:moveTo>
                  <a:pt x="85725" y="19050"/>
                </a:moveTo>
                <a:cubicBezTo>
                  <a:pt x="117277" y="19050"/>
                  <a:pt x="142875" y="44648"/>
                  <a:pt x="142875" y="76200"/>
                </a:cubicBezTo>
                <a:cubicBezTo>
                  <a:pt x="142875" y="107752"/>
                  <a:pt x="117277" y="133350"/>
                  <a:pt x="85725" y="133350"/>
                </a:cubicBezTo>
                <a:cubicBezTo>
                  <a:pt x="66318" y="133350"/>
                  <a:pt x="49143" y="123676"/>
                  <a:pt x="38814" y="108853"/>
                </a:cubicBezTo>
                <a:cubicBezTo>
                  <a:pt x="35808" y="104537"/>
                  <a:pt x="29855" y="103495"/>
                  <a:pt x="25539" y="106501"/>
                </a:cubicBezTo>
                <a:cubicBezTo>
                  <a:pt x="21223" y="109508"/>
                  <a:pt x="20181" y="115461"/>
                  <a:pt x="23187" y="119777"/>
                </a:cubicBezTo>
                <a:cubicBezTo>
                  <a:pt x="36939" y="139482"/>
                  <a:pt x="59829" y="152400"/>
                  <a:pt x="85725" y="152400"/>
                </a:cubicBezTo>
                <a:cubicBezTo>
                  <a:pt x="127814" y="152400"/>
                  <a:pt x="161925" y="118289"/>
                  <a:pt x="161925" y="76200"/>
                </a:cubicBezTo>
                <a:cubicBezTo>
                  <a:pt x="161925" y="34111"/>
                  <a:pt x="127814" y="0"/>
                  <a:pt x="85725" y="0"/>
                </a:cubicBezTo>
                <a:cubicBezTo>
                  <a:pt x="60216" y="0"/>
                  <a:pt x="37654" y="12531"/>
                  <a:pt x="23813" y="31760"/>
                </a:cubicBezTo>
                <a:lnTo>
                  <a:pt x="23813" y="23813"/>
                </a:lnTo>
                <a:cubicBezTo>
                  <a:pt x="23813" y="18544"/>
                  <a:pt x="19556" y="14288"/>
                  <a:pt x="14288" y="14288"/>
                </a:cubicBezTo>
                <a:cubicBezTo>
                  <a:pt x="9019" y="14288"/>
                  <a:pt x="4763" y="18544"/>
                  <a:pt x="4763" y="23813"/>
                </a:cubicBezTo>
                <a:lnTo>
                  <a:pt x="4763" y="57150"/>
                </a:lnTo>
                <a:cubicBezTo>
                  <a:pt x="4763" y="62419"/>
                  <a:pt x="9019" y="66675"/>
                  <a:pt x="14288" y="66675"/>
                </a:cubicBezTo>
                <a:lnTo>
                  <a:pt x="21610" y="66675"/>
                </a:lnTo>
                <a:cubicBezTo>
                  <a:pt x="21759" y="66675"/>
                  <a:pt x="21908" y="66675"/>
                  <a:pt x="22056" y="66675"/>
                </a:cubicBezTo>
                <a:lnTo>
                  <a:pt x="47655" y="66675"/>
                </a:lnTo>
                <a:cubicBezTo>
                  <a:pt x="52923" y="66675"/>
                  <a:pt x="57180" y="62419"/>
                  <a:pt x="57180" y="57150"/>
                </a:cubicBezTo>
                <a:cubicBezTo>
                  <a:pt x="57180" y="51881"/>
                  <a:pt x="52923" y="47625"/>
                  <a:pt x="47655" y="47625"/>
                </a:cubicBezTo>
                <a:lnTo>
                  <a:pt x="36255" y="47625"/>
                </a:lnTo>
                <a:cubicBezTo>
                  <a:pt x="46107" y="30540"/>
                  <a:pt x="64591" y="19050"/>
                  <a:pt x="85725" y="19050"/>
                </a:cubicBezTo>
                <a:close/>
                <a:moveTo>
                  <a:pt x="92869" y="45244"/>
                </a:moveTo>
                <a:cubicBezTo>
                  <a:pt x="92869" y="41285"/>
                  <a:pt x="89684" y="38100"/>
                  <a:pt x="85725" y="38100"/>
                </a:cubicBezTo>
                <a:cubicBezTo>
                  <a:pt x="81766" y="38100"/>
                  <a:pt x="78581" y="41285"/>
                  <a:pt x="78581" y="45244"/>
                </a:cubicBezTo>
                <a:lnTo>
                  <a:pt x="78581" y="76200"/>
                </a:lnTo>
                <a:cubicBezTo>
                  <a:pt x="78581" y="78105"/>
                  <a:pt x="79325" y="79921"/>
                  <a:pt x="80665" y="81260"/>
                </a:cubicBezTo>
                <a:lnTo>
                  <a:pt x="102096" y="102691"/>
                </a:lnTo>
                <a:cubicBezTo>
                  <a:pt x="104894" y="105489"/>
                  <a:pt x="109418" y="105489"/>
                  <a:pt x="112187" y="102691"/>
                </a:cubicBezTo>
                <a:cubicBezTo>
                  <a:pt x="114955" y="99893"/>
                  <a:pt x="114985" y="95369"/>
                  <a:pt x="112187" y="92601"/>
                </a:cubicBezTo>
                <a:lnTo>
                  <a:pt x="92839" y="73253"/>
                </a:lnTo>
                <a:lnTo>
                  <a:pt x="92839" y="45244"/>
                </a:ln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1047750" y="5200189"/>
            <a:ext cx="15621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Audit Trails</a:t>
            </a:r>
            <a:endParaRPr lang="en-US" sz="1600" dirty="0"/>
          </a:p>
        </p:txBody>
      </p:sp>
      <p:sp>
        <p:nvSpPr>
          <p:cNvPr id="32" name="Text 30"/>
          <p:cNvSpPr/>
          <p:nvPr/>
        </p:nvSpPr>
        <p:spPr>
          <a:xfrm>
            <a:off x="962025" y="5457364"/>
            <a:ext cx="155257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F7FAFC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Complete monitoring logs</a:t>
            </a:r>
            <a:endParaRPr lang="en-US" sz="1600" dirty="0"/>
          </a:p>
        </p:txBody>
      </p:sp>
      <p:sp>
        <p:nvSpPr>
          <p:cNvPr id="33" name="Shape 31"/>
          <p:cNvSpPr/>
          <p:nvPr/>
        </p:nvSpPr>
        <p:spPr>
          <a:xfrm>
            <a:off x="3898106" y="5200188"/>
            <a:ext cx="3104673" cy="699597"/>
          </a:xfrm>
          <a:custGeom>
            <a:avLst/>
            <a:gdLst/>
            <a:ahLst/>
            <a:cxnLst/>
            <a:rect l="l" t="t" r="r" b="b"/>
            <a:pathLst>
              <a:path w="3171825" h="571500">
                <a:moveTo>
                  <a:pt x="76198" y="0"/>
                </a:moveTo>
                <a:lnTo>
                  <a:pt x="3095627" y="0"/>
                </a:lnTo>
                <a:cubicBezTo>
                  <a:pt x="3137710" y="0"/>
                  <a:pt x="3171825" y="34115"/>
                  <a:pt x="3171825" y="76198"/>
                </a:cubicBezTo>
                <a:lnTo>
                  <a:pt x="3171825" y="495302"/>
                </a:lnTo>
                <a:cubicBezTo>
                  <a:pt x="3171825" y="537385"/>
                  <a:pt x="3137710" y="571500"/>
                  <a:pt x="3095627" y="571500"/>
                </a:cubicBezTo>
                <a:lnTo>
                  <a:pt x="76198" y="571500"/>
                </a:lnTo>
                <a:cubicBezTo>
                  <a:pt x="34115" y="571500"/>
                  <a:pt x="0" y="537385"/>
                  <a:pt x="0" y="495302"/>
                </a:cubicBezTo>
                <a:lnTo>
                  <a:pt x="0" y="76198"/>
                </a:lnTo>
                <a:cubicBezTo>
                  <a:pt x="0" y="34115"/>
                  <a:pt x="34115" y="0"/>
                  <a:pt x="76198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4" name="Shape 32"/>
          <p:cNvSpPr/>
          <p:nvPr/>
        </p:nvSpPr>
        <p:spPr>
          <a:xfrm>
            <a:off x="3898106" y="5253792"/>
            <a:ext cx="171450" cy="152400"/>
          </a:xfrm>
          <a:custGeom>
            <a:avLst/>
            <a:gdLst/>
            <a:ahLst/>
            <a:cxnLst/>
            <a:rect l="l" t="t" r="r" b="b"/>
            <a:pathLst>
              <a:path w="171450" h="152400">
                <a:moveTo>
                  <a:pt x="12204" y="-7412"/>
                </a:moveTo>
                <a:cubicBezTo>
                  <a:pt x="9406" y="-10210"/>
                  <a:pt x="4882" y="-10210"/>
                  <a:pt x="2113" y="-7412"/>
                </a:cubicBezTo>
                <a:cubicBezTo>
                  <a:pt x="-655" y="-4614"/>
                  <a:pt x="-685" y="-89"/>
                  <a:pt x="2084" y="2709"/>
                </a:cubicBezTo>
                <a:lnTo>
                  <a:pt x="159246" y="159871"/>
                </a:lnTo>
                <a:cubicBezTo>
                  <a:pt x="162044" y="162669"/>
                  <a:pt x="166568" y="162669"/>
                  <a:pt x="169337" y="159871"/>
                </a:cubicBezTo>
                <a:cubicBezTo>
                  <a:pt x="172105" y="157073"/>
                  <a:pt x="172135" y="152549"/>
                  <a:pt x="169337" y="149781"/>
                </a:cubicBezTo>
                <a:lnTo>
                  <a:pt x="140643" y="121087"/>
                </a:lnTo>
                <a:cubicBezTo>
                  <a:pt x="141446" y="120372"/>
                  <a:pt x="142250" y="119658"/>
                  <a:pt x="143024" y="118943"/>
                </a:cubicBezTo>
                <a:cubicBezTo>
                  <a:pt x="156954" y="105995"/>
                  <a:pt x="166271" y="90547"/>
                  <a:pt x="170706" y="79921"/>
                </a:cubicBezTo>
                <a:cubicBezTo>
                  <a:pt x="171688" y="77569"/>
                  <a:pt x="171688" y="74950"/>
                  <a:pt x="170706" y="72598"/>
                </a:cubicBezTo>
                <a:cubicBezTo>
                  <a:pt x="166271" y="61972"/>
                  <a:pt x="156954" y="46494"/>
                  <a:pt x="143024" y="33576"/>
                </a:cubicBezTo>
                <a:cubicBezTo>
                  <a:pt x="129004" y="20568"/>
                  <a:pt x="109746" y="9585"/>
                  <a:pt x="85695" y="9585"/>
                </a:cubicBezTo>
                <a:cubicBezTo>
                  <a:pt x="68788" y="9585"/>
                  <a:pt x="54263" y="15002"/>
                  <a:pt x="42237" y="22741"/>
                </a:cubicBezTo>
                <a:lnTo>
                  <a:pt x="12204" y="-7412"/>
                </a:lnTo>
                <a:close/>
                <a:moveTo>
                  <a:pt x="60871" y="41285"/>
                </a:moveTo>
                <a:cubicBezTo>
                  <a:pt x="67866" y="36284"/>
                  <a:pt x="76468" y="33337"/>
                  <a:pt x="85725" y="33337"/>
                </a:cubicBezTo>
                <a:cubicBezTo>
                  <a:pt x="109389" y="33337"/>
                  <a:pt x="128588" y="52536"/>
                  <a:pt x="128588" y="76200"/>
                </a:cubicBezTo>
                <a:cubicBezTo>
                  <a:pt x="128588" y="85457"/>
                  <a:pt x="125641" y="94030"/>
                  <a:pt x="120640" y="101054"/>
                </a:cubicBezTo>
                <a:lnTo>
                  <a:pt x="110311" y="90726"/>
                </a:lnTo>
                <a:cubicBezTo>
                  <a:pt x="114092" y="84356"/>
                  <a:pt x="115372" y="76527"/>
                  <a:pt x="113318" y="68788"/>
                </a:cubicBezTo>
                <a:cubicBezTo>
                  <a:pt x="109240" y="53548"/>
                  <a:pt x="93553" y="44500"/>
                  <a:pt x="78313" y="48578"/>
                </a:cubicBezTo>
                <a:cubicBezTo>
                  <a:pt x="75754" y="49262"/>
                  <a:pt x="73343" y="50274"/>
                  <a:pt x="71170" y="51554"/>
                </a:cubicBezTo>
                <a:lnTo>
                  <a:pt x="60841" y="41225"/>
                </a:lnTo>
                <a:close/>
                <a:moveTo>
                  <a:pt x="96828" y="117604"/>
                </a:moveTo>
                <a:cubicBezTo>
                  <a:pt x="93285" y="118556"/>
                  <a:pt x="89565" y="119062"/>
                  <a:pt x="85725" y="119062"/>
                </a:cubicBezTo>
                <a:cubicBezTo>
                  <a:pt x="62061" y="119062"/>
                  <a:pt x="42863" y="99864"/>
                  <a:pt x="42863" y="76200"/>
                </a:cubicBezTo>
                <a:cubicBezTo>
                  <a:pt x="42863" y="72360"/>
                  <a:pt x="43369" y="68640"/>
                  <a:pt x="44321" y="65097"/>
                </a:cubicBezTo>
                <a:lnTo>
                  <a:pt x="20657" y="41434"/>
                </a:lnTo>
                <a:cubicBezTo>
                  <a:pt x="10954" y="52388"/>
                  <a:pt x="4286" y="63996"/>
                  <a:pt x="744" y="72539"/>
                </a:cubicBezTo>
                <a:cubicBezTo>
                  <a:pt x="-238" y="74890"/>
                  <a:pt x="-238" y="77510"/>
                  <a:pt x="744" y="79861"/>
                </a:cubicBezTo>
                <a:cubicBezTo>
                  <a:pt x="5179" y="90488"/>
                  <a:pt x="14496" y="105966"/>
                  <a:pt x="28426" y="118884"/>
                </a:cubicBezTo>
                <a:cubicBezTo>
                  <a:pt x="42446" y="131891"/>
                  <a:pt x="61704" y="142875"/>
                  <a:pt x="85755" y="142875"/>
                </a:cubicBezTo>
                <a:cubicBezTo>
                  <a:pt x="96857" y="142875"/>
                  <a:pt x="106948" y="140524"/>
                  <a:pt x="115967" y="136743"/>
                </a:cubicBezTo>
                <a:lnTo>
                  <a:pt x="96857" y="117634"/>
                </a:ln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5" name="Text 33"/>
          <p:cNvSpPr/>
          <p:nvPr/>
        </p:nvSpPr>
        <p:spPr>
          <a:xfrm>
            <a:off x="4221480" y="5190723"/>
            <a:ext cx="158115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Privacy Limits</a:t>
            </a:r>
            <a:endParaRPr lang="en-US" sz="1600" dirty="0"/>
          </a:p>
        </p:txBody>
      </p:sp>
      <p:sp>
        <p:nvSpPr>
          <p:cNvPr id="36" name="Text 34"/>
          <p:cNvSpPr/>
          <p:nvPr/>
        </p:nvSpPr>
        <p:spPr>
          <a:xfrm>
            <a:off x="4164330" y="5552614"/>
            <a:ext cx="15716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F7FAFC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15-second clear video cap</a:t>
            </a:r>
            <a:endParaRPr lang="en-US" sz="1600" dirty="0"/>
          </a:p>
        </p:txBody>
      </p:sp>
      <p:sp>
        <p:nvSpPr>
          <p:cNvPr id="37" name="Text 35"/>
          <p:cNvSpPr/>
          <p:nvPr/>
        </p:nvSpPr>
        <p:spPr>
          <a:xfrm>
            <a:off x="506730" y="6238296"/>
            <a:ext cx="64865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(Dewa et al, 2023; Care Quality Commission, 2025)</a:t>
            </a:r>
            <a:endParaRPr lang="en-US" sz="1600" dirty="0"/>
          </a:p>
        </p:txBody>
      </p:sp>
      <p:sp>
        <p:nvSpPr>
          <p:cNvPr id="38" name="Shape 36"/>
          <p:cNvSpPr/>
          <p:nvPr/>
        </p:nvSpPr>
        <p:spPr>
          <a:xfrm>
            <a:off x="7307580" y="1236345"/>
            <a:ext cx="4491990" cy="2901315"/>
          </a:xfrm>
          <a:custGeom>
            <a:avLst/>
            <a:gdLst/>
            <a:ahLst/>
            <a:cxnLst/>
            <a:rect l="l" t="t" r="r" b="b"/>
            <a:pathLst>
              <a:path w="4491990" h="2901315">
                <a:moveTo>
                  <a:pt x="114312" y="0"/>
                </a:moveTo>
                <a:lnTo>
                  <a:pt x="4377678" y="0"/>
                </a:lnTo>
                <a:cubicBezTo>
                  <a:pt x="4440811" y="0"/>
                  <a:pt x="4491990" y="51179"/>
                  <a:pt x="4491990" y="114312"/>
                </a:cubicBezTo>
                <a:lnTo>
                  <a:pt x="4491990" y="2787003"/>
                </a:lnTo>
                <a:cubicBezTo>
                  <a:pt x="4491990" y="2850136"/>
                  <a:pt x="4440811" y="2901315"/>
                  <a:pt x="4377678" y="2901315"/>
                </a:cubicBezTo>
                <a:lnTo>
                  <a:pt x="114312" y="2901315"/>
                </a:lnTo>
                <a:cubicBezTo>
                  <a:pt x="51179" y="2901315"/>
                  <a:pt x="0" y="2850136"/>
                  <a:pt x="0" y="2787003"/>
                </a:cubicBezTo>
                <a:lnTo>
                  <a:pt x="0" y="114312"/>
                </a:lnTo>
                <a:cubicBezTo>
                  <a:pt x="0" y="51221"/>
                  <a:pt x="51221" y="0"/>
                  <a:pt x="114312" y="0"/>
                </a:cubicBezTo>
                <a:close/>
              </a:path>
            </a:pathLst>
          </a:custGeom>
          <a:gradFill flip="none" rotWithShape="1">
            <a:gsLst>
              <a:gs pos="0">
                <a:srgbClr val="D69E2E">
                  <a:alpha val="20000"/>
                </a:srgbClr>
              </a:gs>
              <a:gs pos="100000">
                <a:srgbClr val="D69E2E">
                  <a:alpha val="5000"/>
                </a:srgbClr>
              </a:gs>
            </a:gsLst>
            <a:lin ang="2700000" scaled="1"/>
          </a:gradFill>
          <a:ln w="20320">
            <a:solidFill>
              <a:srgbClr val="D69E2E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9" name="Shape 37"/>
          <p:cNvSpPr/>
          <p:nvPr/>
        </p:nvSpPr>
        <p:spPr>
          <a:xfrm>
            <a:off x="7496175" y="1415416"/>
            <a:ext cx="228600" cy="228600"/>
          </a:xfrm>
          <a:custGeom>
            <a:avLst/>
            <a:gdLst/>
            <a:ahLst/>
            <a:cxnLst/>
            <a:rect l="l" t="t" r="r" b="b"/>
            <a:pathLst>
              <a:path w="228600" h="228600">
                <a:moveTo>
                  <a:pt x="114300" y="228600"/>
                </a:moveTo>
                <a:cubicBezTo>
                  <a:pt x="177384" y="228600"/>
                  <a:pt x="228600" y="177384"/>
                  <a:pt x="228600" y="114300"/>
                </a:cubicBezTo>
                <a:cubicBezTo>
                  <a:pt x="228600" y="51216"/>
                  <a:pt x="177384" y="0"/>
                  <a:pt x="114300" y="0"/>
                </a:cubicBezTo>
                <a:cubicBezTo>
                  <a:pt x="51216" y="0"/>
                  <a:pt x="0" y="51216"/>
                  <a:pt x="0" y="114300"/>
                </a:cubicBezTo>
                <a:cubicBezTo>
                  <a:pt x="0" y="177384"/>
                  <a:pt x="51216" y="228600"/>
                  <a:pt x="114300" y="228600"/>
                </a:cubicBezTo>
                <a:close/>
                <a:moveTo>
                  <a:pt x="114300" y="60722"/>
                </a:moveTo>
                <a:cubicBezTo>
                  <a:pt x="120238" y="60722"/>
                  <a:pt x="125016" y="65499"/>
                  <a:pt x="125016" y="71438"/>
                </a:cubicBezTo>
                <a:lnTo>
                  <a:pt x="125016" y="121444"/>
                </a:lnTo>
                <a:cubicBezTo>
                  <a:pt x="125016" y="127382"/>
                  <a:pt x="120238" y="132159"/>
                  <a:pt x="114300" y="132159"/>
                </a:cubicBezTo>
                <a:cubicBezTo>
                  <a:pt x="108362" y="132159"/>
                  <a:pt x="103584" y="127382"/>
                  <a:pt x="103584" y="121444"/>
                </a:cubicBezTo>
                <a:lnTo>
                  <a:pt x="103584" y="71438"/>
                </a:lnTo>
                <a:cubicBezTo>
                  <a:pt x="103584" y="65499"/>
                  <a:pt x="108362" y="60722"/>
                  <a:pt x="114300" y="60722"/>
                </a:cubicBezTo>
                <a:close/>
                <a:moveTo>
                  <a:pt x="102379" y="157163"/>
                </a:moveTo>
                <a:cubicBezTo>
                  <a:pt x="102108" y="152738"/>
                  <a:pt x="104314" y="148528"/>
                  <a:pt x="108108" y="146233"/>
                </a:cubicBezTo>
                <a:cubicBezTo>
                  <a:pt x="111901" y="143939"/>
                  <a:pt x="116654" y="143939"/>
                  <a:pt x="120448" y="146233"/>
                </a:cubicBezTo>
                <a:cubicBezTo>
                  <a:pt x="124241" y="148528"/>
                  <a:pt x="126448" y="152738"/>
                  <a:pt x="126176" y="157162"/>
                </a:cubicBezTo>
                <a:cubicBezTo>
                  <a:pt x="126448" y="161587"/>
                  <a:pt x="124241" y="165797"/>
                  <a:pt x="120448" y="168092"/>
                </a:cubicBezTo>
                <a:cubicBezTo>
                  <a:pt x="116654" y="170386"/>
                  <a:pt x="111901" y="170386"/>
                  <a:pt x="108108" y="168092"/>
                </a:cubicBezTo>
                <a:cubicBezTo>
                  <a:pt x="104314" y="165797"/>
                  <a:pt x="102108" y="161587"/>
                  <a:pt x="102379" y="157163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0" name="Text 38"/>
          <p:cNvSpPr/>
          <p:nvPr/>
        </p:nvSpPr>
        <p:spPr>
          <a:xfrm>
            <a:off x="7867650" y="1396366"/>
            <a:ext cx="210502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50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Implementation Barriers</a:t>
            </a:r>
            <a:endParaRPr lang="en-US" sz="1600" dirty="0"/>
          </a:p>
        </p:txBody>
      </p:sp>
      <p:sp>
        <p:nvSpPr>
          <p:cNvPr id="41" name="Shape 39"/>
          <p:cNvSpPr/>
          <p:nvPr/>
        </p:nvSpPr>
        <p:spPr>
          <a:xfrm>
            <a:off x="7467600" y="1777366"/>
            <a:ext cx="4171950" cy="1247775"/>
          </a:xfrm>
          <a:custGeom>
            <a:avLst/>
            <a:gdLst/>
            <a:ahLst/>
            <a:cxnLst/>
            <a:rect l="l" t="t" r="r" b="b"/>
            <a:pathLst>
              <a:path w="4171950" h="1247775">
                <a:moveTo>
                  <a:pt x="76202" y="0"/>
                </a:moveTo>
                <a:lnTo>
                  <a:pt x="4095748" y="0"/>
                </a:lnTo>
                <a:cubicBezTo>
                  <a:pt x="4137833" y="0"/>
                  <a:pt x="4171950" y="34117"/>
                  <a:pt x="4171950" y="76202"/>
                </a:cubicBezTo>
                <a:lnTo>
                  <a:pt x="4171950" y="1171573"/>
                </a:lnTo>
                <a:cubicBezTo>
                  <a:pt x="4171950" y="1213658"/>
                  <a:pt x="4137833" y="1247775"/>
                  <a:pt x="4095748" y="1247775"/>
                </a:cubicBezTo>
                <a:lnTo>
                  <a:pt x="76202" y="1247775"/>
                </a:lnTo>
                <a:cubicBezTo>
                  <a:pt x="34117" y="1247775"/>
                  <a:pt x="0" y="1213658"/>
                  <a:pt x="0" y="1171573"/>
                </a:cubicBezTo>
                <a:lnTo>
                  <a:pt x="0" y="76202"/>
                </a:lnTo>
                <a:cubicBezTo>
                  <a:pt x="0" y="34145"/>
                  <a:pt x="34145" y="0"/>
                  <a:pt x="76202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2" name="Shape 40"/>
          <p:cNvSpPr/>
          <p:nvPr/>
        </p:nvSpPr>
        <p:spPr>
          <a:xfrm>
            <a:off x="7610475" y="1922145"/>
            <a:ext cx="133350" cy="152400"/>
          </a:xfrm>
          <a:custGeom>
            <a:avLst/>
            <a:gdLst/>
            <a:ahLst/>
            <a:cxnLst/>
            <a:rect l="l" t="t" r="r" b="b"/>
            <a:pathLst>
              <a:path w="133350" h="152400">
                <a:moveTo>
                  <a:pt x="0" y="64294"/>
                </a:moveTo>
                <a:cubicBezTo>
                  <a:pt x="0" y="44559"/>
                  <a:pt x="15984" y="28575"/>
                  <a:pt x="35719" y="28575"/>
                </a:cubicBezTo>
                <a:lnTo>
                  <a:pt x="38100" y="28575"/>
                </a:lnTo>
                <a:cubicBezTo>
                  <a:pt x="43369" y="28575"/>
                  <a:pt x="47625" y="32831"/>
                  <a:pt x="47625" y="38100"/>
                </a:cubicBezTo>
                <a:cubicBezTo>
                  <a:pt x="47625" y="43369"/>
                  <a:pt x="43369" y="47625"/>
                  <a:pt x="38100" y="47625"/>
                </a:cubicBezTo>
                <a:lnTo>
                  <a:pt x="35719" y="47625"/>
                </a:lnTo>
                <a:cubicBezTo>
                  <a:pt x="26521" y="47625"/>
                  <a:pt x="19050" y="55096"/>
                  <a:pt x="19050" y="64294"/>
                </a:cubicBezTo>
                <a:lnTo>
                  <a:pt x="19050" y="66675"/>
                </a:lnTo>
                <a:lnTo>
                  <a:pt x="38100" y="66675"/>
                </a:lnTo>
                <a:cubicBezTo>
                  <a:pt x="48607" y="66675"/>
                  <a:pt x="57150" y="75218"/>
                  <a:pt x="57150" y="85725"/>
                </a:cubicBezTo>
                <a:lnTo>
                  <a:pt x="57150" y="104775"/>
                </a:lnTo>
                <a:cubicBezTo>
                  <a:pt x="57150" y="115282"/>
                  <a:pt x="48607" y="123825"/>
                  <a:pt x="38100" y="123825"/>
                </a:cubicBezTo>
                <a:lnTo>
                  <a:pt x="19050" y="123825"/>
                </a:lnTo>
                <a:cubicBezTo>
                  <a:pt x="8543" y="123825"/>
                  <a:pt x="0" y="115282"/>
                  <a:pt x="0" y="104775"/>
                </a:cubicBezTo>
                <a:lnTo>
                  <a:pt x="0" y="64294"/>
                </a:lnTo>
                <a:close/>
                <a:moveTo>
                  <a:pt x="76200" y="64294"/>
                </a:moveTo>
                <a:cubicBezTo>
                  <a:pt x="76200" y="44559"/>
                  <a:pt x="92184" y="28575"/>
                  <a:pt x="111919" y="28575"/>
                </a:cubicBezTo>
                <a:lnTo>
                  <a:pt x="114300" y="28575"/>
                </a:lnTo>
                <a:cubicBezTo>
                  <a:pt x="119569" y="28575"/>
                  <a:pt x="123825" y="32831"/>
                  <a:pt x="123825" y="38100"/>
                </a:cubicBezTo>
                <a:cubicBezTo>
                  <a:pt x="123825" y="43369"/>
                  <a:pt x="119569" y="47625"/>
                  <a:pt x="114300" y="47625"/>
                </a:cubicBezTo>
                <a:lnTo>
                  <a:pt x="111919" y="47625"/>
                </a:lnTo>
                <a:cubicBezTo>
                  <a:pt x="102721" y="47625"/>
                  <a:pt x="95250" y="55096"/>
                  <a:pt x="95250" y="64294"/>
                </a:cubicBezTo>
                <a:lnTo>
                  <a:pt x="95250" y="66675"/>
                </a:lnTo>
                <a:lnTo>
                  <a:pt x="114300" y="66675"/>
                </a:lnTo>
                <a:cubicBezTo>
                  <a:pt x="124807" y="66675"/>
                  <a:pt x="133350" y="75218"/>
                  <a:pt x="133350" y="85725"/>
                </a:cubicBezTo>
                <a:lnTo>
                  <a:pt x="133350" y="104775"/>
                </a:lnTo>
                <a:cubicBezTo>
                  <a:pt x="133350" y="115282"/>
                  <a:pt x="124807" y="123825"/>
                  <a:pt x="114300" y="123825"/>
                </a:cubicBezTo>
                <a:lnTo>
                  <a:pt x="95250" y="123825"/>
                </a:lnTo>
                <a:cubicBezTo>
                  <a:pt x="84743" y="123825"/>
                  <a:pt x="76200" y="115282"/>
                  <a:pt x="76200" y="104775"/>
                </a:cubicBezTo>
                <a:lnTo>
                  <a:pt x="76200" y="64294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3" name="Text 41"/>
          <p:cNvSpPr/>
          <p:nvPr/>
        </p:nvSpPr>
        <p:spPr>
          <a:xfrm>
            <a:off x="7581900" y="2150745"/>
            <a:ext cx="401955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"A lack of understanding... a lack of trust compared to traditional methods"</a:t>
            </a:r>
            <a:endParaRPr lang="en-US" sz="1600" dirty="0"/>
          </a:p>
        </p:txBody>
      </p:sp>
      <p:sp>
        <p:nvSpPr>
          <p:cNvPr id="44" name="Text 42"/>
          <p:cNvSpPr/>
          <p:nvPr/>
        </p:nvSpPr>
        <p:spPr>
          <a:xfrm>
            <a:off x="7581900" y="2722245"/>
            <a:ext cx="40100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— Staff feedback (Dewa et al, 2023)</a:t>
            </a:r>
            <a:endParaRPr lang="en-US" sz="1600" dirty="0"/>
          </a:p>
        </p:txBody>
      </p:sp>
      <p:sp>
        <p:nvSpPr>
          <p:cNvPr id="45" name="Shape 43"/>
          <p:cNvSpPr/>
          <p:nvPr/>
        </p:nvSpPr>
        <p:spPr>
          <a:xfrm>
            <a:off x="7486650" y="3179445"/>
            <a:ext cx="152400" cy="152400"/>
          </a:xfrm>
          <a:custGeom>
            <a:avLst/>
            <a:gdLst/>
            <a:ahLst/>
            <a:cxnLst/>
            <a:rect l="l" t="t" r="r" b="b"/>
            <a:pathLst>
              <a:path w="152400" h="152400">
                <a:moveTo>
                  <a:pt x="76200" y="152400"/>
                </a:moveTo>
                <a:cubicBezTo>
                  <a:pt x="118256" y="152400"/>
                  <a:pt x="152400" y="118256"/>
                  <a:pt x="152400" y="76200"/>
                </a:cubicBezTo>
                <a:cubicBezTo>
                  <a:pt x="152400" y="34144"/>
                  <a:pt x="118256" y="0"/>
                  <a:pt x="76200" y="0"/>
                </a:cubicBezTo>
                <a:cubicBezTo>
                  <a:pt x="34144" y="0"/>
                  <a:pt x="0" y="34144"/>
                  <a:pt x="0" y="76200"/>
                </a:cubicBezTo>
                <a:cubicBezTo>
                  <a:pt x="0" y="118256"/>
                  <a:pt x="34144" y="152400"/>
                  <a:pt x="76200" y="152400"/>
                </a:cubicBezTo>
                <a:close/>
                <a:moveTo>
                  <a:pt x="49709" y="49709"/>
                </a:moveTo>
                <a:cubicBezTo>
                  <a:pt x="52507" y="46911"/>
                  <a:pt x="57031" y="46911"/>
                  <a:pt x="59799" y="49709"/>
                </a:cubicBezTo>
                <a:lnTo>
                  <a:pt x="76170" y="66080"/>
                </a:lnTo>
                <a:lnTo>
                  <a:pt x="92541" y="49709"/>
                </a:lnTo>
                <a:cubicBezTo>
                  <a:pt x="95339" y="46911"/>
                  <a:pt x="99864" y="46911"/>
                  <a:pt x="102632" y="49709"/>
                </a:cubicBezTo>
                <a:cubicBezTo>
                  <a:pt x="105400" y="52507"/>
                  <a:pt x="105430" y="57031"/>
                  <a:pt x="102632" y="59799"/>
                </a:cubicBezTo>
                <a:lnTo>
                  <a:pt x="86261" y="76170"/>
                </a:lnTo>
                <a:lnTo>
                  <a:pt x="102632" y="92541"/>
                </a:lnTo>
                <a:cubicBezTo>
                  <a:pt x="105430" y="95339"/>
                  <a:pt x="105430" y="99864"/>
                  <a:pt x="102632" y="102632"/>
                </a:cubicBezTo>
                <a:cubicBezTo>
                  <a:pt x="99834" y="105400"/>
                  <a:pt x="95310" y="105430"/>
                  <a:pt x="92541" y="102632"/>
                </a:cubicBezTo>
                <a:lnTo>
                  <a:pt x="76170" y="86261"/>
                </a:lnTo>
                <a:lnTo>
                  <a:pt x="59799" y="102632"/>
                </a:lnTo>
                <a:cubicBezTo>
                  <a:pt x="57001" y="105430"/>
                  <a:pt x="52477" y="105430"/>
                  <a:pt x="49709" y="102632"/>
                </a:cubicBezTo>
                <a:cubicBezTo>
                  <a:pt x="46940" y="99834"/>
                  <a:pt x="46911" y="95310"/>
                  <a:pt x="49709" y="92541"/>
                </a:cubicBezTo>
                <a:lnTo>
                  <a:pt x="66080" y="76170"/>
                </a:lnTo>
                <a:lnTo>
                  <a:pt x="49709" y="59799"/>
                </a:lnTo>
                <a:cubicBezTo>
                  <a:pt x="46911" y="57001"/>
                  <a:pt x="46911" y="52477"/>
                  <a:pt x="49709" y="49709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6" name="Text 44"/>
          <p:cNvSpPr/>
          <p:nvPr/>
        </p:nvSpPr>
        <p:spPr>
          <a:xfrm>
            <a:off x="7734300" y="3141345"/>
            <a:ext cx="20955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Confidence gaps in technology</a:t>
            </a:r>
            <a:endParaRPr lang="en-US" sz="1600" dirty="0"/>
          </a:p>
        </p:txBody>
      </p:sp>
      <p:sp>
        <p:nvSpPr>
          <p:cNvPr id="47" name="Shape 45"/>
          <p:cNvSpPr/>
          <p:nvPr/>
        </p:nvSpPr>
        <p:spPr>
          <a:xfrm>
            <a:off x="7486650" y="3484245"/>
            <a:ext cx="152400" cy="152400"/>
          </a:xfrm>
          <a:custGeom>
            <a:avLst/>
            <a:gdLst/>
            <a:ahLst/>
            <a:cxnLst/>
            <a:rect l="l" t="t" r="r" b="b"/>
            <a:pathLst>
              <a:path w="152400" h="152400">
                <a:moveTo>
                  <a:pt x="76200" y="152400"/>
                </a:moveTo>
                <a:cubicBezTo>
                  <a:pt x="118256" y="152400"/>
                  <a:pt x="152400" y="118256"/>
                  <a:pt x="152400" y="76200"/>
                </a:cubicBezTo>
                <a:cubicBezTo>
                  <a:pt x="152400" y="34144"/>
                  <a:pt x="118256" y="0"/>
                  <a:pt x="76200" y="0"/>
                </a:cubicBezTo>
                <a:cubicBezTo>
                  <a:pt x="34144" y="0"/>
                  <a:pt x="0" y="34144"/>
                  <a:pt x="0" y="76200"/>
                </a:cubicBezTo>
                <a:cubicBezTo>
                  <a:pt x="0" y="118256"/>
                  <a:pt x="34144" y="152400"/>
                  <a:pt x="76200" y="152400"/>
                </a:cubicBezTo>
                <a:close/>
                <a:moveTo>
                  <a:pt x="49709" y="49709"/>
                </a:moveTo>
                <a:cubicBezTo>
                  <a:pt x="52507" y="46911"/>
                  <a:pt x="57031" y="46911"/>
                  <a:pt x="59799" y="49709"/>
                </a:cubicBezTo>
                <a:lnTo>
                  <a:pt x="76170" y="66080"/>
                </a:lnTo>
                <a:lnTo>
                  <a:pt x="92541" y="49709"/>
                </a:lnTo>
                <a:cubicBezTo>
                  <a:pt x="95339" y="46911"/>
                  <a:pt x="99864" y="46911"/>
                  <a:pt x="102632" y="49709"/>
                </a:cubicBezTo>
                <a:cubicBezTo>
                  <a:pt x="105400" y="52507"/>
                  <a:pt x="105430" y="57031"/>
                  <a:pt x="102632" y="59799"/>
                </a:cubicBezTo>
                <a:lnTo>
                  <a:pt x="86261" y="76170"/>
                </a:lnTo>
                <a:lnTo>
                  <a:pt x="102632" y="92541"/>
                </a:lnTo>
                <a:cubicBezTo>
                  <a:pt x="105430" y="95339"/>
                  <a:pt x="105430" y="99864"/>
                  <a:pt x="102632" y="102632"/>
                </a:cubicBezTo>
                <a:cubicBezTo>
                  <a:pt x="99834" y="105400"/>
                  <a:pt x="95310" y="105430"/>
                  <a:pt x="92541" y="102632"/>
                </a:cubicBezTo>
                <a:lnTo>
                  <a:pt x="76170" y="86261"/>
                </a:lnTo>
                <a:lnTo>
                  <a:pt x="59799" y="102632"/>
                </a:lnTo>
                <a:cubicBezTo>
                  <a:pt x="57001" y="105430"/>
                  <a:pt x="52477" y="105430"/>
                  <a:pt x="49709" y="102632"/>
                </a:cubicBezTo>
                <a:cubicBezTo>
                  <a:pt x="46940" y="99834"/>
                  <a:pt x="46911" y="95310"/>
                  <a:pt x="49709" y="92541"/>
                </a:cubicBezTo>
                <a:lnTo>
                  <a:pt x="66080" y="76170"/>
                </a:lnTo>
                <a:lnTo>
                  <a:pt x="49709" y="59799"/>
                </a:lnTo>
                <a:cubicBezTo>
                  <a:pt x="46911" y="57001"/>
                  <a:pt x="46911" y="52477"/>
                  <a:pt x="49709" y="49709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8" name="Text 46"/>
          <p:cNvSpPr/>
          <p:nvPr/>
        </p:nvSpPr>
        <p:spPr>
          <a:xfrm>
            <a:off x="7734300" y="3446145"/>
            <a:ext cx="215265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Preference for familiar methods</a:t>
            </a:r>
            <a:endParaRPr lang="en-US" sz="1600" dirty="0"/>
          </a:p>
        </p:txBody>
      </p:sp>
      <p:sp>
        <p:nvSpPr>
          <p:cNvPr id="49" name="Shape 47"/>
          <p:cNvSpPr/>
          <p:nvPr/>
        </p:nvSpPr>
        <p:spPr>
          <a:xfrm>
            <a:off x="7486650" y="3789045"/>
            <a:ext cx="152400" cy="152400"/>
          </a:xfrm>
          <a:custGeom>
            <a:avLst/>
            <a:gdLst/>
            <a:ahLst/>
            <a:cxnLst/>
            <a:rect l="l" t="t" r="r" b="b"/>
            <a:pathLst>
              <a:path w="152400" h="152400">
                <a:moveTo>
                  <a:pt x="76200" y="152400"/>
                </a:moveTo>
                <a:cubicBezTo>
                  <a:pt x="118256" y="152400"/>
                  <a:pt x="152400" y="118256"/>
                  <a:pt x="152400" y="76200"/>
                </a:cubicBezTo>
                <a:cubicBezTo>
                  <a:pt x="152400" y="34144"/>
                  <a:pt x="118256" y="0"/>
                  <a:pt x="76200" y="0"/>
                </a:cubicBezTo>
                <a:cubicBezTo>
                  <a:pt x="34144" y="0"/>
                  <a:pt x="0" y="34144"/>
                  <a:pt x="0" y="76200"/>
                </a:cubicBezTo>
                <a:cubicBezTo>
                  <a:pt x="0" y="118256"/>
                  <a:pt x="34144" y="152400"/>
                  <a:pt x="76200" y="152400"/>
                </a:cubicBezTo>
                <a:close/>
                <a:moveTo>
                  <a:pt x="49709" y="49709"/>
                </a:moveTo>
                <a:cubicBezTo>
                  <a:pt x="52507" y="46911"/>
                  <a:pt x="57031" y="46911"/>
                  <a:pt x="59799" y="49709"/>
                </a:cubicBezTo>
                <a:lnTo>
                  <a:pt x="76170" y="66080"/>
                </a:lnTo>
                <a:lnTo>
                  <a:pt x="92541" y="49709"/>
                </a:lnTo>
                <a:cubicBezTo>
                  <a:pt x="95339" y="46911"/>
                  <a:pt x="99864" y="46911"/>
                  <a:pt x="102632" y="49709"/>
                </a:cubicBezTo>
                <a:cubicBezTo>
                  <a:pt x="105400" y="52507"/>
                  <a:pt x="105430" y="57031"/>
                  <a:pt x="102632" y="59799"/>
                </a:cubicBezTo>
                <a:lnTo>
                  <a:pt x="86261" y="76170"/>
                </a:lnTo>
                <a:lnTo>
                  <a:pt x="102632" y="92541"/>
                </a:lnTo>
                <a:cubicBezTo>
                  <a:pt x="105430" y="95339"/>
                  <a:pt x="105430" y="99864"/>
                  <a:pt x="102632" y="102632"/>
                </a:cubicBezTo>
                <a:cubicBezTo>
                  <a:pt x="99834" y="105400"/>
                  <a:pt x="95310" y="105430"/>
                  <a:pt x="92541" y="102632"/>
                </a:cubicBezTo>
                <a:lnTo>
                  <a:pt x="76170" y="86261"/>
                </a:lnTo>
                <a:lnTo>
                  <a:pt x="59799" y="102632"/>
                </a:lnTo>
                <a:cubicBezTo>
                  <a:pt x="57001" y="105430"/>
                  <a:pt x="52477" y="105430"/>
                  <a:pt x="49709" y="102632"/>
                </a:cubicBezTo>
                <a:cubicBezTo>
                  <a:pt x="46940" y="99834"/>
                  <a:pt x="46911" y="95310"/>
                  <a:pt x="49709" y="92541"/>
                </a:cubicBezTo>
                <a:lnTo>
                  <a:pt x="66080" y="76170"/>
                </a:lnTo>
                <a:lnTo>
                  <a:pt x="49709" y="59799"/>
                </a:lnTo>
                <a:cubicBezTo>
                  <a:pt x="46911" y="57001"/>
                  <a:pt x="46911" y="52477"/>
                  <a:pt x="49709" y="49709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0" name="Text 48"/>
          <p:cNvSpPr/>
          <p:nvPr/>
        </p:nvSpPr>
        <p:spPr>
          <a:xfrm>
            <a:off x="7734300" y="3750945"/>
            <a:ext cx="176212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Need for ongoing support</a:t>
            </a:r>
            <a:endParaRPr lang="en-US" sz="1600" dirty="0"/>
          </a:p>
        </p:txBody>
      </p:sp>
      <p:sp>
        <p:nvSpPr>
          <p:cNvPr id="51" name="Shape 49"/>
          <p:cNvSpPr/>
          <p:nvPr/>
        </p:nvSpPr>
        <p:spPr>
          <a:xfrm>
            <a:off x="7299960" y="4261486"/>
            <a:ext cx="4514850" cy="2247900"/>
          </a:xfrm>
          <a:custGeom>
            <a:avLst/>
            <a:gdLst/>
            <a:ahLst/>
            <a:cxnLst/>
            <a:rect l="l" t="t" r="r" b="b"/>
            <a:pathLst>
              <a:path w="4514850" h="2247900">
                <a:moveTo>
                  <a:pt x="114306" y="0"/>
                </a:moveTo>
                <a:lnTo>
                  <a:pt x="4400544" y="0"/>
                </a:lnTo>
                <a:cubicBezTo>
                  <a:pt x="4463674" y="0"/>
                  <a:pt x="4514850" y="51176"/>
                  <a:pt x="4514850" y="114306"/>
                </a:cubicBezTo>
                <a:lnTo>
                  <a:pt x="4514850" y="2133594"/>
                </a:lnTo>
                <a:cubicBezTo>
                  <a:pt x="4514850" y="2196724"/>
                  <a:pt x="4463674" y="2247900"/>
                  <a:pt x="4400544" y="2247900"/>
                </a:cubicBezTo>
                <a:lnTo>
                  <a:pt x="114306" y="2247900"/>
                </a:lnTo>
                <a:cubicBezTo>
                  <a:pt x="51176" y="2247900"/>
                  <a:pt x="0" y="2196724"/>
                  <a:pt x="0" y="2133594"/>
                </a:cubicBezTo>
                <a:lnTo>
                  <a:pt x="0" y="114306"/>
                </a:lnTo>
                <a:cubicBezTo>
                  <a:pt x="0" y="51176"/>
                  <a:pt x="51176" y="0"/>
                  <a:pt x="114306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2" name="Shape 50"/>
          <p:cNvSpPr/>
          <p:nvPr/>
        </p:nvSpPr>
        <p:spPr>
          <a:xfrm>
            <a:off x="7480935" y="4432936"/>
            <a:ext cx="228600" cy="228600"/>
          </a:xfrm>
          <a:custGeom>
            <a:avLst/>
            <a:gdLst/>
            <a:ahLst/>
            <a:cxnLst/>
            <a:rect l="l" t="t" r="r" b="b"/>
            <a:pathLst>
              <a:path w="228600" h="228600">
                <a:moveTo>
                  <a:pt x="57150" y="142875"/>
                </a:moveTo>
                <a:lnTo>
                  <a:pt x="10939" y="142875"/>
                </a:lnTo>
                <a:cubicBezTo>
                  <a:pt x="-179" y="142875"/>
                  <a:pt x="-7010" y="130775"/>
                  <a:pt x="-1295" y="121221"/>
                </a:cubicBezTo>
                <a:lnTo>
                  <a:pt x="22324" y="81841"/>
                </a:lnTo>
                <a:cubicBezTo>
                  <a:pt x="26209" y="75367"/>
                  <a:pt x="33174" y="71438"/>
                  <a:pt x="40719" y="71438"/>
                </a:cubicBezTo>
                <a:lnTo>
                  <a:pt x="83135" y="71438"/>
                </a:lnTo>
                <a:cubicBezTo>
                  <a:pt x="117113" y="13886"/>
                  <a:pt x="167789" y="10984"/>
                  <a:pt x="201677" y="15939"/>
                </a:cubicBezTo>
                <a:cubicBezTo>
                  <a:pt x="207392" y="16788"/>
                  <a:pt x="211857" y="21253"/>
                  <a:pt x="212661" y="26923"/>
                </a:cubicBezTo>
                <a:cubicBezTo>
                  <a:pt x="217616" y="60811"/>
                  <a:pt x="214714" y="111487"/>
                  <a:pt x="157163" y="145465"/>
                </a:cubicBezTo>
                <a:lnTo>
                  <a:pt x="157163" y="187881"/>
                </a:lnTo>
                <a:cubicBezTo>
                  <a:pt x="157163" y="195426"/>
                  <a:pt x="153233" y="202391"/>
                  <a:pt x="146759" y="206276"/>
                </a:cubicBezTo>
                <a:lnTo>
                  <a:pt x="107379" y="229895"/>
                </a:lnTo>
                <a:cubicBezTo>
                  <a:pt x="97869" y="235610"/>
                  <a:pt x="85725" y="228734"/>
                  <a:pt x="85725" y="217661"/>
                </a:cubicBezTo>
                <a:lnTo>
                  <a:pt x="85725" y="171450"/>
                </a:lnTo>
                <a:cubicBezTo>
                  <a:pt x="85725" y="155689"/>
                  <a:pt x="72911" y="142875"/>
                  <a:pt x="57150" y="142875"/>
                </a:cubicBezTo>
                <a:lnTo>
                  <a:pt x="57105" y="142875"/>
                </a:lnTo>
                <a:close/>
                <a:moveTo>
                  <a:pt x="178594" y="71438"/>
                </a:moveTo>
                <a:cubicBezTo>
                  <a:pt x="178594" y="59609"/>
                  <a:pt x="168991" y="50006"/>
                  <a:pt x="157163" y="50006"/>
                </a:cubicBezTo>
                <a:cubicBezTo>
                  <a:pt x="145334" y="50006"/>
                  <a:pt x="135731" y="59609"/>
                  <a:pt x="135731" y="71438"/>
                </a:cubicBezTo>
                <a:cubicBezTo>
                  <a:pt x="135731" y="83266"/>
                  <a:pt x="145334" y="92869"/>
                  <a:pt x="157163" y="92869"/>
                </a:cubicBezTo>
                <a:cubicBezTo>
                  <a:pt x="168991" y="92869"/>
                  <a:pt x="178594" y="83266"/>
                  <a:pt x="178594" y="71438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3" name="Text 51"/>
          <p:cNvSpPr/>
          <p:nvPr/>
        </p:nvSpPr>
        <p:spPr>
          <a:xfrm>
            <a:off x="7852410" y="4413886"/>
            <a:ext cx="218122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50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Future-Ready Workforce</a:t>
            </a:r>
            <a:endParaRPr lang="en-US" sz="1600" dirty="0"/>
          </a:p>
        </p:txBody>
      </p:sp>
      <p:sp>
        <p:nvSpPr>
          <p:cNvPr id="54" name="Shape 52"/>
          <p:cNvSpPr/>
          <p:nvPr/>
        </p:nvSpPr>
        <p:spPr>
          <a:xfrm>
            <a:off x="7452360" y="4794886"/>
            <a:ext cx="4210050" cy="990600"/>
          </a:xfrm>
          <a:custGeom>
            <a:avLst/>
            <a:gdLst/>
            <a:ahLst/>
            <a:cxnLst/>
            <a:rect l="l" t="t" r="r" b="b"/>
            <a:pathLst>
              <a:path w="4210050" h="990600">
                <a:moveTo>
                  <a:pt x="76197" y="0"/>
                </a:moveTo>
                <a:lnTo>
                  <a:pt x="4133853" y="0"/>
                </a:lnTo>
                <a:cubicBezTo>
                  <a:pt x="4175935" y="0"/>
                  <a:pt x="4210050" y="34115"/>
                  <a:pt x="4210050" y="76197"/>
                </a:cubicBezTo>
                <a:lnTo>
                  <a:pt x="4210050" y="914403"/>
                </a:lnTo>
                <a:cubicBezTo>
                  <a:pt x="4210050" y="956485"/>
                  <a:pt x="4175935" y="990600"/>
                  <a:pt x="4133853" y="990600"/>
                </a:cubicBezTo>
                <a:lnTo>
                  <a:pt x="76197" y="990600"/>
                </a:lnTo>
                <a:cubicBezTo>
                  <a:pt x="34115" y="990600"/>
                  <a:pt x="0" y="956485"/>
                  <a:pt x="0" y="914403"/>
                </a:cubicBezTo>
                <a:lnTo>
                  <a:pt x="0" y="76197"/>
                </a:lnTo>
                <a:cubicBezTo>
                  <a:pt x="0" y="34143"/>
                  <a:pt x="34143" y="0"/>
                  <a:pt x="76197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5" name="Text 53"/>
          <p:cNvSpPr/>
          <p:nvPr/>
        </p:nvSpPr>
        <p:spPr>
          <a:xfrm>
            <a:off x="7566660" y="4909186"/>
            <a:ext cx="405765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"Genomics and artificial intelligence will revolutionise our capacity to prevent, diagnose, treat, and manage diseases"</a:t>
            </a:r>
            <a:endParaRPr lang="en-US" sz="1600" dirty="0"/>
          </a:p>
        </p:txBody>
      </p:sp>
      <p:sp>
        <p:nvSpPr>
          <p:cNvPr id="56" name="Text 54"/>
          <p:cNvSpPr/>
          <p:nvPr/>
        </p:nvSpPr>
        <p:spPr>
          <a:xfrm>
            <a:off x="7566660" y="5480686"/>
            <a:ext cx="40481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( NHS Long Term Workforce Plan , 2023)</a:t>
            </a:r>
            <a:endParaRPr lang="en-US" sz="1600" dirty="0"/>
          </a:p>
        </p:txBody>
      </p:sp>
      <p:sp>
        <p:nvSpPr>
          <p:cNvPr id="57" name="Shape 55"/>
          <p:cNvSpPr/>
          <p:nvPr/>
        </p:nvSpPr>
        <p:spPr>
          <a:xfrm>
            <a:off x="7471410" y="6052186"/>
            <a:ext cx="152400" cy="152400"/>
          </a:xfrm>
          <a:custGeom>
            <a:avLst/>
            <a:gdLst/>
            <a:ahLst/>
            <a:cxnLst/>
            <a:rect l="l" t="t" r="r" b="b"/>
            <a:pathLst>
              <a:path w="152400" h="152400">
                <a:moveTo>
                  <a:pt x="149602" y="82927"/>
                </a:moveTo>
                <a:cubicBezTo>
                  <a:pt x="153323" y="79206"/>
                  <a:pt x="153323" y="73164"/>
                  <a:pt x="149602" y="69443"/>
                </a:cubicBezTo>
                <a:lnTo>
                  <a:pt x="101977" y="21818"/>
                </a:lnTo>
                <a:cubicBezTo>
                  <a:pt x="98256" y="18098"/>
                  <a:pt x="92214" y="18098"/>
                  <a:pt x="88493" y="21818"/>
                </a:cubicBezTo>
                <a:cubicBezTo>
                  <a:pt x="84773" y="25539"/>
                  <a:pt x="84773" y="31581"/>
                  <a:pt x="88493" y="35302"/>
                </a:cubicBezTo>
                <a:lnTo>
                  <a:pt x="119866" y="66675"/>
                </a:lnTo>
                <a:lnTo>
                  <a:pt x="9525" y="66675"/>
                </a:lnTo>
                <a:cubicBezTo>
                  <a:pt x="4256" y="66675"/>
                  <a:pt x="0" y="70931"/>
                  <a:pt x="0" y="76200"/>
                </a:cubicBezTo>
                <a:cubicBezTo>
                  <a:pt x="0" y="81469"/>
                  <a:pt x="4256" y="85725"/>
                  <a:pt x="9525" y="85725"/>
                </a:cubicBezTo>
                <a:lnTo>
                  <a:pt x="119866" y="85725"/>
                </a:lnTo>
                <a:lnTo>
                  <a:pt x="88493" y="117098"/>
                </a:lnTo>
                <a:cubicBezTo>
                  <a:pt x="84772" y="120819"/>
                  <a:pt x="84772" y="126861"/>
                  <a:pt x="88493" y="130582"/>
                </a:cubicBezTo>
                <a:cubicBezTo>
                  <a:pt x="92214" y="134303"/>
                  <a:pt x="98256" y="134303"/>
                  <a:pt x="101977" y="130582"/>
                </a:cubicBezTo>
                <a:lnTo>
                  <a:pt x="149602" y="82957"/>
                </a:ln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8" name="Text 56"/>
          <p:cNvSpPr/>
          <p:nvPr/>
        </p:nvSpPr>
        <p:spPr>
          <a:xfrm>
            <a:off x="7718941" y="5899786"/>
            <a:ext cx="401955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Enhanced digital skills needed across all professional groups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A202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81000" y="381000"/>
            <a:ext cx="11506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kern="0" spc="60" dirty="0">
                <a:solidFill>
                  <a:srgbClr val="D69E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Workforce Outcomes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81000" y="647700"/>
            <a:ext cx="11601450" cy="42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270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Staff Wellbeing &amp; Safety: Quantified Benefits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388620" y="1236345"/>
            <a:ext cx="5625465" cy="3187065"/>
          </a:xfrm>
          <a:custGeom>
            <a:avLst/>
            <a:gdLst/>
            <a:ahLst/>
            <a:cxnLst/>
            <a:rect l="l" t="t" r="r" b="b"/>
            <a:pathLst>
              <a:path w="5625465" h="3187065">
                <a:moveTo>
                  <a:pt x="114288" y="0"/>
                </a:moveTo>
                <a:lnTo>
                  <a:pt x="5511177" y="0"/>
                </a:lnTo>
                <a:cubicBezTo>
                  <a:pt x="5574296" y="0"/>
                  <a:pt x="5625465" y="51169"/>
                  <a:pt x="5625465" y="114288"/>
                </a:cubicBezTo>
                <a:lnTo>
                  <a:pt x="5625465" y="3072777"/>
                </a:lnTo>
                <a:cubicBezTo>
                  <a:pt x="5625465" y="3135896"/>
                  <a:pt x="5574296" y="3187065"/>
                  <a:pt x="5511177" y="3187065"/>
                </a:cubicBezTo>
                <a:lnTo>
                  <a:pt x="114288" y="3187065"/>
                </a:lnTo>
                <a:cubicBezTo>
                  <a:pt x="51169" y="3187065"/>
                  <a:pt x="0" y="3135896"/>
                  <a:pt x="0" y="3072777"/>
                </a:cubicBezTo>
                <a:lnTo>
                  <a:pt x="0" y="114288"/>
                </a:lnTo>
                <a:cubicBezTo>
                  <a:pt x="0" y="51211"/>
                  <a:pt x="51211" y="0"/>
                  <a:pt x="114288" y="0"/>
                </a:cubicBezTo>
                <a:close/>
              </a:path>
            </a:pathLst>
          </a:custGeom>
          <a:gradFill flip="none" rotWithShape="1">
            <a:gsLst>
              <a:gs pos="0">
                <a:srgbClr val="4A908A">
                  <a:alpha val="20000"/>
                </a:srgbClr>
              </a:gs>
              <a:gs pos="100000">
                <a:srgbClr val="4A908A">
                  <a:alpha val="5000"/>
                </a:srgbClr>
              </a:gs>
            </a:gsLst>
            <a:lin ang="2700000" scaled="1"/>
          </a:gradFill>
          <a:ln w="20320">
            <a:solidFill>
              <a:srgbClr val="4A908A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591503" y="1434347"/>
            <a:ext cx="200025" cy="228600"/>
          </a:xfrm>
          <a:custGeom>
            <a:avLst/>
            <a:gdLst/>
            <a:ahLst/>
            <a:cxnLst/>
            <a:rect l="l" t="t" r="r" b="b"/>
            <a:pathLst>
              <a:path w="200025" h="228600">
                <a:moveTo>
                  <a:pt x="28575" y="14288"/>
                </a:moveTo>
                <a:cubicBezTo>
                  <a:pt x="12814" y="14288"/>
                  <a:pt x="0" y="27102"/>
                  <a:pt x="0" y="42863"/>
                </a:cubicBezTo>
                <a:lnTo>
                  <a:pt x="0" y="185738"/>
                </a:lnTo>
                <a:cubicBezTo>
                  <a:pt x="0" y="201498"/>
                  <a:pt x="12814" y="214313"/>
                  <a:pt x="28575" y="214313"/>
                </a:cubicBezTo>
                <a:lnTo>
                  <a:pt x="171450" y="214313"/>
                </a:lnTo>
                <a:cubicBezTo>
                  <a:pt x="187211" y="214313"/>
                  <a:pt x="200025" y="201498"/>
                  <a:pt x="200025" y="185738"/>
                </a:cubicBezTo>
                <a:lnTo>
                  <a:pt x="200025" y="42863"/>
                </a:lnTo>
                <a:cubicBezTo>
                  <a:pt x="200025" y="27102"/>
                  <a:pt x="187211" y="14288"/>
                  <a:pt x="171450" y="14288"/>
                </a:cubicBezTo>
                <a:lnTo>
                  <a:pt x="28575" y="14288"/>
                </a:lnTo>
                <a:close/>
                <a:moveTo>
                  <a:pt x="53578" y="100013"/>
                </a:moveTo>
                <a:cubicBezTo>
                  <a:pt x="59516" y="100013"/>
                  <a:pt x="64294" y="104790"/>
                  <a:pt x="64294" y="110728"/>
                </a:cubicBezTo>
                <a:lnTo>
                  <a:pt x="64294" y="160734"/>
                </a:lnTo>
                <a:cubicBezTo>
                  <a:pt x="64294" y="166673"/>
                  <a:pt x="59516" y="171450"/>
                  <a:pt x="53578" y="171450"/>
                </a:cubicBezTo>
                <a:cubicBezTo>
                  <a:pt x="47640" y="171450"/>
                  <a:pt x="42863" y="166673"/>
                  <a:pt x="42863" y="160734"/>
                </a:cubicBezTo>
                <a:lnTo>
                  <a:pt x="42863" y="110728"/>
                </a:lnTo>
                <a:cubicBezTo>
                  <a:pt x="42863" y="104790"/>
                  <a:pt x="47640" y="100013"/>
                  <a:pt x="53578" y="100013"/>
                </a:cubicBezTo>
                <a:close/>
                <a:moveTo>
                  <a:pt x="135731" y="139303"/>
                </a:moveTo>
                <a:cubicBezTo>
                  <a:pt x="135731" y="133365"/>
                  <a:pt x="140509" y="128588"/>
                  <a:pt x="146447" y="128588"/>
                </a:cubicBezTo>
                <a:cubicBezTo>
                  <a:pt x="152385" y="128588"/>
                  <a:pt x="157163" y="133365"/>
                  <a:pt x="157163" y="139303"/>
                </a:cubicBezTo>
                <a:lnTo>
                  <a:pt x="157163" y="160734"/>
                </a:lnTo>
                <a:cubicBezTo>
                  <a:pt x="157163" y="166673"/>
                  <a:pt x="152385" y="171450"/>
                  <a:pt x="146447" y="171450"/>
                </a:cubicBezTo>
                <a:cubicBezTo>
                  <a:pt x="140509" y="171450"/>
                  <a:pt x="135731" y="166673"/>
                  <a:pt x="135731" y="160734"/>
                </a:cubicBezTo>
                <a:lnTo>
                  <a:pt x="135731" y="139303"/>
                </a:lnTo>
                <a:close/>
                <a:moveTo>
                  <a:pt x="100013" y="57150"/>
                </a:moveTo>
                <a:cubicBezTo>
                  <a:pt x="105951" y="57150"/>
                  <a:pt x="110728" y="61927"/>
                  <a:pt x="110728" y="67866"/>
                </a:cubicBezTo>
                <a:lnTo>
                  <a:pt x="110728" y="160734"/>
                </a:lnTo>
                <a:cubicBezTo>
                  <a:pt x="110728" y="166673"/>
                  <a:pt x="105951" y="171450"/>
                  <a:pt x="100013" y="171450"/>
                </a:cubicBezTo>
                <a:cubicBezTo>
                  <a:pt x="94074" y="171450"/>
                  <a:pt x="89297" y="166673"/>
                  <a:pt x="89297" y="160734"/>
                </a:cubicBezTo>
                <a:lnTo>
                  <a:pt x="89297" y="67866"/>
                </a:lnTo>
                <a:cubicBezTo>
                  <a:pt x="89297" y="61927"/>
                  <a:pt x="94074" y="57150"/>
                  <a:pt x="100013" y="57150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834390" y="1396366"/>
            <a:ext cx="5133975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Survey Results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548640" y="1910597"/>
            <a:ext cx="165735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Improved Patient Safety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5315426" y="1853447"/>
            <a:ext cx="676275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2250" b="1" dirty="0">
                <a:solidFill>
                  <a:srgbClr val="4A908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94%</a:t>
            </a:r>
            <a:endParaRPr lang="en-US" sz="1600" dirty="0"/>
          </a:p>
        </p:txBody>
      </p:sp>
      <p:sp>
        <p:nvSpPr>
          <p:cNvPr id="9" name="Shape 7"/>
          <p:cNvSpPr/>
          <p:nvPr/>
        </p:nvSpPr>
        <p:spPr>
          <a:xfrm>
            <a:off x="548640" y="2234447"/>
            <a:ext cx="5305425" cy="114300"/>
          </a:xfrm>
          <a:custGeom>
            <a:avLst/>
            <a:gdLst/>
            <a:ahLst/>
            <a:cxnLst/>
            <a:rect l="l" t="t" r="r" b="b"/>
            <a:pathLst>
              <a:path w="5305425" h="114300">
                <a:moveTo>
                  <a:pt x="57150" y="0"/>
                </a:moveTo>
                <a:lnTo>
                  <a:pt x="5248275" y="0"/>
                </a:lnTo>
                <a:cubicBezTo>
                  <a:pt x="5279817" y="0"/>
                  <a:pt x="5305425" y="25608"/>
                  <a:pt x="5305425" y="57150"/>
                </a:cubicBezTo>
                <a:lnTo>
                  <a:pt x="5305425" y="57150"/>
                </a:lnTo>
                <a:cubicBezTo>
                  <a:pt x="5305425" y="88692"/>
                  <a:pt x="5279817" y="114300"/>
                  <a:pt x="5248275" y="114300"/>
                </a:cubicBezTo>
                <a:lnTo>
                  <a:pt x="57150" y="114300"/>
                </a:lnTo>
                <a:cubicBezTo>
                  <a:pt x="25608" y="114300"/>
                  <a:pt x="0" y="88692"/>
                  <a:pt x="0" y="57150"/>
                </a:cubicBezTo>
                <a:lnTo>
                  <a:pt x="0" y="57150"/>
                </a:lnTo>
                <a:cubicBezTo>
                  <a:pt x="0" y="25608"/>
                  <a:pt x="25608" y="0"/>
                  <a:pt x="57150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548640" y="2234447"/>
            <a:ext cx="4981575" cy="114300"/>
          </a:xfrm>
          <a:custGeom>
            <a:avLst/>
            <a:gdLst/>
            <a:ahLst/>
            <a:cxnLst/>
            <a:rect l="l" t="t" r="r" b="b"/>
            <a:pathLst>
              <a:path w="4981575" h="114300">
                <a:moveTo>
                  <a:pt x="57150" y="0"/>
                </a:moveTo>
                <a:lnTo>
                  <a:pt x="4924425" y="0"/>
                </a:lnTo>
                <a:cubicBezTo>
                  <a:pt x="4955967" y="0"/>
                  <a:pt x="4981575" y="25608"/>
                  <a:pt x="4981575" y="57150"/>
                </a:cubicBezTo>
                <a:lnTo>
                  <a:pt x="4981575" y="57150"/>
                </a:lnTo>
                <a:cubicBezTo>
                  <a:pt x="4981575" y="88692"/>
                  <a:pt x="4955967" y="114300"/>
                  <a:pt x="4924425" y="114300"/>
                </a:cubicBezTo>
                <a:lnTo>
                  <a:pt x="57150" y="114300"/>
                </a:lnTo>
                <a:cubicBezTo>
                  <a:pt x="25608" y="114300"/>
                  <a:pt x="0" y="88692"/>
                  <a:pt x="0" y="57150"/>
                </a:cubicBezTo>
                <a:lnTo>
                  <a:pt x="0" y="57150"/>
                </a:lnTo>
                <a:cubicBezTo>
                  <a:pt x="0" y="25608"/>
                  <a:pt x="25608" y="0"/>
                  <a:pt x="57150" y="0"/>
                </a:cubicBezTo>
                <a:close/>
              </a:path>
            </a:pathLst>
          </a:custGeom>
          <a:gradFill flip="none" rotWithShape="1">
            <a:gsLst>
              <a:gs pos="0">
                <a:srgbClr val="4A908A"/>
              </a:gs>
              <a:gs pos="100000">
                <a:srgbClr val="4A908A">
                  <a:alpha val="70000"/>
                </a:srgbClr>
              </a:gs>
            </a:gsLst>
            <a:lin ang="0" scaled="1"/>
          </a:gra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548640" y="2520195"/>
            <a:ext cx="166687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Better Risk Management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5305187" y="2463047"/>
            <a:ext cx="6858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2250" b="1" dirty="0">
                <a:solidFill>
                  <a:srgbClr val="4A908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85%</a:t>
            </a:r>
            <a:endParaRPr lang="en-US" sz="1600" dirty="0"/>
          </a:p>
        </p:txBody>
      </p:sp>
      <p:sp>
        <p:nvSpPr>
          <p:cNvPr id="13" name="Shape 11"/>
          <p:cNvSpPr/>
          <p:nvPr/>
        </p:nvSpPr>
        <p:spPr>
          <a:xfrm>
            <a:off x="548640" y="2844045"/>
            <a:ext cx="5305425" cy="114300"/>
          </a:xfrm>
          <a:custGeom>
            <a:avLst/>
            <a:gdLst/>
            <a:ahLst/>
            <a:cxnLst/>
            <a:rect l="l" t="t" r="r" b="b"/>
            <a:pathLst>
              <a:path w="5305425" h="114300">
                <a:moveTo>
                  <a:pt x="57150" y="0"/>
                </a:moveTo>
                <a:lnTo>
                  <a:pt x="5248275" y="0"/>
                </a:lnTo>
                <a:cubicBezTo>
                  <a:pt x="5279817" y="0"/>
                  <a:pt x="5305425" y="25608"/>
                  <a:pt x="5305425" y="57150"/>
                </a:cubicBezTo>
                <a:lnTo>
                  <a:pt x="5305425" y="57150"/>
                </a:lnTo>
                <a:cubicBezTo>
                  <a:pt x="5305425" y="88692"/>
                  <a:pt x="5279817" y="114300"/>
                  <a:pt x="5248275" y="114300"/>
                </a:cubicBezTo>
                <a:lnTo>
                  <a:pt x="57150" y="114300"/>
                </a:lnTo>
                <a:cubicBezTo>
                  <a:pt x="25608" y="114300"/>
                  <a:pt x="0" y="88692"/>
                  <a:pt x="0" y="57150"/>
                </a:cubicBezTo>
                <a:lnTo>
                  <a:pt x="0" y="57150"/>
                </a:lnTo>
                <a:cubicBezTo>
                  <a:pt x="0" y="25608"/>
                  <a:pt x="25608" y="0"/>
                  <a:pt x="57150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548640" y="2844045"/>
            <a:ext cx="4505325" cy="114300"/>
          </a:xfrm>
          <a:custGeom>
            <a:avLst/>
            <a:gdLst/>
            <a:ahLst/>
            <a:cxnLst/>
            <a:rect l="l" t="t" r="r" b="b"/>
            <a:pathLst>
              <a:path w="4505325" h="114300">
                <a:moveTo>
                  <a:pt x="57150" y="0"/>
                </a:moveTo>
                <a:lnTo>
                  <a:pt x="4448175" y="0"/>
                </a:lnTo>
                <a:cubicBezTo>
                  <a:pt x="4479717" y="0"/>
                  <a:pt x="4505325" y="25608"/>
                  <a:pt x="4505325" y="57150"/>
                </a:cubicBezTo>
                <a:lnTo>
                  <a:pt x="4505325" y="57150"/>
                </a:lnTo>
                <a:cubicBezTo>
                  <a:pt x="4505325" y="88692"/>
                  <a:pt x="4479717" y="114300"/>
                  <a:pt x="4448175" y="114300"/>
                </a:cubicBezTo>
                <a:lnTo>
                  <a:pt x="57150" y="114300"/>
                </a:lnTo>
                <a:cubicBezTo>
                  <a:pt x="25608" y="114300"/>
                  <a:pt x="0" y="88692"/>
                  <a:pt x="0" y="57150"/>
                </a:cubicBezTo>
                <a:lnTo>
                  <a:pt x="0" y="57150"/>
                </a:lnTo>
                <a:cubicBezTo>
                  <a:pt x="0" y="25608"/>
                  <a:pt x="25608" y="0"/>
                  <a:pt x="57150" y="0"/>
                </a:cubicBezTo>
                <a:close/>
              </a:path>
            </a:pathLst>
          </a:custGeom>
          <a:gradFill flip="none" rotWithShape="1">
            <a:gsLst>
              <a:gs pos="0">
                <a:srgbClr val="4A908A"/>
              </a:gs>
              <a:gs pos="100000">
                <a:srgbClr val="4A908A">
                  <a:alpha val="70000"/>
                </a:srgbClr>
              </a:gs>
            </a:gsLst>
            <a:lin ang="0" scaled="1"/>
          </a:gra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548640" y="3129795"/>
            <a:ext cx="177165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Enhanced Personal Safety</a:t>
            </a:r>
            <a:endParaRPr lang="en-US" sz="1600" dirty="0"/>
          </a:p>
        </p:txBody>
      </p:sp>
      <p:sp>
        <p:nvSpPr>
          <p:cNvPr id="16" name="Text 14"/>
          <p:cNvSpPr/>
          <p:nvPr/>
        </p:nvSpPr>
        <p:spPr>
          <a:xfrm>
            <a:off x="5334953" y="3072645"/>
            <a:ext cx="657225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2250" b="1" dirty="0">
                <a:solidFill>
                  <a:srgbClr val="4A908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73%</a:t>
            </a:r>
            <a:endParaRPr lang="en-US" sz="1600" dirty="0"/>
          </a:p>
        </p:txBody>
      </p:sp>
      <p:sp>
        <p:nvSpPr>
          <p:cNvPr id="17" name="Shape 15"/>
          <p:cNvSpPr/>
          <p:nvPr/>
        </p:nvSpPr>
        <p:spPr>
          <a:xfrm>
            <a:off x="548640" y="3453645"/>
            <a:ext cx="5305425" cy="114300"/>
          </a:xfrm>
          <a:custGeom>
            <a:avLst/>
            <a:gdLst/>
            <a:ahLst/>
            <a:cxnLst/>
            <a:rect l="l" t="t" r="r" b="b"/>
            <a:pathLst>
              <a:path w="5305425" h="114300">
                <a:moveTo>
                  <a:pt x="57150" y="0"/>
                </a:moveTo>
                <a:lnTo>
                  <a:pt x="5248275" y="0"/>
                </a:lnTo>
                <a:cubicBezTo>
                  <a:pt x="5279817" y="0"/>
                  <a:pt x="5305425" y="25608"/>
                  <a:pt x="5305425" y="57150"/>
                </a:cubicBezTo>
                <a:lnTo>
                  <a:pt x="5305425" y="57150"/>
                </a:lnTo>
                <a:cubicBezTo>
                  <a:pt x="5305425" y="88692"/>
                  <a:pt x="5279817" y="114300"/>
                  <a:pt x="5248275" y="114300"/>
                </a:cubicBezTo>
                <a:lnTo>
                  <a:pt x="57150" y="114300"/>
                </a:lnTo>
                <a:cubicBezTo>
                  <a:pt x="25608" y="114300"/>
                  <a:pt x="0" y="88692"/>
                  <a:pt x="0" y="57150"/>
                </a:cubicBezTo>
                <a:lnTo>
                  <a:pt x="0" y="57150"/>
                </a:lnTo>
                <a:cubicBezTo>
                  <a:pt x="0" y="25608"/>
                  <a:pt x="25608" y="0"/>
                  <a:pt x="57150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548640" y="3453645"/>
            <a:ext cx="3867150" cy="114300"/>
          </a:xfrm>
          <a:custGeom>
            <a:avLst/>
            <a:gdLst/>
            <a:ahLst/>
            <a:cxnLst/>
            <a:rect l="l" t="t" r="r" b="b"/>
            <a:pathLst>
              <a:path w="3867150" h="114300">
                <a:moveTo>
                  <a:pt x="57150" y="0"/>
                </a:moveTo>
                <a:lnTo>
                  <a:pt x="3810000" y="0"/>
                </a:lnTo>
                <a:cubicBezTo>
                  <a:pt x="3841542" y="0"/>
                  <a:pt x="3867150" y="25608"/>
                  <a:pt x="3867150" y="57150"/>
                </a:cubicBezTo>
                <a:lnTo>
                  <a:pt x="3867150" y="57150"/>
                </a:lnTo>
                <a:cubicBezTo>
                  <a:pt x="3867150" y="88692"/>
                  <a:pt x="3841542" y="114300"/>
                  <a:pt x="3810000" y="114300"/>
                </a:cubicBezTo>
                <a:lnTo>
                  <a:pt x="57150" y="114300"/>
                </a:lnTo>
                <a:cubicBezTo>
                  <a:pt x="25608" y="114300"/>
                  <a:pt x="0" y="88692"/>
                  <a:pt x="0" y="57150"/>
                </a:cubicBezTo>
                <a:lnTo>
                  <a:pt x="0" y="57150"/>
                </a:lnTo>
                <a:cubicBezTo>
                  <a:pt x="0" y="25608"/>
                  <a:pt x="25608" y="0"/>
                  <a:pt x="57150" y="0"/>
                </a:cubicBezTo>
                <a:close/>
              </a:path>
            </a:pathLst>
          </a:custGeom>
          <a:gradFill flip="none" rotWithShape="1">
            <a:gsLst>
              <a:gs pos="0">
                <a:srgbClr val="4A908A"/>
              </a:gs>
              <a:gs pos="100000">
                <a:srgbClr val="4A908A">
                  <a:alpha val="70000"/>
                </a:srgbClr>
              </a:gs>
            </a:gsLst>
            <a:lin ang="0" scaled="1"/>
          </a:gra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548640" y="3682245"/>
            <a:ext cx="53721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(Oxehealth, 2022; Digital Health London, 2022)</a:t>
            </a:r>
            <a:endParaRPr lang="en-US" sz="1600" dirty="0"/>
          </a:p>
        </p:txBody>
      </p:sp>
      <p:sp>
        <p:nvSpPr>
          <p:cNvPr id="20" name="Shape 18"/>
          <p:cNvSpPr/>
          <p:nvPr/>
        </p:nvSpPr>
        <p:spPr>
          <a:xfrm>
            <a:off x="400050" y="4541523"/>
            <a:ext cx="5619750" cy="1933575"/>
          </a:xfrm>
          <a:custGeom>
            <a:avLst/>
            <a:gdLst/>
            <a:ahLst/>
            <a:cxnLst/>
            <a:rect l="l" t="t" r="r" b="b"/>
            <a:pathLst>
              <a:path w="5619750" h="1933575">
                <a:moveTo>
                  <a:pt x="38100" y="0"/>
                </a:moveTo>
                <a:lnTo>
                  <a:pt x="5505456" y="0"/>
                </a:lnTo>
                <a:cubicBezTo>
                  <a:pt x="5568579" y="0"/>
                  <a:pt x="5619750" y="51171"/>
                  <a:pt x="5619750" y="114294"/>
                </a:cubicBezTo>
                <a:lnTo>
                  <a:pt x="5619750" y="1819281"/>
                </a:lnTo>
                <a:cubicBezTo>
                  <a:pt x="5619750" y="1882404"/>
                  <a:pt x="5568579" y="1933575"/>
                  <a:pt x="5505456" y="1933575"/>
                </a:cubicBezTo>
                <a:lnTo>
                  <a:pt x="38100" y="1933575"/>
                </a:lnTo>
                <a:cubicBezTo>
                  <a:pt x="17072" y="1933575"/>
                  <a:pt x="0" y="1916503"/>
                  <a:pt x="0" y="1895475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400050" y="4541523"/>
            <a:ext cx="38100" cy="1933575"/>
          </a:xfrm>
          <a:custGeom>
            <a:avLst/>
            <a:gdLst/>
            <a:ahLst/>
            <a:cxnLst/>
            <a:rect l="l" t="t" r="r" b="b"/>
            <a:pathLst>
              <a:path w="38100" h="1933575">
                <a:moveTo>
                  <a:pt x="38100" y="0"/>
                </a:moveTo>
                <a:lnTo>
                  <a:pt x="38100" y="0"/>
                </a:lnTo>
                <a:lnTo>
                  <a:pt x="38100" y="1933575"/>
                </a:lnTo>
                <a:lnTo>
                  <a:pt x="38100" y="1933575"/>
                </a:lnTo>
                <a:cubicBezTo>
                  <a:pt x="17072" y="1933575"/>
                  <a:pt x="0" y="1916503"/>
                  <a:pt x="0" y="1895475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628650" y="4712973"/>
            <a:ext cx="171450" cy="228600"/>
          </a:xfrm>
          <a:custGeom>
            <a:avLst/>
            <a:gdLst/>
            <a:ahLst/>
            <a:cxnLst/>
            <a:rect l="l" t="t" r="r" b="b"/>
            <a:pathLst>
              <a:path w="171450" h="228600">
                <a:moveTo>
                  <a:pt x="60722" y="10716"/>
                </a:moveTo>
                <a:cubicBezTo>
                  <a:pt x="60722" y="-3084"/>
                  <a:pt x="71925" y="-14287"/>
                  <a:pt x="85725" y="-14287"/>
                </a:cubicBezTo>
                <a:cubicBezTo>
                  <a:pt x="99525" y="-14287"/>
                  <a:pt x="110728" y="-3084"/>
                  <a:pt x="110728" y="10716"/>
                </a:cubicBezTo>
                <a:cubicBezTo>
                  <a:pt x="110728" y="24515"/>
                  <a:pt x="99525" y="35719"/>
                  <a:pt x="85725" y="35719"/>
                </a:cubicBezTo>
                <a:cubicBezTo>
                  <a:pt x="71925" y="35719"/>
                  <a:pt x="60722" y="24515"/>
                  <a:pt x="60722" y="10716"/>
                </a:cubicBezTo>
                <a:close/>
                <a:moveTo>
                  <a:pt x="50006" y="171450"/>
                </a:moveTo>
                <a:lnTo>
                  <a:pt x="38487" y="171450"/>
                </a:lnTo>
                <a:cubicBezTo>
                  <a:pt x="33620" y="171450"/>
                  <a:pt x="30182" y="166673"/>
                  <a:pt x="31700" y="162029"/>
                </a:cubicBezTo>
                <a:lnTo>
                  <a:pt x="50899" y="104433"/>
                </a:lnTo>
                <a:lnTo>
                  <a:pt x="29334" y="133499"/>
                </a:lnTo>
                <a:cubicBezTo>
                  <a:pt x="24646" y="139839"/>
                  <a:pt x="15672" y="141178"/>
                  <a:pt x="9332" y="136446"/>
                </a:cubicBezTo>
                <a:cubicBezTo>
                  <a:pt x="2991" y="131713"/>
                  <a:pt x="1652" y="122783"/>
                  <a:pt x="6385" y="116443"/>
                </a:cubicBezTo>
                <a:lnTo>
                  <a:pt x="37862" y="74027"/>
                </a:lnTo>
                <a:cubicBezTo>
                  <a:pt x="49113" y="58936"/>
                  <a:pt x="66839" y="50006"/>
                  <a:pt x="85725" y="50006"/>
                </a:cubicBezTo>
                <a:cubicBezTo>
                  <a:pt x="104611" y="50006"/>
                  <a:pt x="122337" y="58936"/>
                  <a:pt x="133588" y="74072"/>
                </a:cubicBezTo>
                <a:lnTo>
                  <a:pt x="165065" y="116488"/>
                </a:lnTo>
                <a:cubicBezTo>
                  <a:pt x="169753" y="122828"/>
                  <a:pt x="168459" y="131758"/>
                  <a:pt x="162118" y="136490"/>
                </a:cubicBezTo>
                <a:cubicBezTo>
                  <a:pt x="155778" y="141223"/>
                  <a:pt x="146849" y="139884"/>
                  <a:pt x="142116" y="133543"/>
                </a:cubicBezTo>
                <a:lnTo>
                  <a:pt x="120551" y="104477"/>
                </a:lnTo>
                <a:lnTo>
                  <a:pt x="139750" y="162029"/>
                </a:lnTo>
                <a:cubicBezTo>
                  <a:pt x="141312" y="166673"/>
                  <a:pt x="137830" y="171450"/>
                  <a:pt x="132963" y="171450"/>
                </a:cubicBezTo>
                <a:lnTo>
                  <a:pt x="121444" y="171450"/>
                </a:lnTo>
                <a:lnTo>
                  <a:pt x="121444" y="228600"/>
                </a:lnTo>
                <a:cubicBezTo>
                  <a:pt x="121444" y="236503"/>
                  <a:pt x="115059" y="242888"/>
                  <a:pt x="107156" y="242888"/>
                </a:cubicBezTo>
                <a:cubicBezTo>
                  <a:pt x="99253" y="242888"/>
                  <a:pt x="92869" y="236503"/>
                  <a:pt x="92869" y="228600"/>
                </a:cubicBezTo>
                <a:lnTo>
                  <a:pt x="92869" y="171450"/>
                </a:lnTo>
                <a:lnTo>
                  <a:pt x="78581" y="171450"/>
                </a:lnTo>
                <a:lnTo>
                  <a:pt x="78581" y="228600"/>
                </a:lnTo>
                <a:cubicBezTo>
                  <a:pt x="78581" y="236503"/>
                  <a:pt x="72197" y="242888"/>
                  <a:pt x="64294" y="242888"/>
                </a:cubicBezTo>
                <a:cubicBezTo>
                  <a:pt x="56391" y="242888"/>
                  <a:pt x="50006" y="236503"/>
                  <a:pt x="50006" y="228600"/>
                </a:cubicBezTo>
                <a:lnTo>
                  <a:pt x="50006" y="171450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971550" y="4693923"/>
            <a:ext cx="20574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50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Gender-Specific Safety</a:t>
            </a:r>
            <a:endParaRPr lang="en-US" sz="1600" dirty="0"/>
          </a:p>
        </p:txBody>
      </p:sp>
      <p:sp>
        <p:nvSpPr>
          <p:cNvPr id="24" name="Shape 22"/>
          <p:cNvSpPr/>
          <p:nvPr/>
        </p:nvSpPr>
        <p:spPr>
          <a:xfrm>
            <a:off x="571500" y="5074923"/>
            <a:ext cx="5295900" cy="1247775"/>
          </a:xfrm>
          <a:custGeom>
            <a:avLst/>
            <a:gdLst/>
            <a:ahLst/>
            <a:cxnLst/>
            <a:rect l="l" t="t" r="r" b="b"/>
            <a:pathLst>
              <a:path w="5295900" h="1247775">
                <a:moveTo>
                  <a:pt x="76202" y="0"/>
                </a:moveTo>
                <a:lnTo>
                  <a:pt x="5219698" y="0"/>
                </a:lnTo>
                <a:cubicBezTo>
                  <a:pt x="5261783" y="0"/>
                  <a:pt x="5295900" y="34117"/>
                  <a:pt x="5295900" y="76202"/>
                </a:cubicBezTo>
                <a:lnTo>
                  <a:pt x="5295900" y="1171573"/>
                </a:lnTo>
                <a:cubicBezTo>
                  <a:pt x="5295900" y="1213658"/>
                  <a:pt x="5261783" y="1247775"/>
                  <a:pt x="5219698" y="1247775"/>
                </a:cubicBezTo>
                <a:lnTo>
                  <a:pt x="76202" y="1247775"/>
                </a:lnTo>
                <a:cubicBezTo>
                  <a:pt x="34117" y="1247775"/>
                  <a:pt x="0" y="1213658"/>
                  <a:pt x="0" y="1171573"/>
                </a:cubicBezTo>
                <a:lnTo>
                  <a:pt x="0" y="76202"/>
                </a:lnTo>
                <a:cubicBezTo>
                  <a:pt x="0" y="34145"/>
                  <a:pt x="34145" y="0"/>
                  <a:pt x="76202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714375" y="5219700"/>
            <a:ext cx="133350" cy="152400"/>
          </a:xfrm>
          <a:custGeom>
            <a:avLst/>
            <a:gdLst/>
            <a:ahLst/>
            <a:cxnLst/>
            <a:rect l="l" t="t" r="r" b="b"/>
            <a:pathLst>
              <a:path w="133350" h="152400">
                <a:moveTo>
                  <a:pt x="0" y="64294"/>
                </a:moveTo>
                <a:cubicBezTo>
                  <a:pt x="0" y="44559"/>
                  <a:pt x="15984" y="28575"/>
                  <a:pt x="35719" y="28575"/>
                </a:cubicBezTo>
                <a:lnTo>
                  <a:pt x="38100" y="28575"/>
                </a:lnTo>
                <a:cubicBezTo>
                  <a:pt x="43369" y="28575"/>
                  <a:pt x="47625" y="32831"/>
                  <a:pt x="47625" y="38100"/>
                </a:cubicBezTo>
                <a:cubicBezTo>
                  <a:pt x="47625" y="43369"/>
                  <a:pt x="43369" y="47625"/>
                  <a:pt x="38100" y="47625"/>
                </a:cubicBezTo>
                <a:lnTo>
                  <a:pt x="35719" y="47625"/>
                </a:lnTo>
                <a:cubicBezTo>
                  <a:pt x="26521" y="47625"/>
                  <a:pt x="19050" y="55096"/>
                  <a:pt x="19050" y="64294"/>
                </a:cubicBezTo>
                <a:lnTo>
                  <a:pt x="19050" y="66675"/>
                </a:lnTo>
                <a:lnTo>
                  <a:pt x="38100" y="66675"/>
                </a:lnTo>
                <a:cubicBezTo>
                  <a:pt x="48607" y="66675"/>
                  <a:pt x="57150" y="75218"/>
                  <a:pt x="57150" y="85725"/>
                </a:cubicBezTo>
                <a:lnTo>
                  <a:pt x="57150" y="104775"/>
                </a:lnTo>
                <a:cubicBezTo>
                  <a:pt x="57150" y="115282"/>
                  <a:pt x="48607" y="123825"/>
                  <a:pt x="38100" y="123825"/>
                </a:cubicBezTo>
                <a:lnTo>
                  <a:pt x="19050" y="123825"/>
                </a:lnTo>
                <a:cubicBezTo>
                  <a:pt x="8543" y="123825"/>
                  <a:pt x="0" y="115282"/>
                  <a:pt x="0" y="104775"/>
                </a:cubicBezTo>
                <a:lnTo>
                  <a:pt x="0" y="64294"/>
                </a:lnTo>
                <a:close/>
                <a:moveTo>
                  <a:pt x="76200" y="64294"/>
                </a:moveTo>
                <a:cubicBezTo>
                  <a:pt x="76200" y="44559"/>
                  <a:pt x="92184" y="28575"/>
                  <a:pt x="111919" y="28575"/>
                </a:cubicBezTo>
                <a:lnTo>
                  <a:pt x="114300" y="28575"/>
                </a:lnTo>
                <a:cubicBezTo>
                  <a:pt x="119569" y="28575"/>
                  <a:pt x="123825" y="32831"/>
                  <a:pt x="123825" y="38100"/>
                </a:cubicBezTo>
                <a:cubicBezTo>
                  <a:pt x="123825" y="43369"/>
                  <a:pt x="119569" y="47625"/>
                  <a:pt x="114300" y="47625"/>
                </a:cubicBezTo>
                <a:lnTo>
                  <a:pt x="111919" y="47625"/>
                </a:lnTo>
                <a:cubicBezTo>
                  <a:pt x="102721" y="47625"/>
                  <a:pt x="95250" y="55096"/>
                  <a:pt x="95250" y="64294"/>
                </a:cubicBezTo>
                <a:lnTo>
                  <a:pt x="95250" y="66675"/>
                </a:lnTo>
                <a:lnTo>
                  <a:pt x="114300" y="66675"/>
                </a:lnTo>
                <a:cubicBezTo>
                  <a:pt x="124807" y="66675"/>
                  <a:pt x="133350" y="75218"/>
                  <a:pt x="133350" y="85725"/>
                </a:cubicBezTo>
                <a:lnTo>
                  <a:pt x="133350" y="104775"/>
                </a:lnTo>
                <a:cubicBezTo>
                  <a:pt x="133350" y="115282"/>
                  <a:pt x="124807" y="123825"/>
                  <a:pt x="114300" y="123825"/>
                </a:cubicBezTo>
                <a:lnTo>
                  <a:pt x="95250" y="123825"/>
                </a:lnTo>
                <a:cubicBezTo>
                  <a:pt x="84743" y="123825"/>
                  <a:pt x="76200" y="115282"/>
                  <a:pt x="76200" y="104775"/>
                </a:cubicBezTo>
                <a:lnTo>
                  <a:pt x="76200" y="64294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685800" y="5448300"/>
            <a:ext cx="51435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"More at ease with Oxehealth than physical checks... safer not having to enter patients' rooms with aggressive individuals"</a:t>
            </a:r>
            <a:endParaRPr lang="en-US" sz="1600" dirty="0"/>
          </a:p>
        </p:txBody>
      </p:sp>
      <p:sp>
        <p:nvSpPr>
          <p:cNvPr id="27" name="Text 25"/>
          <p:cNvSpPr/>
          <p:nvPr/>
        </p:nvSpPr>
        <p:spPr>
          <a:xfrm>
            <a:off x="685800" y="6019800"/>
            <a:ext cx="513397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— Female nursing staff, Broadmoor Hospital (Dewa et al., 2023)</a:t>
            </a:r>
            <a:endParaRPr lang="en-US" sz="1600" dirty="0"/>
          </a:p>
        </p:txBody>
      </p:sp>
      <p:sp>
        <p:nvSpPr>
          <p:cNvPr id="28" name="Shape 26"/>
          <p:cNvSpPr/>
          <p:nvPr/>
        </p:nvSpPr>
        <p:spPr>
          <a:xfrm>
            <a:off x="6172200" y="1228725"/>
            <a:ext cx="5638800" cy="3124200"/>
          </a:xfrm>
          <a:custGeom>
            <a:avLst/>
            <a:gdLst/>
            <a:ahLst/>
            <a:cxnLst/>
            <a:rect l="l" t="t" r="r" b="b"/>
            <a:pathLst>
              <a:path w="5638800" h="3124200">
                <a:moveTo>
                  <a:pt x="114314" y="0"/>
                </a:moveTo>
                <a:lnTo>
                  <a:pt x="5524486" y="0"/>
                </a:lnTo>
                <a:cubicBezTo>
                  <a:pt x="5587620" y="0"/>
                  <a:pt x="5638800" y="51180"/>
                  <a:pt x="5638800" y="114314"/>
                </a:cubicBezTo>
                <a:lnTo>
                  <a:pt x="5638800" y="3009886"/>
                </a:lnTo>
                <a:cubicBezTo>
                  <a:pt x="5638800" y="3073020"/>
                  <a:pt x="5587620" y="3124200"/>
                  <a:pt x="5524486" y="3124200"/>
                </a:cubicBezTo>
                <a:lnTo>
                  <a:pt x="114314" y="3124200"/>
                </a:lnTo>
                <a:cubicBezTo>
                  <a:pt x="51180" y="3124200"/>
                  <a:pt x="0" y="3073020"/>
                  <a:pt x="0" y="3009886"/>
                </a:cubicBezTo>
                <a:lnTo>
                  <a:pt x="0" y="114314"/>
                </a:lnTo>
                <a:cubicBezTo>
                  <a:pt x="0" y="51180"/>
                  <a:pt x="51180" y="0"/>
                  <a:pt x="114314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9" name="Shape 27"/>
          <p:cNvSpPr/>
          <p:nvPr/>
        </p:nvSpPr>
        <p:spPr>
          <a:xfrm>
            <a:off x="6353175" y="1400175"/>
            <a:ext cx="228600" cy="228600"/>
          </a:xfrm>
          <a:custGeom>
            <a:avLst/>
            <a:gdLst/>
            <a:ahLst/>
            <a:cxnLst/>
            <a:rect l="l" t="t" r="r" b="b"/>
            <a:pathLst>
              <a:path w="228600" h="228600">
                <a:moveTo>
                  <a:pt x="53578" y="25003"/>
                </a:moveTo>
                <a:cubicBezTo>
                  <a:pt x="53578" y="11207"/>
                  <a:pt x="64785" y="0"/>
                  <a:pt x="78581" y="0"/>
                </a:cubicBezTo>
                <a:lnTo>
                  <a:pt x="89297" y="0"/>
                </a:lnTo>
                <a:cubicBezTo>
                  <a:pt x="97200" y="0"/>
                  <a:pt x="103584" y="6385"/>
                  <a:pt x="103584" y="14288"/>
                </a:cubicBezTo>
                <a:lnTo>
                  <a:pt x="103584" y="214313"/>
                </a:lnTo>
                <a:cubicBezTo>
                  <a:pt x="103584" y="222215"/>
                  <a:pt x="97200" y="228600"/>
                  <a:pt x="89297" y="228600"/>
                </a:cubicBezTo>
                <a:lnTo>
                  <a:pt x="75009" y="228600"/>
                </a:lnTo>
                <a:cubicBezTo>
                  <a:pt x="61704" y="228600"/>
                  <a:pt x="50497" y="219492"/>
                  <a:pt x="47327" y="207169"/>
                </a:cubicBezTo>
                <a:cubicBezTo>
                  <a:pt x="47015" y="207169"/>
                  <a:pt x="46747" y="207169"/>
                  <a:pt x="46434" y="207169"/>
                </a:cubicBezTo>
                <a:cubicBezTo>
                  <a:pt x="26700" y="207169"/>
                  <a:pt x="10716" y="191185"/>
                  <a:pt x="10716" y="171450"/>
                </a:cubicBezTo>
                <a:cubicBezTo>
                  <a:pt x="10716" y="163413"/>
                  <a:pt x="13395" y="156002"/>
                  <a:pt x="17859" y="150019"/>
                </a:cubicBezTo>
                <a:cubicBezTo>
                  <a:pt x="9198" y="143500"/>
                  <a:pt x="3572" y="133142"/>
                  <a:pt x="3572" y="121444"/>
                </a:cubicBezTo>
                <a:cubicBezTo>
                  <a:pt x="3572" y="107647"/>
                  <a:pt x="11430" y="95637"/>
                  <a:pt x="22860" y="89699"/>
                </a:cubicBezTo>
                <a:cubicBezTo>
                  <a:pt x="19690" y="84341"/>
                  <a:pt x="17859" y="78090"/>
                  <a:pt x="17859" y="71438"/>
                </a:cubicBezTo>
                <a:cubicBezTo>
                  <a:pt x="17859" y="51703"/>
                  <a:pt x="33844" y="35719"/>
                  <a:pt x="53578" y="35719"/>
                </a:cubicBezTo>
                <a:lnTo>
                  <a:pt x="53578" y="25003"/>
                </a:lnTo>
                <a:close/>
                <a:moveTo>
                  <a:pt x="175022" y="25003"/>
                </a:moveTo>
                <a:lnTo>
                  <a:pt x="175022" y="35719"/>
                </a:lnTo>
                <a:cubicBezTo>
                  <a:pt x="194756" y="35719"/>
                  <a:pt x="210741" y="51703"/>
                  <a:pt x="210741" y="71438"/>
                </a:cubicBezTo>
                <a:cubicBezTo>
                  <a:pt x="210741" y="78135"/>
                  <a:pt x="208910" y="84386"/>
                  <a:pt x="205740" y="89699"/>
                </a:cubicBezTo>
                <a:cubicBezTo>
                  <a:pt x="217215" y="95637"/>
                  <a:pt x="225028" y="107603"/>
                  <a:pt x="225028" y="121444"/>
                </a:cubicBezTo>
                <a:cubicBezTo>
                  <a:pt x="225028" y="133142"/>
                  <a:pt x="219402" y="143500"/>
                  <a:pt x="210741" y="150019"/>
                </a:cubicBezTo>
                <a:cubicBezTo>
                  <a:pt x="215205" y="156002"/>
                  <a:pt x="217884" y="163413"/>
                  <a:pt x="217884" y="171450"/>
                </a:cubicBezTo>
                <a:cubicBezTo>
                  <a:pt x="217884" y="191185"/>
                  <a:pt x="201900" y="207169"/>
                  <a:pt x="182166" y="207169"/>
                </a:cubicBezTo>
                <a:cubicBezTo>
                  <a:pt x="181853" y="207169"/>
                  <a:pt x="181585" y="207169"/>
                  <a:pt x="181273" y="207169"/>
                </a:cubicBezTo>
                <a:cubicBezTo>
                  <a:pt x="178103" y="219492"/>
                  <a:pt x="166896" y="228600"/>
                  <a:pt x="153591" y="228600"/>
                </a:cubicBezTo>
                <a:lnTo>
                  <a:pt x="139303" y="228600"/>
                </a:lnTo>
                <a:cubicBezTo>
                  <a:pt x="131400" y="228600"/>
                  <a:pt x="125016" y="222215"/>
                  <a:pt x="125016" y="214313"/>
                </a:cubicBezTo>
                <a:lnTo>
                  <a:pt x="125016" y="14288"/>
                </a:lnTo>
                <a:cubicBezTo>
                  <a:pt x="125016" y="6385"/>
                  <a:pt x="131400" y="0"/>
                  <a:pt x="139303" y="0"/>
                </a:cubicBezTo>
                <a:lnTo>
                  <a:pt x="150019" y="0"/>
                </a:lnTo>
                <a:cubicBezTo>
                  <a:pt x="163815" y="0"/>
                  <a:pt x="175022" y="11207"/>
                  <a:pt x="175022" y="25003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6724650" y="1381125"/>
            <a:ext cx="277177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50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Psychological Wellbeing Impact</a:t>
            </a:r>
            <a:endParaRPr lang="en-US" sz="1600" dirty="0"/>
          </a:p>
        </p:txBody>
      </p:sp>
      <p:sp>
        <p:nvSpPr>
          <p:cNvPr id="31" name="Shape 29"/>
          <p:cNvSpPr/>
          <p:nvPr/>
        </p:nvSpPr>
        <p:spPr>
          <a:xfrm>
            <a:off x="6324600" y="1762125"/>
            <a:ext cx="5334000" cy="1619250"/>
          </a:xfrm>
          <a:custGeom>
            <a:avLst/>
            <a:gdLst/>
            <a:ahLst/>
            <a:cxnLst/>
            <a:rect l="l" t="t" r="r" b="b"/>
            <a:pathLst>
              <a:path w="5334000" h="1619250">
                <a:moveTo>
                  <a:pt x="76202" y="0"/>
                </a:moveTo>
                <a:lnTo>
                  <a:pt x="5257798" y="0"/>
                </a:lnTo>
                <a:cubicBezTo>
                  <a:pt x="5299883" y="0"/>
                  <a:pt x="5334000" y="34117"/>
                  <a:pt x="5334000" y="76202"/>
                </a:cubicBezTo>
                <a:lnTo>
                  <a:pt x="5334000" y="1543048"/>
                </a:lnTo>
                <a:cubicBezTo>
                  <a:pt x="5334000" y="1585133"/>
                  <a:pt x="5299883" y="1619250"/>
                  <a:pt x="5257798" y="1619250"/>
                </a:cubicBezTo>
                <a:lnTo>
                  <a:pt x="76202" y="1619250"/>
                </a:lnTo>
                <a:cubicBezTo>
                  <a:pt x="34117" y="1619250"/>
                  <a:pt x="0" y="1585133"/>
                  <a:pt x="0" y="1543048"/>
                </a:cubicBezTo>
                <a:lnTo>
                  <a:pt x="0" y="76202"/>
                </a:lnTo>
                <a:cubicBezTo>
                  <a:pt x="0" y="34117"/>
                  <a:pt x="34117" y="0"/>
                  <a:pt x="76202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6438900" y="1914525"/>
            <a:ext cx="1648539" cy="167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b="1" dirty="0">
                <a:solidFill>
                  <a:srgbClr val="D69E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Serious incidents cause:</a:t>
            </a:r>
            <a:endParaRPr lang="en-US" sz="1600" dirty="0"/>
          </a:p>
        </p:txBody>
      </p:sp>
      <p:sp>
        <p:nvSpPr>
          <p:cNvPr id="33" name="Shape 31"/>
          <p:cNvSpPr/>
          <p:nvPr/>
        </p:nvSpPr>
        <p:spPr>
          <a:xfrm>
            <a:off x="6477000" y="2238375"/>
            <a:ext cx="114300" cy="152400"/>
          </a:xfrm>
          <a:custGeom>
            <a:avLst/>
            <a:gdLst/>
            <a:ahLst/>
            <a:cxnLst/>
            <a:rect l="l" t="t" r="r" b="b"/>
            <a:pathLst>
              <a:path w="114300" h="152400">
                <a:moveTo>
                  <a:pt x="50423" y="149602"/>
                </a:moveTo>
                <a:cubicBezTo>
                  <a:pt x="54144" y="153323"/>
                  <a:pt x="60186" y="153323"/>
                  <a:pt x="63907" y="149602"/>
                </a:cubicBezTo>
                <a:lnTo>
                  <a:pt x="111532" y="101977"/>
                </a:lnTo>
                <a:cubicBezTo>
                  <a:pt x="115253" y="98256"/>
                  <a:pt x="115253" y="92214"/>
                  <a:pt x="111532" y="88493"/>
                </a:cubicBezTo>
                <a:cubicBezTo>
                  <a:pt x="107811" y="84773"/>
                  <a:pt x="101769" y="84773"/>
                  <a:pt x="98048" y="88493"/>
                </a:cubicBezTo>
                <a:lnTo>
                  <a:pt x="66675" y="119866"/>
                </a:lnTo>
                <a:lnTo>
                  <a:pt x="66675" y="9525"/>
                </a:lnTo>
                <a:cubicBezTo>
                  <a:pt x="66675" y="4256"/>
                  <a:pt x="62419" y="0"/>
                  <a:pt x="57150" y="0"/>
                </a:cubicBezTo>
                <a:cubicBezTo>
                  <a:pt x="51881" y="0"/>
                  <a:pt x="47625" y="4256"/>
                  <a:pt x="47625" y="9525"/>
                </a:cubicBezTo>
                <a:lnTo>
                  <a:pt x="47625" y="119866"/>
                </a:lnTo>
                <a:lnTo>
                  <a:pt x="16252" y="88493"/>
                </a:lnTo>
                <a:cubicBezTo>
                  <a:pt x="12531" y="84772"/>
                  <a:pt x="6489" y="84772"/>
                  <a:pt x="2768" y="88493"/>
                </a:cubicBezTo>
                <a:cubicBezTo>
                  <a:pt x="-953" y="92214"/>
                  <a:pt x="-953" y="98256"/>
                  <a:pt x="2768" y="101977"/>
                </a:cubicBezTo>
                <a:lnTo>
                  <a:pt x="50393" y="149602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4" name="Text 32"/>
          <p:cNvSpPr/>
          <p:nvPr/>
        </p:nvSpPr>
        <p:spPr>
          <a:xfrm>
            <a:off x="6705600" y="2200275"/>
            <a:ext cx="150495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Higher sickness levels</a:t>
            </a:r>
            <a:endParaRPr lang="en-US" sz="1600" dirty="0"/>
          </a:p>
        </p:txBody>
      </p:sp>
      <p:sp>
        <p:nvSpPr>
          <p:cNvPr id="35" name="Shape 33"/>
          <p:cNvSpPr/>
          <p:nvPr/>
        </p:nvSpPr>
        <p:spPr>
          <a:xfrm>
            <a:off x="6477000" y="2524125"/>
            <a:ext cx="114300" cy="152400"/>
          </a:xfrm>
          <a:custGeom>
            <a:avLst/>
            <a:gdLst/>
            <a:ahLst/>
            <a:cxnLst/>
            <a:rect l="l" t="t" r="r" b="b"/>
            <a:pathLst>
              <a:path w="114300" h="152400">
                <a:moveTo>
                  <a:pt x="50423" y="149602"/>
                </a:moveTo>
                <a:cubicBezTo>
                  <a:pt x="54144" y="153323"/>
                  <a:pt x="60186" y="153323"/>
                  <a:pt x="63907" y="149602"/>
                </a:cubicBezTo>
                <a:lnTo>
                  <a:pt x="111532" y="101977"/>
                </a:lnTo>
                <a:cubicBezTo>
                  <a:pt x="115253" y="98256"/>
                  <a:pt x="115253" y="92214"/>
                  <a:pt x="111532" y="88493"/>
                </a:cubicBezTo>
                <a:cubicBezTo>
                  <a:pt x="107811" y="84773"/>
                  <a:pt x="101769" y="84773"/>
                  <a:pt x="98048" y="88493"/>
                </a:cubicBezTo>
                <a:lnTo>
                  <a:pt x="66675" y="119866"/>
                </a:lnTo>
                <a:lnTo>
                  <a:pt x="66675" y="9525"/>
                </a:lnTo>
                <a:cubicBezTo>
                  <a:pt x="66675" y="4256"/>
                  <a:pt x="62419" y="0"/>
                  <a:pt x="57150" y="0"/>
                </a:cubicBezTo>
                <a:cubicBezTo>
                  <a:pt x="51881" y="0"/>
                  <a:pt x="47625" y="4256"/>
                  <a:pt x="47625" y="9525"/>
                </a:cubicBezTo>
                <a:lnTo>
                  <a:pt x="47625" y="119866"/>
                </a:lnTo>
                <a:lnTo>
                  <a:pt x="16252" y="88493"/>
                </a:lnTo>
                <a:cubicBezTo>
                  <a:pt x="12531" y="84772"/>
                  <a:pt x="6489" y="84772"/>
                  <a:pt x="2768" y="88493"/>
                </a:cubicBezTo>
                <a:cubicBezTo>
                  <a:pt x="-953" y="92214"/>
                  <a:pt x="-953" y="98256"/>
                  <a:pt x="2768" y="101977"/>
                </a:cubicBezTo>
                <a:lnTo>
                  <a:pt x="50393" y="149602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6" name="Text 34"/>
          <p:cNvSpPr/>
          <p:nvPr/>
        </p:nvSpPr>
        <p:spPr>
          <a:xfrm>
            <a:off x="6705600" y="2486025"/>
            <a:ext cx="16383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Increased staff turnover</a:t>
            </a:r>
            <a:endParaRPr lang="en-US" sz="1600" dirty="0"/>
          </a:p>
        </p:txBody>
      </p:sp>
      <p:sp>
        <p:nvSpPr>
          <p:cNvPr id="37" name="Shape 35"/>
          <p:cNvSpPr/>
          <p:nvPr/>
        </p:nvSpPr>
        <p:spPr>
          <a:xfrm>
            <a:off x="6477000" y="2809875"/>
            <a:ext cx="114300" cy="152400"/>
          </a:xfrm>
          <a:custGeom>
            <a:avLst/>
            <a:gdLst/>
            <a:ahLst/>
            <a:cxnLst/>
            <a:rect l="l" t="t" r="r" b="b"/>
            <a:pathLst>
              <a:path w="114300" h="152400">
                <a:moveTo>
                  <a:pt x="50423" y="149602"/>
                </a:moveTo>
                <a:cubicBezTo>
                  <a:pt x="54144" y="153323"/>
                  <a:pt x="60186" y="153323"/>
                  <a:pt x="63907" y="149602"/>
                </a:cubicBezTo>
                <a:lnTo>
                  <a:pt x="111532" y="101977"/>
                </a:lnTo>
                <a:cubicBezTo>
                  <a:pt x="115253" y="98256"/>
                  <a:pt x="115253" y="92214"/>
                  <a:pt x="111532" y="88493"/>
                </a:cubicBezTo>
                <a:cubicBezTo>
                  <a:pt x="107811" y="84773"/>
                  <a:pt x="101769" y="84773"/>
                  <a:pt x="98048" y="88493"/>
                </a:cubicBezTo>
                <a:lnTo>
                  <a:pt x="66675" y="119866"/>
                </a:lnTo>
                <a:lnTo>
                  <a:pt x="66675" y="9525"/>
                </a:lnTo>
                <a:cubicBezTo>
                  <a:pt x="66675" y="4256"/>
                  <a:pt x="62419" y="0"/>
                  <a:pt x="57150" y="0"/>
                </a:cubicBezTo>
                <a:cubicBezTo>
                  <a:pt x="51881" y="0"/>
                  <a:pt x="47625" y="4256"/>
                  <a:pt x="47625" y="9525"/>
                </a:cubicBezTo>
                <a:lnTo>
                  <a:pt x="47625" y="119866"/>
                </a:lnTo>
                <a:lnTo>
                  <a:pt x="16252" y="88493"/>
                </a:lnTo>
                <a:cubicBezTo>
                  <a:pt x="12531" y="84772"/>
                  <a:pt x="6489" y="84772"/>
                  <a:pt x="2768" y="88493"/>
                </a:cubicBezTo>
                <a:cubicBezTo>
                  <a:pt x="-953" y="92214"/>
                  <a:pt x="-953" y="98256"/>
                  <a:pt x="2768" y="101977"/>
                </a:cubicBezTo>
                <a:lnTo>
                  <a:pt x="50393" y="149602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8" name="Text 36"/>
          <p:cNvSpPr/>
          <p:nvPr/>
        </p:nvSpPr>
        <p:spPr>
          <a:xfrm>
            <a:off x="6705600" y="2771775"/>
            <a:ext cx="131445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Diminished morale</a:t>
            </a:r>
            <a:endParaRPr lang="en-US" sz="1600" dirty="0"/>
          </a:p>
        </p:txBody>
      </p:sp>
      <p:sp>
        <p:nvSpPr>
          <p:cNvPr id="39" name="Text 37"/>
          <p:cNvSpPr/>
          <p:nvPr/>
        </p:nvSpPr>
        <p:spPr>
          <a:xfrm>
            <a:off x="6438900" y="3076575"/>
            <a:ext cx="517207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— Healthcare Safety Investigation Branch (Digital Health London, 2022)</a:t>
            </a:r>
            <a:endParaRPr lang="en-US" sz="1600" dirty="0"/>
          </a:p>
        </p:txBody>
      </p:sp>
      <p:sp>
        <p:nvSpPr>
          <p:cNvPr id="40" name="Shape 38"/>
          <p:cNvSpPr/>
          <p:nvPr/>
        </p:nvSpPr>
        <p:spPr>
          <a:xfrm>
            <a:off x="6328410" y="3499485"/>
            <a:ext cx="5322570" cy="693420"/>
          </a:xfrm>
          <a:custGeom>
            <a:avLst/>
            <a:gdLst/>
            <a:ahLst/>
            <a:cxnLst/>
            <a:rect l="l" t="t" r="r" b="b"/>
            <a:pathLst>
              <a:path w="5322570" h="693420">
                <a:moveTo>
                  <a:pt x="76200" y="0"/>
                </a:moveTo>
                <a:lnTo>
                  <a:pt x="5246370" y="0"/>
                </a:lnTo>
                <a:cubicBezTo>
                  <a:pt x="5288454" y="0"/>
                  <a:pt x="5322570" y="34116"/>
                  <a:pt x="5322570" y="76200"/>
                </a:cubicBezTo>
                <a:lnTo>
                  <a:pt x="5322570" y="617220"/>
                </a:lnTo>
                <a:cubicBezTo>
                  <a:pt x="5322570" y="659304"/>
                  <a:pt x="5288454" y="693420"/>
                  <a:pt x="5246370" y="693420"/>
                </a:cubicBezTo>
                <a:lnTo>
                  <a:pt x="76200" y="693420"/>
                </a:lnTo>
                <a:cubicBezTo>
                  <a:pt x="34144" y="693420"/>
                  <a:pt x="0" y="659276"/>
                  <a:pt x="0" y="617220"/>
                </a:cubicBezTo>
                <a:lnTo>
                  <a:pt x="0" y="76200"/>
                </a:lnTo>
                <a:cubicBezTo>
                  <a:pt x="0" y="34144"/>
                  <a:pt x="34144" y="0"/>
                  <a:pt x="76200" y="0"/>
                </a:cubicBezTo>
                <a:close/>
              </a:path>
            </a:pathLst>
          </a:custGeom>
          <a:solidFill>
            <a:srgbClr val="4A908A">
              <a:alpha val="10196"/>
            </a:srgbClr>
          </a:solidFill>
          <a:ln w="10160">
            <a:solidFill>
              <a:srgbClr val="4A908A">
                <a:alpha val="30196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1" name="Shape 39"/>
          <p:cNvSpPr/>
          <p:nvPr/>
        </p:nvSpPr>
        <p:spPr>
          <a:xfrm>
            <a:off x="6475095" y="3731898"/>
            <a:ext cx="228600" cy="228600"/>
          </a:xfrm>
          <a:custGeom>
            <a:avLst/>
            <a:gdLst/>
            <a:ahLst/>
            <a:cxnLst/>
            <a:rect l="l" t="t" r="r" b="b"/>
            <a:pathLst>
              <a:path w="228600" h="228600">
                <a:moveTo>
                  <a:pt x="114300" y="228600"/>
                </a:moveTo>
                <a:cubicBezTo>
                  <a:pt x="177384" y="228600"/>
                  <a:pt x="228600" y="177384"/>
                  <a:pt x="228600" y="114300"/>
                </a:cubicBezTo>
                <a:cubicBezTo>
                  <a:pt x="228600" y="51216"/>
                  <a:pt x="177384" y="0"/>
                  <a:pt x="114300" y="0"/>
                </a:cubicBezTo>
                <a:cubicBezTo>
                  <a:pt x="51216" y="0"/>
                  <a:pt x="0" y="51216"/>
                  <a:pt x="0" y="114300"/>
                </a:cubicBezTo>
                <a:cubicBezTo>
                  <a:pt x="0" y="177384"/>
                  <a:pt x="51216" y="228600"/>
                  <a:pt x="114300" y="228600"/>
                </a:cubicBezTo>
                <a:close/>
                <a:moveTo>
                  <a:pt x="151983" y="94967"/>
                </a:moveTo>
                <a:lnTo>
                  <a:pt x="116265" y="152117"/>
                </a:lnTo>
                <a:cubicBezTo>
                  <a:pt x="114389" y="155109"/>
                  <a:pt x="111175" y="156984"/>
                  <a:pt x="107647" y="157163"/>
                </a:cubicBezTo>
                <a:cubicBezTo>
                  <a:pt x="104120" y="157341"/>
                  <a:pt x="100727" y="155734"/>
                  <a:pt x="98628" y="152876"/>
                </a:cubicBezTo>
                <a:lnTo>
                  <a:pt x="77197" y="124301"/>
                </a:lnTo>
                <a:cubicBezTo>
                  <a:pt x="73625" y="119569"/>
                  <a:pt x="74608" y="112871"/>
                  <a:pt x="79340" y="109299"/>
                </a:cubicBezTo>
                <a:cubicBezTo>
                  <a:pt x="84073" y="105727"/>
                  <a:pt x="90770" y="106710"/>
                  <a:pt x="94342" y="111443"/>
                </a:cubicBezTo>
                <a:lnTo>
                  <a:pt x="106397" y="127516"/>
                </a:lnTo>
                <a:lnTo>
                  <a:pt x="133811" y="83627"/>
                </a:lnTo>
                <a:cubicBezTo>
                  <a:pt x="136937" y="78626"/>
                  <a:pt x="143545" y="77063"/>
                  <a:pt x="148590" y="80233"/>
                </a:cubicBezTo>
                <a:cubicBezTo>
                  <a:pt x="153635" y="83403"/>
                  <a:pt x="155153" y="89967"/>
                  <a:pt x="151983" y="95012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2" name="Text 40"/>
          <p:cNvSpPr/>
          <p:nvPr/>
        </p:nvSpPr>
        <p:spPr>
          <a:xfrm>
            <a:off x="6846570" y="3617598"/>
            <a:ext cx="3352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Proactive Interventions</a:t>
            </a:r>
            <a:endParaRPr lang="en-US" sz="1600" dirty="0"/>
          </a:p>
        </p:txBody>
      </p:sp>
      <p:sp>
        <p:nvSpPr>
          <p:cNvPr id="43" name="Text 41"/>
          <p:cNvSpPr/>
          <p:nvPr/>
        </p:nvSpPr>
        <p:spPr>
          <a:xfrm>
            <a:off x="6846570" y="3846198"/>
            <a:ext cx="3352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AFC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Create safer, more supportive work environments</a:t>
            </a:r>
            <a:endParaRPr lang="en-US" sz="1600" dirty="0"/>
          </a:p>
        </p:txBody>
      </p:sp>
      <p:sp>
        <p:nvSpPr>
          <p:cNvPr id="44" name="Shape 42"/>
          <p:cNvSpPr/>
          <p:nvPr/>
        </p:nvSpPr>
        <p:spPr>
          <a:xfrm>
            <a:off x="6176010" y="4467226"/>
            <a:ext cx="5627370" cy="2007870"/>
          </a:xfrm>
          <a:custGeom>
            <a:avLst/>
            <a:gdLst/>
            <a:ahLst/>
            <a:cxnLst/>
            <a:rect l="l" t="t" r="r" b="b"/>
            <a:pathLst>
              <a:path w="5627370" h="2007870">
                <a:moveTo>
                  <a:pt x="114308" y="0"/>
                </a:moveTo>
                <a:lnTo>
                  <a:pt x="5513062" y="0"/>
                </a:lnTo>
                <a:cubicBezTo>
                  <a:pt x="5576193" y="0"/>
                  <a:pt x="5627370" y="51177"/>
                  <a:pt x="5627370" y="114308"/>
                </a:cubicBezTo>
                <a:lnTo>
                  <a:pt x="5627370" y="1893562"/>
                </a:lnTo>
                <a:cubicBezTo>
                  <a:pt x="5627370" y="1956693"/>
                  <a:pt x="5576193" y="2007870"/>
                  <a:pt x="5513062" y="2007870"/>
                </a:cubicBezTo>
                <a:lnTo>
                  <a:pt x="114308" y="2007870"/>
                </a:lnTo>
                <a:cubicBezTo>
                  <a:pt x="51177" y="2007870"/>
                  <a:pt x="0" y="1956693"/>
                  <a:pt x="0" y="1893562"/>
                </a:cubicBezTo>
                <a:lnTo>
                  <a:pt x="0" y="114308"/>
                </a:lnTo>
                <a:cubicBezTo>
                  <a:pt x="0" y="51220"/>
                  <a:pt x="51220" y="0"/>
                  <a:pt x="114308" y="0"/>
                </a:cubicBezTo>
                <a:close/>
              </a:path>
            </a:pathLst>
          </a:custGeom>
          <a:gradFill flip="none" rotWithShape="1">
            <a:gsLst>
              <a:gs pos="0">
                <a:srgbClr val="4A908A">
                  <a:alpha val="15000"/>
                </a:srgbClr>
              </a:gs>
              <a:gs pos="100000">
                <a:srgbClr val="4A908A">
                  <a:alpha val="5000"/>
                </a:srgbClr>
              </a:gs>
            </a:gsLst>
            <a:lin ang="2700000" scaled="1"/>
          </a:gradFill>
          <a:ln w="10160">
            <a:solidFill>
              <a:srgbClr val="4A908A">
                <a:alpha val="30196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5" name="Shape 43"/>
          <p:cNvSpPr/>
          <p:nvPr/>
        </p:nvSpPr>
        <p:spPr>
          <a:xfrm>
            <a:off x="8763000" y="4860610"/>
            <a:ext cx="457200" cy="457200"/>
          </a:xfrm>
          <a:custGeom>
            <a:avLst/>
            <a:gdLst/>
            <a:ahLst/>
            <a:cxnLst/>
            <a:rect l="l" t="t" r="r" b="b"/>
            <a:pathLst>
              <a:path w="457200" h="457200">
                <a:moveTo>
                  <a:pt x="228600" y="0"/>
                </a:moveTo>
                <a:cubicBezTo>
                  <a:pt x="232708" y="0"/>
                  <a:pt x="236815" y="893"/>
                  <a:pt x="240566" y="2590"/>
                </a:cubicBezTo>
                <a:lnTo>
                  <a:pt x="408801" y="73938"/>
                </a:lnTo>
                <a:cubicBezTo>
                  <a:pt x="428446" y="82242"/>
                  <a:pt x="443091" y="101620"/>
                  <a:pt x="443002" y="125016"/>
                </a:cubicBezTo>
                <a:cubicBezTo>
                  <a:pt x="442555" y="213598"/>
                  <a:pt x="406122" y="375672"/>
                  <a:pt x="252264" y="449342"/>
                </a:cubicBezTo>
                <a:cubicBezTo>
                  <a:pt x="237351" y="456486"/>
                  <a:pt x="220028" y="456486"/>
                  <a:pt x="205115" y="449342"/>
                </a:cubicBezTo>
                <a:cubicBezTo>
                  <a:pt x="51167" y="375672"/>
                  <a:pt x="14823" y="213598"/>
                  <a:pt x="14377" y="125016"/>
                </a:cubicBezTo>
                <a:cubicBezTo>
                  <a:pt x="14287" y="101620"/>
                  <a:pt x="28932" y="82242"/>
                  <a:pt x="48577" y="73938"/>
                </a:cubicBezTo>
                <a:lnTo>
                  <a:pt x="216724" y="2590"/>
                </a:lnTo>
                <a:cubicBezTo>
                  <a:pt x="220474" y="893"/>
                  <a:pt x="224492" y="0"/>
                  <a:pt x="228600" y="0"/>
                </a:cubicBezTo>
                <a:close/>
                <a:moveTo>
                  <a:pt x="228600" y="59650"/>
                </a:moveTo>
                <a:lnTo>
                  <a:pt x="228600" y="397282"/>
                </a:lnTo>
                <a:cubicBezTo>
                  <a:pt x="351830" y="337631"/>
                  <a:pt x="384959" y="205472"/>
                  <a:pt x="385763" y="126355"/>
                </a:cubicBezTo>
                <a:lnTo>
                  <a:pt x="228600" y="59740"/>
                </a:lnTo>
                <a:lnTo>
                  <a:pt x="228600" y="59740"/>
                </a:ln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6" name="Text 44"/>
          <p:cNvSpPr/>
          <p:nvPr/>
        </p:nvSpPr>
        <p:spPr>
          <a:xfrm>
            <a:off x="6275070" y="5432110"/>
            <a:ext cx="542925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80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Safer Staff</a:t>
            </a:r>
            <a:endParaRPr lang="en-US" sz="1600" dirty="0"/>
          </a:p>
        </p:txBody>
      </p:sp>
      <p:sp>
        <p:nvSpPr>
          <p:cNvPr id="47" name="Text 45"/>
          <p:cNvSpPr/>
          <p:nvPr/>
        </p:nvSpPr>
        <p:spPr>
          <a:xfrm>
            <a:off x="6289357" y="5812989"/>
            <a:ext cx="540067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35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= Better Patient Care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A202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81000" y="381000"/>
            <a:ext cx="11506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GB" sz="1200" b="1" kern="0" spc="60" noProof="0" dirty="0">
                <a:solidFill>
                  <a:srgbClr val="D69E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Patient Experience</a:t>
            </a:r>
            <a:endParaRPr lang="en-GB" sz="1600" noProof="0" dirty="0"/>
          </a:p>
        </p:txBody>
      </p:sp>
      <p:sp>
        <p:nvSpPr>
          <p:cNvPr id="3" name="Text 1"/>
          <p:cNvSpPr/>
          <p:nvPr/>
        </p:nvSpPr>
        <p:spPr>
          <a:xfrm>
            <a:off x="381000" y="647700"/>
            <a:ext cx="11601450" cy="42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GB" sz="2700" b="1" noProof="0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Privacy, Dignity &amp; Surveillance Concerns</a:t>
            </a:r>
            <a:endParaRPr lang="en-GB" sz="1600" noProof="0" dirty="0"/>
          </a:p>
        </p:txBody>
      </p:sp>
      <p:sp>
        <p:nvSpPr>
          <p:cNvPr id="4" name="Shape 2"/>
          <p:cNvSpPr/>
          <p:nvPr/>
        </p:nvSpPr>
        <p:spPr>
          <a:xfrm>
            <a:off x="388620" y="1236345"/>
            <a:ext cx="6187440" cy="3015615"/>
          </a:xfrm>
          <a:custGeom>
            <a:avLst/>
            <a:gdLst/>
            <a:ahLst/>
            <a:cxnLst/>
            <a:rect l="l" t="t" r="r" b="b"/>
            <a:pathLst>
              <a:path w="6187440" h="3015615">
                <a:moveTo>
                  <a:pt x="114292" y="0"/>
                </a:moveTo>
                <a:lnTo>
                  <a:pt x="6073148" y="0"/>
                </a:lnTo>
                <a:cubicBezTo>
                  <a:pt x="6136270" y="0"/>
                  <a:pt x="6187440" y="51170"/>
                  <a:pt x="6187440" y="114292"/>
                </a:cubicBezTo>
                <a:lnTo>
                  <a:pt x="6187440" y="2901323"/>
                </a:lnTo>
                <a:cubicBezTo>
                  <a:pt x="6187440" y="2964445"/>
                  <a:pt x="6136270" y="3015615"/>
                  <a:pt x="6073148" y="3015615"/>
                </a:cubicBezTo>
                <a:lnTo>
                  <a:pt x="114292" y="3015615"/>
                </a:lnTo>
                <a:cubicBezTo>
                  <a:pt x="51170" y="3015615"/>
                  <a:pt x="0" y="2964445"/>
                  <a:pt x="0" y="2901323"/>
                </a:cubicBezTo>
                <a:lnTo>
                  <a:pt x="0" y="114292"/>
                </a:lnTo>
                <a:cubicBezTo>
                  <a:pt x="0" y="51170"/>
                  <a:pt x="51170" y="0"/>
                  <a:pt x="114292" y="0"/>
                </a:cubicBezTo>
                <a:close/>
              </a:path>
            </a:pathLst>
          </a:custGeom>
          <a:gradFill flip="none" rotWithShape="1">
            <a:gsLst>
              <a:gs pos="0">
                <a:srgbClr val="D69E2E">
                  <a:alpha val="20000"/>
                </a:srgbClr>
              </a:gs>
              <a:gs pos="100000">
                <a:srgbClr val="D69E2E">
                  <a:alpha val="5000"/>
                </a:srgbClr>
              </a:gs>
            </a:gsLst>
            <a:lin ang="2700000" scaled="1"/>
          </a:gradFill>
          <a:ln w="20320">
            <a:solidFill>
              <a:srgbClr val="D69E2E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5" name="Shape 3"/>
          <p:cNvSpPr/>
          <p:nvPr/>
        </p:nvSpPr>
        <p:spPr>
          <a:xfrm>
            <a:off x="577215" y="1434345"/>
            <a:ext cx="228600" cy="228600"/>
          </a:xfrm>
          <a:custGeom>
            <a:avLst/>
            <a:gdLst/>
            <a:ahLst/>
            <a:cxnLst/>
            <a:rect l="l" t="t" r="r" b="b"/>
            <a:pathLst>
              <a:path w="228600" h="228600">
                <a:moveTo>
                  <a:pt x="114300" y="0"/>
                </a:moveTo>
                <a:cubicBezTo>
                  <a:pt x="120863" y="0"/>
                  <a:pt x="126891" y="3617"/>
                  <a:pt x="130016" y="9376"/>
                </a:cubicBezTo>
                <a:lnTo>
                  <a:pt x="226457" y="187970"/>
                </a:lnTo>
                <a:cubicBezTo>
                  <a:pt x="229448" y="193506"/>
                  <a:pt x="229314" y="200204"/>
                  <a:pt x="226100" y="205606"/>
                </a:cubicBezTo>
                <a:cubicBezTo>
                  <a:pt x="222885" y="211009"/>
                  <a:pt x="217036" y="214313"/>
                  <a:pt x="210741" y="214313"/>
                </a:cubicBezTo>
                <a:lnTo>
                  <a:pt x="17859" y="214313"/>
                </a:lnTo>
                <a:cubicBezTo>
                  <a:pt x="11564" y="214313"/>
                  <a:pt x="5760" y="211009"/>
                  <a:pt x="2500" y="205606"/>
                </a:cubicBezTo>
                <a:cubicBezTo>
                  <a:pt x="-759" y="200204"/>
                  <a:pt x="-848" y="193506"/>
                  <a:pt x="2143" y="187970"/>
                </a:cubicBezTo>
                <a:lnTo>
                  <a:pt x="98584" y="9376"/>
                </a:lnTo>
                <a:cubicBezTo>
                  <a:pt x="101709" y="3617"/>
                  <a:pt x="107737" y="0"/>
                  <a:pt x="114300" y="0"/>
                </a:cubicBezTo>
                <a:close/>
                <a:moveTo>
                  <a:pt x="114300" y="75009"/>
                </a:moveTo>
                <a:cubicBezTo>
                  <a:pt x="108362" y="75009"/>
                  <a:pt x="103584" y="79787"/>
                  <a:pt x="103584" y="85725"/>
                </a:cubicBezTo>
                <a:lnTo>
                  <a:pt x="103584" y="135731"/>
                </a:lnTo>
                <a:cubicBezTo>
                  <a:pt x="103584" y="141669"/>
                  <a:pt x="108362" y="146447"/>
                  <a:pt x="114300" y="146447"/>
                </a:cubicBezTo>
                <a:cubicBezTo>
                  <a:pt x="120238" y="146447"/>
                  <a:pt x="125016" y="141669"/>
                  <a:pt x="125016" y="135731"/>
                </a:cubicBezTo>
                <a:lnTo>
                  <a:pt x="125016" y="85725"/>
                </a:lnTo>
                <a:cubicBezTo>
                  <a:pt x="125016" y="79787"/>
                  <a:pt x="120238" y="75009"/>
                  <a:pt x="114300" y="75009"/>
                </a:cubicBezTo>
                <a:close/>
                <a:moveTo>
                  <a:pt x="126221" y="171450"/>
                </a:moveTo>
                <a:cubicBezTo>
                  <a:pt x="126492" y="167025"/>
                  <a:pt x="124286" y="162815"/>
                  <a:pt x="120492" y="160521"/>
                </a:cubicBezTo>
                <a:cubicBezTo>
                  <a:pt x="116699" y="158226"/>
                  <a:pt x="111946" y="158226"/>
                  <a:pt x="108152" y="160521"/>
                </a:cubicBezTo>
                <a:cubicBezTo>
                  <a:pt x="104359" y="162815"/>
                  <a:pt x="102152" y="167025"/>
                  <a:pt x="102424" y="171450"/>
                </a:cubicBezTo>
                <a:cubicBezTo>
                  <a:pt x="102152" y="175875"/>
                  <a:pt x="104359" y="180085"/>
                  <a:pt x="108152" y="182379"/>
                </a:cubicBezTo>
                <a:cubicBezTo>
                  <a:pt x="111946" y="184674"/>
                  <a:pt x="116699" y="184674"/>
                  <a:pt x="120492" y="182379"/>
                </a:cubicBezTo>
                <a:cubicBezTo>
                  <a:pt x="124286" y="180085"/>
                  <a:pt x="126492" y="175875"/>
                  <a:pt x="126221" y="171450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6" name="Text 4"/>
          <p:cNvSpPr/>
          <p:nvPr/>
        </p:nvSpPr>
        <p:spPr>
          <a:xfrm>
            <a:off x="948690" y="1396366"/>
            <a:ext cx="28575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GB" sz="1800" b="1" noProof="0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Universal Privacy Concerns</a:t>
            </a:r>
            <a:endParaRPr lang="en-GB" sz="1600" noProof="0" dirty="0"/>
          </a:p>
        </p:txBody>
      </p:sp>
      <p:sp>
        <p:nvSpPr>
          <p:cNvPr id="7" name="Shape 5"/>
          <p:cNvSpPr/>
          <p:nvPr/>
        </p:nvSpPr>
        <p:spPr>
          <a:xfrm>
            <a:off x="548640" y="1815345"/>
            <a:ext cx="5867400" cy="952500"/>
          </a:xfrm>
          <a:custGeom>
            <a:avLst/>
            <a:gdLst/>
            <a:ahLst/>
            <a:cxnLst/>
            <a:rect l="l" t="t" r="r" b="b"/>
            <a:pathLst>
              <a:path w="5867400" h="952500">
                <a:moveTo>
                  <a:pt x="76200" y="0"/>
                </a:moveTo>
                <a:lnTo>
                  <a:pt x="5791200" y="0"/>
                </a:lnTo>
                <a:cubicBezTo>
                  <a:pt x="5833256" y="0"/>
                  <a:pt x="5867400" y="34144"/>
                  <a:pt x="5867400" y="76200"/>
                </a:cubicBezTo>
                <a:lnTo>
                  <a:pt x="5867400" y="876300"/>
                </a:lnTo>
                <a:cubicBezTo>
                  <a:pt x="5867400" y="918356"/>
                  <a:pt x="5833256" y="952500"/>
                  <a:pt x="5791200" y="952500"/>
                </a:cubicBezTo>
                <a:lnTo>
                  <a:pt x="76200" y="952500"/>
                </a:lnTo>
                <a:cubicBezTo>
                  <a:pt x="34144" y="952500"/>
                  <a:pt x="0" y="918356"/>
                  <a:pt x="0" y="876300"/>
                </a:cubicBezTo>
                <a:lnTo>
                  <a:pt x="0" y="76200"/>
                </a:lnTo>
                <a:cubicBezTo>
                  <a:pt x="0" y="34144"/>
                  <a:pt x="34144" y="0"/>
                  <a:pt x="76200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8" name="Text 6"/>
          <p:cNvSpPr/>
          <p:nvPr/>
        </p:nvSpPr>
        <p:spPr>
          <a:xfrm>
            <a:off x="662940" y="1929645"/>
            <a:ext cx="57150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GB" sz="1200" noProof="0" dirty="0">
                <a:solidFill>
                  <a:srgbClr val="D69E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"All participants noted a decline in privacy and dignity"</a:t>
            </a:r>
            <a:r>
              <a:rPr lang="en-GB" sz="1200" noProof="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following </a:t>
            </a:r>
            <a:r>
              <a:rPr lang="en-GB" sz="1200" noProof="0" dirty="0" err="1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Oxehealth</a:t>
            </a:r>
            <a:r>
              <a:rPr lang="en-GB" sz="1200" noProof="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installation</a:t>
            </a:r>
            <a:endParaRPr lang="en-GB" sz="1600" noProof="0" dirty="0"/>
          </a:p>
        </p:txBody>
      </p:sp>
      <p:sp>
        <p:nvSpPr>
          <p:cNvPr id="9" name="Text 7"/>
          <p:cNvSpPr/>
          <p:nvPr/>
        </p:nvSpPr>
        <p:spPr>
          <a:xfrm>
            <a:off x="662940" y="2463045"/>
            <a:ext cx="570547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GB" sz="1050" noProof="0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— Broadmoor Hospital qualitative research (Dewa et al., 2023)</a:t>
            </a:r>
            <a:endParaRPr lang="en-GB" sz="1600" noProof="0" dirty="0"/>
          </a:p>
        </p:txBody>
      </p:sp>
      <p:sp>
        <p:nvSpPr>
          <p:cNvPr id="10" name="Shape 8"/>
          <p:cNvSpPr/>
          <p:nvPr/>
        </p:nvSpPr>
        <p:spPr>
          <a:xfrm>
            <a:off x="548640" y="2882145"/>
            <a:ext cx="5867400" cy="1209675"/>
          </a:xfrm>
          <a:custGeom>
            <a:avLst/>
            <a:gdLst/>
            <a:ahLst/>
            <a:cxnLst/>
            <a:rect l="l" t="t" r="r" b="b"/>
            <a:pathLst>
              <a:path w="5867400" h="1209675">
                <a:moveTo>
                  <a:pt x="76197" y="0"/>
                </a:moveTo>
                <a:lnTo>
                  <a:pt x="5791203" y="0"/>
                </a:lnTo>
                <a:cubicBezTo>
                  <a:pt x="5833257" y="0"/>
                  <a:pt x="5867400" y="34143"/>
                  <a:pt x="5867400" y="76197"/>
                </a:cubicBezTo>
                <a:lnTo>
                  <a:pt x="5867400" y="1133478"/>
                </a:lnTo>
                <a:cubicBezTo>
                  <a:pt x="5867400" y="1175532"/>
                  <a:pt x="5833257" y="1209675"/>
                  <a:pt x="5791203" y="1209675"/>
                </a:cubicBezTo>
                <a:lnTo>
                  <a:pt x="76197" y="1209675"/>
                </a:lnTo>
                <a:cubicBezTo>
                  <a:pt x="34143" y="1209675"/>
                  <a:pt x="0" y="1175532"/>
                  <a:pt x="0" y="1133478"/>
                </a:cubicBezTo>
                <a:lnTo>
                  <a:pt x="0" y="76197"/>
                </a:lnTo>
                <a:cubicBezTo>
                  <a:pt x="0" y="34143"/>
                  <a:pt x="34143" y="0"/>
                  <a:pt x="76197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11" name="Shape 9"/>
          <p:cNvSpPr/>
          <p:nvPr/>
        </p:nvSpPr>
        <p:spPr>
          <a:xfrm>
            <a:off x="691515" y="3026927"/>
            <a:ext cx="133350" cy="152400"/>
          </a:xfrm>
          <a:custGeom>
            <a:avLst/>
            <a:gdLst/>
            <a:ahLst/>
            <a:cxnLst/>
            <a:rect l="l" t="t" r="r" b="b"/>
            <a:pathLst>
              <a:path w="133350" h="152400">
                <a:moveTo>
                  <a:pt x="0" y="64294"/>
                </a:moveTo>
                <a:cubicBezTo>
                  <a:pt x="0" y="44559"/>
                  <a:pt x="15984" y="28575"/>
                  <a:pt x="35719" y="28575"/>
                </a:cubicBezTo>
                <a:lnTo>
                  <a:pt x="38100" y="28575"/>
                </a:lnTo>
                <a:cubicBezTo>
                  <a:pt x="43369" y="28575"/>
                  <a:pt x="47625" y="32831"/>
                  <a:pt x="47625" y="38100"/>
                </a:cubicBezTo>
                <a:cubicBezTo>
                  <a:pt x="47625" y="43369"/>
                  <a:pt x="43369" y="47625"/>
                  <a:pt x="38100" y="47625"/>
                </a:cubicBezTo>
                <a:lnTo>
                  <a:pt x="35719" y="47625"/>
                </a:lnTo>
                <a:cubicBezTo>
                  <a:pt x="26521" y="47625"/>
                  <a:pt x="19050" y="55096"/>
                  <a:pt x="19050" y="64294"/>
                </a:cubicBezTo>
                <a:lnTo>
                  <a:pt x="19050" y="66675"/>
                </a:lnTo>
                <a:lnTo>
                  <a:pt x="38100" y="66675"/>
                </a:lnTo>
                <a:cubicBezTo>
                  <a:pt x="48607" y="66675"/>
                  <a:pt x="57150" y="75218"/>
                  <a:pt x="57150" y="85725"/>
                </a:cubicBezTo>
                <a:lnTo>
                  <a:pt x="57150" y="104775"/>
                </a:lnTo>
                <a:cubicBezTo>
                  <a:pt x="57150" y="115282"/>
                  <a:pt x="48607" y="123825"/>
                  <a:pt x="38100" y="123825"/>
                </a:cubicBezTo>
                <a:lnTo>
                  <a:pt x="19050" y="123825"/>
                </a:lnTo>
                <a:cubicBezTo>
                  <a:pt x="8543" y="123825"/>
                  <a:pt x="0" y="115282"/>
                  <a:pt x="0" y="104775"/>
                </a:cubicBezTo>
                <a:lnTo>
                  <a:pt x="0" y="64294"/>
                </a:lnTo>
                <a:close/>
                <a:moveTo>
                  <a:pt x="76200" y="64294"/>
                </a:moveTo>
                <a:cubicBezTo>
                  <a:pt x="76200" y="44559"/>
                  <a:pt x="92184" y="28575"/>
                  <a:pt x="111919" y="28575"/>
                </a:cubicBezTo>
                <a:lnTo>
                  <a:pt x="114300" y="28575"/>
                </a:lnTo>
                <a:cubicBezTo>
                  <a:pt x="119569" y="28575"/>
                  <a:pt x="123825" y="32831"/>
                  <a:pt x="123825" y="38100"/>
                </a:cubicBezTo>
                <a:cubicBezTo>
                  <a:pt x="123825" y="43369"/>
                  <a:pt x="119569" y="47625"/>
                  <a:pt x="114300" y="47625"/>
                </a:cubicBezTo>
                <a:lnTo>
                  <a:pt x="111919" y="47625"/>
                </a:lnTo>
                <a:cubicBezTo>
                  <a:pt x="102721" y="47625"/>
                  <a:pt x="95250" y="55096"/>
                  <a:pt x="95250" y="64294"/>
                </a:cubicBezTo>
                <a:lnTo>
                  <a:pt x="95250" y="66675"/>
                </a:lnTo>
                <a:lnTo>
                  <a:pt x="114300" y="66675"/>
                </a:lnTo>
                <a:cubicBezTo>
                  <a:pt x="124807" y="66675"/>
                  <a:pt x="133350" y="75218"/>
                  <a:pt x="133350" y="85725"/>
                </a:cubicBezTo>
                <a:lnTo>
                  <a:pt x="133350" y="104775"/>
                </a:lnTo>
                <a:cubicBezTo>
                  <a:pt x="133350" y="115282"/>
                  <a:pt x="124807" y="123825"/>
                  <a:pt x="114300" y="123825"/>
                </a:cubicBezTo>
                <a:lnTo>
                  <a:pt x="95250" y="123825"/>
                </a:lnTo>
                <a:cubicBezTo>
                  <a:pt x="84743" y="123825"/>
                  <a:pt x="76200" y="115282"/>
                  <a:pt x="76200" y="104775"/>
                </a:cubicBezTo>
                <a:lnTo>
                  <a:pt x="76200" y="64294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12" name="Text 10"/>
          <p:cNvSpPr/>
          <p:nvPr/>
        </p:nvSpPr>
        <p:spPr>
          <a:xfrm>
            <a:off x="662940" y="3255527"/>
            <a:ext cx="57150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GB" sz="1200" noProof="0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"It's the cameras... all watching somebody. I always change in my bathroom, ensure I'm not in my room"</a:t>
            </a:r>
            <a:endParaRPr lang="en-GB" sz="1600" noProof="0" dirty="0"/>
          </a:p>
        </p:txBody>
      </p:sp>
      <p:sp>
        <p:nvSpPr>
          <p:cNvPr id="13" name="Text 11"/>
          <p:cNvSpPr/>
          <p:nvPr/>
        </p:nvSpPr>
        <p:spPr>
          <a:xfrm>
            <a:off x="662940" y="3788927"/>
            <a:ext cx="570547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GB" sz="1050" noProof="0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— Patient quote (Dewa et al., 2023)</a:t>
            </a:r>
            <a:endParaRPr lang="en-GB" sz="1600" noProof="0" dirty="0"/>
          </a:p>
        </p:txBody>
      </p:sp>
      <p:sp>
        <p:nvSpPr>
          <p:cNvPr id="14" name="Shape 12"/>
          <p:cNvSpPr/>
          <p:nvPr/>
        </p:nvSpPr>
        <p:spPr>
          <a:xfrm>
            <a:off x="400050" y="4375668"/>
            <a:ext cx="6181725" cy="2228850"/>
          </a:xfrm>
          <a:custGeom>
            <a:avLst/>
            <a:gdLst/>
            <a:ahLst/>
            <a:cxnLst/>
            <a:rect l="l" t="t" r="r" b="b"/>
            <a:pathLst>
              <a:path w="6181725" h="2228850">
                <a:moveTo>
                  <a:pt x="38100" y="0"/>
                </a:moveTo>
                <a:lnTo>
                  <a:pt x="6067430" y="0"/>
                </a:lnTo>
                <a:cubicBezTo>
                  <a:pt x="6130511" y="0"/>
                  <a:pt x="6181725" y="51214"/>
                  <a:pt x="6181725" y="114295"/>
                </a:cubicBezTo>
                <a:lnTo>
                  <a:pt x="6181725" y="2114555"/>
                </a:lnTo>
                <a:cubicBezTo>
                  <a:pt x="6181725" y="2177636"/>
                  <a:pt x="6130511" y="2228850"/>
                  <a:pt x="6067430" y="2228850"/>
                </a:cubicBezTo>
                <a:lnTo>
                  <a:pt x="38100" y="2228850"/>
                </a:lnTo>
                <a:cubicBezTo>
                  <a:pt x="17072" y="2228850"/>
                  <a:pt x="0" y="2211778"/>
                  <a:pt x="0" y="219075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15" name="Shape 13"/>
          <p:cNvSpPr/>
          <p:nvPr/>
        </p:nvSpPr>
        <p:spPr>
          <a:xfrm>
            <a:off x="400050" y="4375668"/>
            <a:ext cx="38100" cy="2228850"/>
          </a:xfrm>
          <a:custGeom>
            <a:avLst/>
            <a:gdLst/>
            <a:ahLst/>
            <a:cxnLst/>
            <a:rect l="l" t="t" r="r" b="b"/>
            <a:pathLst>
              <a:path w="38100" h="2228850">
                <a:moveTo>
                  <a:pt x="38100" y="0"/>
                </a:moveTo>
                <a:lnTo>
                  <a:pt x="38100" y="0"/>
                </a:lnTo>
                <a:lnTo>
                  <a:pt x="38100" y="2228850"/>
                </a:lnTo>
                <a:lnTo>
                  <a:pt x="38100" y="2228850"/>
                </a:lnTo>
                <a:cubicBezTo>
                  <a:pt x="17072" y="2228850"/>
                  <a:pt x="0" y="2211778"/>
                  <a:pt x="0" y="219075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16" name="Shape 14"/>
          <p:cNvSpPr/>
          <p:nvPr/>
        </p:nvSpPr>
        <p:spPr>
          <a:xfrm>
            <a:off x="614363" y="4547118"/>
            <a:ext cx="200025" cy="228600"/>
          </a:xfrm>
          <a:custGeom>
            <a:avLst/>
            <a:gdLst/>
            <a:ahLst/>
            <a:cxnLst/>
            <a:rect l="l" t="t" r="r" b="b"/>
            <a:pathLst>
              <a:path w="200025" h="228600">
                <a:moveTo>
                  <a:pt x="76349" y="-7144"/>
                </a:moveTo>
                <a:cubicBezTo>
                  <a:pt x="60097" y="-7144"/>
                  <a:pt x="50542" y="18886"/>
                  <a:pt x="45854" y="42863"/>
                </a:cubicBezTo>
                <a:lnTo>
                  <a:pt x="32147" y="42863"/>
                </a:lnTo>
                <a:cubicBezTo>
                  <a:pt x="26209" y="42863"/>
                  <a:pt x="21431" y="47640"/>
                  <a:pt x="21431" y="53578"/>
                </a:cubicBezTo>
                <a:cubicBezTo>
                  <a:pt x="21431" y="59516"/>
                  <a:pt x="26209" y="64294"/>
                  <a:pt x="32147" y="64294"/>
                </a:cubicBezTo>
                <a:lnTo>
                  <a:pt x="42863" y="64294"/>
                </a:lnTo>
                <a:lnTo>
                  <a:pt x="42863" y="78581"/>
                </a:lnTo>
                <a:cubicBezTo>
                  <a:pt x="42863" y="86171"/>
                  <a:pt x="44336" y="93405"/>
                  <a:pt x="47015" y="100013"/>
                </a:cubicBezTo>
                <a:lnTo>
                  <a:pt x="42863" y="100013"/>
                </a:lnTo>
                <a:lnTo>
                  <a:pt x="42863" y="100013"/>
                </a:lnTo>
                <a:lnTo>
                  <a:pt x="33710" y="100013"/>
                </a:lnTo>
                <a:cubicBezTo>
                  <a:pt x="26923" y="100013"/>
                  <a:pt x="21431" y="105504"/>
                  <a:pt x="21431" y="112291"/>
                </a:cubicBezTo>
                <a:cubicBezTo>
                  <a:pt x="21431" y="113630"/>
                  <a:pt x="21654" y="114925"/>
                  <a:pt x="22056" y="116175"/>
                </a:cubicBezTo>
                <a:lnTo>
                  <a:pt x="34960" y="154841"/>
                </a:lnTo>
                <a:cubicBezTo>
                  <a:pt x="17949" y="169485"/>
                  <a:pt x="7144" y="191140"/>
                  <a:pt x="7144" y="215339"/>
                </a:cubicBezTo>
                <a:cubicBezTo>
                  <a:pt x="7144" y="222662"/>
                  <a:pt x="13082" y="228600"/>
                  <a:pt x="20404" y="228600"/>
                </a:cubicBezTo>
                <a:lnTo>
                  <a:pt x="179621" y="228600"/>
                </a:lnTo>
                <a:cubicBezTo>
                  <a:pt x="186943" y="228600"/>
                  <a:pt x="192881" y="222662"/>
                  <a:pt x="192881" y="215339"/>
                </a:cubicBezTo>
                <a:cubicBezTo>
                  <a:pt x="192881" y="191140"/>
                  <a:pt x="182076" y="169485"/>
                  <a:pt x="165065" y="154885"/>
                </a:cubicBezTo>
                <a:lnTo>
                  <a:pt x="177969" y="116220"/>
                </a:lnTo>
                <a:cubicBezTo>
                  <a:pt x="178371" y="114970"/>
                  <a:pt x="178594" y="113675"/>
                  <a:pt x="178594" y="112335"/>
                </a:cubicBezTo>
                <a:cubicBezTo>
                  <a:pt x="178594" y="105549"/>
                  <a:pt x="173102" y="100057"/>
                  <a:pt x="166315" y="100057"/>
                </a:cubicBezTo>
                <a:lnTo>
                  <a:pt x="157162" y="100057"/>
                </a:lnTo>
                <a:lnTo>
                  <a:pt x="157162" y="100057"/>
                </a:lnTo>
                <a:lnTo>
                  <a:pt x="153010" y="100057"/>
                </a:lnTo>
                <a:cubicBezTo>
                  <a:pt x="155689" y="93449"/>
                  <a:pt x="157162" y="86216"/>
                  <a:pt x="157162" y="78626"/>
                </a:cubicBezTo>
                <a:lnTo>
                  <a:pt x="157162" y="64338"/>
                </a:lnTo>
                <a:lnTo>
                  <a:pt x="167878" y="64338"/>
                </a:lnTo>
                <a:cubicBezTo>
                  <a:pt x="173816" y="64338"/>
                  <a:pt x="178594" y="59561"/>
                  <a:pt x="178594" y="53623"/>
                </a:cubicBezTo>
                <a:cubicBezTo>
                  <a:pt x="178594" y="47685"/>
                  <a:pt x="173816" y="42907"/>
                  <a:pt x="167878" y="42907"/>
                </a:cubicBezTo>
                <a:lnTo>
                  <a:pt x="154171" y="42907"/>
                </a:lnTo>
                <a:cubicBezTo>
                  <a:pt x="149528" y="18931"/>
                  <a:pt x="139928" y="-7099"/>
                  <a:pt x="123676" y="-7099"/>
                </a:cubicBezTo>
                <a:cubicBezTo>
                  <a:pt x="119390" y="-7099"/>
                  <a:pt x="115193" y="-5358"/>
                  <a:pt x="111398" y="-3438"/>
                </a:cubicBezTo>
                <a:cubicBezTo>
                  <a:pt x="107737" y="-1607"/>
                  <a:pt x="103183" y="45"/>
                  <a:pt x="100012" y="45"/>
                </a:cubicBezTo>
                <a:cubicBezTo>
                  <a:pt x="96842" y="45"/>
                  <a:pt x="92288" y="-1607"/>
                  <a:pt x="88627" y="-3438"/>
                </a:cubicBezTo>
                <a:cubicBezTo>
                  <a:pt x="84832" y="-5402"/>
                  <a:pt x="80635" y="-7144"/>
                  <a:pt x="76349" y="-7144"/>
                </a:cubicBezTo>
                <a:close/>
                <a:moveTo>
                  <a:pt x="118184" y="209133"/>
                </a:moveTo>
                <a:lnTo>
                  <a:pt x="107112" y="177478"/>
                </a:lnTo>
                <a:lnTo>
                  <a:pt x="119569" y="162967"/>
                </a:lnTo>
                <a:cubicBezTo>
                  <a:pt x="120774" y="161538"/>
                  <a:pt x="121444" y="159752"/>
                  <a:pt x="121444" y="157877"/>
                </a:cubicBezTo>
                <a:cubicBezTo>
                  <a:pt x="121444" y="153546"/>
                  <a:pt x="117961" y="150063"/>
                  <a:pt x="113630" y="150063"/>
                </a:cubicBezTo>
                <a:lnTo>
                  <a:pt x="86395" y="150063"/>
                </a:lnTo>
                <a:cubicBezTo>
                  <a:pt x="82064" y="150063"/>
                  <a:pt x="78581" y="153546"/>
                  <a:pt x="78581" y="157877"/>
                </a:cubicBezTo>
                <a:cubicBezTo>
                  <a:pt x="78581" y="159752"/>
                  <a:pt x="79251" y="161538"/>
                  <a:pt x="80456" y="162967"/>
                </a:cubicBezTo>
                <a:lnTo>
                  <a:pt x="92913" y="177478"/>
                </a:lnTo>
                <a:lnTo>
                  <a:pt x="81841" y="209133"/>
                </a:lnTo>
                <a:lnTo>
                  <a:pt x="56391" y="128588"/>
                </a:lnTo>
                <a:lnTo>
                  <a:pt x="72330" y="128588"/>
                </a:lnTo>
                <a:cubicBezTo>
                  <a:pt x="80546" y="133142"/>
                  <a:pt x="89967" y="135731"/>
                  <a:pt x="100012" y="135731"/>
                </a:cubicBezTo>
                <a:cubicBezTo>
                  <a:pt x="110058" y="135731"/>
                  <a:pt x="119479" y="133142"/>
                  <a:pt x="127695" y="128588"/>
                </a:cubicBezTo>
                <a:lnTo>
                  <a:pt x="143634" y="128588"/>
                </a:lnTo>
                <a:lnTo>
                  <a:pt x="118184" y="209133"/>
                </a:lnTo>
                <a:close/>
                <a:moveTo>
                  <a:pt x="100013" y="114300"/>
                </a:moveTo>
                <a:cubicBezTo>
                  <a:pt x="84519" y="114300"/>
                  <a:pt x="71348" y="104433"/>
                  <a:pt x="66392" y="90636"/>
                </a:cubicBezTo>
                <a:cubicBezTo>
                  <a:pt x="68937" y="92065"/>
                  <a:pt x="71884" y="92869"/>
                  <a:pt x="75009" y="92869"/>
                </a:cubicBezTo>
                <a:lnTo>
                  <a:pt x="80546" y="92869"/>
                </a:lnTo>
                <a:cubicBezTo>
                  <a:pt x="87913" y="92869"/>
                  <a:pt x="94431" y="88136"/>
                  <a:pt x="96753" y="81171"/>
                </a:cubicBezTo>
                <a:cubicBezTo>
                  <a:pt x="97780" y="78045"/>
                  <a:pt x="102200" y="78045"/>
                  <a:pt x="103227" y="81171"/>
                </a:cubicBezTo>
                <a:cubicBezTo>
                  <a:pt x="105549" y="88136"/>
                  <a:pt x="112112" y="92869"/>
                  <a:pt x="119435" y="92869"/>
                </a:cubicBezTo>
                <a:lnTo>
                  <a:pt x="124971" y="92869"/>
                </a:lnTo>
                <a:cubicBezTo>
                  <a:pt x="128096" y="92869"/>
                  <a:pt x="131043" y="92065"/>
                  <a:pt x="133588" y="90636"/>
                </a:cubicBezTo>
                <a:cubicBezTo>
                  <a:pt x="128632" y="104433"/>
                  <a:pt x="115461" y="114300"/>
                  <a:pt x="99968" y="114300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17" name="Text 15"/>
          <p:cNvSpPr/>
          <p:nvPr/>
        </p:nvSpPr>
        <p:spPr>
          <a:xfrm>
            <a:off x="971550" y="4528068"/>
            <a:ext cx="17526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GB" sz="1500" b="1" noProof="0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Behavioural Changes</a:t>
            </a:r>
            <a:endParaRPr lang="en-GB" sz="1600" noProof="0" dirty="0"/>
          </a:p>
        </p:txBody>
      </p:sp>
      <p:sp>
        <p:nvSpPr>
          <p:cNvPr id="18" name="Shape 16"/>
          <p:cNvSpPr/>
          <p:nvPr/>
        </p:nvSpPr>
        <p:spPr>
          <a:xfrm>
            <a:off x="571500" y="4909068"/>
            <a:ext cx="2895600" cy="381000"/>
          </a:xfrm>
          <a:custGeom>
            <a:avLst/>
            <a:gdLst/>
            <a:ahLst/>
            <a:cxnLst/>
            <a:rect l="l" t="t" r="r" b="b"/>
            <a:pathLst>
              <a:path w="2895600" h="381000">
                <a:moveTo>
                  <a:pt x="76200" y="0"/>
                </a:moveTo>
                <a:lnTo>
                  <a:pt x="2819400" y="0"/>
                </a:lnTo>
                <a:cubicBezTo>
                  <a:pt x="2861456" y="0"/>
                  <a:pt x="2895600" y="34144"/>
                  <a:pt x="2895600" y="76200"/>
                </a:cubicBezTo>
                <a:lnTo>
                  <a:pt x="2895600" y="304800"/>
                </a:lnTo>
                <a:cubicBezTo>
                  <a:pt x="2895600" y="346856"/>
                  <a:pt x="2861456" y="381000"/>
                  <a:pt x="2819400" y="381000"/>
                </a:cubicBezTo>
                <a:lnTo>
                  <a:pt x="76200" y="381000"/>
                </a:lnTo>
                <a:cubicBezTo>
                  <a:pt x="34144" y="381000"/>
                  <a:pt x="0" y="346856"/>
                  <a:pt x="0" y="304800"/>
                </a:cubicBezTo>
                <a:lnTo>
                  <a:pt x="0" y="76200"/>
                </a:lnTo>
                <a:cubicBezTo>
                  <a:pt x="0" y="34144"/>
                  <a:pt x="34144" y="0"/>
                  <a:pt x="76200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19" name="Shape 17"/>
          <p:cNvSpPr/>
          <p:nvPr/>
        </p:nvSpPr>
        <p:spPr>
          <a:xfrm>
            <a:off x="657225" y="5023368"/>
            <a:ext cx="171450" cy="152400"/>
          </a:xfrm>
          <a:custGeom>
            <a:avLst/>
            <a:gdLst/>
            <a:ahLst/>
            <a:cxnLst/>
            <a:rect l="l" t="t" r="r" b="b"/>
            <a:pathLst>
              <a:path w="171450" h="152400">
                <a:moveTo>
                  <a:pt x="9525" y="9525"/>
                </a:moveTo>
                <a:cubicBezTo>
                  <a:pt x="14794" y="9525"/>
                  <a:pt x="19050" y="13781"/>
                  <a:pt x="19050" y="19050"/>
                </a:cubicBezTo>
                <a:lnTo>
                  <a:pt x="19050" y="85725"/>
                </a:lnTo>
                <a:lnTo>
                  <a:pt x="85725" y="85725"/>
                </a:lnTo>
                <a:lnTo>
                  <a:pt x="85725" y="47625"/>
                </a:lnTo>
                <a:cubicBezTo>
                  <a:pt x="85725" y="42356"/>
                  <a:pt x="89981" y="38100"/>
                  <a:pt x="95250" y="38100"/>
                </a:cubicBezTo>
                <a:lnTo>
                  <a:pt x="142875" y="38100"/>
                </a:lnTo>
                <a:cubicBezTo>
                  <a:pt x="158651" y="38100"/>
                  <a:pt x="171450" y="50899"/>
                  <a:pt x="171450" y="66675"/>
                </a:cubicBezTo>
                <a:lnTo>
                  <a:pt x="171450" y="133350"/>
                </a:lnTo>
                <a:cubicBezTo>
                  <a:pt x="171450" y="138619"/>
                  <a:pt x="167194" y="142875"/>
                  <a:pt x="161925" y="142875"/>
                </a:cubicBezTo>
                <a:cubicBezTo>
                  <a:pt x="156656" y="142875"/>
                  <a:pt x="152400" y="138619"/>
                  <a:pt x="152400" y="133350"/>
                </a:cubicBezTo>
                <a:lnTo>
                  <a:pt x="152400" y="114300"/>
                </a:lnTo>
                <a:lnTo>
                  <a:pt x="19050" y="114300"/>
                </a:lnTo>
                <a:lnTo>
                  <a:pt x="19050" y="133350"/>
                </a:lnTo>
                <a:cubicBezTo>
                  <a:pt x="19050" y="138619"/>
                  <a:pt x="14794" y="142875"/>
                  <a:pt x="9525" y="142875"/>
                </a:cubicBezTo>
                <a:cubicBezTo>
                  <a:pt x="4256" y="142875"/>
                  <a:pt x="0" y="138619"/>
                  <a:pt x="0" y="133350"/>
                </a:cubicBezTo>
                <a:lnTo>
                  <a:pt x="0" y="19050"/>
                </a:lnTo>
                <a:cubicBezTo>
                  <a:pt x="0" y="13781"/>
                  <a:pt x="4256" y="9525"/>
                  <a:pt x="9525" y="9525"/>
                </a:cubicBezTo>
                <a:close/>
                <a:moveTo>
                  <a:pt x="33338" y="57150"/>
                </a:moveTo>
                <a:cubicBezTo>
                  <a:pt x="33338" y="46636"/>
                  <a:pt x="41874" y="38100"/>
                  <a:pt x="52388" y="38100"/>
                </a:cubicBezTo>
                <a:cubicBezTo>
                  <a:pt x="62901" y="38100"/>
                  <a:pt x="71438" y="46636"/>
                  <a:pt x="71438" y="57150"/>
                </a:cubicBezTo>
                <a:cubicBezTo>
                  <a:pt x="71438" y="67664"/>
                  <a:pt x="62901" y="76200"/>
                  <a:pt x="52388" y="76200"/>
                </a:cubicBezTo>
                <a:cubicBezTo>
                  <a:pt x="41874" y="76200"/>
                  <a:pt x="33338" y="67664"/>
                  <a:pt x="33338" y="57150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20" name="Text 18"/>
          <p:cNvSpPr/>
          <p:nvPr/>
        </p:nvSpPr>
        <p:spPr>
          <a:xfrm>
            <a:off x="914400" y="4985268"/>
            <a:ext cx="154305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GB" sz="1200" noProof="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Sleeping under covers</a:t>
            </a:r>
            <a:endParaRPr lang="en-GB" sz="1600" noProof="0" dirty="0"/>
          </a:p>
        </p:txBody>
      </p:sp>
      <p:sp>
        <p:nvSpPr>
          <p:cNvPr id="21" name="Shape 19"/>
          <p:cNvSpPr/>
          <p:nvPr/>
        </p:nvSpPr>
        <p:spPr>
          <a:xfrm>
            <a:off x="3539490" y="4909068"/>
            <a:ext cx="2895600" cy="381000"/>
          </a:xfrm>
          <a:custGeom>
            <a:avLst/>
            <a:gdLst/>
            <a:ahLst/>
            <a:cxnLst/>
            <a:rect l="l" t="t" r="r" b="b"/>
            <a:pathLst>
              <a:path w="2895600" h="381000">
                <a:moveTo>
                  <a:pt x="76200" y="0"/>
                </a:moveTo>
                <a:lnTo>
                  <a:pt x="2819400" y="0"/>
                </a:lnTo>
                <a:cubicBezTo>
                  <a:pt x="2861456" y="0"/>
                  <a:pt x="2895600" y="34144"/>
                  <a:pt x="2895600" y="76200"/>
                </a:cubicBezTo>
                <a:lnTo>
                  <a:pt x="2895600" y="304800"/>
                </a:lnTo>
                <a:cubicBezTo>
                  <a:pt x="2895600" y="346856"/>
                  <a:pt x="2861456" y="381000"/>
                  <a:pt x="2819400" y="381000"/>
                </a:cubicBezTo>
                <a:lnTo>
                  <a:pt x="76200" y="381000"/>
                </a:lnTo>
                <a:cubicBezTo>
                  <a:pt x="34144" y="381000"/>
                  <a:pt x="0" y="346856"/>
                  <a:pt x="0" y="304800"/>
                </a:cubicBezTo>
                <a:lnTo>
                  <a:pt x="0" y="76200"/>
                </a:lnTo>
                <a:cubicBezTo>
                  <a:pt x="0" y="34144"/>
                  <a:pt x="34144" y="0"/>
                  <a:pt x="76200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22" name="Shape 20"/>
          <p:cNvSpPr/>
          <p:nvPr/>
        </p:nvSpPr>
        <p:spPr>
          <a:xfrm>
            <a:off x="3615690" y="5023368"/>
            <a:ext cx="190500" cy="152400"/>
          </a:xfrm>
          <a:custGeom>
            <a:avLst/>
            <a:gdLst/>
            <a:ahLst/>
            <a:cxnLst/>
            <a:rect l="l" t="t" r="r" b="b"/>
            <a:pathLst>
              <a:path w="190500" h="152400">
                <a:moveTo>
                  <a:pt x="95310" y="33338"/>
                </a:moveTo>
                <a:cubicBezTo>
                  <a:pt x="108466" y="33338"/>
                  <a:pt x="119122" y="22681"/>
                  <a:pt x="119122" y="9525"/>
                </a:cubicBezTo>
                <a:lnTo>
                  <a:pt x="135047" y="9525"/>
                </a:lnTo>
                <a:cubicBezTo>
                  <a:pt x="140107" y="9525"/>
                  <a:pt x="144959" y="11519"/>
                  <a:pt x="148530" y="15091"/>
                </a:cubicBezTo>
                <a:lnTo>
                  <a:pt x="183833" y="50423"/>
                </a:lnTo>
                <a:cubicBezTo>
                  <a:pt x="187553" y="54144"/>
                  <a:pt x="187553" y="60186"/>
                  <a:pt x="183833" y="63907"/>
                </a:cubicBezTo>
                <a:lnTo>
                  <a:pt x="168741" y="78998"/>
                </a:lnTo>
                <a:cubicBezTo>
                  <a:pt x="165021" y="82719"/>
                  <a:pt x="158978" y="82719"/>
                  <a:pt x="155258" y="78998"/>
                </a:cubicBezTo>
                <a:lnTo>
                  <a:pt x="142935" y="66675"/>
                </a:lnTo>
                <a:lnTo>
                  <a:pt x="142935" y="133350"/>
                </a:lnTo>
                <a:cubicBezTo>
                  <a:pt x="142935" y="143857"/>
                  <a:pt x="134392" y="152400"/>
                  <a:pt x="123885" y="152400"/>
                </a:cubicBezTo>
                <a:lnTo>
                  <a:pt x="66735" y="152400"/>
                </a:lnTo>
                <a:cubicBezTo>
                  <a:pt x="56227" y="152400"/>
                  <a:pt x="47685" y="143857"/>
                  <a:pt x="47685" y="133350"/>
                </a:cubicBezTo>
                <a:lnTo>
                  <a:pt x="47685" y="66675"/>
                </a:lnTo>
                <a:lnTo>
                  <a:pt x="35362" y="78998"/>
                </a:lnTo>
                <a:cubicBezTo>
                  <a:pt x="31641" y="82719"/>
                  <a:pt x="25598" y="82719"/>
                  <a:pt x="21878" y="78998"/>
                </a:cubicBezTo>
                <a:lnTo>
                  <a:pt x="6816" y="63877"/>
                </a:lnTo>
                <a:cubicBezTo>
                  <a:pt x="3096" y="60156"/>
                  <a:pt x="3096" y="54114"/>
                  <a:pt x="6816" y="50393"/>
                </a:cubicBezTo>
                <a:lnTo>
                  <a:pt x="42118" y="15091"/>
                </a:lnTo>
                <a:cubicBezTo>
                  <a:pt x="45690" y="11519"/>
                  <a:pt x="50542" y="9525"/>
                  <a:pt x="55602" y="9525"/>
                </a:cubicBezTo>
                <a:lnTo>
                  <a:pt x="71527" y="9525"/>
                </a:lnTo>
                <a:cubicBezTo>
                  <a:pt x="71527" y="22681"/>
                  <a:pt x="82183" y="33338"/>
                  <a:pt x="95339" y="33338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23" name="Text 21"/>
          <p:cNvSpPr/>
          <p:nvPr/>
        </p:nvSpPr>
        <p:spPr>
          <a:xfrm>
            <a:off x="3882390" y="4985268"/>
            <a:ext cx="192405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GB" sz="1200" noProof="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Changing only in bathrooms</a:t>
            </a:r>
            <a:endParaRPr lang="en-GB" sz="1600" noProof="0" dirty="0"/>
          </a:p>
        </p:txBody>
      </p:sp>
      <p:sp>
        <p:nvSpPr>
          <p:cNvPr id="24" name="Shape 22"/>
          <p:cNvSpPr/>
          <p:nvPr/>
        </p:nvSpPr>
        <p:spPr>
          <a:xfrm>
            <a:off x="571500" y="5366268"/>
            <a:ext cx="2895600" cy="381000"/>
          </a:xfrm>
          <a:custGeom>
            <a:avLst/>
            <a:gdLst/>
            <a:ahLst/>
            <a:cxnLst/>
            <a:rect l="l" t="t" r="r" b="b"/>
            <a:pathLst>
              <a:path w="2895600" h="381000">
                <a:moveTo>
                  <a:pt x="76200" y="0"/>
                </a:moveTo>
                <a:lnTo>
                  <a:pt x="2819400" y="0"/>
                </a:lnTo>
                <a:cubicBezTo>
                  <a:pt x="2861456" y="0"/>
                  <a:pt x="2895600" y="34144"/>
                  <a:pt x="2895600" y="76200"/>
                </a:cubicBezTo>
                <a:lnTo>
                  <a:pt x="2895600" y="304800"/>
                </a:lnTo>
                <a:cubicBezTo>
                  <a:pt x="2895600" y="346856"/>
                  <a:pt x="2861456" y="381000"/>
                  <a:pt x="2819400" y="381000"/>
                </a:cubicBezTo>
                <a:lnTo>
                  <a:pt x="76200" y="381000"/>
                </a:lnTo>
                <a:cubicBezTo>
                  <a:pt x="34144" y="381000"/>
                  <a:pt x="0" y="346856"/>
                  <a:pt x="0" y="304800"/>
                </a:cubicBezTo>
                <a:lnTo>
                  <a:pt x="0" y="76200"/>
                </a:lnTo>
                <a:cubicBezTo>
                  <a:pt x="0" y="34144"/>
                  <a:pt x="34144" y="0"/>
                  <a:pt x="76200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25" name="Shape 23"/>
          <p:cNvSpPr/>
          <p:nvPr/>
        </p:nvSpPr>
        <p:spPr>
          <a:xfrm>
            <a:off x="685800" y="5480568"/>
            <a:ext cx="114300" cy="152400"/>
          </a:xfrm>
          <a:custGeom>
            <a:avLst/>
            <a:gdLst/>
            <a:ahLst/>
            <a:cxnLst/>
            <a:rect l="l" t="t" r="r" b="b"/>
            <a:pathLst>
              <a:path w="114300" h="152400">
                <a:moveTo>
                  <a:pt x="95250" y="19050"/>
                </a:moveTo>
                <a:cubicBezTo>
                  <a:pt x="95250" y="8536"/>
                  <a:pt x="86714" y="0"/>
                  <a:pt x="76200" y="0"/>
                </a:cubicBezTo>
                <a:cubicBezTo>
                  <a:pt x="65686" y="0"/>
                  <a:pt x="57150" y="8536"/>
                  <a:pt x="57150" y="19050"/>
                </a:cubicBezTo>
                <a:cubicBezTo>
                  <a:pt x="57150" y="29564"/>
                  <a:pt x="65686" y="38100"/>
                  <a:pt x="76200" y="38100"/>
                </a:cubicBezTo>
                <a:cubicBezTo>
                  <a:pt x="86714" y="38100"/>
                  <a:pt x="95250" y="29564"/>
                  <a:pt x="95250" y="19050"/>
                </a:cubicBezTo>
                <a:close/>
                <a:moveTo>
                  <a:pt x="59740" y="78581"/>
                </a:moveTo>
                <a:lnTo>
                  <a:pt x="66556" y="87957"/>
                </a:lnTo>
                <a:cubicBezTo>
                  <a:pt x="68491" y="90607"/>
                  <a:pt x="71408" y="92333"/>
                  <a:pt x="74652" y="92750"/>
                </a:cubicBezTo>
                <a:cubicBezTo>
                  <a:pt x="77897" y="93166"/>
                  <a:pt x="81171" y="92244"/>
                  <a:pt x="83701" y="90160"/>
                </a:cubicBezTo>
                <a:lnTo>
                  <a:pt x="109895" y="68729"/>
                </a:lnTo>
                <a:cubicBezTo>
                  <a:pt x="114985" y="64562"/>
                  <a:pt x="115729" y="57061"/>
                  <a:pt x="111562" y="51971"/>
                </a:cubicBezTo>
                <a:cubicBezTo>
                  <a:pt x="107394" y="46881"/>
                  <a:pt x="99893" y="46137"/>
                  <a:pt x="94804" y="50304"/>
                </a:cubicBezTo>
                <a:lnTo>
                  <a:pt x="78373" y="63758"/>
                </a:lnTo>
                <a:lnTo>
                  <a:pt x="70574" y="53042"/>
                </a:lnTo>
                <a:cubicBezTo>
                  <a:pt x="65931" y="46643"/>
                  <a:pt x="58489" y="42863"/>
                  <a:pt x="50572" y="42863"/>
                </a:cubicBezTo>
                <a:cubicBezTo>
                  <a:pt x="41374" y="42863"/>
                  <a:pt x="32951" y="47952"/>
                  <a:pt x="28664" y="56078"/>
                </a:cubicBezTo>
                <a:lnTo>
                  <a:pt x="14228" y="83612"/>
                </a:lnTo>
                <a:cubicBezTo>
                  <a:pt x="8215" y="95071"/>
                  <a:pt x="11430" y="109180"/>
                  <a:pt x="21848" y="116890"/>
                </a:cubicBezTo>
                <a:lnTo>
                  <a:pt x="37683" y="128588"/>
                </a:lnTo>
                <a:lnTo>
                  <a:pt x="11906" y="128588"/>
                </a:lnTo>
                <a:cubicBezTo>
                  <a:pt x="5328" y="128588"/>
                  <a:pt x="0" y="133916"/>
                  <a:pt x="0" y="140494"/>
                </a:cubicBezTo>
                <a:cubicBezTo>
                  <a:pt x="0" y="147072"/>
                  <a:pt x="5328" y="152400"/>
                  <a:pt x="11906" y="152400"/>
                </a:cubicBezTo>
                <a:lnTo>
                  <a:pt x="73819" y="152400"/>
                </a:lnTo>
                <a:cubicBezTo>
                  <a:pt x="78968" y="152400"/>
                  <a:pt x="83522" y="149096"/>
                  <a:pt x="85130" y="144214"/>
                </a:cubicBezTo>
                <a:cubicBezTo>
                  <a:pt x="86737" y="139333"/>
                  <a:pt x="85040" y="133975"/>
                  <a:pt x="80903" y="130909"/>
                </a:cubicBezTo>
                <a:lnTo>
                  <a:pt x="46345" y="105370"/>
                </a:lnTo>
                <a:lnTo>
                  <a:pt x="59740" y="78581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26" name="Text 24"/>
          <p:cNvSpPr/>
          <p:nvPr/>
        </p:nvSpPr>
        <p:spPr>
          <a:xfrm>
            <a:off x="914400" y="5442468"/>
            <a:ext cx="180975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GB" sz="1200" noProof="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Altering religious practices</a:t>
            </a:r>
            <a:endParaRPr lang="en-GB" sz="1600" noProof="0" dirty="0"/>
          </a:p>
        </p:txBody>
      </p:sp>
      <p:sp>
        <p:nvSpPr>
          <p:cNvPr id="27" name="Shape 25"/>
          <p:cNvSpPr/>
          <p:nvPr/>
        </p:nvSpPr>
        <p:spPr>
          <a:xfrm>
            <a:off x="3539490" y="5366268"/>
            <a:ext cx="2895600" cy="381000"/>
          </a:xfrm>
          <a:custGeom>
            <a:avLst/>
            <a:gdLst/>
            <a:ahLst/>
            <a:cxnLst/>
            <a:rect l="l" t="t" r="r" b="b"/>
            <a:pathLst>
              <a:path w="2895600" h="381000">
                <a:moveTo>
                  <a:pt x="76200" y="0"/>
                </a:moveTo>
                <a:lnTo>
                  <a:pt x="2819400" y="0"/>
                </a:lnTo>
                <a:cubicBezTo>
                  <a:pt x="2861456" y="0"/>
                  <a:pt x="2895600" y="34144"/>
                  <a:pt x="2895600" y="76200"/>
                </a:cubicBezTo>
                <a:lnTo>
                  <a:pt x="2895600" y="304800"/>
                </a:lnTo>
                <a:cubicBezTo>
                  <a:pt x="2895600" y="346856"/>
                  <a:pt x="2861456" y="381000"/>
                  <a:pt x="2819400" y="381000"/>
                </a:cubicBezTo>
                <a:lnTo>
                  <a:pt x="76200" y="381000"/>
                </a:lnTo>
                <a:cubicBezTo>
                  <a:pt x="34144" y="381000"/>
                  <a:pt x="0" y="346856"/>
                  <a:pt x="0" y="304800"/>
                </a:cubicBezTo>
                <a:lnTo>
                  <a:pt x="0" y="76200"/>
                </a:lnTo>
                <a:cubicBezTo>
                  <a:pt x="0" y="34144"/>
                  <a:pt x="34144" y="0"/>
                  <a:pt x="76200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28" name="Shape 26"/>
          <p:cNvSpPr/>
          <p:nvPr/>
        </p:nvSpPr>
        <p:spPr>
          <a:xfrm>
            <a:off x="3634740" y="5480568"/>
            <a:ext cx="152400" cy="152400"/>
          </a:xfrm>
          <a:custGeom>
            <a:avLst/>
            <a:gdLst/>
            <a:ahLst/>
            <a:cxnLst/>
            <a:rect l="l" t="t" r="r" b="b"/>
            <a:pathLst>
              <a:path w="152400" h="152400">
                <a:moveTo>
                  <a:pt x="82689" y="2560"/>
                </a:moveTo>
                <a:cubicBezTo>
                  <a:pt x="79028" y="-833"/>
                  <a:pt x="73372" y="-833"/>
                  <a:pt x="69741" y="2560"/>
                </a:cubicBezTo>
                <a:lnTo>
                  <a:pt x="3066" y="64472"/>
                </a:lnTo>
                <a:cubicBezTo>
                  <a:pt x="208" y="67151"/>
                  <a:pt x="-744" y="71289"/>
                  <a:pt x="685" y="74920"/>
                </a:cubicBezTo>
                <a:cubicBezTo>
                  <a:pt x="2113" y="78551"/>
                  <a:pt x="5596" y="80962"/>
                  <a:pt x="9525" y="80962"/>
                </a:cubicBezTo>
                <a:lnTo>
                  <a:pt x="14288" y="80962"/>
                </a:lnTo>
                <a:lnTo>
                  <a:pt x="14288" y="133350"/>
                </a:lnTo>
                <a:cubicBezTo>
                  <a:pt x="14288" y="143857"/>
                  <a:pt x="22830" y="152400"/>
                  <a:pt x="33338" y="152400"/>
                </a:cubicBezTo>
                <a:lnTo>
                  <a:pt x="119062" y="152400"/>
                </a:lnTo>
                <a:cubicBezTo>
                  <a:pt x="129570" y="152400"/>
                  <a:pt x="138113" y="143857"/>
                  <a:pt x="138113" y="133350"/>
                </a:cubicBezTo>
                <a:lnTo>
                  <a:pt x="138113" y="80962"/>
                </a:lnTo>
                <a:lnTo>
                  <a:pt x="142875" y="80962"/>
                </a:lnTo>
                <a:cubicBezTo>
                  <a:pt x="146804" y="80962"/>
                  <a:pt x="150316" y="78551"/>
                  <a:pt x="151745" y="74920"/>
                </a:cubicBezTo>
                <a:cubicBezTo>
                  <a:pt x="153174" y="71289"/>
                  <a:pt x="152221" y="67121"/>
                  <a:pt x="149364" y="64472"/>
                </a:cubicBezTo>
                <a:lnTo>
                  <a:pt x="82689" y="2560"/>
                </a:lnTo>
                <a:close/>
                <a:moveTo>
                  <a:pt x="71438" y="95250"/>
                </a:moveTo>
                <a:lnTo>
                  <a:pt x="80962" y="95250"/>
                </a:lnTo>
                <a:cubicBezTo>
                  <a:pt x="88850" y="95250"/>
                  <a:pt x="95250" y="101650"/>
                  <a:pt x="95250" y="109537"/>
                </a:cubicBezTo>
                <a:lnTo>
                  <a:pt x="95250" y="138113"/>
                </a:lnTo>
                <a:lnTo>
                  <a:pt x="57150" y="138113"/>
                </a:lnTo>
                <a:lnTo>
                  <a:pt x="57150" y="109537"/>
                </a:lnTo>
                <a:cubicBezTo>
                  <a:pt x="57150" y="101650"/>
                  <a:pt x="63550" y="95250"/>
                  <a:pt x="71438" y="95250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29" name="Text 27"/>
          <p:cNvSpPr/>
          <p:nvPr/>
        </p:nvSpPr>
        <p:spPr>
          <a:xfrm>
            <a:off x="3882390" y="5442468"/>
            <a:ext cx="168592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GB" sz="1200" noProof="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Loss of sanctuary feeling</a:t>
            </a:r>
            <a:endParaRPr lang="en-GB" sz="1600" noProof="0" dirty="0"/>
          </a:p>
        </p:txBody>
      </p:sp>
      <p:sp>
        <p:nvSpPr>
          <p:cNvPr id="30" name="Text 28"/>
          <p:cNvSpPr/>
          <p:nvPr/>
        </p:nvSpPr>
        <p:spPr>
          <a:xfrm>
            <a:off x="571500" y="5823468"/>
            <a:ext cx="592455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GB" sz="1050" noProof="0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(Dewa et al., 2023)</a:t>
            </a:r>
            <a:endParaRPr lang="en-GB" sz="1600" noProof="0" dirty="0"/>
          </a:p>
        </p:txBody>
      </p:sp>
      <p:sp>
        <p:nvSpPr>
          <p:cNvPr id="31" name="Shape 29"/>
          <p:cNvSpPr/>
          <p:nvPr/>
        </p:nvSpPr>
        <p:spPr>
          <a:xfrm>
            <a:off x="6736080" y="1228725"/>
            <a:ext cx="5076825" cy="1933575"/>
          </a:xfrm>
          <a:custGeom>
            <a:avLst/>
            <a:gdLst/>
            <a:ahLst/>
            <a:cxnLst/>
            <a:rect l="l" t="t" r="r" b="b"/>
            <a:pathLst>
              <a:path w="5076825" h="1933575">
                <a:moveTo>
                  <a:pt x="114294" y="0"/>
                </a:moveTo>
                <a:lnTo>
                  <a:pt x="4962531" y="0"/>
                </a:lnTo>
                <a:cubicBezTo>
                  <a:pt x="5025654" y="0"/>
                  <a:pt x="5076825" y="51171"/>
                  <a:pt x="5076825" y="114294"/>
                </a:cubicBezTo>
                <a:lnTo>
                  <a:pt x="5076825" y="1819281"/>
                </a:lnTo>
                <a:cubicBezTo>
                  <a:pt x="5076825" y="1882404"/>
                  <a:pt x="5025654" y="1933575"/>
                  <a:pt x="4962531" y="1933575"/>
                </a:cubicBezTo>
                <a:lnTo>
                  <a:pt x="114294" y="1933575"/>
                </a:lnTo>
                <a:cubicBezTo>
                  <a:pt x="51171" y="1933575"/>
                  <a:pt x="0" y="1882404"/>
                  <a:pt x="0" y="1819281"/>
                </a:cubicBezTo>
                <a:lnTo>
                  <a:pt x="0" y="114294"/>
                </a:lnTo>
                <a:cubicBezTo>
                  <a:pt x="0" y="51213"/>
                  <a:pt x="51213" y="0"/>
                  <a:pt x="114294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32" name="Shape 30"/>
          <p:cNvSpPr/>
          <p:nvPr/>
        </p:nvSpPr>
        <p:spPr>
          <a:xfrm>
            <a:off x="6888480" y="1400175"/>
            <a:ext cx="285750" cy="228600"/>
          </a:xfrm>
          <a:custGeom>
            <a:avLst/>
            <a:gdLst/>
            <a:ahLst/>
            <a:cxnLst/>
            <a:rect l="l" t="t" r="r" b="b"/>
            <a:pathLst>
              <a:path w="285750" h="228600">
                <a:moveTo>
                  <a:pt x="171450" y="14288"/>
                </a:moveTo>
                <a:lnTo>
                  <a:pt x="228600" y="14288"/>
                </a:lnTo>
                <a:cubicBezTo>
                  <a:pt x="236503" y="14288"/>
                  <a:pt x="242888" y="20672"/>
                  <a:pt x="242888" y="28575"/>
                </a:cubicBezTo>
                <a:cubicBezTo>
                  <a:pt x="242888" y="36478"/>
                  <a:pt x="236503" y="42863"/>
                  <a:pt x="228600" y="42863"/>
                </a:cubicBezTo>
                <a:lnTo>
                  <a:pt x="177879" y="42863"/>
                </a:lnTo>
                <a:cubicBezTo>
                  <a:pt x="175558" y="54382"/>
                  <a:pt x="167655" y="63892"/>
                  <a:pt x="157163" y="68446"/>
                </a:cubicBezTo>
                <a:lnTo>
                  <a:pt x="157163" y="200025"/>
                </a:lnTo>
                <a:lnTo>
                  <a:pt x="228600" y="200025"/>
                </a:lnTo>
                <a:cubicBezTo>
                  <a:pt x="236503" y="200025"/>
                  <a:pt x="242888" y="206410"/>
                  <a:pt x="242888" y="214313"/>
                </a:cubicBezTo>
                <a:cubicBezTo>
                  <a:pt x="242888" y="222215"/>
                  <a:pt x="236503" y="228600"/>
                  <a:pt x="228600" y="228600"/>
                </a:cubicBezTo>
                <a:lnTo>
                  <a:pt x="57150" y="228600"/>
                </a:lnTo>
                <a:cubicBezTo>
                  <a:pt x="49247" y="228600"/>
                  <a:pt x="42863" y="222215"/>
                  <a:pt x="42863" y="214313"/>
                </a:cubicBezTo>
                <a:cubicBezTo>
                  <a:pt x="42863" y="206410"/>
                  <a:pt x="49247" y="200025"/>
                  <a:pt x="57150" y="200025"/>
                </a:cubicBezTo>
                <a:lnTo>
                  <a:pt x="128588" y="200025"/>
                </a:lnTo>
                <a:lnTo>
                  <a:pt x="128588" y="68446"/>
                </a:lnTo>
                <a:cubicBezTo>
                  <a:pt x="118095" y="63847"/>
                  <a:pt x="110192" y="54337"/>
                  <a:pt x="107871" y="42863"/>
                </a:cubicBezTo>
                <a:lnTo>
                  <a:pt x="57150" y="42863"/>
                </a:lnTo>
                <a:cubicBezTo>
                  <a:pt x="49247" y="42863"/>
                  <a:pt x="42863" y="36478"/>
                  <a:pt x="42863" y="28575"/>
                </a:cubicBezTo>
                <a:cubicBezTo>
                  <a:pt x="42863" y="20672"/>
                  <a:pt x="49247" y="14288"/>
                  <a:pt x="57150" y="14288"/>
                </a:cubicBezTo>
                <a:lnTo>
                  <a:pt x="114300" y="14288"/>
                </a:lnTo>
                <a:cubicBezTo>
                  <a:pt x="120819" y="5626"/>
                  <a:pt x="131177" y="0"/>
                  <a:pt x="142875" y="0"/>
                </a:cubicBezTo>
                <a:cubicBezTo>
                  <a:pt x="154573" y="0"/>
                  <a:pt x="164931" y="5626"/>
                  <a:pt x="171450" y="14288"/>
                </a:cubicBezTo>
                <a:close/>
                <a:moveTo>
                  <a:pt x="196275" y="142875"/>
                </a:moveTo>
                <a:lnTo>
                  <a:pt x="260925" y="142875"/>
                </a:lnTo>
                <a:lnTo>
                  <a:pt x="228600" y="87422"/>
                </a:lnTo>
                <a:lnTo>
                  <a:pt x="196275" y="142875"/>
                </a:lnTo>
                <a:close/>
                <a:moveTo>
                  <a:pt x="228600" y="185738"/>
                </a:moveTo>
                <a:cubicBezTo>
                  <a:pt x="200516" y="185738"/>
                  <a:pt x="177165" y="170557"/>
                  <a:pt x="172343" y="150510"/>
                </a:cubicBezTo>
                <a:cubicBezTo>
                  <a:pt x="171182" y="145599"/>
                  <a:pt x="172789" y="140553"/>
                  <a:pt x="175334" y="136178"/>
                </a:cubicBezTo>
                <a:lnTo>
                  <a:pt x="217840" y="63311"/>
                </a:lnTo>
                <a:cubicBezTo>
                  <a:pt x="220072" y="59472"/>
                  <a:pt x="224180" y="57150"/>
                  <a:pt x="228600" y="57150"/>
                </a:cubicBezTo>
                <a:cubicBezTo>
                  <a:pt x="233020" y="57150"/>
                  <a:pt x="237128" y="59516"/>
                  <a:pt x="239360" y="63311"/>
                </a:cubicBezTo>
                <a:lnTo>
                  <a:pt x="281866" y="136178"/>
                </a:lnTo>
                <a:cubicBezTo>
                  <a:pt x="284411" y="140553"/>
                  <a:pt x="286018" y="145599"/>
                  <a:pt x="284857" y="150510"/>
                </a:cubicBezTo>
                <a:cubicBezTo>
                  <a:pt x="280035" y="170512"/>
                  <a:pt x="256684" y="185738"/>
                  <a:pt x="228600" y="185738"/>
                </a:cubicBezTo>
                <a:close/>
                <a:moveTo>
                  <a:pt x="56614" y="87422"/>
                </a:moveTo>
                <a:lnTo>
                  <a:pt x="24289" y="142875"/>
                </a:lnTo>
                <a:lnTo>
                  <a:pt x="88984" y="142875"/>
                </a:lnTo>
                <a:lnTo>
                  <a:pt x="56614" y="87422"/>
                </a:lnTo>
                <a:close/>
                <a:moveTo>
                  <a:pt x="402" y="150510"/>
                </a:moveTo>
                <a:cubicBezTo>
                  <a:pt x="-759" y="145599"/>
                  <a:pt x="848" y="140553"/>
                  <a:pt x="3393" y="136178"/>
                </a:cubicBezTo>
                <a:lnTo>
                  <a:pt x="45899" y="63311"/>
                </a:lnTo>
                <a:cubicBezTo>
                  <a:pt x="48131" y="59472"/>
                  <a:pt x="52239" y="57150"/>
                  <a:pt x="56659" y="57150"/>
                </a:cubicBezTo>
                <a:cubicBezTo>
                  <a:pt x="61079" y="57150"/>
                  <a:pt x="65187" y="59516"/>
                  <a:pt x="67419" y="63311"/>
                </a:cubicBezTo>
                <a:lnTo>
                  <a:pt x="109924" y="136178"/>
                </a:lnTo>
                <a:cubicBezTo>
                  <a:pt x="112469" y="140553"/>
                  <a:pt x="114077" y="145599"/>
                  <a:pt x="112916" y="150510"/>
                </a:cubicBezTo>
                <a:cubicBezTo>
                  <a:pt x="108094" y="170512"/>
                  <a:pt x="84743" y="185738"/>
                  <a:pt x="56659" y="185738"/>
                </a:cubicBezTo>
                <a:cubicBezTo>
                  <a:pt x="28575" y="185738"/>
                  <a:pt x="5224" y="170557"/>
                  <a:pt x="402" y="150510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33" name="Text 31"/>
          <p:cNvSpPr/>
          <p:nvPr/>
        </p:nvSpPr>
        <p:spPr>
          <a:xfrm>
            <a:off x="7288530" y="1381125"/>
            <a:ext cx="203835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GB" sz="1500" b="1" noProof="0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Nuanced Patient Views</a:t>
            </a:r>
            <a:endParaRPr lang="en-GB" sz="1600" noProof="0" dirty="0"/>
          </a:p>
        </p:txBody>
      </p:sp>
      <p:sp>
        <p:nvSpPr>
          <p:cNvPr id="34" name="Shape 32"/>
          <p:cNvSpPr/>
          <p:nvPr/>
        </p:nvSpPr>
        <p:spPr>
          <a:xfrm>
            <a:off x="6888480" y="1762125"/>
            <a:ext cx="4772025" cy="1247775"/>
          </a:xfrm>
          <a:custGeom>
            <a:avLst/>
            <a:gdLst/>
            <a:ahLst/>
            <a:cxnLst/>
            <a:rect l="l" t="t" r="r" b="b"/>
            <a:pathLst>
              <a:path w="4772025" h="1247775">
                <a:moveTo>
                  <a:pt x="76202" y="0"/>
                </a:moveTo>
                <a:lnTo>
                  <a:pt x="4695823" y="0"/>
                </a:lnTo>
                <a:cubicBezTo>
                  <a:pt x="4737908" y="0"/>
                  <a:pt x="4772025" y="34117"/>
                  <a:pt x="4772025" y="76202"/>
                </a:cubicBezTo>
                <a:lnTo>
                  <a:pt x="4772025" y="1171573"/>
                </a:lnTo>
                <a:cubicBezTo>
                  <a:pt x="4772025" y="1213658"/>
                  <a:pt x="4737908" y="1247775"/>
                  <a:pt x="4695823" y="1247775"/>
                </a:cubicBezTo>
                <a:lnTo>
                  <a:pt x="76202" y="1247775"/>
                </a:lnTo>
                <a:cubicBezTo>
                  <a:pt x="34117" y="1247775"/>
                  <a:pt x="0" y="1213658"/>
                  <a:pt x="0" y="1171573"/>
                </a:cubicBezTo>
                <a:lnTo>
                  <a:pt x="0" y="76202"/>
                </a:lnTo>
                <a:cubicBezTo>
                  <a:pt x="0" y="34145"/>
                  <a:pt x="34145" y="0"/>
                  <a:pt x="76202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35" name="Shape 33"/>
          <p:cNvSpPr/>
          <p:nvPr/>
        </p:nvSpPr>
        <p:spPr>
          <a:xfrm>
            <a:off x="7031355" y="1906907"/>
            <a:ext cx="133350" cy="152400"/>
          </a:xfrm>
          <a:custGeom>
            <a:avLst/>
            <a:gdLst/>
            <a:ahLst/>
            <a:cxnLst/>
            <a:rect l="l" t="t" r="r" b="b"/>
            <a:pathLst>
              <a:path w="133350" h="152400">
                <a:moveTo>
                  <a:pt x="0" y="64294"/>
                </a:moveTo>
                <a:cubicBezTo>
                  <a:pt x="0" y="44559"/>
                  <a:pt x="15984" y="28575"/>
                  <a:pt x="35719" y="28575"/>
                </a:cubicBezTo>
                <a:lnTo>
                  <a:pt x="38100" y="28575"/>
                </a:lnTo>
                <a:cubicBezTo>
                  <a:pt x="43369" y="28575"/>
                  <a:pt x="47625" y="32831"/>
                  <a:pt x="47625" y="38100"/>
                </a:cubicBezTo>
                <a:cubicBezTo>
                  <a:pt x="47625" y="43369"/>
                  <a:pt x="43369" y="47625"/>
                  <a:pt x="38100" y="47625"/>
                </a:cubicBezTo>
                <a:lnTo>
                  <a:pt x="35719" y="47625"/>
                </a:lnTo>
                <a:cubicBezTo>
                  <a:pt x="26521" y="47625"/>
                  <a:pt x="19050" y="55096"/>
                  <a:pt x="19050" y="64294"/>
                </a:cubicBezTo>
                <a:lnTo>
                  <a:pt x="19050" y="66675"/>
                </a:lnTo>
                <a:lnTo>
                  <a:pt x="38100" y="66675"/>
                </a:lnTo>
                <a:cubicBezTo>
                  <a:pt x="48607" y="66675"/>
                  <a:pt x="57150" y="75218"/>
                  <a:pt x="57150" y="85725"/>
                </a:cubicBezTo>
                <a:lnTo>
                  <a:pt x="57150" y="104775"/>
                </a:lnTo>
                <a:cubicBezTo>
                  <a:pt x="57150" y="115282"/>
                  <a:pt x="48607" y="123825"/>
                  <a:pt x="38100" y="123825"/>
                </a:cubicBezTo>
                <a:lnTo>
                  <a:pt x="19050" y="123825"/>
                </a:lnTo>
                <a:cubicBezTo>
                  <a:pt x="8543" y="123825"/>
                  <a:pt x="0" y="115282"/>
                  <a:pt x="0" y="104775"/>
                </a:cubicBezTo>
                <a:lnTo>
                  <a:pt x="0" y="64294"/>
                </a:lnTo>
                <a:close/>
                <a:moveTo>
                  <a:pt x="76200" y="64294"/>
                </a:moveTo>
                <a:cubicBezTo>
                  <a:pt x="76200" y="44559"/>
                  <a:pt x="92184" y="28575"/>
                  <a:pt x="111919" y="28575"/>
                </a:cubicBezTo>
                <a:lnTo>
                  <a:pt x="114300" y="28575"/>
                </a:lnTo>
                <a:cubicBezTo>
                  <a:pt x="119569" y="28575"/>
                  <a:pt x="123825" y="32831"/>
                  <a:pt x="123825" y="38100"/>
                </a:cubicBezTo>
                <a:cubicBezTo>
                  <a:pt x="123825" y="43369"/>
                  <a:pt x="119569" y="47625"/>
                  <a:pt x="114300" y="47625"/>
                </a:cubicBezTo>
                <a:lnTo>
                  <a:pt x="111919" y="47625"/>
                </a:lnTo>
                <a:cubicBezTo>
                  <a:pt x="102721" y="47625"/>
                  <a:pt x="95250" y="55096"/>
                  <a:pt x="95250" y="64294"/>
                </a:cubicBezTo>
                <a:lnTo>
                  <a:pt x="95250" y="66675"/>
                </a:lnTo>
                <a:lnTo>
                  <a:pt x="114300" y="66675"/>
                </a:lnTo>
                <a:cubicBezTo>
                  <a:pt x="124807" y="66675"/>
                  <a:pt x="133350" y="75218"/>
                  <a:pt x="133350" y="85725"/>
                </a:cubicBezTo>
                <a:lnTo>
                  <a:pt x="133350" y="104775"/>
                </a:lnTo>
                <a:cubicBezTo>
                  <a:pt x="133350" y="115282"/>
                  <a:pt x="124807" y="123825"/>
                  <a:pt x="114300" y="123825"/>
                </a:cubicBezTo>
                <a:lnTo>
                  <a:pt x="95250" y="123825"/>
                </a:lnTo>
                <a:cubicBezTo>
                  <a:pt x="84743" y="123825"/>
                  <a:pt x="76200" y="115282"/>
                  <a:pt x="76200" y="104775"/>
                </a:cubicBezTo>
                <a:lnTo>
                  <a:pt x="76200" y="64294"/>
                </a:ln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36" name="Text 34"/>
          <p:cNvSpPr/>
          <p:nvPr/>
        </p:nvSpPr>
        <p:spPr>
          <a:xfrm>
            <a:off x="7002780" y="2135507"/>
            <a:ext cx="4619625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GB" sz="1200" noProof="0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"If I believed it would save lives, I would support it, but if merely for surveillance, I would oppose it"</a:t>
            </a:r>
            <a:endParaRPr lang="en-GB" sz="1600" noProof="0" dirty="0"/>
          </a:p>
        </p:txBody>
      </p:sp>
      <p:sp>
        <p:nvSpPr>
          <p:cNvPr id="37" name="Text 35"/>
          <p:cNvSpPr/>
          <p:nvPr/>
        </p:nvSpPr>
        <p:spPr>
          <a:xfrm>
            <a:off x="7002780" y="2707007"/>
            <a:ext cx="46101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GB" sz="1050" noProof="0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— Patient on risk-benefit assessment (Dewa et al., 2023)</a:t>
            </a:r>
            <a:endParaRPr lang="en-GB" sz="1600" noProof="0" dirty="0"/>
          </a:p>
        </p:txBody>
      </p:sp>
      <p:sp>
        <p:nvSpPr>
          <p:cNvPr id="38" name="Shape 36"/>
          <p:cNvSpPr/>
          <p:nvPr/>
        </p:nvSpPr>
        <p:spPr>
          <a:xfrm>
            <a:off x="6743700" y="3286127"/>
            <a:ext cx="5063490" cy="2720340"/>
          </a:xfrm>
          <a:custGeom>
            <a:avLst/>
            <a:gdLst/>
            <a:ahLst/>
            <a:cxnLst/>
            <a:rect l="l" t="t" r="r" b="b"/>
            <a:pathLst>
              <a:path w="5063490" h="2720340">
                <a:moveTo>
                  <a:pt x="114309" y="0"/>
                </a:moveTo>
                <a:lnTo>
                  <a:pt x="4949181" y="0"/>
                </a:lnTo>
                <a:cubicBezTo>
                  <a:pt x="5012312" y="0"/>
                  <a:pt x="5063490" y="51178"/>
                  <a:pt x="5063490" y="114309"/>
                </a:cubicBezTo>
                <a:lnTo>
                  <a:pt x="5063490" y="2606031"/>
                </a:lnTo>
                <a:cubicBezTo>
                  <a:pt x="5063490" y="2669162"/>
                  <a:pt x="5012312" y="2720340"/>
                  <a:pt x="4949181" y="2720340"/>
                </a:cubicBezTo>
                <a:lnTo>
                  <a:pt x="114309" y="2720340"/>
                </a:lnTo>
                <a:cubicBezTo>
                  <a:pt x="51178" y="2720340"/>
                  <a:pt x="0" y="2669162"/>
                  <a:pt x="0" y="2606031"/>
                </a:cubicBezTo>
                <a:lnTo>
                  <a:pt x="0" y="114309"/>
                </a:lnTo>
                <a:cubicBezTo>
                  <a:pt x="0" y="51220"/>
                  <a:pt x="51220" y="0"/>
                  <a:pt x="114309" y="0"/>
                </a:cubicBezTo>
                <a:close/>
              </a:path>
            </a:pathLst>
          </a:custGeom>
          <a:gradFill flip="none" rotWithShape="1">
            <a:gsLst>
              <a:gs pos="0">
                <a:srgbClr val="D69E2E">
                  <a:alpha val="20000"/>
                </a:srgbClr>
              </a:gs>
              <a:gs pos="100000">
                <a:srgbClr val="D69E2E">
                  <a:alpha val="5000"/>
                </a:srgbClr>
              </a:gs>
            </a:gsLst>
            <a:lin ang="2700000" scaled="1"/>
          </a:gradFill>
          <a:ln w="20320">
            <a:solidFill>
              <a:srgbClr val="D69E2E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39" name="Shape 37"/>
          <p:cNvSpPr/>
          <p:nvPr/>
        </p:nvSpPr>
        <p:spPr>
          <a:xfrm>
            <a:off x="6903720" y="3465198"/>
            <a:ext cx="285750" cy="228600"/>
          </a:xfrm>
          <a:custGeom>
            <a:avLst/>
            <a:gdLst/>
            <a:ahLst/>
            <a:cxnLst/>
            <a:rect l="l" t="t" r="r" b="b"/>
            <a:pathLst>
              <a:path w="285750" h="228600">
                <a:moveTo>
                  <a:pt x="142875" y="7144"/>
                </a:moveTo>
                <a:cubicBezTo>
                  <a:pt x="168503" y="7144"/>
                  <a:pt x="189309" y="27950"/>
                  <a:pt x="189309" y="53578"/>
                </a:cubicBezTo>
                <a:cubicBezTo>
                  <a:pt x="189309" y="79206"/>
                  <a:pt x="168503" y="100013"/>
                  <a:pt x="142875" y="100013"/>
                </a:cubicBezTo>
                <a:cubicBezTo>
                  <a:pt x="117247" y="100013"/>
                  <a:pt x="96441" y="79206"/>
                  <a:pt x="96441" y="53578"/>
                </a:cubicBezTo>
                <a:cubicBezTo>
                  <a:pt x="96441" y="27950"/>
                  <a:pt x="117247" y="7144"/>
                  <a:pt x="142875" y="7144"/>
                </a:cubicBezTo>
                <a:close/>
                <a:moveTo>
                  <a:pt x="42863" y="39291"/>
                </a:moveTo>
                <a:cubicBezTo>
                  <a:pt x="60605" y="39291"/>
                  <a:pt x="75009" y="53695"/>
                  <a:pt x="75009" y="71438"/>
                </a:cubicBezTo>
                <a:cubicBezTo>
                  <a:pt x="75009" y="89180"/>
                  <a:pt x="60605" y="103584"/>
                  <a:pt x="42863" y="103584"/>
                </a:cubicBezTo>
                <a:cubicBezTo>
                  <a:pt x="25120" y="103584"/>
                  <a:pt x="10716" y="89180"/>
                  <a:pt x="10716" y="71438"/>
                </a:cubicBezTo>
                <a:cubicBezTo>
                  <a:pt x="10716" y="53695"/>
                  <a:pt x="25120" y="39291"/>
                  <a:pt x="42862" y="39291"/>
                </a:cubicBezTo>
                <a:close/>
                <a:moveTo>
                  <a:pt x="0" y="185738"/>
                </a:moveTo>
                <a:cubicBezTo>
                  <a:pt x="0" y="154171"/>
                  <a:pt x="25584" y="128588"/>
                  <a:pt x="57150" y="128588"/>
                </a:cubicBezTo>
                <a:cubicBezTo>
                  <a:pt x="62865" y="128588"/>
                  <a:pt x="68401" y="129436"/>
                  <a:pt x="73625" y="130999"/>
                </a:cubicBezTo>
                <a:cubicBezTo>
                  <a:pt x="58936" y="147429"/>
                  <a:pt x="50006" y="169128"/>
                  <a:pt x="50006" y="192881"/>
                </a:cubicBezTo>
                <a:lnTo>
                  <a:pt x="50006" y="200025"/>
                </a:lnTo>
                <a:cubicBezTo>
                  <a:pt x="50006" y="205115"/>
                  <a:pt x="51078" y="209937"/>
                  <a:pt x="52998" y="214313"/>
                </a:cubicBezTo>
                <a:lnTo>
                  <a:pt x="14288" y="214313"/>
                </a:lnTo>
                <a:cubicBezTo>
                  <a:pt x="6385" y="214313"/>
                  <a:pt x="0" y="207928"/>
                  <a:pt x="0" y="200025"/>
                </a:cubicBezTo>
                <a:lnTo>
                  <a:pt x="0" y="185738"/>
                </a:lnTo>
                <a:close/>
                <a:moveTo>
                  <a:pt x="232752" y="214313"/>
                </a:moveTo>
                <a:cubicBezTo>
                  <a:pt x="234672" y="209937"/>
                  <a:pt x="235744" y="205115"/>
                  <a:pt x="235744" y="200025"/>
                </a:cubicBezTo>
                <a:lnTo>
                  <a:pt x="235744" y="192881"/>
                </a:lnTo>
                <a:cubicBezTo>
                  <a:pt x="235744" y="169128"/>
                  <a:pt x="226814" y="147429"/>
                  <a:pt x="212125" y="130999"/>
                </a:cubicBezTo>
                <a:cubicBezTo>
                  <a:pt x="217349" y="129436"/>
                  <a:pt x="222885" y="128588"/>
                  <a:pt x="228600" y="128588"/>
                </a:cubicBezTo>
                <a:cubicBezTo>
                  <a:pt x="260166" y="128588"/>
                  <a:pt x="285750" y="154171"/>
                  <a:pt x="285750" y="185738"/>
                </a:cubicBezTo>
                <a:lnTo>
                  <a:pt x="285750" y="200025"/>
                </a:lnTo>
                <a:cubicBezTo>
                  <a:pt x="285750" y="207928"/>
                  <a:pt x="279365" y="214313"/>
                  <a:pt x="271463" y="214313"/>
                </a:cubicBezTo>
                <a:lnTo>
                  <a:pt x="232752" y="214313"/>
                </a:lnTo>
                <a:close/>
                <a:moveTo>
                  <a:pt x="210741" y="71438"/>
                </a:moveTo>
                <a:cubicBezTo>
                  <a:pt x="210741" y="53695"/>
                  <a:pt x="225145" y="39291"/>
                  <a:pt x="242888" y="39291"/>
                </a:cubicBezTo>
                <a:cubicBezTo>
                  <a:pt x="260630" y="39291"/>
                  <a:pt x="275034" y="53695"/>
                  <a:pt x="275034" y="71437"/>
                </a:cubicBezTo>
                <a:cubicBezTo>
                  <a:pt x="275034" y="89180"/>
                  <a:pt x="260630" y="103584"/>
                  <a:pt x="242888" y="103584"/>
                </a:cubicBezTo>
                <a:cubicBezTo>
                  <a:pt x="225145" y="103584"/>
                  <a:pt x="210741" y="89180"/>
                  <a:pt x="210741" y="71438"/>
                </a:cubicBezTo>
                <a:close/>
                <a:moveTo>
                  <a:pt x="71438" y="192881"/>
                </a:moveTo>
                <a:cubicBezTo>
                  <a:pt x="71438" y="153412"/>
                  <a:pt x="103406" y="121444"/>
                  <a:pt x="142875" y="121444"/>
                </a:cubicBezTo>
                <a:cubicBezTo>
                  <a:pt x="182344" y="121444"/>
                  <a:pt x="214313" y="153412"/>
                  <a:pt x="214313" y="192881"/>
                </a:cubicBezTo>
                <a:lnTo>
                  <a:pt x="214313" y="200025"/>
                </a:lnTo>
                <a:cubicBezTo>
                  <a:pt x="214313" y="207928"/>
                  <a:pt x="207928" y="214313"/>
                  <a:pt x="200025" y="214313"/>
                </a:cubicBezTo>
                <a:lnTo>
                  <a:pt x="85725" y="214313"/>
                </a:lnTo>
                <a:cubicBezTo>
                  <a:pt x="77822" y="214313"/>
                  <a:pt x="71438" y="207928"/>
                  <a:pt x="71438" y="200025"/>
                </a:cubicBezTo>
                <a:lnTo>
                  <a:pt x="71438" y="192881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40" name="Text 38"/>
          <p:cNvSpPr/>
          <p:nvPr/>
        </p:nvSpPr>
        <p:spPr>
          <a:xfrm>
            <a:off x="7303770" y="3446148"/>
            <a:ext cx="233362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GB" sz="1500" b="1" noProof="0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Marginalised Communities</a:t>
            </a:r>
            <a:endParaRPr lang="en-GB" sz="1600" noProof="0" dirty="0"/>
          </a:p>
        </p:txBody>
      </p:sp>
      <p:sp>
        <p:nvSpPr>
          <p:cNvPr id="41" name="Text 39"/>
          <p:cNvSpPr/>
          <p:nvPr/>
        </p:nvSpPr>
        <p:spPr>
          <a:xfrm>
            <a:off x="6903720" y="3827148"/>
            <a:ext cx="481965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GB" sz="1200" noProof="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Rethink Mental Illness (2023) highlighted concerns for:</a:t>
            </a:r>
            <a:endParaRPr lang="en-GB" sz="1600" noProof="0" dirty="0"/>
          </a:p>
        </p:txBody>
      </p:sp>
      <p:sp>
        <p:nvSpPr>
          <p:cNvPr id="42" name="Shape 40"/>
          <p:cNvSpPr/>
          <p:nvPr/>
        </p:nvSpPr>
        <p:spPr>
          <a:xfrm>
            <a:off x="6903720" y="4131948"/>
            <a:ext cx="4743450" cy="381000"/>
          </a:xfrm>
          <a:custGeom>
            <a:avLst/>
            <a:gdLst/>
            <a:ahLst/>
            <a:cxnLst/>
            <a:rect l="l" t="t" r="r" b="b"/>
            <a:pathLst>
              <a:path w="4743450" h="381000">
                <a:moveTo>
                  <a:pt x="76200" y="0"/>
                </a:moveTo>
                <a:lnTo>
                  <a:pt x="4667250" y="0"/>
                </a:lnTo>
                <a:cubicBezTo>
                  <a:pt x="4709306" y="0"/>
                  <a:pt x="4743450" y="34144"/>
                  <a:pt x="4743450" y="76200"/>
                </a:cubicBezTo>
                <a:lnTo>
                  <a:pt x="4743450" y="304800"/>
                </a:lnTo>
                <a:cubicBezTo>
                  <a:pt x="4743450" y="346856"/>
                  <a:pt x="4709306" y="381000"/>
                  <a:pt x="4667250" y="381000"/>
                </a:cubicBezTo>
                <a:lnTo>
                  <a:pt x="76200" y="381000"/>
                </a:lnTo>
                <a:cubicBezTo>
                  <a:pt x="34144" y="381000"/>
                  <a:pt x="0" y="346856"/>
                  <a:pt x="0" y="304800"/>
                </a:cubicBezTo>
                <a:lnTo>
                  <a:pt x="0" y="76200"/>
                </a:lnTo>
                <a:cubicBezTo>
                  <a:pt x="0" y="34144"/>
                  <a:pt x="34144" y="0"/>
                  <a:pt x="76200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43" name="Shape 41"/>
          <p:cNvSpPr/>
          <p:nvPr/>
        </p:nvSpPr>
        <p:spPr>
          <a:xfrm>
            <a:off x="6989445" y="4246248"/>
            <a:ext cx="171450" cy="152400"/>
          </a:xfrm>
          <a:custGeom>
            <a:avLst/>
            <a:gdLst/>
            <a:ahLst/>
            <a:cxnLst/>
            <a:rect l="l" t="t" r="r" b="b"/>
            <a:pathLst>
              <a:path w="171450" h="152400">
                <a:moveTo>
                  <a:pt x="38100" y="-9525"/>
                </a:moveTo>
                <a:cubicBezTo>
                  <a:pt x="43369" y="-9525"/>
                  <a:pt x="47625" y="-5269"/>
                  <a:pt x="47625" y="0"/>
                </a:cubicBezTo>
                <a:cubicBezTo>
                  <a:pt x="47625" y="5269"/>
                  <a:pt x="43369" y="9525"/>
                  <a:pt x="38100" y="9525"/>
                </a:cubicBezTo>
                <a:lnTo>
                  <a:pt x="29141" y="9525"/>
                </a:lnTo>
                <a:lnTo>
                  <a:pt x="40481" y="20866"/>
                </a:lnTo>
                <a:lnTo>
                  <a:pt x="44946" y="16371"/>
                </a:lnTo>
                <a:cubicBezTo>
                  <a:pt x="47744" y="13573"/>
                  <a:pt x="52268" y="13573"/>
                  <a:pt x="55037" y="16371"/>
                </a:cubicBezTo>
                <a:cubicBezTo>
                  <a:pt x="57805" y="19169"/>
                  <a:pt x="57835" y="23693"/>
                  <a:pt x="55037" y="26462"/>
                </a:cubicBezTo>
                <a:lnTo>
                  <a:pt x="50572" y="30926"/>
                </a:lnTo>
                <a:lnTo>
                  <a:pt x="54799" y="35153"/>
                </a:lnTo>
                <a:cubicBezTo>
                  <a:pt x="63103" y="28069"/>
                  <a:pt x="73908" y="23783"/>
                  <a:pt x="85695" y="23783"/>
                </a:cubicBezTo>
                <a:cubicBezTo>
                  <a:pt x="96619" y="23783"/>
                  <a:pt x="106710" y="27474"/>
                  <a:pt x="114746" y="33665"/>
                </a:cubicBezTo>
                <a:lnTo>
                  <a:pt x="138916" y="9525"/>
                </a:lnTo>
                <a:lnTo>
                  <a:pt x="133350" y="9525"/>
                </a:lnTo>
                <a:cubicBezTo>
                  <a:pt x="128081" y="9525"/>
                  <a:pt x="123825" y="5269"/>
                  <a:pt x="123825" y="0"/>
                </a:cubicBezTo>
                <a:cubicBezTo>
                  <a:pt x="123825" y="-5269"/>
                  <a:pt x="128081" y="-9525"/>
                  <a:pt x="133350" y="-9525"/>
                </a:cubicBezTo>
                <a:lnTo>
                  <a:pt x="161925" y="-9525"/>
                </a:lnTo>
                <a:cubicBezTo>
                  <a:pt x="167194" y="-9525"/>
                  <a:pt x="171450" y="-5269"/>
                  <a:pt x="171450" y="0"/>
                </a:cubicBezTo>
                <a:lnTo>
                  <a:pt x="171450" y="28575"/>
                </a:lnTo>
                <a:cubicBezTo>
                  <a:pt x="171450" y="33844"/>
                  <a:pt x="167194" y="38100"/>
                  <a:pt x="161925" y="38100"/>
                </a:cubicBezTo>
                <a:cubicBezTo>
                  <a:pt x="156656" y="38100"/>
                  <a:pt x="152400" y="33844"/>
                  <a:pt x="152400" y="28575"/>
                </a:cubicBezTo>
                <a:lnTo>
                  <a:pt x="152400" y="23009"/>
                </a:lnTo>
                <a:lnTo>
                  <a:pt x="127278" y="48131"/>
                </a:lnTo>
                <a:cubicBezTo>
                  <a:pt x="131147" y="55007"/>
                  <a:pt x="133350" y="62984"/>
                  <a:pt x="133350" y="71438"/>
                </a:cubicBezTo>
                <a:cubicBezTo>
                  <a:pt x="133350" y="94476"/>
                  <a:pt x="116979" y="113705"/>
                  <a:pt x="95250" y="118110"/>
                </a:cubicBezTo>
                <a:lnTo>
                  <a:pt x="95250" y="128588"/>
                </a:lnTo>
                <a:lnTo>
                  <a:pt x="104775" y="128588"/>
                </a:lnTo>
                <a:cubicBezTo>
                  <a:pt x="110044" y="128588"/>
                  <a:pt x="114300" y="132844"/>
                  <a:pt x="114300" y="138113"/>
                </a:cubicBezTo>
                <a:cubicBezTo>
                  <a:pt x="114300" y="143381"/>
                  <a:pt x="110044" y="147638"/>
                  <a:pt x="104775" y="147638"/>
                </a:cubicBezTo>
                <a:lnTo>
                  <a:pt x="95250" y="147638"/>
                </a:lnTo>
                <a:lnTo>
                  <a:pt x="95250" y="152400"/>
                </a:lnTo>
                <a:cubicBezTo>
                  <a:pt x="95250" y="157669"/>
                  <a:pt x="90994" y="161925"/>
                  <a:pt x="85725" y="161925"/>
                </a:cubicBezTo>
                <a:cubicBezTo>
                  <a:pt x="80456" y="161925"/>
                  <a:pt x="76200" y="157669"/>
                  <a:pt x="76200" y="152400"/>
                </a:cubicBezTo>
                <a:lnTo>
                  <a:pt x="76200" y="147638"/>
                </a:lnTo>
                <a:lnTo>
                  <a:pt x="66675" y="147638"/>
                </a:lnTo>
                <a:cubicBezTo>
                  <a:pt x="61406" y="147638"/>
                  <a:pt x="57150" y="143381"/>
                  <a:pt x="57150" y="138113"/>
                </a:cubicBezTo>
                <a:cubicBezTo>
                  <a:pt x="57150" y="132844"/>
                  <a:pt x="61406" y="128588"/>
                  <a:pt x="66675" y="128588"/>
                </a:cubicBezTo>
                <a:lnTo>
                  <a:pt x="76200" y="128588"/>
                </a:lnTo>
                <a:lnTo>
                  <a:pt x="76200" y="118110"/>
                </a:lnTo>
                <a:cubicBezTo>
                  <a:pt x="54471" y="113705"/>
                  <a:pt x="38100" y="94476"/>
                  <a:pt x="38100" y="71438"/>
                </a:cubicBezTo>
                <a:cubicBezTo>
                  <a:pt x="38100" y="62091"/>
                  <a:pt x="40779" y="53370"/>
                  <a:pt x="45452" y="46018"/>
                </a:cubicBezTo>
                <a:lnTo>
                  <a:pt x="40481" y="41047"/>
                </a:lnTo>
                <a:lnTo>
                  <a:pt x="36016" y="45512"/>
                </a:lnTo>
                <a:cubicBezTo>
                  <a:pt x="33218" y="48310"/>
                  <a:pt x="28694" y="48310"/>
                  <a:pt x="25926" y="45512"/>
                </a:cubicBezTo>
                <a:cubicBezTo>
                  <a:pt x="23158" y="42714"/>
                  <a:pt x="23128" y="38189"/>
                  <a:pt x="25926" y="35421"/>
                </a:cubicBezTo>
                <a:lnTo>
                  <a:pt x="30391" y="30956"/>
                </a:lnTo>
                <a:lnTo>
                  <a:pt x="19050" y="19616"/>
                </a:lnTo>
                <a:lnTo>
                  <a:pt x="19050" y="28575"/>
                </a:lnTo>
                <a:cubicBezTo>
                  <a:pt x="19050" y="33844"/>
                  <a:pt x="14794" y="38100"/>
                  <a:pt x="9525" y="38100"/>
                </a:cubicBezTo>
                <a:cubicBezTo>
                  <a:pt x="4256" y="38100"/>
                  <a:pt x="0" y="33844"/>
                  <a:pt x="0" y="28575"/>
                </a:cubicBezTo>
                <a:lnTo>
                  <a:pt x="0" y="0"/>
                </a:lnTo>
                <a:cubicBezTo>
                  <a:pt x="0" y="-5269"/>
                  <a:pt x="4256" y="-9525"/>
                  <a:pt x="9525" y="-9525"/>
                </a:cubicBezTo>
                <a:lnTo>
                  <a:pt x="38100" y="-9525"/>
                </a:lnTo>
                <a:close/>
                <a:moveTo>
                  <a:pt x="85725" y="100013"/>
                </a:moveTo>
                <a:cubicBezTo>
                  <a:pt x="101496" y="100013"/>
                  <a:pt x="114300" y="87208"/>
                  <a:pt x="114300" y="71438"/>
                </a:cubicBezTo>
                <a:cubicBezTo>
                  <a:pt x="114300" y="55667"/>
                  <a:pt x="101496" y="42863"/>
                  <a:pt x="85725" y="42863"/>
                </a:cubicBezTo>
                <a:cubicBezTo>
                  <a:pt x="69954" y="42863"/>
                  <a:pt x="57150" y="55667"/>
                  <a:pt x="57150" y="71438"/>
                </a:cubicBezTo>
                <a:cubicBezTo>
                  <a:pt x="57150" y="87208"/>
                  <a:pt x="69954" y="100013"/>
                  <a:pt x="85725" y="100013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44" name="Text 42"/>
          <p:cNvSpPr/>
          <p:nvPr/>
        </p:nvSpPr>
        <p:spPr>
          <a:xfrm>
            <a:off x="7246620" y="4208148"/>
            <a:ext cx="16383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GB" sz="1200" noProof="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Transgender individuals</a:t>
            </a:r>
            <a:endParaRPr lang="en-GB" sz="1600" noProof="0" dirty="0"/>
          </a:p>
        </p:txBody>
      </p:sp>
      <p:sp>
        <p:nvSpPr>
          <p:cNvPr id="45" name="Shape 43"/>
          <p:cNvSpPr/>
          <p:nvPr/>
        </p:nvSpPr>
        <p:spPr>
          <a:xfrm>
            <a:off x="6903720" y="4570098"/>
            <a:ext cx="4743450" cy="381000"/>
          </a:xfrm>
          <a:custGeom>
            <a:avLst/>
            <a:gdLst/>
            <a:ahLst/>
            <a:cxnLst/>
            <a:rect l="l" t="t" r="r" b="b"/>
            <a:pathLst>
              <a:path w="4743450" h="381000">
                <a:moveTo>
                  <a:pt x="76200" y="0"/>
                </a:moveTo>
                <a:lnTo>
                  <a:pt x="4667250" y="0"/>
                </a:lnTo>
                <a:cubicBezTo>
                  <a:pt x="4709306" y="0"/>
                  <a:pt x="4743450" y="34144"/>
                  <a:pt x="4743450" y="76200"/>
                </a:cubicBezTo>
                <a:lnTo>
                  <a:pt x="4743450" y="304800"/>
                </a:lnTo>
                <a:cubicBezTo>
                  <a:pt x="4743450" y="346856"/>
                  <a:pt x="4709306" y="381000"/>
                  <a:pt x="4667250" y="381000"/>
                </a:cubicBezTo>
                <a:lnTo>
                  <a:pt x="76200" y="381000"/>
                </a:lnTo>
                <a:cubicBezTo>
                  <a:pt x="34144" y="381000"/>
                  <a:pt x="0" y="346856"/>
                  <a:pt x="0" y="304800"/>
                </a:cubicBezTo>
                <a:lnTo>
                  <a:pt x="0" y="76200"/>
                </a:lnTo>
                <a:cubicBezTo>
                  <a:pt x="0" y="34144"/>
                  <a:pt x="34144" y="0"/>
                  <a:pt x="76200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46" name="Shape 44"/>
          <p:cNvSpPr/>
          <p:nvPr/>
        </p:nvSpPr>
        <p:spPr>
          <a:xfrm>
            <a:off x="6989445" y="4684398"/>
            <a:ext cx="171450" cy="152400"/>
          </a:xfrm>
          <a:custGeom>
            <a:avLst/>
            <a:gdLst/>
            <a:ahLst/>
            <a:cxnLst/>
            <a:rect l="l" t="t" r="r" b="b"/>
            <a:pathLst>
              <a:path w="171450" h="152400">
                <a:moveTo>
                  <a:pt x="52030" y="66675"/>
                </a:moveTo>
                <a:lnTo>
                  <a:pt x="119420" y="66675"/>
                </a:lnTo>
                <a:cubicBezTo>
                  <a:pt x="132368" y="66675"/>
                  <a:pt x="142875" y="56168"/>
                  <a:pt x="142875" y="43220"/>
                </a:cubicBezTo>
                <a:cubicBezTo>
                  <a:pt x="142875" y="35629"/>
                  <a:pt x="139214" y="28515"/>
                  <a:pt x="133023" y="24110"/>
                </a:cubicBezTo>
                <a:lnTo>
                  <a:pt x="88493" y="-7560"/>
                </a:lnTo>
                <a:cubicBezTo>
                  <a:pt x="86826" y="-8721"/>
                  <a:pt x="84624" y="-8721"/>
                  <a:pt x="82987" y="-7560"/>
                </a:cubicBezTo>
                <a:lnTo>
                  <a:pt x="38427" y="24110"/>
                </a:lnTo>
                <a:cubicBezTo>
                  <a:pt x="32236" y="28515"/>
                  <a:pt x="28575" y="35629"/>
                  <a:pt x="28575" y="43220"/>
                </a:cubicBezTo>
                <a:cubicBezTo>
                  <a:pt x="28575" y="56168"/>
                  <a:pt x="39082" y="66675"/>
                  <a:pt x="52030" y="66675"/>
                </a:cubicBezTo>
                <a:close/>
                <a:moveTo>
                  <a:pt x="152400" y="152400"/>
                </a:moveTo>
                <a:cubicBezTo>
                  <a:pt x="162907" y="152400"/>
                  <a:pt x="171450" y="143857"/>
                  <a:pt x="171450" y="133350"/>
                </a:cubicBezTo>
                <a:lnTo>
                  <a:pt x="171450" y="66675"/>
                </a:lnTo>
                <a:cubicBezTo>
                  <a:pt x="171450" y="61406"/>
                  <a:pt x="167194" y="57150"/>
                  <a:pt x="161925" y="57150"/>
                </a:cubicBezTo>
                <a:cubicBezTo>
                  <a:pt x="156656" y="57150"/>
                  <a:pt x="152400" y="61406"/>
                  <a:pt x="152400" y="66675"/>
                </a:cubicBezTo>
                <a:lnTo>
                  <a:pt x="152400" y="80962"/>
                </a:lnTo>
                <a:lnTo>
                  <a:pt x="19050" y="80962"/>
                </a:lnTo>
                <a:lnTo>
                  <a:pt x="19050" y="66675"/>
                </a:lnTo>
                <a:cubicBezTo>
                  <a:pt x="19050" y="61406"/>
                  <a:pt x="14794" y="57150"/>
                  <a:pt x="9525" y="57150"/>
                </a:cubicBezTo>
                <a:cubicBezTo>
                  <a:pt x="4256" y="57150"/>
                  <a:pt x="0" y="61406"/>
                  <a:pt x="0" y="66675"/>
                </a:cubicBezTo>
                <a:lnTo>
                  <a:pt x="0" y="133350"/>
                </a:lnTo>
                <a:cubicBezTo>
                  <a:pt x="0" y="143857"/>
                  <a:pt x="8543" y="152400"/>
                  <a:pt x="19050" y="152400"/>
                </a:cubicBezTo>
                <a:lnTo>
                  <a:pt x="152400" y="152400"/>
                </a:lnTo>
                <a:close/>
                <a:moveTo>
                  <a:pt x="71438" y="114300"/>
                </a:moveTo>
                <a:cubicBezTo>
                  <a:pt x="71438" y="106412"/>
                  <a:pt x="77837" y="100013"/>
                  <a:pt x="85725" y="100013"/>
                </a:cubicBezTo>
                <a:cubicBezTo>
                  <a:pt x="93613" y="100013"/>
                  <a:pt x="100013" y="106412"/>
                  <a:pt x="100013" y="114300"/>
                </a:cubicBezTo>
                <a:lnTo>
                  <a:pt x="100013" y="138113"/>
                </a:lnTo>
                <a:lnTo>
                  <a:pt x="71438" y="138113"/>
                </a:lnTo>
                <a:lnTo>
                  <a:pt x="71438" y="114300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47" name="Text 45"/>
          <p:cNvSpPr/>
          <p:nvPr/>
        </p:nvSpPr>
        <p:spPr>
          <a:xfrm>
            <a:off x="7246620" y="4646298"/>
            <a:ext cx="162877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GB" sz="1200" noProof="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Faith-based restrictions</a:t>
            </a:r>
            <a:endParaRPr lang="en-GB" sz="1600" noProof="0" dirty="0"/>
          </a:p>
        </p:txBody>
      </p:sp>
      <p:sp>
        <p:nvSpPr>
          <p:cNvPr id="48" name="Shape 46"/>
          <p:cNvSpPr/>
          <p:nvPr/>
        </p:nvSpPr>
        <p:spPr>
          <a:xfrm>
            <a:off x="6903720" y="5008248"/>
            <a:ext cx="4743450" cy="381000"/>
          </a:xfrm>
          <a:custGeom>
            <a:avLst/>
            <a:gdLst/>
            <a:ahLst/>
            <a:cxnLst/>
            <a:rect l="l" t="t" r="r" b="b"/>
            <a:pathLst>
              <a:path w="4743450" h="381000">
                <a:moveTo>
                  <a:pt x="76200" y="0"/>
                </a:moveTo>
                <a:lnTo>
                  <a:pt x="4667250" y="0"/>
                </a:lnTo>
                <a:cubicBezTo>
                  <a:pt x="4709306" y="0"/>
                  <a:pt x="4743450" y="34144"/>
                  <a:pt x="4743450" y="76200"/>
                </a:cubicBezTo>
                <a:lnTo>
                  <a:pt x="4743450" y="304800"/>
                </a:lnTo>
                <a:cubicBezTo>
                  <a:pt x="4743450" y="346856"/>
                  <a:pt x="4709306" y="381000"/>
                  <a:pt x="4667250" y="381000"/>
                </a:cubicBezTo>
                <a:lnTo>
                  <a:pt x="76200" y="381000"/>
                </a:lnTo>
                <a:cubicBezTo>
                  <a:pt x="34144" y="381000"/>
                  <a:pt x="0" y="346856"/>
                  <a:pt x="0" y="304800"/>
                </a:cubicBezTo>
                <a:lnTo>
                  <a:pt x="0" y="76200"/>
                </a:lnTo>
                <a:cubicBezTo>
                  <a:pt x="0" y="34144"/>
                  <a:pt x="34144" y="0"/>
                  <a:pt x="76200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49" name="Shape 47"/>
          <p:cNvSpPr/>
          <p:nvPr/>
        </p:nvSpPr>
        <p:spPr>
          <a:xfrm>
            <a:off x="6998970" y="5122548"/>
            <a:ext cx="152400" cy="152400"/>
          </a:xfrm>
          <a:custGeom>
            <a:avLst/>
            <a:gdLst/>
            <a:ahLst/>
            <a:cxnLst/>
            <a:rect l="l" t="t" r="r" b="b"/>
            <a:pathLst>
              <a:path w="152400" h="152400">
                <a:moveTo>
                  <a:pt x="35719" y="16669"/>
                </a:moveTo>
                <a:cubicBezTo>
                  <a:pt x="35719" y="7471"/>
                  <a:pt x="43190" y="0"/>
                  <a:pt x="52388" y="0"/>
                </a:cubicBezTo>
                <a:lnTo>
                  <a:pt x="59531" y="0"/>
                </a:lnTo>
                <a:cubicBezTo>
                  <a:pt x="64800" y="0"/>
                  <a:pt x="69056" y="4256"/>
                  <a:pt x="69056" y="9525"/>
                </a:cubicBezTo>
                <a:lnTo>
                  <a:pt x="69056" y="142875"/>
                </a:lnTo>
                <a:cubicBezTo>
                  <a:pt x="69056" y="148144"/>
                  <a:pt x="64800" y="152400"/>
                  <a:pt x="59531" y="152400"/>
                </a:cubicBezTo>
                <a:lnTo>
                  <a:pt x="50006" y="152400"/>
                </a:lnTo>
                <a:cubicBezTo>
                  <a:pt x="41136" y="152400"/>
                  <a:pt x="33665" y="146328"/>
                  <a:pt x="31552" y="138113"/>
                </a:cubicBezTo>
                <a:cubicBezTo>
                  <a:pt x="31343" y="138113"/>
                  <a:pt x="31165" y="138113"/>
                  <a:pt x="30956" y="138113"/>
                </a:cubicBezTo>
                <a:cubicBezTo>
                  <a:pt x="17800" y="138113"/>
                  <a:pt x="7144" y="127456"/>
                  <a:pt x="7144" y="114300"/>
                </a:cubicBezTo>
                <a:cubicBezTo>
                  <a:pt x="7144" y="108942"/>
                  <a:pt x="8930" y="104001"/>
                  <a:pt x="11906" y="100013"/>
                </a:cubicBezTo>
                <a:cubicBezTo>
                  <a:pt x="6132" y="95667"/>
                  <a:pt x="2381" y="88761"/>
                  <a:pt x="2381" y="80962"/>
                </a:cubicBezTo>
                <a:cubicBezTo>
                  <a:pt x="2381" y="71765"/>
                  <a:pt x="7620" y="63758"/>
                  <a:pt x="15240" y="59799"/>
                </a:cubicBezTo>
                <a:cubicBezTo>
                  <a:pt x="13127" y="56227"/>
                  <a:pt x="11906" y="52060"/>
                  <a:pt x="11906" y="47625"/>
                </a:cubicBezTo>
                <a:cubicBezTo>
                  <a:pt x="11906" y="34469"/>
                  <a:pt x="22562" y="23813"/>
                  <a:pt x="35719" y="23813"/>
                </a:cubicBezTo>
                <a:lnTo>
                  <a:pt x="35719" y="16669"/>
                </a:lnTo>
                <a:close/>
                <a:moveTo>
                  <a:pt x="116681" y="16669"/>
                </a:moveTo>
                <a:lnTo>
                  <a:pt x="116681" y="23813"/>
                </a:lnTo>
                <a:cubicBezTo>
                  <a:pt x="129838" y="23813"/>
                  <a:pt x="140494" y="34469"/>
                  <a:pt x="140494" y="47625"/>
                </a:cubicBezTo>
                <a:cubicBezTo>
                  <a:pt x="140494" y="52090"/>
                  <a:pt x="139273" y="56257"/>
                  <a:pt x="137160" y="59799"/>
                </a:cubicBezTo>
                <a:cubicBezTo>
                  <a:pt x="144810" y="63758"/>
                  <a:pt x="150019" y="71735"/>
                  <a:pt x="150019" y="80962"/>
                </a:cubicBezTo>
                <a:cubicBezTo>
                  <a:pt x="150019" y="88761"/>
                  <a:pt x="146268" y="95667"/>
                  <a:pt x="140494" y="100013"/>
                </a:cubicBezTo>
                <a:cubicBezTo>
                  <a:pt x="143470" y="104001"/>
                  <a:pt x="145256" y="108942"/>
                  <a:pt x="145256" y="114300"/>
                </a:cubicBezTo>
                <a:cubicBezTo>
                  <a:pt x="145256" y="127456"/>
                  <a:pt x="134600" y="138113"/>
                  <a:pt x="121444" y="138113"/>
                </a:cubicBezTo>
                <a:cubicBezTo>
                  <a:pt x="121235" y="138113"/>
                  <a:pt x="121057" y="138113"/>
                  <a:pt x="120848" y="138113"/>
                </a:cubicBezTo>
                <a:cubicBezTo>
                  <a:pt x="118735" y="146328"/>
                  <a:pt x="111264" y="152400"/>
                  <a:pt x="102394" y="152400"/>
                </a:cubicBezTo>
                <a:lnTo>
                  <a:pt x="92869" y="152400"/>
                </a:lnTo>
                <a:cubicBezTo>
                  <a:pt x="87600" y="152400"/>
                  <a:pt x="83344" y="148144"/>
                  <a:pt x="83344" y="142875"/>
                </a:cubicBezTo>
                <a:lnTo>
                  <a:pt x="83344" y="9525"/>
                </a:lnTo>
                <a:cubicBezTo>
                  <a:pt x="83344" y="4256"/>
                  <a:pt x="87600" y="0"/>
                  <a:pt x="92869" y="0"/>
                </a:cubicBezTo>
                <a:lnTo>
                  <a:pt x="100013" y="0"/>
                </a:lnTo>
                <a:cubicBezTo>
                  <a:pt x="109210" y="0"/>
                  <a:pt x="116681" y="7471"/>
                  <a:pt x="116681" y="16669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50" name="Text 48"/>
          <p:cNvSpPr/>
          <p:nvPr/>
        </p:nvSpPr>
        <p:spPr>
          <a:xfrm>
            <a:off x="7246620" y="5084448"/>
            <a:ext cx="165735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GB" sz="1200" noProof="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OCD, psychosis, trauma</a:t>
            </a:r>
            <a:endParaRPr lang="en-GB" sz="1600" noProof="0" dirty="0"/>
          </a:p>
        </p:txBody>
      </p:sp>
      <p:sp>
        <p:nvSpPr>
          <p:cNvPr id="51" name="Shape 49"/>
          <p:cNvSpPr/>
          <p:nvPr/>
        </p:nvSpPr>
        <p:spPr>
          <a:xfrm>
            <a:off x="6903720" y="5465448"/>
            <a:ext cx="4743450" cy="381000"/>
          </a:xfrm>
          <a:custGeom>
            <a:avLst/>
            <a:gdLst/>
            <a:ahLst/>
            <a:cxnLst/>
            <a:rect l="l" t="t" r="r" b="b"/>
            <a:pathLst>
              <a:path w="4743450" h="381000">
                <a:moveTo>
                  <a:pt x="76200" y="0"/>
                </a:moveTo>
                <a:lnTo>
                  <a:pt x="4667250" y="0"/>
                </a:lnTo>
                <a:cubicBezTo>
                  <a:pt x="4709306" y="0"/>
                  <a:pt x="4743450" y="34144"/>
                  <a:pt x="4743450" y="76200"/>
                </a:cubicBezTo>
                <a:lnTo>
                  <a:pt x="4743450" y="304800"/>
                </a:lnTo>
                <a:cubicBezTo>
                  <a:pt x="4743450" y="346856"/>
                  <a:pt x="4709306" y="381000"/>
                  <a:pt x="4667250" y="381000"/>
                </a:cubicBezTo>
                <a:lnTo>
                  <a:pt x="76200" y="381000"/>
                </a:lnTo>
                <a:cubicBezTo>
                  <a:pt x="34144" y="381000"/>
                  <a:pt x="0" y="346856"/>
                  <a:pt x="0" y="304800"/>
                </a:cubicBezTo>
                <a:lnTo>
                  <a:pt x="0" y="76200"/>
                </a:lnTo>
                <a:cubicBezTo>
                  <a:pt x="0" y="34144"/>
                  <a:pt x="34144" y="0"/>
                  <a:pt x="76200" y="0"/>
                </a:cubicBezTo>
                <a:close/>
              </a:path>
            </a:pathLst>
          </a:custGeom>
          <a:solidFill>
            <a:srgbClr val="D69E2E">
              <a:alpha val="20000"/>
            </a:srgbClr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52" name="Text 50"/>
          <p:cNvSpPr/>
          <p:nvPr/>
        </p:nvSpPr>
        <p:spPr>
          <a:xfrm>
            <a:off x="6979920" y="5541648"/>
            <a:ext cx="466725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GB" sz="1200" noProof="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Surveillance can be "triggering and re-traumatising"</a:t>
            </a:r>
            <a:endParaRPr lang="en-GB" sz="1600" noProof="0" dirty="0"/>
          </a:p>
        </p:txBody>
      </p:sp>
      <p:sp>
        <p:nvSpPr>
          <p:cNvPr id="53" name="Shape 51"/>
          <p:cNvSpPr/>
          <p:nvPr/>
        </p:nvSpPr>
        <p:spPr>
          <a:xfrm>
            <a:off x="6755130" y="6128384"/>
            <a:ext cx="5057775" cy="476250"/>
          </a:xfrm>
          <a:custGeom>
            <a:avLst/>
            <a:gdLst/>
            <a:ahLst/>
            <a:cxnLst/>
            <a:rect l="l" t="t" r="r" b="b"/>
            <a:pathLst>
              <a:path w="5057775" h="476250">
                <a:moveTo>
                  <a:pt x="38100" y="0"/>
                </a:moveTo>
                <a:lnTo>
                  <a:pt x="4943475" y="0"/>
                </a:lnTo>
                <a:cubicBezTo>
                  <a:pt x="5006559" y="0"/>
                  <a:pt x="5057775" y="51216"/>
                  <a:pt x="5057775" y="114300"/>
                </a:cubicBezTo>
                <a:lnTo>
                  <a:pt x="5057775" y="361950"/>
                </a:lnTo>
                <a:cubicBezTo>
                  <a:pt x="5057775" y="425034"/>
                  <a:pt x="5006559" y="476250"/>
                  <a:pt x="4943475" y="476250"/>
                </a:cubicBezTo>
                <a:lnTo>
                  <a:pt x="38100" y="476250"/>
                </a:lnTo>
                <a:cubicBezTo>
                  <a:pt x="17072" y="476250"/>
                  <a:pt x="0" y="459178"/>
                  <a:pt x="0" y="43815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54" name="Shape 52"/>
          <p:cNvSpPr/>
          <p:nvPr/>
        </p:nvSpPr>
        <p:spPr>
          <a:xfrm>
            <a:off x="6755130" y="6128384"/>
            <a:ext cx="38100" cy="476250"/>
          </a:xfrm>
          <a:custGeom>
            <a:avLst/>
            <a:gdLst/>
            <a:ahLst/>
            <a:cxnLst/>
            <a:rect l="l" t="t" r="r" b="b"/>
            <a:pathLst>
              <a:path w="38100" h="476250">
                <a:moveTo>
                  <a:pt x="38100" y="0"/>
                </a:moveTo>
                <a:lnTo>
                  <a:pt x="38100" y="0"/>
                </a:lnTo>
                <a:lnTo>
                  <a:pt x="38100" y="476250"/>
                </a:lnTo>
                <a:lnTo>
                  <a:pt x="38100" y="476250"/>
                </a:lnTo>
                <a:cubicBezTo>
                  <a:pt x="17072" y="476250"/>
                  <a:pt x="0" y="459178"/>
                  <a:pt x="0" y="43815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55" name="Shape 53"/>
          <p:cNvSpPr/>
          <p:nvPr/>
        </p:nvSpPr>
        <p:spPr>
          <a:xfrm>
            <a:off x="6907530" y="6280784"/>
            <a:ext cx="152400" cy="152400"/>
          </a:xfrm>
          <a:custGeom>
            <a:avLst/>
            <a:gdLst/>
            <a:ahLst/>
            <a:cxnLst/>
            <a:rect l="l" t="t" r="r" b="b"/>
            <a:pathLst>
              <a:path w="152400" h="152400">
                <a:moveTo>
                  <a:pt x="76200" y="152400"/>
                </a:moveTo>
                <a:cubicBezTo>
                  <a:pt x="118256" y="152400"/>
                  <a:pt x="152400" y="118256"/>
                  <a:pt x="152400" y="76200"/>
                </a:cubicBezTo>
                <a:cubicBezTo>
                  <a:pt x="152400" y="34144"/>
                  <a:pt x="118256" y="0"/>
                  <a:pt x="76200" y="0"/>
                </a:cubicBezTo>
                <a:cubicBezTo>
                  <a:pt x="34144" y="0"/>
                  <a:pt x="0" y="34144"/>
                  <a:pt x="0" y="76200"/>
                </a:cubicBezTo>
                <a:cubicBezTo>
                  <a:pt x="0" y="118256"/>
                  <a:pt x="34144" y="152400"/>
                  <a:pt x="76200" y="152400"/>
                </a:cubicBezTo>
                <a:close/>
                <a:moveTo>
                  <a:pt x="76200" y="40481"/>
                </a:moveTo>
                <a:cubicBezTo>
                  <a:pt x="80159" y="40481"/>
                  <a:pt x="83344" y="43666"/>
                  <a:pt x="83344" y="47625"/>
                </a:cubicBezTo>
                <a:lnTo>
                  <a:pt x="83344" y="80962"/>
                </a:lnTo>
                <a:cubicBezTo>
                  <a:pt x="83344" y="84921"/>
                  <a:pt x="80159" y="88106"/>
                  <a:pt x="76200" y="88106"/>
                </a:cubicBezTo>
                <a:cubicBezTo>
                  <a:pt x="72241" y="88106"/>
                  <a:pt x="69056" y="84921"/>
                  <a:pt x="69056" y="80962"/>
                </a:cubicBezTo>
                <a:lnTo>
                  <a:pt x="69056" y="47625"/>
                </a:lnTo>
                <a:cubicBezTo>
                  <a:pt x="69056" y="43666"/>
                  <a:pt x="72241" y="40481"/>
                  <a:pt x="76200" y="40481"/>
                </a:cubicBezTo>
                <a:close/>
                <a:moveTo>
                  <a:pt x="68253" y="104775"/>
                </a:moveTo>
                <a:cubicBezTo>
                  <a:pt x="68072" y="101825"/>
                  <a:pt x="69543" y="99018"/>
                  <a:pt x="72072" y="97489"/>
                </a:cubicBezTo>
                <a:cubicBezTo>
                  <a:pt x="74601" y="95959"/>
                  <a:pt x="77770" y="95959"/>
                  <a:pt x="80298" y="97489"/>
                </a:cubicBezTo>
                <a:cubicBezTo>
                  <a:pt x="82827" y="99018"/>
                  <a:pt x="84298" y="101825"/>
                  <a:pt x="84118" y="104775"/>
                </a:cubicBezTo>
                <a:cubicBezTo>
                  <a:pt x="84298" y="107725"/>
                  <a:pt x="82827" y="110532"/>
                  <a:pt x="80298" y="112061"/>
                </a:cubicBezTo>
                <a:cubicBezTo>
                  <a:pt x="77770" y="113591"/>
                  <a:pt x="74601" y="113591"/>
                  <a:pt x="72072" y="112061"/>
                </a:cubicBezTo>
                <a:cubicBezTo>
                  <a:pt x="69543" y="110532"/>
                  <a:pt x="68072" y="107725"/>
                  <a:pt x="68253" y="104775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56" name="Text 54"/>
          <p:cNvSpPr/>
          <p:nvPr/>
        </p:nvSpPr>
        <p:spPr>
          <a:xfrm>
            <a:off x="7136130" y="6242684"/>
            <a:ext cx="4638675" cy="247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GB" sz="1200" b="1" noProof="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CQC (2025):</a:t>
            </a:r>
            <a:r>
              <a:rPr lang="en-GB" sz="1200" noProof="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"Unauthorised and unjustifiable surveillance"</a:t>
            </a:r>
            <a:endParaRPr lang="en-GB" sz="1600" noProof="0" dirty="0"/>
          </a:p>
        </p:txBody>
      </p:sp>
    </p:spTree>
  </p:cSld>
  <p:clrMapOvr>
    <a:masterClrMapping/>
  </p:clrMapOvr>
  <p:transition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A202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78928" y="378928"/>
            <a:ext cx="11509930" cy="2273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93" b="1" kern="0" spc="60" dirty="0">
                <a:solidFill>
                  <a:srgbClr val="D69E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Patient Outcomes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78928" y="644177"/>
            <a:ext cx="11604662" cy="4262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2685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Sleep Quality &amp; Therapeutic Engagement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386506" y="1229621"/>
            <a:ext cx="5623288" cy="3539185"/>
          </a:xfrm>
          <a:custGeom>
            <a:avLst/>
            <a:gdLst/>
            <a:ahLst/>
            <a:cxnLst/>
            <a:rect l="l" t="t" r="r" b="b"/>
            <a:pathLst>
              <a:path w="5623288" h="3539185">
                <a:moveTo>
                  <a:pt x="113679" y="0"/>
                </a:moveTo>
                <a:lnTo>
                  <a:pt x="5509609" y="0"/>
                </a:lnTo>
                <a:cubicBezTo>
                  <a:pt x="5572350" y="0"/>
                  <a:pt x="5623288" y="50938"/>
                  <a:pt x="5623288" y="113679"/>
                </a:cubicBezTo>
                <a:lnTo>
                  <a:pt x="5623288" y="3425506"/>
                </a:lnTo>
                <a:cubicBezTo>
                  <a:pt x="5623288" y="3488289"/>
                  <a:pt x="5572392" y="3539185"/>
                  <a:pt x="5509609" y="3539185"/>
                </a:cubicBezTo>
                <a:lnTo>
                  <a:pt x="113679" y="3539185"/>
                </a:lnTo>
                <a:cubicBezTo>
                  <a:pt x="50938" y="3539185"/>
                  <a:pt x="0" y="3488247"/>
                  <a:pt x="0" y="3425506"/>
                </a:cubicBezTo>
                <a:lnTo>
                  <a:pt x="0" y="113679"/>
                </a:lnTo>
                <a:cubicBezTo>
                  <a:pt x="0" y="50938"/>
                  <a:pt x="50938" y="0"/>
                  <a:pt x="113679" y="0"/>
                </a:cubicBezTo>
                <a:close/>
              </a:path>
            </a:pathLst>
          </a:custGeom>
          <a:gradFill flip="none" rotWithShape="1">
            <a:gsLst>
              <a:gs pos="0">
                <a:srgbClr val="4A908A">
                  <a:alpha val="20000"/>
                </a:srgbClr>
              </a:gs>
              <a:gs pos="100000">
                <a:srgbClr val="4A908A">
                  <a:alpha val="5000"/>
                </a:srgbClr>
              </a:gs>
            </a:gsLst>
            <a:lin ang="2700000" scaled="1"/>
          </a:gradFill>
          <a:ln w="20320">
            <a:solidFill>
              <a:srgbClr val="4A908A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574076" y="1426544"/>
            <a:ext cx="227357" cy="227357"/>
          </a:xfrm>
          <a:custGeom>
            <a:avLst/>
            <a:gdLst/>
            <a:ahLst/>
            <a:cxnLst/>
            <a:rect l="l" t="t" r="r" b="b"/>
            <a:pathLst>
              <a:path w="227357" h="227357">
                <a:moveTo>
                  <a:pt x="113678" y="0"/>
                </a:moveTo>
                <a:cubicBezTo>
                  <a:pt x="50889" y="0"/>
                  <a:pt x="0" y="50889"/>
                  <a:pt x="0" y="113678"/>
                </a:cubicBezTo>
                <a:cubicBezTo>
                  <a:pt x="0" y="176468"/>
                  <a:pt x="50889" y="227357"/>
                  <a:pt x="113678" y="227357"/>
                </a:cubicBezTo>
                <a:cubicBezTo>
                  <a:pt x="144229" y="227357"/>
                  <a:pt x="171983" y="215278"/>
                  <a:pt x="192409" y="195651"/>
                </a:cubicBezTo>
                <a:cubicBezTo>
                  <a:pt x="195651" y="192543"/>
                  <a:pt x="196584" y="187702"/>
                  <a:pt x="194763" y="183617"/>
                </a:cubicBezTo>
                <a:cubicBezTo>
                  <a:pt x="192942" y="179532"/>
                  <a:pt x="188679" y="177001"/>
                  <a:pt x="184194" y="177356"/>
                </a:cubicBezTo>
                <a:cubicBezTo>
                  <a:pt x="182019" y="177534"/>
                  <a:pt x="179843" y="177622"/>
                  <a:pt x="177622" y="177622"/>
                </a:cubicBezTo>
                <a:cubicBezTo>
                  <a:pt x="132506" y="177622"/>
                  <a:pt x="95916" y="141032"/>
                  <a:pt x="95916" y="95916"/>
                </a:cubicBezTo>
                <a:cubicBezTo>
                  <a:pt x="95916" y="63900"/>
                  <a:pt x="114344" y="36146"/>
                  <a:pt x="141254" y="22736"/>
                </a:cubicBezTo>
                <a:cubicBezTo>
                  <a:pt x="145295" y="20737"/>
                  <a:pt x="147604" y="16386"/>
                  <a:pt x="147071" y="11901"/>
                </a:cubicBezTo>
                <a:cubicBezTo>
                  <a:pt x="146538" y="7416"/>
                  <a:pt x="143252" y="3774"/>
                  <a:pt x="138856" y="2798"/>
                </a:cubicBezTo>
                <a:cubicBezTo>
                  <a:pt x="130730" y="977"/>
                  <a:pt x="122293" y="0"/>
                  <a:pt x="113678" y="0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943530" y="1388771"/>
            <a:ext cx="2065156" cy="303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79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Sleep Improvement</a:t>
            </a:r>
            <a:endParaRPr lang="en-US" sz="1600" dirty="0"/>
          </a:p>
        </p:txBody>
      </p:sp>
      <p:sp>
        <p:nvSpPr>
          <p:cNvPr id="7" name="Shape 5"/>
          <p:cNvSpPr/>
          <p:nvPr/>
        </p:nvSpPr>
        <p:spPr>
          <a:xfrm>
            <a:off x="545656" y="1805471"/>
            <a:ext cx="5304988" cy="1383086"/>
          </a:xfrm>
          <a:custGeom>
            <a:avLst/>
            <a:gdLst/>
            <a:ahLst/>
            <a:cxnLst/>
            <a:rect l="l" t="t" r="r" b="b"/>
            <a:pathLst>
              <a:path w="5304988" h="1383086">
                <a:moveTo>
                  <a:pt x="75779" y="0"/>
                </a:moveTo>
                <a:lnTo>
                  <a:pt x="5229209" y="0"/>
                </a:lnTo>
                <a:cubicBezTo>
                  <a:pt x="5271061" y="0"/>
                  <a:pt x="5304988" y="33928"/>
                  <a:pt x="5304988" y="75779"/>
                </a:cubicBezTo>
                <a:lnTo>
                  <a:pt x="5304988" y="1307307"/>
                </a:lnTo>
                <a:cubicBezTo>
                  <a:pt x="5304988" y="1349159"/>
                  <a:pt x="5271061" y="1383086"/>
                  <a:pt x="5229209" y="1383086"/>
                </a:cubicBezTo>
                <a:lnTo>
                  <a:pt x="75779" y="1383086"/>
                </a:lnTo>
                <a:cubicBezTo>
                  <a:pt x="33928" y="1383086"/>
                  <a:pt x="0" y="1349159"/>
                  <a:pt x="0" y="1307307"/>
                </a:cubicBezTo>
                <a:lnTo>
                  <a:pt x="0" y="75779"/>
                </a:lnTo>
                <a:cubicBezTo>
                  <a:pt x="0" y="33956"/>
                  <a:pt x="33956" y="0"/>
                  <a:pt x="75779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659334" y="1919150"/>
            <a:ext cx="5153417" cy="246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93" b="1" dirty="0">
                <a:solidFill>
                  <a:srgbClr val="D69E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Traditional Problem:</a:t>
            </a:r>
            <a:r>
              <a:rPr lang="en-US" sz="1193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Torchlight observations every 15-30 minutes</a:t>
            </a:r>
            <a:endParaRPr lang="en-US" sz="1600" dirty="0"/>
          </a:p>
        </p:txBody>
      </p:sp>
      <p:sp>
        <p:nvSpPr>
          <p:cNvPr id="9" name="Shape 7"/>
          <p:cNvSpPr/>
          <p:nvPr/>
        </p:nvSpPr>
        <p:spPr>
          <a:xfrm>
            <a:off x="659334" y="2241238"/>
            <a:ext cx="5077632" cy="833641"/>
          </a:xfrm>
          <a:custGeom>
            <a:avLst/>
            <a:gdLst/>
            <a:ahLst/>
            <a:cxnLst/>
            <a:rect l="l" t="t" r="r" b="b"/>
            <a:pathLst>
              <a:path w="5077632" h="833641">
                <a:moveTo>
                  <a:pt x="75786" y="0"/>
                </a:moveTo>
                <a:lnTo>
                  <a:pt x="5001845" y="0"/>
                </a:lnTo>
                <a:cubicBezTo>
                  <a:pt x="5043701" y="0"/>
                  <a:pt x="5077632" y="33931"/>
                  <a:pt x="5077632" y="75786"/>
                </a:cubicBezTo>
                <a:lnTo>
                  <a:pt x="5077632" y="757855"/>
                </a:lnTo>
                <a:cubicBezTo>
                  <a:pt x="5077632" y="799710"/>
                  <a:pt x="5043701" y="833641"/>
                  <a:pt x="5001845" y="833641"/>
                </a:cubicBezTo>
                <a:lnTo>
                  <a:pt x="75786" y="833641"/>
                </a:lnTo>
                <a:cubicBezTo>
                  <a:pt x="33931" y="833641"/>
                  <a:pt x="0" y="799710"/>
                  <a:pt x="0" y="757855"/>
                </a:cubicBezTo>
                <a:lnTo>
                  <a:pt x="0" y="75786"/>
                </a:lnTo>
                <a:cubicBezTo>
                  <a:pt x="0" y="33959"/>
                  <a:pt x="33959" y="0"/>
                  <a:pt x="75786" y="0"/>
                </a:cubicBezTo>
                <a:close/>
              </a:path>
            </a:pathLst>
          </a:custGeom>
          <a:solidFill>
            <a:srgbClr val="D69E2E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763539" y="2347340"/>
            <a:ext cx="132625" cy="151571"/>
          </a:xfrm>
          <a:custGeom>
            <a:avLst/>
            <a:gdLst/>
            <a:ahLst/>
            <a:cxnLst/>
            <a:rect l="l" t="t" r="r" b="b"/>
            <a:pathLst>
              <a:path w="132625" h="151571">
                <a:moveTo>
                  <a:pt x="0" y="63944"/>
                </a:moveTo>
                <a:cubicBezTo>
                  <a:pt x="0" y="44317"/>
                  <a:pt x="15897" y="28420"/>
                  <a:pt x="35524" y="28420"/>
                </a:cubicBezTo>
                <a:lnTo>
                  <a:pt x="37893" y="28420"/>
                </a:lnTo>
                <a:cubicBezTo>
                  <a:pt x="43133" y="28420"/>
                  <a:pt x="47366" y="32653"/>
                  <a:pt x="47366" y="37893"/>
                </a:cubicBezTo>
                <a:cubicBezTo>
                  <a:pt x="47366" y="43133"/>
                  <a:pt x="43133" y="47366"/>
                  <a:pt x="37893" y="47366"/>
                </a:cubicBezTo>
                <a:lnTo>
                  <a:pt x="35524" y="47366"/>
                </a:lnTo>
                <a:cubicBezTo>
                  <a:pt x="26377" y="47366"/>
                  <a:pt x="18946" y="54797"/>
                  <a:pt x="18946" y="63944"/>
                </a:cubicBezTo>
                <a:lnTo>
                  <a:pt x="18946" y="66312"/>
                </a:lnTo>
                <a:lnTo>
                  <a:pt x="37893" y="66312"/>
                </a:lnTo>
                <a:cubicBezTo>
                  <a:pt x="48343" y="66312"/>
                  <a:pt x="56839" y="74809"/>
                  <a:pt x="56839" y="85259"/>
                </a:cubicBezTo>
                <a:lnTo>
                  <a:pt x="56839" y="104205"/>
                </a:lnTo>
                <a:cubicBezTo>
                  <a:pt x="56839" y="114655"/>
                  <a:pt x="48343" y="123152"/>
                  <a:pt x="37893" y="123152"/>
                </a:cubicBezTo>
                <a:lnTo>
                  <a:pt x="18946" y="123152"/>
                </a:lnTo>
                <a:cubicBezTo>
                  <a:pt x="8496" y="123152"/>
                  <a:pt x="0" y="114655"/>
                  <a:pt x="0" y="104205"/>
                </a:cubicBezTo>
                <a:lnTo>
                  <a:pt x="0" y="63944"/>
                </a:lnTo>
                <a:close/>
                <a:moveTo>
                  <a:pt x="75786" y="63944"/>
                </a:moveTo>
                <a:cubicBezTo>
                  <a:pt x="75786" y="44317"/>
                  <a:pt x="91683" y="28420"/>
                  <a:pt x="111310" y="28420"/>
                </a:cubicBezTo>
                <a:lnTo>
                  <a:pt x="113678" y="28420"/>
                </a:lnTo>
                <a:cubicBezTo>
                  <a:pt x="118918" y="28420"/>
                  <a:pt x="123152" y="32653"/>
                  <a:pt x="123152" y="37893"/>
                </a:cubicBezTo>
                <a:cubicBezTo>
                  <a:pt x="123152" y="43133"/>
                  <a:pt x="118918" y="47366"/>
                  <a:pt x="113678" y="47366"/>
                </a:cubicBezTo>
                <a:lnTo>
                  <a:pt x="111310" y="47366"/>
                </a:lnTo>
                <a:cubicBezTo>
                  <a:pt x="102162" y="47366"/>
                  <a:pt x="94732" y="54797"/>
                  <a:pt x="94732" y="63944"/>
                </a:cubicBezTo>
                <a:lnTo>
                  <a:pt x="94732" y="66312"/>
                </a:lnTo>
                <a:lnTo>
                  <a:pt x="113678" y="66312"/>
                </a:lnTo>
                <a:cubicBezTo>
                  <a:pt x="124128" y="66312"/>
                  <a:pt x="132625" y="74809"/>
                  <a:pt x="132625" y="85259"/>
                </a:cubicBezTo>
                <a:lnTo>
                  <a:pt x="132625" y="104205"/>
                </a:lnTo>
                <a:cubicBezTo>
                  <a:pt x="132625" y="114655"/>
                  <a:pt x="124128" y="123152"/>
                  <a:pt x="113678" y="123152"/>
                </a:cubicBezTo>
                <a:lnTo>
                  <a:pt x="94732" y="123152"/>
                </a:lnTo>
                <a:cubicBezTo>
                  <a:pt x="84282" y="123152"/>
                  <a:pt x="75786" y="114655"/>
                  <a:pt x="75786" y="104205"/>
                </a:cubicBezTo>
                <a:lnTo>
                  <a:pt x="75786" y="63944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735120" y="2544380"/>
            <a:ext cx="5001846" cy="2273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93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"Shine it in your eyes so you wake up... disturbing you all the time"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735120" y="2809630"/>
            <a:ext cx="4992373" cy="1894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44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— Patient feedback (Dewa et al., 2023)</a:t>
            </a:r>
            <a:endParaRPr lang="en-US" sz="1600" dirty="0"/>
          </a:p>
        </p:txBody>
      </p:sp>
      <p:sp>
        <p:nvSpPr>
          <p:cNvPr id="13" name="Shape 11"/>
          <p:cNvSpPr/>
          <p:nvPr/>
        </p:nvSpPr>
        <p:spPr>
          <a:xfrm>
            <a:off x="549445" y="3306025"/>
            <a:ext cx="5303094" cy="1295933"/>
          </a:xfrm>
          <a:custGeom>
            <a:avLst/>
            <a:gdLst/>
            <a:ahLst/>
            <a:cxnLst/>
            <a:rect l="l" t="t" r="r" b="b"/>
            <a:pathLst>
              <a:path w="5303094" h="1295933">
                <a:moveTo>
                  <a:pt x="75786" y="0"/>
                </a:moveTo>
                <a:lnTo>
                  <a:pt x="5227308" y="0"/>
                </a:lnTo>
                <a:cubicBezTo>
                  <a:pt x="5269163" y="0"/>
                  <a:pt x="5303094" y="33931"/>
                  <a:pt x="5303094" y="75786"/>
                </a:cubicBezTo>
                <a:lnTo>
                  <a:pt x="5303094" y="1220147"/>
                </a:lnTo>
                <a:cubicBezTo>
                  <a:pt x="5303094" y="1262002"/>
                  <a:pt x="5269163" y="1295933"/>
                  <a:pt x="5227308" y="1295933"/>
                </a:cubicBezTo>
                <a:lnTo>
                  <a:pt x="75786" y="1295933"/>
                </a:lnTo>
                <a:cubicBezTo>
                  <a:pt x="33931" y="1295933"/>
                  <a:pt x="0" y="1262002"/>
                  <a:pt x="0" y="1220147"/>
                </a:cubicBezTo>
                <a:lnTo>
                  <a:pt x="0" y="75786"/>
                </a:lnTo>
                <a:cubicBezTo>
                  <a:pt x="0" y="33959"/>
                  <a:pt x="33959" y="0"/>
                  <a:pt x="75786" y="0"/>
                </a:cubicBezTo>
                <a:close/>
              </a:path>
            </a:pathLst>
          </a:custGeom>
          <a:solidFill>
            <a:srgbClr val="4A908A">
              <a:alpha val="10196"/>
            </a:srgbClr>
          </a:solidFill>
          <a:ln w="10160">
            <a:solidFill>
              <a:srgbClr val="4A908A">
                <a:alpha val="30196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690596" y="3461388"/>
            <a:ext cx="189464" cy="189464"/>
          </a:xfrm>
          <a:custGeom>
            <a:avLst/>
            <a:gdLst/>
            <a:ahLst/>
            <a:cxnLst/>
            <a:rect l="l" t="t" r="r" b="b"/>
            <a:pathLst>
              <a:path w="189464" h="189464">
                <a:moveTo>
                  <a:pt x="94732" y="189464"/>
                </a:moveTo>
                <a:cubicBezTo>
                  <a:pt x="147016" y="189464"/>
                  <a:pt x="189464" y="147016"/>
                  <a:pt x="189464" y="94732"/>
                </a:cubicBezTo>
                <a:cubicBezTo>
                  <a:pt x="189464" y="42448"/>
                  <a:pt x="147016" y="0"/>
                  <a:pt x="94732" y="0"/>
                </a:cubicBezTo>
                <a:cubicBezTo>
                  <a:pt x="42448" y="0"/>
                  <a:pt x="0" y="42448"/>
                  <a:pt x="0" y="94732"/>
                </a:cubicBezTo>
                <a:cubicBezTo>
                  <a:pt x="0" y="147016"/>
                  <a:pt x="42448" y="189464"/>
                  <a:pt x="94732" y="189464"/>
                </a:cubicBezTo>
                <a:close/>
                <a:moveTo>
                  <a:pt x="125964" y="78709"/>
                </a:moveTo>
                <a:lnTo>
                  <a:pt x="96360" y="126075"/>
                </a:lnTo>
                <a:cubicBezTo>
                  <a:pt x="94806" y="128554"/>
                  <a:pt x="92142" y="130108"/>
                  <a:pt x="89218" y="130256"/>
                </a:cubicBezTo>
                <a:cubicBezTo>
                  <a:pt x="86295" y="130404"/>
                  <a:pt x="83483" y="129072"/>
                  <a:pt x="81743" y="126704"/>
                </a:cubicBezTo>
                <a:lnTo>
                  <a:pt x="63981" y="103021"/>
                </a:lnTo>
                <a:cubicBezTo>
                  <a:pt x="61021" y="99098"/>
                  <a:pt x="61835" y="93548"/>
                  <a:pt x="65757" y="90587"/>
                </a:cubicBezTo>
                <a:cubicBezTo>
                  <a:pt x="69680" y="87627"/>
                  <a:pt x="75230" y="88441"/>
                  <a:pt x="78191" y="92364"/>
                </a:cubicBezTo>
                <a:lnTo>
                  <a:pt x="88182" y="105685"/>
                </a:lnTo>
                <a:lnTo>
                  <a:pt x="110903" y="69310"/>
                </a:lnTo>
                <a:cubicBezTo>
                  <a:pt x="113493" y="65165"/>
                  <a:pt x="118970" y="63870"/>
                  <a:pt x="123152" y="66497"/>
                </a:cubicBezTo>
                <a:cubicBezTo>
                  <a:pt x="127333" y="69125"/>
                  <a:pt x="128591" y="74564"/>
                  <a:pt x="125964" y="78746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1017421" y="3423496"/>
            <a:ext cx="1477818" cy="2652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43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Oxevision Solution</a:t>
            </a:r>
            <a:endParaRPr lang="en-US" sz="1600" dirty="0"/>
          </a:p>
        </p:txBody>
      </p:sp>
      <p:sp>
        <p:nvSpPr>
          <p:cNvPr id="16" name="Text 14"/>
          <p:cNvSpPr/>
          <p:nvPr/>
        </p:nvSpPr>
        <p:spPr>
          <a:xfrm>
            <a:off x="666913" y="3764531"/>
            <a:ext cx="5143944" cy="49260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93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Uninterrupted nighttime monitoring with </a:t>
            </a:r>
            <a:r>
              <a:rPr lang="en-US" sz="1193" dirty="0">
                <a:solidFill>
                  <a:srgbClr val="4A908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significant correlation</a:t>
            </a:r>
            <a:r>
              <a:rPr lang="en-US" sz="1193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between diminished insomnia severity and exposure duration</a:t>
            </a:r>
            <a:endParaRPr lang="en-US" sz="1600" dirty="0"/>
          </a:p>
        </p:txBody>
      </p:sp>
      <p:sp>
        <p:nvSpPr>
          <p:cNvPr id="17" name="Text 15"/>
          <p:cNvSpPr/>
          <p:nvPr/>
        </p:nvSpPr>
        <p:spPr>
          <a:xfrm>
            <a:off x="666913" y="4295029"/>
            <a:ext cx="5134471" cy="1894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44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(Agency for Care Effectiveness, 2024)</a:t>
            </a:r>
            <a:endParaRPr lang="en-US" sz="1600" dirty="0"/>
          </a:p>
        </p:txBody>
      </p:sp>
      <p:sp>
        <p:nvSpPr>
          <p:cNvPr id="18" name="Shape 16"/>
          <p:cNvSpPr/>
          <p:nvPr/>
        </p:nvSpPr>
        <p:spPr>
          <a:xfrm>
            <a:off x="397874" y="4886156"/>
            <a:ext cx="5627077" cy="1970424"/>
          </a:xfrm>
          <a:custGeom>
            <a:avLst/>
            <a:gdLst/>
            <a:ahLst/>
            <a:cxnLst/>
            <a:rect l="l" t="t" r="r" b="b"/>
            <a:pathLst>
              <a:path w="5627077" h="1970424">
                <a:moveTo>
                  <a:pt x="37893" y="0"/>
                </a:moveTo>
                <a:lnTo>
                  <a:pt x="5513403" y="0"/>
                </a:lnTo>
                <a:cubicBezTo>
                  <a:pt x="5576183" y="0"/>
                  <a:pt x="5627077" y="50893"/>
                  <a:pt x="5627077" y="113674"/>
                </a:cubicBezTo>
                <a:lnTo>
                  <a:pt x="5627077" y="1856750"/>
                </a:lnTo>
                <a:cubicBezTo>
                  <a:pt x="5627077" y="1919489"/>
                  <a:pt x="5576141" y="1970424"/>
                  <a:pt x="5513403" y="1970424"/>
                </a:cubicBezTo>
                <a:lnTo>
                  <a:pt x="37893" y="1970424"/>
                </a:lnTo>
                <a:cubicBezTo>
                  <a:pt x="16965" y="1970424"/>
                  <a:pt x="0" y="1953459"/>
                  <a:pt x="0" y="1932531"/>
                </a:cubicBezTo>
                <a:lnTo>
                  <a:pt x="0" y="37893"/>
                </a:lnTo>
                <a:cubicBezTo>
                  <a:pt x="0" y="16965"/>
                  <a:pt x="16965" y="0"/>
                  <a:pt x="37893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397874" y="4886156"/>
            <a:ext cx="37893" cy="1970424"/>
          </a:xfrm>
          <a:custGeom>
            <a:avLst/>
            <a:gdLst/>
            <a:ahLst/>
            <a:cxnLst/>
            <a:rect l="l" t="t" r="r" b="b"/>
            <a:pathLst>
              <a:path w="37893" h="1970424">
                <a:moveTo>
                  <a:pt x="37893" y="0"/>
                </a:moveTo>
                <a:lnTo>
                  <a:pt x="37893" y="0"/>
                </a:lnTo>
                <a:lnTo>
                  <a:pt x="37893" y="1970424"/>
                </a:lnTo>
                <a:lnTo>
                  <a:pt x="37893" y="1970424"/>
                </a:lnTo>
                <a:cubicBezTo>
                  <a:pt x="16965" y="1970424"/>
                  <a:pt x="0" y="1953459"/>
                  <a:pt x="0" y="1932531"/>
                </a:cubicBezTo>
                <a:lnTo>
                  <a:pt x="0" y="37893"/>
                </a:lnTo>
                <a:cubicBezTo>
                  <a:pt x="0" y="16965"/>
                  <a:pt x="16965" y="0"/>
                  <a:pt x="37893" y="0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596811" y="5056673"/>
            <a:ext cx="227357" cy="227357"/>
          </a:xfrm>
          <a:custGeom>
            <a:avLst/>
            <a:gdLst/>
            <a:ahLst/>
            <a:cxnLst/>
            <a:rect l="l" t="t" r="r" b="b"/>
            <a:pathLst>
              <a:path w="227357" h="227357">
                <a:moveTo>
                  <a:pt x="113678" y="227357"/>
                </a:moveTo>
                <a:cubicBezTo>
                  <a:pt x="176419" y="227357"/>
                  <a:pt x="227357" y="176419"/>
                  <a:pt x="227357" y="113678"/>
                </a:cubicBezTo>
                <a:cubicBezTo>
                  <a:pt x="227357" y="50938"/>
                  <a:pt x="176419" y="0"/>
                  <a:pt x="113678" y="0"/>
                </a:cubicBezTo>
                <a:cubicBezTo>
                  <a:pt x="50938" y="0"/>
                  <a:pt x="0" y="50938"/>
                  <a:pt x="0" y="113678"/>
                </a:cubicBezTo>
                <a:cubicBezTo>
                  <a:pt x="0" y="176419"/>
                  <a:pt x="50938" y="227357"/>
                  <a:pt x="113678" y="227357"/>
                </a:cubicBezTo>
                <a:close/>
                <a:moveTo>
                  <a:pt x="73447" y="142942"/>
                </a:moveTo>
                <a:cubicBezTo>
                  <a:pt x="82506" y="155375"/>
                  <a:pt x="97159" y="163413"/>
                  <a:pt x="113678" y="163413"/>
                </a:cubicBezTo>
                <a:cubicBezTo>
                  <a:pt x="130197" y="163413"/>
                  <a:pt x="144851" y="155375"/>
                  <a:pt x="153910" y="142942"/>
                </a:cubicBezTo>
                <a:cubicBezTo>
                  <a:pt x="157373" y="138190"/>
                  <a:pt x="164034" y="137124"/>
                  <a:pt x="168786" y="140588"/>
                </a:cubicBezTo>
                <a:cubicBezTo>
                  <a:pt x="173537" y="144052"/>
                  <a:pt x="174603" y="150713"/>
                  <a:pt x="171139" y="155464"/>
                </a:cubicBezTo>
                <a:cubicBezTo>
                  <a:pt x="158217" y="173182"/>
                  <a:pt x="137302" y="184727"/>
                  <a:pt x="113678" y="184727"/>
                </a:cubicBezTo>
                <a:cubicBezTo>
                  <a:pt x="90055" y="184727"/>
                  <a:pt x="69140" y="173182"/>
                  <a:pt x="56217" y="155464"/>
                </a:cubicBezTo>
                <a:cubicBezTo>
                  <a:pt x="52754" y="150713"/>
                  <a:pt x="53820" y="144052"/>
                  <a:pt x="58571" y="140588"/>
                </a:cubicBezTo>
                <a:cubicBezTo>
                  <a:pt x="63322" y="137124"/>
                  <a:pt x="69983" y="138190"/>
                  <a:pt x="73447" y="142942"/>
                </a:cubicBezTo>
                <a:close/>
                <a:moveTo>
                  <a:pt x="63944" y="92364"/>
                </a:moveTo>
                <a:cubicBezTo>
                  <a:pt x="63944" y="84521"/>
                  <a:pt x="70311" y="78154"/>
                  <a:pt x="78154" y="78154"/>
                </a:cubicBezTo>
                <a:cubicBezTo>
                  <a:pt x="85996" y="78154"/>
                  <a:pt x="92364" y="84521"/>
                  <a:pt x="92364" y="92364"/>
                </a:cubicBezTo>
                <a:cubicBezTo>
                  <a:pt x="92364" y="100206"/>
                  <a:pt x="85996" y="106573"/>
                  <a:pt x="78154" y="106573"/>
                </a:cubicBezTo>
                <a:cubicBezTo>
                  <a:pt x="70311" y="106573"/>
                  <a:pt x="63944" y="100206"/>
                  <a:pt x="63944" y="92364"/>
                </a:cubicBezTo>
                <a:close/>
                <a:moveTo>
                  <a:pt x="149203" y="78154"/>
                </a:moveTo>
                <a:cubicBezTo>
                  <a:pt x="157045" y="78154"/>
                  <a:pt x="163413" y="84521"/>
                  <a:pt x="163413" y="92364"/>
                </a:cubicBezTo>
                <a:cubicBezTo>
                  <a:pt x="163413" y="100206"/>
                  <a:pt x="157045" y="106573"/>
                  <a:pt x="149203" y="106573"/>
                </a:cubicBezTo>
                <a:cubicBezTo>
                  <a:pt x="141360" y="106573"/>
                  <a:pt x="134993" y="100206"/>
                  <a:pt x="134993" y="92364"/>
                </a:cubicBezTo>
                <a:cubicBezTo>
                  <a:pt x="134993" y="84521"/>
                  <a:pt x="141360" y="78154"/>
                  <a:pt x="149203" y="78154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966266" y="5037727"/>
            <a:ext cx="1544131" cy="2652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92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Patient Feedback</a:t>
            </a:r>
            <a:endParaRPr lang="en-US" sz="1600" dirty="0"/>
          </a:p>
        </p:txBody>
      </p:sp>
      <p:sp>
        <p:nvSpPr>
          <p:cNvPr id="22" name="Shape 20"/>
          <p:cNvSpPr/>
          <p:nvPr/>
        </p:nvSpPr>
        <p:spPr>
          <a:xfrm>
            <a:off x="568392" y="5416655"/>
            <a:ext cx="5304988" cy="994685"/>
          </a:xfrm>
          <a:custGeom>
            <a:avLst/>
            <a:gdLst/>
            <a:ahLst/>
            <a:cxnLst/>
            <a:rect l="l" t="t" r="r" b="b"/>
            <a:pathLst>
              <a:path w="5304988" h="994685">
                <a:moveTo>
                  <a:pt x="75785" y="0"/>
                </a:moveTo>
                <a:lnTo>
                  <a:pt x="5229203" y="0"/>
                </a:lnTo>
                <a:cubicBezTo>
                  <a:pt x="5271058" y="0"/>
                  <a:pt x="5304988" y="33930"/>
                  <a:pt x="5304988" y="75785"/>
                </a:cubicBezTo>
                <a:lnTo>
                  <a:pt x="5304988" y="918900"/>
                </a:lnTo>
                <a:cubicBezTo>
                  <a:pt x="5304988" y="960755"/>
                  <a:pt x="5271058" y="994685"/>
                  <a:pt x="5229203" y="994685"/>
                </a:cubicBezTo>
                <a:lnTo>
                  <a:pt x="75785" y="994685"/>
                </a:lnTo>
                <a:cubicBezTo>
                  <a:pt x="33930" y="994685"/>
                  <a:pt x="0" y="960755"/>
                  <a:pt x="0" y="918900"/>
                </a:cubicBezTo>
                <a:lnTo>
                  <a:pt x="0" y="75785"/>
                </a:lnTo>
                <a:cubicBezTo>
                  <a:pt x="0" y="33958"/>
                  <a:pt x="33958" y="0"/>
                  <a:pt x="75785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710490" y="5560649"/>
            <a:ext cx="132625" cy="151571"/>
          </a:xfrm>
          <a:custGeom>
            <a:avLst/>
            <a:gdLst/>
            <a:ahLst/>
            <a:cxnLst/>
            <a:rect l="l" t="t" r="r" b="b"/>
            <a:pathLst>
              <a:path w="132625" h="151571">
                <a:moveTo>
                  <a:pt x="0" y="63944"/>
                </a:moveTo>
                <a:cubicBezTo>
                  <a:pt x="0" y="44317"/>
                  <a:pt x="15897" y="28420"/>
                  <a:pt x="35524" y="28420"/>
                </a:cubicBezTo>
                <a:lnTo>
                  <a:pt x="37893" y="28420"/>
                </a:lnTo>
                <a:cubicBezTo>
                  <a:pt x="43133" y="28420"/>
                  <a:pt x="47366" y="32653"/>
                  <a:pt x="47366" y="37893"/>
                </a:cubicBezTo>
                <a:cubicBezTo>
                  <a:pt x="47366" y="43133"/>
                  <a:pt x="43133" y="47366"/>
                  <a:pt x="37893" y="47366"/>
                </a:cubicBezTo>
                <a:lnTo>
                  <a:pt x="35524" y="47366"/>
                </a:lnTo>
                <a:cubicBezTo>
                  <a:pt x="26377" y="47366"/>
                  <a:pt x="18946" y="54797"/>
                  <a:pt x="18946" y="63944"/>
                </a:cubicBezTo>
                <a:lnTo>
                  <a:pt x="18946" y="66312"/>
                </a:lnTo>
                <a:lnTo>
                  <a:pt x="37893" y="66312"/>
                </a:lnTo>
                <a:cubicBezTo>
                  <a:pt x="48343" y="66312"/>
                  <a:pt x="56839" y="74809"/>
                  <a:pt x="56839" y="85259"/>
                </a:cubicBezTo>
                <a:lnTo>
                  <a:pt x="56839" y="104205"/>
                </a:lnTo>
                <a:cubicBezTo>
                  <a:pt x="56839" y="114655"/>
                  <a:pt x="48343" y="123152"/>
                  <a:pt x="37893" y="123152"/>
                </a:cubicBezTo>
                <a:lnTo>
                  <a:pt x="18946" y="123152"/>
                </a:lnTo>
                <a:cubicBezTo>
                  <a:pt x="8496" y="123152"/>
                  <a:pt x="0" y="114655"/>
                  <a:pt x="0" y="104205"/>
                </a:cubicBezTo>
                <a:lnTo>
                  <a:pt x="0" y="63944"/>
                </a:lnTo>
                <a:close/>
                <a:moveTo>
                  <a:pt x="75786" y="63944"/>
                </a:moveTo>
                <a:cubicBezTo>
                  <a:pt x="75786" y="44317"/>
                  <a:pt x="91683" y="28420"/>
                  <a:pt x="111310" y="28420"/>
                </a:cubicBezTo>
                <a:lnTo>
                  <a:pt x="113678" y="28420"/>
                </a:lnTo>
                <a:cubicBezTo>
                  <a:pt x="118918" y="28420"/>
                  <a:pt x="123152" y="32653"/>
                  <a:pt x="123152" y="37893"/>
                </a:cubicBezTo>
                <a:cubicBezTo>
                  <a:pt x="123152" y="43133"/>
                  <a:pt x="118918" y="47366"/>
                  <a:pt x="113678" y="47366"/>
                </a:cubicBezTo>
                <a:lnTo>
                  <a:pt x="111310" y="47366"/>
                </a:lnTo>
                <a:cubicBezTo>
                  <a:pt x="102162" y="47366"/>
                  <a:pt x="94732" y="54797"/>
                  <a:pt x="94732" y="63944"/>
                </a:cubicBezTo>
                <a:lnTo>
                  <a:pt x="94732" y="66312"/>
                </a:lnTo>
                <a:lnTo>
                  <a:pt x="113678" y="66312"/>
                </a:lnTo>
                <a:cubicBezTo>
                  <a:pt x="124128" y="66312"/>
                  <a:pt x="132625" y="74809"/>
                  <a:pt x="132625" y="85259"/>
                </a:cubicBezTo>
                <a:lnTo>
                  <a:pt x="132625" y="104205"/>
                </a:lnTo>
                <a:cubicBezTo>
                  <a:pt x="132625" y="114655"/>
                  <a:pt x="124128" y="123152"/>
                  <a:pt x="113678" y="123152"/>
                </a:cubicBezTo>
                <a:lnTo>
                  <a:pt x="94732" y="123152"/>
                </a:lnTo>
                <a:cubicBezTo>
                  <a:pt x="84282" y="123152"/>
                  <a:pt x="75786" y="114655"/>
                  <a:pt x="75786" y="104205"/>
                </a:cubicBezTo>
                <a:lnTo>
                  <a:pt x="75786" y="63944"/>
                </a:ln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682070" y="5788006"/>
            <a:ext cx="5153417" cy="246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93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"They feel better... able to have some more privacy, which is really good"</a:t>
            </a:r>
            <a:endParaRPr lang="en-US" sz="1600" dirty="0"/>
          </a:p>
        </p:txBody>
      </p:sp>
      <p:sp>
        <p:nvSpPr>
          <p:cNvPr id="25" name="Text 23"/>
          <p:cNvSpPr/>
          <p:nvPr/>
        </p:nvSpPr>
        <p:spPr>
          <a:xfrm>
            <a:off x="682070" y="6110094"/>
            <a:ext cx="5143944" cy="1894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44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— Combined Healthcare NHS Trust (2025)</a:t>
            </a:r>
            <a:endParaRPr lang="en-US" sz="1600" dirty="0"/>
          </a:p>
        </p:txBody>
      </p:sp>
      <p:sp>
        <p:nvSpPr>
          <p:cNvPr id="26" name="Shape 24"/>
          <p:cNvSpPr/>
          <p:nvPr/>
        </p:nvSpPr>
        <p:spPr>
          <a:xfrm>
            <a:off x="6172259" y="1222042"/>
            <a:ext cx="5646023" cy="3258779"/>
          </a:xfrm>
          <a:custGeom>
            <a:avLst/>
            <a:gdLst/>
            <a:ahLst/>
            <a:cxnLst/>
            <a:rect l="l" t="t" r="r" b="b"/>
            <a:pathLst>
              <a:path w="5646023" h="3258779">
                <a:moveTo>
                  <a:pt x="113666" y="0"/>
                </a:moveTo>
                <a:lnTo>
                  <a:pt x="5532357" y="0"/>
                </a:lnTo>
                <a:cubicBezTo>
                  <a:pt x="5595133" y="0"/>
                  <a:pt x="5646023" y="50890"/>
                  <a:pt x="5646023" y="113666"/>
                </a:cubicBezTo>
                <a:lnTo>
                  <a:pt x="5646023" y="3145112"/>
                </a:lnTo>
                <a:cubicBezTo>
                  <a:pt x="5646023" y="3207888"/>
                  <a:pt x="5595133" y="3258779"/>
                  <a:pt x="5532357" y="3258779"/>
                </a:cubicBezTo>
                <a:lnTo>
                  <a:pt x="113666" y="3258779"/>
                </a:lnTo>
                <a:cubicBezTo>
                  <a:pt x="50890" y="3258779"/>
                  <a:pt x="0" y="3207888"/>
                  <a:pt x="0" y="3145112"/>
                </a:cubicBezTo>
                <a:lnTo>
                  <a:pt x="0" y="113666"/>
                </a:lnTo>
                <a:cubicBezTo>
                  <a:pt x="0" y="50890"/>
                  <a:pt x="50890" y="0"/>
                  <a:pt x="113666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Shape 25"/>
          <p:cNvSpPr/>
          <p:nvPr/>
        </p:nvSpPr>
        <p:spPr>
          <a:xfrm>
            <a:off x="6338040" y="1392559"/>
            <a:ext cx="255776" cy="227357"/>
          </a:xfrm>
          <a:custGeom>
            <a:avLst/>
            <a:gdLst/>
            <a:ahLst/>
            <a:cxnLst/>
            <a:rect l="l" t="t" r="r" b="b"/>
            <a:pathLst>
              <a:path w="255776" h="227357">
                <a:moveTo>
                  <a:pt x="119407" y="37834"/>
                </a:moveTo>
                <a:lnTo>
                  <a:pt x="67630" y="95383"/>
                </a:lnTo>
                <a:cubicBezTo>
                  <a:pt x="65587" y="97648"/>
                  <a:pt x="65676" y="101156"/>
                  <a:pt x="67852" y="103332"/>
                </a:cubicBezTo>
                <a:cubicBezTo>
                  <a:pt x="81395" y="116876"/>
                  <a:pt x="103376" y="116876"/>
                  <a:pt x="116920" y="103332"/>
                </a:cubicBezTo>
                <a:lnTo>
                  <a:pt x="131041" y="89211"/>
                </a:lnTo>
                <a:cubicBezTo>
                  <a:pt x="132906" y="87346"/>
                  <a:pt x="135259" y="86324"/>
                  <a:pt x="137657" y="86147"/>
                </a:cubicBezTo>
                <a:cubicBezTo>
                  <a:pt x="140677" y="85880"/>
                  <a:pt x="143785" y="86902"/>
                  <a:pt x="146094" y="89211"/>
                </a:cubicBezTo>
                <a:lnTo>
                  <a:pt x="224515" y="166965"/>
                </a:lnTo>
                <a:lnTo>
                  <a:pt x="255776" y="142098"/>
                </a:lnTo>
                <a:lnTo>
                  <a:pt x="255776" y="14210"/>
                </a:lnTo>
                <a:lnTo>
                  <a:pt x="206042" y="42629"/>
                </a:lnTo>
                <a:lnTo>
                  <a:pt x="195473" y="35569"/>
                </a:lnTo>
                <a:cubicBezTo>
                  <a:pt x="188457" y="30906"/>
                  <a:pt x="180242" y="28420"/>
                  <a:pt x="171805" y="28420"/>
                </a:cubicBezTo>
                <a:lnTo>
                  <a:pt x="140544" y="28420"/>
                </a:lnTo>
                <a:cubicBezTo>
                  <a:pt x="140055" y="28420"/>
                  <a:pt x="139522" y="28420"/>
                  <a:pt x="139034" y="28464"/>
                </a:cubicBezTo>
                <a:cubicBezTo>
                  <a:pt x="131529" y="28864"/>
                  <a:pt x="124469" y="32238"/>
                  <a:pt x="119407" y="37834"/>
                </a:cubicBezTo>
                <a:close/>
                <a:moveTo>
                  <a:pt x="51777" y="81129"/>
                </a:moveTo>
                <a:lnTo>
                  <a:pt x="99202" y="28420"/>
                </a:lnTo>
                <a:lnTo>
                  <a:pt x="81617" y="28420"/>
                </a:lnTo>
                <a:cubicBezTo>
                  <a:pt x="70294" y="28420"/>
                  <a:pt x="59459" y="32905"/>
                  <a:pt x="51466" y="40898"/>
                </a:cubicBezTo>
                <a:lnTo>
                  <a:pt x="49734" y="42629"/>
                </a:lnTo>
                <a:lnTo>
                  <a:pt x="0" y="14210"/>
                </a:lnTo>
                <a:lnTo>
                  <a:pt x="0" y="142098"/>
                </a:lnTo>
                <a:lnTo>
                  <a:pt x="69450" y="199958"/>
                </a:lnTo>
                <a:cubicBezTo>
                  <a:pt x="79664" y="208484"/>
                  <a:pt x="92541" y="213147"/>
                  <a:pt x="105819" y="213147"/>
                </a:cubicBezTo>
                <a:lnTo>
                  <a:pt x="112790" y="213147"/>
                </a:lnTo>
                <a:lnTo>
                  <a:pt x="109682" y="210038"/>
                </a:lnTo>
                <a:cubicBezTo>
                  <a:pt x="105508" y="205864"/>
                  <a:pt x="105508" y="199115"/>
                  <a:pt x="109682" y="194985"/>
                </a:cubicBezTo>
                <a:cubicBezTo>
                  <a:pt x="113856" y="190855"/>
                  <a:pt x="120606" y="190811"/>
                  <a:pt x="124735" y="194985"/>
                </a:cubicBezTo>
                <a:lnTo>
                  <a:pt x="142942" y="213191"/>
                </a:lnTo>
                <a:lnTo>
                  <a:pt x="146938" y="213191"/>
                </a:lnTo>
                <a:cubicBezTo>
                  <a:pt x="155420" y="213191"/>
                  <a:pt x="163723" y="211282"/>
                  <a:pt x="171272" y="207729"/>
                </a:cubicBezTo>
                <a:lnTo>
                  <a:pt x="159416" y="195829"/>
                </a:lnTo>
                <a:cubicBezTo>
                  <a:pt x="155242" y="191655"/>
                  <a:pt x="155242" y="184905"/>
                  <a:pt x="159416" y="180775"/>
                </a:cubicBezTo>
                <a:cubicBezTo>
                  <a:pt x="163590" y="176645"/>
                  <a:pt x="170340" y="176601"/>
                  <a:pt x="174470" y="180775"/>
                </a:cubicBezTo>
                <a:lnTo>
                  <a:pt x="188679" y="194985"/>
                </a:lnTo>
                <a:lnTo>
                  <a:pt x="196450" y="187214"/>
                </a:lnTo>
                <a:cubicBezTo>
                  <a:pt x="200402" y="183262"/>
                  <a:pt x="201557" y="177534"/>
                  <a:pt x="199825" y="172516"/>
                </a:cubicBezTo>
                <a:lnTo>
                  <a:pt x="138590" y="111769"/>
                </a:lnTo>
                <a:lnTo>
                  <a:pt x="131973" y="118385"/>
                </a:lnTo>
                <a:cubicBezTo>
                  <a:pt x="110081" y="140277"/>
                  <a:pt x="74646" y="140277"/>
                  <a:pt x="52754" y="118385"/>
                </a:cubicBezTo>
                <a:cubicBezTo>
                  <a:pt x="42541" y="108172"/>
                  <a:pt x="42141" y="91786"/>
                  <a:pt x="51777" y="81085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6721704" y="1373613"/>
            <a:ext cx="2197781" cy="2652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92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Therapeutic Engagement</a:t>
            </a:r>
            <a:endParaRPr lang="en-US" sz="1600" dirty="0"/>
          </a:p>
        </p:txBody>
      </p:sp>
      <p:sp>
        <p:nvSpPr>
          <p:cNvPr id="29" name="Shape 27"/>
          <p:cNvSpPr/>
          <p:nvPr/>
        </p:nvSpPr>
        <p:spPr>
          <a:xfrm>
            <a:off x="6323830" y="1752541"/>
            <a:ext cx="5342881" cy="719963"/>
          </a:xfrm>
          <a:custGeom>
            <a:avLst/>
            <a:gdLst/>
            <a:ahLst/>
            <a:cxnLst/>
            <a:rect l="l" t="t" r="r" b="b"/>
            <a:pathLst>
              <a:path w="5342881" h="719963">
                <a:moveTo>
                  <a:pt x="75783" y="0"/>
                </a:moveTo>
                <a:lnTo>
                  <a:pt x="5267098" y="0"/>
                </a:lnTo>
                <a:cubicBezTo>
                  <a:pt x="5308952" y="0"/>
                  <a:pt x="5342881" y="33929"/>
                  <a:pt x="5342881" y="75783"/>
                </a:cubicBezTo>
                <a:lnTo>
                  <a:pt x="5342881" y="644179"/>
                </a:lnTo>
                <a:cubicBezTo>
                  <a:pt x="5342881" y="686033"/>
                  <a:pt x="5308952" y="719963"/>
                  <a:pt x="5267098" y="719963"/>
                </a:cubicBezTo>
                <a:lnTo>
                  <a:pt x="75783" y="719963"/>
                </a:lnTo>
                <a:cubicBezTo>
                  <a:pt x="33957" y="719963"/>
                  <a:pt x="0" y="686005"/>
                  <a:pt x="0" y="644179"/>
                </a:cubicBezTo>
                <a:lnTo>
                  <a:pt x="0" y="75783"/>
                </a:lnTo>
                <a:cubicBezTo>
                  <a:pt x="0" y="33929"/>
                  <a:pt x="33929" y="0"/>
                  <a:pt x="75783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Shape 28"/>
          <p:cNvSpPr/>
          <p:nvPr/>
        </p:nvSpPr>
        <p:spPr>
          <a:xfrm>
            <a:off x="6465928" y="1904112"/>
            <a:ext cx="132625" cy="151571"/>
          </a:xfrm>
          <a:custGeom>
            <a:avLst/>
            <a:gdLst/>
            <a:ahLst/>
            <a:cxnLst/>
            <a:rect l="l" t="t" r="r" b="b"/>
            <a:pathLst>
              <a:path w="132625" h="151571">
                <a:moveTo>
                  <a:pt x="128717" y="20752"/>
                </a:moveTo>
                <a:cubicBezTo>
                  <a:pt x="132950" y="23831"/>
                  <a:pt x="133898" y="29752"/>
                  <a:pt x="130819" y="33985"/>
                </a:cubicBezTo>
                <a:lnTo>
                  <a:pt x="55033" y="138190"/>
                </a:lnTo>
                <a:cubicBezTo>
                  <a:pt x="53405" y="140440"/>
                  <a:pt x="50889" y="141831"/>
                  <a:pt x="48106" y="142068"/>
                </a:cubicBezTo>
                <a:cubicBezTo>
                  <a:pt x="45323" y="142305"/>
                  <a:pt x="42629" y="141269"/>
                  <a:pt x="40676" y="139315"/>
                </a:cubicBezTo>
                <a:lnTo>
                  <a:pt x="2783" y="101422"/>
                </a:lnTo>
                <a:cubicBezTo>
                  <a:pt x="-918" y="97722"/>
                  <a:pt x="-918" y="91712"/>
                  <a:pt x="2783" y="88012"/>
                </a:cubicBezTo>
                <a:cubicBezTo>
                  <a:pt x="6483" y="84311"/>
                  <a:pt x="12493" y="84311"/>
                  <a:pt x="16193" y="88012"/>
                </a:cubicBezTo>
                <a:lnTo>
                  <a:pt x="46241" y="118060"/>
                </a:lnTo>
                <a:lnTo>
                  <a:pt x="115514" y="22824"/>
                </a:lnTo>
                <a:cubicBezTo>
                  <a:pt x="118593" y="18591"/>
                  <a:pt x="124513" y="17644"/>
                  <a:pt x="128747" y="20723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6702758" y="1866219"/>
            <a:ext cx="1335720" cy="2273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93" b="1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Patient Acceptance</a:t>
            </a:r>
            <a:endParaRPr lang="en-US" sz="1600" dirty="0"/>
          </a:p>
        </p:txBody>
      </p:sp>
      <p:sp>
        <p:nvSpPr>
          <p:cNvPr id="32" name="Text 30"/>
          <p:cNvSpPr/>
          <p:nvPr/>
        </p:nvSpPr>
        <p:spPr>
          <a:xfrm>
            <a:off x="6437509" y="2131469"/>
            <a:ext cx="5191310" cy="2273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93" dirty="0">
                <a:solidFill>
                  <a:srgbClr val="F7FAFC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"Majority accept and appreciate the technology"</a:t>
            </a:r>
            <a:endParaRPr lang="en-US" sz="1600" dirty="0"/>
          </a:p>
        </p:txBody>
      </p:sp>
      <p:sp>
        <p:nvSpPr>
          <p:cNvPr id="33" name="Shape 31"/>
          <p:cNvSpPr/>
          <p:nvPr/>
        </p:nvSpPr>
        <p:spPr>
          <a:xfrm>
            <a:off x="6323830" y="2548289"/>
            <a:ext cx="5342881" cy="719963"/>
          </a:xfrm>
          <a:custGeom>
            <a:avLst/>
            <a:gdLst/>
            <a:ahLst/>
            <a:cxnLst/>
            <a:rect l="l" t="t" r="r" b="b"/>
            <a:pathLst>
              <a:path w="5342881" h="719963">
                <a:moveTo>
                  <a:pt x="75783" y="0"/>
                </a:moveTo>
                <a:lnTo>
                  <a:pt x="5267098" y="0"/>
                </a:lnTo>
                <a:cubicBezTo>
                  <a:pt x="5308952" y="0"/>
                  <a:pt x="5342881" y="33929"/>
                  <a:pt x="5342881" y="75783"/>
                </a:cubicBezTo>
                <a:lnTo>
                  <a:pt x="5342881" y="644179"/>
                </a:lnTo>
                <a:cubicBezTo>
                  <a:pt x="5342881" y="686033"/>
                  <a:pt x="5308952" y="719963"/>
                  <a:pt x="5267098" y="719963"/>
                </a:cubicBezTo>
                <a:lnTo>
                  <a:pt x="75783" y="719963"/>
                </a:lnTo>
                <a:cubicBezTo>
                  <a:pt x="33957" y="719963"/>
                  <a:pt x="0" y="686005"/>
                  <a:pt x="0" y="644179"/>
                </a:cubicBezTo>
                <a:lnTo>
                  <a:pt x="0" y="75783"/>
                </a:lnTo>
                <a:cubicBezTo>
                  <a:pt x="0" y="33929"/>
                  <a:pt x="33929" y="0"/>
                  <a:pt x="75783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4" name="Shape 32"/>
          <p:cNvSpPr/>
          <p:nvPr/>
        </p:nvSpPr>
        <p:spPr>
          <a:xfrm>
            <a:off x="6465928" y="2699860"/>
            <a:ext cx="132625" cy="151571"/>
          </a:xfrm>
          <a:custGeom>
            <a:avLst/>
            <a:gdLst/>
            <a:ahLst/>
            <a:cxnLst/>
            <a:rect l="l" t="t" r="r" b="b"/>
            <a:pathLst>
              <a:path w="132625" h="151571">
                <a:moveTo>
                  <a:pt x="128717" y="20752"/>
                </a:moveTo>
                <a:cubicBezTo>
                  <a:pt x="132950" y="23831"/>
                  <a:pt x="133898" y="29752"/>
                  <a:pt x="130819" y="33985"/>
                </a:cubicBezTo>
                <a:lnTo>
                  <a:pt x="55033" y="138190"/>
                </a:lnTo>
                <a:cubicBezTo>
                  <a:pt x="53405" y="140440"/>
                  <a:pt x="50889" y="141831"/>
                  <a:pt x="48106" y="142068"/>
                </a:cubicBezTo>
                <a:cubicBezTo>
                  <a:pt x="45323" y="142305"/>
                  <a:pt x="42629" y="141269"/>
                  <a:pt x="40676" y="139315"/>
                </a:cubicBezTo>
                <a:lnTo>
                  <a:pt x="2783" y="101422"/>
                </a:lnTo>
                <a:cubicBezTo>
                  <a:pt x="-918" y="97722"/>
                  <a:pt x="-918" y="91712"/>
                  <a:pt x="2783" y="88012"/>
                </a:cubicBezTo>
                <a:cubicBezTo>
                  <a:pt x="6483" y="84311"/>
                  <a:pt x="12493" y="84311"/>
                  <a:pt x="16193" y="88012"/>
                </a:cubicBezTo>
                <a:lnTo>
                  <a:pt x="46241" y="118060"/>
                </a:lnTo>
                <a:lnTo>
                  <a:pt x="115514" y="22824"/>
                </a:lnTo>
                <a:cubicBezTo>
                  <a:pt x="118593" y="18591"/>
                  <a:pt x="124513" y="17644"/>
                  <a:pt x="128747" y="20723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5" name="Text 33"/>
          <p:cNvSpPr/>
          <p:nvPr/>
        </p:nvSpPr>
        <p:spPr>
          <a:xfrm>
            <a:off x="6702758" y="2661967"/>
            <a:ext cx="1610443" cy="2273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93" b="1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Communication Impact</a:t>
            </a:r>
            <a:endParaRPr lang="en-US" sz="1600" dirty="0"/>
          </a:p>
        </p:txBody>
      </p:sp>
      <p:sp>
        <p:nvSpPr>
          <p:cNvPr id="36" name="Text 34"/>
          <p:cNvSpPr/>
          <p:nvPr/>
        </p:nvSpPr>
        <p:spPr>
          <a:xfrm>
            <a:off x="6437509" y="2927217"/>
            <a:ext cx="5191310" cy="2273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93" dirty="0">
                <a:solidFill>
                  <a:srgbClr val="F7FAFC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"Remains unchanged or improves"</a:t>
            </a:r>
            <a:endParaRPr lang="en-US" sz="1600" dirty="0"/>
          </a:p>
        </p:txBody>
      </p:sp>
      <p:sp>
        <p:nvSpPr>
          <p:cNvPr id="37" name="Shape 35"/>
          <p:cNvSpPr/>
          <p:nvPr/>
        </p:nvSpPr>
        <p:spPr>
          <a:xfrm>
            <a:off x="6323830" y="3344037"/>
            <a:ext cx="5342881" cy="719963"/>
          </a:xfrm>
          <a:custGeom>
            <a:avLst/>
            <a:gdLst/>
            <a:ahLst/>
            <a:cxnLst/>
            <a:rect l="l" t="t" r="r" b="b"/>
            <a:pathLst>
              <a:path w="5342881" h="719963">
                <a:moveTo>
                  <a:pt x="75783" y="0"/>
                </a:moveTo>
                <a:lnTo>
                  <a:pt x="5267098" y="0"/>
                </a:lnTo>
                <a:cubicBezTo>
                  <a:pt x="5308952" y="0"/>
                  <a:pt x="5342881" y="33929"/>
                  <a:pt x="5342881" y="75783"/>
                </a:cubicBezTo>
                <a:lnTo>
                  <a:pt x="5342881" y="644179"/>
                </a:lnTo>
                <a:cubicBezTo>
                  <a:pt x="5342881" y="686033"/>
                  <a:pt x="5308952" y="719963"/>
                  <a:pt x="5267098" y="719963"/>
                </a:cubicBezTo>
                <a:lnTo>
                  <a:pt x="75783" y="719963"/>
                </a:lnTo>
                <a:cubicBezTo>
                  <a:pt x="33957" y="719963"/>
                  <a:pt x="0" y="686005"/>
                  <a:pt x="0" y="644179"/>
                </a:cubicBezTo>
                <a:lnTo>
                  <a:pt x="0" y="75783"/>
                </a:lnTo>
                <a:cubicBezTo>
                  <a:pt x="0" y="33929"/>
                  <a:pt x="33929" y="0"/>
                  <a:pt x="75783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8" name="Shape 36"/>
          <p:cNvSpPr/>
          <p:nvPr/>
        </p:nvSpPr>
        <p:spPr>
          <a:xfrm>
            <a:off x="6456455" y="3495608"/>
            <a:ext cx="151571" cy="151571"/>
          </a:xfrm>
          <a:custGeom>
            <a:avLst/>
            <a:gdLst/>
            <a:ahLst/>
            <a:cxnLst/>
            <a:rect l="l" t="t" r="r" b="b"/>
            <a:pathLst>
              <a:path w="151571" h="151571">
                <a:moveTo>
                  <a:pt x="75786" y="0"/>
                </a:moveTo>
                <a:cubicBezTo>
                  <a:pt x="117613" y="0"/>
                  <a:pt x="151571" y="33958"/>
                  <a:pt x="151571" y="75786"/>
                </a:cubicBezTo>
                <a:cubicBezTo>
                  <a:pt x="151571" y="117613"/>
                  <a:pt x="117613" y="151571"/>
                  <a:pt x="75786" y="151571"/>
                </a:cubicBezTo>
                <a:cubicBezTo>
                  <a:pt x="33958" y="151571"/>
                  <a:pt x="0" y="117613"/>
                  <a:pt x="0" y="75786"/>
                </a:cubicBezTo>
                <a:cubicBezTo>
                  <a:pt x="0" y="33958"/>
                  <a:pt x="33958" y="0"/>
                  <a:pt x="75786" y="0"/>
                </a:cubicBezTo>
                <a:close/>
                <a:moveTo>
                  <a:pt x="68681" y="35524"/>
                </a:moveTo>
                <a:lnTo>
                  <a:pt x="68681" y="75786"/>
                </a:lnTo>
                <a:cubicBezTo>
                  <a:pt x="68681" y="78154"/>
                  <a:pt x="69865" y="80374"/>
                  <a:pt x="71848" y="81706"/>
                </a:cubicBezTo>
                <a:lnTo>
                  <a:pt x="100268" y="100653"/>
                </a:lnTo>
                <a:cubicBezTo>
                  <a:pt x="103524" y="102843"/>
                  <a:pt x="107935" y="101955"/>
                  <a:pt x="110126" y="98669"/>
                </a:cubicBezTo>
                <a:cubicBezTo>
                  <a:pt x="112317" y="95383"/>
                  <a:pt x="111428" y="91002"/>
                  <a:pt x="108142" y="88811"/>
                </a:cubicBezTo>
                <a:lnTo>
                  <a:pt x="82890" y="71996"/>
                </a:lnTo>
                <a:lnTo>
                  <a:pt x="82890" y="35524"/>
                </a:lnTo>
                <a:cubicBezTo>
                  <a:pt x="82890" y="31587"/>
                  <a:pt x="79723" y="28420"/>
                  <a:pt x="75786" y="28420"/>
                </a:cubicBezTo>
                <a:cubicBezTo>
                  <a:pt x="71848" y="28420"/>
                  <a:pt x="68681" y="31587"/>
                  <a:pt x="68681" y="35524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9" name="Text 37"/>
          <p:cNvSpPr/>
          <p:nvPr/>
        </p:nvSpPr>
        <p:spPr>
          <a:xfrm>
            <a:off x="6702758" y="3457716"/>
            <a:ext cx="966266" cy="2273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93" b="1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Time for Care</a:t>
            </a:r>
            <a:endParaRPr lang="en-US" sz="1600" dirty="0"/>
          </a:p>
        </p:txBody>
      </p:sp>
      <p:sp>
        <p:nvSpPr>
          <p:cNvPr id="40" name="Text 38"/>
          <p:cNvSpPr/>
          <p:nvPr/>
        </p:nvSpPr>
        <p:spPr>
          <a:xfrm>
            <a:off x="6437509" y="3722965"/>
            <a:ext cx="5191310" cy="2273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93" dirty="0">
                <a:solidFill>
                  <a:srgbClr val="F7FAFC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"More quality time dedicated to patient-centred care"</a:t>
            </a:r>
            <a:endParaRPr lang="en-US" sz="1600" dirty="0"/>
          </a:p>
        </p:txBody>
      </p:sp>
      <p:sp>
        <p:nvSpPr>
          <p:cNvPr id="41" name="Text 39"/>
          <p:cNvSpPr/>
          <p:nvPr/>
        </p:nvSpPr>
        <p:spPr>
          <a:xfrm>
            <a:off x="6323830" y="4139786"/>
            <a:ext cx="5409193" cy="1894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44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(HFMA, 2025; UCL Partners, 2023)</a:t>
            </a:r>
            <a:endParaRPr lang="en-US" sz="1600" dirty="0"/>
          </a:p>
        </p:txBody>
      </p:sp>
      <p:sp>
        <p:nvSpPr>
          <p:cNvPr id="42" name="Shape 40"/>
          <p:cNvSpPr/>
          <p:nvPr/>
        </p:nvSpPr>
        <p:spPr>
          <a:xfrm>
            <a:off x="6179838" y="4602077"/>
            <a:ext cx="5623288" cy="2250831"/>
          </a:xfrm>
          <a:custGeom>
            <a:avLst/>
            <a:gdLst/>
            <a:ahLst/>
            <a:cxnLst/>
            <a:rect l="l" t="t" r="r" b="b"/>
            <a:pathLst>
              <a:path w="5623288" h="2250831">
                <a:moveTo>
                  <a:pt x="113689" y="0"/>
                </a:moveTo>
                <a:lnTo>
                  <a:pt x="5509598" y="0"/>
                </a:lnTo>
                <a:cubicBezTo>
                  <a:pt x="5572387" y="0"/>
                  <a:pt x="5623288" y="50901"/>
                  <a:pt x="5623288" y="113689"/>
                </a:cubicBezTo>
                <a:lnTo>
                  <a:pt x="5623288" y="2137141"/>
                </a:lnTo>
                <a:cubicBezTo>
                  <a:pt x="5623288" y="2199930"/>
                  <a:pt x="5572387" y="2250831"/>
                  <a:pt x="5509598" y="2250831"/>
                </a:cubicBezTo>
                <a:lnTo>
                  <a:pt x="113689" y="2250831"/>
                </a:lnTo>
                <a:cubicBezTo>
                  <a:pt x="50901" y="2250831"/>
                  <a:pt x="0" y="2199930"/>
                  <a:pt x="0" y="2137141"/>
                </a:cubicBezTo>
                <a:lnTo>
                  <a:pt x="0" y="113689"/>
                </a:lnTo>
                <a:cubicBezTo>
                  <a:pt x="0" y="50901"/>
                  <a:pt x="50901" y="0"/>
                  <a:pt x="113689" y="0"/>
                </a:cubicBezTo>
                <a:close/>
              </a:path>
            </a:pathLst>
          </a:custGeom>
          <a:gradFill flip="none" rotWithShape="1">
            <a:gsLst>
              <a:gs pos="0">
                <a:srgbClr val="D69E2E">
                  <a:alpha val="20000"/>
                </a:srgbClr>
              </a:gs>
              <a:gs pos="100000">
                <a:srgbClr val="D69E2E">
                  <a:alpha val="5000"/>
                </a:srgbClr>
              </a:gs>
            </a:gsLst>
            <a:lin ang="2700000" scaled="1"/>
          </a:gradFill>
          <a:ln w="20320">
            <a:solidFill>
              <a:srgbClr val="D69E2E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3" name="Shape 41"/>
          <p:cNvSpPr/>
          <p:nvPr/>
        </p:nvSpPr>
        <p:spPr>
          <a:xfrm>
            <a:off x="6367407" y="4780174"/>
            <a:ext cx="227357" cy="227357"/>
          </a:xfrm>
          <a:custGeom>
            <a:avLst/>
            <a:gdLst/>
            <a:ahLst/>
            <a:cxnLst/>
            <a:rect l="l" t="t" r="r" b="b"/>
            <a:pathLst>
              <a:path w="227357" h="227357">
                <a:moveTo>
                  <a:pt x="113678" y="227357"/>
                </a:moveTo>
                <a:cubicBezTo>
                  <a:pt x="176419" y="227357"/>
                  <a:pt x="227357" y="176419"/>
                  <a:pt x="227357" y="113678"/>
                </a:cubicBezTo>
                <a:cubicBezTo>
                  <a:pt x="227357" y="50938"/>
                  <a:pt x="176419" y="0"/>
                  <a:pt x="113678" y="0"/>
                </a:cubicBezTo>
                <a:cubicBezTo>
                  <a:pt x="50938" y="0"/>
                  <a:pt x="0" y="50938"/>
                  <a:pt x="0" y="113678"/>
                </a:cubicBezTo>
                <a:cubicBezTo>
                  <a:pt x="0" y="176419"/>
                  <a:pt x="50938" y="227357"/>
                  <a:pt x="113678" y="227357"/>
                </a:cubicBezTo>
                <a:close/>
                <a:moveTo>
                  <a:pt x="113678" y="60392"/>
                </a:moveTo>
                <a:cubicBezTo>
                  <a:pt x="119584" y="60392"/>
                  <a:pt x="124336" y="65143"/>
                  <a:pt x="124336" y="71049"/>
                </a:cubicBezTo>
                <a:lnTo>
                  <a:pt x="124336" y="120783"/>
                </a:lnTo>
                <a:cubicBezTo>
                  <a:pt x="124336" y="126689"/>
                  <a:pt x="119584" y="131441"/>
                  <a:pt x="113678" y="131441"/>
                </a:cubicBezTo>
                <a:cubicBezTo>
                  <a:pt x="107772" y="131441"/>
                  <a:pt x="103021" y="126689"/>
                  <a:pt x="103021" y="120783"/>
                </a:cubicBezTo>
                <a:lnTo>
                  <a:pt x="103021" y="71049"/>
                </a:lnTo>
                <a:cubicBezTo>
                  <a:pt x="103021" y="65143"/>
                  <a:pt x="107772" y="60392"/>
                  <a:pt x="113678" y="60392"/>
                </a:cubicBezTo>
                <a:close/>
                <a:moveTo>
                  <a:pt x="101822" y="156308"/>
                </a:moveTo>
                <a:cubicBezTo>
                  <a:pt x="101552" y="151907"/>
                  <a:pt x="103747" y="147720"/>
                  <a:pt x="107520" y="145438"/>
                </a:cubicBezTo>
                <a:cubicBezTo>
                  <a:pt x="111292" y="143156"/>
                  <a:pt x="116020" y="143156"/>
                  <a:pt x="119793" y="145438"/>
                </a:cubicBezTo>
                <a:cubicBezTo>
                  <a:pt x="123565" y="147720"/>
                  <a:pt x="125760" y="151907"/>
                  <a:pt x="125490" y="156308"/>
                </a:cubicBezTo>
                <a:cubicBezTo>
                  <a:pt x="125760" y="160709"/>
                  <a:pt x="123565" y="164896"/>
                  <a:pt x="119793" y="167178"/>
                </a:cubicBezTo>
                <a:cubicBezTo>
                  <a:pt x="116020" y="169460"/>
                  <a:pt x="111292" y="169460"/>
                  <a:pt x="107520" y="167178"/>
                </a:cubicBezTo>
                <a:cubicBezTo>
                  <a:pt x="103747" y="164896"/>
                  <a:pt x="101552" y="160709"/>
                  <a:pt x="101822" y="156308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4" name="Text 42"/>
          <p:cNvSpPr/>
          <p:nvPr/>
        </p:nvSpPr>
        <p:spPr>
          <a:xfrm>
            <a:off x="6736862" y="4761228"/>
            <a:ext cx="1771487" cy="2652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92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Counter-Arguments</a:t>
            </a:r>
            <a:endParaRPr lang="en-US" sz="1600" dirty="0"/>
          </a:p>
        </p:txBody>
      </p:sp>
      <p:sp>
        <p:nvSpPr>
          <p:cNvPr id="45" name="Shape 43"/>
          <p:cNvSpPr/>
          <p:nvPr/>
        </p:nvSpPr>
        <p:spPr>
          <a:xfrm>
            <a:off x="6338988" y="5140156"/>
            <a:ext cx="5304988" cy="378928"/>
          </a:xfrm>
          <a:custGeom>
            <a:avLst/>
            <a:gdLst/>
            <a:ahLst/>
            <a:cxnLst/>
            <a:rect l="l" t="t" r="r" b="b"/>
            <a:pathLst>
              <a:path w="5304988" h="378928">
                <a:moveTo>
                  <a:pt x="75786" y="0"/>
                </a:moveTo>
                <a:lnTo>
                  <a:pt x="5229203" y="0"/>
                </a:lnTo>
                <a:cubicBezTo>
                  <a:pt x="5271058" y="0"/>
                  <a:pt x="5304988" y="33930"/>
                  <a:pt x="5304988" y="75786"/>
                </a:cubicBezTo>
                <a:lnTo>
                  <a:pt x="5304988" y="303142"/>
                </a:lnTo>
                <a:cubicBezTo>
                  <a:pt x="5304988" y="344997"/>
                  <a:pt x="5271058" y="378928"/>
                  <a:pt x="5229203" y="378928"/>
                </a:cubicBezTo>
                <a:lnTo>
                  <a:pt x="75786" y="378928"/>
                </a:lnTo>
                <a:cubicBezTo>
                  <a:pt x="33930" y="378928"/>
                  <a:pt x="0" y="344997"/>
                  <a:pt x="0" y="303142"/>
                </a:cubicBezTo>
                <a:lnTo>
                  <a:pt x="0" y="75786"/>
                </a:lnTo>
                <a:cubicBezTo>
                  <a:pt x="0" y="33958"/>
                  <a:pt x="33958" y="0"/>
                  <a:pt x="75786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6" name="Shape 44"/>
          <p:cNvSpPr/>
          <p:nvPr/>
        </p:nvSpPr>
        <p:spPr>
          <a:xfrm>
            <a:off x="6452666" y="5246257"/>
            <a:ext cx="113678" cy="151571"/>
          </a:xfrm>
          <a:custGeom>
            <a:avLst/>
            <a:gdLst/>
            <a:ahLst/>
            <a:cxnLst/>
            <a:rect l="l" t="t" r="r" b="b"/>
            <a:pathLst>
              <a:path w="113678" h="151571">
                <a:moveTo>
                  <a:pt x="16312" y="21729"/>
                </a:moveTo>
                <a:cubicBezTo>
                  <a:pt x="12611" y="18029"/>
                  <a:pt x="6602" y="18029"/>
                  <a:pt x="2901" y="21729"/>
                </a:cubicBezTo>
                <a:cubicBezTo>
                  <a:pt x="-799" y="25430"/>
                  <a:pt x="-799" y="31439"/>
                  <a:pt x="2901" y="35140"/>
                </a:cubicBezTo>
                <a:lnTo>
                  <a:pt x="43577" y="75786"/>
                </a:lnTo>
                <a:lnTo>
                  <a:pt x="2931" y="116461"/>
                </a:lnTo>
                <a:cubicBezTo>
                  <a:pt x="-770" y="120162"/>
                  <a:pt x="-770" y="126171"/>
                  <a:pt x="2931" y="129872"/>
                </a:cubicBezTo>
                <a:cubicBezTo>
                  <a:pt x="6631" y="133572"/>
                  <a:pt x="12641" y="133572"/>
                  <a:pt x="16341" y="129872"/>
                </a:cubicBezTo>
                <a:lnTo>
                  <a:pt x="56987" y="89196"/>
                </a:lnTo>
                <a:lnTo>
                  <a:pt x="97663" y="129842"/>
                </a:lnTo>
                <a:cubicBezTo>
                  <a:pt x="101363" y="133542"/>
                  <a:pt x="107373" y="133542"/>
                  <a:pt x="111073" y="129842"/>
                </a:cubicBezTo>
                <a:cubicBezTo>
                  <a:pt x="114774" y="126141"/>
                  <a:pt x="114774" y="120132"/>
                  <a:pt x="111073" y="116431"/>
                </a:cubicBezTo>
                <a:lnTo>
                  <a:pt x="70398" y="75786"/>
                </a:lnTo>
                <a:lnTo>
                  <a:pt x="111044" y="35110"/>
                </a:lnTo>
                <a:cubicBezTo>
                  <a:pt x="114744" y="31410"/>
                  <a:pt x="114744" y="25400"/>
                  <a:pt x="111044" y="21700"/>
                </a:cubicBezTo>
                <a:cubicBezTo>
                  <a:pt x="107343" y="17999"/>
                  <a:pt x="101334" y="17999"/>
                  <a:pt x="97633" y="21700"/>
                </a:cubicBezTo>
                <a:lnTo>
                  <a:pt x="56987" y="62375"/>
                </a:lnTo>
                <a:lnTo>
                  <a:pt x="16312" y="21729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7" name="Text 45"/>
          <p:cNvSpPr/>
          <p:nvPr/>
        </p:nvSpPr>
        <p:spPr>
          <a:xfrm>
            <a:off x="6660767" y="5215941"/>
            <a:ext cx="4983209" cy="2273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93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"Continuous feeling of surveillance"</a:t>
            </a:r>
            <a:endParaRPr lang="en-US" sz="1600" dirty="0"/>
          </a:p>
        </p:txBody>
      </p:sp>
      <p:sp>
        <p:nvSpPr>
          <p:cNvPr id="48" name="Shape 46"/>
          <p:cNvSpPr/>
          <p:nvPr/>
        </p:nvSpPr>
        <p:spPr>
          <a:xfrm>
            <a:off x="6338988" y="5594869"/>
            <a:ext cx="5304988" cy="378928"/>
          </a:xfrm>
          <a:custGeom>
            <a:avLst/>
            <a:gdLst/>
            <a:ahLst/>
            <a:cxnLst/>
            <a:rect l="l" t="t" r="r" b="b"/>
            <a:pathLst>
              <a:path w="5304988" h="378928">
                <a:moveTo>
                  <a:pt x="75786" y="0"/>
                </a:moveTo>
                <a:lnTo>
                  <a:pt x="5229203" y="0"/>
                </a:lnTo>
                <a:cubicBezTo>
                  <a:pt x="5271058" y="0"/>
                  <a:pt x="5304988" y="33930"/>
                  <a:pt x="5304988" y="75786"/>
                </a:cubicBezTo>
                <a:lnTo>
                  <a:pt x="5304988" y="303142"/>
                </a:lnTo>
                <a:cubicBezTo>
                  <a:pt x="5304988" y="344997"/>
                  <a:pt x="5271058" y="378928"/>
                  <a:pt x="5229203" y="378928"/>
                </a:cubicBezTo>
                <a:lnTo>
                  <a:pt x="75786" y="378928"/>
                </a:lnTo>
                <a:cubicBezTo>
                  <a:pt x="33930" y="378928"/>
                  <a:pt x="0" y="344997"/>
                  <a:pt x="0" y="303142"/>
                </a:cubicBezTo>
                <a:lnTo>
                  <a:pt x="0" y="75786"/>
                </a:lnTo>
                <a:cubicBezTo>
                  <a:pt x="0" y="33958"/>
                  <a:pt x="33958" y="0"/>
                  <a:pt x="75786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9" name="Shape 47"/>
          <p:cNvSpPr/>
          <p:nvPr/>
        </p:nvSpPr>
        <p:spPr>
          <a:xfrm>
            <a:off x="6452666" y="5700971"/>
            <a:ext cx="113678" cy="151571"/>
          </a:xfrm>
          <a:custGeom>
            <a:avLst/>
            <a:gdLst/>
            <a:ahLst/>
            <a:cxnLst/>
            <a:rect l="l" t="t" r="r" b="b"/>
            <a:pathLst>
              <a:path w="113678" h="151571">
                <a:moveTo>
                  <a:pt x="16312" y="21729"/>
                </a:moveTo>
                <a:cubicBezTo>
                  <a:pt x="12611" y="18029"/>
                  <a:pt x="6602" y="18029"/>
                  <a:pt x="2901" y="21729"/>
                </a:cubicBezTo>
                <a:cubicBezTo>
                  <a:pt x="-799" y="25430"/>
                  <a:pt x="-799" y="31439"/>
                  <a:pt x="2901" y="35140"/>
                </a:cubicBezTo>
                <a:lnTo>
                  <a:pt x="43577" y="75786"/>
                </a:lnTo>
                <a:lnTo>
                  <a:pt x="2931" y="116461"/>
                </a:lnTo>
                <a:cubicBezTo>
                  <a:pt x="-770" y="120162"/>
                  <a:pt x="-770" y="126171"/>
                  <a:pt x="2931" y="129872"/>
                </a:cubicBezTo>
                <a:cubicBezTo>
                  <a:pt x="6631" y="133572"/>
                  <a:pt x="12641" y="133572"/>
                  <a:pt x="16341" y="129872"/>
                </a:cubicBezTo>
                <a:lnTo>
                  <a:pt x="56987" y="89196"/>
                </a:lnTo>
                <a:lnTo>
                  <a:pt x="97663" y="129842"/>
                </a:lnTo>
                <a:cubicBezTo>
                  <a:pt x="101363" y="133542"/>
                  <a:pt x="107373" y="133542"/>
                  <a:pt x="111073" y="129842"/>
                </a:cubicBezTo>
                <a:cubicBezTo>
                  <a:pt x="114774" y="126141"/>
                  <a:pt x="114774" y="120132"/>
                  <a:pt x="111073" y="116431"/>
                </a:cubicBezTo>
                <a:lnTo>
                  <a:pt x="70398" y="75786"/>
                </a:lnTo>
                <a:lnTo>
                  <a:pt x="111044" y="35110"/>
                </a:lnTo>
                <a:cubicBezTo>
                  <a:pt x="114744" y="31410"/>
                  <a:pt x="114744" y="25400"/>
                  <a:pt x="111044" y="21700"/>
                </a:cubicBezTo>
                <a:cubicBezTo>
                  <a:pt x="107343" y="17999"/>
                  <a:pt x="101334" y="17999"/>
                  <a:pt x="97633" y="21700"/>
                </a:cubicBezTo>
                <a:lnTo>
                  <a:pt x="56987" y="62375"/>
                </a:lnTo>
                <a:lnTo>
                  <a:pt x="16312" y="21729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0" name="Text 48"/>
          <p:cNvSpPr/>
          <p:nvPr/>
        </p:nvSpPr>
        <p:spPr>
          <a:xfrm>
            <a:off x="6660767" y="5670655"/>
            <a:ext cx="4983209" cy="2273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93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"No means to discern when being monitored"</a:t>
            </a:r>
            <a:endParaRPr lang="en-US" sz="1600" dirty="0"/>
          </a:p>
        </p:txBody>
      </p:sp>
      <p:sp>
        <p:nvSpPr>
          <p:cNvPr id="51" name="Shape 49"/>
          <p:cNvSpPr/>
          <p:nvPr/>
        </p:nvSpPr>
        <p:spPr>
          <a:xfrm>
            <a:off x="6338988" y="6049582"/>
            <a:ext cx="5304988" cy="378928"/>
          </a:xfrm>
          <a:custGeom>
            <a:avLst/>
            <a:gdLst/>
            <a:ahLst/>
            <a:cxnLst/>
            <a:rect l="l" t="t" r="r" b="b"/>
            <a:pathLst>
              <a:path w="5304988" h="378928">
                <a:moveTo>
                  <a:pt x="75786" y="0"/>
                </a:moveTo>
                <a:lnTo>
                  <a:pt x="5229203" y="0"/>
                </a:lnTo>
                <a:cubicBezTo>
                  <a:pt x="5271058" y="0"/>
                  <a:pt x="5304988" y="33930"/>
                  <a:pt x="5304988" y="75786"/>
                </a:cubicBezTo>
                <a:lnTo>
                  <a:pt x="5304988" y="303142"/>
                </a:lnTo>
                <a:cubicBezTo>
                  <a:pt x="5304988" y="344997"/>
                  <a:pt x="5271058" y="378928"/>
                  <a:pt x="5229203" y="378928"/>
                </a:cubicBezTo>
                <a:lnTo>
                  <a:pt x="75786" y="378928"/>
                </a:lnTo>
                <a:cubicBezTo>
                  <a:pt x="33930" y="378928"/>
                  <a:pt x="0" y="344997"/>
                  <a:pt x="0" y="303142"/>
                </a:cubicBezTo>
                <a:lnTo>
                  <a:pt x="0" y="75786"/>
                </a:lnTo>
                <a:cubicBezTo>
                  <a:pt x="0" y="33958"/>
                  <a:pt x="33958" y="0"/>
                  <a:pt x="75786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2" name="Shape 50"/>
          <p:cNvSpPr/>
          <p:nvPr/>
        </p:nvSpPr>
        <p:spPr>
          <a:xfrm>
            <a:off x="6452666" y="6155684"/>
            <a:ext cx="113678" cy="151571"/>
          </a:xfrm>
          <a:custGeom>
            <a:avLst/>
            <a:gdLst/>
            <a:ahLst/>
            <a:cxnLst/>
            <a:rect l="l" t="t" r="r" b="b"/>
            <a:pathLst>
              <a:path w="113678" h="151571">
                <a:moveTo>
                  <a:pt x="16312" y="21729"/>
                </a:moveTo>
                <a:cubicBezTo>
                  <a:pt x="12611" y="18029"/>
                  <a:pt x="6602" y="18029"/>
                  <a:pt x="2901" y="21729"/>
                </a:cubicBezTo>
                <a:cubicBezTo>
                  <a:pt x="-799" y="25430"/>
                  <a:pt x="-799" y="31439"/>
                  <a:pt x="2901" y="35140"/>
                </a:cubicBezTo>
                <a:lnTo>
                  <a:pt x="43577" y="75786"/>
                </a:lnTo>
                <a:lnTo>
                  <a:pt x="2931" y="116461"/>
                </a:lnTo>
                <a:cubicBezTo>
                  <a:pt x="-770" y="120162"/>
                  <a:pt x="-770" y="126171"/>
                  <a:pt x="2931" y="129872"/>
                </a:cubicBezTo>
                <a:cubicBezTo>
                  <a:pt x="6631" y="133572"/>
                  <a:pt x="12641" y="133572"/>
                  <a:pt x="16341" y="129872"/>
                </a:cubicBezTo>
                <a:lnTo>
                  <a:pt x="56987" y="89196"/>
                </a:lnTo>
                <a:lnTo>
                  <a:pt x="97663" y="129842"/>
                </a:lnTo>
                <a:cubicBezTo>
                  <a:pt x="101363" y="133542"/>
                  <a:pt x="107373" y="133542"/>
                  <a:pt x="111073" y="129842"/>
                </a:cubicBezTo>
                <a:cubicBezTo>
                  <a:pt x="114774" y="126141"/>
                  <a:pt x="114774" y="120132"/>
                  <a:pt x="111073" y="116431"/>
                </a:cubicBezTo>
                <a:lnTo>
                  <a:pt x="70398" y="75786"/>
                </a:lnTo>
                <a:lnTo>
                  <a:pt x="111044" y="35110"/>
                </a:lnTo>
                <a:cubicBezTo>
                  <a:pt x="114744" y="31410"/>
                  <a:pt x="114744" y="25400"/>
                  <a:pt x="111044" y="21700"/>
                </a:cubicBezTo>
                <a:cubicBezTo>
                  <a:pt x="107343" y="17999"/>
                  <a:pt x="101334" y="17999"/>
                  <a:pt x="97633" y="21700"/>
                </a:cubicBezTo>
                <a:lnTo>
                  <a:pt x="56987" y="62375"/>
                </a:lnTo>
                <a:lnTo>
                  <a:pt x="16312" y="21729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3" name="Text 51"/>
          <p:cNvSpPr/>
          <p:nvPr/>
        </p:nvSpPr>
        <p:spPr>
          <a:xfrm>
            <a:off x="6660767" y="6125368"/>
            <a:ext cx="4983209" cy="2273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93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"Significant invasion of privacy" — Lampard Inquiry</a:t>
            </a:r>
            <a:endParaRPr lang="en-US" sz="1600" dirty="0"/>
          </a:p>
        </p:txBody>
      </p:sp>
      <p:sp>
        <p:nvSpPr>
          <p:cNvPr id="54" name="Text 52"/>
          <p:cNvSpPr/>
          <p:nvPr/>
        </p:nvSpPr>
        <p:spPr>
          <a:xfrm>
            <a:off x="6338988" y="6504296"/>
            <a:ext cx="5371301" cy="1894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44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(Novara Media, 2026)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A202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8617" y="368617"/>
            <a:ext cx="11528490" cy="2211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61" b="1" kern="0" spc="58" dirty="0">
                <a:solidFill>
                  <a:srgbClr val="D69E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Ethical Challenges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68617" y="626649"/>
            <a:ext cx="11620644" cy="414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2612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Consent, Capacity &amp; Coercion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375989" y="1196161"/>
            <a:ext cx="6198291" cy="2834663"/>
          </a:xfrm>
          <a:custGeom>
            <a:avLst/>
            <a:gdLst/>
            <a:ahLst/>
            <a:cxnLst/>
            <a:rect l="l" t="t" r="r" b="b"/>
            <a:pathLst>
              <a:path w="6198291" h="2834663">
                <a:moveTo>
                  <a:pt x="110580" y="0"/>
                </a:moveTo>
                <a:lnTo>
                  <a:pt x="6087711" y="0"/>
                </a:lnTo>
                <a:cubicBezTo>
                  <a:pt x="6148783" y="0"/>
                  <a:pt x="6198291" y="49508"/>
                  <a:pt x="6198291" y="110580"/>
                </a:cubicBezTo>
                <a:lnTo>
                  <a:pt x="6198291" y="2724083"/>
                </a:lnTo>
                <a:cubicBezTo>
                  <a:pt x="6198291" y="2785155"/>
                  <a:pt x="6148783" y="2834663"/>
                  <a:pt x="6087711" y="2834663"/>
                </a:cubicBezTo>
                <a:lnTo>
                  <a:pt x="110580" y="2834663"/>
                </a:lnTo>
                <a:cubicBezTo>
                  <a:pt x="49508" y="2834663"/>
                  <a:pt x="0" y="2785155"/>
                  <a:pt x="0" y="2724083"/>
                </a:cubicBezTo>
                <a:lnTo>
                  <a:pt x="0" y="110580"/>
                </a:lnTo>
                <a:cubicBezTo>
                  <a:pt x="0" y="49549"/>
                  <a:pt x="49549" y="0"/>
                  <a:pt x="110580" y="0"/>
                </a:cubicBezTo>
                <a:close/>
              </a:path>
            </a:pathLst>
          </a:custGeom>
          <a:gradFill flip="none" rotWithShape="1">
            <a:gsLst>
              <a:gs pos="0">
                <a:srgbClr val="D69E2E">
                  <a:alpha val="20000"/>
                </a:srgbClr>
              </a:gs>
              <a:gs pos="100000">
                <a:srgbClr val="D69E2E">
                  <a:alpha val="5000"/>
                </a:srgbClr>
              </a:gs>
            </a:gsLst>
            <a:lin ang="2700000" scaled="1"/>
          </a:gradFill>
          <a:ln w="20320">
            <a:solidFill>
              <a:srgbClr val="D69E2E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558454" y="1387726"/>
            <a:ext cx="221170" cy="221170"/>
          </a:xfrm>
          <a:custGeom>
            <a:avLst/>
            <a:gdLst/>
            <a:ahLst/>
            <a:cxnLst/>
            <a:rect l="l" t="t" r="r" b="b"/>
            <a:pathLst>
              <a:path w="221170" h="221170">
                <a:moveTo>
                  <a:pt x="124408" y="13823"/>
                </a:moveTo>
                <a:cubicBezTo>
                  <a:pt x="124408" y="6177"/>
                  <a:pt x="118231" y="0"/>
                  <a:pt x="110585" y="0"/>
                </a:cubicBezTo>
                <a:cubicBezTo>
                  <a:pt x="102939" y="0"/>
                  <a:pt x="96762" y="6177"/>
                  <a:pt x="96762" y="13823"/>
                </a:cubicBezTo>
                <a:lnTo>
                  <a:pt x="96762" y="103673"/>
                </a:lnTo>
                <a:cubicBezTo>
                  <a:pt x="96762" y="107475"/>
                  <a:pt x="93652" y="110585"/>
                  <a:pt x="89850" y="110585"/>
                </a:cubicBezTo>
                <a:cubicBezTo>
                  <a:pt x="86049" y="110585"/>
                  <a:pt x="82939" y="107475"/>
                  <a:pt x="82939" y="103673"/>
                </a:cubicBezTo>
                <a:lnTo>
                  <a:pt x="82939" y="27646"/>
                </a:lnTo>
                <a:cubicBezTo>
                  <a:pt x="82939" y="20000"/>
                  <a:pt x="76762" y="13823"/>
                  <a:pt x="69116" y="13823"/>
                </a:cubicBezTo>
                <a:cubicBezTo>
                  <a:pt x="61470" y="13823"/>
                  <a:pt x="55293" y="20000"/>
                  <a:pt x="55293" y="27646"/>
                </a:cubicBezTo>
                <a:lnTo>
                  <a:pt x="55293" y="145143"/>
                </a:lnTo>
                <a:cubicBezTo>
                  <a:pt x="55293" y="145791"/>
                  <a:pt x="55293" y="146482"/>
                  <a:pt x="55336" y="147130"/>
                </a:cubicBezTo>
                <a:lnTo>
                  <a:pt x="29201" y="122248"/>
                </a:lnTo>
                <a:cubicBezTo>
                  <a:pt x="22290" y="115682"/>
                  <a:pt x="11361" y="115941"/>
                  <a:pt x="4752" y="122853"/>
                </a:cubicBezTo>
                <a:cubicBezTo>
                  <a:pt x="-1857" y="129765"/>
                  <a:pt x="-1555" y="140694"/>
                  <a:pt x="5356" y="147303"/>
                </a:cubicBezTo>
                <a:lnTo>
                  <a:pt x="53910" y="193524"/>
                </a:lnTo>
                <a:cubicBezTo>
                  <a:pt x="72528" y="211278"/>
                  <a:pt x="97280" y="221170"/>
                  <a:pt x="123026" y="221170"/>
                </a:cubicBezTo>
                <a:lnTo>
                  <a:pt x="131320" y="221170"/>
                </a:lnTo>
                <a:cubicBezTo>
                  <a:pt x="173307" y="221170"/>
                  <a:pt x="207347" y="187131"/>
                  <a:pt x="207347" y="145143"/>
                </a:cubicBezTo>
                <a:lnTo>
                  <a:pt x="207347" y="55293"/>
                </a:lnTo>
                <a:cubicBezTo>
                  <a:pt x="207347" y="47647"/>
                  <a:pt x="201170" y="41469"/>
                  <a:pt x="193524" y="41469"/>
                </a:cubicBezTo>
                <a:cubicBezTo>
                  <a:pt x="185878" y="41469"/>
                  <a:pt x="179701" y="47647"/>
                  <a:pt x="179701" y="55293"/>
                </a:cubicBezTo>
                <a:lnTo>
                  <a:pt x="179701" y="103673"/>
                </a:lnTo>
                <a:cubicBezTo>
                  <a:pt x="179701" y="107475"/>
                  <a:pt x="176590" y="110585"/>
                  <a:pt x="172789" y="110585"/>
                </a:cubicBezTo>
                <a:cubicBezTo>
                  <a:pt x="168988" y="110585"/>
                  <a:pt x="165878" y="107475"/>
                  <a:pt x="165878" y="103673"/>
                </a:cubicBezTo>
                <a:lnTo>
                  <a:pt x="165878" y="27646"/>
                </a:lnTo>
                <a:cubicBezTo>
                  <a:pt x="165878" y="20000"/>
                  <a:pt x="159700" y="13823"/>
                  <a:pt x="152054" y="13823"/>
                </a:cubicBezTo>
                <a:cubicBezTo>
                  <a:pt x="144409" y="13823"/>
                  <a:pt x="138231" y="20000"/>
                  <a:pt x="138231" y="27646"/>
                </a:cubicBezTo>
                <a:lnTo>
                  <a:pt x="138231" y="103673"/>
                </a:lnTo>
                <a:cubicBezTo>
                  <a:pt x="138231" y="107475"/>
                  <a:pt x="135121" y="110585"/>
                  <a:pt x="131320" y="110585"/>
                </a:cubicBezTo>
                <a:cubicBezTo>
                  <a:pt x="127518" y="110585"/>
                  <a:pt x="124408" y="107475"/>
                  <a:pt x="124408" y="103673"/>
                </a:cubicBezTo>
                <a:lnTo>
                  <a:pt x="124408" y="13823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917856" y="1350981"/>
            <a:ext cx="1879946" cy="2948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742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Lack of Autonomy</a:t>
            </a:r>
            <a:endParaRPr lang="en-US" sz="1600" dirty="0"/>
          </a:p>
        </p:txBody>
      </p:sp>
      <p:sp>
        <p:nvSpPr>
          <p:cNvPr id="7" name="Shape 5"/>
          <p:cNvSpPr/>
          <p:nvPr/>
        </p:nvSpPr>
        <p:spPr>
          <a:xfrm>
            <a:off x="530808" y="1756343"/>
            <a:ext cx="5888653" cy="1032127"/>
          </a:xfrm>
          <a:custGeom>
            <a:avLst/>
            <a:gdLst/>
            <a:ahLst/>
            <a:cxnLst/>
            <a:rect l="l" t="t" r="r" b="b"/>
            <a:pathLst>
              <a:path w="5888653" h="1032127">
                <a:moveTo>
                  <a:pt x="73725" y="0"/>
                </a:moveTo>
                <a:lnTo>
                  <a:pt x="5814928" y="0"/>
                </a:lnTo>
                <a:cubicBezTo>
                  <a:pt x="5855645" y="0"/>
                  <a:pt x="5888653" y="33008"/>
                  <a:pt x="5888653" y="73725"/>
                </a:cubicBezTo>
                <a:lnTo>
                  <a:pt x="5888653" y="958402"/>
                </a:lnTo>
                <a:cubicBezTo>
                  <a:pt x="5888653" y="999119"/>
                  <a:pt x="5855645" y="1032127"/>
                  <a:pt x="5814928" y="1032127"/>
                </a:cubicBezTo>
                <a:lnTo>
                  <a:pt x="73725" y="1032127"/>
                </a:lnTo>
                <a:cubicBezTo>
                  <a:pt x="33008" y="1032127"/>
                  <a:pt x="0" y="999119"/>
                  <a:pt x="0" y="958402"/>
                </a:cubicBezTo>
                <a:lnTo>
                  <a:pt x="0" y="73725"/>
                </a:lnTo>
                <a:cubicBezTo>
                  <a:pt x="0" y="33035"/>
                  <a:pt x="33035" y="0"/>
                  <a:pt x="73725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641393" y="1866928"/>
            <a:ext cx="5741206" cy="23960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61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Patients in secure environments felt:</a:t>
            </a:r>
            <a:endParaRPr lang="en-US" sz="1600" dirty="0"/>
          </a:p>
        </p:txBody>
      </p:sp>
      <p:sp>
        <p:nvSpPr>
          <p:cNvPr id="9" name="Shape 7"/>
          <p:cNvSpPr/>
          <p:nvPr/>
        </p:nvSpPr>
        <p:spPr>
          <a:xfrm>
            <a:off x="659824" y="2217114"/>
            <a:ext cx="147447" cy="147447"/>
          </a:xfrm>
          <a:custGeom>
            <a:avLst/>
            <a:gdLst/>
            <a:ahLst/>
            <a:cxnLst/>
            <a:rect l="l" t="t" r="r" b="b"/>
            <a:pathLst>
              <a:path w="147447" h="147447">
                <a:moveTo>
                  <a:pt x="73723" y="147447"/>
                </a:moveTo>
                <a:cubicBezTo>
                  <a:pt x="114412" y="147447"/>
                  <a:pt x="147447" y="114412"/>
                  <a:pt x="147447" y="73723"/>
                </a:cubicBezTo>
                <a:cubicBezTo>
                  <a:pt x="147447" y="33034"/>
                  <a:pt x="114412" y="0"/>
                  <a:pt x="73723" y="0"/>
                </a:cubicBezTo>
                <a:cubicBezTo>
                  <a:pt x="33034" y="0"/>
                  <a:pt x="0" y="33034"/>
                  <a:pt x="0" y="73723"/>
                </a:cubicBezTo>
                <a:cubicBezTo>
                  <a:pt x="0" y="114412"/>
                  <a:pt x="33034" y="147447"/>
                  <a:pt x="73723" y="147447"/>
                </a:cubicBezTo>
                <a:close/>
                <a:moveTo>
                  <a:pt x="48093" y="48093"/>
                </a:moveTo>
                <a:cubicBezTo>
                  <a:pt x="50800" y="45386"/>
                  <a:pt x="55177" y="45386"/>
                  <a:pt x="57856" y="48093"/>
                </a:cubicBezTo>
                <a:lnTo>
                  <a:pt x="73695" y="63932"/>
                </a:lnTo>
                <a:lnTo>
                  <a:pt x="89534" y="48093"/>
                </a:lnTo>
                <a:cubicBezTo>
                  <a:pt x="92241" y="45386"/>
                  <a:pt x="96618" y="45386"/>
                  <a:pt x="99296" y="48093"/>
                </a:cubicBezTo>
                <a:cubicBezTo>
                  <a:pt x="101974" y="50800"/>
                  <a:pt x="102003" y="55177"/>
                  <a:pt x="99296" y="57856"/>
                </a:cubicBezTo>
                <a:lnTo>
                  <a:pt x="83457" y="73695"/>
                </a:lnTo>
                <a:lnTo>
                  <a:pt x="99296" y="89534"/>
                </a:lnTo>
                <a:cubicBezTo>
                  <a:pt x="102003" y="92241"/>
                  <a:pt x="102003" y="96618"/>
                  <a:pt x="99296" y="99296"/>
                </a:cubicBezTo>
                <a:cubicBezTo>
                  <a:pt x="96589" y="101974"/>
                  <a:pt x="92212" y="102003"/>
                  <a:pt x="89534" y="99296"/>
                </a:cubicBezTo>
                <a:lnTo>
                  <a:pt x="73695" y="83457"/>
                </a:lnTo>
                <a:lnTo>
                  <a:pt x="57856" y="99296"/>
                </a:lnTo>
                <a:cubicBezTo>
                  <a:pt x="55149" y="102003"/>
                  <a:pt x="50771" y="102003"/>
                  <a:pt x="48093" y="99296"/>
                </a:cubicBezTo>
                <a:cubicBezTo>
                  <a:pt x="45415" y="96589"/>
                  <a:pt x="45386" y="92212"/>
                  <a:pt x="48093" y="89534"/>
                </a:cubicBezTo>
                <a:lnTo>
                  <a:pt x="63932" y="73695"/>
                </a:lnTo>
                <a:lnTo>
                  <a:pt x="48093" y="57856"/>
                </a:lnTo>
                <a:cubicBezTo>
                  <a:pt x="45386" y="55149"/>
                  <a:pt x="45386" y="50771"/>
                  <a:pt x="48093" y="48093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899425" y="2180252"/>
            <a:ext cx="2230132" cy="2211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61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"No choice in monitoring method"</a:t>
            </a:r>
            <a:endParaRPr lang="en-US" sz="1600" dirty="0"/>
          </a:p>
        </p:txBody>
      </p:sp>
      <p:sp>
        <p:nvSpPr>
          <p:cNvPr id="11" name="Shape 9"/>
          <p:cNvSpPr/>
          <p:nvPr/>
        </p:nvSpPr>
        <p:spPr>
          <a:xfrm>
            <a:off x="659824" y="2493576"/>
            <a:ext cx="147447" cy="147447"/>
          </a:xfrm>
          <a:custGeom>
            <a:avLst/>
            <a:gdLst/>
            <a:ahLst/>
            <a:cxnLst/>
            <a:rect l="l" t="t" r="r" b="b"/>
            <a:pathLst>
              <a:path w="147447" h="147447">
                <a:moveTo>
                  <a:pt x="73723" y="147447"/>
                </a:moveTo>
                <a:cubicBezTo>
                  <a:pt x="114412" y="147447"/>
                  <a:pt x="147447" y="114412"/>
                  <a:pt x="147447" y="73723"/>
                </a:cubicBezTo>
                <a:cubicBezTo>
                  <a:pt x="147447" y="33034"/>
                  <a:pt x="114412" y="0"/>
                  <a:pt x="73723" y="0"/>
                </a:cubicBezTo>
                <a:cubicBezTo>
                  <a:pt x="33034" y="0"/>
                  <a:pt x="0" y="33034"/>
                  <a:pt x="0" y="73723"/>
                </a:cubicBezTo>
                <a:cubicBezTo>
                  <a:pt x="0" y="114412"/>
                  <a:pt x="33034" y="147447"/>
                  <a:pt x="73723" y="147447"/>
                </a:cubicBezTo>
                <a:close/>
                <a:moveTo>
                  <a:pt x="48093" y="48093"/>
                </a:moveTo>
                <a:cubicBezTo>
                  <a:pt x="50800" y="45386"/>
                  <a:pt x="55177" y="45386"/>
                  <a:pt x="57856" y="48093"/>
                </a:cubicBezTo>
                <a:lnTo>
                  <a:pt x="73695" y="63932"/>
                </a:lnTo>
                <a:lnTo>
                  <a:pt x="89534" y="48093"/>
                </a:lnTo>
                <a:cubicBezTo>
                  <a:pt x="92241" y="45386"/>
                  <a:pt x="96618" y="45386"/>
                  <a:pt x="99296" y="48093"/>
                </a:cubicBezTo>
                <a:cubicBezTo>
                  <a:pt x="101974" y="50800"/>
                  <a:pt x="102003" y="55177"/>
                  <a:pt x="99296" y="57856"/>
                </a:cubicBezTo>
                <a:lnTo>
                  <a:pt x="83457" y="73695"/>
                </a:lnTo>
                <a:lnTo>
                  <a:pt x="99296" y="89534"/>
                </a:lnTo>
                <a:cubicBezTo>
                  <a:pt x="102003" y="92241"/>
                  <a:pt x="102003" y="96618"/>
                  <a:pt x="99296" y="99296"/>
                </a:cubicBezTo>
                <a:cubicBezTo>
                  <a:pt x="96589" y="101974"/>
                  <a:pt x="92212" y="102003"/>
                  <a:pt x="89534" y="99296"/>
                </a:cubicBezTo>
                <a:lnTo>
                  <a:pt x="73695" y="83457"/>
                </a:lnTo>
                <a:lnTo>
                  <a:pt x="57856" y="99296"/>
                </a:lnTo>
                <a:cubicBezTo>
                  <a:pt x="55149" y="102003"/>
                  <a:pt x="50771" y="102003"/>
                  <a:pt x="48093" y="99296"/>
                </a:cubicBezTo>
                <a:cubicBezTo>
                  <a:pt x="45415" y="96589"/>
                  <a:pt x="45386" y="92212"/>
                  <a:pt x="48093" y="89534"/>
                </a:cubicBezTo>
                <a:lnTo>
                  <a:pt x="63932" y="73695"/>
                </a:lnTo>
                <a:lnTo>
                  <a:pt x="48093" y="57856"/>
                </a:lnTo>
                <a:cubicBezTo>
                  <a:pt x="45386" y="55149"/>
                  <a:pt x="45386" y="50771"/>
                  <a:pt x="48093" y="48093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899425" y="2456715"/>
            <a:ext cx="3031873" cy="2211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61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"Nothing they said would change the situation"</a:t>
            </a:r>
            <a:endParaRPr lang="en-US" sz="1600" dirty="0"/>
          </a:p>
        </p:txBody>
      </p:sp>
      <p:sp>
        <p:nvSpPr>
          <p:cNvPr id="13" name="Shape 11"/>
          <p:cNvSpPr/>
          <p:nvPr/>
        </p:nvSpPr>
        <p:spPr>
          <a:xfrm>
            <a:off x="534494" y="2902741"/>
            <a:ext cx="5886810" cy="707744"/>
          </a:xfrm>
          <a:custGeom>
            <a:avLst/>
            <a:gdLst/>
            <a:ahLst/>
            <a:cxnLst/>
            <a:rect l="l" t="t" r="r" b="b"/>
            <a:pathLst>
              <a:path w="5886810" h="707744">
                <a:moveTo>
                  <a:pt x="73726" y="0"/>
                </a:moveTo>
                <a:lnTo>
                  <a:pt x="5813084" y="0"/>
                </a:lnTo>
                <a:cubicBezTo>
                  <a:pt x="5853802" y="0"/>
                  <a:pt x="5886810" y="33008"/>
                  <a:pt x="5886810" y="73726"/>
                </a:cubicBezTo>
                <a:lnTo>
                  <a:pt x="5886810" y="634019"/>
                </a:lnTo>
                <a:cubicBezTo>
                  <a:pt x="5886810" y="674736"/>
                  <a:pt x="5853802" y="707744"/>
                  <a:pt x="5813084" y="707744"/>
                </a:cubicBezTo>
                <a:lnTo>
                  <a:pt x="73726" y="707744"/>
                </a:lnTo>
                <a:cubicBezTo>
                  <a:pt x="33008" y="707744"/>
                  <a:pt x="0" y="674736"/>
                  <a:pt x="0" y="634019"/>
                </a:cubicBezTo>
                <a:lnTo>
                  <a:pt x="0" y="73726"/>
                </a:lnTo>
                <a:cubicBezTo>
                  <a:pt x="0" y="33008"/>
                  <a:pt x="33008" y="0"/>
                  <a:pt x="73726" y="0"/>
                </a:cubicBezTo>
                <a:close/>
              </a:path>
            </a:pathLst>
          </a:custGeom>
          <a:solidFill>
            <a:srgbClr val="D69E2E">
              <a:alpha val="20000"/>
            </a:srgbClr>
          </a:solidFill>
          <a:ln w="10160">
            <a:solidFill>
              <a:srgbClr val="D69E2E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48766" y="3017015"/>
            <a:ext cx="5731991" cy="47920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61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Result: </a:t>
            </a:r>
            <a:r>
              <a:rPr lang="en-US" sz="1161" dirty="0">
                <a:solidFill>
                  <a:srgbClr val="D69E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"Indifference" not true acceptance</a:t>
            </a:r>
            <a:r>
              <a:rPr lang="en-US" sz="1161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— patients "forgot it was there" while acknowledging lack of control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530808" y="3687896"/>
            <a:ext cx="5953161" cy="184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16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(Dewa et al., 2023)</a:t>
            </a:r>
            <a:endParaRPr lang="en-US" sz="1600" dirty="0"/>
          </a:p>
        </p:txBody>
      </p:sp>
      <p:sp>
        <p:nvSpPr>
          <p:cNvPr id="16" name="Shape 14"/>
          <p:cNvSpPr/>
          <p:nvPr/>
        </p:nvSpPr>
        <p:spPr>
          <a:xfrm>
            <a:off x="387048" y="4144981"/>
            <a:ext cx="6201977" cy="2709333"/>
          </a:xfrm>
          <a:custGeom>
            <a:avLst/>
            <a:gdLst/>
            <a:ahLst/>
            <a:cxnLst/>
            <a:rect l="l" t="t" r="r" b="b"/>
            <a:pathLst>
              <a:path w="6201977" h="2709333">
                <a:moveTo>
                  <a:pt x="36862" y="0"/>
                </a:moveTo>
                <a:lnTo>
                  <a:pt x="6091382" y="0"/>
                </a:lnTo>
                <a:cubicBezTo>
                  <a:pt x="6152462" y="0"/>
                  <a:pt x="6201977" y="49515"/>
                  <a:pt x="6201977" y="110595"/>
                </a:cubicBezTo>
                <a:lnTo>
                  <a:pt x="6201977" y="2598738"/>
                </a:lnTo>
                <a:cubicBezTo>
                  <a:pt x="6201977" y="2659818"/>
                  <a:pt x="6152462" y="2709333"/>
                  <a:pt x="6091382" y="2709333"/>
                </a:cubicBezTo>
                <a:lnTo>
                  <a:pt x="36862" y="2709333"/>
                </a:lnTo>
                <a:cubicBezTo>
                  <a:pt x="16504" y="2709333"/>
                  <a:pt x="0" y="2692830"/>
                  <a:pt x="0" y="2672472"/>
                </a:cubicBezTo>
                <a:lnTo>
                  <a:pt x="0" y="36862"/>
                </a:lnTo>
                <a:cubicBezTo>
                  <a:pt x="0" y="16517"/>
                  <a:pt x="16517" y="0"/>
                  <a:pt x="36862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387048" y="4144981"/>
            <a:ext cx="36862" cy="2709333"/>
          </a:xfrm>
          <a:custGeom>
            <a:avLst/>
            <a:gdLst/>
            <a:ahLst/>
            <a:cxnLst/>
            <a:rect l="l" t="t" r="r" b="b"/>
            <a:pathLst>
              <a:path w="36862" h="2709333">
                <a:moveTo>
                  <a:pt x="36862" y="0"/>
                </a:moveTo>
                <a:lnTo>
                  <a:pt x="36862" y="0"/>
                </a:lnTo>
                <a:lnTo>
                  <a:pt x="36862" y="2709333"/>
                </a:lnTo>
                <a:lnTo>
                  <a:pt x="36862" y="2709333"/>
                </a:lnTo>
                <a:cubicBezTo>
                  <a:pt x="16504" y="2709333"/>
                  <a:pt x="0" y="2692830"/>
                  <a:pt x="0" y="2672472"/>
                </a:cubicBezTo>
                <a:lnTo>
                  <a:pt x="0" y="36862"/>
                </a:lnTo>
                <a:cubicBezTo>
                  <a:pt x="0" y="16517"/>
                  <a:pt x="16517" y="0"/>
                  <a:pt x="36862" y="0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566748" y="4310859"/>
            <a:ext cx="248816" cy="221170"/>
          </a:xfrm>
          <a:custGeom>
            <a:avLst/>
            <a:gdLst/>
            <a:ahLst/>
            <a:cxnLst/>
            <a:rect l="l" t="t" r="r" b="b"/>
            <a:pathLst>
              <a:path w="248816" h="221170">
                <a:moveTo>
                  <a:pt x="73263" y="66265"/>
                </a:moveTo>
                <a:lnTo>
                  <a:pt x="65185" y="58187"/>
                </a:lnTo>
                <a:cubicBezTo>
                  <a:pt x="59785" y="52787"/>
                  <a:pt x="59785" y="44018"/>
                  <a:pt x="65185" y="38618"/>
                </a:cubicBezTo>
                <a:lnTo>
                  <a:pt x="114732" y="-10972"/>
                </a:lnTo>
                <a:cubicBezTo>
                  <a:pt x="120132" y="-16372"/>
                  <a:pt x="128901" y="-16372"/>
                  <a:pt x="134300" y="-10972"/>
                </a:cubicBezTo>
                <a:lnTo>
                  <a:pt x="142378" y="-2851"/>
                </a:lnTo>
                <a:cubicBezTo>
                  <a:pt x="147778" y="2549"/>
                  <a:pt x="147778" y="11318"/>
                  <a:pt x="142378" y="16717"/>
                </a:cubicBezTo>
                <a:lnTo>
                  <a:pt x="92831" y="66265"/>
                </a:lnTo>
                <a:cubicBezTo>
                  <a:pt x="87431" y="71664"/>
                  <a:pt x="78662" y="71664"/>
                  <a:pt x="73263" y="66265"/>
                </a:cubicBezTo>
                <a:close/>
                <a:moveTo>
                  <a:pt x="119224" y="91449"/>
                </a:moveTo>
                <a:lnTo>
                  <a:pt x="105661" y="77885"/>
                </a:lnTo>
                <a:lnTo>
                  <a:pt x="154041" y="29504"/>
                </a:lnTo>
                <a:lnTo>
                  <a:pt x="205619" y="81081"/>
                </a:lnTo>
                <a:lnTo>
                  <a:pt x="157238" y="129462"/>
                </a:lnTo>
                <a:lnTo>
                  <a:pt x="143674" y="115898"/>
                </a:lnTo>
                <a:lnTo>
                  <a:pt x="43456" y="216116"/>
                </a:lnTo>
                <a:cubicBezTo>
                  <a:pt x="36718" y="222855"/>
                  <a:pt x="25789" y="222855"/>
                  <a:pt x="19007" y="216116"/>
                </a:cubicBezTo>
                <a:cubicBezTo>
                  <a:pt x="12225" y="209377"/>
                  <a:pt x="12268" y="198448"/>
                  <a:pt x="19007" y="191666"/>
                </a:cubicBezTo>
                <a:lnTo>
                  <a:pt x="119224" y="91449"/>
                </a:lnTo>
                <a:close/>
                <a:moveTo>
                  <a:pt x="168858" y="161817"/>
                </a:moveTo>
                <a:cubicBezTo>
                  <a:pt x="163459" y="156417"/>
                  <a:pt x="163459" y="147648"/>
                  <a:pt x="168858" y="142249"/>
                </a:cubicBezTo>
                <a:lnTo>
                  <a:pt x="218405" y="92701"/>
                </a:lnTo>
                <a:cubicBezTo>
                  <a:pt x="223805" y="87302"/>
                  <a:pt x="232574" y="87302"/>
                  <a:pt x="237974" y="92701"/>
                </a:cubicBezTo>
                <a:lnTo>
                  <a:pt x="246052" y="100779"/>
                </a:lnTo>
                <a:cubicBezTo>
                  <a:pt x="251451" y="106179"/>
                  <a:pt x="251451" y="114948"/>
                  <a:pt x="246052" y="120348"/>
                </a:cubicBezTo>
                <a:lnTo>
                  <a:pt x="196504" y="169938"/>
                </a:lnTo>
                <a:cubicBezTo>
                  <a:pt x="191105" y="175338"/>
                  <a:pt x="182336" y="175338"/>
                  <a:pt x="176936" y="169938"/>
                </a:cubicBezTo>
                <a:lnTo>
                  <a:pt x="168858" y="161860"/>
                </a:ln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939973" y="4292428"/>
            <a:ext cx="2912073" cy="258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51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Mental Capacity Act Requirements</a:t>
            </a:r>
            <a:endParaRPr lang="en-US" sz="1600" dirty="0"/>
          </a:p>
        </p:txBody>
      </p:sp>
      <p:sp>
        <p:nvSpPr>
          <p:cNvPr id="20" name="Text 18"/>
          <p:cNvSpPr/>
          <p:nvPr/>
        </p:nvSpPr>
        <p:spPr>
          <a:xfrm>
            <a:off x="552925" y="4661045"/>
            <a:ext cx="5962376" cy="23960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61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For patients lacking capacity under </a:t>
            </a:r>
            <a:r>
              <a:rPr lang="en-US" sz="1161" b="1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Mental Health Act 1983</a:t>
            </a:r>
            <a:r>
              <a:rPr lang="en-US" sz="1161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:</a:t>
            </a:r>
            <a:endParaRPr lang="en-US" sz="1600" dirty="0"/>
          </a:p>
        </p:txBody>
      </p:sp>
      <p:sp>
        <p:nvSpPr>
          <p:cNvPr id="21" name="Shape 19"/>
          <p:cNvSpPr/>
          <p:nvPr/>
        </p:nvSpPr>
        <p:spPr>
          <a:xfrm>
            <a:off x="552925" y="4974369"/>
            <a:ext cx="2902857" cy="368617"/>
          </a:xfrm>
          <a:custGeom>
            <a:avLst/>
            <a:gdLst/>
            <a:ahLst/>
            <a:cxnLst/>
            <a:rect l="l" t="t" r="r" b="b"/>
            <a:pathLst>
              <a:path w="2902857" h="368617">
                <a:moveTo>
                  <a:pt x="73723" y="0"/>
                </a:moveTo>
                <a:lnTo>
                  <a:pt x="2829134" y="0"/>
                </a:lnTo>
                <a:cubicBezTo>
                  <a:pt x="2869850" y="0"/>
                  <a:pt x="2902857" y="33007"/>
                  <a:pt x="2902857" y="73723"/>
                </a:cubicBezTo>
                <a:lnTo>
                  <a:pt x="2902857" y="294893"/>
                </a:lnTo>
                <a:cubicBezTo>
                  <a:pt x="2902857" y="335610"/>
                  <a:pt x="2869850" y="368617"/>
                  <a:pt x="2829134" y="368617"/>
                </a:cubicBezTo>
                <a:lnTo>
                  <a:pt x="73723" y="368617"/>
                </a:lnTo>
                <a:cubicBezTo>
                  <a:pt x="33007" y="368617"/>
                  <a:pt x="0" y="335610"/>
                  <a:pt x="0" y="294893"/>
                </a:cubicBezTo>
                <a:lnTo>
                  <a:pt x="0" y="73723"/>
                </a:lnTo>
                <a:cubicBezTo>
                  <a:pt x="0" y="33034"/>
                  <a:pt x="33034" y="0"/>
                  <a:pt x="73723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626649" y="5084954"/>
            <a:ext cx="184308" cy="147447"/>
          </a:xfrm>
          <a:custGeom>
            <a:avLst/>
            <a:gdLst/>
            <a:ahLst/>
            <a:cxnLst/>
            <a:rect l="l" t="t" r="r" b="b"/>
            <a:pathLst>
              <a:path w="184308" h="147447">
                <a:moveTo>
                  <a:pt x="110585" y="9215"/>
                </a:moveTo>
                <a:lnTo>
                  <a:pt x="147447" y="9215"/>
                </a:lnTo>
                <a:cubicBezTo>
                  <a:pt x="152544" y="9215"/>
                  <a:pt x="156662" y="13334"/>
                  <a:pt x="156662" y="18431"/>
                </a:cubicBezTo>
                <a:cubicBezTo>
                  <a:pt x="156662" y="23528"/>
                  <a:pt x="152544" y="27646"/>
                  <a:pt x="147447" y="27646"/>
                </a:cubicBezTo>
                <a:lnTo>
                  <a:pt x="114732" y="27646"/>
                </a:lnTo>
                <a:cubicBezTo>
                  <a:pt x="113234" y="35076"/>
                  <a:pt x="108137" y="41210"/>
                  <a:pt x="101370" y="44148"/>
                </a:cubicBezTo>
                <a:lnTo>
                  <a:pt x="101370" y="129016"/>
                </a:lnTo>
                <a:lnTo>
                  <a:pt x="147447" y="129016"/>
                </a:lnTo>
                <a:cubicBezTo>
                  <a:pt x="152544" y="129016"/>
                  <a:pt x="156662" y="133134"/>
                  <a:pt x="156662" y="138231"/>
                </a:cubicBezTo>
                <a:cubicBezTo>
                  <a:pt x="156662" y="143329"/>
                  <a:pt x="152544" y="147447"/>
                  <a:pt x="147447" y="147447"/>
                </a:cubicBezTo>
                <a:lnTo>
                  <a:pt x="36862" y="147447"/>
                </a:lnTo>
                <a:cubicBezTo>
                  <a:pt x="31764" y="147447"/>
                  <a:pt x="27646" y="143329"/>
                  <a:pt x="27646" y="138231"/>
                </a:cubicBezTo>
                <a:cubicBezTo>
                  <a:pt x="27646" y="133134"/>
                  <a:pt x="31764" y="129016"/>
                  <a:pt x="36862" y="129016"/>
                </a:cubicBezTo>
                <a:lnTo>
                  <a:pt x="82939" y="129016"/>
                </a:lnTo>
                <a:lnTo>
                  <a:pt x="82939" y="44148"/>
                </a:lnTo>
                <a:cubicBezTo>
                  <a:pt x="76171" y="41181"/>
                  <a:pt x="71074" y="35047"/>
                  <a:pt x="69576" y="27646"/>
                </a:cubicBezTo>
                <a:lnTo>
                  <a:pt x="36862" y="27646"/>
                </a:lnTo>
                <a:cubicBezTo>
                  <a:pt x="31764" y="27646"/>
                  <a:pt x="27646" y="23528"/>
                  <a:pt x="27646" y="18431"/>
                </a:cubicBezTo>
                <a:cubicBezTo>
                  <a:pt x="27646" y="13334"/>
                  <a:pt x="31764" y="9215"/>
                  <a:pt x="36862" y="9215"/>
                </a:cubicBezTo>
                <a:lnTo>
                  <a:pt x="73723" y="9215"/>
                </a:lnTo>
                <a:cubicBezTo>
                  <a:pt x="77928" y="3629"/>
                  <a:pt x="84609" y="0"/>
                  <a:pt x="92154" y="0"/>
                </a:cubicBezTo>
                <a:cubicBezTo>
                  <a:pt x="99699" y="0"/>
                  <a:pt x="106380" y="3629"/>
                  <a:pt x="110585" y="9215"/>
                </a:cubicBezTo>
                <a:close/>
                <a:moveTo>
                  <a:pt x="126597" y="92154"/>
                </a:moveTo>
                <a:lnTo>
                  <a:pt x="168297" y="92154"/>
                </a:lnTo>
                <a:lnTo>
                  <a:pt x="147447" y="56387"/>
                </a:lnTo>
                <a:lnTo>
                  <a:pt x="126597" y="92154"/>
                </a:lnTo>
                <a:close/>
                <a:moveTo>
                  <a:pt x="147447" y="119800"/>
                </a:moveTo>
                <a:cubicBezTo>
                  <a:pt x="129333" y="119800"/>
                  <a:pt x="114271" y="110009"/>
                  <a:pt x="111161" y="97079"/>
                </a:cubicBezTo>
                <a:cubicBezTo>
                  <a:pt x="110412" y="93911"/>
                  <a:pt x="111449" y="90657"/>
                  <a:pt x="113090" y="87834"/>
                </a:cubicBezTo>
                <a:lnTo>
                  <a:pt x="140506" y="40836"/>
                </a:lnTo>
                <a:cubicBezTo>
                  <a:pt x="141946" y="38359"/>
                  <a:pt x="144596" y="36862"/>
                  <a:pt x="147447" y="36862"/>
                </a:cubicBezTo>
                <a:cubicBezTo>
                  <a:pt x="150298" y="36862"/>
                  <a:pt x="152947" y="38388"/>
                  <a:pt x="154387" y="40836"/>
                </a:cubicBezTo>
                <a:lnTo>
                  <a:pt x="181803" y="87834"/>
                </a:lnTo>
                <a:cubicBezTo>
                  <a:pt x="183444" y="90657"/>
                  <a:pt x="184481" y="93911"/>
                  <a:pt x="183732" y="97079"/>
                </a:cubicBezTo>
                <a:cubicBezTo>
                  <a:pt x="180622" y="109980"/>
                  <a:pt x="165561" y="119800"/>
                  <a:pt x="147447" y="119800"/>
                </a:cubicBezTo>
                <a:close/>
                <a:moveTo>
                  <a:pt x="36516" y="56387"/>
                </a:moveTo>
                <a:lnTo>
                  <a:pt x="15666" y="92154"/>
                </a:lnTo>
                <a:lnTo>
                  <a:pt x="57395" y="92154"/>
                </a:lnTo>
                <a:lnTo>
                  <a:pt x="36516" y="56387"/>
                </a:lnTo>
                <a:close/>
                <a:moveTo>
                  <a:pt x="259" y="97079"/>
                </a:moveTo>
                <a:cubicBezTo>
                  <a:pt x="-490" y="93911"/>
                  <a:pt x="547" y="90657"/>
                  <a:pt x="2189" y="87834"/>
                </a:cubicBezTo>
                <a:lnTo>
                  <a:pt x="29605" y="40836"/>
                </a:lnTo>
                <a:cubicBezTo>
                  <a:pt x="31044" y="38359"/>
                  <a:pt x="33694" y="36862"/>
                  <a:pt x="36545" y="36862"/>
                </a:cubicBezTo>
                <a:cubicBezTo>
                  <a:pt x="39396" y="36862"/>
                  <a:pt x="42045" y="38388"/>
                  <a:pt x="43485" y="40836"/>
                </a:cubicBezTo>
                <a:lnTo>
                  <a:pt x="70901" y="87834"/>
                </a:lnTo>
                <a:cubicBezTo>
                  <a:pt x="72543" y="90657"/>
                  <a:pt x="73579" y="93911"/>
                  <a:pt x="72831" y="97079"/>
                </a:cubicBezTo>
                <a:cubicBezTo>
                  <a:pt x="69720" y="109980"/>
                  <a:pt x="54659" y="119800"/>
                  <a:pt x="36545" y="119800"/>
                </a:cubicBezTo>
                <a:cubicBezTo>
                  <a:pt x="18431" y="119800"/>
                  <a:pt x="3369" y="110009"/>
                  <a:pt x="259" y="97079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884680" y="5048093"/>
            <a:ext cx="1483683" cy="2211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61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Best interest decisions</a:t>
            </a:r>
            <a:endParaRPr lang="en-US" sz="1600" dirty="0"/>
          </a:p>
        </p:txBody>
      </p:sp>
      <p:sp>
        <p:nvSpPr>
          <p:cNvPr id="24" name="Shape 22"/>
          <p:cNvSpPr/>
          <p:nvPr/>
        </p:nvSpPr>
        <p:spPr>
          <a:xfrm>
            <a:off x="3532501" y="4974369"/>
            <a:ext cx="2902857" cy="368617"/>
          </a:xfrm>
          <a:custGeom>
            <a:avLst/>
            <a:gdLst/>
            <a:ahLst/>
            <a:cxnLst/>
            <a:rect l="l" t="t" r="r" b="b"/>
            <a:pathLst>
              <a:path w="2902857" h="368617">
                <a:moveTo>
                  <a:pt x="73723" y="0"/>
                </a:moveTo>
                <a:lnTo>
                  <a:pt x="2829134" y="0"/>
                </a:lnTo>
                <a:cubicBezTo>
                  <a:pt x="2869850" y="0"/>
                  <a:pt x="2902857" y="33007"/>
                  <a:pt x="2902857" y="73723"/>
                </a:cubicBezTo>
                <a:lnTo>
                  <a:pt x="2902857" y="294893"/>
                </a:lnTo>
                <a:cubicBezTo>
                  <a:pt x="2902857" y="335610"/>
                  <a:pt x="2869850" y="368617"/>
                  <a:pt x="2829134" y="368617"/>
                </a:cubicBezTo>
                <a:lnTo>
                  <a:pt x="73723" y="368617"/>
                </a:lnTo>
                <a:cubicBezTo>
                  <a:pt x="33007" y="368617"/>
                  <a:pt x="0" y="335610"/>
                  <a:pt x="0" y="294893"/>
                </a:cubicBezTo>
                <a:lnTo>
                  <a:pt x="0" y="73723"/>
                </a:lnTo>
                <a:cubicBezTo>
                  <a:pt x="0" y="33034"/>
                  <a:pt x="33034" y="0"/>
                  <a:pt x="73723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3624655" y="5084954"/>
            <a:ext cx="147447" cy="147447"/>
          </a:xfrm>
          <a:custGeom>
            <a:avLst/>
            <a:gdLst/>
            <a:ahLst/>
            <a:cxnLst/>
            <a:rect l="l" t="t" r="r" b="b"/>
            <a:pathLst>
              <a:path w="147447" h="147447">
                <a:moveTo>
                  <a:pt x="73723" y="0"/>
                </a:moveTo>
                <a:cubicBezTo>
                  <a:pt x="75048" y="0"/>
                  <a:pt x="76373" y="288"/>
                  <a:pt x="77582" y="835"/>
                </a:cubicBezTo>
                <a:lnTo>
                  <a:pt x="131838" y="23845"/>
                </a:lnTo>
                <a:cubicBezTo>
                  <a:pt x="138174" y="26523"/>
                  <a:pt x="142897" y="32772"/>
                  <a:pt x="142868" y="40317"/>
                </a:cubicBezTo>
                <a:cubicBezTo>
                  <a:pt x="142724" y="68885"/>
                  <a:pt x="130974" y="121154"/>
                  <a:pt x="81355" y="144912"/>
                </a:cubicBezTo>
                <a:cubicBezTo>
                  <a:pt x="76546" y="147216"/>
                  <a:pt x="70959" y="147216"/>
                  <a:pt x="66149" y="144912"/>
                </a:cubicBezTo>
                <a:cubicBezTo>
                  <a:pt x="16501" y="121154"/>
                  <a:pt x="4780" y="68885"/>
                  <a:pt x="4637" y="40317"/>
                </a:cubicBezTo>
                <a:cubicBezTo>
                  <a:pt x="4608" y="32772"/>
                  <a:pt x="9331" y="26523"/>
                  <a:pt x="15666" y="23845"/>
                </a:cubicBezTo>
                <a:lnTo>
                  <a:pt x="69893" y="835"/>
                </a:lnTo>
                <a:cubicBezTo>
                  <a:pt x="71103" y="288"/>
                  <a:pt x="72399" y="0"/>
                  <a:pt x="73723" y="0"/>
                </a:cubicBezTo>
                <a:close/>
                <a:moveTo>
                  <a:pt x="73723" y="19237"/>
                </a:moveTo>
                <a:lnTo>
                  <a:pt x="73723" y="128123"/>
                </a:lnTo>
                <a:cubicBezTo>
                  <a:pt x="113465" y="108886"/>
                  <a:pt x="124149" y="66265"/>
                  <a:pt x="124408" y="40749"/>
                </a:cubicBezTo>
                <a:lnTo>
                  <a:pt x="73723" y="19266"/>
                </a:lnTo>
                <a:lnTo>
                  <a:pt x="73723" y="19266"/>
                </a:ln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3864256" y="5048093"/>
            <a:ext cx="1603483" cy="2211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61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Safety vs. rights balance</a:t>
            </a:r>
            <a:endParaRPr lang="en-US" sz="1600" dirty="0"/>
          </a:p>
        </p:txBody>
      </p:sp>
      <p:sp>
        <p:nvSpPr>
          <p:cNvPr id="27" name="Shape 25"/>
          <p:cNvSpPr/>
          <p:nvPr/>
        </p:nvSpPr>
        <p:spPr>
          <a:xfrm>
            <a:off x="552925" y="5416709"/>
            <a:ext cx="2902857" cy="368617"/>
          </a:xfrm>
          <a:custGeom>
            <a:avLst/>
            <a:gdLst/>
            <a:ahLst/>
            <a:cxnLst/>
            <a:rect l="l" t="t" r="r" b="b"/>
            <a:pathLst>
              <a:path w="2902857" h="368617">
                <a:moveTo>
                  <a:pt x="73723" y="0"/>
                </a:moveTo>
                <a:lnTo>
                  <a:pt x="2829134" y="0"/>
                </a:lnTo>
                <a:cubicBezTo>
                  <a:pt x="2869850" y="0"/>
                  <a:pt x="2902857" y="33007"/>
                  <a:pt x="2902857" y="73723"/>
                </a:cubicBezTo>
                <a:lnTo>
                  <a:pt x="2902857" y="294893"/>
                </a:lnTo>
                <a:cubicBezTo>
                  <a:pt x="2902857" y="335610"/>
                  <a:pt x="2869850" y="368617"/>
                  <a:pt x="2829134" y="368617"/>
                </a:cubicBezTo>
                <a:lnTo>
                  <a:pt x="73723" y="368617"/>
                </a:lnTo>
                <a:cubicBezTo>
                  <a:pt x="33007" y="368617"/>
                  <a:pt x="0" y="335610"/>
                  <a:pt x="0" y="294893"/>
                </a:cubicBezTo>
                <a:lnTo>
                  <a:pt x="0" y="73723"/>
                </a:lnTo>
                <a:cubicBezTo>
                  <a:pt x="0" y="33034"/>
                  <a:pt x="33034" y="0"/>
                  <a:pt x="73723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8" name="Shape 26"/>
          <p:cNvSpPr/>
          <p:nvPr/>
        </p:nvSpPr>
        <p:spPr>
          <a:xfrm>
            <a:off x="626649" y="5527294"/>
            <a:ext cx="184308" cy="147447"/>
          </a:xfrm>
          <a:custGeom>
            <a:avLst/>
            <a:gdLst/>
            <a:ahLst/>
            <a:cxnLst/>
            <a:rect l="l" t="t" r="r" b="b"/>
            <a:pathLst>
              <a:path w="184308" h="147447">
                <a:moveTo>
                  <a:pt x="92154" y="4608"/>
                </a:moveTo>
                <a:cubicBezTo>
                  <a:pt x="108684" y="4608"/>
                  <a:pt x="122104" y="18028"/>
                  <a:pt x="122104" y="34558"/>
                </a:cubicBezTo>
                <a:cubicBezTo>
                  <a:pt x="122104" y="51088"/>
                  <a:pt x="108684" y="64508"/>
                  <a:pt x="92154" y="64508"/>
                </a:cubicBezTo>
                <a:cubicBezTo>
                  <a:pt x="75624" y="64508"/>
                  <a:pt x="62204" y="51088"/>
                  <a:pt x="62204" y="34558"/>
                </a:cubicBezTo>
                <a:cubicBezTo>
                  <a:pt x="62204" y="18028"/>
                  <a:pt x="75624" y="4608"/>
                  <a:pt x="92154" y="4608"/>
                </a:cubicBezTo>
                <a:close/>
                <a:moveTo>
                  <a:pt x="27646" y="25342"/>
                </a:moveTo>
                <a:cubicBezTo>
                  <a:pt x="39090" y="25342"/>
                  <a:pt x="48381" y="34633"/>
                  <a:pt x="48381" y="46077"/>
                </a:cubicBezTo>
                <a:cubicBezTo>
                  <a:pt x="48381" y="57521"/>
                  <a:pt x="39090" y="66812"/>
                  <a:pt x="27646" y="66812"/>
                </a:cubicBezTo>
                <a:cubicBezTo>
                  <a:pt x="16202" y="66812"/>
                  <a:pt x="6912" y="57521"/>
                  <a:pt x="6912" y="46077"/>
                </a:cubicBezTo>
                <a:cubicBezTo>
                  <a:pt x="6912" y="34633"/>
                  <a:pt x="16202" y="25342"/>
                  <a:pt x="27646" y="25342"/>
                </a:cubicBezTo>
                <a:close/>
                <a:moveTo>
                  <a:pt x="0" y="119800"/>
                </a:moveTo>
                <a:cubicBezTo>
                  <a:pt x="0" y="99440"/>
                  <a:pt x="16501" y="82939"/>
                  <a:pt x="36862" y="82939"/>
                </a:cubicBezTo>
                <a:cubicBezTo>
                  <a:pt x="40548" y="82939"/>
                  <a:pt x="44119" y="83486"/>
                  <a:pt x="47488" y="84494"/>
                </a:cubicBezTo>
                <a:cubicBezTo>
                  <a:pt x="38014" y="95092"/>
                  <a:pt x="32254" y="109088"/>
                  <a:pt x="32254" y="124408"/>
                </a:cubicBezTo>
                <a:lnTo>
                  <a:pt x="32254" y="129016"/>
                </a:lnTo>
                <a:cubicBezTo>
                  <a:pt x="32254" y="132299"/>
                  <a:pt x="32945" y="135409"/>
                  <a:pt x="34183" y="138231"/>
                </a:cubicBezTo>
                <a:lnTo>
                  <a:pt x="9215" y="138231"/>
                </a:lnTo>
                <a:cubicBezTo>
                  <a:pt x="4118" y="138231"/>
                  <a:pt x="0" y="134113"/>
                  <a:pt x="0" y="129016"/>
                </a:cubicBezTo>
                <a:lnTo>
                  <a:pt x="0" y="119800"/>
                </a:lnTo>
                <a:close/>
                <a:moveTo>
                  <a:pt x="150125" y="138231"/>
                </a:moveTo>
                <a:cubicBezTo>
                  <a:pt x="151363" y="135409"/>
                  <a:pt x="152054" y="132299"/>
                  <a:pt x="152054" y="129016"/>
                </a:cubicBezTo>
                <a:lnTo>
                  <a:pt x="152054" y="124408"/>
                </a:lnTo>
                <a:cubicBezTo>
                  <a:pt x="152054" y="109088"/>
                  <a:pt x="146295" y="95092"/>
                  <a:pt x="136820" y="84494"/>
                </a:cubicBezTo>
                <a:cubicBezTo>
                  <a:pt x="140190" y="83486"/>
                  <a:pt x="143761" y="82939"/>
                  <a:pt x="147447" y="82939"/>
                </a:cubicBezTo>
                <a:cubicBezTo>
                  <a:pt x="167807" y="82939"/>
                  <a:pt x="184308" y="99440"/>
                  <a:pt x="184308" y="119800"/>
                </a:cubicBezTo>
                <a:lnTo>
                  <a:pt x="184308" y="129016"/>
                </a:lnTo>
                <a:cubicBezTo>
                  <a:pt x="184308" y="134113"/>
                  <a:pt x="180190" y="138231"/>
                  <a:pt x="175093" y="138231"/>
                </a:cubicBezTo>
                <a:lnTo>
                  <a:pt x="150125" y="138231"/>
                </a:lnTo>
                <a:close/>
                <a:moveTo>
                  <a:pt x="135927" y="46077"/>
                </a:moveTo>
                <a:cubicBezTo>
                  <a:pt x="135927" y="34633"/>
                  <a:pt x="145218" y="25342"/>
                  <a:pt x="156662" y="25342"/>
                </a:cubicBezTo>
                <a:cubicBezTo>
                  <a:pt x="168106" y="25342"/>
                  <a:pt x="177397" y="34633"/>
                  <a:pt x="177397" y="46077"/>
                </a:cubicBezTo>
                <a:cubicBezTo>
                  <a:pt x="177397" y="57521"/>
                  <a:pt x="168106" y="66812"/>
                  <a:pt x="156662" y="66812"/>
                </a:cubicBezTo>
                <a:cubicBezTo>
                  <a:pt x="145218" y="66812"/>
                  <a:pt x="135927" y="57521"/>
                  <a:pt x="135927" y="46077"/>
                </a:cubicBezTo>
                <a:close/>
                <a:moveTo>
                  <a:pt x="46077" y="124408"/>
                </a:moveTo>
                <a:cubicBezTo>
                  <a:pt x="46077" y="98951"/>
                  <a:pt x="66697" y="78331"/>
                  <a:pt x="92154" y="78331"/>
                </a:cubicBezTo>
                <a:cubicBezTo>
                  <a:pt x="117612" y="78331"/>
                  <a:pt x="138231" y="98951"/>
                  <a:pt x="138231" y="124408"/>
                </a:cubicBezTo>
                <a:lnTo>
                  <a:pt x="138231" y="129016"/>
                </a:lnTo>
                <a:cubicBezTo>
                  <a:pt x="138231" y="134113"/>
                  <a:pt x="134113" y="138231"/>
                  <a:pt x="129016" y="138231"/>
                </a:cubicBezTo>
                <a:lnTo>
                  <a:pt x="55293" y="138231"/>
                </a:lnTo>
                <a:cubicBezTo>
                  <a:pt x="50195" y="138231"/>
                  <a:pt x="46077" y="134113"/>
                  <a:pt x="46077" y="129016"/>
                </a:cubicBezTo>
                <a:lnTo>
                  <a:pt x="46077" y="124408"/>
                </a:ln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884680" y="5490433"/>
            <a:ext cx="1373098" cy="2211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61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Family consultations</a:t>
            </a:r>
            <a:endParaRPr lang="en-US" sz="1600" dirty="0"/>
          </a:p>
        </p:txBody>
      </p:sp>
      <p:sp>
        <p:nvSpPr>
          <p:cNvPr id="30" name="Shape 28"/>
          <p:cNvSpPr/>
          <p:nvPr/>
        </p:nvSpPr>
        <p:spPr>
          <a:xfrm>
            <a:off x="3532501" y="5416709"/>
            <a:ext cx="2902857" cy="368617"/>
          </a:xfrm>
          <a:custGeom>
            <a:avLst/>
            <a:gdLst/>
            <a:ahLst/>
            <a:cxnLst/>
            <a:rect l="l" t="t" r="r" b="b"/>
            <a:pathLst>
              <a:path w="2902857" h="368617">
                <a:moveTo>
                  <a:pt x="73723" y="0"/>
                </a:moveTo>
                <a:lnTo>
                  <a:pt x="2829134" y="0"/>
                </a:lnTo>
                <a:cubicBezTo>
                  <a:pt x="2869850" y="0"/>
                  <a:pt x="2902857" y="33007"/>
                  <a:pt x="2902857" y="73723"/>
                </a:cubicBezTo>
                <a:lnTo>
                  <a:pt x="2902857" y="294893"/>
                </a:lnTo>
                <a:cubicBezTo>
                  <a:pt x="2902857" y="335610"/>
                  <a:pt x="2869850" y="368617"/>
                  <a:pt x="2829134" y="368617"/>
                </a:cubicBezTo>
                <a:lnTo>
                  <a:pt x="73723" y="368617"/>
                </a:lnTo>
                <a:cubicBezTo>
                  <a:pt x="33007" y="368617"/>
                  <a:pt x="0" y="335610"/>
                  <a:pt x="0" y="294893"/>
                </a:cubicBezTo>
                <a:lnTo>
                  <a:pt x="0" y="73723"/>
                </a:lnTo>
                <a:cubicBezTo>
                  <a:pt x="0" y="33034"/>
                  <a:pt x="33034" y="0"/>
                  <a:pt x="73723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Shape 29"/>
          <p:cNvSpPr/>
          <p:nvPr/>
        </p:nvSpPr>
        <p:spPr>
          <a:xfrm>
            <a:off x="3643086" y="5527294"/>
            <a:ext cx="110585" cy="147447"/>
          </a:xfrm>
          <a:custGeom>
            <a:avLst/>
            <a:gdLst/>
            <a:ahLst/>
            <a:cxnLst/>
            <a:rect l="l" t="t" r="r" b="b"/>
            <a:pathLst>
              <a:path w="110585" h="147447">
                <a:moveTo>
                  <a:pt x="89678" y="9215"/>
                </a:moveTo>
                <a:lnTo>
                  <a:pt x="92154" y="9215"/>
                </a:lnTo>
                <a:cubicBezTo>
                  <a:pt x="102320" y="9215"/>
                  <a:pt x="110585" y="17480"/>
                  <a:pt x="110585" y="27646"/>
                </a:cubicBezTo>
                <a:lnTo>
                  <a:pt x="110585" y="129016"/>
                </a:lnTo>
                <a:cubicBezTo>
                  <a:pt x="110585" y="139182"/>
                  <a:pt x="102320" y="147447"/>
                  <a:pt x="92154" y="147447"/>
                </a:cubicBezTo>
                <a:lnTo>
                  <a:pt x="18431" y="147447"/>
                </a:lnTo>
                <a:cubicBezTo>
                  <a:pt x="8265" y="147447"/>
                  <a:pt x="0" y="139182"/>
                  <a:pt x="0" y="129016"/>
                </a:cubicBezTo>
                <a:lnTo>
                  <a:pt x="0" y="27646"/>
                </a:lnTo>
                <a:cubicBezTo>
                  <a:pt x="0" y="17480"/>
                  <a:pt x="8265" y="9215"/>
                  <a:pt x="18431" y="9215"/>
                </a:cubicBezTo>
                <a:lnTo>
                  <a:pt x="20907" y="9215"/>
                </a:lnTo>
                <a:cubicBezTo>
                  <a:pt x="24075" y="3715"/>
                  <a:pt x="30037" y="0"/>
                  <a:pt x="36862" y="0"/>
                </a:cubicBezTo>
                <a:lnTo>
                  <a:pt x="73723" y="0"/>
                </a:lnTo>
                <a:cubicBezTo>
                  <a:pt x="80549" y="0"/>
                  <a:pt x="86510" y="3715"/>
                  <a:pt x="89678" y="9215"/>
                </a:cubicBezTo>
                <a:close/>
                <a:moveTo>
                  <a:pt x="71420" y="32254"/>
                </a:moveTo>
                <a:cubicBezTo>
                  <a:pt x="75250" y="32254"/>
                  <a:pt x="78331" y="29173"/>
                  <a:pt x="78331" y="25342"/>
                </a:cubicBezTo>
                <a:cubicBezTo>
                  <a:pt x="78331" y="21512"/>
                  <a:pt x="75250" y="18431"/>
                  <a:pt x="71420" y="18431"/>
                </a:cubicBezTo>
                <a:lnTo>
                  <a:pt x="39166" y="18431"/>
                </a:lnTo>
                <a:cubicBezTo>
                  <a:pt x="35335" y="18431"/>
                  <a:pt x="32254" y="21512"/>
                  <a:pt x="32254" y="25342"/>
                </a:cubicBezTo>
                <a:cubicBezTo>
                  <a:pt x="32254" y="29173"/>
                  <a:pt x="35335" y="32254"/>
                  <a:pt x="39166" y="32254"/>
                </a:cubicBezTo>
                <a:lnTo>
                  <a:pt x="71420" y="32254"/>
                </a:lnTo>
                <a:close/>
                <a:moveTo>
                  <a:pt x="79598" y="75077"/>
                </a:moveTo>
                <a:cubicBezTo>
                  <a:pt x="81614" y="71851"/>
                  <a:pt x="80635" y="67589"/>
                  <a:pt x="77410" y="65545"/>
                </a:cubicBezTo>
                <a:cubicBezTo>
                  <a:pt x="74184" y="63500"/>
                  <a:pt x="69922" y="64508"/>
                  <a:pt x="67877" y="67733"/>
                </a:cubicBezTo>
                <a:lnTo>
                  <a:pt x="50195" y="96042"/>
                </a:lnTo>
                <a:lnTo>
                  <a:pt x="42420" y="85675"/>
                </a:lnTo>
                <a:cubicBezTo>
                  <a:pt x="40116" y="82622"/>
                  <a:pt x="35796" y="81988"/>
                  <a:pt x="32744" y="84292"/>
                </a:cubicBezTo>
                <a:cubicBezTo>
                  <a:pt x="29691" y="86596"/>
                  <a:pt x="29057" y="90916"/>
                  <a:pt x="31361" y="93968"/>
                </a:cubicBezTo>
                <a:lnTo>
                  <a:pt x="45184" y="112399"/>
                </a:lnTo>
                <a:cubicBezTo>
                  <a:pt x="46538" y="114214"/>
                  <a:pt x="48727" y="115250"/>
                  <a:pt x="51002" y="115164"/>
                </a:cubicBezTo>
                <a:cubicBezTo>
                  <a:pt x="53277" y="115078"/>
                  <a:pt x="55350" y="113868"/>
                  <a:pt x="56560" y="111910"/>
                </a:cubicBezTo>
                <a:lnTo>
                  <a:pt x="79598" y="75048"/>
                </a:ln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3864256" y="5490433"/>
            <a:ext cx="1225651" cy="2211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61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MCA assessments</a:t>
            </a:r>
            <a:endParaRPr lang="en-US" sz="1600" dirty="0"/>
          </a:p>
        </p:txBody>
      </p:sp>
      <p:sp>
        <p:nvSpPr>
          <p:cNvPr id="33" name="Text 31"/>
          <p:cNvSpPr/>
          <p:nvPr/>
        </p:nvSpPr>
        <p:spPr>
          <a:xfrm>
            <a:off x="552925" y="5859049"/>
            <a:ext cx="5953161" cy="184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16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(Rotherham Doncaster and South Humber NHS FT, 2024)</a:t>
            </a:r>
            <a:endParaRPr lang="en-US" sz="1600" dirty="0"/>
          </a:p>
        </p:txBody>
      </p:sp>
      <p:sp>
        <p:nvSpPr>
          <p:cNvPr id="34" name="Shape 32"/>
          <p:cNvSpPr/>
          <p:nvPr/>
        </p:nvSpPr>
        <p:spPr>
          <a:xfrm>
            <a:off x="6733362" y="1188789"/>
            <a:ext cx="5086912" cy="2359147"/>
          </a:xfrm>
          <a:custGeom>
            <a:avLst/>
            <a:gdLst/>
            <a:ahLst/>
            <a:cxnLst/>
            <a:rect l="l" t="t" r="r" b="b"/>
            <a:pathLst>
              <a:path w="5086912" h="2359147">
                <a:moveTo>
                  <a:pt x="110597" y="0"/>
                </a:moveTo>
                <a:lnTo>
                  <a:pt x="4976315" y="0"/>
                </a:lnTo>
                <a:cubicBezTo>
                  <a:pt x="5037396" y="0"/>
                  <a:pt x="5086912" y="49516"/>
                  <a:pt x="5086912" y="110597"/>
                </a:cubicBezTo>
                <a:lnTo>
                  <a:pt x="5086912" y="2248551"/>
                </a:lnTo>
                <a:cubicBezTo>
                  <a:pt x="5086912" y="2309632"/>
                  <a:pt x="5037396" y="2359147"/>
                  <a:pt x="4976315" y="2359147"/>
                </a:cubicBezTo>
                <a:lnTo>
                  <a:pt x="110597" y="2359147"/>
                </a:lnTo>
                <a:cubicBezTo>
                  <a:pt x="49516" y="2359147"/>
                  <a:pt x="0" y="2309632"/>
                  <a:pt x="0" y="2248551"/>
                </a:cubicBezTo>
                <a:lnTo>
                  <a:pt x="0" y="110597"/>
                </a:lnTo>
                <a:cubicBezTo>
                  <a:pt x="0" y="49516"/>
                  <a:pt x="49516" y="0"/>
                  <a:pt x="110597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5" name="Shape 33"/>
          <p:cNvSpPr/>
          <p:nvPr/>
        </p:nvSpPr>
        <p:spPr>
          <a:xfrm>
            <a:off x="6908455" y="1354667"/>
            <a:ext cx="221170" cy="221170"/>
          </a:xfrm>
          <a:custGeom>
            <a:avLst/>
            <a:gdLst/>
            <a:ahLst/>
            <a:cxnLst/>
            <a:rect l="l" t="t" r="r" b="b"/>
            <a:pathLst>
              <a:path w="221170" h="221170">
                <a:moveTo>
                  <a:pt x="207390" y="82939"/>
                </a:moveTo>
                <a:lnTo>
                  <a:pt x="210803" y="82939"/>
                </a:lnTo>
                <a:cubicBezTo>
                  <a:pt x="216548" y="82939"/>
                  <a:pt x="221170" y="78317"/>
                  <a:pt x="221170" y="72571"/>
                </a:cubicBezTo>
                <a:lnTo>
                  <a:pt x="221170" y="10367"/>
                </a:lnTo>
                <a:cubicBezTo>
                  <a:pt x="221170" y="6177"/>
                  <a:pt x="218665" y="2376"/>
                  <a:pt x="214777" y="778"/>
                </a:cubicBezTo>
                <a:cubicBezTo>
                  <a:pt x="210889" y="-821"/>
                  <a:pt x="206440" y="86"/>
                  <a:pt x="203459" y="3024"/>
                </a:cubicBezTo>
                <a:lnTo>
                  <a:pt x="181126" y="25400"/>
                </a:lnTo>
                <a:cubicBezTo>
                  <a:pt x="161990" y="9547"/>
                  <a:pt x="137367" y="0"/>
                  <a:pt x="110585" y="0"/>
                </a:cubicBezTo>
                <a:cubicBezTo>
                  <a:pt x="54861" y="0"/>
                  <a:pt x="8769" y="41210"/>
                  <a:pt x="1123" y="94818"/>
                </a:cubicBezTo>
                <a:cubicBezTo>
                  <a:pt x="43" y="102378"/>
                  <a:pt x="5270" y="109376"/>
                  <a:pt x="12830" y="110455"/>
                </a:cubicBezTo>
                <a:cubicBezTo>
                  <a:pt x="20389" y="111535"/>
                  <a:pt x="27387" y="106265"/>
                  <a:pt x="28467" y="98749"/>
                </a:cubicBezTo>
                <a:cubicBezTo>
                  <a:pt x="34212" y="58532"/>
                  <a:pt x="68813" y="27646"/>
                  <a:pt x="110585" y="27646"/>
                </a:cubicBezTo>
                <a:cubicBezTo>
                  <a:pt x="129765" y="27646"/>
                  <a:pt x="147389" y="34126"/>
                  <a:pt x="161428" y="45055"/>
                </a:cubicBezTo>
                <a:lnTo>
                  <a:pt x="141255" y="65228"/>
                </a:lnTo>
                <a:cubicBezTo>
                  <a:pt x="138274" y="68209"/>
                  <a:pt x="137411" y="72658"/>
                  <a:pt x="139009" y="76546"/>
                </a:cubicBezTo>
                <a:cubicBezTo>
                  <a:pt x="140607" y="80433"/>
                  <a:pt x="144409" y="82939"/>
                  <a:pt x="148599" y="82939"/>
                </a:cubicBezTo>
                <a:lnTo>
                  <a:pt x="207390" y="82939"/>
                </a:lnTo>
                <a:close/>
                <a:moveTo>
                  <a:pt x="220090" y="126352"/>
                </a:moveTo>
                <a:cubicBezTo>
                  <a:pt x="221170" y="118793"/>
                  <a:pt x="215900" y="111795"/>
                  <a:pt x="208384" y="110715"/>
                </a:cubicBezTo>
                <a:cubicBezTo>
                  <a:pt x="200867" y="109635"/>
                  <a:pt x="193826" y="114905"/>
                  <a:pt x="192746" y="122421"/>
                </a:cubicBezTo>
                <a:cubicBezTo>
                  <a:pt x="187001" y="162595"/>
                  <a:pt x="152400" y="193481"/>
                  <a:pt x="110628" y="193481"/>
                </a:cubicBezTo>
                <a:cubicBezTo>
                  <a:pt x="91449" y="193481"/>
                  <a:pt x="73824" y="187001"/>
                  <a:pt x="59785" y="176072"/>
                </a:cubicBezTo>
                <a:lnTo>
                  <a:pt x="79915" y="155942"/>
                </a:lnTo>
                <a:cubicBezTo>
                  <a:pt x="82896" y="152962"/>
                  <a:pt x="83760" y="148512"/>
                  <a:pt x="82161" y="144624"/>
                </a:cubicBezTo>
                <a:cubicBezTo>
                  <a:pt x="80563" y="140737"/>
                  <a:pt x="76762" y="138231"/>
                  <a:pt x="72571" y="138231"/>
                </a:cubicBezTo>
                <a:lnTo>
                  <a:pt x="10367" y="138231"/>
                </a:lnTo>
                <a:cubicBezTo>
                  <a:pt x="4622" y="138231"/>
                  <a:pt x="0" y="142853"/>
                  <a:pt x="0" y="148599"/>
                </a:cubicBezTo>
                <a:lnTo>
                  <a:pt x="0" y="210803"/>
                </a:lnTo>
                <a:cubicBezTo>
                  <a:pt x="0" y="214993"/>
                  <a:pt x="2505" y="218794"/>
                  <a:pt x="6393" y="220393"/>
                </a:cubicBezTo>
                <a:cubicBezTo>
                  <a:pt x="10281" y="221991"/>
                  <a:pt x="14730" y="221084"/>
                  <a:pt x="17711" y="218146"/>
                </a:cubicBezTo>
                <a:lnTo>
                  <a:pt x="40087" y="195770"/>
                </a:lnTo>
                <a:cubicBezTo>
                  <a:pt x="59180" y="211623"/>
                  <a:pt x="83803" y="221170"/>
                  <a:pt x="110585" y="221170"/>
                </a:cubicBezTo>
                <a:cubicBezTo>
                  <a:pt x="166310" y="221170"/>
                  <a:pt x="212401" y="179960"/>
                  <a:pt x="220047" y="126352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6" name="Text 34"/>
          <p:cNvSpPr/>
          <p:nvPr/>
        </p:nvSpPr>
        <p:spPr>
          <a:xfrm>
            <a:off x="7267856" y="1336236"/>
            <a:ext cx="1667991" cy="258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51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Ongoing Evaluation</a:t>
            </a:r>
            <a:endParaRPr lang="en-US" sz="1600" dirty="0"/>
          </a:p>
        </p:txBody>
      </p:sp>
      <p:sp>
        <p:nvSpPr>
          <p:cNvPr id="37" name="Shape 35"/>
          <p:cNvSpPr/>
          <p:nvPr/>
        </p:nvSpPr>
        <p:spPr>
          <a:xfrm>
            <a:off x="6880809" y="1704853"/>
            <a:ext cx="4792018" cy="921542"/>
          </a:xfrm>
          <a:custGeom>
            <a:avLst/>
            <a:gdLst/>
            <a:ahLst/>
            <a:cxnLst/>
            <a:rect l="l" t="t" r="r" b="b"/>
            <a:pathLst>
              <a:path w="4792018" h="921542">
                <a:moveTo>
                  <a:pt x="73723" y="0"/>
                </a:moveTo>
                <a:lnTo>
                  <a:pt x="4718295" y="0"/>
                </a:lnTo>
                <a:cubicBezTo>
                  <a:pt x="4759011" y="0"/>
                  <a:pt x="4792018" y="33007"/>
                  <a:pt x="4792018" y="73723"/>
                </a:cubicBezTo>
                <a:lnTo>
                  <a:pt x="4792018" y="847819"/>
                </a:lnTo>
                <a:cubicBezTo>
                  <a:pt x="4792018" y="888535"/>
                  <a:pt x="4759011" y="921542"/>
                  <a:pt x="4718295" y="921542"/>
                </a:cubicBezTo>
                <a:lnTo>
                  <a:pt x="73723" y="921542"/>
                </a:lnTo>
                <a:cubicBezTo>
                  <a:pt x="33007" y="921542"/>
                  <a:pt x="0" y="888535"/>
                  <a:pt x="0" y="847819"/>
                </a:cubicBezTo>
                <a:lnTo>
                  <a:pt x="0" y="73723"/>
                </a:lnTo>
                <a:cubicBezTo>
                  <a:pt x="0" y="33034"/>
                  <a:pt x="33034" y="0"/>
                  <a:pt x="73723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8" name="Text 36"/>
          <p:cNvSpPr/>
          <p:nvPr/>
        </p:nvSpPr>
        <p:spPr>
          <a:xfrm>
            <a:off x="6991394" y="1815438"/>
            <a:ext cx="4644571" cy="2211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61" b="1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Current Review</a:t>
            </a:r>
            <a:endParaRPr lang="en-US" sz="1600" dirty="0"/>
          </a:p>
        </p:txBody>
      </p:sp>
      <p:sp>
        <p:nvSpPr>
          <p:cNvPr id="39" name="Text 37"/>
          <p:cNvSpPr/>
          <p:nvPr/>
        </p:nvSpPr>
        <p:spPr>
          <a:xfrm>
            <a:off x="6991394" y="2073469"/>
            <a:ext cx="4644571" cy="4423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61" dirty="0">
                <a:solidFill>
                  <a:srgbClr val="F7FAFC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NHS England &amp; National Mental Health and Learning Disability Nurse Directors Forum</a:t>
            </a:r>
            <a:endParaRPr lang="en-US" sz="1600" dirty="0"/>
          </a:p>
        </p:txBody>
      </p:sp>
      <p:sp>
        <p:nvSpPr>
          <p:cNvPr id="40" name="Shape 38"/>
          <p:cNvSpPr/>
          <p:nvPr/>
        </p:nvSpPr>
        <p:spPr>
          <a:xfrm>
            <a:off x="6880809" y="2700118"/>
            <a:ext cx="4792018" cy="700372"/>
          </a:xfrm>
          <a:custGeom>
            <a:avLst/>
            <a:gdLst/>
            <a:ahLst/>
            <a:cxnLst/>
            <a:rect l="l" t="t" r="r" b="b"/>
            <a:pathLst>
              <a:path w="4792018" h="700372">
                <a:moveTo>
                  <a:pt x="73721" y="0"/>
                </a:moveTo>
                <a:lnTo>
                  <a:pt x="4718297" y="0"/>
                </a:lnTo>
                <a:cubicBezTo>
                  <a:pt x="4759012" y="0"/>
                  <a:pt x="4792018" y="33006"/>
                  <a:pt x="4792018" y="73721"/>
                </a:cubicBezTo>
                <a:lnTo>
                  <a:pt x="4792018" y="626651"/>
                </a:lnTo>
                <a:cubicBezTo>
                  <a:pt x="4792018" y="667366"/>
                  <a:pt x="4759012" y="700372"/>
                  <a:pt x="4718297" y="700372"/>
                </a:cubicBezTo>
                <a:lnTo>
                  <a:pt x="73721" y="700372"/>
                </a:lnTo>
                <a:cubicBezTo>
                  <a:pt x="33006" y="700372"/>
                  <a:pt x="0" y="667366"/>
                  <a:pt x="0" y="626651"/>
                </a:cubicBezTo>
                <a:lnTo>
                  <a:pt x="0" y="73721"/>
                </a:lnTo>
                <a:cubicBezTo>
                  <a:pt x="0" y="33033"/>
                  <a:pt x="33033" y="0"/>
                  <a:pt x="73721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1" name="Text 39"/>
          <p:cNvSpPr/>
          <p:nvPr/>
        </p:nvSpPr>
        <p:spPr>
          <a:xfrm>
            <a:off x="6991394" y="2810703"/>
            <a:ext cx="4644571" cy="2211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61" b="1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Focus Area</a:t>
            </a:r>
            <a:endParaRPr lang="en-US" sz="1600" dirty="0"/>
          </a:p>
        </p:txBody>
      </p:sp>
      <p:sp>
        <p:nvSpPr>
          <p:cNvPr id="42" name="Text 40"/>
          <p:cNvSpPr/>
          <p:nvPr/>
        </p:nvSpPr>
        <p:spPr>
          <a:xfrm>
            <a:off x="6991394" y="3068735"/>
            <a:ext cx="4644571" cy="2211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61" dirty="0">
                <a:solidFill>
                  <a:srgbClr val="F7FAFC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Consent models for Oxevision deployment</a:t>
            </a:r>
            <a:endParaRPr lang="en-US" sz="1600" dirty="0"/>
          </a:p>
        </p:txBody>
      </p:sp>
      <p:sp>
        <p:nvSpPr>
          <p:cNvPr id="43" name="Shape 41"/>
          <p:cNvSpPr/>
          <p:nvPr/>
        </p:nvSpPr>
        <p:spPr>
          <a:xfrm>
            <a:off x="6740734" y="3665894"/>
            <a:ext cx="5074010" cy="2355461"/>
          </a:xfrm>
          <a:custGeom>
            <a:avLst/>
            <a:gdLst/>
            <a:ahLst/>
            <a:cxnLst/>
            <a:rect l="l" t="t" r="r" b="b"/>
            <a:pathLst>
              <a:path w="5074010" h="2355461">
                <a:moveTo>
                  <a:pt x="110589" y="0"/>
                </a:moveTo>
                <a:lnTo>
                  <a:pt x="4963421" y="0"/>
                </a:lnTo>
                <a:cubicBezTo>
                  <a:pt x="5024498" y="0"/>
                  <a:pt x="5074010" y="49512"/>
                  <a:pt x="5074010" y="110589"/>
                </a:cubicBezTo>
                <a:lnTo>
                  <a:pt x="5074010" y="2244872"/>
                </a:lnTo>
                <a:cubicBezTo>
                  <a:pt x="5074010" y="2305949"/>
                  <a:pt x="5024498" y="2355461"/>
                  <a:pt x="4963421" y="2355461"/>
                </a:cubicBezTo>
                <a:lnTo>
                  <a:pt x="110589" y="2355461"/>
                </a:lnTo>
                <a:cubicBezTo>
                  <a:pt x="49512" y="2355461"/>
                  <a:pt x="0" y="2305949"/>
                  <a:pt x="0" y="2244872"/>
                </a:cubicBezTo>
                <a:lnTo>
                  <a:pt x="0" y="110589"/>
                </a:lnTo>
                <a:cubicBezTo>
                  <a:pt x="0" y="49512"/>
                  <a:pt x="49512" y="0"/>
                  <a:pt x="110589" y="0"/>
                </a:cubicBezTo>
                <a:close/>
              </a:path>
            </a:pathLst>
          </a:custGeom>
          <a:gradFill flip="none" rotWithShape="1">
            <a:gsLst>
              <a:gs pos="0">
                <a:srgbClr val="4A908A">
                  <a:alpha val="20000"/>
                </a:srgbClr>
              </a:gs>
              <a:gs pos="100000">
                <a:srgbClr val="4A908A">
                  <a:alpha val="5000"/>
                </a:srgbClr>
              </a:gs>
            </a:gsLst>
            <a:lin ang="2700000" scaled="1"/>
          </a:gradFill>
          <a:ln w="20320">
            <a:solidFill>
              <a:srgbClr val="4A908A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4" name="Shape 42"/>
          <p:cNvSpPr/>
          <p:nvPr/>
        </p:nvSpPr>
        <p:spPr>
          <a:xfrm>
            <a:off x="6923199" y="3839145"/>
            <a:ext cx="221170" cy="221170"/>
          </a:xfrm>
          <a:custGeom>
            <a:avLst/>
            <a:gdLst/>
            <a:ahLst/>
            <a:cxnLst/>
            <a:rect l="l" t="t" r="r" b="b"/>
            <a:pathLst>
              <a:path w="221170" h="221170">
                <a:moveTo>
                  <a:pt x="199226" y="8164"/>
                </a:moveTo>
                <a:cubicBezTo>
                  <a:pt x="204194" y="10367"/>
                  <a:pt x="207347" y="15292"/>
                  <a:pt x="207347" y="20735"/>
                </a:cubicBezTo>
                <a:lnTo>
                  <a:pt x="207347" y="200435"/>
                </a:lnTo>
                <a:cubicBezTo>
                  <a:pt x="207347" y="205878"/>
                  <a:pt x="204194" y="210803"/>
                  <a:pt x="199226" y="213006"/>
                </a:cubicBezTo>
                <a:cubicBezTo>
                  <a:pt x="194258" y="215209"/>
                  <a:pt x="188513" y="214388"/>
                  <a:pt x="184409" y="210803"/>
                </a:cubicBezTo>
                <a:lnTo>
                  <a:pt x="164279" y="193221"/>
                </a:lnTo>
                <a:cubicBezTo>
                  <a:pt x="145445" y="176763"/>
                  <a:pt x="121644" y="167173"/>
                  <a:pt x="96719" y="166007"/>
                </a:cubicBezTo>
                <a:lnTo>
                  <a:pt x="96719" y="207347"/>
                </a:lnTo>
                <a:cubicBezTo>
                  <a:pt x="96719" y="214993"/>
                  <a:pt x="90541" y="221170"/>
                  <a:pt x="82896" y="221170"/>
                </a:cubicBezTo>
                <a:lnTo>
                  <a:pt x="69072" y="221170"/>
                </a:lnTo>
                <a:cubicBezTo>
                  <a:pt x="61427" y="221170"/>
                  <a:pt x="55249" y="214993"/>
                  <a:pt x="55249" y="207347"/>
                </a:cubicBezTo>
                <a:lnTo>
                  <a:pt x="55249" y="165878"/>
                </a:lnTo>
                <a:cubicBezTo>
                  <a:pt x="24752" y="165878"/>
                  <a:pt x="0" y="141126"/>
                  <a:pt x="0" y="110585"/>
                </a:cubicBezTo>
                <a:cubicBezTo>
                  <a:pt x="0" y="80045"/>
                  <a:pt x="24752" y="55293"/>
                  <a:pt x="55293" y="55293"/>
                </a:cubicBezTo>
                <a:lnTo>
                  <a:pt x="91794" y="55293"/>
                </a:lnTo>
                <a:cubicBezTo>
                  <a:pt x="118490" y="55206"/>
                  <a:pt x="144236" y="45487"/>
                  <a:pt x="164322" y="27949"/>
                </a:cubicBezTo>
                <a:lnTo>
                  <a:pt x="184452" y="10367"/>
                </a:lnTo>
                <a:cubicBezTo>
                  <a:pt x="188513" y="6782"/>
                  <a:pt x="194345" y="5961"/>
                  <a:pt x="199269" y="8164"/>
                </a:cubicBezTo>
                <a:close/>
                <a:moveTo>
                  <a:pt x="96762" y="138231"/>
                </a:moveTo>
                <a:lnTo>
                  <a:pt x="96762" y="138318"/>
                </a:lnTo>
                <a:cubicBezTo>
                  <a:pt x="127130" y="139484"/>
                  <a:pt x="156288" y="150629"/>
                  <a:pt x="179701" y="170024"/>
                </a:cubicBezTo>
                <a:lnTo>
                  <a:pt x="179701" y="51102"/>
                </a:lnTo>
                <a:cubicBezTo>
                  <a:pt x="156288" y="70498"/>
                  <a:pt x="127130" y="81643"/>
                  <a:pt x="96762" y="82809"/>
                </a:cubicBezTo>
                <a:lnTo>
                  <a:pt x="96762" y="138231"/>
                </a:ln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5" name="Text 43"/>
          <p:cNvSpPr/>
          <p:nvPr/>
        </p:nvSpPr>
        <p:spPr>
          <a:xfrm>
            <a:off x="7282601" y="3820714"/>
            <a:ext cx="1253297" cy="258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51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Advocacy Call</a:t>
            </a:r>
            <a:endParaRPr lang="en-US" sz="1600" dirty="0"/>
          </a:p>
        </p:txBody>
      </p:sp>
      <p:sp>
        <p:nvSpPr>
          <p:cNvPr id="46" name="Shape 44"/>
          <p:cNvSpPr/>
          <p:nvPr/>
        </p:nvSpPr>
        <p:spPr>
          <a:xfrm>
            <a:off x="6895553" y="4189331"/>
            <a:ext cx="4764372" cy="460771"/>
          </a:xfrm>
          <a:custGeom>
            <a:avLst/>
            <a:gdLst/>
            <a:ahLst/>
            <a:cxnLst/>
            <a:rect l="l" t="t" r="r" b="b"/>
            <a:pathLst>
              <a:path w="4764372" h="460771">
                <a:moveTo>
                  <a:pt x="73723" y="0"/>
                </a:moveTo>
                <a:lnTo>
                  <a:pt x="4690649" y="0"/>
                </a:lnTo>
                <a:cubicBezTo>
                  <a:pt x="4731365" y="0"/>
                  <a:pt x="4764372" y="33007"/>
                  <a:pt x="4764372" y="73723"/>
                </a:cubicBezTo>
                <a:lnTo>
                  <a:pt x="4764372" y="387048"/>
                </a:lnTo>
                <a:cubicBezTo>
                  <a:pt x="4764372" y="427764"/>
                  <a:pt x="4731365" y="460771"/>
                  <a:pt x="4690649" y="460771"/>
                </a:cubicBezTo>
                <a:lnTo>
                  <a:pt x="73723" y="460771"/>
                </a:lnTo>
                <a:cubicBezTo>
                  <a:pt x="33007" y="460771"/>
                  <a:pt x="0" y="427764"/>
                  <a:pt x="0" y="387048"/>
                </a:cubicBezTo>
                <a:lnTo>
                  <a:pt x="0" y="73723"/>
                </a:lnTo>
                <a:cubicBezTo>
                  <a:pt x="0" y="33034"/>
                  <a:pt x="33034" y="0"/>
                  <a:pt x="73723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7" name="Text 45"/>
          <p:cNvSpPr/>
          <p:nvPr/>
        </p:nvSpPr>
        <p:spPr>
          <a:xfrm>
            <a:off x="7006138" y="4299916"/>
            <a:ext cx="4616925" cy="23960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61" b="1" dirty="0">
                <a:solidFill>
                  <a:srgbClr val="4A908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Rethink Mental Illness (2023)</a:t>
            </a:r>
            <a:r>
              <a:rPr lang="en-US" sz="1161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advocating for:</a:t>
            </a:r>
            <a:endParaRPr lang="en-US" sz="1600" dirty="0"/>
          </a:p>
        </p:txBody>
      </p:sp>
      <p:sp>
        <p:nvSpPr>
          <p:cNvPr id="48" name="Shape 46"/>
          <p:cNvSpPr/>
          <p:nvPr/>
        </p:nvSpPr>
        <p:spPr>
          <a:xfrm>
            <a:off x="6913984" y="4797548"/>
            <a:ext cx="147447" cy="147447"/>
          </a:xfrm>
          <a:custGeom>
            <a:avLst/>
            <a:gdLst/>
            <a:ahLst/>
            <a:cxnLst/>
            <a:rect l="l" t="t" r="r" b="b"/>
            <a:pathLst>
              <a:path w="147447" h="147447">
                <a:moveTo>
                  <a:pt x="73723" y="147447"/>
                </a:moveTo>
                <a:cubicBezTo>
                  <a:pt x="114412" y="147447"/>
                  <a:pt x="147447" y="114412"/>
                  <a:pt x="147447" y="73723"/>
                </a:cubicBezTo>
                <a:cubicBezTo>
                  <a:pt x="147447" y="33034"/>
                  <a:pt x="114412" y="0"/>
                  <a:pt x="73723" y="0"/>
                </a:cubicBezTo>
                <a:cubicBezTo>
                  <a:pt x="33034" y="0"/>
                  <a:pt x="0" y="33034"/>
                  <a:pt x="0" y="73723"/>
                </a:cubicBezTo>
                <a:cubicBezTo>
                  <a:pt x="0" y="114412"/>
                  <a:pt x="33034" y="147447"/>
                  <a:pt x="73723" y="147447"/>
                </a:cubicBezTo>
                <a:close/>
                <a:moveTo>
                  <a:pt x="98029" y="61254"/>
                </a:moveTo>
                <a:lnTo>
                  <a:pt x="74990" y="98115"/>
                </a:lnTo>
                <a:cubicBezTo>
                  <a:pt x="73781" y="100045"/>
                  <a:pt x="71707" y="101254"/>
                  <a:pt x="69432" y="101370"/>
                </a:cubicBezTo>
                <a:cubicBezTo>
                  <a:pt x="67157" y="101485"/>
                  <a:pt x="64969" y="100448"/>
                  <a:pt x="63615" y="98605"/>
                </a:cubicBezTo>
                <a:lnTo>
                  <a:pt x="49792" y="80174"/>
                </a:lnTo>
                <a:cubicBezTo>
                  <a:pt x="47488" y="77122"/>
                  <a:pt x="48122" y="72802"/>
                  <a:pt x="51174" y="70498"/>
                </a:cubicBezTo>
                <a:cubicBezTo>
                  <a:pt x="54227" y="68194"/>
                  <a:pt x="58547" y="68828"/>
                  <a:pt x="60851" y="71880"/>
                </a:cubicBezTo>
                <a:lnTo>
                  <a:pt x="68626" y="82248"/>
                </a:lnTo>
                <a:lnTo>
                  <a:pt x="86308" y="53939"/>
                </a:lnTo>
                <a:cubicBezTo>
                  <a:pt x="88324" y="50714"/>
                  <a:pt x="92586" y="49706"/>
                  <a:pt x="95840" y="51750"/>
                </a:cubicBezTo>
                <a:cubicBezTo>
                  <a:pt x="99095" y="53795"/>
                  <a:pt x="100074" y="58028"/>
                  <a:pt x="98029" y="61283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9" name="Text 47"/>
          <p:cNvSpPr/>
          <p:nvPr/>
        </p:nvSpPr>
        <p:spPr>
          <a:xfrm>
            <a:off x="7153585" y="4760687"/>
            <a:ext cx="2359147" cy="2211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61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Collaboratively developed guidance</a:t>
            </a:r>
            <a:endParaRPr lang="en-US" sz="1600" dirty="0"/>
          </a:p>
        </p:txBody>
      </p:sp>
      <p:sp>
        <p:nvSpPr>
          <p:cNvPr id="50" name="Shape 48"/>
          <p:cNvSpPr/>
          <p:nvPr/>
        </p:nvSpPr>
        <p:spPr>
          <a:xfrm>
            <a:off x="6913984" y="5092442"/>
            <a:ext cx="147447" cy="147447"/>
          </a:xfrm>
          <a:custGeom>
            <a:avLst/>
            <a:gdLst/>
            <a:ahLst/>
            <a:cxnLst/>
            <a:rect l="l" t="t" r="r" b="b"/>
            <a:pathLst>
              <a:path w="147447" h="147447">
                <a:moveTo>
                  <a:pt x="73723" y="147447"/>
                </a:moveTo>
                <a:cubicBezTo>
                  <a:pt x="114412" y="147447"/>
                  <a:pt x="147447" y="114412"/>
                  <a:pt x="147447" y="73723"/>
                </a:cubicBezTo>
                <a:cubicBezTo>
                  <a:pt x="147447" y="33034"/>
                  <a:pt x="114412" y="0"/>
                  <a:pt x="73723" y="0"/>
                </a:cubicBezTo>
                <a:cubicBezTo>
                  <a:pt x="33034" y="0"/>
                  <a:pt x="0" y="33034"/>
                  <a:pt x="0" y="73723"/>
                </a:cubicBezTo>
                <a:cubicBezTo>
                  <a:pt x="0" y="114412"/>
                  <a:pt x="33034" y="147447"/>
                  <a:pt x="73723" y="147447"/>
                </a:cubicBezTo>
                <a:close/>
                <a:moveTo>
                  <a:pt x="98029" y="61254"/>
                </a:moveTo>
                <a:lnTo>
                  <a:pt x="74990" y="98115"/>
                </a:lnTo>
                <a:cubicBezTo>
                  <a:pt x="73781" y="100045"/>
                  <a:pt x="71707" y="101254"/>
                  <a:pt x="69432" y="101370"/>
                </a:cubicBezTo>
                <a:cubicBezTo>
                  <a:pt x="67157" y="101485"/>
                  <a:pt x="64969" y="100448"/>
                  <a:pt x="63615" y="98605"/>
                </a:cubicBezTo>
                <a:lnTo>
                  <a:pt x="49792" y="80174"/>
                </a:lnTo>
                <a:cubicBezTo>
                  <a:pt x="47488" y="77122"/>
                  <a:pt x="48122" y="72802"/>
                  <a:pt x="51174" y="70498"/>
                </a:cubicBezTo>
                <a:cubicBezTo>
                  <a:pt x="54227" y="68194"/>
                  <a:pt x="58547" y="68828"/>
                  <a:pt x="60851" y="71880"/>
                </a:cubicBezTo>
                <a:lnTo>
                  <a:pt x="68626" y="82248"/>
                </a:lnTo>
                <a:lnTo>
                  <a:pt x="86308" y="53939"/>
                </a:lnTo>
                <a:cubicBezTo>
                  <a:pt x="88324" y="50714"/>
                  <a:pt x="92586" y="49706"/>
                  <a:pt x="95840" y="51750"/>
                </a:cubicBezTo>
                <a:cubicBezTo>
                  <a:pt x="99095" y="53795"/>
                  <a:pt x="100074" y="58028"/>
                  <a:pt x="98029" y="61283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1" name="Text 49"/>
          <p:cNvSpPr/>
          <p:nvPr/>
        </p:nvSpPr>
        <p:spPr>
          <a:xfrm>
            <a:off x="7153585" y="5055580"/>
            <a:ext cx="1520544" cy="2211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61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Lived experience input</a:t>
            </a:r>
            <a:endParaRPr lang="en-US" sz="1600" dirty="0"/>
          </a:p>
        </p:txBody>
      </p:sp>
      <p:sp>
        <p:nvSpPr>
          <p:cNvPr id="52" name="Shape 50"/>
          <p:cNvSpPr/>
          <p:nvPr/>
        </p:nvSpPr>
        <p:spPr>
          <a:xfrm>
            <a:off x="6913984" y="5387335"/>
            <a:ext cx="147447" cy="147447"/>
          </a:xfrm>
          <a:custGeom>
            <a:avLst/>
            <a:gdLst/>
            <a:ahLst/>
            <a:cxnLst/>
            <a:rect l="l" t="t" r="r" b="b"/>
            <a:pathLst>
              <a:path w="147447" h="147447">
                <a:moveTo>
                  <a:pt x="73723" y="147447"/>
                </a:moveTo>
                <a:cubicBezTo>
                  <a:pt x="114412" y="147447"/>
                  <a:pt x="147447" y="114412"/>
                  <a:pt x="147447" y="73723"/>
                </a:cubicBezTo>
                <a:cubicBezTo>
                  <a:pt x="147447" y="33034"/>
                  <a:pt x="114412" y="0"/>
                  <a:pt x="73723" y="0"/>
                </a:cubicBezTo>
                <a:cubicBezTo>
                  <a:pt x="33034" y="0"/>
                  <a:pt x="0" y="33034"/>
                  <a:pt x="0" y="73723"/>
                </a:cubicBezTo>
                <a:cubicBezTo>
                  <a:pt x="0" y="114412"/>
                  <a:pt x="33034" y="147447"/>
                  <a:pt x="73723" y="147447"/>
                </a:cubicBezTo>
                <a:close/>
                <a:moveTo>
                  <a:pt x="98029" y="61254"/>
                </a:moveTo>
                <a:lnTo>
                  <a:pt x="74990" y="98115"/>
                </a:lnTo>
                <a:cubicBezTo>
                  <a:pt x="73781" y="100045"/>
                  <a:pt x="71707" y="101254"/>
                  <a:pt x="69432" y="101370"/>
                </a:cubicBezTo>
                <a:cubicBezTo>
                  <a:pt x="67157" y="101485"/>
                  <a:pt x="64969" y="100448"/>
                  <a:pt x="63615" y="98605"/>
                </a:cubicBezTo>
                <a:lnTo>
                  <a:pt x="49792" y="80174"/>
                </a:lnTo>
                <a:cubicBezTo>
                  <a:pt x="47488" y="77122"/>
                  <a:pt x="48122" y="72802"/>
                  <a:pt x="51174" y="70498"/>
                </a:cubicBezTo>
                <a:cubicBezTo>
                  <a:pt x="54227" y="68194"/>
                  <a:pt x="58547" y="68828"/>
                  <a:pt x="60851" y="71880"/>
                </a:cubicBezTo>
                <a:lnTo>
                  <a:pt x="68626" y="82248"/>
                </a:lnTo>
                <a:lnTo>
                  <a:pt x="86308" y="53939"/>
                </a:lnTo>
                <a:cubicBezTo>
                  <a:pt x="88324" y="50714"/>
                  <a:pt x="92586" y="49706"/>
                  <a:pt x="95840" y="51750"/>
                </a:cubicBezTo>
                <a:cubicBezTo>
                  <a:pt x="99095" y="53795"/>
                  <a:pt x="100074" y="58028"/>
                  <a:pt x="98029" y="61283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3" name="Text 51"/>
          <p:cNvSpPr/>
          <p:nvPr/>
        </p:nvSpPr>
        <p:spPr>
          <a:xfrm>
            <a:off x="7153585" y="5350473"/>
            <a:ext cx="2082685" cy="2211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61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Family &amp; caregiver involvement</a:t>
            </a:r>
            <a:endParaRPr lang="en-US" sz="1600" dirty="0"/>
          </a:p>
        </p:txBody>
      </p:sp>
      <p:sp>
        <p:nvSpPr>
          <p:cNvPr id="54" name="Shape 52"/>
          <p:cNvSpPr/>
          <p:nvPr/>
        </p:nvSpPr>
        <p:spPr>
          <a:xfrm>
            <a:off x="6913984" y="5682229"/>
            <a:ext cx="147447" cy="147447"/>
          </a:xfrm>
          <a:custGeom>
            <a:avLst/>
            <a:gdLst/>
            <a:ahLst/>
            <a:cxnLst/>
            <a:rect l="l" t="t" r="r" b="b"/>
            <a:pathLst>
              <a:path w="147447" h="147447">
                <a:moveTo>
                  <a:pt x="73723" y="147447"/>
                </a:moveTo>
                <a:cubicBezTo>
                  <a:pt x="114412" y="147447"/>
                  <a:pt x="147447" y="114412"/>
                  <a:pt x="147447" y="73723"/>
                </a:cubicBezTo>
                <a:cubicBezTo>
                  <a:pt x="147447" y="33034"/>
                  <a:pt x="114412" y="0"/>
                  <a:pt x="73723" y="0"/>
                </a:cubicBezTo>
                <a:cubicBezTo>
                  <a:pt x="33034" y="0"/>
                  <a:pt x="0" y="33034"/>
                  <a:pt x="0" y="73723"/>
                </a:cubicBezTo>
                <a:cubicBezTo>
                  <a:pt x="0" y="114412"/>
                  <a:pt x="33034" y="147447"/>
                  <a:pt x="73723" y="147447"/>
                </a:cubicBezTo>
                <a:close/>
                <a:moveTo>
                  <a:pt x="98029" y="61254"/>
                </a:moveTo>
                <a:lnTo>
                  <a:pt x="74990" y="98115"/>
                </a:lnTo>
                <a:cubicBezTo>
                  <a:pt x="73781" y="100045"/>
                  <a:pt x="71707" y="101254"/>
                  <a:pt x="69432" y="101370"/>
                </a:cubicBezTo>
                <a:cubicBezTo>
                  <a:pt x="67157" y="101485"/>
                  <a:pt x="64969" y="100448"/>
                  <a:pt x="63615" y="98605"/>
                </a:cubicBezTo>
                <a:lnTo>
                  <a:pt x="49792" y="80174"/>
                </a:lnTo>
                <a:cubicBezTo>
                  <a:pt x="47488" y="77122"/>
                  <a:pt x="48122" y="72802"/>
                  <a:pt x="51174" y="70498"/>
                </a:cubicBezTo>
                <a:cubicBezTo>
                  <a:pt x="54227" y="68194"/>
                  <a:pt x="58547" y="68828"/>
                  <a:pt x="60851" y="71880"/>
                </a:cubicBezTo>
                <a:lnTo>
                  <a:pt x="68626" y="82248"/>
                </a:lnTo>
                <a:lnTo>
                  <a:pt x="86308" y="53939"/>
                </a:lnTo>
                <a:cubicBezTo>
                  <a:pt x="88324" y="50714"/>
                  <a:pt x="92586" y="49706"/>
                  <a:pt x="95840" y="51750"/>
                </a:cubicBezTo>
                <a:cubicBezTo>
                  <a:pt x="99095" y="53795"/>
                  <a:pt x="100074" y="58028"/>
                  <a:pt x="98029" y="61283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5" name="Text 53"/>
          <p:cNvSpPr/>
          <p:nvPr/>
        </p:nvSpPr>
        <p:spPr>
          <a:xfrm>
            <a:off x="7153585" y="5645367"/>
            <a:ext cx="2552671" cy="2211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61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Those previously under Oxevision care</a:t>
            </a:r>
            <a:endParaRPr lang="en-US" sz="1600" dirty="0"/>
          </a:p>
        </p:txBody>
      </p:sp>
      <p:sp>
        <p:nvSpPr>
          <p:cNvPr id="56" name="Shape 54"/>
          <p:cNvSpPr/>
          <p:nvPr/>
        </p:nvSpPr>
        <p:spPr>
          <a:xfrm>
            <a:off x="6737048" y="6143000"/>
            <a:ext cx="5075853" cy="707744"/>
          </a:xfrm>
          <a:custGeom>
            <a:avLst/>
            <a:gdLst/>
            <a:ahLst/>
            <a:cxnLst/>
            <a:rect l="l" t="t" r="r" b="b"/>
            <a:pathLst>
              <a:path w="5075853" h="707744">
                <a:moveTo>
                  <a:pt x="110585" y="0"/>
                </a:moveTo>
                <a:lnTo>
                  <a:pt x="4965268" y="0"/>
                </a:lnTo>
                <a:cubicBezTo>
                  <a:pt x="5026342" y="0"/>
                  <a:pt x="5075853" y="49511"/>
                  <a:pt x="5075853" y="110585"/>
                </a:cubicBezTo>
                <a:lnTo>
                  <a:pt x="5075853" y="597159"/>
                </a:lnTo>
                <a:cubicBezTo>
                  <a:pt x="5075853" y="658234"/>
                  <a:pt x="5026342" y="707744"/>
                  <a:pt x="4965268" y="707744"/>
                </a:cubicBezTo>
                <a:lnTo>
                  <a:pt x="110585" y="707744"/>
                </a:lnTo>
                <a:cubicBezTo>
                  <a:pt x="49511" y="707744"/>
                  <a:pt x="0" y="658234"/>
                  <a:pt x="0" y="597159"/>
                </a:cubicBezTo>
                <a:lnTo>
                  <a:pt x="0" y="110585"/>
                </a:lnTo>
                <a:cubicBezTo>
                  <a:pt x="0" y="49551"/>
                  <a:pt x="49551" y="0"/>
                  <a:pt x="110585" y="0"/>
                </a:cubicBezTo>
                <a:close/>
              </a:path>
            </a:pathLst>
          </a:custGeom>
          <a:solidFill>
            <a:srgbClr val="D69E2E">
              <a:alpha val="10196"/>
            </a:srgbClr>
          </a:solidFill>
          <a:ln w="10160">
            <a:solidFill>
              <a:srgbClr val="D69E2E">
                <a:alpha val="30196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7" name="Shape 55"/>
          <p:cNvSpPr/>
          <p:nvPr/>
        </p:nvSpPr>
        <p:spPr>
          <a:xfrm>
            <a:off x="6869750" y="6294132"/>
            <a:ext cx="147447" cy="147447"/>
          </a:xfrm>
          <a:custGeom>
            <a:avLst/>
            <a:gdLst/>
            <a:ahLst/>
            <a:cxnLst/>
            <a:rect l="l" t="t" r="r" b="b"/>
            <a:pathLst>
              <a:path w="147447" h="147447">
                <a:moveTo>
                  <a:pt x="73723" y="147447"/>
                </a:moveTo>
                <a:cubicBezTo>
                  <a:pt x="114412" y="147447"/>
                  <a:pt x="147447" y="114412"/>
                  <a:pt x="147447" y="73723"/>
                </a:cubicBezTo>
                <a:cubicBezTo>
                  <a:pt x="147447" y="33034"/>
                  <a:pt x="114412" y="0"/>
                  <a:pt x="73723" y="0"/>
                </a:cubicBezTo>
                <a:cubicBezTo>
                  <a:pt x="33034" y="0"/>
                  <a:pt x="0" y="33034"/>
                  <a:pt x="0" y="73723"/>
                </a:cubicBezTo>
                <a:cubicBezTo>
                  <a:pt x="0" y="114412"/>
                  <a:pt x="33034" y="147447"/>
                  <a:pt x="73723" y="147447"/>
                </a:cubicBezTo>
                <a:close/>
                <a:moveTo>
                  <a:pt x="73723" y="50685"/>
                </a:moveTo>
                <a:cubicBezTo>
                  <a:pt x="68626" y="50685"/>
                  <a:pt x="64508" y="54803"/>
                  <a:pt x="64508" y="59900"/>
                </a:cubicBezTo>
                <a:cubicBezTo>
                  <a:pt x="64508" y="63730"/>
                  <a:pt x="61427" y="66812"/>
                  <a:pt x="57596" y="66812"/>
                </a:cubicBezTo>
                <a:cubicBezTo>
                  <a:pt x="53766" y="66812"/>
                  <a:pt x="50685" y="63730"/>
                  <a:pt x="50685" y="59900"/>
                </a:cubicBezTo>
                <a:cubicBezTo>
                  <a:pt x="50685" y="47171"/>
                  <a:pt x="60995" y="36862"/>
                  <a:pt x="73723" y="36862"/>
                </a:cubicBezTo>
                <a:cubicBezTo>
                  <a:pt x="86452" y="36862"/>
                  <a:pt x="96762" y="47171"/>
                  <a:pt x="96762" y="59900"/>
                </a:cubicBezTo>
                <a:cubicBezTo>
                  <a:pt x="96762" y="73493"/>
                  <a:pt x="86395" y="79253"/>
                  <a:pt x="80635" y="81355"/>
                </a:cubicBezTo>
                <a:lnTo>
                  <a:pt x="80635" y="82449"/>
                </a:lnTo>
                <a:cubicBezTo>
                  <a:pt x="80635" y="86279"/>
                  <a:pt x="77554" y="89361"/>
                  <a:pt x="73723" y="89361"/>
                </a:cubicBezTo>
                <a:cubicBezTo>
                  <a:pt x="69893" y="89361"/>
                  <a:pt x="66812" y="86279"/>
                  <a:pt x="66812" y="82449"/>
                </a:cubicBezTo>
                <a:lnTo>
                  <a:pt x="66812" y="80117"/>
                </a:lnTo>
                <a:cubicBezTo>
                  <a:pt x="66812" y="74213"/>
                  <a:pt x="71074" y="69980"/>
                  <a:pt x="75480" y="68540"/>
                </a:cubicBezTo>
                <a:cubicBezTo>
                  <a:pt x="77323" y="67935"/>
                  <a:pt x="79281" y="66956"/>
                  <a:pt x="80721" y="65573"/>
                </a:cubicBezTo>
                <a:cubicBezTo>
                  <a:pt x="81960" y="64364"/>
                  <a:pt x="82939" y="62694"/>
                  <a:pt x="82939" y="59929"/>
                </a:cubicBezTo>
                <a:cubicBezTo>
                  <a:pt x="82939" y="54832"/>
                  <a:pt x="78821" y="50714"/>
                  <a:pt x="73723" y="50714"/>
                </a:cubicBezTo>
                <a:close/>
                <a:moveTo>
                  <a:pt x="64508" y="105977"/>
                </a:moveTo>
                <a:cubicBezTo>
                  <a:pt x="64508" y="100891"/>
                  <a:pt x="68637" y="96762"/>
                  <a:pt x="73723" y="96762"/>
                </a:cubicBezTo>
                <a:cubicBezTo>
                  <a:pt x="78809" y="96762"/>
                  <a:pt x="82939" y="100891"/>
                  <a:pt x="82939" y="105977"/>
                </a:cubicBezTo>
                <a:cubicBezTo>
                  <a:pt x="82939" y="111063"/>
                  <a:pt x="78809" y="115193"/>
                  <a:pt x="73723" y="115193"/>
                </a:cubicBezTo>
                <a:cubicBezTo>
                  <a:pt x="68637" y="115193"/>
                  <a:pt x="64508" y="111063"/>
                  <a:pt x="64508" y="105977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8" name="Text 56"/>
          <p:cNvSpPr/>
          <p:nvPr/>
        </p:nvSpPr>
        <p:spPr>
          <a:xfrm>
            <a:off x="7089123" y="6257270"/>
            <a:ext cx="4683230" cy="47920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61" b="1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Critical Question:</a:t>
            </a:r>
            <a:r>
              <a:rPr lang="en-US" sz="1161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Do current procedures truly </a:t>
            </a:r>
            <a:r>
              <a:rPr lang="en-US" sz="1161" dirty="0" err="1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prioritise</a:t>
            </a:r>
            <a:r>
              <a:rPr lang="en-US" sz="1161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patient preferences?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A202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7229" y="367229"/>
            <a:ext cx="11530988" cy="2203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57" b="1" kern="0" spc="58" dirty="0">
                <a:solidFill>
                  <a:srgbClr val="D69E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Critical Evaluation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67229" y="624289"/>
            <a:ext cx="11622795" cy="4131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2602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Evidence Limitations &amp; Research Gaps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374573" y="1191658"/>
            <a:ext cx="5642472" cy="3429918"/>
          </a:xfrm>
          <a:custGeom>
            <a:avLst/>
            <a:gdLst/>
            <a:ahLst/>
            <a:cxnLst/>
            <a:rect l="l" t="t" r="r" b="b"/>
            <a:pathLst>
              <a:path w="5642472" h="3429918">
                <a:moveTo>
                  <a:pt x="110169" y="0"/>
                </a:moveTo>
                <a:lnTo>
                  <a:pt x="5532303" y="0"/>
                </a:lnTo>
                <a:cubicBezTo>
                  <a:pt x="5593148" y="0"/>
                  <a:pt x="5642472" y="49324"/>
                  <a:pt x="5642472" y="110169"/>
                </a:cubicBezTo>
                <a:lnTo>
                  <a:pt x="5642472" y="3319749"/>
                </a:lnTo>
                <a:cubicBezTo>
                  <a:pt x="5642472" y="3380594"/>
                  <a:pt x="5593148" y="3429918"/>
                  <a:pt x="5532303" y="3429918"/>
                </a:cubicBezTo>
                <a:lnTo>
                  <a:pt x="110169" y="3429918"/>
                </a:lnTo>
                <a:cubicBezTo>
                  <a:pt x="49324" y="3429918"/>
                  <a:pt x="0" y="3380594"/>
                  <a:pt x="0" y="3319749"/>
                </a:cubicBezTo>
                <a:lnTo>
                  <a:pt x="0" y="110169"/>
                </a:lnTo>
                <a:cubicBezTo>
                  <a:pt x="0" y="49365"/>
                  <a:pt x="49365" y="0"/>
                  <a:pt x="110169" y="0"/>
                </a:cubicBezTo>
                <a:close/>
              </a:path>
            </a:pathLst>
          </a:custGeom>
          <a:gradFill flip="none" rotWithShape="1">
            <a:gsLst>
              <a:gs pos="0">
                <a:srgbClr val="D69E2E">
                  <a:alpha val="20000"/>
                </a:srgbClr>
              </a:gs>
              <a:gs pos="100000">
                <a:srgbClr val="D69E2E">
                  <a:alpha val="5000"/>
                </a:srgbClr>
              </a:gs>
            </a:gsLst>
            <a:lin ang="2700000" scaled="1"/>
          </a:gradFill>
          <a:ln w="20320">
            <a:solidFill>
              <a:srgbClr val="D69E2E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556352" y="1382501"/>
            <a:ext cx="220337" cy="220337"/>
          </a:xfrm>
          <a:custGeom>
            <a:avLst/>
            <a:gdLst/>
            <a:ahLst/>
            <a:cxnLst/>
            <a:rect l="l" t="t" r="r" b="b"/>
            <a:pathLst>
              <a:path w="220337" h="220337">
                <a:moveTo>
                  <a:pt x="110169" y="0"/>
                </a:moveTo>
                <a:cubicBezTo>
                  <a:pt x="116495" y="0"/>
                  <a:pt x="122304" y="3486"/>
                  <a:pt x="125317" y="9037"/>
                </a:cubicBezTo>
                <a:lnTo>
                  <a:pt x="218272" y="181176"/>
                </a:lnTo>
                <a:cubicBezTo>
                  <a:pt x="221155" y="186512"/>
                  <a:pt x="221026" y="192967"/>
                  <a:pt x="217927" y="198175"/>
                </a:cubicBezTo>
                <a:cubicBezTo>
                  <a:pt x="214829" y="203382"/>
                  <a:pt x="209191" y="206566"/>
                  <a:pt x="203123" y="206566"/>
                </a:cubicBezTo>
                <a:lnTo>
                  <a:pt x="17214" y="206566"/>
                </a:lnTo>
                <a:cubicBezTo>
                  <a:pt x="11146" y="206566"/>
                  <a:pt x="5551" y="203382"/>
                  <a:pt x="2410" y="198175"/>
                </a:cubicBezTo>
                <a:cubicBezTo>
                  <a:pt x="-732" y="192967"/>
                  <a:pt x="-818" y="186512"/>
                  <a:pt x="2066" y="181176"/>
                </a:cubicBezTo>
                <a:lnTo>
                  <a:pt x="95020" y="9037"/>
                </a:lnTo>
                <a:cubicBezTo>
                  <a:pt x="98033" y="3486"/>
                  <a:pt x="103843" y="0"/>
                  <a:pt x="110169" y="0"/>
                </a:cubicBezTo>
                <a:close/>
                <a:moveTo>
                  <a:pt x="110169" y="72298"/>
                </a:moveTo>
                <a:cubicBezTo>
                  <a:pt x="104445" y="72298"/>
                  <a:pt x="99840" y="76903"/>
                  <a:pt x="99840" y="82627"/>
                </a:cubicBezTo>
                <a:lnTo>
                  <a:pt x="99840" y="130825"/>
                </a:lnTo>
                <a:cubicBezTo>
                  <a:pt x="99840" y="136549"/>
                  <a:pt x="104445" y="141154"/>
                  <a:pt x="110169" y="141154"/>
                </a:cubicBezTo>
                <a:cubicBezTo>
                  <a:pt x="115892" y="141154"/>
                  <a:pt x="120497" y="136549"/>
                  <a:pt x="120497" y="130825"/>
                </a:cubicBezTo>
                <a:lnTo>
                  <a:pt x="120497" y="82627"/>
                </a:lnTo>
                <a:cubicBezTo>
                  <a:pt x="120497" y="76903"/>
                  <a:pt x="115892" y="72298"/>
                  <a:pt x="110169" y="72298"/>
                </a:cubicBezTo>
                <a:close/>
                <a:moveTo>
                  <a:pt x="121659" y="165253"/>
                </a:moveTo>
                <a:cubicBezTo>
                  <a:pt x="121920" y="160988"/>
                  <a:pt x="119793" y="156930"/>
                  <a:pt x="116137" y="154719"/>
                </a:cubicBezTo>
                <a:cubicBezTo>
                  <a:pt x="112481" y="152507"/>
                  <a:pt x="107899" y="152507"/>
                  <a:pt x="104243" y="154719"/>
                </a:cubicBezTo>
                <a:cubicBezTo>
                  <a:pt x="100587" y="156930"/>
                  <a:pt x="98460" y="160988"/>
                  <a:pt x="98721" y="165253"/>
                </a:cubicBezTo>
                <a:cubicBezTo>
                  <a:pt x="98460" y="169518"/>
                  <a:pt x="100587" y="173576"/>
                  <a:pt x="104243" y="175787"/>
                </a:cubicBezTo>
                <a:cubicBezTo>
                  <a:pt x="107899" y="177999"/>
                  <a:pt x="112481" y="177999"/>
                  <a:pt x="116137" y="175787"/>
                </a:cubicBezTo>
                <a:cubicBezTo>
                  <a:pt x="119793" y="173576"/>
                  <a:pt x="121920" y="169518"/>
                  <a:pt x="121659" y="165253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914400" y="1345895"/>
            <a:ext cx="2607325" cy="2937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735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Methodological Concerns</a:t>
            </a:r>
            <a:endParaRPr lang="en-US" sz="1600" dirty="0"/>
          </a:p>
        </p:txBody>
      </p:sp>
      <p:sp>
        <p:nvSpPr>
          <p:cNvPr id="7" name="Shape 5"/>
          <p:cNvSpPr/>
          <p:nvPr/>
        </p:nvSpPr>
        <p:spPr>
          <a:xfrm>
            <a:off x="528810" y="1749730"/>
            <a:ext cx="5334000" cy="697735"/>
          </a:xfrm>
          <a:custGeom>
            <a:avLst/>
            <a:gdLst/>
            <a:ahLst/>
            <a:cxnLst/>
            <a:rect l="l" t="t" r="r" b="b"/>
            <a:pathLst>
              <a:path w="5334000" h="697735">
                <a:moveTo>
                  <a:pt x="73444" y="0"/>
                </a:moveTo>
                <a:lnTo>
                  <a:pt x="5260556" y="0"/>
                </a:lnTo>
                <a:cubicBezTo>
                  <a:pt x="5301118" y="0"/>
                  <a:pt x="5334000" y="32882"/>
                  <a:pt x="5334000" y="73444"/>
                </a:cubicBezTo>
                <a:lnTo>
                  <a:pt x="5334000" y="624291"/>
                </a:lnTo>
                <a:cubicBezTo>
                  <a:pt x="5334000" y="664853"/>
                  <a:pt x="5301118" y="697735"/>
                  <a:pt x="5260556" y="697735"/>
                </a:cubicBezTo>
                <a:lnTo>
                  <a:pt x="73444" y="697735"/>
                </a:lnTo>
                <a:cubicBezTo>
                  <a:pt x="32882" y="697735"/>
                  <a:pt x="0" y="664853"/>
                  <a:pt x="0" y="624291"/>
                </a:cubicBezTo>
                <a:lnTo>
                  <a:pt x="0" y="73444"/>
                </a:lnTo>
                <a:cubicBezTo>
                  <a:pt x="0" y="32909"/>
                  <a:pt x="32909" y="0"/>
                  <a:pt x="73444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638978" y="1896622"/>
            <a:ext cx="293783" cy="293783"/>
          </a:xfrm>
          <a:custGeom>
            <a:avLst/>
            <a:gdLst/>
            <a:ahLst/>
            <a:cxnLst/>
            <a:rect l="l" t="t" r="r" b="b"/>
            <a:pathLst>
              <a:path w="293783" h="293783">
                <a:moveTo>
                  <a:pt x="146892" y="0"/>
                </a:moveTo>
                <a:lnTo>
                  <a:pt x="146892" y="0"/>
                </a:lnTo>
                <a:cubicBezTo>
                  <a:pt x="227963" y="0"/>
                  <a:pt x="293783" y="65820"/>
                  <a:pt x="293783" y="146892"/>
                </a:cubicBezTo>
                <a:lnTo>
                  <a:pt x="293783" y="146892"/>
                </a:lnTo>
                <a:cubicBezTo>
                  <a:pt x="293783" y="227963"/>
                  <a:pt x="227963" y="293783"/>
                  <a:pt x="146892" y="293783"/>
                </a:cubicBezTo>
                <a:lnTo>
                  <a:pt x="146892" y="293783"/>
                </a:lnTo>
                <a:cubicBezTo>
                  <a:pt x="65820" y="293783"/>
                  <a:pt x="0" y="227963"/>
                  <a:pt x="0" y="146892"/>
                </a:cubicBezTo>
                <a:lnTo>
                  <a:pt x="0" y="146892"/>
                </a:lnTo>
                <a:cubicBezTo>
                  <a:pt x="0" y="65820"/>
                  <a:pt x="65820" y="0"/>
                  <a:pt x="146892" y="0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762574" y="1933345"/>
            <a:ext cx="119349" cy="2203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57" b="1" dirty="0">
                <a:solidFill>
                  <a:srgbClr val="1A202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1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1042930" y="1859899"/>
            <a:ext cx="4471012" cy="2203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57" b="1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Conflict of Interest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1042930" y="2116959"/>
            <a:ext cx="4471012" cy="2203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57" dirty="0">
                <a:solidFill>
                  <a:srgbClr val="F7FAFC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Majority of research by investigators with disclosed manufacturer ties</a:t>
            </a:r>
            <a:endParaRPr lang="en-US" sz="1600" dirty="0"/>
          </a:p>
        </p:txBody>
      </p:sp>
      <p:sp>
        <p:nvSpPr>
          <p:cNvPr id="12" name="Shape 10"/>
          <p:cNvSpPr/>
          <p:nvPr/>
        </p:nvSpPr>
        <p:spPr>
          <a:xfrm>
            <a:off x="528810" y="2520911"/>
            <a:ext cx="5334000" cy="918072"/>
          </a:xfrm>
          <a:custGeom>
            <a:avLst/>
            <a:gdLst/>
            <a:ahLst/>
            <a:cxnLst/>
            <a:rect l="l" t="t" r="r" b="b"/>
            <a:pathLst>
              <a:path w="5334000" h="918072">
                <a:moveTo>
                  <a:pt x="73446" y="0"/>
                </a:moveTo>
                <a:lnTo>
                  <a:pt x="5260554" y="0"/>
                </a:lnTo>
                <a:cubicBezTo>
                  <a:pt x="5301117" y="0"/>
                  <a:pt x="5334000" y="32883"/>
                  <a:pt x="5334000" y="73446"/>
                </a:cubicBezTo>
                <a:lnTo>
                  <a:pt x="5334000" y="844627"/>
                </a:lnTo>
                <a:cubicBezTo>
                  <a:pt x="5334000" y="885189"/>
                  <a:pt x="5301117" y="918072"/>
                  <a:pt x="5260554" y="918072"/>
                </a:cubicBezTo>
                <a:lnTo>
                  <a:pt x="73446" y="918072"/>
                </a:lnTo>
                <a:cubicBezTo>
                  <a:pt x="32883" y="918072"/>
                  <a:pt x="0" y="885189"/>
                  <a:pt x="0" y="844627"/>
                </a:cubicBezTo>
                <a:lnTo>
                  <a:pt x="0" y="73446"/>
                </a:lnTo>
                <a:cubicBezTo>
                  <a:pt x="0" y="32910"/>
                  <a:pt x="32910" y="0"/>
                  <a:pt x="73446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638978" y="2667802"/>
            <a:ext cx="293783" cy="293783"/>
          </a:xfrm>
          <a:custGeom>
            <a:avLst/>
            <a:gdLst/>
            <a:ahLst/>
            <a:cxnLst/>
            <a:rect l="l" t="t" r="r" b="b"/>
            <a:pathLst>
              <a:path w="293783" h="293783">
                <a:moveTo>
                  <a:pt x="146892" y="0"/>
                </a:moveTo>
                <a:lnTo>
                  <a:pt x="146892" y="0"/>
                </a:lnTo>
                <a:cubicBezTo>
                  <a:pt x="227963" y="0"/>
                  <a:pt x="293783" y="65820"/>
                  <a:pt x="293783" y="146892"/>
                </a:cubicBezTo>
                <a:lnTo>
                  <a:pt x="293783" y="146892"/>
                </a:lnTo>
                <a:cubicBezTo>
                  <a:pt x="293783" y="227963"/>
                  <a:pt x="227963" y="293783"/>
                  <a:pt x="146892" y="293783"/>
                </a:cubicBezTo>
                <a:lnTo>
                  <a:pt x="146892" y="293783"/>
                </a:lnTo>
                <a:cubicBezTo>
                  <a:pt x="65820" y="293783"/>
                  <a:pt x="0" y="227963"/>
                  <a:pt x="0" y="146892"/>
                </a:cubicBezTo>
                <a:lnTo>
                  <a:pt x="0" y="146892"/>
                </a:lnTo>
                <a:cubicBezTo>
                  <a:pt x="0" y="65820"/>
                  <a:pt x="65820" y="0"/>
                  <a:pt x="146892" y="0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748458" y="2704525"/>
            <a:ext cx="146892" cy="2203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57" b="1" dirty="0">
                <a:solidFill>
                  <a:srgbClr val="1A202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2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1042930" y="2631080"/>
            <a:ext cx="4783157" cy="2203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57" b="1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Data Dependency</a:t>
            </a:r>
            <a:endParaRPr lang="en-US" sz="1600" dirty="0"/>
          </a:p>
        </p:txBody>
      </p:sp>
      <p:sp>
        <p:nvSpPr>
          <p:cNvPr id="16" name="Text 14"/>
          <p:cNvSpPr/>
          <p:nvPr/>
        </p:nvSpPr>
        <p:spPr>
          <a:xfrm>
            <a:off x="1042930" y="2888140"/>
            <a:ext cx="4783157" cy="4406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57" dirty="0">
                <a:solidFill>
                  <a:srgbClr val="F7FAFC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York Health Economics Consortium assessment relies on trust-supplied data</a:t>
            </a:r>
            <a:endParaRPr lang="en-US" sz="1600" dirty="0"/>
          </a:p>
        </p:txBody>
      </p:sp>
      <p:sp>
        <p:nvSpPr>
          <p:cNvPr id="17" name="Shape 15"/>
          <p:cNvSpPr/>
          <p:nvPr/>
        </p:nvSpPr>
        <p:spPr>
          <a:xfrm>
            <a:off x="528810" y="3512429"/>
            <a:ext cx="5334000" cy="697735"/>
          </a:xfrm>
          <a:custGeom>
            <a:avLst/>
            <a:gdLst/>
            <a:ahLst/>
            <a:cxnLst/>
            <a:rect l="l" t="t" r="r" b="b"/>
            <a:pathLst>
              <a:path w="5334000" h="697735">
                <a:moveTo>
                  <a:pt x="73444" y="0"/>
                </a:moveTo>
                <a:lnTo>
                  <a:pt x="5260556" y="0"/>
                </a:lnTo>
                <a:cubicBezTo>
                  <a:pt x="5301118" y="0"/>
                  <a:pt x="5334000" y="32882"/>
                  <a:pt x="5334000" y="73444"/>
                </a:cubicBezTo>
                <a:lnTo>
                  <a:pt x="5334000" y="624291"/>
                </a:lnTo>
                <a:cubicBezTo>
                  <a:pt x="5334000" y="664853"/>
                  <a:pt x="5301118" y="697735"/>
                  <a:pt x="5260556" y="697735"/>
                </a:cubicBezTo>
                <a:lnTo>
                  <a:pt x="73444" y="697735"/>
                </a:lnTo>
                <a:cubicBezTo>
                  <a:pt x="32882" y="697735"/>
                  <a:pt x="0" y="664853"/>
                  <a:pt x="0" y="624291"/>
                </a:cubicBezTo>
                <a:lnTo>
                  <a:pt x="0" y="73444"/>
                </a:lnTo>
                <a:cubicBezTo>
                  <a:pt x="0" y="32909"/>
                  <a:pt x="32909" y="0"/>
                  <a:pt x="73444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638978" y="3659320"/>
            <a:ext cx="293783" cy="293783"/>
          </a:xfrm>
          <a:custGeom>
            <a:avLst/>
            <a:gdLst/>
            <a:ahLst/>
            <a:cxnLst/>
            <a:rect l="l" t="t" r="r" b="b"/>
            <a:pathLst>
              <a:path w="293783" h="293783">
                <a:moveTo>
                  <a:pt x="146892" y="0"/>
                </a:moveTo>
                <a:lnTo>
                  <a:pt x="146892" y="0"/>
                </a:lnTo>
                <a:cubicBezTo>
                  <a:pt x="227963" y="0"/>
                  <a:pt x="293783" y="65820"/>
                  <a:pt x="293783" y="146892"/>
                </a:cubicBezTo>
                <a:lnTo>
                  <a:pt x="293783" y="146892"/>
                </a:lnTo>
                <a:cubicBezTo>
                  <a:pt x="293783" y="227963"/>
                  <a:pt x="227963" y="293783"/>
                  <a:pt x="146892" y="293783"/>
                </a:cubicBezTo>
                <a:lnTo>
                  <a:pt x="146892" y="293783"/>
                </a:lnTo>
                <a:cubicBezTo>
                  <a:pt x="65820" y="293783"/>
                  <a:pt x="0" y="227963"/>
                  <a:pt x="0" y="146892"/>
                </a:cubicBezTo>
                <a:lnTo>
                  <a:pt x="0" y="146892"/>
                </a:lnTo>
                <a:cubicBezTo>
                  <a:pt x="0" y="65820"/>
                  <a:pt x="65820" y="0"/>
                  <a:pt x="146892" y="0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746508" y="3696043"/>
            <a:ext cx="156072" cy="2203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57" b="1" dirty="0">
                <a:solidFill>
                  <a:srgbClr val="1A202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3</a:t>
            </a:r>
            <a:endParaRPr lang="en-US" sz="1600" dirty="0"/>
          </a:p>
        </p:txBody>
      </p:sp>
      <p:sp>
        <p:nvSpPr>
          <p:cNvPr id="20" name="Text 18"/>
          <p:cNvSpPr/>
          <p:nvPr/>
        </p:nvSpPr>
        <p:spPr>
          <a:xfrm>
            <a:off x="1042930" y="3622598"/>
            <a:ext cx="3929349" cy="2203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57" b="1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Withdrawn Study</a:t>
            </a:r>
            <a:endParaRPr lang="en-US" sz="1600" dirty="0"/>
          </a:p>
        </p:txBody>
      </p:sp>
      <p:sp>
        <p:nvSpPr>
          <p:cNvPr id="21" name="Text 19"/>
          <p:cNvSpPr/>
          <p:nvPr/>
        </p:nvSpPr>
        <p:spPr>
          <a:xfrm>
            <a:off x="1042930" y="3879658"/>
            <a:ext cx="3929349" cy="2203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57" dirty="0">
                <a:solidFill>
                  <a:srgbClr val="F7FAFC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One study withdrawn due to undisclosed conflicts of interest</a:t>
            </a:r>
            <a:endParaRPr lang="en-US" sz="1600" dirty="0"/>
          </a:p>
        </p:txBody>
      </p:sp>
      <p:sp>
        <p:nvSpPr>
          <p:cNvPr id="22" name="Text 20"/>
          <p:cNvSpPr/>
          <p:nvPr/>
        </p:nvSpPr>
        <p:spPr>
          <a:xfrm>
            <a:off x="528810" y="4283610"/>
            <a:ext cx="5398265" cy="18361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12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(Agency for Care Effectiveness, 2024)</a:t>
            </a:r>
            <a:endParaRPr lang="en-US" sz="1600" dirty="0"/>
          </a:p>
        </p:txBody>
      </p:sp>
      <p:sp>
        <p:nvSpPr>
          <p:cNvPr id="23" name="Shape 21"/>
          <p:cNvSpPr/>
          <p:nvPr/>
        </p:nvSpPr>
        <p:spPr>
          <a:xfrm>
            <a:off x="385590" y="4738974"/>
            <a:ext cx="5636964" cy="2120747"/>
          </a:xfrm>
          <a:custGeom>
            <a:avLst/>
            <a:gdLst/>
            <a:ahLst/>
            <a:cxnLst/>
            <a:rect l="l" t="t" r="r" b="b"/>
            <a:pathLst>
              <a:path w="5636964" h="2120747">
                <a:moveTo>
                  <a:pt x="36723" y="0"/>
                </a:moveTo>
                <a:lnTo>
                  <a:pt x="5526791" y="0"/>
                </a:lnTo>
                <a:cubicBezTo>
                  <a:pt x="5587638" y="0"/>
                  <a:pt x="5636964" y="49326"/>
                  <a:pt x="5636964" y="110173"/>
                </a:cubicBezTo>
                <a:lnTo>
                  <a:pt x="5636964" y="2010574"/>
                </a:lnTo>
                <a:cubicBezTo>
                  <a:pt x="5636964" y="2071421"/>
                  <a:pt x="5587638" y="2120747"/>
                  <a:pt x="5526791" y="2120747"/>
                </a:cubicBezTo>
                <a:lnTo>
                  <a:pt x="36723" y="2120747"/>
                </a:lnTo>
                <a:cubicBezTo>
                  <a:pt x="16441" y="2120747"/>
                  <a:pt x="0" y="2104306"/>
                  <a:pt x="0" y="2084024"/>
                </a:cubicBezTo>
                <a:lnTo>
                  <a:pt x="0" y="36723"/>
                </a:lnTo>
                <a:cubicBezTo>
                  <a:pt x="0" y="16455"/>
                  <a:pt x="16455" y="0"/>
                  <a:pt x="36723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Shape 22"/>
          <p:cNvSpPr/>
          <p:nvPr/>
        </p:nvSpPr>
        <p:spPr>
          <a:xfrm>
            <a:off x="385590" y="4738974"/>
            <a:ext cx="36723" cy="2120747"/>
          </a:xfrm>
          <a:custGeom>
            <a:avLst/>
            <a:gdLst/>
            <a:ahLst/>
            <a:cxnLst/>
            <a:rect l="l" t="t" r="r" b="b"/>
            <a:pathLst>
              <a:path w="36723" h="2120747">
                <a:moveTo>
                  <a:pt x="36723" y="0"/>
                </a:moveTo>
                <a:lnTo>
                  <a:pt x="36723" y="0"/>
                </a:lnTo>
                <a:lnTo>
                  <a:pt x="36723" y="2120747"/>
                </a:lnTo>
                <a:lnTo>
                  <a:pt x="36723" y="2120747"/>
                </a:lnTo>
                <a:cubicBezTo>
                  <a:pt x="16441" y="2120747"/>
                  <a:pt x="0" y="2104306"/>
                  <a:pt x="0" y="2084024"/>
                </a:cubicBezTo>
                <a:lnTo>
                  <a:pt x="0" y="36723"/>
                </a:lnTo>
                <a:cubicBezTo>
                  <a:pt x="0" y="16455"/>
                  <a:pt x="16455" y="0"/>
                  <a:pt x="36723" y="0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578386" y="4904227"/>
            <a:ext cx="220337" cy="220337"/>
          </a:xfrm>
          <a:custGeom>
            <a:avLst/>
            <a:gdLst/>
            <a:ahLst/>
            <a:cxnLst/>
            <a:rect l="l" t="t" r="r" b="b"/>
            <a:pathLst>
              <a:path w="220337" h="220337">
                <a:moveTo>
                  <a:pt x="75741" y="0"/>
                </a:moveTo>
                <a:cubicBezTo>
                  <a:pt x="64337" y="0"/>
                  <a:pt x="55084" y="9252"/>
                  <a:pt x="55084" y="20657"/>
                </a:cubicBezTo>
                <a:lnTo>
                  <a:pt x="55084" y="110169"/>
                </a:lnTo>
                <a:cubicBezTo>
                  <a:pt x="55084" y="121573"/>
                  <a:pt x="64337" y="130825"/>
                  <a:pt x="75741" y="130825"/>
                </a:cubicBezTo>
                <a:lnTo>
                  <a:pt x="103283" y="130825"/>
                </a:lnTo>
                <a:cubicBezTo>
                  <a:pt x="114687" y="130825"/>
                  <a:pt x="123940" y="121573"/>
                  <a:pt x="123940" y="110169"/>
                </a:cubicBezTo>
                <a:lnTo>
                  <a:pt x="123940" y="82627"/>
                </a:lnTo>
                <a:lnTo>
                  <a:pt x="137711" y="82627"/>
                </a:lnTo>
                <a:cubicBezTo>
                  <a:pt x="168136" y="82627"/>
                  <a:pt x="192795" y="107285"/>
                  <a:pt x="192795" y="137711"/>
                </a:cubicBezTo>
                <a:cubicBezTo>
                  <a:pt x="192795" y="168136"/>
                  <a:pt x="168136" y="192795"/>
                  <a:pt x="137711" y="192795"/>
                </a:cubicBezTo>
                <a:lnTo>
                  <a:pt x="13771" y="192795"/>
                </a:lnTo>
                <a:cubicBezTo>
                  <a:pt x="6154" y="192795"/>
                  <a:pt x="0" y="198949"/>
                  <a:pt x="0" y="206566"/>
                </a:cubicBezTo>
                <a:cubicBezTo>
                  <a:pt x="0" y="214183"/>
                  <a:pt x="6154" y="220337"/>
                  <a:pt x="13771" y="220337"/>
                </a:cubicBezTo>
                <a:lnTo>
                  <a:pt x="206566" y="220337"/>
                </a:lnTo>
                <a:cubicBezTo>
                  <a:pt x="214183" y="220337"/>
                  <a:pt x="220337" y="214183"/>
                  <a:pt x="220337" y="206566"/>
                </a:cubicBezTo>
                <a:cubicBezTo>
                  <a:pt x="220337" y="198949"/>
                  <a:pt x="214183" y="192795"/>
                  <a:pt x="206566" y="192795"/>
                </a:cubicBezTo>
                <a:lnTo>
                  <a:pt x="199293" y="192795"/>
                </a:lnTo>
                <a:cubicBezTo>
                  <a:pt x="212376" y="178163"/>
                  <a:pt x="220337" y="158884"/>
                  <a:pt x="220337" y="137711"/>
                </a:cubicBezTo>
                <a:cubicBezTo>
                  <a:pt x="220337" y="92094"/>
                  <a:pt x="183328" y="55084"/>
                  <a:pt x="137711" y="55084"/>
                </a:cubicBezTo>
                <a:lnTo>
                  <a:pt x="123940" y="55084"/>
                </a:lnTo>
                <a:lnTo>
                  <a:pt x="123940" y="20657"/>
                </a:lnTo>
                <a:cubicBezTo>
                  <a:pt x="123940" y="9252"/>
                  <a:pt x="114687" y="0"/>
                  <a:pt x="103283" y="0"/>
                </a:cubicBezTo>
                <a:lnTo>
                  <a:pt x="75741" y="0"/>
                </a:lnTo>
                <a:close/>
                <a:moveTo>
                  <a:pt x="51642" y="151482"/>
                </a:moveTo>
                <a:cubicBezTo>
                  <a:pt x="45918" y="151482"/>
                  <a:pt x="41313" y="156087"/>
                  <a:pt x="41313" y="161810"/>
                </a:cubicBezTo>
                <a:cubicBezTo>
                  <a:pt x="41313" y="167534"/>
                  <a:pt x="45918" y="172139"/>
                  <a:pt x="51642" y="172139"/>
                </a:cubicBezTo>
                <a:lnTo>
                  <a:pt x="127383" y="172139"/>
                </a:lnTo>
                <a:cubicBezTo>
                  <a:pt x="133106" y="172139"/>
                  <a:pt x="137711" y="167534"/>
                  <a:pt x="137711" y="161810"/>
                </a:cubicBezTo>
                <a:cubicBezTo>
                  <a:pt x="137711" y="156087"/>
                  <a:pt x="133106" y="151482"/>
                  <a:pt x="127383" y="151482"/>
                </a:cubicBezTo>
                <a:lnTo>
                  <a:pt x="51642" y="151482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936434" y="4885866"/>
            <a:ext cx="2644048" cy="2570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46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Need for Independent Research</a:t>
            </a:r>
            <a:endParaRPr lang="en-US" sz="1600" dirty="0"/>
          </a:p>
        </p:txBody>
      </p:sp>
      <p:sp>
        <p:nvSpPr>
          <p:cNvPr id="27" name="Shape 25"/>
          <p:cNvSpPr/>
          <p:nvPr/>
        </p:nvSpPr>
        <p:spPr>
          <a:xfrm>
            <a:off x="554516" y="5256767"/>
            <a:ext cx="5313802" cy="705080"/>
          </a:xfrm>
          <a:custGeom>
            <a:avLst/>
            <a:gdLst/>
            <a:ahLst/>
            <a:cxnLst/>
            <a:rect l="l" t="t" r="r" b="b"/>
            <a:pathLst>
              <a:path w="5313802" h="705080">
                <a:moveTo>
                  <a:pt x="73448" y="0"/>
                </a:moveTo>
                <a:lnTo>
                  <a:pt x="5240354" y="0"/>
                </a:lnTo>
                <a:cubicBezTo>
                  <a:pt x="5280919" y="0"/>
                  <a:pt x="5313802" y="32884"/>
                  <a:pt x="5313802" y="73448"/>
                </a:cubicBezTo>
                <a:lnTo>
                  <a:pt x="5313802" y="631631"/>
                </a:lnTo>
                <a:cubicBezTo>
                  <a:pt x="5313802" y="672196"/>
                  <a:pt x="5280919" y="705080"/>
                  <a:pt x="5240354" y="705080"/>
                </a:cubicBezTo>
                <a:lnTo>
                  <a:pt x="73448" y="705080"/>
                </a:lnTo>
                <a:cubicBezTo>
                  <a:pt x="32884" y="705080"/>
                  <a:pt x="0" y="672196"/>
                  <a:pt x="0" y="631631"/>
                </a:cubicBezTo>
                <a:lnTo>
                  <a:pt x="0" y="73448"/>
                </a:lnTo>
                <a:cubicBezTo>
                  <a:pt x="0" y="32884"/>
                  <a:pt x="32884" y="0"/>
                  <a:pt x="73448" y="0"/>
                </a:cubicBezTo>
                <a:close/>
              </a:path>
            </a:pathLst>
          </a:custGeom>
          <a:solidFill>
            <a:srgbClr val="D69E2E">
              <a:alpha val="20000"/>
            </a:srgbClr>
          </a:solidFill>
          <a:ln w="10160">
            <a:solidFill>
              <a:srgbClr val="D69E2E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668357" y="5370611"/>
            <a:ext cx="5159566" cy="4773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57" dirty="0">
                <a:solidFill>
                  <a:srgbClr val="D69E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Critical gap:</a:t>
            </a:r>
            <a:r>
              <a:rPr lang="en-US" sz="1157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Truly independent research unencumbered by manufacturer influence is urgently needed</a:t>
            </a:r>
            <a:endParaRPr lang="en-US" sz="1600" dirty="0"/>
          </a:p>
        </p:txBody>
      </p:sp>
      <p:sp>
        <p:nvSpPr>
          <p:cNvPr id="29" name="Shape 27"/>
          <p:cNvSpPr/>
          <p:nvPr/>
        </p:nvSpPr>
        <p:spPr>
          <a:xfrm>
            <a:off x="6169446" y="1184313"/>
            <a:ext cx="5655325" cy="2442072"/>
          </a:xfrm>
          <a:custGeom>
            <a:avLst/>
            <a:gdLst/>
            <a:ahLst/>
            <a:cxnLst/>
            <a:rect l="l" t="t" r="r" b="b"/>
            <a:pathLst>
              <a:path w="5655325" h="2442072">
                <a:moveTo>
                  <a:pt x="110162" y="0"/>
                </a:moveTo>
                <a:lnTo>
                  <a:pt x="5545163" y="0"/>
                </a:lnTo>
                <a:cubicBezTo>
                  <a:pt x="5606004" y="0"/>
                  <a:pt x="5655325" y="49321"/>
                  <a:pt x="5655325" y="110162"/>
                </a:cubicBezTo>
                <a:lnTo>
                  <a:pt x="5655325" y="2331910"/>
                </a:lnTo>
                <a:cubicBezTo>
                  <a:pt x="5655325" y="2392751"/>
                  <a:pt x="5606004" y="2442072"/>
                  <a:pt x="5545163" y="2442072"/>
                </a:cubicBezTo>
                <a:lnTo>
                  <a:pt x="110162" y="2442072"/>
                </a:lnTo>
                <a:cubicBezTo>
                  <a:pt x="49321" y="2442072"/>
                  <a:pt x="0" y="2392751"/>
                  <a:pt x="0" y="2331910"/>
                </a:cubicBezTo>
                <a:lnTo>
                  <a:pt x="0" y="110162"/>
                </a:lnTo>
                <a:cubicBezTo>
                  <a:pt x="0" y="49362"/>
                  <a:pt x="49362" y="0"/>
                  <a:pt x="110162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Shape 28"/>
          <p:cNvSpPr/>
          <p:nvPr/>
        </p:nvSpPr>
        <p:spPr>
          <a:xfrm>
            <a:off x="6316337" y="1349566"/>
            <a:ext cx="275422" cy="220337"/>
          </a:xfrm>
          <a:custGeom>
            <a:avLst/>
            <a:gdLst/>
            <a:ahLst/>
            <a:cxnLst/>
            <a:rect l="l" t="t" r="r" b="b"/>
            <a:pathLst>
              <a:path w="275422" h="220337">
                <a:moveTo>
                  <a:pt x="50867" y="26854"/>
                </a:moveTo>
                <a:cubicBezTo>
                  <a:pt x="43680" y="24444"/>
                  <a:pt x="39764" y="16611"/>
                  <a:pt x="42174" y="9425"/>
                </a:cubicBezTo>
                <a:cubicBezTo>
                  <a:pt x="44584" y="2238"/>
                  <a:pt x="52373" y="-1678"/>
                  <a:pt x="59603" y="689"/>
                </a:cubicBezTo>
                <a:lnTo>
                  <a:pt x="108232" y="16913"/>
                </a:lnTo>
                <a:cubicBezTo>
                  <a:pt x="114214" y="6799"/>
                  <a:pt x="125274" y="0"/>
                  <a:pt x="137883" y="0"/>
                </a:cubicBezTo>
                <a:cubicBezTo>
                  <a:pt x="156904" y="0"/>
                  <a:pt x="172311" y="15406"/>
                  <a:pt x="172311" y="34428"/>
                </a:cubicBezTo>
                <a:cubicBezTo>
                  <a:pt x="172311" y="35719"/>
                  <a:pt x="172225" y="36967"/>
                  <a:pt x="172096" y="38215"/>
                </a:cubicBezTo>
                <a:lnTo>
                  <a:pt x="224856" y="55816"/>
                </a:lnTo>
                <a:cubicBezTo>
                  <a:pt x="232086" y="58226"/>
                  <a:pt x="235959" y="66015"/>
                  <a:pt x="233549" y="73245"/>
                </a:cubicBezTo>
                <a:cubicBezTo>
                  <a:pt x="231139" y="80475"/>
                  <a:pt x="223350" y="84348"/>
                  <a:pt x="216120" y="81938"/>
                </a:cubicBezTo>
                <a:lnTo>
                  <a:pt x="157808" y="62486"/>
                </a:lnTo>
                <a:cubicBezTo>
                  <a:pt x="155871" y="63863"/>
                  <a:pt x="153806" y="65025"/>
                  <a:pt x="151611" y="66015"/>
                </a:cubicBezTo>
                <a:lnTo>
                  <a:pt x="151611" y="206609"/>
                </a:lnTo>
                <a:cubicBezTo>
                  <a:pt x="151611" y="214226"/>
                  <a:pt x="145457" y="220380"/>
                  <a:pt x="137840" y="220380"/>
                </a:cubicBezTo>
                <a:lnTo>
                  <a:pt x="55213" y="220380"/>
                </a:lnTo>
                <a:cubicBezTo>
                  <a:pt x="47596" y="220380"/>
                  <a:pt x="41442" y="214226"/>
                  <a:pt x="41442" y="206609"/>
                </a:cubicBezTo>
                <a:cubicBezTo>
                  <a:pt x="41442" y="198992"/>
                  <a:pt x="47596" y="192838"/>
                  <a:pt x="55213" y="192838"/>
                </a:cubicBezTo>
                <a:lnTo>
                  <a:pt x="124069" y="192838"/>
                </a:lnTo>
                <a:lnTo>
                  <a:pt x="124069" y="66015"/>
                </a:lnTo>
                <a:cubicBezTo>
                  <a:pt x="115032" y="62056"/>
                  <a:pt x="108060" y="54396"/>
                  <a:pt x="105048" y="44928"/>
                </a:cubicBezTo>
                <a:lnTo>
                  <a:pt x="50867" y="26854"/>
                </a:lnTo>
                <a:close/>
                <a:moveTo>
                  <a:pt x="86414" y="123940"/>
                </a:moveTo>
                <a:lnTo>
                  <a:pt x="55213" y="70491"/>
                </a:lnTo>
                <a:lnTo>
                  <a:pt x="24056" y="123940"/>
                </a:lnTo>
                <a:lnTo>
                  <a:pt x="86414" y="123940"/>
                </a:lnTo>
                <a:close/>
                <a:moveTo>
                  <a:pt x="55256" y="165253"/>
                </a:moveTo>
                <a:cubicBezTo>
                  <a:pt x="28188" y="165253"/>
                  <a:pt x="5681" y="150621"/>
                  <a:pt x="1033" y="131299"/>
                </a:cubicBezTo>
                <a:cubicBezTo>
                  <a:pt x="-86" y="126565"/>
                  <a:pt x="1463" y="121702"/>
                  <a:pt x="3916" y="117485"/>
                </a:cubicBezTo>
                <a:lnTo>
                  <a:pt x="44885" y="47252"/>
                </a:lnTo>
                <a:cubicBezTo>
                  <a:pt x="47037" y="43551"/>
                  <a:pt x="50996" y="41313"/>
                  <a:pt x="55256" y="41313"/>
                </a:cubicBezTo>
                <a:cubicBezTo>
                  <a:pt x="59517" y="41313"/>
                  <a:pt x="63476" y="43594"/>
                  <a:pt x="65628" y="47252"/>
                </a:cubicBezTo>
                <a:lnTo>
                  <a:pt x="106597" y="117485"/>
                </a:lnTo>
                <a:cubicBezTo>
                  <a:pt x="109050" y="121702"/>
                  <a:pt x="110599" y="126565"/>
                  <a:pt x="109480" y="131299"/>
                </a:cubicBezTo>
                <a:cubicBezTo>
                  <a:pt x="104832" y="150578"/>
                  <a:pt x="82325" y="165253"/>
                  <a:pt x="55256" y="165253"/>
                </a:cubicBezTo>
                <a:close/>
                <a:moveTo>
                  <a:pt x="219993" y="125575"/>
                </a:moveTo>
                <a:lnTo>
                  <a:pt x="188836" y="179024"/>
                </a:lnTo>
                <a:lnTo>
                  <a:pt x="251193" y="179024"/>
                </a:lnTo>
                <a:lnTo>
                  <a:pt x="220036" y="125575"/>
                </a:lnTo>
                <a:close/>
                <a:moveTo>
                  <a:pt x="274217" y="186383"/>
                </a:moveTo>
                <a:cubicBezTo>
                  <a:pt x="269569" y="205706"/>
                  <a:pt x="247062" y="220337"/>
                  <a:pt x="219993" y="220337"/>
                </a:cubicBezTo>
                <a:cubicBezTo>
                  <a:pt x="192924" y="220337"/>
                  <a:pt x="170417" y="205706"/>
                  <a:pt x="165769" y="186383"/>
                </a:cubicBezTo>
                <a:cubicBezTo>
                  <a:pt x="164651" y="181649"/>
                  <a:pt x="166200" y="176786"/>
                  <a:pt x="168653" y="172569"/>
                </a:cubicBezTo>
                <a:lnTo>
                  <a:pt x="209622" y="102336"/>
                </a:lnTo>
                <a:cubicBezTo>
                  <a:pt x="211773" y="98635"/>
                  <a:pt x="215733" y="96398"/>
                  <a:pt x="219993" y="96398"/>
                </a:cubicBezTo>
                <a:cubicBezTo>
                  <a:pt x="224254" y="96398"/>
                  <a:pt x="228213" y="98678"/>
                  <a:pt x="230364" y="102336"/>
                </a:cubicBezTo>
                <a:lnTo>
                  <a:pt x="271333" y="172569"/>
                </a:lnTo>
                <a:cubicBezTo>
                  <a:pt x="273786" y="176786"/>
                  <a:pt x="275336" y="181649"/>
                  <a:pt x="274217" y="186383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6701928" y="1331205"/>
            <a:ext cx="1707614" cy="2570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46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The Central Tension</a:t>
            </a:r>
            <a:endParaRPr lang="en-US" sz="1600" dirty="0"/>
          </a:p>
        </p:txBody>
      </p:sp>
      <p:sp>
        <p:nvSpPr>
          <p:cNvPr id="32" name="Shape 30"/>
          <p:cNvSpPr/>
          <p:nvPr/>
        </p:nvSpPr>
        <p:spPr>
          <a:xfrm>
            <a:off x="6316337" y="1698434"/>
            <a:ext cx="5361542" cy="697735"/>
          </a:xfrm>
          <a:custGeom>
            <a:avLst/>
            <a:gdLst/>
            <a:ahLst/>
            <a:cxnLst/>
            <a:rect l="l" t="t" r="r" b="b"/>
            <a:pathLst>
              <a:path w="5361542" h="697735">
                <a:moveTo>
                  <a:pt x="73444" y="0"/>
                </a:moveTo>
                <a:lnTo>
                  <a:pt x="5288099" y="0"/>
                </a:lnTo>
                <a:cubicBezTo>
                  <a:pt x="5328660" y="0"/>
                  <a:pt x="5361542" y="32882"/>
                  <a:pt x="5361542" y="73444"/>
                </a:cubicBezTo>
                <a:lnTo>
                  <a:pt x="5361542" y="624291"/>
                </a:lnTo>
                <a:cubicBezTo>
                  <a:pt x="5361542" y="664853"/>
                  <a:pt x="5328660" y="697735"/>
                  <a:pt x="5288099" y="697735"/>
                </a:cubicBezTo>
                <a:lnTo>
                  <a:pt x="73444" y="697735"/>
                </a:lnTo>
                <a:cubicBezTo>
                  <a:pt x="32882" y="697735"/>
                  <a:pt x="0" y="664853"/>
                  <a:pt x="0" y="624291"/>
                </a:cubicBezTo>
                <a:lnTo>
                  <a:pt x="0" y="73444"/>
                </a:lnTo>
                <a:cubicBezTo>
                  <a:pt x="0" y="32909"/>
                  <a:pt x="32909" y="0"/>
                  <a:pt x="73444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3" name="Text 31"/>
          <p:cNvSpPr/>
          <p:nvPr/>
        </p:nvSpPr>
        <p:spPr>
          <a:xfrm>
            <a:off x="6426506" y="1808602"/>
            <a:ext cx="5214651" cy="4773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57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The conflict between </a:t>
            </a:r>
            <a:r>
              <a:rPr lang="en-US" sz="1157" dirty="0">
                <a:solidFill>
                  <a:srgbClr val="4A908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workforce efficiency</a:t>
            </a:r>
            <a:r>
              <a:rPr lang="en-US" sz="1157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and </a:t>
            </a:r>
            <a:r>
              <a:rPr lang="en-US" sz="1157" dirty="0">
                <a:solidFill>
                  <a:srgbClr val="D69E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patient dignity</a:t>
            </a:r>
            <a:r>
              <a:rPr lang="en-US" sz="1157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reflects larger issues in NHS digital transformation</a:t>
            </a:r>
            <a:endParaRPr lang="en-US" sz="1600" dirty="0"/>
          </a:p>
        </p:txBody>
      </p:sp>
      <p:sp>
        <p:nvSpPr>
          <p:cNvPr id="34" name="Shape 32"/>
          <p:cNvSpPr/>
          <p:nvPr/>
        </p:nvSpPr>
        <p:spPr>
          <a:xfrm>
            <a:off x="6320010" y="2510010"/>
            <a:ext cx="5350525" cy="962140"/>
          </a:xfrm>
          <a:custGeom>
            <a:avLst/>
            <a:gdLst/>
            <a:ahLst/>
            <a:cxnLst/>
            <a:rect l="l" t="t" r="r" b="b"/>
            <a:pathLst>
              <a:path w="5350525" h="962140">
                <a:moveTo>
                  <a:pt x="73450" y="0"/>
                </a:moveTo>
                <a:lnTo>
                  <a:pt x="5277076" y="0"/>
                </a:lnTo>
                <a:cubicBezTo>
                  <a:pt x="5317641" y="0"/>
                  <a:pt x="5350525" y="32885"/>
                  <a:pt x="5350525" y="73450"/>
                </a:cubicBezTo>
                <a:lnTo>
                  <a:pt x="5350525" y="888690"/>
                </a:lnTo>
                <a:cubicBezTo>
                  <a:pt x="5350525" y="929255"/>
                  <a:pt x="5317641" y="962140"/>
                  <a:pt x="5277076" y="962140"/>
                </a:cubicBezTo>
                <a:lnTo>
                  <a:pt x="73450" y="962140"/>
                </a:lnTo>
                <a:cubicBezTo>
                  <a:pt x="32885" y="962140"/>
                  <a:pt x="0" y="929255"/>
                  <a:pt x="0" y="888690"/>
                </a:cubicBezTo>
                <a:lnTo>
                  <a:pt x="0" y="73450"/>
                </a:lnTo>
                <a:cubicBezTo>
                  <a:pt x="0" y="32885"/>
                  <a:pt x="32885" y="0"/>
                  <a:pt x="73450" y="0"/>
                </a:cubicBezTo>
                <a:close/>
              </a:path>
            </a:pathLst>
          </a:custGeom>
          <a:solidFill>
            <a:srgbClr val="4A908A">
              <a:alpha val="10196"/>
            </a:srgbClr>
          </a:solidFill>
          <a:ln w="10160">
            <a:solidFill>
              <a:srgbClr val="4A908A">
                <a:alpha val="30196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Text 33"/>
          <p:cNvSpPr/>
          <p:nvPr/>
        </p:nvSpPr>
        <p:spPr>
          <a:xfrm>
            <a:off x="6433850" y="2623853"/>
            <a:ext cx="5196289" cy="4773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57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"Cyber-physical technologies should free up staff time to concentrate on patient care </a:t>
            </a:r>
            <a:r>
              <a:rPr lang="en-US" sz="1157" b="1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instead of replacing human interaction</a:t>
            </a:r>
            <a:r>
              <a:rPr lang="en-US" sz="1157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</a:t>
            </a:r>
            <a:endParaRPr lang="en-US" sz="1600" dirty="0"/>
          </a:p>
        </p:txBody>
      </p:sp>
      <p:sp>
        <p:nvSpPr>
          <p:cNvPr id="36" name="Text 34"/>
          <p:cNvSpPr/>
          <p:nvPr/>
        </p:nvSpPr>
        <p:spPr>
          <a:xfrm>
            <a:off x="6433850" y="3174697"/>
            <a:ext cx="5187108" cy="18361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12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— NHS Long Term Workforce Plan (2023)</a:t>
            </a:r>
            <a:endParaRPr lang="en-US" sz="1600" dirty="0"/>
          </a:p>
        </p:txBody>
      </p:sp>
      <p:sp>
        <p:nvSpPr>
          <p:cNvPr id="37" name="Shape 35"/>
          <p:cNvSpPr/>
          <p:nvPr/>
        </p:nvSpPr>
        <p:spPr>
          <a:xfrm>
            <a:off x="6176790" y="3740227"/>
            <a:ext cx="5642472" cy="3117773"/>
          </a:xfrm>
          <a:custGeom>
            <a:avLst/>
            <a:gdLst/>
            <a:ahLst/>
            <a:cxnLst/>
            <a:rect l="l" t="t" r="r" b="b"/>
            <a:pathLst>
              <a:path w="5642472" h="3117773">
                <a:moveTo>
                  <a:pt x="110182" y="0"/>
                </a:moveTo>
                <a:lnTo>
                  <a:pt x="5532290" y="0"/>
                </a:lnTo>
                <a:cubicBezTo>
                  <a:pt x="5593142" y="0"/>
                  <a:pt x="5642472" y="49330"/>
                  <a:pt x="5642472" y="110182"/>
                </a:cubicBezTo>
                <a:lnTo>
                  <a:pt x="5642472" y="3007591"/>
                </a:lnTo>
                <a:cubicBezTo>
                  <a:pt x="5642472" y="3068443"/>
                  <a:pt x="5593142" y="3117773"/>
                  <a:pt x="5532290" y="3117773"/>
                </a:cubicBezTo>
                <a:lnTo>
                  <a:pt x="110182" y="3117773"/>
                </a:lnTo>
                <a:cubicBezTo>
                  <a:pt x="49330" y="3117773"/>
                  <a:pt x="0" y="3068443"/>
                  <a:pt x="0" y="3007591"/>
                </a:cubicBezTo>
                <a:lnTo>
                  <a:pt x="0" y="110182"/>
                </a:lnTo>
                <a:cubicBezTo>
                  <a:pt x="0" y="49371"/>
                  <a:pt x="49371" y="0"/>
                  <a:pt x="110182" y="0"/>
                </a:cubicBezTo>
                <a:close/>
              </a:path>
            </a:pathLst>
          </a:custGeom>
          <a:gradFill flip="none" rotWithShape="1">
            <a:gsLst>
              <a:gs pos="0">
                <a:srgbClr val="4A908A">
                  <a:alpha val="20000"/>
                </a:srgbClr>
              </a:gs>
              <a:gs pos="100000">
                <a:srgbClr val="4A908A">
                  <a:alpha val="5000"/>
                </a:srgbClr>
              </a:gs>
            </a:gsLst>
            <a:lin ang="2700000" scaled="1"/>
          </a:gradFill>
          <a:ln w="20320">
            <a:solidFill>
              <a:srgbClr val="4A908A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8" name="Shape 36"/>
          <p:cNvSpPr/>
          <p:nvPr/>
        </p:nvSpPr>
        <p:spPr>
          <a:xfrm>
            <a:off x="6386111" y="3912826"/>
            <a:ext cx="165253" cy="220337"/>
          </a:xfrm>
          <a:custGeom>
            <a:avLst/>
            <a:gdLst/>
            <a:ahLst/>
            <a:cxnLst/>
            <a:rect l="l" t="t" r="r" b="b"/>
            <a:pathLst>
              <a:path w="165253" h="220337">
                <a:moveTo>
                  <a:pt x="134010" y="13771"/>
                </a:moveTo>
                <a:lnTo>
                  <a:pt x="137711" y="13771"/>
                </a:lnTo>
                <a:cubicBezTo>
                  <a:pt x="152902" y="13771"/>
                  <a:pt x="165253" y="26122"/>
                  <a:pt x="165253" y="41313"/>
                </a:cubicBezTo>
                <a:lnTo>
                  <a:pt x="165253" y="192795"/>
                </a:lnTo>
                <a:cubicBezTo>
                  <a:pt x="165253" y="207986"/>
                  <a:pt x="152902" y="220337"/>
                  <a:pt x="137711" y="220337"/>
                </a:cubicBezTo>
                <a:lnTo>
                  <a:pt x="27542" y="220337"/>
                </a:lnTo>
                <a:cubicBezTo>
                  <a:pt x="12351" y="220337"/>
                  <a:pt x="0" y="207986"/>
                  <a:pt x="0" y="192795"/>
                </a:cubicBezTo>
                <a:lnTo>
                  <a:pt x="0" y="41313"/>
                </a:lnTo>
                <a:cubicBezTo>
                  <a:pt x="0" y="26122"/>
                  <a:pt x="12351" y="13771"/>
                  <a:pt x="27542" y="13771"/>
                </a:cubicBezTo>
                <a:lnTo>
                  <a:pt x="31243" y="13771"/>
                </a:lnTo>
                <a:cubicBezTo>
                  <a:pt x="35977" y="5551"/>
                  <a:pt x="44885" y="0"/>
                  <a:pt x="55084" y="0"/>
                </a:cubicBezTo>
                <a:lnTo>
                  <a:pt x="110169" y="0"/>
                </a:lnTo>
                <a:cubicBezTo>
                  <a:pt x="120368" y="0"/>
                  <a:pt x="129276" y="5551"/>
                  <a:pt x="134010" y="13771"/>
                </a:cubicBezTo>
                <a:close/>
                <a:moveTo>
                  <a:pt x="106726" y="48199"/>
                </a:moveTo>
                <a:cubicBezTo>
                  <a:pt x="112450" y="48199"/>
                  <a:pt x="117054" y="43594"/>
                  <a:pt x="117054" y="37870"/>
                </a:cubicBezTo>
                <a:cubicBezTo>
                  <a:pt x="117054" y="32147"/>
                  <a:pt x="112450" y="27542"/>
                  <a:pt x="106726" y="27542"/>
                </a:cubicBezTo>
                <a:lnTo>
                  <a:pt x="58527" y="27542"/>
                </a:lnTo>
                <a:cubicBezTo>
                  <a:pt x="52804" y="27542"/>
                  <a:pt x="48199" y="32147"/>
                  <a:pt x="48199" y="37870"/>
                </a:cubicBezTo>
                <a:cubicBezTo>
                  <a:pt x="48199" y="43594"/>
                  <a:pt x="52804" y="48199"/>
                  <a:pt x="58527" y="48199"/>
                </a:cubicBezTo>
                <a:lnTo>
                  <a:pt x="106726" y="48199"/>
                </a:lnTo>
                <a:close/>
                <a:moveTo>
                  <a:pt x="55084" y="110169"/>
                </a:moveTo>
                <a:cubicBezTo>
                  <a:pt x="55084" y="102568"/>
                  <a:pt x="48914" y="96398"/>
                  <a:pt x="41313" y="96398"/>
                </a:cubicBezTo>
                <a:cubicBezTo>
                  <a:pt x="33713" y="96398"/>
                  <a:pt x="27542" y="102568"/>
                  <a:pt x="27542" y="110169"/>
                </a:cubicBezTo>
                <a:cubicBezTo>
                  <a:pt x="27542" y="117769"/>
                  <a:pt x="33713" y="123940"/>
                  <a:pt x="41313" y="123940"/>
                </a:cubicBezTo>
                <a:cubicBezTo>
                  <a:pt x="48914" y="123940"/>
                  <a:pt x="55084" y="117769"/>
                  <a:pt x="55084" y="110169"/>
                </a:cubicBezTo>
                <a:close/>
                <a:moveTo>
                  <a:pt x="68855" y="110169"/>
                </a:moveTo>
                <a:cubicBezTo>
                  <a:pt x="68855" y="115892"/>
                  <a:pt x="73460" y="120497"/>
                  <a:pt x="79184" y="120497"/>
                </a:cubicBezTo>
                <a:lnTo>
                  <a:pt x="127383" y="120497"/>
                </a:lnTo>
                <a:cubicBezTo>
                  <a:pt x="133106" y="120497"/>
                  <a:pt x="137711" y="115892"/>
                  <a:pt x="137711" y="110169"/>
                </a:cubicBezTo>
                <a:cubicBezTo>
                  <a:pt x="137711" y="104445"/>
                  <a:pt x="133106" y="99840"/>
                  <a:pt x="127383" y="99840"/>
                </a:cubicBezTo>
                <a:lnTo>
                  <a:pt x="79184" y="99840"/>
                </a:lnTo>
                <a:cubicBezTo>
                  <a:pt x="73460" y="99840"/>
                  <a:pt x="68855" y="104445"/>
                  <a:pt x="68855" y="110169"/>
                </a:cubicBezTo>
                <a:close/>
                <a:moveTo>
                  <a:pt x="68855" y="165253"/>
                </a:moveTo>
                <a:cubicBezTo>
                  <a:pt x="68855" y="170977"/>
                  <a:pt x="73460" y="175581"/>
                  <a:pt x="79184" y="175581"/>
                </a:cubicBezTo>
                <a:lnTo>
                  <a:pt x="127383" y="175581"/>
                </a:lnTo>
                <a:cubicBezTo>
                  <a:pt x="133106" y="175581"/>
                  <a:pt x="137711" y="170977"/>
                  <a:pt x="137711" y="165253"/>
                </a:cubicBezTo>
                <a:cubicBezTo>
                  <a:pt x="137711" y="159529"/>
                  <a:pt x="133106" y="154925"/>
                  <a:pt x="127383" y="154925"/>
                </a:cubicBezTo>
                <a:lnTo>
                  <a:pt x="79184" y="154925"/>
                </a:lnTo>
                <a:cubicBezTo>
                  <a:pt x="73460" y="154925"/>
                  <a:pt x="68855" y="159529"/>
                  <a:pt x="68855" y="165253"/>
                </a:cubicBezTo>
                <a:close/>
                <a:moveTo>
                  <a:pt x="41313" y="179024"/>
                </a:moveTo>
                <a:cubicBezTo>
                  <a:pt x="48914" y="179024"/>
                  <a:pt x="55084" y="172853"/>
                  <a:pt x="55084" y="165253"/>
                </a:cubicBezTo>
                <a:cubicBezTo>
                  <a:pt x="55084" y="157653"/>
                  <a:pt x="48914" y="151482"/>
                  <a:pt x="41313" y="151482"/>
                </a:cubicBezTo>
                <a:cubicBezTo>
                  <a:pt x="33713" y="151482"/>
                  <a:pt x="27542" y="157653"/>
                  <a:pt x="27542" y="165253"/>
                </a:cubicBezTo>
                <a:cubicBezTo>
                  <a:pt x="27542" y="172853"/>
                  <a:pt x="33713" y="179024"/>
                  <a:pt x="41313" y="179024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9" name="Text 37"/>
          <p:cNvSpPr/>
          <p:nvPr/>
        </p:nvSpPr>
        <p:spPr>
          <a:xfrm>
            <a:off x="6716617" y="3894464"/>
            <a:ext cx="1790241" cy="2570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46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Required Safeguards</a:t>
            </a:r>
            <a:endParaRPr lang="en-US" sz="1600" dirty="0"/>
          </a:p>
        </p:txBody>
      </p:sp>
      <p:sp>
        <p:nvSpPr>
          <p:cNvPr id="40" name="Shape 38"/>
          <p:cNvSpPr/>
          <p:nvPr/>
        </p:nvSpPr>
        <p:spPr>
          <a:xfrm>
            <a:off x="6331027" y="4261693"/>
            <a:ext cx="5334000" cy="367229"/>
          </a:xfrm>
          <a:custGeom>
            <a:avLst/>
            <a:gdLst/>
            <a:ahLst/>
            <a:cxnLst/>
            <a:rect l="l" t="t" r="r" b="b"/>
            <a:pathLst>
              <a:path w="5334000" h="367229">
                <a:moveTo>
                  <a:pt x="73446" y="0"/>
                </a:moveTo>
                <a:lnTo>
                  <a:pt x="5260554" y="0"/>
                </a:lnTo>
                <a:cubicBezTo>
                  <a:pt x="5301117" y="0"/>
                  <a:pt x="5334000" y="32883"/>
                  <a:pt x="5334000" y="73446"/>
                </a:cubicBezTo>
                <a:lnTo>
                  <a:pt x="5334000" y="293783"/>
                </a:lnTo>
                <a:cubicBezTo>
                  <a:pt x="5334000" y="334346"/>
                  <a:pt x="5301117" y="367229"/>
                  <a:pt x="5260554" y="367229"/>
                </a:cubicBezTo>
                <a:lnTo>
                  <a:pt x="73446" y="367229"/>
                </a:lnTo>
                <a:cubicBezTo>
                  <a:pt x="32883" y="367229"/>
                  <a:pt x="0" y="334346"/>
                  <a:pt x="0" y="293783"/>
                </a:cubicBezTo>
                <a:lnTo>
                  <a:pt x="0" y="73446"/>
                </a:lnTo>
                <a:cubicBezTo>
                  <a:pt x="0" y="32910"/>
                  <a:pt x="32910" y="0"/>
                  <a:pt x="73446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1" name="Shape 39"/>
          <p:cNvSpPr/>
          <p:nvPr/>
        </p:nvSpPr>
        <p:spPr>
          <a:xfrm>
            <a:off x="6422834" y="4371862"/>
            <a:ext cx="146892" cy="146892"/>
          </a:xfrm>
          <a:custGeom>
            <a:avLst/>
            <a:gdLst/>
            <a:ahLst/>
            <a:cxnLst/>
            <a:rect l="l" t="t" r="r" b="b"/>
            <a:pathLst>
              <a:path w="146892" h="146892">
                <a:moveTo>
                  <a:pt x="73446" y="0"/>
                </a:moveTo>
                <a:cubicBezTo>
                  <a:pt x="74766" y="0"/>
                  <a:pt x="76085" y="287"/>
                  <a:pt x="77290" y="832"/>
                </a:cubicBezTo>
                <a:lnTo>
                  <a:pt x="131342" y="23755"/>
                </a:lnTo>
                <a:cubicBezTo>
                  <a:pt x="137653" y="26423"/>
                  <a:pt x="142359" y="32649"/>
                  <a:pt x="142330" y="40166"/>
                </a:cubicBezTo>
                <a:cubicBezTo>
                  <a:pt x="142186" y="68626"/>
                  <a:pt x="130481" y="120698"/>
                  <a:pt x="81049" y="144367"/>
                </a:cubicBezTo>
                <a:cubicBezTo>
                  <a:pt x="76257" y="146662"/>
                  <a:pt x="70692" y="146662"/>
                  <a:pt x="65900" y="144367"/>
                </a:cubicBezTo>
                <a:cubicBezTo>
                  <a:pt x="16439" y="120698"/>
                  <a:pt x="4762" y="68626"/>
                  <a:pt x="4619" y="40166"/>
                </a:cubicBezTo>
                <a:cubicBezTo>
                  <a:pt x="4590" y="32649"/>
                  <a:pt x="9295" y="26423"/>
                  <a:pt x="15607" y="23755"/>
                </a:cubicBezTo>
                <a:lnTo>
                  <a:pt x="69630" y="832"/>
                </a:lnTo>
                <a:cubicBezTo>
                  <a:pt x="70835" y="287"/>
                  <a:pt x="72126" y="0"/>
                  <a:pt x="73446" y="0"/>
                </a:cubicBezTo>
                <a:close/>
                <a:moveTo>
                  <a:pt x="73446" y="19165"/>
                </a:moveTo>
                <a:lnTo>
                  <a:pt x="73446" y="127641"/>
                </a:lnTo>
                <a:cubicBezTo>
                  <a:pt x="113038" y="108476"/>
                  <a:pt x="123682" y="66015"/>
                  <a:pt x="123940" y="40596"/>
                </a:cubicBezTo>
                <a:lnTo>
                  <a:pt x="73446" y="19193"/>
                </a:lnTo>
                <a:lnTo>
                  <a:pt x="73446" y="19193"/>
                </a:ln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2" name="Text 40"/>
          <p:cNvSpPr/>
          <p:nvPr/>
        </p:nvSpPr>
        <p:spPr>
          <a:xfrm>
            <a:off x="6661533" y="4335139"/>
            <a:ext cx="2093205" cy="2203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57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Robust governance frameworks</a:t>
            </a:r>
            <a:endParaRPr lang="en-US" sz="1600" dirty="0"/>
          </a:p>
        </p:txBody>
      </p:sp>
      <p:sp>
        <p:nvSpPr>
          <p:cNvPr id="43" name="Shape 41"/>
          <p:cNvSpPr/>
          <p:nvPr/>
        </p:nvSpPr>
        <p:spPr>
          <a:xfrm>
            <a:off x="6331027" y="4702368"/>
            <a:ext cx="5334000" cy="367229"/>
          </a:xfrm>
          <a:custGeom>
            <a:avLst/>
            <a:gdLst/>
            <a:ahLst/>
            <a:cxnLst/>
            <a:rect l="l" t="t" r="r" b="b"/>
            <a:pathLst>
              <a:path w="5334000" h="367229">
                <a:moveTo>
                  <a:pt x="73446" y="0"/>
                </a:moveTo>
                <a:lnTo>
                  <a:pt x="5260554" y="0"/>
                </a:lnTo>
                <a:cubicBezTo>
                  <a:pt x="5301117" y="0"/>
                  <a:pt x="5334000" y="32883"/>
                  <a:pt x="5334000" y="73446"/>
                </a:cubicBezTo>
                <a:lnTo>
                  <a:pt x="5334000" y="293783"/>
                </a:lnTo>
                <a:cubicBezTo>
                  <a:pt x="5334000" y="334346"/>
                  <a:pt x="5301117" y="367229"/>
                  <a:pt x="5260554" y="367229"/>
                </a:cubicBezTo>
                <a:lnTo>
                  <a:pt x="73446" y="367229"/>
                </a:lnTo>
                <a:cubicBezTo>
                  <a:pt x="32883" y="367229"/>
                  <a:pt x="0" y="334346"/>
                  <a:pt x="0" y="293783"/>
                </a:cubicBezTo>
                <a:lnTo>
                  <a:pt x="0" y="73446"/>
                </a:lnTo>
                <a:cubicBezTo>
                  <a:pt x="0" y="32910"/>
                  <a:pt x="32910" y="0"/>
                  <a:pt x="73446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4" name="Shape 42"/>
          <p:cNvSpPr/>
          <p:nvPr/>
        </p:nvSpPr>
        <p:spPr>
          <a:xfrm>
            <a:off x="6404473" y="4812537"/>
            <a:ext cx="183614" cy="146892"/>
          </a:xfrm>
          <a:custGeom>
            <a:avLst/>
            <a:gdLst/>
            <a:ahLst/>
            <a:cxnLst/>
            <a:rect l="l" t="t" r="r" b="b"/>
            <a:pathLst>
              <a:path w="183614" h="146892">
                <a:moveTo>
                  <a:pt x="91807" y="4590"/>
                </a:moveTo>
                <a:cubicBezTo>
                  <a:pt x="108275" y="4590"/>
                  <a:pt x="121645" y="17960"/>
                  <a:pt x="121645" y="34428"/>
                </a:cubicBezTo>
                <a:cubicBezTo>
                  <a:pt x="121645" y="50895"/>
                  <a:pt x="108275" y="64265"/>
                  <a:pt x="91807" y="64265"/>
                </a:cubicBezTo>
                <a:cubicBezTo>
                  <a:pt x="75340" y="64265"/>
                  <a:pt x="61970" y="50895"/>
                  <a:pt x="61970" y="34428"/>
                </a:cubicBezTo>
                <a:cubicBezTo>
                  <a:pt x="61970" y="17960"/>
                  <a:pt x="75340" y="4590"/>
                  <a:pt x="91807" y="4590"/>
                </a:cubicBezTo>
                <a:close/>
                <a:moveTo>
                  <a:pt x="27542" y="25247"/>
                </a:moveTo>
                <a:cubicBezTo>
                  <a:pt x="38943" y="25247"/>
                  <a:pt x="48199" y="34503"/>
                  <a:pt x="48199" y="45904"/>
                </a:cubicBezTo>
                <a:cubicBezTo>
                  <a:pt x="48199" y="57304"/>
                  <a:pt x="38943" y="66560"/>
                  <a:pt x="27542" y="66560"/>
                </a:cubicBezTo>
                <a:cubicBezTo>
                  <a:pt x="16141" y="66560"/>
                  <a:pt x="6886" y="57304"/>
                  <a:pt x="6886" y="45904"/>
                </a:cubicBezTo>
                <a:cubicBezTo>
                  <a:pt x="6886" y="34503"/>
                  <a:pt x="16141" y="25247"/>
                  <a:pt x="27542" y="25247"/>
                </a:cubicBezTo>
                <a:close/>
                <a:moveTo>
                  <a:pt x="0" y="119349"/>
                </a:moveTo>
                <a:cubicBezTo>
                  <a:pt x="0" y="99066"/>
                  <a:pt x="16439" y="82627"/>
                  <a:pt x="36723" y="82627"/>
                </a:cubicBezTo>
                <a:cubicBezTo>
                  <a:pt x="40395" y="82627"/>
                  <a:pt x="43953" y="83172"/>
                  <a:pt x="47309" y="84176"/>
                </a:cubicBezTo>
                <a:cubicBezTo>
                  <a:pt x="37870" y="94734"/>
                  <a:pt x="32133" y="108677"/>
                  <a:pt x="32133" y="123940"/>
                </a:cubicBezTo>
                <a:lnTo>
                  <a:pt x="32133" y="128530"/>
                </a:lnTo>
                <a:cubicBezTo>
                  <a:pt x="32133" y="131801"/>
                  <a:pt x="32821" y="134899"/>
                  <a:pt x="34055" y="137711"/>
                </a:cubicBezTo>
                <a:lnTo>
                  <a:pt x="9181" y="137711"/>
                </a:lnTo>
                <a:cubicBezTo>
                  <a:pt x="4103" y="137711"/>
                  <a:pt x="0" y="133608"/>
                  <a:pt x="0" y="128530"/>
                </a:cubicBezTo>
                <a:lnTo>
                  <a:pt x="0" y="119349"/>
                </a:lnTo>
                <a:close/>
                <a:moveTo>
                  <a:pt x="149560" y="137711"/>
                </a:moveTo>
                <a:cubicBezTo>
                  <a:pt x="150793" y="134899"/>
                  <a:pt x="151482" y="131801"/>
                  <a:pt x="151482" y="128530"/>
                </a:cubicBezTo>
                <a:lnTo>
                  <a:pt x="151482" y="123940"/>
                </a:lnTo>
                <a:cubicBezTo>
                  <a:pt x="151482" y="108677"/>
                  <a:pt x="145744" y="94734"/>
                  <a:pt x="136305" y="84176"/>
                </a:cubicBezTo>
                <a:cubicBezTo>
                  <a:pt x="139662" y="83172"/>
                  <a:pt x="143219" y="82627"/>
                  <a:pt x="146892" y="82627"/>
                </a:cubicBezTo>
                <a:cubicBezTo>
                  <a:pt x="167175" y="82627"/>
                  <a:pt x="183614" y="99066"/>
                  <a:pt x="183614" y="119349"/>
                </a:cubicBezTo>
                <a:lnTo>
                  <a:pt x="183614" y="128530"/>
                </a:lnTo>
                <a:cubicBezTo>
                  <a:pt x="183614" y="133608"/>
                  <a:pt x="179512" y="137711"/>
                  <a:pt x="174434" y="137711"/>
                </a:cubicBezTo>
                <a:lnTo>
                  <a:pt x="149560" y="137711"/>
                </a:lnTo>
                <a:close/>
                <a:moveTo>
                  <a:pt x="135416" y="45904"/>
                </a:moveTo>
                <a:cubicBezTo>
                  <a:pt x="135416" y="34503"/>
                  <a:pt x="144672" y="25247"/>
                  <a:pt x="156072" y="25247"/>
                </a:cubicBezTo>
                <a:cubicBezTo>
                  <a:pt x="167473" y="25247"/>
                  <a:pt x="176729" y="34503"/>
                  <a:pt x="176729" y="45904"/>
                </a:cubicBezTo>
                <a:cubicBezTo>
                  <a:pt x="176729" y="57304"/>
                  <a:pt x="167473" y="66560"/>
                  <a:pt x="156072" y="66560"/>
                </a:cubicBezTo>
                <a:cubicBezTo>
                  <a:pt x="144672" y="66560"/>
                  <a:pt x="135416" y="57304"/>
                  <a:pt x="135416" y="45904"/>
                </a:cubicBezTo>
                <a:close/>
                <a:moveTo>
                  <a:pt x="45904" y="123940"/>
                </a:moveTo>
                <a:cubicBezTo>
                  <a:pt x="45904" y="98578"/>
                  <a:pt x="66445" y="78036"/>
                  <a:pt x="91807" y="78036"/>
                </a:cubicBezTo>
                <a:cubicBezTo>
                  <a:pt x="117169" y="78036"/>
                  <a:pt x="137711" y="98578"/>
                  <a:pt x="137711" y="123940"/>
                </a:cubicBezTo>
                <a:lnTo>
                  <a:pt x="137711" y="128530"/>
                </a:lnTo>
                <a:cubicBezTo>
                  <a:pt x="137711" y="133608"/>
                  <a:pt x="133608" y="137711"/>
                  <a:pt x="128530" y="137711"/>
                </a:cubicBezTo>
                <a:lnTo>
                  <a:pt x="55084" y="137711"/>
                </a:lnTo>
                <a:cubicBezTo>
                  <a:pt x="50006" y="137711"/>
                  <a:pt x="45904" y="133608"/>
                  <a:pt x="45904" y="128530"/>
                </a:cubicBezTo>
                <a:lnTo>
                  <a:pt x="45904" y="123940"/>
                </a:ln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5" name="Text 43"/>
          <p:cNvSpPr/>
          <p:nvPr/>
        </p:nvSpPr>
        <p:spPr>
          <a:xfrm>
            <a:off x="6661533" y="4775814"/>
            <a:ext cx="2579783" cy="2203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57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Significant patient &amp; public engagement</a:t>
            </a:r>
            <a:endParaRPr lang="en-US" sz="1600" dirty="0"/>
          </a:p>
        </p:txBody>
      </p:sp>
      <p:sp>
        <p:nvSpPr>
          <p:cNvPr id="46" name="Shape 44"/>
          <p:cNvSpPr/>
          <p:nvPr/>
        </p:nvSpPr>
        <p:spPr>
          <a:xfrm>
            <a:off x="6331027" y="5143043"/>
            <a:ext cx="5334000" cy="367229"/>
          </a:xfrm>
          <a:custGeom>
            <a:avLst/>
            <a:gdLst/>
            <a:ahLst/>
            <a:cxnLst/>
            <a:rect l="l" t="t" r="r" b="b"/>
            <a:pathLst>
              <a:path w="5334000" h="367229">
                <a:moveTo>
                  <a:pt x="73446" y="0"/>
                </a:moveTo>
                <a:lnTo>
                  <a:pt x="5260554" y="0"/>
                </a:lnTo>
                <a:cubicBezTo>
                  <a:pt x="5301117" y="0"/>
                  <a:pt x="5334000" y="32883"/>
                  <a:pt x="5334000" y="73446"/>
                </a:cubicBezTo>
                <a:lnTo>
                  <a:pt x="5334000" y="293783"/>
                </a:lnTo>
                <a:cubicBezTo>
                  <a:pt x="5334000" y="334346"/>
                  <a:pt x="5301117" y="367229"/>
                  <a:pt x="5260554" y="367229"/>
                </a:cubicBezTo>
                <a:lnTo>
                  <a:pt x="73446" y="367229"/>
                </a:lnTo>
                <a:cubicBezTo>
                  <a:pt x="32883" y="367229"/>
                  <a:pt x="0" y="334346"/>
                  <a:pt x="0" y="293783"/>
                </a:cubicBezTo>
                <a:lnTo>
                  <a:pt x="0" y="73446"/>
                </a:lnTo>
                <a:cubicBezTo>
                  <a:pt x="0" y="32910"/>
                  <a:pt x="32910" y="0"/>
                  <a:pt x="73446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7" name="Shape 45"/>
          <p:cNvSpPr/>
          <p:nvPr/>
        </p:nvSpPr>
        <p:spPr>
          <a:xfrm>
            <a:off x="6422834" y="5253211"/>
            <a:ext cx="146892" cy="146892"/>
          </a:xfrm>
          <a:custGeom>
            <a:avLst/>
            <a:gdLst/>
            <a:ahLst/>
            <a:cxnLst/>
            <a:rect l="l" t="t" r="r" b="b"/>
            <a:pathLst>
              <a:path w="146892" h="146892">
                <a:moveTo>
                  <a:pt x="119349" y="59675"/>
                </a:moveTo>
                <a:cubicBezTo>
                  <a:pt x="119349" y="72843"/>
                  <a:pt x="115075" y="85008"/>
                  <a:pt x="107873" y="94877"/>
                </a:cubicBezTo>
                <a:lnTo>
                  <a:pt x="144195" y="131227"/>
                </a:lnTo>
                <a:cubicBezTo>
                  <a:pt x="147781" y="134813"/>
                  <a:pt x="147781" y="140637"/>
                  <a:pt x="144195" y="144223"/>
                </a:cubicBezTo>
                <a:cubicBezTo>
                  <a:pt x="140609" y="147810"/>
                  <a:pt x="134784" y="147810"/>
                  <a:pt x="131198" y="144223"/>
                </a:cubicBezTo>
                <a:lnTo>
                  <a:pt x="94877" y="107873"/>
                </a:lnTo>
                <a:cubicBezTo>
                  <a:pt x="85008" y="115075"/>
                  <a:pt x="72843" y="119349"/>
                  <a:pt x="59675" y="119349"/>
                </a:cubicBezTo>
                <a:cubicBezTo>
                  <a:pt x="26710" y="119349"/>
                  <a:pt x="0" y="92639"/>
                  <a:pt x="0" y="59675"/>
                </a:cubicBezTo>
                <a:cubicBezTo>
                  <a:pt x="0" y="26710"/>
                  <a:pt x="26710" y="0"/>
                  <a:pt x="59675" y="0"/>
                </a:cubicBezTo>
                <a:cubicBezTo>
                  <a:pt x="92639" y="0"/>
                  <a:pt x="119349" y="26710"/>
                  <a:pt x="119349" y="59675"/>
                </a:cubicBezTo>
                <a:close/>
                <a:moveTo>
                  <a:pt x="59675" y="100988"/>
                </a:moveTo>
                <a:cubicBezTo>
                  <a:pt x="82476" y="100988"/>
                  <a:pt x="100988" y="82476"/>
                  <a:pt x="100988" y="59675"/>
                </a:cubicBezTo>
                <a:cubicBezTo>
                  <a:pt x="100988" y="36873"/>
                  <a:pt x="82476" y="18361"/>
                  <a:pt x="59675" y="18361"/>
                </a:cubicBezTo>
                <a:cubicBezTo>
                  <a:pt x="36873" y="18361"/>
                  <a:pt x="18361" y="36873"/>
                  <a:pt x="18361" y="59675"/>
                </a:cubicBezTo>
                <a:cubicBezTo>
                  <a:pt x="18361" y="82476"/>
                  <a:pt x="36873" y="100988"/>
                  <a:pt x="59675" y="100988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8" name="Text 46"/>
          <p:cNvSpPr/>
          <p:nvPr/>
        </p:nvSpPr>
        <p:spPr>
          <a:xfrm>
            <a:off x="6661533" y="5216489"/>
            <a:ext cx="1836145" cy="2203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57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Ongoing critical assessment</a:t>
            </a:r>
            <a:endParaRPr lang="en-US" sz="1600" dirty="0"/>
          </a:p>
        </p:txBody>
      </p:sp>
      <p:sp>
        <p:nvSpPr>
          <p:cNvPr id="49" name="Shape 47"/>
          <p:cNvSpPr/>
          <p:nvPr/>
        </p:nvSpPr>
        <p:spPr>
          <a:xfrm>
            <a:off x="6331027" y="5583717"/>
            <a:ext cx="5334000" cy="367229"/>
          </a:xfrm>
          <a:custGeom>
            <a:avLst/>
            <a:gdLst/>
            <a:ahLst/>
            <a:cxnLst/>
            <a:rect l="l" t="t" r="r" b="b"/>
            <a:pathLst>
              <a:path w="5334000" h="367229">
                <a:moveTo>
                  <a:pt x="73446" y="0"/>
                </a:moveTo>
                <a:lnTo>
                  <a:pt x="5260554" y="0"/>
                </a:lnTo>
                <a:cubicBezTo>
                  <a:pt x="5301117" y="0"/>
                  <a:pt x="5334000" y="32883"/>
                  <a:pt x="5334000" y="73446"/>
                </a:cubicBezTo>
                <a:lnTo>
                  <a:pt x="5334000" y="293783"/>
                </a:lnTo>
                <a:cubicBezTo>
                  <a:pt x="5334000" y="334346"/>
                  <a:pt x="5301117" y="367229"/>
                  <a:pt x="5260554" y="367229"/>
                </a:cubicBezTo>
                <a:lnTo>
                  <a:pt x="73446" y="367229"/>
                </a:lnTo>
                <a:cubicBezTo>
                  <a:pt x="32883" y="367229"/>
                  <a:pt x="0" y="334346"/>
                  <a:pt x="0" y="293783"/>
                </a:cubicBezTo>
                <a:lnTo>
                  <a:pt x="0" y="73446"/>
                </a:lnTo>
                <a:cubicBezTo>
                  <a:pt x="0" y="32910"/>
                  <a:pt x="32910" y="0"/>
                  <a:pt x="73446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0" name="Shape 48"/>
          <p:cNvSpPr/>
          <p:nvPr/>
        </p:nvSpPr>
        <p:spPr>
          <a:xfrm>
            <a:off x="6404473" y="5693886"/>
            <a:ext cx="183614" cy="146892"/>
          </a:xfrm>
          <a:custGeom>
            <a:avLst/>
            <a:gdLst/>
            <a:ahLst/>
            <a:cxnLst/>
            <a:rect l="l" t="t" r="r" b="b"/>
            <a:pathLst>
              <a:path w="183614" h="146892">
                <a:moveTo>
                  <a:pt x="39018" y="36723"/>
                </a:moveTo>
                <a:cubicBezTo>
                  <a:pt x="39018" y="17722"/>
                  <a:pt x="54445" y="2295"/>
                  <a:pt x="73446" y="2295"/>
                </a:cubicBezTo>
                <a:cubicBezTo>
                  <a:pt x="92447" y="2295"/>
                  <a:pt x="107873" y="17722"/>
                  <a:pt x="107873" y="36723"/>
                </a:cubicBezTo>
                <a:cubicBezTo>
                  <a:pt x="107873" y="55724"/>
                  <a:pt x="92447" y="71151"/>
                  <a:pt x="73446" y="71151"/>
                </a:cubicBezTo>
                <a:cubicBezTo>
                  <a:pt x="54445" y="71151"/>
                  <a:pt x="39018" y="55724"/>
                  <a:pt x="39018" y="36723"/>
                </a:cubicBezTo>
                <a:close/>
                <a:moveTo>
                  <a:pt x="13771" y="138371"/>
                </a:moveTo>
                <a:cubicBezTo>
                  <a:pt x="13771" y="110111"/>
                  <a:pt x="36666" y="87217"/>
                  <a:pt x="64925" y="87217"/>
                </a:cubicBezTo>
                <a:lnTo>
                  <a:pt x="81967" y="87217"/>
                </a:lnTo>
                <a:cubicBezTo>
                  <a:pt x="110226" y="87217"/>
                  <a:pt x="133120" y="110111"/>
                  <a:pt x="133120" y="138371"/>
                </a:cubicBezTo>
                <a:cubicBezTo>
                  <a:pt x="133120" y="143076"/>
                  <a:pt x="129305" y="146892"/>
                  <a:pt x="124600" y="146892"/>
                </a:cubicBezTo>
                <a:lnTo>
                  <a:pt x="22292" y="146892"/>
                </a:lnTo>
                <a:cubicBezTo>
                  <a:pt x="17587" y="146892"/>
                  <a:pt x="13771" y="143076"/>
                  <a:pt x="13771" y="138371"/>
                </a:cubicBezTo>
                <a:close/>
                <a:moveTo>
                  <a:pt x="175696" y="38071"/>
                </a:moveTo>
                <a:lnTo>
                  <a:pt x="152744" y="74794"/>
                </a:lnTo>
                <a:cubicBezTo>
                  <a:pt x="151539" y="76716"/>
                  <a:pt x="149474" y="77921"/>
                  <a:pt x="147207" y="78036"/>
                </a:cubicBezTo>
                <a:cubicBezTo>
                  <a:pt x="144941" y="78151"/>
                  <a:pt x="142760" y="77118"/>
                  <a:pt x="141412" y="75282"/>
                </a:cubicBezTo>
                <a:lnTo>
                  <a:pt x="127641" y="56920"/>
                </a:lnTo>
                <a:cubicBezTo>
                  <a:pt x="125346" y="53879"/>
                  <a:pt x="125977" y="49576"/>
                  <a:pt x="129018" y="47281"/>
                </a:cubicBezTo>
                <a:cubicBezTo>
                  <a:pt x="132059" y="44986"/>
                  <a:pt x="136362" y="45617"/>
                  <a:pt x="138658" y="48658"/>
                </a:cubicBezTo>
                <a:lnTo>
                  <a:pt x="146404" y="58986"/>
                </a:lnTo>
                <a:lnTo>
                  <a:pt x="164019" y="30784"/>
                </a:lnTo>
                <a:cubicBezTo>
                  <a:pt x="166028" y="27571"/>
                  <a:pt x="170274" y="26567"/>
                  <a:pt x="173516" y="28604"/>
                </a:cubicBezTo>
                <a:cubicBezTo>
                  <a:pt x="176758" y="30641"/>
                  <a:pt x="177733" y="34858"/>
                  <a:pt x="175696" y="38100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1" name="Text 49"/>
          <p:cNvSpPr/>
          <p:nvPr/>
        </p:nvSpPr>
        <p:spPr>
          <a:xfrm>
            <a:off x="6661533" y="5657163"/>
            <a:ext cx="1753518" cy="2203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57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Person-centred care focus</a:t>
            </a:r>
            <a:endParaRPr lang="en-US" sz="1600" dirty="0"/>
          </a:p>
        </p:txBody>
      </p:sp>
      <p:sp>
        <p:nvSpPr>
          <p:cNvPr id="52" name="Shape 50"/>
          <p:cNvSpPr/>
          <p:nvPr/>
        </p:nvSpPr>
        <p:spPr>
          <a:xfrm>
            <a:off x="6334699" y="6064787"/>
            <a:ext cx="5322983" cy="631634"/>
          </a:xfrm>
          <a:custGeom>
            <a:avLst/>
            <a:gdLst/>
            <a:ahLst/>
            <a:cxnLst/>
            <a:rect l="l" t="t" r="r" b="b"/>
            <a:pathLst>
              <a:path w="5322983" h="631634">
                <a:moveTo>
                  <a:pt x="73446" y="0"/>
                </a:moveTo>
                <a:lnTo>
                  <a:pt x="5249537" y="0"/>
                </a:lnTo>
                <a:cubicBezTo>
                  <a:pt x="5290100" y="0"/>
                  <a:pt x="5322983" y="32883"/>
                  <a:pt x="5322983" y="73446"/>
                </a:cubicBezTo>
                <a:lnTo>
                  <a:pt x="5322983" y="558187"/>
                </a:lnTo>
                <a:cubicBezTo>
                  <a:pt x="5322983" y="598751"/>
                  <a:pt x="5290100" y="631634"/>
                  <a:pt x="5249537" y="631634"/>
                </a:cubicBezTo>
                <a:lnTo>
                  <a:pt x="73446" y="631634"/>
                </a:lnTo>
                <a:cubicBezTo>
                  <a:pt x="32910" y="631634"/>
                  <a:pt x="0" y="598724"/>
                  <a:pt x="0" y="558187"/>
                </a:cubicBezTo>
                <a:lnTo>
                  <a:pt x="0" y="73446"/>
                </a:lnTo>
                <a:cubicBezTo>
                  <a:pt x="0" y="32910"/>
                  <a:pt x="32910" y="0"/>
                  <a:pt x="73446" y="0"/>
                </a:cubicBezTo>
                <a:close/>
              </a:path>
            </a:pathLst>
          </a:custGeom>
          <a:solidFill>
            <a:srgbClr val="D69E2E">
              <a:alpha val="20000"/>
            </a:srgbClr>
          </a:solidFill>
          <a:ln w="10160">
            <a:solidFill>
              <a:srgbClr val="D69E2E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3" name="Text 51"/>
          <p:cNvSpPr/>
          <p:nvPr/>
        </p:nvSpPr>
        <p:spPr>
          <a:xfrm>
            <a:off x="6411817" y="6141904"/>
            <a:ext cx="5242193" cy="4773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57" b="1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Question:</a:t>
            </a:r>
            <a:r>
              <a:rPr lang="en-US" sz="1157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Do digital advances improve care or create new restrictive practices through algorithmic oversight?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A202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34945" y="334945"/>
            <a:ext cx="11589099" cy="2009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GB" sz="1055" b="1" kern="0" spc="53" noProof="0" dirty="0">
                <a:solidFill>
                  <a:srgbClr val="D69E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Synthesis &amp; Action</a:t>
            </a:r>
            <a:endParaRPr lang="en-GB" sz="1600" noProof="0" dirty="0"/>
          </a:p>
        </p:txBody>
      </p:sp>
      <p:sp>
        <p:nvSpPr>
          <p:cNvPr id="3" name="Text 1"/>
          <p:cNvSpPr/>
          <p:nvPr/>
        </p:nvSpPr>
        <p:spPr>
          <a:xfrm>
            <a:off x="334945" y="569407"/>
            <a:ext cx="11672835" cy="3768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GB" sz="2374" b="1" noProof="0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Conclusion &amp; Recommendations</a:t>
            </a:r>
            <a:endParaRPr lang="en-GB" sz="1600" noProof="0" dirty="0"/>
          </a:p>
        </p:txBody>
      </p:sp>
      <p:sp>
        <p:nvSpPr>
          <p:cNvPr id="4" name="Shape 2"/>
          <p:cNvSpPr/>
          <p:nvPr/>
        </p:nvSpPr>
        <p:spPr>
          <a:xfrm>
            <a:off x="341644" y="1086897"/>
            <a:ext cx="5112936" cy="2910673"/>
          </a:xfrm>
          <a:custGeom>
            <a:avLst/>
            <a:gdLst/>
            <a:ahLst/>
            <a:cxnLst/>
            <a:rect l="l" t="t" r="r" b="b"/>
            <a:pathLst>
              <a:path w="5112936" h="2910673">
                <a:moveTo>
                  <a:pt x="100476" y="0"/>
                </a:moveTo>
                <a:lnTo>
                  <a:pt x="5012460" y="0"/>
                </a:lnTo>
                <a:cubicBezTo>
                  <a:pt x="5067951" y="0"/>
                  <a:pt x="5112936" y="44985"/>
                  <a:pt x="5112936" y="100476"/>
                </a:cubicBezTo>
                <a:lnTo>
                  <a:pt x="5112936" y="2810196"/>
                </a:lnTo>
                <a:cubicBezTo>
                  <a:pt x="5112936" y="2865688"/>
                  <a:pt x="5067951" y="2910673"/>
                  <a:pt x="5012460" y="2910673"/>
                </a:cubicBezTo>
                <a:lnTo>
                  <a:pt x="100476" y="2910673"/>
                </a:lnTo>
                <a:cubicBezTo>
                  <a:pt x="44985" y="2910673"/>
                  <a:pt x="0" y="2865688"/>
                  <a:pt x="0" y="2810196"/>
                </a:cubicBezTo>
                <a:lnTo>
                  <a:pt x="0" y="100476"/>
                </a:lnTo>
                <a:cubicBezTo>
                  <a:pt x="0" y="45022"/>
                  <a:pt x="45022" y="0"/>
                  <a:pt x="100476" y="0"/>
                </a:cubicBezTo>
                <a:close/>
              </a:path>
            </a:pathLst>
          </a:custGeom>
          <a:gradFill flip="none" rotWithShape="1">
            <a:gsLst>
              <a:gs pos="0">
                <a:srgbClr val="4A908A">
                  <a:alpha val="20000"/>
                </a:srgbClr>
              </a:gs>
              <a:gs pos="100000">
                <a:srgbClr val="4A908A">
                  <a:alpha val="5000"/>
                </a:srgbClr>
              </a:gs>
            </a:gsLst>
            <a:lin ang="2700000" scaled="1"/>
          </a:gradFill>
          <a:ln w="20320">
            <a:solidFill>
              <a:srgbClr val="4A908A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5" name="Shape 3"/>
          <p:cNvSpPr/>
          <p:nvPr/>
        </p:nvSpPr>
        <p:spPr>
          <a:xfrm>
            <a:off x="532563" y="1260963"/>
            <a:ext cx="150725" cy="200967"/>
          </a:xfrm>
          <a:custGeom>
            <a:avLst/>
            <a:gdLst/>
            <a:ahLst/>
            <a:cxnLst/>
            <a:rect l="l" t="t" r="r" b="b"/>
            <a:pathLst>
              <a:path w="150725" h="200967">
                <a:moveTo>
                  <a:pt x="122229" y="12560"/>
                </a:moveTo>
                <a:lnTo>
                  <a:pt x="125604" y="12560"/>
                </a:lnTo>
                <a:cubicBezTo>
                  <a:pt x="139460" y="12560"/>
                  <a:pt x="150725" y="23826"/>
                  <a:pt x="150725" y="37681"/>
                </a:cubicBezTo>
                <a:lnTo>
                  <a:pt x="150725" y="175846"/>
                </a:lnTo>
                <a:cubicBezTo>
                  <a:pt x="150725" y="189702"/>
                  <a:pt x="139460" y="200967"/>
                  <a:pt x="125604" y="200967"/>
                </a:cubicBezTo>
                <a:lnTo>
                  <a:pt x="25121" y="200967"/>
                </a:lnTo>
                <a:cubicBezTo>
                  <a:pt x="11265" y="200967"/>
                  <a:pt x="0" y="189702"/>
                  <a:pt x="0" y="175846"/>
                </a:cubicBezTo>
                <a:lnTo>
                  <a:pt x="0" y="37681"/>
                </a:lnTo>
                <a:cubicBezTo>
                  <a:pt x="0" y="23826"/>
                  <a:pt x="11265" y="12560"/>
                  <a:pt x="25121" y="12560"/>
                </a:cubicBezTo>
                <a:lnTo>
                  <a:pt x="28496" y="12560"/>
                </a:lnTo>
                <a:cubicBezTo>
                  <a:pt x="32814" y="5063"/>
                  <a:pt x="40939" y="0"/>
                  <a:pt x="50242" y="0"/>
                </a:cubicBezTo>
                <a:lnTo>
                  <a:pt x="100484" y="0"/>
                </a:lnTo>
                <a:cubicBezTo>
                  <a:pt x="109786" y="0"/>
                  <a:pt x="117911" y="5063"/>
                  <a:pt x="122229" y="12560"/>
                </a:cubicBezTo>
                <a:close/>
                <a:moveTo>
                  <a:pt x="97343" y="43962"/>
                </a:moveTo>
                <a:cubicBezTo>
                  <a:pt x="102564" y="43962"/>
                  <a:pt x="106764" y="39762"/>
                  <a:pt x="106764" y="34541"/>
                </a:cubicBezTo>
                <a:cubicBezTo>
                  <a:pt x="106764" y="29321"/>
                  <a:pt x="102564" y="25121"/>
                  <a:pt x="97343" y="25121"/>
                </a:cubicBezTo>
                <a:lnTo>
                  <a:pt x="53382" y="25121"/>
                </a:lnTo>
                <a:cubicBezTo>
                  <a:pt x="48161" y="25121"/>
                  <a:pt x="43962" y="29321"/>
                  <a:pt x="43962" y="34541"/>
                </a:cubicBezTo>
                <a:cubicBezTo>
                  <a:pt x="43962" y="39762"/>
                  <a:pt x="48161" y="43962"/>
                  <a:pt x="53382" y="43962"/>
                </a:cubicBezTo>
                <a:lnTo>
                  <a:pt x="97343" y="43962"/>
                </a:lnTo>
                <a:close/>
                <a:moveTo>
                  <a:pt x="108491" y="102328"/>
                </a:moveTo>
                <a:cubicBezTo>
                  <a:pt x="111238" y="97932"/>
                  <a:pt x="109904" y="92123"/>
                  <a:pt x="105508" y="89336"/>
                </a:cubicBezTo>
                <a:cubicBezTo>
                  <a:pt x="101112" y="86549"/>
                  <a:pt x="95302" y="87923"/>
                  <a:pt x="92515" y="92319"/>
                </a:cubicBezTo>
                <a:lnTo>
                  <a:pt x="68415" y="130903"/>
                </a:lnTo>
                <a:lnTo>
                  <a:pt x="57817" y="116773"/>
                </a:lnTo>
                <a:cubicBezTo>
                  <a:pt x="54677" y="112612"/>
                  <a:pt x="48789" y="111749"/>
                  <a:pt x="44629" y="114889"/>
                </a:cubicBezTo>
                <a:cubicBezTo>
                  <a:pt x="40468" y="118029"/>
                  <a:pt x="39605" y="123917"/>
                  <a:pt x="42745" y="128077"/>
                </a:cubicBezTo>
                <a:lnTo>
                  <a:pt x="61585" y="153198"/>
                </a:lnTo>
                <a:cubicBezTo>
                  <a:pt x="63430" y="155671"/>
                  <a:pt x="66413" y="157084"/>
                  <a:pt x="69514" y="156966"/>
                </a:cubicBezTo>
                <a:cubicBezTo>
                  <a:pt x="72615" y="156848"/>
                  <a:pt x="75441" y="155200"/>
                  <a:pt x="77090" y="152531"/>
                </a:cubicBezTo>
                <a:lnTo>
                  <a:pt x="108491" y="102289"/>
                </a:ln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6" name="Text 4"/>
          <p:cNvSpPr/>
          <p:nvPr/>
        </p:nvSpPr>
        <p:spPr>
          <a:xfrm>
            <a:off x="834013" y="1227574"/>
            <a:ext cx="1230923" cy="2679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GB" sz="1582" b="1" noProof="0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Key Findings</a:t>
            </a:r>
            <a:endParaRPr lang="en-GB" sz="1600" noProof="0" dirty="0"/>
          </a:p>
        </p:txBody>
      </p:sp>
      <p:sp>
        <p:nvSpPr>
          <p:cNvPr id="7" name="Shape 5"/>
          <p:cNvSpPr/>
          <p:nvPr/>
        </p:nvSpPr>
        <p:spPr>
          <a:xfrm>
            <a:off x="482321" y="1595908"/>
            <a:ext cx="4831582" cy="837363"/>
          </a:xfrm>
          <a:custGeom>
            <a:avLst/>
            <a:gdLst/>
            <a:ahLst/>
            <a:cxnLst/>
            <a:rect l="l" t="t" r="r" b="b"/>
            <a:pathLst>
              <a:path w="4831582" h="837363">
                <a:moveTo>
                  <a:pt x="66989" y="0"/>
                </a:moveTo>
                <a:lnTo>
                  <a:pt x="4764593" y="0"/>
                </a:lnTo>
                <a:cubicBezTo>
                  <a:pt x="4801590" y="0"/>
                  <a:pt x="4831582" y="29992"/>
                  <a:pt x="4831582" y="66989"/>
                </a:cubicBezTo>
                <a:lnTo>
                  <a:pt x="4831582" y="770374"/>
                </a:lnTo>
                <a:cubicBezTo>
                  <a:pt x="4831582" y="807371"/>
                  <a:pt x="4801590" y="837363"/>
                  <a:pt x="4764593" y="837363"/>
                </a:cubicBezTo>
                <a:lnTo>
                  <a:pt x="66989" y="837363"/>
                </a:lnTo>
                <a:cubicBezTo>
                  <a:pt x="29992" y="837363"/>
                  <a:pt x="0" y="807371"/>
                  <a:pt x="0" y="770374"/>
                </a:cubicBezTo>
                <a:lnTo>
                  <a:pt x="0" y="66989"/>
                </a:lnTo>
                <a:cubicBezTo>
                  <a:pt x="0" y="30017"/>
                  <a:pt x="30017" y="0"/>
                  <a:pt x="66989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8" name="Shape 6"/>
          <p:cNvSpPr/>
          <p:nvPr/>
        </p:nvSpPr>
        <p:spPr>
          <a:xfrm>
            <a:off x="599552" y="1729886"/>
            <a:ext cx="133978" cy="133978"/>
          </a:xfrm>
          <a:custGeom>
            <a:avLst/>
            <a:gdLst/>
            <a:ahLst/>
            <a:cxnLst/>
            <a:rect l="l" t="t" r="r" b="b"/>
            <a:pathLst>
              <a:path w="133978" h="133978">
                <a:moveTo>
                  <a:pt x="66989" y="133978"/>
                </a:moveTo>
                <a:cubicBezTo>
                  <a:pt x="103961" y="133978"/>
                  <a:pt x="133978" y="103961"/>
                  <a:pt x="133978" y="66989"/>
                </a:cubicBezTo>
                <a:cubicBezTo>
                  <a:pt x="133978" y="30017"/>
                  <a:pt x="103961" y="0"/>
                  <a:pt x="66989" y="0"/>
                </a:cubicBezTo>
                <a:cubicBezTo>
                  <a:pt x="30017" y="0"/>
                  <a:pt x="0" y="30017"/>
                  <a:pt x="0" y="66989"/>
                </a:cubicBezTo>
                <a:cubicBezTo>
                  <a:pt x="0" y="103961"/>
                  <a:pt x="30017" y="133978"/>
                  <a:pt x="66989" y="133978"/>
                </a:cubicBezTo>
                <a:close/>
                <a:moveTo>
                  <a:pt x="60709" y="90016"/>
                </a:moveTo>
                <a:lnTo>
                  <a:pt x="60709" y="73269"/>
                </a:lnTo>
                <a:lnTo>
                  <a:pt x="43962" y="73269"/>
                </a:lnTo>
                <a:cubicBezTo>
                  <a:pt x="40481" y="73269"/>
                  <a:pt x="37681" y="70469"/>
                  <a:pt x="37681" y="66989"/>
                </a:cubicBezTo>
                <a:cubicBezTo>
                  <a:pt x="37681" y="63509"/>
                  <a:pt x="40481" y="60709"/>
                  <a:pt x="43962" y="60709"/>
                </a:cubicBezTo>
                <a:lnTo>
                  <a:pt x="60709" y="60709"/>
                </a:lnTo>
                <a:lnTo>
                  <a:pt x="60709" y="43962"/>
                </a:lnTo>
                <a:cubicBezTo>
                  <a:pt x="60709" y="40481"/>
                  <a:pt x="63509" y="37681"/>
                  <a:pt x="66989" y="37681"/>
                </a:cubicBezTo>
                <a:cubicBezTo>
                  <a:pt x="70469" y="37681"/>
                  <a:pt x="73269" y="40481"/>
                  <a:pt x="73269" y="43962"/>
                </a:cubicBezTo>
                <a:lnTo>
                  <a:pt x="73269" y="60709"/>
                </a:lnTo>
                <a:lnTo>
                  <a:pt x="90016" y="60709"/>
                </a:lnTo>
                <a:cubicBezTo>
                  <a:pt x="93497" y="60709"/>
                  <a:pt x="96297" y="63509"/>
                  <a:pt x="96297" y="66989"/>
                </a:cubicBezTo>
                <a:cubicBezTo>
                  <a:pt x="96297" y="70469"/>
                  <a:pt x="93497" y="73269"/>
                  <a:pt x="90016" y="73269"/>
                </a:cubicBezTo>
                <a:lnTo>
                  <a:pt x="73269" y="73269"/>
                </a:lnTo>
                <a:lnTo>
                  <a:pt x="73269" y="90016"/>
                </a:lnTo>
                <a:cubicBezTo>
                  <a:pt x="73269" y="93497"/>
                  <a:pt x="70469" y="96297"/>
                  <a:pt x="66989" y="96297"/>
                </a:cubicBezTo>
                <a:cubicBezTo>
                  <a:pt x="63509" y="96297"/>
                  <a:pt x="60709" y="93497"/>
                  <a:pt x="60709" y="90016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9" name="Text 7"/>
          <p:cNvSpPr/>
          <p:nvPr/>
        </p:nvSpPr>
        <p:spPr>
          <a:xfrm>
            <a:off x="817266" y="1696391"/>
            <a:ext cx="4463143" cy="2009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GB" sz="1055" b="1" noProof="0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Clear Benefits</a:t>
            </a:r>
            <a:endParaRPr lang="en-GB" sz="1600" noProof="0" dirty="0"/>
          </a:p>
        </p:txBody>
      </p:sp>
      <p:sp>
        <p:nvSpPr>
          <p:cNvPr id="10" name="Text 8"/>
          <p:cNvSpPr/>
          <p:nvPr/>
        </p:nvSpPr>
        <p:spPr>
          <a:xfrm>
            <a:off x="817266" y="1930853"/>
            <a:ext cx="4463143" cy="4019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GB" sz="1055" noProof="0" dirty="0">
                <a:solidFill>
                  <a:srgbClr val="F7FAFC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Enhanced workforce efficiency, improved patient safety, reduced incidents, cost savings</a:t>
            </a:r>
            <a:endParaRPr lang="en-GB" sz="1600" noProof="0" dirty="0"/>
          </a:p>
        </p:txBody>
      </p:sp>
      <p:sp>
        <p:nvSpPr>
          <p:cNvPr id="11" name="Shape 9"/>
          <p:cNvSpPr/>
          <p:nvPr/>
        </p:nvSpPr>
        <p:spPr>
          <a:xfrm>
            <a:off x="482321" y="2500259"/>
            <a:ext cx="4831582" cy="636396"/>
          </a:xfrm>
          <a:custGeom>
            <a:avLst/>
            <a:gdLst/>
            <a:ahLst/>
            <a:cxnLst/>
            <a:rect l="l" t="t" r="r" b="b"/>
            <a:pathLst>
              <a:path w="4831582" h="636396">
                <a:moveTo>
                  <a:pt x="66987" y="0"/>
                </a:moveTo>
                <a:lnTo>
                  <a:pt x="4764595" y="0"/>
                </a:lnTo>
                <a:cubicBezTo>
                  <a:pt x="4801591" y="0"/>
                  <a:pt x="4831582" y="29991"/>
                  <a:pt x="4831582" y="66987"/>
                </a:cubicBezTo>
                <a:lnTo>
                  <a:pt x="4831582" y="569409"/>
                </a:lnTo>
                <a:cubicBezTo>
                  <a:pt x="4831582" y="606405"/>
                  <a:pt x="4801591" y="636396"/>
                  <a:pt x="4764595" y="636396"/>
                </a:cubicBezTo>
                <a:lnTo>
                  <a:pt x="66987" y="636396"/>
                </a:lnTo>
                <a:cubicBezTo>
                  <a:pt x="29991" y="636396"/>
                  <a:pt x="0" y="606405"/>
                  <a:pt x="0" y="569409"/>
                </a:cubicBezTo>
                <a:lnTo>
                  <a:pt x="0" y="66987"/>
                </a:lnTo>
                <a:cubicBezTo>
                  <a:pt x="0" y="29991"/>
                  <a:pt x="29991" y="0"/>
                  <a:pt x="66987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12" name="Shape 10"/>
          <p:cNvSpPr/>
          <p:nvPr/>
        </p:nvSpPr>
        <p:spPr>
          <a:xfrm>
            <a:off x="599552" y="2634237"/>
            <a:ext cx="133978" cy="133978"/>
          </a:xfrm>
          <a:custGeom>
            <a:avLst/>
            <a:gdLst/>
            <a:ahLst/>
            <a:cxnLst/>
            <a:rect l="l" t="t" r="r" b="b"/>
            <a:pathLst>
              <a:path w="133978" h="133978">
                <a:moveTo>
                  <a:pt x="66989" y="133978"/>
                </a:moveTo>
                <a:cubicBezTo>
                  <a:pt x="103961" y="133978"/>
                  <a:pt x="133978" y="103961"/>
                  <a:pt x="133978" y="66989"/>
                </a:cubicBezTo>
                <a:cubicBezTo>
                  <a:pt x="133978" y="30017"/>
                  <a:pt x="103961" y="0"/>
                  <a:pt x="66989" y="0"/>
                </a:cubicBezTo>
                <a:cubicBezTo>
                  <a:pt x="30017" y="0"/>
                  <a:pt x="0" y="30017"/>
                  <a:pt x="0" y="66989"/>
                </a:cubicBezTo>
                <a:cubicBezTo>
                  <a:pt x="0" y="103961"/>
                  <a:pt x="30017" y="133978"/>
                  <a:pt x="66989" y="133978"/>
                </a:cubicBezTo>
                <a:close/>
                <a:moveTo>
                  <a:pt x="43962" y="60709"/>
                </a:moveTo>
                <a:lnTo>
                  <a:pt x="90016" y="60709"/>
                </a:lnTo>
                <a:cubicBezTo>
                  <a:pt x="93497" y="60709"/>
                  <a:pt x="96297" y="63509"/>
                  <a:pt x="96297" y="66989"/>
                </a:cubicBezTo>
                <a:cubicBezTo>
                  <a:pt x="96297" y="70469"/>
                  <a:pt x="93497" y="73269"/>
                  <a:pt x="90016" y="73269"/>
                </a:cubicBezTo>
                <a:lnTo>
                  <a:pt x="43962" y="73269"/>
                </a:lnTo>
                <a:cubicBezTo>
                  <a:pt x="40481" y="73269"/>
                  <a:pt x="37681" y="70469"/>
                  <a:pt x="37681" y="66989"/>
                </a:cubicBezTo>
                <a:cubicBezTo>
                  <a:pt x="37681" y="63509"/>
                  <a:pt x="40481" y="60709"/>
                  <a:pt x="43962" y="60709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13" name="Text 11"/>
          <p:cNvSpPr/>
          <p:nvPr/>
        </p:nvSpPr>
        <p:spPr>
          <a:xfrm>
            <a:off x="817266" y="2600743"/>
            <a:ext cx="4161692" cy="2009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GB" sz="1055" b="1" noProof="0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Significant Challenges</a:t>
            </a:r>
            <a:endParaRPr lang="en-GB" sz="1600" noProof="0" dirty="0"/>
          </a:p>
        </p:txBody>
      </p:sp>
      <p:sp>
        <p:nvSpPr>
          <p:cNvPr id="14" name="Text 12"/>
          <p:cNvSpPr/>
          <p:nvPr/>
        </p:nvSpPr>
        <p:spPr>
          <a:xfrm>
            <a:off x="817266" y="2835204"/>
            <a:ext cx="4161692" cy="2009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GB" sz="1055" noProof="0" dirty="0">
                <a:solidFill>
                  <a:srgbClr val="F7FAFC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Workforce adaptation, patient privacy concerns, ethical practice issues</a:t>
            </a:r>
            <a:endParaRPr lang="en-GB" sz="1600" noProof="0" dirty="0"/>
          </a:p>
        </p:txBody>
      </p:sp>
      <p:sp>
        <p:nvSpPr>
          <p:cNvPr id="15" name="Shape 13"/>
          <p:cNvSpPr/>
          <p:nvPr/>
        </p:nvSpPr>
        <p:spPr>
          <a:xfrm>
            <a:off x="485670" y="3206993"/>
            <a:ext cx="4821534" cy="643095"/>
          </a:xfrm>
          <a:custGeom>
            <a:avLst/>
            <a:gdLst/>
            <a:ahLst/>
            <a:cxnLst/>
            <a:rect l="l" t="t" r="r" b="b"/>
            <a:pathLst>
              <a:path w="4821534" h="643095">
                <a:moveTo>
                  <a:pt x="66991" y="0"/>
                </a:moveTo>
                <a:lnTo>
                  <a:pt x="4754543" y="0"/>
                </a:lnTo>
                <a:cubicBezTo>
                  <a:pt x="4791541" y="0"/>
                  <a:pt x="4821534" y="29993"/>
                  <a:pt x="4821534" y="66991"/>
                </a:cubicBezTo>
                <a:lnTo>
                  <a:pt x="4821534" y="576103"/>
                </a:lnTo>
                <a:cubicBezTo>
                  <a:pt x="4821534" y="613102"/>
                  <a:pt x="4791541" y="643095"/>
                  <a:pt x="4754543" y="643095"/>
                </a:cubicBezTo>
                <a:lnTo>
                  <a:pt x="66991" y="643095"/>
                </a:lnTo>
                <a:cubicBezTo>
                  <a:pt x="29993" y="643095"/>
                  <a:pt x="0" y="613102"/>
                  <a:pt x="0" y="576103"/>
                </a:cubicBezTo>
                <a:lnTo>
                  <a:pt x="0" y="66991"/>
                </a:lnTo>
                <a:cubicBezTo>
                  <a:pt x="0" y="30018"/>
                  <a:pt x="30018" y="0"/>
                  <a:pt x="66991" y="0"/>
                </a:cubicBezTo>
                <a:close/>
              </a:path>
            </a:pathLst>
          </a:custGeom>
          <a:solidFill>
            <a:srgbClr val="4A908A">
              <a:alpha val="10196"/>
            </a:srgbClr>
          </a:solidFill>
          <a:ln w="10160">
            <a:solidFill>
              <a:srgbClr val="4A908A">
                <a:alpha val="30196"/>
              </a:srgbClr>
            </a:solidFill>
            <a:prstDash val="solid"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16" name="Text 14"/>
          <p:cNvSpPr/>
          <p:nvPr/>
        </p:nvSpPr>
        <p:spPr>
          <a:xfrm>
            <a:off x="589503" y="3310829"/>
            <a:ext cx="4680857" cy="4354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GB" sz="1055" b="1" noProof="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Context-dependent effectiveness:</a:t>
            </a:r>
            <a:r>
              <a:rPr lang="en-GB" sz="1055" noProof="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Requires strong consent, thorough training, authentic patient participation (Woodnutt et al, 2024)</a:t>
            </a:r>
            <a:endParaRPr lang="en-GB" sz="1600" noProof="0" dirty="0"/>
          </a:p>
        </p:txBody>
      </p:sp>
      <p:sp>
        <p:nvSpPr>
          <p:cNvPr id="17" name="Shape 15"/>
          <p:cNvSpPr/>
          <p:nvPr/>
        </p:nvSpPr>
        <p:spPr>
          <a:xfrm>
            <a:off x="351692" y="4101298"/>
            <a:ext cx="5107912" cy="2532767"/>
          </a:xfrm>
          <a:custGeom>
            <a:avLst/>
            <a:gdLst/>
            <a:ahLst/>
            <a:cxnLst/>
            <a:rect l="l" t="t" r="r" b="b"/>
            <a:pathLst>
              <a:path w="5107912" h="2754923">
                <a:moveTo>
                  <a:pt x="33495" y="0"/>
                </a:moveTo>
                <a:lnTo>
                  <a:pt x="5007440" y="0"/>
                </a:lnTo>
                <a:cubicBezTo>
                  <a:pt x="5062929" y="0"/>
                  <a:pt x="5107912" y="44983"/>
                  <a:pt x="5107912" y="100472"/>
                </a:cubicBezTo>
                <a:lnTo>
                  <a:pt x="5107912" y="2654451"/>
                </a:lnTo>
                <a:cubicBezTo>
                  <a:pt x="5107912" y="2709940"/>
                  <a:pt x="5062929" y="2754923"/>
                  <a:pt x="5007440" y="2754923"/>
                </a:cubicBezTo>
                <a:lnTo>
                  <a:pt x="33495" y="2754923"/>
                </a:lnTo>
                <a:cubicBezTo>
                  <a:pt x="14996" y="2754923"/>
                  <a:pt x="0" y="2739927"/>
                  <a:pt x="0" y="2721429"/>
                </a:cubicBezTo>
                <a:lnTo>
                  <a:pt x="0" y="33495"/>
                </a:lnTo>
                <a:cubicBezTo>
                  <a:pt x="0" y="15008"/>
                  <a:pt x="15008" y="0"/>
                  <a:pt x="33495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18" name="Shape 16"/>
          <p:cNvSpPr/>
          <p:nvPr/>
        </p:nvSpPr>
        <p:spPr>
          <a:xfrm>
            <a:off x="351692" y="4101298"/>
            <a:ext cx="33495" cy="2754923"/>
          </a:xfrm>
          <a:custGeom>
            <a:avLst/>
            <a:gdLst/>
            <a:ahLst/>
            <a:cxnLst/>
            <a:rect l="l" t="t" r="r" b="b"/>
            <a:pathLst>
              <a:path w="33495" h="2754923">
                <a:moveTo>
                  <a:pt x="33495" y="0"/>
                </a:moveTo>
                <a:lnTo>
                  <a:pt x="33495" y="0"/>
                </a:lnTo>
                <a:lnTo>
                  <a:pt x="33495" y="2754923"/>
                </a:lnTo>
                <a:lnTo>
                  <a:pt x="33495" y="2754923"/>
                </a:lnTo>
                <a:cubicBezTo>
                  <a:pt x="14996" y="2754923"/>
                  <a:pt x="0" y="2739927"/>
                  <a:pt x="0" y="2721429"/>
                </a:cubicBezTo>
                <a:lnTo>
                  <a:pt x="0" y="33495"/>
                </a:lnTo>
                <a:cubicBezTo>
                  <a:pt x="0" y="15008"/>
                  <a:pt x="15008" y="0"/>
                  <a:pt x="33495" y="0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19" name="Shape 17"/>
          <p:cNvSpPr/>
          <p:nvPr/>
        </p:nvSpPr>
        <p:spPr>
          <a:xfrm>
            <a:off x="552659" y="4252028"/>
            <a:ext cx="150725" cy="200967"/>
          </a:xfrm>
          <a:custGeom>
            <a:avLst/>
            <a:gdLst/>
            <a:ahLst/>
            <a:cxnLst/>
            <a:rect l="l" t="t" r="r" b="b"/>
            <a:pathLst>
              <a:path w="150725" h="200967">
                <a:moveTo>
                  <a:pt x="114967" y="150725"/>
                </a:moveTo>
                <a:cubicBezTo>
                  <a:pt x="117833" y="141972"/>
                  <a:pt x="123563" y="134043"/>
                  <a:pt x="130040" y="127214"/>
                </a:cubicBezTo>
                <a:cubicBezTo>
                  <a:pt x="142875" y="113711"/>
                  <a:pt x="150725" y="95459"/>
                  <a:pt x="150725" y="75363"/>
                </a:cubicBezTo>
                <a:cubicBezTo>
                  <a:pt x="150725" y="33756"/>
                  <a:pt x="116969" y="0"/>
                  <a:pt x="75363" y="0"/>
                </a:cubicBezTo>
                <a:cubicBezTo>
                  <a:pt x="33756" y="0"/>
                  <a:pt x="0" y="33756"/>
                  <a:pt x="0" y="75363"/>
                </a:cubicBezTo>
                <a:cubicBezTo>
                  <a:pt x="0" y="95459"/>
                  <a:pt x="7850" y="113711"/>
                  <a:pt x="20685" y="127214"/>
                </a:cubicBezTo>
                <a:cubicBezTo>
                  <a:pt x="27162" y="134043"/>
                  <a:pt x="32932" y="141972"/>
                  <a:pt x="35758" y="150725"/>
                </a:cubicBezTo>
                <a:lnTo>
                  <a:pt x="114928" y="150725"/>
                </a:lnTo>
                <a:close/>
                <a:moveTo>
                  <a:pt x="113044" y="169566"/>
                </a:moveTo>
                <a:lnTo>
                  <a:pt x="37681" y="169566"/>
                </a:lnTo>
                <a:lnTo>
                  <a:pt x="37681" y="175846"/>
                </a:lnTo>
                <a:cubicBezTo>
                  <a:pt x="37681" y="193195"/>
                  <a:pt x="51733" y="207247"/>
                  <a:pt x="69082" y="207247"/>
                </a:cubicBezTo>
                <a:lnTo>
                  <a:pt x="81643" y="207247"/>
                </a:lnTo>
                <a:cubicBezTo>
                  <a:pt x="98992" y="207247"/>
                  <a:pt x="113044" y="193195"/>
                  <a:pt x="113044" y="175846"/>
                </a:cubicBezTo>
                <a:lnTo>
                  <a:pt x="113044" y="169566"/>
                </a:lnTo>
                <a:close/>
                <a:moveTo>
                  <a:pt x="72223" y="43962"/>
                </a:moveTo>
                <a:cubicBezTo>
                  <a:pt x="56600" y="43962"/>
                  <a:pt x="43962" y="56600"/>
                  <a:pt x="43962" y="72223"/>
                </a:cubicBezTo>
                <a:cubicBezTo>
                  <a:pt x="43962" y="77443"/>
                  <a:pt x="39762" y="81643"/>
                  <a:pt x="34541" y="81643"/>
                </a:cubicBezTo>
                <a:cubicBezTo>
                  <a:pt x="29321" y="81643"/>
                  <a:pt x="25121" y="77443"/>
                  <a:pt x="25121" y="72223"/>
                </a:cubicBezTo>
                <a:cubicBezTo>
                  <a:pt x="25121" y="46199"/>
                  <a:pt x="46199" y="25121"/>
                  <a:pt x="72223" y="25121"/>
                </a:cubicBezTo>
                <a:cubicBezTo>
                  <a:pt x="77443" y="25121"/>
                  <a:pt x="81643" y="29321"/>
                  <a:pt x="81643" y="34541"/>
                </a:cubicBezTo>
                <a:cubicBezTo>
                  <a:pt x="81643" y="39762"/>
                  <a:pt x="77443" y="43962"/>
                  <a:pt x="72223" y="43962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20" name="Text 18"/>
          <p:cNvSpPr/>
          <p:nvPr/>
        </p:nvSpPr>
        <p:spPr>
          <a:xfrm>
            <a:off x="854110" y="4235280"/>
            <a:ext cx="1147187" cy="2344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GB" sz="1319" b="1" noProof="0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Critical Insight</a:t>
            </a:r>
            <a:endParaRPr lang="en-GB" sz="1600" noProof="0" dirty="0"/>
          </a:p>
        </p:txBody>
      </p:sp>
      <p:sp>
        <p:nvSpPr>
          <p:cNvPr id="21" name="Shape 19"/>
          <p:cNvSpPr/>
          <p:nvPr/>
        </p:nvSpPr>
        <p:spPr>
          <a:xfrm>
            <a:off x="502418" y="4570226"/>
            <a:ext cx="4823209" cy="1088571"/>
          </a:xfrm>
          <a:custGeom>
            <a:avLst/>
            <a:gdLst/>
            <a:ahLst/>
            <a:cxnLst/>
            <a:rect l="l" t="t" r="r" b="b"/>
            <a:pathLst>
              <a:path w="4823209" h="1088571">
                <a:moveTo>
                  <a:pt x="66991" y="0"/>
                </a:moveTo>
                <a:lnTo>
                  <a:pt x="4756218" y="0"/>
                </a:lnTo>
                <a:cubicBezTo>
                  <a:pt x="4793216" y="0"/>
                  <a:pt x="4823209" y="29993"/>
                  <a:pt x="4823209" y="66991"/>
                </a:cubicBezTo>
                <a:lnTo>
                  <a:pt x="4823209" y="1021581"/>
                </a:lnTo>
                <a:cubicBezTo>
                  <a:pt x="4823209" y="1058579"/>
                  <a:pt x="4793216" y="1088571"/>
                  <a:pt x="4756218" y="1088571"/>
                </a:cubicBezTo>
                <a:lnTo>
                  <a:pt x="66991" y="1088571"/>
                </a:lnTo>
                <a:cubicBezTo>
                  <a:pt x="29993" y="1088571"/>
                  <a:pt x="0" y="1058579"/>
                  <a:pt x="0" y="1021581"/>
                </a:cubicBezTo>
                <a:lnTo>
                  <a:pt x="0" y="66991"/>
                </a:lnTo>
                <a:cubicBezTo>
                  <a:pt x="0" y="30018"/>
                  <a:pt x="30018" y="0"/>
                  <a:pt x="66991" y="0"/>
                </a:cubicBezTo>
                <a:close/>
              </a:path>
            </a:pathLst>
          </a:custGeom>
          <a:solidFill>
            <a:srgbClr val="1A202C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22" name="Text 20"/>
          <p:cNvSpPr/>
          <p:nvPr/>
        </p:nvSpPr>
        <p:spPr>
          <a:xfrm>
            <a:off x="602901" y="4670709"/>
            <a:ext cx="4689231" cy="653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GB" sz="1055" noProof="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Oxevision represents a </a:t>
            </a:r>
            <a:r>
              <a:rPr lang="en-GB" sz="1055" noProof="0" dirty="0">
                <a:solidFill>
                  <a:srgbClr val="D69E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recent innovation with rapid, widespread adoption</a:t>
            </a:r>
            <a:r>
              <a:rPr lang="en-GB" sz="1055" noProof="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despite limited high-quality evidence and ongoing ethical debates — mirroring broader NHS digital transformation trends</a:t>
            </a:r>
            <a:endParaRPr lang="en-GB" sz="1600" noProof="0" dirty="0"/>
          </a:p>
        </p:txBody>
      </p:sp>
      <p:sp>
        <p:nvSpPr>
          <p:cNvPr id="23" name="Text 21"/>
          <p:cNvSpPr/>
          <p:nvPr/>
        </p:nvSpPr>
        <p:spPr>
          <a:xfrm>
            <a:off x="602901" y="5390841"/>
            <a:ext cx="4680857" cy="1674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GB" sz="923" noProof="0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(Woodnutt et al, 2024; WHO, 2022)</a:t>
            </a:r>
            <a:endParaRPr lang="en-GB" sz="1600" noProof="0" dirty="0"/>
          </a:p>
        </p:txBody>
      </p:sp>
      <p:sp>
        <p:nvSpPr>
          <p:cNvPr id="24" name="Shape 22"/>
          <p:cNvSpPr/>
          <p:nvPr/>
        </p:nvSpPr>
        <p:spPr>
          <a:xfrm>
            <a:off x="5593582" y="1080198"/>
            <a:ext cx="6263473" cy="4086330"/>
          </a:xfrm>
          <a:custGeom>
            <a:avLst/>
            <a:gdLst/>
            <a:ahLst/>
            <a:cxnLst/>
            <a:rect l="l" t="t" r="r" b="b"/>
            <a:pathLst>
              <a:path w="6263473" h="4086330">
                <a:moveTo>
                  <a:pt x="100483" y="0"/>
                </a:moveTo>
                <a:lnTo>
                  <a:pt x="6162990" y="0"/>
                </a:lnTo>
                <a:cubicBezTo>
                  <a:pt x="6218485" y="0"/>
                  <a:pt x="6263473" y="44988"/>
                  <a:pt x="6263473" y="100483"/>
                </a:cubicBezTo>
                <a:lnTo>
                  <a:pt x="6263473" y="3985847"/>
                </a:lnTo>
                <a:cubicBezTo>
                  <a:pt x="6263473" y="4041342"/>
                  <a:pt x="6218485" y="4086330"/>
                  <a:pt x="6162990" y="4086330"/>
                </a:cubicBezTo>
                <a:lnTo>
                  <a:pt x="100483" y="4086330"/>
                </a:lnTo>
                <a:cubicBezTo>
                  <a:pt x="44988" y="4086330"/>
                  <a:pt x="0" y="4041342"/>
                  <a:pt x="0" y="3985847"/>
                </a:cubicBezTo>
                <a:lnTo>
                  <a:pt x="0" y="100483"/>
                </a:lnTo>
                <a:cubicBezTo>
                  <a:pt x="0" y="45025"/>
                  <a:pt x="45025" y="0"/>
                  <a:pt x="100483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25" name="Shape 23"/>
          <p:cNvSpPr/>
          <p:nvPr/>
        </p:nvSpPr>
        <p:spPr>
          <a:xfrm>
            <a:off x="5752681" y="1247568"/>
            <a:ext cx="200967" cy="200967"/>
          </a:xfrm>
          <a:custGeom>
            <a:avLst/>
            <a:gdLst/>
            <a:ahLst/>
            <a:cxnLst/>
            <a:rect l="l" t="t" r="r" b="b"/>
            <a:pathLst>
              <a:path w="200967" h="200967">
                <a:moveTo>
                  <a:pt x="52518" y="14248"/>
                </a:moveTo>
                <a:cubicBezTo>
                  <a:pt x="56797" y="17231"/>
                  <a:pt x="57817" y="23119"/>
                  <a:pt x="54834" y="27358"/>
                </a:cubicBezTo>
                <a:lnTo>
                  <a:pt x="32853" y="58759"/>
                </a:lnTo>
                <a:cubicBezTo>
                  <a:pt x="31244" y="61036"/>
                  <a:pt x="28732" y="62488"/>
                  <a:pt x="25945" y="62724"/>
                </a:cubicBezTo>
                <a:cubicBezTo>
                  <a:pt x="23158" y="62959"/>
                  <a:pt x="20411" y="62017"/>
                  <a:pt x="18448" y="60055"/>
                </a:cubicBezTo>
                <a:lnTo>
                  <a:pt x="2748" y="44354"/>
                </a:lnTo>
                <a:cubicBezTo>
                  <a:pt x="-903" y="40664"/>
                  <a:pt x="-903" y="34698"/>
                  <a:pt x="2748" y="31009"/>
                </a:cubicBezTo>
                <a:cubicBezTo>
                  <a:pt x="6398" y="27319"/>
                  <a:pt x="12403" y="27358"/>
                  <a:pt x="16093" y="31009"/>
                </a:cubicBezTo>
                <a:lnTo>
                  <a:pt x="23865" y="38780"/>
                </a:lnTo>
                <a:lnTo>
                  <a:pt x="39408" y="16564"/>
                </a:lnTo>
                <a:cubicBezTo>
                  <a:pt x="42391" y="12286"/>
                  <a:pt x="48279" y="11265"/>
                  <a:pt x="52518" y="14248"/>
                </a:cubicBezTo>
                <a:close/>
                <a:moveTo>
                  <a:pt x="52518" y="77050"/>
                </a:moveTo>
                <a:cubicBezTo>
                  <a:pt x="56797" y="80034"/>
                  <a:pt x="57817" y="85921"/>
                  <a:pt x="54834" y="90160"/>
                </a:cubicBezTo>
                <a:lnTo>
                  <a:pt x="32853" y="121562"/>
                </a:lnTo>
                <a:cubicBezTo>
                  <a:pt x="31244" y="123838"/>
                  <a:pt x="28732" y="125290"/>
                  <a:pt x="25945" y="125526"/>
                </a:cubicBezTo>
                <a:cubicBezTo>
                  <a:pt x="23158" y="125761"/>
                  <a:pt x="20411" y="124819"/>
                  <a:pt x="18448" y="122857"/>
                </a:cubicBezTo>
                <a:lnTo>
                  <a:pt x="2748" y="107156"/>
                </a:lnTo>
                <a:cubicBezTo>
                  <a:pt x="-942" y="103467"/>
                  <a:pt x="-942" y="97500"/>
                  <a:pt x="2748" y="93850"/>
                </a:cubicBezTo>
                <a:cubicBezTo>
                  <a:pt x="6437" y="90200"/>
                  <a:pt x="12403" y="90160"/>
                  <a:pt x="16054" y="93850"/>
                </a:cubicBezTo>
                <a:lnTo>
                  <a:pt x="23826" y="101622"/>
                </a:lnTo>
                <a:lnTo>
                  <a:pt x="39369" y="79406"/>
                </a:lnTo>
                <a:cubicBezTo>
                  <a:pt x="42352" y="75127"/>
                  <a:pt x="48240" y="74107"/>
                  <a:pt x="52479" y="77090"/>
                </a:cubicBezTo>
                <a:close/>
                <a:moveTo>
                  <a:pt x="87923" y="37681"/>
                </a:moveTo>
                <a:cubicBezTo>
                  <a:pt x="87923" y="30734"/>
                  <a:pt x="93536" y="25121"/>
                  <a:pt x="100484" y="25121"/>
                </a:cubicBezTo>
                <a:lnTo>
                  <a:pt x="188407" y="25121"/>
                </a:lnTo>
                <a:cubicBezTo>
                  <a:pt x="195354" y="25121"/>
                  <a:pt x="200967" y="30734"/>
                  <a:pt x="200967" y="37681"/>
                </a:cubicBezTo>
                <a:cubicBezTo>
                  <a:pt x="200967" y="44629"/>
                  <a:pt x="195354" y="50242"/>
                  <a:pt x="188407" y="50242"/>
                </a:cubicBezTo>
                <a:lnTo>
                  <a:pt x="100484" y="50242"/>
                </a:lnTo>
                <a:cubicBezTo>
                  <a:pt x="93536" y="50242"/>
                  <a:pt x="87923" y="44629"/>
                  <a:pt x="87923" y="37681"/>
                </a:cubicBezTo>
                <a:close/>
                <a:moveTo>
                  <a:pt x="87923" y="100484"/>
                </a:moveTo>
                <a:cubicBezTo>
                  <a:pt x="87923" y="93536"/>
                  <a:pt x="93536" y="87923"/>
                  <a:pt x="100484" y="87923"/>
                </a:cubicBezTo>
                <a:lnTo>
                  <a:pt x="188407" y="87923"/>
                </a:lnTo>
                <a:cubicBezTo>
                  <a:pt x="195354" y="87923"/>
                  <a:pt x="200967" y="93536"/>
                  <a:pt x="200967" y="100484"/>
                </a:cubicBezTo>
                <a:cubicBezTo>
                  <a:pt x="200967" y="107431"/>
                  <a:pt x="195354" y="113044"/>
                  <a:pt x="188407" y="113044"/>
                </a:cubicBezTo>
                <a:lnTo>
                  <a:pt x="100484" y="113044"/>
                </a:lnTo>
                <a:cubicBezTo>
                  <a:pt x="93536" y="113044"/>
                  <a:pt x="87923" y="107431"/>
                  <a:pt x="87923" y="100484"/>
                </a:cubicBezTo>
                <a:close/>
                <a:moveTo>
                  <a:pt x="62802" y="163286"/>
                </a:moveTo>
                <a:cubicBezTo>
                  <a:pt x="62802" y="156338"/>
                  <a:pt x="68415" y="150725"/>
                  <a:pt x="75363" y="150725"/>
                </a:cubicBezTo>
                <a:lnTo>
                  <a:pt x="188407" y="150725"/>
                </a:lnTo>
                <a:cubicBezTo>
                  <a:pt x="195354" y="150725"/>
                  <a:pt x="200967" y="156338"/>
                  <a:pt x="200967" y="163286"/>
                </a:cubicBezTo>
                <a:cubicBezTo>
                  <a:pt x="200967" y="170233"/>
                  <a:pt x="195354" y="175846"/>
                  <a:pt x="188407" y="175846"/>
                </a:cubicBezTo>
                <a:lnTo>
                  <a:pt x="75363" y="175846"/>
                </a:lnTo>
                <a:cubicBezTo>
                  <a:pt x="68415" y="175846"/>
                  <a:pt x="62802" y="170233"/>
                  <a:pt x="62802" y="163286"/>
                </a:cubicBezTo>
                <a:close/>
                <a:moveTo>
                  <a:pt x="25121" y="147585"/>
                </a:moveTo>
                <a:cubicBezTo>
                  <a:pt x="33786" y="147585"/>
                  <a:pt x="40821" y="154620"/>
                  <a:pt x="40821" y="163286"/>
                </a:cubicBezTo>
                <a:cubicBezTo>
                  <a:pt x="40821" y="171951"/>
                  <a:pt x="33786" y="178986"/>
                  <a:pt x="25121" y="178986"/>
                </a:cubicBezTo>
                <a:cubicBezTo>
                  <a:pt x="16456" y="178986"/>
                  <a:pt x="9420" y="171951"/>
                  <a:pt x="9420" y="163286"/>
                </a:cubicBezTo>
                <a:cubicBezTo>
                  <a:pt x="9420" y="154620"/>
                  <a:pt x="16456" y="147585"/>
                  <a:pt x="25121" y="147585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26" name="Text 24"/>
          <p:cNvSpPr/>
          <p:nvPr/>
        </p:nvSpPr>
        <p:spPr>
          <a:xfrm>
            <a:off x="6079253" y="1214176"/>
            <a:ext cx="3048000" cy="2679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GB" sz="1582" b="1" noProof="0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Three Primary Recommendations</a:t>
            </a:r>
            <a:endParaRPr lang="en-GB" sz="1600" noProof="0" dirty="0"/>
          </a:p>
        </p:txBody>
      </p:sp>
      <p:sp>
        <p:nvSpPr>
          <p:cNvPr id="27" name="Shape 25"/>
          <p:cNvSpPr/>
          <p:nvPr/>
        </p:nvSpPr>
        <p:spPr>
          <a:xfrm>
            <a:off x="5744308" y="1582513"/>
            <a:ext cx="5978769" cy="1105319"/>
          </a:xfrm>
          <a:custGeom>
            <a:avLst/>
            <a:gdLst/>
            <a:ahLst/>
            <a:cxnLst/>
            <a:rect l="l" t="t" r="r" b="b"/>
            <a:pathLst>
              <a:path w="5978769" h="1105319">
                <a:moveTo>
                  <a:pt x="33495" y="0"/>
                </a:moveTo>
                <a:lnTo>
                  <a:pt x="5911776" y="0"/>
                </a:lnTo>
                <a:cubicBezTo>
                  <a:pt x="5948775" y="0"/>
                  <a:pt x="5978769" y="29994"/>
                  <a:pt x="5978769" y="66993"/>
                </a:cubicBezTo>
                <a:lnTo>
                  <a:pt x="5978769" y="1038325"/>
                </a:lnTo>
                <a:cubicBezTo>
                  <a:pt x="5978769" y="1075325"/>
                  <a:pt x="5948775" y="1105319"/>
                  <a:pt x="5911776" y="1105319"/>
                </a:cubicBezTo>
                <a:lnTo>
                  <a:pt x="33495" y="1105319"/>
                </a:lnTo>
                <a:cubicBezTo>
                  <a:pt x="14996" y="1105319"/>
                  <a:pt x="0" y="1090323"/>
                  <a:pt x="0" y="1071824"/>
                </a:cubicBezTo>
                <a:lnTo>
                  <a:pt x="0" y="33495"/>
                </a:lnTo>
                <a:cubicBezTo>
                  <a:pt x="0" y="15008"/>
                  <a:pt x="15008" y="0"/>
                  <a:pt x="33495" y="0"/>
                </a:cubicBezTo>
                <a:close/>
              </a:path>
            </a:pathLst>
          </a:custGeom>
          <a:gradFill flip="none" rotWithShape="1">
            <a:gsLst>
              <a:gs pos="0">
                <a:srgbClr val="4A908A">
                  <a:alpha val="20000"/>
                </a:srgbClr>
              </a:gs>
              <a:gs pos="100000">
                <a:srgbClr val="000000">
                  <a:alpha val="0"/>
                </a:srgbClr>
              </a:gs>
            </a:gsLst>
            <a:lin ang="0" scaled="1"/>
          </a:gra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28" name="Shape 26"/>
          <p:cNvSpPr/>
          <p:nvPr/>
        </p:nvSpPr>
        <p:spPr>
          <a:xfrm>
            <a:off x="5744308" y="1582513"/>
            <a:ext cx="33495" cy="1105319"/>
          </a:xfrm>
          <a:custGeom>
            <a:avLst/>
            <a:gdLst/>
            <a:ahLst/>
            <a:cxnLst/>
            <a:rect l="l" t="t" r="r" b="b"/>
            <a:pathLst>
              <a:path w="33495" h="1105319">
                <a:moveTo>
                  <a:pt x="33495" y="0"/>
                </a:moveTo>
                <a:lnTo>
                  <a:pt x="33495" y="0"/>
                </a:lnTo>
                <a:lnTo>
                  <a:pt x="33495" y="1105319"/>
                </a:lnTo>
                <a:lnTo>
                  <a:pt x="33495" y="1105319"/>
                </a:lnTo>
                <a:cubicBezTo>
                  <a:pt x="14996" y="1105319"/>
                  <a:pt x="0" y="1090323"/>
                  <a:pt x="0" y="1071824"/>
                </a:cubicBezTo>
                <a:lnTo>
                  <a:pt x="0" y="33495"/>
                </a:lnTo>
                <a:cubicBezTo>
                  <a:pt x="0" y="15008"/>
                  <a:pt x="15008" y="0"/>
                  <a:pt x="33495" y="0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29" name="Shape 27"/>
          <p:cNvSpPr/>
          <p:nvPr/>
        </p:nvSpPr>
        <p:spPr>
          <a:xfrm>
            <a:off x="5861538" y="1682997"/>
            <a:ext cx="334945" cy="334945"/>
          </a:xfrm>
          <a:custGeom>
            <a:avLst/>
            <a:gdLst/>
            <a:ahLst/>
            <a:cxnLst/>
            <a:rect l="l" t="t" r="r" b="b"/>
            <a:pathLst>
              <a:path w="334945" h="334945">
                <a:moveTo>
                  <a:pt x="167473" y="0"/>
                </a:moveTo>
                <a:lnTo>
                  <a:pt x="167473" y="0"/>
                </a:lnTo>
                <a:cubicBezTo>
                  <a:pt x="259903" y="0"/>
                  <a:pt x="334945" y="75042"/>
                  <a:pt x="334945" y="167473"/>
                </a:cubicBezTo>
                <a:lnTo>
                  <a:pt x="334945" y="167473"/>
                </a:lnTo>
                <a:cubicBezTo>
                  <a:pt x="334945" y="259903"/>
                  <a:pt x="259903" y="334945"/>
                  <a:pt x="167473" y="334945"/>
                </a:cubicBezTo>
                <a:lnTo>
                  <a:pt x="167473" y="334945"/>
                </a:lnTo>
                <a:cubicBezTo>
                  <a:pt x="75042" y="334945"/>
                  <a:pt x="0" y="259903"/>
                  <a:pt x="0" y="167473"/>
                </a:cubicBezTo>
                <a:lnTo>
                  <a:pt x="0" y="167473"/>
                </a:lnTo>
                <a:cubicBezTo>
                  <a:pt x="0" y="75042"/>
                  <a:pt x="75042" y="0"/>
                  <a:pt x="167473" y="0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30" name="Text 28"/>
          <p:cNvSpPr/>
          <p:nvPr/>
        </p:nvSpPr>
        <p:spPr>
          <a:xfrm>
            <a:off x="6002425" y="1733238"/>
            <a:ext cx="133978" cy="2344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GB" sz="1319" b="1" noProof="0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1</a:t>
            </a:r>
            <a:endParaRPr lang="en-GB" sz="1600" noProof="0" dirty="0"/>
          </a:p>
        </p:txBody>
      </p:sp>
      <p:sp>
        <p:nvSpPr>
          <p:cNvPr id="31" name="Text 29"/>
          <p:cNvSpPr/>
          <p:nvPr/>
        </p:nvSpPr>
        <p:spPr>
          <a:xfrm>
            <a:off x="6296967" y="1682997"/>
            <a:ext cx="5400989" cy="2344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GB" sz="1187" b="1" noProof="0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Halt Blanket Application</a:t>
            </a:r>
            <a:endParaRPr lang="en-GB" sz="1600" noProof="0" dirty="0"/>
          </a:p>
        </p:txBody>
      </p:sp>
      <p:sp>
        <p:nvSpPr>
          <p:cNvPr id="32" name="Text 30"/>
          <p:cNvSpPr/>
          <p:nvPr/>
        </p:nvSpPr>
        <p:spPr>
          <a:xfrm>
            <a:off x="6296967" y="1950953"/>
            <a:ext cx="5392615" cy="4354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GB" sz="1055" noProof="0" dirty="0" err="1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Opt</a:t>
            </a:r>
            <a:r>
              <a:rPr lang="en-GB" sz="1055" noProof="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for </a:t>
            </a:r>
            <a:r>
              <a:rPr lang="en-GB" sz="1055" b="1" noProof="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personalised risk assessments</a:t>
            </a:r>
            <a:r>
              <a:rPr lang="en-GB" sz="1055" noProof="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with explicit informed consent via Easy Read formats and video explanations</a:t>
            </a:r>
            <a:endParaRPr lang="en-GB" sz="1600" noProof="0" dirty="0"/>
          </a:p>
        </p:txBody>
      </p:sp>
      <p:sp>
        <p:nvSpPr>
          <p:cNvPr id="33" name="Text 31"/>
          <p:cNvSpPr/>
          <p:nvPr/>
        </p:nvSpPr>
        <p:spPr>
          <a:xfrm>
            <a:off x="6296967" y="2419876"/>
            <a:ext cx="5384242" cy="1674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GB" sz="923" noProof="0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(Rethink Mental Illness, 2024)</a:t>
            </a:r>
            <a:endParaRPr lang="en-GB" sz="1600" noProof="0" dirty="0"/>
          </a:p>
        </p:txBody>
      </p:sp>
      <p:sp>
        <p:nvSpPr>
          <p:cNvPr id="34" name="Shape 32"/>
          <p:cNvSpPr/>
          <p:nvPr/>
        </p:nvSpPr>
        <p:spPr>
          <a:xfrm>
            <a:off x="5744308" y="2754821"/>
            <a:ext cx="5978769" cy="1105319"/>
          </a:xfrm>
          <a:custGeom>
            <a:avLst/>
            <a:gdLst/>
            <a:ahLst/>
            <a:cxnLst/>
            <a:rect l="l" t="t" r="r" b="b"/>
            <a:pathLst>
              <a:path w="5978769" h="1105319">
                <a:moveTo>
                  <a:pt x="33495" y="0"/>
                </a:moveTo>
                <a:lnTo>
                  <a:pt x="5911776" y="0"/>
                </a:lnTo>
                <a:cubicBezTo>
                  <a:pt x="5948775" y="0"/>
                  <a:pt x="5978769" y="29994"/>
                  <a:pt x="5978769" y="66993"/>
                </a:cubicBezTo>
                <a:lnTo>
                  <a:pt x="5978769" y="1038325"/>
                </a:lnTo>
                <a:cubicBezTo>
                  <a:pt x="5978769" y="1075325"/>
                  <a:pt x="5948775" y="1105319"/>
                  <a:pt x="5911776" y="1105319"/>
                </a:cubicBezTo>
                <a:lnTo>
                  <a:pt x="33495" y="1105319"/>
                </a:lnTo>
                <a:cubicBezTo>
                  <a:pt x="14996" y="1105319"/>
                  <a:pt x="0" y="1090323"/>
                  <a:pt x="0" y="1071824"/>
                </a:cubicBezTo>
                <a:lnTo>
                  <a:pt x="0" y="33495"/>
                </a:lnTo>
                <a:cubicBezTo>
                  <a:pt x="0" y="15008"/>
                  <a:pt x="15008" y="0"/>
                  <a:pt x="33495" y="0"/>
                </a:cubicBezTo>
                <a:close/>
              </a:path>
            </a:pathLst>
          </a:custGeom>
          <a:gradFill flip="none" rotWithShape="1">
            <a:gsLst>
              <a:gs pos="0">
                <a:srgbClr val="D69E2E">
                  <a:alpha val="20000"/>
                </a:srgbClr>
              </a:gs>
              <a:gs pos="100000">
                <a:srgbClr val="000000">
                  <a:alpha val="0"/>
                </a:srgbClr>
              </a:gs>
            </a:gsLst>
            <a:lin ang="0" scaled="1"/>
          </a:gra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35" name="Shape 33"/>
          <p:cNvSpPr/>
          <p:nvPr/>
        </p:nvSpPr>
        <p:spPr>
          <a:xfrm>
            <a:off x="5744308" y="2754821"/>
            <a:ext cx="33495" cy="1105319"/>
          </a:xfrm>
          <a:custGeom>
            <a:avLst/>
            <a:gdLst/>
            <a:ahLst/>
            <a:cxnLst/>
            <a:rect l="l" t="t" r="r" b="b"/>
            <a:pathLst>
              <a:path w="33495" h="1105319">
                <a:moveTo>
                  <a:pt x="33495" y="0"/>
                </a:moveTo>
                <a:lnTo>
                  <a:pt x="33495" y="0"/>
                </a:lnTo>
                <a:lnTo>
                  <a:pt x="33495" y="1105319"/>
                </a:lnTo>
                <a:lnTo>
                  <a:pt x="33495" y="1105319"/>
                </a:lnTo>
                <a:cubicBezTo>
                  <a:pt x="14996" y="1105319"/>
                  <a:pt x="0" y="1090323"/>
                  <a:pt x="0" y="1071824"/>
                </a:cubicBezTo>
                <a:lnTo>
                  <a:pt x="0" y="33495"/>
                </a:lnTo>
                <a:cubicBezTo>
                  <a:pt x="0" y="15008"/>
                  <a:pt x="15008" y="0"/>
                  <a:pt x="33495" y="0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36" name="Shape 34"/>
          <p:cNvSpPr/>
          <p:nvPr/>
        </p:nvSpPr>
        <p:spPr>
          <a:xfrm>
            <a:off x="5861538" y="2855304"/>
            <a:ext cx="334945" cy="334945"/>
          </a:xfrm>
          <a:custGeom>
            <a:avLst/>
            <a:gdLst/>
            <a:ahLst/>
            <a:cxnLst/>
            <a:rect l="l" t="t" r="r" b="b"/>
            <a:pathLst>
              <a:path w="334945" h="334945">
                <a:moveTo>
                  <a:pt x="167473" y="0"/>
                </a:moveTo>
                <a:lnTo>
                  <a:pt x="167473" y="0"/>
                </a:lnTo>
                <a:cubicBezTo>
                  <a:pt x="259903" y="0"/>
                  <a:pt x="334945" y="75042"/>
                  <a:pt x="334945" y="167473"/>
                </a:cubicBezTo>
                <a:lnTo>
                  <a:pt x="334945" y="167473"/>
                </a:lnTo>
                <a:cubicBezTo>
                  <a:pt x="334945" y="259903"/>
                  <a:pt x="259903" y="334945"/>
                  <a:pt x="167473" y="334945"/>
                </a:cubicBezTo>
                <a:lnTo>
                  <a:pt x="167473" y="334945"/>
                </a:lnTo>
                <a:cubicBezTo>
                  <a:pt x="75042" y="334945"/>
                  <a:pt x="0" y="259903"/>
                  <a:pt x="0" y="167473"/>
                </a:cubicBezTo>
                <a:lnTo>
                  <a:pt x="0" y="167473"/>
                </a:lnTo>
                <a:cubicBezTo>
                  <a:pt x="0" y="75042"/>
                  <a:pt x="75042" y="0"/>
                  <a:pt x="167473" y="0"/>
                </a:cubicBez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37" name="Text 35"/>
          <p:cNvSpPr/>
          <p:nvPr/>
        </p:nvSpPr>
        <p:spPr>
          <a:xfrm>
            <a:off x="5986306" y="2905546"/>
            <a:ext cx="167473" cy="2344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GB" sz="1319" b="1" noProof="0" dirty="0">
                <a:solidFill>
                  <a:srgbClr val="1A202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2</a:t>
            </a:r>
            <a:endParaRPr lang="en-GB" sz="1600" noProof="0" dirty="0"/>
          </a:p>
        </p:txBody>
      </p:sp>
      <p:sp>
        <p:nvSpPr>
          <p:cNvPr id="38" name="Text 36"/>
          <p:cNvSpPr/>
          <p:nvPr/>
        </p:nvSpPr>
        <p:spPr>
          <a:xfrm>
            <a:off x="6296967" y="2855304"/>
            <a:ext cx="5400989" cy="2344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GB" sz="1187" b="1" noProof="0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Expand Workforce Development</a:t>
            </a:r>
            <a:endParaRPr lang="en-GB" sz="1600" noProof="0" dirty="0"/>
          </a:p>
        </p:txBody>
      </p:sp>
      <p:sp>
        <p:nvSpPr>
          <p:cNvPr id="39" name="Text 37"/>
          <p:cNvSpPr/>
          <p:nvPr/>
        </p:nvSpPr>
        <p:spPr>
          <a:xfrm>
            <a:off x="6296967" y="3123260"/>
            <a:ext cx="5392615" cy="4354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GB" sz="1055" noProof="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Beyond technical training to include </a:t>
            </a:r>
            <a:r>
              <a:rPr lang="en-GB" sz="1055" b="1" noProof="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professional and ethical aspects</a:t>
            </a:r>
            <a:r>
              <a:rPr lang="en-GB" sz="1055" noProof="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of surveillance-based care, preserving therapeutic relationships</a:t>
            </a:r>
            <a:endParaRPr lang="en-GB" sz="1600" noProof="0" dirty="0"/>
          </a:p>
        </p:txBody>
      </p:sp>
      <p:sp>
        <p:nvSpPr>
          <p:cNvPr id="40" name="Text 38"/>
          <p:cNvSpPr/>
          <p:nvPr/>
        </p:nvSpPr>
        <p:spPr>
          <a:xfrm>
            <a:off x="6296967" y="3592183"/>
            <a:ext cx="5384242" cy="1674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GB" sz="923" noProof="0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(The King's Fund, 2025)</a:t>
            </a:r>
            <a:endParaRPr lang="en-GB" sz="1600" noProof="0" dirty="0"/>
          </a:p>
        </p:txBody>
      </p:sp>
      <p:sp>
        <p:nvSpPr>
          <p:cNvPr id="41" name="Shape 39"/>
          <p:cNvSpPr/>
          <p:nvPr/>
        </p:nvSpPr>
        <p:spPr>
          <a:xfrm>
            <a:off x="5744308" y="3927129"/>
            <a:ext cx="5978769" cy="1105319"/>
          </a:xfrm>
          <a:custGeom>
            <a:avLst/>
            <a:gdLst/>
            <a:ahLst/>
            <a:cxnLst/>
            <a:rect l="l" t="t" r="r" b="b"/>
            <a:pathLst>
              <a:path w="5978769" h="1105319">
                <a:moveTo>
                  <a:pt x="33495" y="0"/>
                </a:moveTo>
                <a:lnTo>
                  <a:pt x="5911776" y="0"/>
                </a:lnTo>
                <a:cubicBezTo>
                  <a:pt x="5948775" y="0"/>
                  <a:pt x="5978769" y="29994"/>
                  <a:pt x="5978769" y="66993"/>
                </a:cubicBezTo>
                <a:lnTo>
                  <a:pt x="5978769" y="1038325"/>
                </a:lnTo>
                <a:cubicBezTo>
                  <a:pt x="5978769" y="1075325"/>
                  <a:pt x="5948775" y="1105319"/>
                  <a:pt x="5911776" y="1105319"/>
                </a:cubicBezTo>
                <a:lnTo>
                  <a:pt x="33495" y="1105319"/>
                </a:lnTo>
                <a:cubicBezTo>
                  <a:pt x="14996" y="1105319"/>
                  <a:pt x="0" y="1090323"/>
                  <a:pt x="0" y="1071824"/>
                </a:cubicBezTo>
                <a:lnTo>
                  <a:pt x="0" y="33495"/>
                </a:lnTo>
                <a:cubicBezTo>
                  <a:pt x="0" y="15008"/>
                  <a:pt x="15008" y="0"/>
                  <a:pt x="33495" y="0"/>
                </a:cubicBezTo>
                <a:close/>
              </a:path>
            </a:pathLst>
          </a:custGeom>
          <a:gradFill flip="none" rotWithShape="1">
            <a:gsLst>
              <a:gs pos="0">
                <a:srgbClr val="4A908A">
                  <a:alpha val="20000"/>
                </a:srgbClr>
              </a:gs>
              <a:gs pos="100000">
                <a:srgbClr val="000000">
                  <a:alpha val="0"/>
                </a:srgbClr>
              </a:gs>
            </a:gsLst>
            <a:lin ang="0" scaled="1"/>
          </a:gra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42" name="Shape 40"/>
          <p:cNvSpPr/>
          <p:nvPr/>
        </p:nvSpPr>
        <p:spPr>
          <a:xfrm>
            <a:off x="5744308" y="3927129"/>
            <a:ext cx="33495" cy="1105319"/>
          </a:xfrm>
          <a:custGeom>
            <a:avLst/>
            <a:gdLst/>
            <a:ahLst/>
            <a:cxnLst/>
            <a:rect l="l" t="t" r="r" b="b"/>
            <a:pathLst>
              <a:path w="33495" h="1105319">
                <a:moveTo>
                  <a:pt x="33495" y="0"/>
                </a:moveTo>
                <a:lnTo>
                  <a:pt x="33495" y="0"/>
                </a:lnTo>
                <a:lnTo>
                  <a:pt x="33495" y="1105319"/>
                </a:lnTo>
                <a:lnTo>
                  <a:pt x="33495" y="1105319"/>
                </a:lnTo>
                <a:cubicBezTo>
                  <a:pt x="14996" y="1105319"/>
                  <a:pt x="0" y="1090323"/>
                  <a:pt x="0" y="1071824"/>
                </a:cubicBezTo>
                <a:lnTo>
                  <a:pt x="0" y="33495"/>
                </a:lnTo>
                <a:cubicBezTo>
                  <a:pt x="0" y="15008"/>
                  <a:pt x="15008" y="0"/>
                  <a:pt x="33495" y="0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43" name="Shape 41"/>
          <p:cNvSpPr/>
          <p:nvPr/>
        </p:nvSpPr>
        <p:spPr>
          <a:xfrm>
            <a:off x="5861538" y="4027612"/>
            <a:ext cx="334945" cy="334945"/>
          </a:xfrm>
          <a:custGeom>
            <a:avLst/>
            <a:gdLst/>
            <a:ahLst/>
            <a:cxnLst/>
            <a:rect l="l" t="t" r="r" b="b"/>
            <a:pathLst>
              <a:path w="334945" h="334945">
                <a:moveTo>
                  <a:pt x="167473" y="0"/>
                </a:moveTo>
                <a:lnTo>
                  <a:pt x="167473" y="0"/>
                </a:lnTo>
                <a:cubicBezTo>
                  <a:pt x="259903" y="0"/>
                  <a:pt x="334945" y="75042"/>
                  <a:pt x="334945" y="167473"/>
                </a:cubicBezTo>
                <a:lnTo>
                  <a:pt x="334945" y="167473"/>
                </a:lnTo>
                <a:cubicBezTo>
                  <a:pt x="334945" y="259903"/>
                  <a:pt x="259903" y="334945"/>
                  <a:pt x="167473" y="334945"/>
                </a:cubicBezTo>
                <a:lnTo>
                  <a:pt x="167473" y="334945"/>
                </a:lnTo>
                <a:cubicBezTo>
                  <a:pt x="75042" y="334945"/>
                  <a:pt x="0" y="259903"/>
                  <a:pt x="0" y="167473"/>
                </a:cubicBezTo>
                <a:lnTo>
                  <a:pt x="0" y="167473"/>
                </a:lnTo>
                <a:cubicBezTo>
                  <a:pt x="0" y="75042"/>
                  <a:pt x="75042" y="0"/>
                  <a:pt x="167473" y="0"/>
                </a:cubicBez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44" name="Text 42"/>
          <p:cNvSpPr/>
          <p:nvPr/>
        </p:nvSpPr>
        <p:spPr>
          <a:xfrm>
            <a:off x="5984212" y="4077854"/>
            <a:ext cx="175846" cy="2344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GB" sz="1319" b="1" noProof="0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3</a:t>
            </a:r>
            <a:endParaRPr lang="en-GB" sz="1600" noProof="0" dirty="0"/>
          </a:p>
        </p:txBody>
      </p:sp>
      <p:sp>
        <p:nvSpPr>
          <p:cNvPr id="45" name="Text 43"/>
          <p:cNvSpPr/>
          <p:nvPr/>
        </p:nvSpPr>
        <p:spPr>
          <a:xfrm>
            <a:off x="6296967" y="4027612"/>
            <a:ext cx="5400989" cy="2344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GB" sz="1187" b="1" noProof="0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Demand Independent Research</a:t>
            </a:r>
            <a:endParaRPr lang="en-GB" sz="1600" noProof="0" dirty="0"/>
          </a:p>
        </p:txBody>
      </p:sp>
      <p:sp>
        <p:nvSpPr>
          <p:cNvPr id="46" name="Text 44"/>
          <p:cNvSpPr/>
          <p:nvPr/>
        </p:nvSpPr>
        <p:spPr>
          <a:xfrm>
            <a:off x="6296967" y="4295564"/>
            <a:ext cx="5392615" cy="4354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GB" sz="1055" noProof="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Without manufacturer conflicts to assess </a:t>
            </a:r>
            <a:r>
              <a:rPr lang="en-GB" sz="1055" b="1" noProof="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long-term psychological effects</a:t>
            </a:r>
            <a:r>
              <a:rPr lang="en-GB" sz="1055" noProof="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on vulnerable populations: trauma survivors, psychosis, minorities</a:t>
            </a:r>
            <a:endParaRPr lang="en-GB" sz="1600" noProof="0" dirty="0"/>
          </a:p>
        </p:txBody>
      </p:sp>
      <p:sp>
        <p:nvSpPr>
          <p:cNvPr id="47" name="Text 45"/>
          <p:cNvSpPr/>
          <p:nvPr/>
        </p:nvSpPr>
        <p:spPr>
          <a:xfrm>
            <a:off x="6296967" y="4764487"/>
            <a:ext cx="5384242" cy="1674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GB" sz="923" noProof="0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(Dewa et al, 2023)</a:t>
            </a:r>
            <a:endParaRPr lang="en-GB" sz="1600" noProof="0" dirty="0"/>
          </a:p>
        </p:txBody>
      </p:sp>
      <p:sp>
        <p:nvSpPr>
          <p:cNvPr id="48" name="Shape 46"/>
          <p:cNvSpPr/>
          <p:nvPr/>
        </p:nvSpPr>
        <p:spPr>
          <a:xfrm>
            <a:off x="5600281" y="5181976"/>
            <a:ext cx="6251749" cy="1579266"/>
          </a:xfrm>
          <a:custGeom>
            <a:avLst/>
            <a:gdLst/>
            <a:ahLst/>
            <a:cxnLst/>
            <a:rect l="l" t="t" r="r" b="b"/>
            <a:pathLst>
              <a:path w="6251749" h="1579266">
                <a:moveTo>
                  <a:pt x="100489" y="0"/>
                </a:moveTo>
                <a:lnTo>
                  <a:pt x="6151261" y="0"/>
                </a:lnTo>
                <a:cubicBezTo>
                  <a:pt x="6206759" y="0"/>
                  <a:pt x="6251749" y="44990"/>
                  <a:pt x="6251749" y="100489"/>
                </a:cubicBezTo>
                <a:lnTo>
                  <a:pt x="6251749" y="1478777"/>
                </a:lnTo>
                <a:cubicBezTo>
                  <a:pt x="6251749" y="1534276"/>
                  <a:pt x="6206759" y="1579266"/>
                  <a:pt x="6151261" y="1579266"/>
                </a:cubicBezTo>
                <a:lnTo>
                  <a:pt x="100489" y="1579266"/>
                </a:lnTo>
                <a:cubicBezTo>
                  <a:pt x="44990" y="1579266"/>
                  <a:pt x="0" y="1534276"/>
                  <a:pt x="0" y="1478777"/>
                </a:cubicBezTo>
                <a:lnTo>
                  <a:pt x="0" y="100489"/>
                </a:lnTo>
                <a:cubicBezTo>
                  <a:pt x="0" y="45027"/>
                  <a:pt x="45027" y="0"/>
                  <a:pt x="100489" y="0"/>
                </a:cubicBezTo>
                <a:close/>
              </a:path>
            </a:pathLst>
          </a:custGeom>
          <a:gradFill flip="none" rotWithShape="1">
            <a:gsLst>
              <a:gs pos="0">
                <a:srgbClr val="4A908A">
                  <a:alpha val="15000"/>
                </a:srgbClr>
              </a:gs>
              <a:gs pos="100000">
                <a:srgbClr val="D69E2E">
                  <a:alpha val="15000"/>
                </a:srgbClr>
              </a:gs>
            </a:gsLst>
            <a:lin ang="2700000" scaled="1"/>
          </a:gradFill>
          <a:ln w="20320">
            <a:solidFill>
              <a:srgbClr val="4A908A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49" name="Shape 47"/>
          <p:cNvSpPr/>
          <p:nvPr/>
        </p:nvSpPr>
        <p:spPr>
          <a:xfrm>
            <a:off x="8617508" y="5414285"/>
            <a:ext cx="219808" cy="251209"/>
          </a:xfrm>
          <a:custGeom>
            <a:avLst/>
            <a:gdLst/>
            <a:ahLst/>
            <a:cxnLst/>
            <a:rect l="l" t="t" r="r" b="b"/>
            <a:pathLst>
              <a:path w="219808" h="251209">
                <a:moveTo>
                  <a:pt x="0" y="105979"/>
                </a:moveTo>
                <a:cubicBezTo>
                  <a:pt x="0" y="73449"/>
                  <a:pt x="26347" y="47102"/>
                  <a:pt x="58877" y="47102"/>
                </a:cubicBezTo>
                <a:lnTo>
                  <a:pt x="62802" y="47102"/>
                </a:lnTo>
                <a:cubicBezTo>
                  <a:pt x="71487" y="47102"/>
                  <a:pt x="78503" y="54118"/>
                  <a:pt x="78503" y="62802"/>
                </a:cubicBezTo>
                <a:cubicBezTo>
                  <a:pt x="78503" y="71487"/>
                  <a:pt x="71487" y="78503"/>
                  <a:pt x="62802" y="78503"/>
                </a:cubicBezTo>
                <a:lnTo>
                  <a:pt x="58877" y="78503"/>
                </a:lnTo>
                <a:cubicBezTo>
                  <a:pt x="43716" y="78503"/>
                  <a:pt x="31401" y="90818"/>
                  <a:pt x="31401" y="105979"/>
                </a:cubicBezTo>
                <a:lnTo>
                  <a:pt x="31401" y="109904"/>
                </a:lnTo>
                <a:lnTo>
                  <a:pt x="62802" y="109904"/>
                </a:lnTo>
                <a:cubicBezTo>
                  <a:pt x="80122" y="109904"/>
                  <a:pt x="94203" y="123985"/>
                  <a:pt x="94203" y="141305"/>
                </a:cubicBezTo>
                <a:lnTo>
                  <a:pt x="94203" y="172706"/>
                </a:lnTo>
                <a:cubicBezTo>
                  <a:pt x="94203" y="190026"/>
                  <a:pt x="80122" y="204107"/>
                  <a:pt x="62802" y="204107"/>
                </a:cubicBezTo>
                <a:lnTo>
                  <a:pt x="31401" y="204107"/>
                </a:lnTo>
                <a:cubicBezTo>
                  <a:pt x="14081" y="204107"/>
                  <a:pt x="0" y="190026"/>
                  <a:pt x="0" y="172706"/>
                </a:cubicBezTo>
                <a:lnTo>
                  <a:pt x="0" y="105979"/>
                </a:lnTo>
                <a:close/>
                <a:moveTo>
                  <a:pt x="125604" y="105979"/>
                </a:moveTo>
                <a:cubicBezTo>
                  <a:pt x="125604" y="73449"/>
                  <a:pt x="151952" y="47102"/>
                  <a:pt x="184481" y="47102"/>
                </a:cubicBezTo>
                <a:lnTo>
                  <a:pt x="188407" y="47102"/>
                </a:lnTo>
                <a:cubicBezTo>
                  <a:pt x="197091" y="47102"/>
                  <a:pt x="204107" y="54118"/>
                  <a:pt x="204107" y="62802"/>
                </a:cubicBezTo>
                <a:cubicBezTo>
                  <a:pt x="204107" y="71487"/>
                  <a:pt x="197091" y="78503"/>
                  <a:pt x="188407" y="78503"/>
                </a:cubicBezTo>
                <a:lnTo>
                  <a:pt x="184481" y="78503"/>
                </a:lnTo>
                <a:cubicBezTo>
                  <a:pt x="169321" y="78503"/>
                  <a:pt x="157005" y="90818"/>
                  <a:pt x="157005" y="105979"/>
                </a:cubicBezTo>
                <a:lnTo>
                  <a:pt x="157005" y="109904"/>
                </a:lnTo>
                <a:lnTo>
                  <a:pt x="188407" y="109904"/>
                </a:lnTo>
                <a:cubicBezTo>
                  <a:pt x="205726" y="109904"/>
                  <a:pt x="219808" y="123985"/>
                  <a:pt x="219808" y="141305"/>
                </a:cubicBezTo>
                <a:lnTo>
                  <a:pt x="219808" y="172706"/>
                </a:lnTo>
                <a:cubicBezTo>
                  <a:pt x="219808" y="190026"/>
                  <a:pt x="205726" y="204107"/>
                  <a:pt x="188407" y="204107"/>
                </a:cubicBezTo>
                <a:lnTo>
                  <a:pt x="157005" y="204107"/>
                </a:lnTo>
                <a:cubicBezTo>
                  <a:pt x="139686" y="204107"/>
                  <a:pt x="125604" y="190026"/>
                  <a:pt x="125604" y="172706"/>
                </a:cubicBezTo>
                <a:lnTo>
                  <a:pt x="125604" y="105979"/>
                </a:lnTo>
                <a:close/>
              </a:path>
            </a:pathLst>
          </a:custGeom>
          <a:solidFill>
            <a:srgbClr val="4A908A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50" name="Text 48"/>
          <p:cNvSpPr/>
          <p:nvPr/>
        </p:nvSpPr>
        <p:spPr>
          <a:xfrm>
            <a:off x="5699090" y="5765978"/>
            <a:ext cx="6054132" cy="2763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40000"/>
              </a:lnSpc>
            </a:pPr>
            <a:r>
              <a:rPr lang="en-GB" sz="1319" noProof="0" dirty="0">
                <a:solidFill>
                  <a:srgbClr val="F7FAFC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"Technology should enhance human care rather than replace it"</a:t>
            </a:r>
            <a:endParaRPr lang="en-GB" sz="1600" noProof="0" dirty="0"/>
          </a:p>
        </p:txBody>
      </p:sp>
      <p:sp>
        <p:nvSpPr>
          <p:cNvPr id="51" name="Shape 49"/>
          <p:cNvSpPr/>
          <p:nvPr/>
        </p:nvSpPr>
        <p:spPr>
          <a:xfrm>
            <a:off x="8457363" y="6138604"/>
            <a:ext cx="535912" cy="33495"/>
          </a:xfrm>
          <a:custGeom>
            <a:avLst/>
            <a:gdLst/>
            <a:ahLst/>
            <a:cxnLst/>
            <a:rect l="l" t="t" r="r" b="b"/>
            <a:pathLst>
              <a:path w="535912" h="33495">
                <a:moveTo>
                  <a:pt x="0" y="0"/>
                </a:moveTo>
                <a:lnTo>
                  <a:pt x="535912" y="0"/>
                </a:lnTo>
                <a:lnTo>
                  <a:pt x="535912" y="33495"/>
                </a:lnTo>
                <a:lnTo>
                  <a:pt x="0" y="33495"/>
                </a:lnTo>
                <a:lnTo>
                  <a:pt x="0" y="0"/>
                </a:lnTo>
                <a:close/>
              </a:path>
            </a:pathLst>
          </a:custGeom>
          <a:solidFill>
            <a:srgbClr val="D69E2E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52" name="Text 50"/>
          <p:cNvSpPr/>
          <p:nvPr/>
        </p:nvSpPr>
        <p:spPr>
          <a:xfrm>
            <a:off x="5707464" y="6272582"/>
            <a:ext cx="6037385" cy="2009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GB" sz="1055" noProof="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Digital health must adhere to </a:t>
            </a:r>
            <a:r>
              <a:rPr lang="en-GB" sz="1055" b="1" noProof="0" dirty="0">
                <a:solidFill>
                  <a:srgbClr val="4A908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proportionality</a:t>
            </a:r>
            <a:r>
              <a:rPr lang="en-GB" sz="1055" noProof="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, </a:t>
            </a:r>
            <a:r>
              <a:rPr lang="en-GB" sz="1055" b="1" noProof="0" dirty="0">
                <a:solidFill>
                  <a:srgbClr val="4A908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transparency</a:t>
            </a:r>
            <a:r>
              <a:rPr lang="en-GB" sz="1055" noProof="0" dirty="0">
                <a:solidFill>
                  <a:srgbClr val="F7FAFC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, and </a:t>
            </a:r>
            <a:r>
              <a:rPr lang="en-GB" sz="1055" b="1" noProof="0" dirty="0">
                <a:solidFill>
                  <a:srgbClr val="D69E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patient focus</a:t>
            </a:r>
            <a:endParaRPr lang="en-GB" sz="1600" noProof="0" dirty="0"/>
          </a:p>
        </p:txBody>
      </p:sp>
      <p:sp>
        <p:nvSpPr>
          <p:cNvPr id="53" name="Text 51"/>
          <p:cNvSpPr/>
          <p:nvPr/>
        </p:nvSpPr>
        <p:spPr>
          <a:xfrm>
            <a:off x="5711651" y="6540538"/>
            <a:ext cx="6029011" cy="1674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GB" sz="923" noProof="0" dirty="0">
                <a:solidFill>
                  <a:srgbClr val="7180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(WHO, 2022; Rethink Mental Illness, 2024)</a:t>
            </a:r>
            <a:endParaRPr lang="en-GB" sz="1600" noProof="0" dirty="0"/>
          </a:p>
        </p:txBody>
      </p:sp>
    </p:spTree>
  </p:cSld>
  <p:clrMapOvr>
    <a:masterClrMapping/>
  </p:clrMapOvr>
  <p:transition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A202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81000" y="381000"/>
            <a:ext cx="11506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kern="0" spc="60" dirty="0">
                <a:solidFill>
                  <a:srgbClr val="D69E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Academic Sources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81000" y="647700"/>
            <a:ext cx="11601450" cy="42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270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References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0" y="1114425"/>
            <a:ext cx="12192000" cy="5743575"/>
          </a:xfrm>
          <a:custGeom>
            <a:avLst/>
            <a:gdLst/>
            <a:ahLst/>
            <a:cxnLst/>
            <a:rect l="l" t="t" r="r" b="b"/>
            <a:pathLst>
              <a:path w="11430000" h="5248275">
                <a:moveTo>
                  <a:pt x="114307" y="0"/>
                </a:moveTo>
                <a:lnTo>
                  <a:pt x="11315693" y="0"/>
                </a:lnTo>
                <a:cubicBezTo>
                  <a:pt x="11378823" y="0"/>
                  <a:pt x="11430000" y="51177"/>
                  <a:pt x="11430000" y="114307"/>
                </a:cubicBezTo>
                <a:lnTo>
                  <a:pt x="11430000" y="5133968"/>
                </a:lnTo>
                <a:cubicBezTo>
                  <a:pt x="11430000" y="5197098"/>
                  <a:pt x="11378823" y="5248275"/>
                  <a:pt x="11315693" y="5248275"/>
                </a:cubicBezTo>
                <a:lnTo>
                  <a:pt x="114307" y="5248275"/>
                </a:lnTo>
                <a:cubicBezTo>
                  <a:pt x="51177" y="5248275"/>
                  <a:pt x="0" y="5197098"/>
                  <a:pt x="0" y="5133968"/>
                </a:cubicBezTo>
                <a:lnTo>
                  <a:pt x="0" y="114307"/>
                </a:lnTo>
                <a:cubicBezTo>
                  <a:pt x="0" y="51219"/>
                  <a:pt x="51219" y="0"/>
                  <a:pt x="114307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5" name="Text 3"/>
          <p:cNvSpPr/>
          <p:nvPr/>
        </p:nvSpPr>
        <p:spPr>
          <a:xfrm>
            <a:off x="533400" y="1114425"/>
            <a:ext cx="10972800" cy="6953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105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Agency for Care Effectiveness (2024) Oxevision for vision-based patient monitoring and management in mental health wards. Singapore: Ministry of Health.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533400" y="1648339"/>
            <a:ext cx="10972800" cy="446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105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Buckley, C., Malcolm, R. and Hanlon, J. (2024) 'Economic impact of a vision-based patient monitoring system across five NHS mental health trusts', PLOS Digital Health, 3(9), e0000559.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533400" y="2438473"/>
            <a:ext cx="10972800" cy="60300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105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Care Quality Commission (2025) Brief guide: Digital contactless patient monitoring technologies in mental health inpatient services. London: CQC.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533400" y="2913719"/>
            <a:ext cx="10972800" cy="6553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105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Combined Healthcare NHS Trust (2025) Combined Healthcare launches Oxevision on wards. Available at: https://www.combined.nhs.uk/news/latest-updates/combined-healthcare-launches-oxevision-on-wards/ (Accessed: 20th February 2026).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533400" y="3395511"/>
            <a:ext cx="10972800" cy="757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105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Dewa, L.H., Broyd, J., Hira, R., Hafferty, J. and Aylin, P. (2023) 'A service evaluation of passive remote monitoring technology for patients in a high-secure forensic psychiatric hospital: a qualitative study', BMC Psychiatry, 23(946).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533400" y="4031225"/>
            <a:ext cx="10972800" cy="589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105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Digital Health London (2022) 'Is technology a game-changer for staff experience?' Available at: https://digitalhealth.london/is-technology-a-game-changer-for-healthcare-staffing (Accessed: 15th February 2026).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533400" y="4473526"/>
            <a:ext cx="10972800" cy="7572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105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Griffiths, A.W., Komenda, J., Knight, R., Nadeem, S., Smith, J. and Jones, R. (2024) 'The use and impact of surveillance-based technology initiatives in inpatient and acute mental health settings: a systematic review', BMC Medicine, 22(367).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533400" y="5083276"/>
            <a:ext cx="10972800" cy="5702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105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Health Finance Management Association (2025) Digitally supported monitoring in inpatient mental health. London: HFMA.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533400" y="5551539"/>
            <a:ext cx="10972800" cy="6587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105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Malcolm, R., Shore, J., Stainthorpe, A., Ndebele, F. and Wright, K. (2022) 'Economic evaluation of a vision-based patient monitoring and management system in addition to standard care for adults admitted to psychiatric intensive care units in England', Journal of Medical Economics, 25(1), pp. 1101-1109.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533400" y="6115664"/>
            <a:ext cx="10972800" cy="6587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105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National Elf Service (2024) 'The use and impact of surveillance in inpatient mental health settings'. Available at: https://www.nationalelfservice.net/populations-and-settings/patient-safety/surveillance-inpatient/ (Accessed: 18</a:t>
            </a:r>
            <a:r>
              <a:rPr lang="en-US" sz="1050" baseline="3000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th</a:t>
            </a:r>
            <a:r>
              <a:rPr lang="en-US" sz="105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 February 2026).</a:t>
            </a:r>
            <a:endParaRPr lang="en-US" sz="16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BA8FA10-040B-073D-666F-5AD5F3909396}"/>
              </a:ext>
            </a:extLst>
          </p:cNvPr>
          <p:cNvSpPr txBox="1"/>
          <p:nvPr/>
        </p:nvSpPr>
        <p:spPr>
          <a:xfrm>
            <a:off x="457200" y="2153164"/>
            <a:ext cx="11430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chemeClr val="bg1">
                    <a:lumMod val="85000"/>
                  </a:schemeClr>
                </a:solidFill>
              </a:rPr>
              <a:t>Cumbria, Northumberland, Tyne and Wear NHS Foundation Trust. (2025). </a:t>
            </a:r>
            <a:r>
              <a:rPr lang="en-US" sz="1000" dirty="0" err="1">
                <a:solidFill>
                  <a:schemeClr val="bg1">
                    <a:lumMod val="85000"/>
                  </a:schemeClr>
                </a:solidFill>
              </a:rPr>
              <a:t>Oxevision</a:t>
            </a:r>
            <a:r>
              <a:rPr lang="en-US" sz="1000" dirty="0">
                <a:solidFill>
                  <a:schemeClr val="bg1">
                    <a:lumMod val="85000"/>
                  </a:schemeClr>
                </a:solidFill>
              </a:rPr>
              <a:t> (opt-out consent) - Easy read information - Cumbria, Northumberland, Tyne and Wear NHS Foundation Trust. [online] Available at: https://www.cntw.nhs.uk/resource-library/oxevision-opt-out-consent-easy-read-information/ (Accessed  27</a:t>
            </a:r>
            <a:r>
              <a:rPr lang="en-US" sz="1000" baseline="30000" dirty="0">
                <a:solidFill>
                  <a:schemeClr val="bg1">
                    <a:lumMod val="85000"/>
                  </a:schemeClr>
                </a:solidFill>
              </a:rPr>
              <a:t>th</a:t>
            </a:r>
            <a:r>
              <a:rPr lang="en-US" sz="1000" dirty="0">
                <a:solidFill>
                  <a:schemeClr val="bg1">
                    <a:lumMod val="85000"/>
                  </a:schemeClr>
                </a:solidFill>
              </a:rPr>
              <a:t> February 2026).</a:t>
            </a:r>
            <a:endParaRPr lang="en-GB" sz="1000" dirty="0">
              <a:solidFill>
                <a:schemeClr val="bg1">
                  <a:lumMod val="85000"/>
                </a:schemeClr>
              </a:solidFill>
            </a:endParaRPr>
          </a:p>
        </p:txBody>
      </p:sp>
    </p:spTree>
  </p:cSld>
  <p:clrMapOvr>
    <a:masterClrMapping/>
  </p:clrMapOvr>
  <p:transition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202C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C1013A2-3919-C776-945E-0533CDAD5A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144032F5-F8F5-2E06-4134-97F3A862939E}"/>
              </a:ext>
            </a:extLst>
          </p:cNvPr>
          <p:cNvSpPr/>
          <p:nvPr/>
        </p:nvSpPr>
        <p:spPr>
          <a:xfrm>
            <a:off x="381000" y="381000"/>
            <a:ext cx="11506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kern="0" spc="60" dirty="0">
                <a:solidFill>
                  <a:srgbClr val="D69E2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</a:t>
            </a:r>
            <a:endParaRPr lang="en-US" sz="1600" dirty="0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8C7D090A-0E98-2DA2-5E8E-88FD4A56EC7B}"/>
              </a:ext>
            </a:extLst>
          </p:cNvPr>
          <p:cNvSpPr/>
          <p:nvPr/>
        </p:nvSpPr>
        <p:spPr>
          <a:xfrm>
            <a:off x="381000" y="647700"/>
            <a:ext cx="11601450" cy="42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2700" b="1" dirty="0">
                <a:solidFill>
                  <a:srgbClr val="F7FAFC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References</a:t>
            </a:r>
            <a:endParaRPr lang="en-US" sz="1600" dirty="0"/>
          </a:p>
        </p:txBody>
      </p:sp>
      <p:sp>
        <p:nvSpPr>
          <p:cNvPr id="4" name="Shape 2">
            <a:extLst>
              <a:ext uri="{FF2B5EF4-FFF2-40B4-BE49-F238E27FC236}">
                <a16:creationId xmlns:a16="http://schemas.microsoft.com/office/drawing/2014/main" id="{2CDBFDD8-0B69-C001-7E71-E0F4E4FAF0D1}"/>
              </a:ext>
            </a:extLst>
          </p:cNvPr>
          <p:cNvSpPr/>
          <p:nvPr/>
        </p:nvSpPr>
        <p:spPr>
          <a:xfrm>
            <a:off x="381000" y="1228725"/>
            <a:ext cx="11430000" cy="5248275"/>
          </a:xfrm>
          <a:custGeom>
            <a:avLst/>
            <a:gdLst/>
            <a:ahLst/>
            <a:cxnLst/>
            <a:rect l="l" t="t" r="r" b="b"/>
            <a:pathLst>
              <a:path w="11430000" h="5248275">
                <a:moveTo>
                  <a:pt x="114307" y="0"/>
                </a:moveTo>
                <a:lnTo>
                  <a:pt x="11315693" y="0"/>
                </a:lnTo>
                <a:cubicBezTo>
                  <a:pt x="11378823" y="0"/>
                  <a:pt x="11430000" y="51177"/>
                  <a:pt x="11430000" y="114307"/>
                </a:cubicBezTo>
                <a:lnTo>
                  <a:pt x="11430000" y="5133968"/>
                </a:lnTo>
                <a:cubicBezTo>
                  <a:pt x="11430000" y="5197098"/>
                  <a:pt x="11378823" y="5248275"/>
                  <a:pt x="11315693" y="5248275"/>
                </a:cubicBezTo>
                <a:lnTo>
                  <a:pt x="114307" y="5248275"/>
                </a:lnTo>
                <a:cubicBezTo>
                  <a:pt x="51177" y="5248275"/>
                  <a:pt x="0" y="5197098"/>
                  <a:pt x="0" y="5133968"/>
                </a:cubicBezTo>
                <a:lnTo>
                  <a:pt x="0" y="114307"/>
                </a:lnTo>
                <a:cubicBezTo>
                  <a:pt x="0" y="51219"/>
                  <a:pt x="51219" y="0"/>
                  <a:pt x="114307" y="0"/>
                </a:cubicBezTo>
                <a:close/>
              </a:path>
            </a:pathLst>
          </a:custGeom>
          <a:solidFill>
            <a:srgbClr val="2D3748"/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36" name="Text 14">
            <a:extLst>
              <a:ext uri="{FF2B5EF4-FFF2-40B4-BE49-F238E27FC236}">
                <a16:creationId xmlns:a16="http://schemas.microsoft.com/office/drawing/2014/main" id="{8A34EA80-2D83-E807-2127-4DF8A869BF19}"/>
              </a:ext>
            </a:extLst>
          </p:cNvPr>
          <p:cNvSpPr/>
          <p:nvPr/>
        </p:nvSpPr>
        <p:spPr>
          <a:xfrm>
            <a:off x="647700" y="2175614"/>
            <a:ext cx="10972800" cy="2190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105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NHS England (2023) NHS Long Term Workforce Plan. London: NHS England.</a:t>
            </a:r>
            <a:endParaRPr lang="en-US" sz="1600" dirty="0"/>
          </a:p>
        </p:txBody>
      </p:sp>
      <p:sp>
        <p:nvSpPr>
          <p:cNvPr id="37" name="Text 15">
            <a:extLst>
              <a:ext uri="{FF2B5EF4-FFF2-40B4-BE49-F238E27FC236}">
                <a16:creationId xmlns:a16="http://schemas.microsoft.com/office/drawing/2014/main" id="{6717A1C2-D4BC-8A7B-860B-EA0719A985E2}"/>
              </a:ext>
            </a:extLst>
          </p:cNvPr>
          <p:cNvSpPr/>
          <p:nvPr/>
        </p:nvSpPr>
        <p:spPr>
          <a:xfrm>
            <a:off x="609600" y="2558615"/>
            <a:ext cx="10972800" cy="4381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105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Novara Media (2026) 'NHS Trust spent millions on controversial 'spy camera' tech despite damning internal report'. Available at: https://novaramedia.com/2026/01/15/nhs-trust-spent-millions-on-controversial-spy-camera-tech-despite-damning-internal-report/ (Accessed: 18</a:t>
            </a:r>
            <a:r>
              <a:rPr lang="en-US" sz="1050" baseline="3000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th</a:t>
            </a:r>
            <a:r>
              <a:rPr lang="en-US" sz="105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February 2026).</a:t>
            </a:r>
            <a:endParaRPr lang="en-US" sz="1600" dirty="0"/>
          </a:p>
        </p:txBody>
      </p:sp>
      <p:sp>
        <p:nvSpPr>
          <p:cNvPr id="38" name="Text 16">
            <a:extLst>
              <a:ext uri="{FF2B5EF4-FFF2-40B4-BE49-F238E27FC236}">
                <a16:creationId xmlns:a16="http://schemas.microsoft.com/office/drawing/2014/main" id="{9F6A06B4-A428-C284-02D5-E49FA04580A6}"/>
              </a:ext>
            </a:extLst>
          </p:cNvPr>
          <p:cNvSpPr/>
          <p:nvPr/>
        </p:nvSpPr>
        <p:spPr>
          <a:xfrm>
            <a:off x="609600" y="3141826"/>
            <a:ext cx="10972800" cy="2190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105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Nursing and Midwifery Council (2021) The NMC register 1 April 2021 – 31 March 2022. London: NMC.</a:t>
            </a:r>
            <a:endParaRPr lang="en-US" sz="1600" dirty="0"/>
          </a:p>
        </p:txBody>
      </p:sp>
      <p:sp>
        <p:nvSpPr>
          <p:cNvPr id="39" name="Text 17">
            <a:extLst>
              <a:ext uri="{FF2B5EF4-FFF2-40B4-BE49-F238E27FC236}">
                <a16:creationId xmlns:a16="http://schemas.microsoft.com/office/drawing/2014/main" id="{CA789B38-3B60-AB41-38C5-4BE7EF1CA9C1}"/>
              </a:ext>
            </a:extLst>
          </p:cNvPr>
          <p:cNvSpPr/>
          <p:nvPr/>
        </p:nvSpPr>
        <p:spPr>
          <a:xfrm>
            <a:off x="609600" y="3535534"/>
            <a:ext cx="10972800" cy="4381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105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Oxehealth (2022) How behavioral health providers can tackle staffing issues with technology. Available at: https://cdn.prod.website-files.com/680f58f1fd033f196a946dae/680f58f1fd033f196a9470d8_BHB-Oxehealth-Article-12-09-2022.pdf (Accessed: 27 February 2026).</a:t>
            </a:r>
            <a:endParaRPr lang="en-US" sz="1600" dirty="0"/>
          </a:p>
        </p:txBody>
      </p:sp>
      <p:sp>
        <p:nvSpPr>
          <p:cNvPr id="40" name="Text 18">
            <a:extLst>
              <a:ext uri="{FF2B5EF4-FFF2-40B4-BE49-F238E27FC236}">
                <a16:creationId xmlns:a16="http://schemas.microsoft.com/office/drawing/2014/main" id="{2A73CAB2-A918-3AC9-25F3-4D96C3139CBF}"/>
              </a:ext>
            </a:extLst>
          </p:cNvPr>
          <p:cNvSpPr/>
          <p:nvPr/>
        </p:nvSpPr>
        <p:spPr>
          <a:xfrm>
            <a:off x="609600" y="4130469"/>
            <a:ext cx="10972800" cy="4381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105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Rethink Mental Illness (2023) 'Our position on Oxevision, the new monitoring system in mental health units'. Available at: https://www.rethink.org/news-and-stories/media-centre/2023/11/our-position-on-oxevision-the-new-monitoring-system-in-mental-health-units/ (Accessed: 27</a:t>
            </a:r>
            <a:r>
              <a:rPr lang="en-US" sz="1050" baseline="3000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th</a:t>
            </a:r>
            <a:r>
              <a:rPr lang="en-US" sz="105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February 2026).</a:t>
            </a:r>
            <a:endParaRPr lang="en-US" sz="1600" dirty="0"/>
          </a:p>
        </p:txBody>
      </p:sp>
      <p:sp>
        <p:nvSpPr>
          <p:cNvPr id="41" name="Text 19">
            <a:extLst>
              <a:ext uri="{FF2B5EF4-FFF2-40B4-BE49-F238E27FC236}">
                <a16:creationId xmlns:a16="http://schemas.microsoft.com/office/drawing/2014/main" id="{4D1BCF23-0DCC-4725-29D9-046AEC903949}"/>
              </a:ext>
            </a:extLst>
          </p:cNvPr>
          <p:cNvSpPr/>
          <p:nvPr/>
        </p:nvSpPr>
        <p:spPr>
          <a:xfrm>
            <a:off x="609600" y="4687405"/>
            <a:ext cx="10972800" cy="2190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105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Rotherham Doncaster and South Humber NHS Foundation Trust (2024) Vision based patient monitoring system (VBPMS) (non-contact technology) policy. RDaSH.</a:t>
            </a:r>
            <a:endParaRPr lang="en-US" sz="1600" dirty="0"/>
          </a:p>
        </p:txBody>
      </p:sp>
      <p:sp>
        <p:nvSpPr>
          <p:cNvPr id="42" name="Text 20">
            <a:extLst>
              <a:ext uri="{FF2B5EF4-FFF2-40B4-BE49-F238E27FC236}">
                <a16:creationId xmlns:a16="http://schemas.microsoft.com/office/drawing/2014/main" id="{90523DDF-6B6F-7D3E-E532-8C67217C8DD4}"/>
              </a:ext>
            </a:extLst>
          </p:cNvPr>
          <p:cNvSpPr/>
          <p:nvPr/>
        </p:nvSpPr>
        <p:spPr>
          <a:xfrm>
            <a:off x="609600" y="4995663"/>
            <a:ext cx="10972800" cy="2190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105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Tees, Esk and Wear Valleys NHS Foundation Trust (2024) Oxehealth Procedure Ref: CLIN-0108-001-v1.1. TEWV.</a:t>
            </a:r>
            <a:endParaRPr lang="en-US" sz="1600" dirty="0"/>
          </a:p>
        </p:txBody>
      </p:sp>
      <p:sp>
        <p:nvSpPr>
          <p:cNvPr id="43" name="Text 21">
            <a:extLst>
              <a:ext uri="{FF2B5EF4-FFF2-40B4-BE49-F238E27FC236}">
                <a16:creationId xmlns:a16="http://schemas.microsoft.com/office/drawing/2014/main" id="{2AE81AE6-581C-5A24-432D-79A550691DA1}"/>
              </a:ext>
            </a:extLst>
          </p:cNvPr>
          <p:cNvSpPr/>
          <p:nvPr/>
        </p:nvSpPr>
        <p:spPr>
          <a:xfrm>
            <a:off x="609600" y="5328308"/>
            <a:ext cx="10972800" cy="4381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105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UCL Partners (2023) 'Enhancing patient safety with innovative technology'. Available at: https://uclpartners.com/impact-story/enabling-safety-and-trust-on-mental-health-wards-through-innovation/ (Accessed: 20</a:t>
            </a:r>
            <a:r>
              <a:rPr lang="en-US" sz="1050" baseline="3000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th</a:t>
            </a:r>
            <a:r>
              <a:rPr lang="en-US" sz="105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 February 2026).</a:t>
            </a:r>
            <a:endParaRPr lang="en-US" sz="1600" dirty="0"/>
          </a:p>
        </p:txBody>
      </p:sp>
      <p:sp>
        <p:nvSpPr>
          <p:cNvPr id="44" name="Text 22">
            <a:extLst>
              <a:ext uri="{FF2B5EF4-FFF2-40B4-BE49-F238E27FC236}">
                <a16:creationId xmlns:a16="http://schemas.microsoft.com/office/drawing/2014/main" id="{BA3EAFCC-CB23-270D-E31C-8B364965F9C7}"/>
              </a:ext>
            </a:extLst>
          </p:cNvPr>
          <p:cNvSpPr/>
          <p:nvPr/>
        </p:nvSpPr>
        <p:spPr>
          <a:xfrm>
            <a:off x="609600" y="5867310"/>
            <a:ext cx="10972800" cy="2190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105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Wright, K. and Singh, D. (2022) 'Implementation of Oxevision within older adult mental health wards', Journal of Mental Health Nursing, 4(2), pp. 45-52.</a:t>
            </a:r>
            <a:endParaRPr lang="en-US" sz="1600" dirty="0"/>
          </a:p>
        </p:txBody>
      </p:sp>
      <p:sp>
        <p:nvSpPr>
          <p:cNvPr id="45" name="Text 23">
            <a:extLst>
              <a:ext uri="{FF2B5EF4-FFF2-40B4-BE49-F238E27FC236}">
                <a16:creationId xmlns:a16="http://schemas.microsoft.com/office/drawing/2014/main" id="{E188A3FF-C7DB-A4D5-FB94-DC5FDCDA66B9}"/>
              </a:ext>
            </a:extLst>
          </p:cNvPr>
          <p:cNvSpPr/>
          <p:nvPr/>
        </p:nvSpPr>
        <p:spPr>
          <a:xfrm>
            <a:off x="695325" y="6157448"/>
            <a:ext cx="10972800" cy="2190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1450" indent="-17145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1050" dirty="0">
                <a:solidFill>
                  <a:srgbClr val="F7FAFC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York Health Economics Consortium (2023) NHS Innovation Accelerator economic impact case study: Oxevision. York: University of York.</a:t>
            </a:r>
            <a:endParaRPr lang="en-US" sz="1600" dirty="0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D15A5D43-D818-BF23-1788-853F9DECB37D}"/>
              </a:ext>
            </a:extLst>
          </p:cNvPr>
          <p:cNvSpPr txBox="1"/>
          <p:nvPr/>
        </p:nvSpPr>
        <p:spPr>
          <a:xfrm>
            <a:off x="459351" y="1550881"/>
            <a:ext cx="10972800" cy="525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marR="0" lvl="0" indent="-171450" algn="l" defTabSz="914400" rtl="0" eaLnBrk="1" fontAlgn="auto" latinLnBrk="0" hangingPunct="1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rgbClr val="F7FAFC">
                    <a:alpha val="90000"/>
                  </a:srgbClr>
                </a:solidFill>
                <a:effectLst/>
                <a:uLnTx/>
                <a:uFillTx/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Ndebele, F., Marlowe, K., Wright, K., Singh, D., Malcolm, R., Shore, J., Stainthorpe, A. and Singh, A. (2022) 'Non-contact health monitoring to support acute care in mental health', Journal of Mental Health, 33(3), pp. 320-325.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85939328"/>
      </p:ext>
    </p:extLst>
  </p:cSld>
  <p:clrMapOvr>
    <a:masterClrMapping/>
  </p:clrMapOvr>
  <p:transition>
    <p:fade/>
  </p:transition>
</p:sld>
</file>

<file path=ppt/theme/theme1.xml><?xml version="1.0" encoding="utf-8"?>
<a:theme xmlns:a="http://schemas.openxmlformats.org/drawingml/2006/main" name="Custom Theme">
  <a:themeElements>
    <a:clrScheme name="Custom">
      <a:dk1>
        <a:srgbClr val="000000"/>
      </a:dk1>
      <a:lt1>
        <a:srgbClr val="FFFFFF"/>
      </a:lt1>
      <a:dk2>
        <a:srgbClr val="333333"/>
      </a:dk2>
      <a:lt2>
        <a:srgbClr val="EEEEEE"/>
      </a:lt2>
      <a:accent1>
        <a:srgbClr val="8DAAC2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89ABA28F046F04E92B9341F710745C9" ma:contentTypeVersion="9" ma:contentTypeDescription="Create a new document." ma:contentTypeScope="" ma:versionID="a7a46b1c8e9ce51f44ea833a1da7d4dc">
  <xsd:schema xmlns:xsd="http://www.w3.org/2001/XMLSchema" xmlns:xs="http://www.w3.org/2001/XMLSchema" xmlns:p="http://schemas.microsoft.com/office/2006/metadata/properties" xmlns:ns3="a653a6be-78ee-4b80-ae82-fa43b262699b" xmlns:ns4="94f14c45-4680-4fdb-90a1-beddc8a22c58" targetNamespace="http://schemas.microsoft.com/office/2006/metadata/properties" ma:root="true" ma:fieldsID="f595a1a873319fb846e44471584e766b" ns3:_="" ns4:_="">
    <xsd:import namespace="a653a6be-78ee-4b80-ae82-fa43b262699b"/>
    <xsd:import namespace="94f14c45-4680-4fdb-90a1-beddc8a22c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653a6be-78ee-4b80-ae82-fa43b262699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4f14c45-4680-4fdb-90a1-beddc8a22c58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653a6be-78ee-4b80-ae82-fa43b262699b" xsi:nil="true"/>
  </documentManagement>
</p:properties>
</file>

<file path=customXml/itemProps1.xml><?xml version="1.0" encoding="utf-8"?>
<ds:datastoreItem xmlns:ds="http://schemas.openxmlformats.org/officeDocument/2006/customXml" ds:itemID="{E7A494EF-B4A6-4390-A494-FE6B4194E06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653a6be-78ee-4b80-ae82-fa43b262699b"/>
    <ds:schemaRef ds:uri="94f14c45-4680-4fdb-90a1-beddc8a22c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B5E1CD0-AEB4-42BD-9C66-FD5D15C6F0C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A8F56ED-12A8-4A30-BBF1-4F9396FEC62F}">
  <ds:schemaRefs>
    <ds:schemaRef ds:uri="http://schemas.microsoft.com/office/2006/documentManagement/types"/>
    <ds:schemaRef ds:uri="http://www.w3.org/XML/1998/namespace"/>
    <ds:schemaRef ds:uri="http://purl.org/dc/terms/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94f14c45-4680-4fdb-90a1-beddc8a22c58"/>
    <ds:schemaRef ds:uri="a653a6be-78ee-4b80-ae82-fa43b262699b"/>
    <ds:schemaRef ds:uri="http://purl.org/dc/dcmitype/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12751</TotalTime>
  <Words>2393</Words>
  <Application>Microsoft Office PowerPoint</Application>
  <PresentationFormat>Widescreen</PresentationFormat>
  <Paragraphs>289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Quattrocento Sans</vt:lpstr>
      <vt:lpstr>Liter</vt:lpstr>
      <vt:lpstr>Arial</vt:lpstr>
      <vt:lpstr>Calibri</vt:lpstr>
      <vt:lpstr>Custom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Moonshot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OXEVISION: Critical Analysis of Cyber-Physical Systems in NHS Mental Health Care</dc:title>
  <dc:subject>OXEVISION: Critical Analysis of Cyber-Physical Systems in NHS Mental Health Care</dc:subject>
  <dc:creator>Kimi</dc:creator>
  <cp:lastModifiedBy>aasma amjid</cp:lastModifiedBy>
  <cp:revision>2</cp:revision>
  <dcterms:created xsi:type="dcterms:W3CDTF">2026-02-27T14:29:45Z</dcterms:created>
  <dcterms:modified xsi:type="dcterms:W3CDTF">2026-03-08T11:12:58Z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IGC">
    <vt:lpwstr>{"Label":"OXEVISION: Critical Analysis of Cyber-Physical Systems in NHS Mental Health Care","ContentProducer":"001191110108MACG2KBH8F10000","ProduceID":"19c9f7a0-2492-893b-8000-00004edf307f","ReservedCode1":"","ContentPropagator":"001191110108MACG2KBH8F20000","PropagateID":"19c9f7a0-2492-893b-8000-00004edf307f","ReservedCode2":""}</vt:lpwstr>
  </property>
  <property fmtid="{D5CDD505-2E9C-101B-9397-08002B2CF9AE}" pid="3" name="ContentTypeId">
    <vt:lpwstr>0x010100189ABA28F046F04E92B9341F710745C9</vt:lpwstr>
  </property>
</Properties>
</file>