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1.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59" r:id="rId1"/>
    <p:sldMasterId id="2147483971" r:id="rId2"/>
  </p:sldMasterIdLst>
  <p:notesMasterIdLst>
    <p:notesMasterId r:id="rId32"/>
  </p:notesMasterIdLst>
  <p:sldIdLst>
    <p:sldId id="282" r:id="rId3"/>
    <p:sldId id="323" r:id="rId4"/>
    <p:sldId id="340" r:id="rId5"/>
    <p:sldId id="341" r:id="rId6"/>
    <p:sldId id="287" r:id="rId7"/>
    <p:sldId id="281" r:id="rId8"/>
    <p:sldId id="350" r:id="rId9"/>
    <p:sldId id="342" r:id="rId10"/>
    <p:sldId id="344" r:id="rId11"/>
    <p:sldId id="343" r:id="rId12"/>
    <p:sldId id="345" r:id="rId13"/>
    <p:sldId id="351" r:id="rId14"/>
    <p:sldId id="328" r:id="rId15"/>
    <p:sldId id="257" r:id="rId16"/>
    <p:sldId id="261" r:id="rId17"/>
    <p:sldId id="346" r:id="rId18"/>
    <p:sldId id="266" r:id="rId19"/>
    <p:sldId id="267" r:id="rId20"/>
    <p:sldId id="349" r:id="rId21"/>
    <p:sldId id="258" r:id="rId22"/>
    <p:sldId id="352" r:id="rId23"/>
    <p:sldId id="347" r:id="rId24"/>
    <p:sldId id="268" r:id="rId25"/>
    <p:sldId id="263" r:id="rId26"/>
    <p:sldId id="264" r:id="rId27"/>
    <p:sldId id="348" r:id="rId28"/>
    <p:sldId id="265" r:id="rId29"/>
    <p:sldId id="269" r:id="rId30"/>
    <p:sldId id="259" r:id="rId31"/>
  </p:sldIdLst>
  <p:sldSz cx="12192000" cy="6858000"/>
  <p:notesSz cx="6858000" cy="9144000"/>
  <p:defaultTextStyle>
    <a:defPPr>
      <a:defRPr lang="en-US"/>
    </a:defPPr>
    <a:lvl1pPr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chemeClr val="tx1"/>
        </a:solidFill>
        <a:latin typeface="Times" panose="02020603050405020304" pitchFamily="18" charset="0"/>
        <a:ea typeface="ＭＳ Ｐゴシック" panose="020B0600070205080204" pitchFamily="34" charset="-128"/>
        <a:cs typeface="+mn-cs"/>
      </a:defRPr>
    </a:lvl5pPr>
    <a:lvl6pPr marL="2286000" algn="l" defTabSz="914400" rtl="0" eaLnBrk="1" latinLnBrk="0" hangingPunct="1">
      <a:defRPr sz="2400" kern="1200">
        <a:solidFill>
          <a:schemeClr val="tx1"/>
        </a:solidFill>
        <a:latin typeface="Times" panose="02020603050405020304" pitchFamily="18" charset="0"/>
        <a:ea typeface="ＭＳ Ｐゴシック" panose="020B0600070205080204" pitchFamily="34" charset="-128"/>
        <a:cs typeface="+mn-cs"/>
      </a:defRPr>
    </a:lvl6pPr>
    <a:lvl7pPr marL="2743200" algn="l" defTabSz="914400" rtl="0" eaLnBrk="1" latinLnBrk="0" hangingPunct="1">
      <a:defRPr sz="2400" kern="1200">
        <a:solidFill>
          <a:schemeClr val="tx1"/>
        </a:solidFill>
        <a:latin typeface="Times" panose="02020603050405020304" pitchFamily="18" charset="0"/>
        <a:ea typeface="ＭＳ Ｐゴシック" panose="020B0600070205080204" pitchFamily="34" charset="-128"/>
        <a:cs typeface="+mn-cs"/>
      </a:defRPr>
    </a:lvl7pPr>
    <a:lvl8pPr marL="3200400" algn="l" defTabSz="914400" rtl="0" eaLnBrk="1" latinLnBrk="0" hangingPunct="1">
      <a:defRPr sz="2400" kern="1200">
        <a:solidFill>
          <a:schemeClr val="tx1"/>
        </a:solidFill>
        <a:latin typeface="Times" panose="02020603050405020304" pitchFamily="18" charset="0"/>
        <a:ea typeface="ＭＳ Ｐゴシック" panose="020B0600070205080204" pitchFamily="34" charset="-128"/>
        <a:cs typeface="+mn-cs"/>
      </a:defRPr>
    </a:lvl8pPr>
    <a:lvl9pPr marL="3657600" algn="l" defTabSz="914400" rtl="0" eaLnBrk="1" latinLnBrk="0" hangingPunct="1">
      <a:defRPr sz="2400" kern="1200">
        <a:solidFill>
          <a:schemeClr val="tx1"/>
        </a:solidFill>
        <a:latin typeface="Times" panose="02020603050405020304" pitchFamily="18" charset="0"/>
        <a:ea typeface="ＭＳ Ｐゴシック" panose="020B0600070205080204" pitchFamily="34" charset="-128"/>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DFFE7"/>
    <a:srgbClr val="FEFFF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9487" autoAdjust="0"/>
    <p:restoredTop sz="85058" autoAdjust="0"/>
  </p:normalViewPr>
  <p:slideViewPr>
    <p:cSldViewPr snapToGrid="0">
      <p:cViewPr varScale="1">
        <p:scale>
          <a:sx n="97" d="100"/>
          <a:sy n="97" d="100"/>
        </p:scale>
        <p:origin x="312" y="84"/>
      </p:cViewPr>
      <p:guideLst/>
    </p:cSldViewPr>
  </p:slideViewPr>
  <p:notesTextViewPr>
    <p:cViewPr>
      <p:scale>
        <a:sx n="1" d="1"/>
        <a:sy n="1" d="1"/>
      </p:scale>
      <p:origin x="0" y="0"/>
    </p:cViewPr>
  </p:notesTextViewPr>
  <p:sorterViewPr>
    <p:cViewPr>
      <p:scale>
        <a:sx n="100" d="100"/>
        <a:sy n="100" d="100"/>
      </p:scale>
      <p:origin x="0" y="-9942"/>
    </p:cViewPr>
  </p:sorterViewPr>
  <p:notesViewPr>
    <p:cSldViewPr snapToGrid="0">
      <p:cViewPr varScale="1">
        <p:scale>
          <a:sx n="87" d="100"/>
          <a:sy n="87" d="100"/>
        </p:scale>
        <p:origin x="3840" y="72"/>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notesMaster" Target="notesMasters/notesMaster1.xml"/><Relationship Id="rId37" Type="http://schemas.microsoft.com/office/2016/11/relationships/changesInfo" Target="changesInfos/changesInfo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 Id="rId8" Type="http://schemas.openxmlformats.org/officeDocument/2006/relationships/slide" Target="slides/slide6.xml"/><Relationship Id="rId3" Type="http://schemas.openxmlformats.org/officeDocument/2006/relationships/slide" Target="slides/slid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Iles" userId="80abbc71-045e-409a-a317-7d3641ca40a2" providerId="ADAL" clId="{8B362CE7-0963-4CB1-8CA4-67367B4DCF7B}"/>
    <pc:docChg chg="modSld">
      <pc:chgData name="Rachel Iles" userId="80abbc71-045e-409a-a317-7d3641ca40a2" providerId="ADAL" clId="{8B362CE7-0963-4CB1-8CA4-67367B4DCF7B}" dt="2022-08-01T15:10:56.091" v="8" actId="20577"/>
      <pc:docMkLst>
        <pc:docMk/>
      </pc:docMkLst>
      <pc:sldChg chg="modNotes">
        <pc:chgData name="Rachel Iles" userId="80abbc71-045e-409a-a317-7d3641ca40a2" providerId="ADAL" clId="{8B362CE7-0963-4CB1-8CA4-67367B4DCF7B}" dt="2022-08-01T15:07:54.601" v="1" actId="20577"/>
        <pc:sldMkLst>
          <pc:docMk/>
          <pc:sldMk cId="1947463288" sldId="257"/>
        </pc:sldMkLst>
      </pc:sldChg>
      <pc:sldChg chg="modNotes">
        <pc:chgData name="Rachel Iles" userId="80abbc71-045e-409a-a317-7d3641ca40a2" providerId="ADAL" clId="{8B362CE7-0963-4CB1-8CA4-67367B4DCF7B}" dt="2022-08-01T15:08:01.090" v="2" actId="20577"/>
        <pc:sldMkLst>
          <pc:docMk/>
          <pc:sldMk cId="3416892185" sldId="261"/>
        </pc:sldMkLst>
      </pc:sldChg>
      <pc:sldChg chg="modNotes">
        <pc:chgData name="Rachel Iles" userId="80abbc71-045e-409a-a317-7d3641ca40a2" providerId="ADAL" clId="{8B362CE7-0963-4CB1-8CA4-67367B4DCF7B}" dt="2022-08-01T15:09:51.675" v="5" actId="20577"/>
        <pc:sldMkLst>
          <pc:docMk/>
          <pc:sldMk cId="112181266" sldId="265"/>
        </pc:sldMkLst>
      </pc:sldChg>
      <pc:sldChg chg="modNotes">
        <pc:chgData name="Rachel Iles" userId="80abbc71-045e-409a-a317-7d3641ca40a2" providerId="ADAL" clId="{8B362CE7-0963-4CB1-8CA4-67367B4DCF7B}" dt="2022-08-01T15:10:26.656" v="7" actId="20577"/>
        <pc:sldMkLst>
          <pc:docMk/>
          <pc:sldMk cId="985897126" sldId="267"/>
        </pc:sldMkLst>
      </pc:sldChg>
      <pc:sldChg chg="modNotes">
        <pc:chgData name="Rachel Iles" userId="80abbc71-045e-409a-a317-7d3641ca40a2" providerId="ADAL" clId="{8B362CE7-0963-4CB1-8CA4-67367B4DCF7B}" dt="2022-08-01T15:09:59.431" v="6" actId="20577"/>
        <pc:sldMkLst>
          <pc:docMk/>
          <pc:sldMk cId="3121776690" sldId="269"/>
        </pc:sldMkLst>
      </pc:sldChg>
      <pc:sldChg chg="modNotes">
        <pc:chgData name="Rachel Iles" userId="80abbc71-045e-409a-a317-7d3641ca40a2" providerId="ADAL" clId="{8B362CE7-0963-4CB1-8CA4-67367B4DCF7B}" dt="2022-08-01T15:07:40.981" v="0" actId="20577"/>
        <pc:sldMkLst>
          <pc:docMk/>
          <pc:sldMk cId="1961437837" sldId="343"/>
        </pc:sldMkLst>
      </pc:sldChg>
      <pc:sldChg chg="modNotes">
        <pc:chgData name="Rachel Iles" userId="80abbc71-045e-409a-a317-7d3641ca40a2" providerId="ADAL" clId="{8B362CE7-0963-4CB1-8CA4-67367B4DCF7B}" dt="2022-08-01T15:08:48.567" v="4" actId="20577"/>
        <pc:sldMkLst>
          <pc:docMk/>
          <pc:sldMk cId="1512760976" sldId="347"/>
        </pc:sldMkLst>
      </pc:sldChg>
      <pc:sldChg chg="modNotes">
        <pc:chgData name="Rachel Iles" userId="80abbc71-045e-409a-a317-7d3641ca40a2" providerId="ADAL" clId="{8B362CE7-0963-4CB1-8CA4-67367B4DCF7B}" dt="2022-08-01T15:10:56.091" v="8" actId="20577"/>
        <pc:sldMkLst>
          <pc:docMk/>
          <pc:sldMk cId="3642613633" sldId="349"/>
        </pc:sldMkLst>
      </pc:sldChg>
      <pc:sldChg chg="modNotes">
        <pc:chgData name="Rachel Iles" userId="80abbc71-045e-409a-a317-7d3641ca40a2" providerId="ADAL" clId="{8B362CE7-0963-4CB1-8CA4-67367B4DCF7B}" dt="2022-08-01T15:08:43.845" v="3" actId="20577"/>
        <pc:sldMkLst>
          <pc:docMk/>
          <pc:sldMk cId="2973681429" sldId="352"/>
        </pc:sldMkLst>
      </pc:sldChg>
    </pc:docChg>
  </pc:docChgLst>
  <pc:docChgLst>
    <pc:chgData name="Rachel Iles" userId="80abbc71-045e-409a-a317-7d3641ca40a2" providerId="ADAL" clId="{28464590-3DD5-4B76-BE60-39AB6C5418A5}"/>
    <pc:docChg chg="custSel modSld">
      <pc:chgData name="Rachel Iles" userId="80abbc71-045e-409a-a317-7d3641ca40a2" providerId="ADAL" clId="{28464590-3DD5-4B76-BE60-39AB6C5418A5}" dt="2022-09-22T09:24:25.616" v="62" actId="113"/>
      <pc:docMkLst>
        <pc:docMk/>
      </pc:docMkLst>
      <pc:sldChg chg="modSp mod">
        <pc:chgData name="Rachel Iles" userId="80abbc71-045e-409a-a317-7d3641ca40a2" providerId="ADAL" clId="{28464590-3DD5-4B76-BE60-39AB6C5418A5}" dt="2022-09-21T08:32:55.755" v="4" actId="1076"/>
        <pc:sldMkLst>
          <pc:docMk/>
          <pc:sldMk cId="3434919884" sldId="259"/>
        </pc:sldMkLst>
        <pc:spChg chg="mod">
          <ac:chgData name="Rachel Iles" userId="80abbc71-045e-409a-a317-7d3641ca40a2" providerId="ADAL" clId="{28464590-3DD5-4B76-BE60-39AB6C5418A5}" dt="2022-09-21T08:32:55.755" v="4" actId="1076"/>
          <ac:spMkLst>
            <pc:docMk/>
            <pc:sldMk cId="3434919884" sldId="259"/>
            <ac:spMk id="2" creationId="{AA9D6700-69F9-475E-B477-5A7611D90F65}"/>
          </ac:spMkLst>
        </pc:spChg>
      </pc:sldChg>
      <pc:sldChg chg="modSp mod">
        <pc:chgData name="Rachel Iles" userId="80abbc71-045e-409a-a317-7d3641ca40a2" providerId="ADAL" clId="{28464590-3DD5-4B76-BE60-39AB6C5418A5}" dt="2022-09-21T08:33:19.490" v="30" actId="20577"/>
        <pc:sldMkLst>
          <pc:docMk/>
          <pc:sldMk cId="1683472039" sldId="263"/>
        </pc:sldMkLst>
        <pc:spChg chg="mod">
          <ac:chgData name="Rachel Iles" userId="80abbc71-045e-409a-a317-7d3641ca40a2" providerId="ADAL" clId="{28464590-3DD5-4B76-BE60-39AB6C5418A5}" dt="2022-09-21T08:33:19.490" v="30" actId="20577"/>
          <ac:spMkLst>
            <pc:docMk/>
            <pc:sldMk cId="1683472039" sldId="263"/>
            <ac:spMk id="2" creationId="{01CEA224-DEAB-4957-91E7-41E8D09660CC}"/>
          </ac:spMkLst>
        </pc:spChg>
      </pc:sldChg>
      <pc:sldChg chg="modSp mod">
        <pc:chgData name="Rachel Iles" userId="80abbc71-045e-409a-a317-7d3641ca40a2" providerId="ADAL" clId="{28464590-3DD5-4B76-BE60-39AB6C5418A5}" dt="2022-09-21T08:34:10.309" v="36" actId="255"/>
        <pc:sldMkLst>
          <pc:docMk/>
          <pc:sldMk cId="987377234" sldId="264"/>
        </pc:sldMkLst>
        <pc:spChg chg="mod">
          <ac:chgData name="Rachel Iles" userId="80abbc71-045e-409a-a317-7d3641ca40a2" providerId="ADAL" clId="{28464590-3DD5-4B76-BE60-39AB6C5418A5}" dt="2022-09-21T08:34:10.309" v="36" actId="255"/>
          <ac:spMkLst>
            <pc:docMk/>
            <pc:sldMk cId="987377234" sldId="264"/>
            <ac:spMk id="2" creationId="{BED67DE3-4797-48BB-BB0F-CC28CF678E9A}"/>
          </ac:spMkLst>
        </pc:spChg>
      </pc:sldChg>
      <pc:sldChg chg="modSp mod">
        <pc:chgData name="Rachel Iles" userId="80abbc71-045e-409a-a317-7d3641ca40a2" providerId="ADAL" clId="{28464590-3DD5-4B76-BE60-39AB6C5418A5}" dt="2022-09-22T09:24:25.616" v="62" actId="113"/>
        <pc:sldMkLst>
          <pc:docMk/>
          <pc:sldMk cId="1961437837" sldId="343"/>
        </pc:sldMkLst>
        <pc:spChg chg="mod">
          <ac:chgData name="Rachel Iles" userId="80abbc71-045e-409a-a317-7d3641ca40a2" providerId="ADAL" clId="{28464590-3DD5-4B76-BE60-39AB6C5418A5}" dt="2022-09-22T09:24:25.616" v="62" actId="113"/>
          <ac:spMkLst>
            <pc:docMk/>
            <pc:sldMk cId="1961437837" sldId="343"/>
            <ac:spMk id="6" creationId="{E46E8E82-F166-4DF2-A491-64797912C106}"/>
          </ac:spMkLst>
        </pc:spChg>
      </pc:sldChg>
      <pc:sldChg chg="modSp mod">
        <pc:chgData name="Rachel Iles" userId="80abbc71-045e-409a-a317-7d3641ca40a2" providerId="ADAL" clId="{28464590-3DD5-4B76-BE60-39AB6C5418A5}" dt="2022-09-21T08:35:24.979" v="44" actId="1076"/>
        <pc:sldMkLst>
          <pc:docMk/>
          <pc:sldMk cId="1512760976" sldId="347"/>
        </pc:sldMkLst>
        <pc:spChg chg="mod">
          <ac:chgData name="Rachel Iles" userId="80abbc71-045e-409a-a317-7d3641ca40a2" providerId="ADAL" clId="{28464590-3DD5-4B76-BE60-39AB6C5418A5}" dt="2022-09-21T08:35:24.979" v="44" actId="1076"/>
          <ac:spMkLst>
            <pc:docMk/>
            <pc:sldMk cId="1512760976" sldId="347"/>
            <ac:spMk id="2" creationId="{42AF3B1F-D203-4ED3-B889-436634AB47D9}"/>
          </ac:spMkLst>
        </pc:spChg>
        <pc:spChg chg="mod">
          <ac:chgData name="Rachel Iles" userId="80abbc71-045e-409a-a317-7d3641ca40a2" providerId="ADAL" clId="{28464590-3DD5-4B76-BE60-39AB6C5418A5}" dt="2022-09-21T08:35:19.166" v="42" actId="1076"/>
          <ac:spMkLst>
            <pc:docMk/>
            <pc:sldMk cId="1512760976" sldId="347"/>
            <ac:spMk id="3" creationId="{99A469B1-3465-4BF5-A7D4-90FF68953B2C}"/>
          </ac:spMkLst>
        </pc:spChg>
        <pc:spChg chg="mod">
          <ac:chgData name="Rachel Iles" userId="80abbc71-045e-409a-a317-7d3641ca40a2" providerId="ADAL" clId="{28464590-3DD5-4B76-BE60-39AB6C5418A5}" dt="2022-09-21T08:35:21.706" v="43" actId="1076"/>
          <ac:spMkLst>
            <pc:docMk/>
            <pc:sldMk cId="1512760976" sldId="347"/>
            <ac:spMk id="4" creationId="{2186CA7E-A595-4071-9A6C-438376F153E9}"/>
          </ac:spMkLst>
        </pc:spChg>
        <pc:spChg chg="mod">
          <ac:chgData name="Rachel Iles" userId="80abbc71-045e-409a-a317-7d3641ca40a2" providerId="ADAL" clId="{28464590-3DD5-4B76-BE60-39AB6C5418A5}" dt="2022-09-21T08:35:15.978" v="41" actId="1076"/>
          <ac:spMkLst>
            <pc:docMk/>
            <pc:sldMk cId="1512760976" sldId="347"/>
            <ac:spMk id="6" creationId="{22119083-4A9C-41BA-9F3C-2BA3BB045C31}"/>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476172B-B521-4474-BF40-CFAB0D062005}" type="datetimeFigureOut">
              <a:rPr lang="en-GB" smtClean="0"/>
              <a:t>22/09/2022</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A83A06D-66CB-42CB-A295-BE4F74E0D1BD}" type="slidenum">
              <a:rPr lang="en-GB" smtClean="0"/>
              <a:t>‹#›</a:t>
            </a:fld>
            <a:endParaRPr lang="en-GB"/>
          </a:p>
        </p:txBody>
      </p:sp>
    </p:spTree>
    <p:extLst>
      <p:ext uri="{BB962C8B-B14F-4D97-AF65-F5344CB8AC3E}">
        <p14:creationId xmlns:p14="http://schemas.microsoft.com/office/powerpoint/2010/main" val="13949859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83A06D-66CB-42CB-A295-BE4F74E0D1BD}" type="slidenum">
              <a:rPr lang="en-GB" smtClean="0"/>
              <a:t>1</a:t>
            </a:fld>
            <a:endParaRPr lang="en-GB"/>
          </a:p>
        </p:txBody>
      </p:sp>
    </p:spTree>
    <p:extLst>
      <p:ext uri="{BB962C8B-B14F-4D97-AF65-F5344CB8AC3E}">
        <p14:creationId xmlns:p14="http://schemas.microsoft.com/office/powerpoint/2010/main" val="279185045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p:cNvSpPr>
            <a:spLocks noGrp="1" noRot="1" noChangeAspect="1" noTextEdit="1"/>
          </p:cNvSpPr>
          <p:nvPr>
            <p:ph type="sldImg"/>
          </p:nvPr>
        </p:nvSpPr>
        <p:spPr>
          <a:ln/>
        </p:spPr>
      </p:sp>
      <p:sp>
        <p:nvSpPr>
          <p:cNvPr id="18435"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i="1" dirty="0">
              <a:latin typeface="Arial" panose="020B0604020202020204" pitchFamily="34" charset="0"/>
            </a:endParaRPr>
          </a:p>
        </p:txBody>
      </p:sp>
      <p:sp>
        <p:nvSpPr>
          <p:cNvPr id="18436"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14375" indent="-273050">
              <a:defRPr sz="2400">
                <a:solidFill>
                  <a:schemeClr val="tx1"/>
                </a:solidFill>
                <a:latin typeface="Times" panose="02020603050405020304" pitchFamily="18" charset="0"/>
                <a:ea typeface="MS PGothic" panose="020B0600070205080204" pitchFamily="34" charset="-128"/>
              </a:defRPr>
            </a:lvl2pPr>
            <a:lvl3pPr marL="1100138" indent="-219075">
              <a:defRPr sz="2400">
                <a:solidFill>
                  <a:schemeClr val="tx1"/>
                </a:solidFill>
                <a:latin typeface="Times" panose="02020603050405020304" pitchFamily="18" charset="0"/>
                <a:ea typeface="MS PGothic" panose="020B0600070205080204" pitchFamily="34" charset="-128"/>
              </a:defRPr>
            </a:lvl3pPr>
            <a:lvl4pPr marL="1541463" indent="-219075">
              <a:defRPr sz="2400">
                <a:solidFill>
                  <a:schemeClr val="tx1"/>
                </a:solidFill>
                <a:latin typeface="Times" panose="02020603050405020304" pitchFamily="18" charset="0"/>
                <a:ea typeface="MS PGothic" panose="020B0600070205080204" pitchFamily="34" charset="-128"/>
              </a:defRPr>
            </a:lvl4pPr>
            <a:lvl5pPr marL="1981200" indent="-219075">
              <a:defRPr sz="2400">
                <a:solidFill>
                  <a:schemeClr val="tx1"/>
                </a:solidFill>
                <a:latin typeface="Times" panose="02020603050405020304" pitchFamily="18" charset="0"/>
                <a:ea typeface="MS PGothic" panose="020B0600070205080204" pitchFamily="34" charset="-128"/>
              </a:defRPr>
            </a:lvl5pPr>
            <a:lvl6pPr marL="2438400" indent="-219075"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895600" indent="-219075"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352800" indent="-219075"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10000" indent="-219075"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5FFC39DA-A7C8-4EA0-BC35-FA854C4DB757}" type="slidenum">
              <a:rPr lang="cy-GB" altLang="en-US" sz="1200" smtClean="0">
                <a:latin typeface="Arial" panose="020B0604020202020204" pitchFamily="34" charset="0"/>
              </a:rPr>
              <a:pPr/>
              <a:t>2</a:t>
            </a:fld>
            <a:endParaRPr lang="cy-GB" altLang="en-US" sz="1200">
              <a:latin typeface="Arial" panose="020B0604020202020204" pitchFamily="34" charset="0"/>
            </a:endParaRPr>
          </a:p>
        </p:txBody>
      </p:sp>
    </p:spTree>
    <p:extLst>
      <p:ext uri="{BB962C8B-B14F-4D97-AF65-F5344CB8AC3E}">
        <p14:creationId xmlns:p14="http://schemas.microsoft.com/office/powerpoint/2010/main" val="389592593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E9DC5402-7EB9-4268-9755-1AB34954C996}"/>
              </a:ext>
            </a:extLst>
          </p:cNvPr>
          <p:cNvSpPr>
            <a:spLocks noGrp="1" noRot="1" noChangeAspect="1" noChangeArrowheads="1" noTextEdit="1"/>
          </p:cNvSpPr>
          <p:nvPr>
            <p:ph type="sldImg"/>
          </p:nvPr>
        </p:nvSpPr>
        <p:spPr>
          <a:xfrm>
            <a:off x="90488" y="744538"/>
            <a:ext cx="6616700" cy="3722687"/>
          </a:xfrm>
          <a:ln/>
        </p:spPr>
      </p:sp>
      <p:sp>
        <p:nvSpPr>
          <p:cNvPr id="18435" name="Notes Placeholder 2">
            <a:extLst>
              <a:ext uri="{FF2B5EF4-FFF2-40B4-BE49-F238E27FC236}">
                <a16:creationId xmlns:a16="http://schemas.microsoft.com/office/drawing/2014/main" id="{0D56FFAA-F9FC-4B57-B908-CF1704BC388B}"/>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18436" name="Slide Number Placeholder 3">
            <a:extLst>
              <a:ext uri="{FF2B5EF4-FFF2-40B4-BE49-F238E27FC236}">
                <a16:creationId xmlns:a16="http://schemas.microsoft.com/office/drawing/2014/main" id="{A79C4ADF-AA15-4F0F-9065-7C3F3F3A8BF4}"/>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BA3B60C8-FE78-4ECB-94A3-573E1BFE813B}" type="slidenum">
              <a:rPr lang="en-GB" altLang="en-US" sz="1200">
                <a:latin typeface="Arial" panose="020B0604020202020204" pitchFamily="34" charset="0"/>
              </a:rPr>
              <a:pPr/>
              <a:t>3</a:t>
            </a:fld>
            <a:endParaRPr lang="en-GB" altLang="en-US" sz="1200">
              <a:latin typeface="Arial" panose="020B0604020202020204" pitchFamily="34"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84136844-90A5-49B4-AF1C-47FEA8DE297A}"/>
              </a:ext>
            </a:extLst>
          </p:cNvPr>
          <p:cNvSpPr>
            <a:spLocks noGrp="1" noRot="1" noChangeAspect="1" noChangeArrowheads="1" noTextEdit="1"/>
          </p:cNvSpPr>
          <p:nvPr>
            <p:ph type="sldImg"/>
          </p:nvPr>
        </p:nvSpPr>
        <p:spPr>
          <a:xfrm>
            <a:off x="90488" y="744538"/>
            <a:ext cx="6616700" cy="3722687"/>
          </a:xfrm>
          <a:ln/>
        </p:spPr>
      </p:sp>
      <p:sp>
        <p:nvSpPr>
          <p:cNvPr id="20483" name="Notes Placeholder 2">
            <a:extLst>
              <a:ext uri="{FF2B5EF4-FFF2-40B4-BE49-F238E27FC236}">
                <a16:creationId xmlns:a16="http://schemas.microsoft.com/office/drawing/2014/main" id="{5CA9CAFF-0182-4A3A-83BC-2142D3276B65}"/>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a:latin typeface="Arial" panose="020B0604020202020204" pitchFamily="34" charset="0"/>
            </a:endParaRPr>
          </a:p>
        </p:txBody>
      </p:sp>
      <p:sp>
        <p:nvSpPr>
          <p:cNvPr id="20484" name="Slide Number Placeholder 3">
            <a:extLst>
              <a:ext uri="{FF2B5EF4-FFF2-40B4-BE49-F238E27FC236}">
                <a16:creationId xmlns:a16="http://schemas.microsoft.com/office/drawing/2014/main" id="{FE014A71-FC6F-4537-9399-E3B9427018E1}"/>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panose="02020603050405020304" pitchFamily="18" charset="0"/>
                <a:ea typeface="MS PGothic" panose="020B0600070205080204" pitchFamily="34" charset="-128"/>
              </a:defRPr>
            </a:lvl1pPr>
            <a:lvl2pPr marL="742950" indent="-285750">
              <a:defRPr sz="2400">
                <a:solidFill>
                  <a:schemeClr val="tx1"/>
                </a:solidFill>
                <a:latin typeface="Times" panose="02020603050405020304" pitchFamily="18" charset="0"/>
                <a:ea typeface="MS PGothic" panose="020B0600070205080204" pitchFamily="34" charset="-128"/>
              </a:defRPr>
            </a:lvl2pPr>
            <a:lvl3pPr marL="1143000" indent="-228600">
              <a:defRPr sz="2400">
                <a:solidFill>
                  <a:schemeClr val="tx1"/>
                </a:solidFill>
                <a:latin typeface="Times" panose="02020603050405020304" pitchFamily="18" charset="0"/>
                <a:ea typeface="MS PGothic" panose="020B0600070205080204" pitchFamily="34" charset="-128"/>
              </a:defRPr>
            </a:lvl3pPr>
            <a:lvl4pPr marL="1600200" indent="-228600">
              <a:defRPr sz="2400">
                <a:solidFill>
                  <a:schemeClr val="tx1"/>
                </a:solidFill>
                <a:latin typeface="Times" panose="02020603050405020304" pitchFamily="18" charset="0"/>
                <a:ea typeface="MS PGothic" panose="020B0600070205080204" pitchFamily="34" charset="-128"/>
              </a:defRPr>
            </a:lvl4pPr>
            <a:lvl5pPr marL="2057400" indent="-228600">
              <a:defRPr sz="2400">
                <a:solidFill>
                  <a:schemeClr val="tx1"/>
                </a:solidFill>
                <a:latin typeface="Times" panose="02020603050405020304" pitchFamily="18" charset="0"/>
                <a:ea typeface="MS PGothic" panose="020B0600070205080204" pitchFamily="34" charset="-128"/>
              </a:defRPr>
            </a:lvl5pPr>
            <a:lvl6pPr marL="25146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6pPr>
            <a:lvl7pPr marL="29718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7pPr>
            <a:lvl8pPr marL="34290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8pPr>
            <a:lvl9pPr marL="3886200" indent="-228600" eaLnBrk="0" fontAlgn="base" hangingPunct="0">
              <a:spcBef>
                <a:spcPct val="0"/>
              </a:spcBef>
              <a:spcAft>
                <a:spcPct val="0"/>
              </a:spcAft>
              <a:defRPr sz="2400">
                <a:solidFill>
                  <a:schemeClr val="tx1"/>
                </a:solidFill>
                <a:latin typeface="Times" panose="02020603050405020304" pitchFamily="18" charset="0"/>
                <a:ea typeface="MS PGothic" panose="020B0600070205080204" pitchFamily="34" charset="-128"/>
              </a:defRPr>
            </a:lvl9pPr>
          </a:lstStyle>
          <a:p>
            <a:fld id="{3A73E835-F697-466D-98C6-DBA9B4EEEFAA}" type="slidenum">
              <a:rPr lang="en-GB" altLang="en-US" sz="1200">
                <a:latin typeface="Arial" panose="020B0604020202020204" pitchFamily="34" charset="0"/>
              </a:rPr>
              <a:pPr/>
              <a:t>4</a:t>
            </a:fld>
            <a:endParaRPr lang="en-GB" altLang="en-US" sz="1200">
              <a:latin typeface="Arial" panose="020B0604020202020204" pitchFamily="34"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1E105F-8527-4319-AD10-2196F5B20ABD}" type="slidenum">
              <a:rPr lang="en-GB" smtClean="0"/>
              <a:t>5</a:t>
            </a:fld>
            <a:endParaRPr lang="en-GB"/>
          </a:p>
        </p:txBody>
      </p:sp>
    </p:spTree>
    <p:extLst>
      <p:ext uri="{BB962C8B-B14F-4D97-AF65-F5344CB8AC3E}">
        <p14:creationId xmlns:p14="http://schemas.microsoft.com/office/powerpoint/2010/main" val="321717521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p:cNvSpPr>
            <a:spLocks noGrp="1" noRot="1" noChangeAspect="1" noTextEdit="1"/>
          </p:cNvSpPr>
          <p:nvPr>
            <p:ph type="sldImg"/>
          </p:nvPr>
        </p:nvSpPr>
        <p:spPr>
          <a:xfrm>
            <a:off x="84138" y="731838"/>
            <a:ext cx="6500812" cy="3657600"/>
          </a:xfrm>
          <a:ln/>
        </p:spPr>
      </p:sp>
      <p:sp>
        <p:nvSpPr>
          <p:cNvPr id="16387"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GB" altLang="en-US" dirty="0">
              <a:latin typeface="Arial" pitchFamily="34" charset="0"/>
              <a:ea typeface="ＭＳ Ｐゴシック" pitchFamily="34" charset="-128"/>
            </a:endParaRPr>
          </a:p>
        </p:txBody>
      </p:sp>
      <p:sp>
        <p:nvSpPr>
          <p:cNvPr id="16388"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Times" charset="0"/>
                <a:ea typeface="ＭＳ Ｐゴシック" pitchFamily="34" charset="-128"/>
              </a:defRPr>
            </a:lvl1pPr>
            <a:lvl2pPr marL="729503" indent="-280578">
              <a:defRPr sz="2400">
                <a:solidFill>
                  <a:schemeClr val="tx1"/>
                </a:solidFill>
                <a:latin typeface="Times" charset="0"/>
                <a:ea typeface="ＭＳ Ｐゴシック" pitchFamily="34" charset="-128"/>
              </a:defRPr>
            </a:lvl2pPr>
            <a:lvl3pPr marL="1122312" indent="-224462">
              <a:defRPr sz="2400">
                <a:solidFill>
                  <a:schemeClr val="tx1"/>
                </a:solidFill>
                <a:latin typeface="Times" charset="0"/>
                <a:ea typeface="ＭＳ Ｐゴシック" pitchFamily="34" charset="-128"/>
              </a:defRPr>
            </a:lvl3pPr>
            <a:lvl4pPr marL="1571236" indent="-224462">
              <a:defRPr sz="2400">
                <a:solidFill>
                  <a:schemeClr val="tx1"/>
                </a:solidFill>
                <a:latin typeface="Times" charset="0"/>
                <a:ea typeface="ＭＳ Ｐゴシック" pitchFamily="34" charset="-128"/>
              </a:defRPr>
            </a:lvl4pPr>
            <a:lvl5pPr marL="2020161" indent="-224462">
              <a:defRPr sz="2400">
                <a:solidFill>
                  <a:schemeClr val="tx1"/>
                </a:solidFill>
                <a:latin typeface="Times" charset="0"/>
                <a:ea typeface="ＭＳ Ｐゴシック" pitchFamily="34" charset="-128"/>
              </a:defRPr>
            </a:lvl5pPr>
            <a:lvl6pPr marL="2469086" indent="-224462" eaLnBrk="0" fontAlgn="base" hangingPunct="0">
              <a:spcBef>
                <a:spcPct val="0"/>
              </a:spcBef>
              <a:spcAft>
                <a:spcPct val="0"/>
              </a:spcAft>
              <a:defRPr sz="2400">
                <a:solidFill>
                  <a:schemeClr val="tx1"/>
                </a:solidFill>
                <a:latin typeface="Times" charset="0"/>
                <a:ea typeface="ＭＳ Ｐゴシック" pitchFamily="34" charset="-128"/>
              </a:defRPr>
            </a:lvl6pPr>
            <a:lvl7pPr marL="2918010" indent="-224462" eaLnBrk="0" fontAlgn="base" hangingPunct="0">
              <a:spcBef>
                <a:spcPct val="0"/>
              </a:spcBef>
              <a:spcAft>
                <a:spcPct val="0"/>
              </a:spcAft>
              <a:defRPr sz="2400">
                <a:solidFill>
                  <a:schemeClr val="tx1"/>
                </a:solidFill>
                <a:latin typeface="Times" charset="0"/>
                <a:ea typeface="ＭＳ Ｐゴシック" pitchFamily="34" charset="-128"/>
              </a:defRPr>
            </a:lvl7pPr>
            <a:lvl8pPr marL="3366935" indent="-224462" eaLnBrk="0" fontAlgn="base" hangingPunct="0">
              <a:spcBef>
                <a:spcPct val="0"/>
              </a:spcBef>
              <a:spcAft>
                <a:spcPct val="0"/>
              </a:spcAft>
              <a:defRPr sz="2400">
                <a:solidFill>
                  <a:schemeClr val="tx1"/>
                </a:solidFill>
                <a:latin typeface="Times" charset="0"/>
                <a:ea typeface="ＭＳ Ｐゴシック" pitchFamily="34" charset="-128"/>
              </a:defRPr>
            </a:lvl8pPr>
            <a:lvl9pPr marL="3815860" indent="-224462" eaLnBrk="0" fontAlgn="base" hangingPunct="0">
              <a:spcBef>
                <a:spcPct val="0"/>
              </a:spcBef>
              <a:spcAft>
                <a:spcPct val="0"/>
              </a:spcAft>
              <a:defRPr sz="2400">
                <a:solidFill>
                  <a:schemeClr val="tx1"/>
                </a:solidFill>
                <a:latin typeface="Times" charset="0"/>
                <a:ea typeface="ＭＳ Ｐゴシック" pitchFamily="34" charset="-128"/>
              </a:defRPr>
            </a:lvl9pPr>
          </a:lstStyle>
          <a:p>
            <a:fld id="{0EFA5C0A-594C-41D8-BF69-F6680CC3D120}" type="slidenum">
              <a:rPr lang="en-GB" altLang="en-US" sz="1200">
                <a:solidFill>
                  <a:srgbClr val="000000"/>
                </a:solidFill>
                <a:latin typeface="Arial" pitchFamily="34" charset="0"/>
              </a:rPr>
              <a:pPr/>
              <a:t>6</a:t>
            </a:fld>
            <a:endParaRPr lang="en-GB" altLang="en-US" sz="1200">
              <a:solidFill>
                <a:srgbClr val="000000"/>
              </a:solidFill>
              <a:latin typeface="Arial" pitchFamily="34" charset="0"/>
            </a:endParaRPr>
          </a:p>
        </p:txBody>
      </p:sp>
    </p:spTree>
    <p:extLst>
      <p:ext uri="{BB962C8B-B14F-4D97-AF65-F5344CB8AC3E}">
        <p14:creationId xmlns:p14="http://schemas.microsoft.com/office/powerpoint/2010/main" val="18910185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83A06D-66CB-42CB-A295-BE4F74E0D1BD}" type="slidenum">
              <a:rPr lang="en-GB" smtClean="0"/>
              <a:t>7</a:t>
            </a:fld>
            <a:endParaRPr lang="en-GB"/>
          </a:p>
        </p:txBody>
      </p:sp>
    </p:spTree>
    <p:extLst>
      <p:ext uri="{BB962C8B-B14F-4D97-AF65-F5344CB8AC3E}">
        <p14:creationId xmlns:p14="http://schemas.microsoft.com/office/powerpoint/2010/main" val="361162664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Assignment Deadline is: 30</a:t>
            </a:r>
            <a:r>
              <a:rPr lang="en-GB" baseline="30000" dirty="0"/>
              <a:t>th</a:t>
            </a:r>
            <a:r>
              <a:rPr lang="en-GB" dirty="0"/>
              <a:t> October at 23:59</a:t>
            </a:r>
          </a:p>
        </p:txBody>
      </p:sp>
      <p:sp>
        <p:nvSpPr>
          <p:cNvPr id="4" name="Slide Number Placeholder 3"/>
          <p:cNvSpPr>
            <a:spLocks noGrp="1"/>
          </p:cNvSpPr>
          <p:nvPr>
            <p:ph type="sldNum" sz="quarter" idx="5"/>
          </p:nvPr>
        </p:nvSpPr>
        <p:spPr/>
        <p:txBody>
          <a:bodyPr/>
          <a:lstStyle/>
          <a:p>
            <a:fld id="{8A83A06D-66CB-42CB-A295-BE4F74E0D1BD}" type="slidenum">
              <a:rPr lang="en-GB" smtClean="0"/>
              <a:t>8</a:t>
            </a:fld>
            <a:endParaRPr lang="en-GB"/>
          </a:p>
        </p:txBody>
      </p:sp>
    </p:spTree>
    <p:extLst>
      <p:ext uri="{BB962C8B-B14F-4D97-AF65-F5344CB8AC3E}">
        <p14:creationId xmlns:p14="http://schemas.microsoft.com/office/powerpoint/2010/main" val="188809141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9</a:t>
            </a:fld>
            <a:endParaRPr lang="en-GB"/>
          </a:p>
        </p:txBody>
      </p:sp>
    </p:spTree>
    <p:extLst>
      <p:ext uri="{BB962C8B-B14F-4D97-AF65-F5344CB8AC3E}">
        <p14:creationId xmlns:p14="http://schemas.microsoft.com/office/powerpoint/2010/main" val="360171327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83A06D-66CB-42CB-A295-BE4F74E0D1BD}" type="slidenum">
              <a:rPr lang="en-GB" smtClean="0"/>
              <a:t>10</a:t>
            </a:fld>
            <a:endParaRPr lang="en-GB"/>
          </a:p>
        </p:txBody>
      </p:sp>
    </p:spTree>
    <p:extLst>
      <p:ext uri="{BB962C8B-B14F-4D97-AF65-F5344CB8AC3E}">
        <p14:creationId xmlns:p14="http://schemas.microsoft.com/office/powerpoint/2010/main" val="230558863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11</a:t>
            </a:fld>
            <a:endParaRPr lang="en-GB"/>
          </a:p>
        </p:txBody>
      </p:sp>
    </p:spTree>
    <p:extLst>
      <p:ext uri="{BB962C8B-B14F-4D97-AF65-F5344CB8AC3E}">
        <p14:creationId xmlns:p14="http://schemas.microsoft.com/office/powerpoint/2010/main" val="152988204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12</a:t>
            </a:fld>
            <a:endParaRPr lang="en-GB"/>
          </a:p>
        </p:txBody>
      </p:sp>
    </p:spTree>
    <p:extLst>
      <p:ext uri="{BB962C8B-B14F-4D97-AF65-F5344CB8AC3E}">
        <p14:creationId xmlns:p14="http://schemas.microsoft.com/office/powerpoint/2010/main" val="56393413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A1E105F-8527-4319-AD10-2196F5B20AB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310593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83A06D-66CB-42CB-A295-BE4F74E0D1BD}" type="slidenum">
              <a:rPr lang="en-GB" smtClean="0"/>
              <a:t>14</a:t>
            </a:fld>
            <a:endParaRPr lang="en-GB"/>
          </a:p>
        </p:txBody>
      </p:sp>
    </p:spTree>
    <p:extLst>
      <p:ext uri="{BB962C8B-B14F-4D97-AF65-F5344CB8AC3E}">
        <p14:creationId xmlns:p14="http://schemas.microsoft.com/office/powerpoint/2010/main" val="16883909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83A06D-66CB-42CB-A295-BE4F74E0D1BD}" type="slidenum">
              <a:rPr lang="en-GB" smtClean="0"/>
              <a:t>15</a:t>
            </a:fld>
            <a:endParaRPr lang="en-GB"/>
          </a:p>
        </p:txBody>
      </p:sp>
    </p:spTree>
    <p:extLst>
      <p:ext uri="{BB962C8B-B14F-4D97-AF65-F5344CB8AC3E}">
        <p14:creationId xmlns:p14="http://schemas.microsoft.com/office/powerpoint/2010/main" val="28985718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16</a:t>
            </a:fld>
            <a:endParaRPr lang="en-GB"/>
          </a:p>
        </p:txBody>
      </p:sp>
    </p:spTree>
    <p:extLst>
      <p:ext uri="{BB962C8B-B14F-4D97-AF65-F5344CB8AC3E}">
        <p14:creationId xmlns:p14="http://schemas.microsoft.com/office/powerpoint/2010/main" val="28469189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17</a:t>
            </a:fld>
            <a:endParaRPr lang="en-GB"/>
          </a:p>
        </p:txBody>
      </p:sp>
    </p:spTree>
    <p:extLst>
      <p:ext uri="{BB962C8B-B14F-4D97-AF65-F5344CB8AC3E}">
        <p14:creationId xmlns:p14="http://schemas.microsoft.com/office/powerpoint/2010/main" val="25090805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83A06D-66CB-42CB-A295-BE4F74E0D1BD}" type="slidenum">
              <a:rPr lang="en-GB" smtClean="0"/>
              <a:t>18</a:t>
            </a:fld>
            <a:endParaRPr lang="en-GB"/>
          </a:p>
        </p:txBody>
      </p:sp>
    </p:spTree>
    <p:extLst>
      <p:ext uri="{BB962C8B-B14F-4D97-AF65-F5344CB8AC3E}">
        <p14:creationId xmlns:p14="http://schemas.microsoft.com/office/powerpoint/2010/main" val="239994886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Its important to remember that in regard to EYP, that no matter your qualifications or experiences, having the best interest and welfare of the child at the heart of everything you do is the most important. </a:t>
            </a:r>
          </a:p>
        </p:txBody>
      </p:sp>
      <p:sp>
        <p:nvSpPr>
          <p:cNvPr id="4" name="Slide Number Placeholder 3"/>
          <p:cNvSpPr>
            <a:spLocks noGrp="1"/>
          </p:cNvSpPr>
          <p:nvPr>
            <p:ph type="sldNum" sz="quarter" idx="5"/>
          </p:nvPr>
        </p:nvSpPr>
        <p:spPr/>
        <p:txBody>
          <a:bodyPr/>
          <a:lstStyle/>
          <a:p>
            <a:fld id="{8A83A06D-66CB-42CB-A295-BE4F74E0D1BD}" type="slidenum">
              <a:rPr lang="en-GB" smtClean="0"/>
              <a:t>19</a:t>
            </a:fld>
            <a:endParaRPr lang="en-GB"/>
          </a:p>
        </p:txBody>
      </p:sp>
    </p:spTree>
    <p:extLst>
      <p:ext uri="{BB962C8B-B14F-4D97-AF65-F5344CB8AC3E}">
        <p14:creationId xmlns:p14="http://schemas.microsoft.com/office/powerpoint/2010/main" val="5114704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8A83A06D-66CB-42CB-A295-BE4F74E0D1BD}" type="slidenum">
              <a:rPr lang="en-GB" smtClean="0"/>
              <a:t>20</a:t>
            </a:fld>
            <a:endParaRPr lang="en-GB"/>
          </a:p>
        </p:txBody>
      </p:sp>
    </p:spTree>
    <p:extLst>
      <p:ext uri="{BB962C8B-B14F-4D97-AF65-F5344CB8AC3E}">
        <p14:creationId xmlns:p14="http://schemas.microsoft.com/office/powerpoint/2010/main" val="68034898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83A06D-66CB-42CB-A295-BE4F74E0D1BD}" type="slidenum">
              <a:rPr lang="en-GB" smtClean="0"/>
              <a:t>21</a:t>
            </a:fld>
            <a:endParaRPr lang="en-GB"/>
          </a:p>
        </p:txBody>
      </p:sp>
    </p:spTree>
    <p:extLst>
      <p:ext uri="{BB962C8B-B14F-4D97-AF65-F5344CB8AC3E}">
        <p14:creationId xmlns:p14="http://schemas.microsoft.com/office/powerpoint/2010/main" val="386426565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83A06D-66CB-42CB-A295-BE4F74E0D1BD}" type="slidenum">
              <a:rPr lang="en-GB" smtClean="0"/>
              <a:t>22</a:t>
            </a:fld>
            <a:endParaRPr lang="en-GB"/>
          </a:p>
        </p:txBody>
      </p:sp>
    </p:spTree>
    <p:extLst>
      <p:ext uri="{BB962C8B-B14F-4D97-AF65-F5344CB8AC3E}">
        <p14:creationId xmlns:p14="http://schemas.microsoft.com/office/powerpoint/2010/main" val="1142113623"/>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Have you heard of early years outcome framework? </a:t>
            </a:r>
          </a:p>
          <a:p>
            <a:endParaRPr lang="en-GB" dirty="0"/>
          </a:p>
          <a:p>
            <a:r>
              <a:rPr lang="en-GB" dirty="0"/>
              <a:t>https://gov.wales/early-years-outcomes-framework </a:t>
            </a:r>
          </a:p>
          <a:p>
            <a:endParaRPr lang="en-GB" dirty="0"/>
          </a:p>
          <a:p>
            <a:r>
              <a:rPr lang="en-GB" dirty="0"/>
              <a:t>Show link….</a:t>
            </a:r>
          </a:p>
          <a:p>
            <a:endParaRPr lang="en-GB" dirty="0"/>
          </a:p>
          <a:p>
            <a:endParaRPr lang="en-GB" dirty="0"/>
          </a:p>
          <a:p>
            <a:endParaRPr lang="en-GB" dirty="0"/>
          </a:p>
        </p:txBody>
      </p:sp>
      <p:sp>
        <p:nvSpPr>
          <p:cNvPr id="4" name="Slide Number Placeholder 3"/>
          <p:cNvSpPr>
            <a:spLocks noGrp="1"/>
          </p:cNvSpPr>
          <p:nvPr>
            <p:ph type="sldNum" sz="quarter" idx="5"/>
          </p:nvPr>
        </p:nvSpPr>
        <p:spPr/>
        <p:txBody>
          <a:bodyPr/>
          <a:lstStyle/>
          <a:p>
            <a:fld id="{C8A71E92-D924-4C78-AE02-74F4785180C3}" type="slidenum">
              <a:rPr lang="en-GB" smtClean="0"/>
              <a:t>23</a:t>
            </a:fld>
            <a:endParaRPr lang="en-GB"/>
          </a:p>
        </p:txBody>
      </p:sp>
    </p:spTree>
    <p:extLst>
      <p:ext uri="{BB962C8B-B14F-4D97-AF65-F5344CB8AC3E}">
        <p14:creationId xmlns:p14="http://schemas.microsoft.com/office/powerpoint/2010/main" val="459000466"/>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An in depth knowledge and understanding of these frameworks is needed – in particular the new </a:t>
            </a:r>
            <a:r>
              <a:rPr lang="en-GB" dirty="0" err="1"/>
              <a:t>cfw</a:t>
            </a:r>
            <a:r>
              <a:rPr lang="en-GB" dirty="0"/>
              <a:t>. </a:t>
            </a:r>
          </a:p>
          <a:p>
            <a:endParaRPr lang="en-GB" dirty="0"/>
          </a:p>
          <a:p>
            <a:r>
              <a:rPr lang="en-GB" dirty="0"/>
              <a:t>https://www.earlyyears.wales/sites/www.earlyyears.wales/files/a-curriculum-for-funded-non-maintained-nursery-settings2.pdf </a:t>
            </a:r>
          </a:p>
          <a:p>
            <a:r>
              <a:rPr lang="en-GB" dirty="0"/>
              <a:t>Section on enabling adults: </a:t>
            </a:r>
          </a:p>
          <a:p>
            <a:r>
              <a:rPr lang="en-GB" dirty="0"/>
              <a:t> ‘We can have a positive impact on children’s well-being, through being consistent in our care and modelling compassion and kindness. We should demonstrate respect for children, by supporting their decisions and choices’</a:t>
            </a:r>
          </a:p>
          <a:p>
            <a:r>
              <a:rPr lang="en-GB" dirty="0"/>
              <a:t> ‘We should have a thorough knowledge and understanding of child development and apply this successfully in our daily work.’ </a:t>
            </a:r>
          </a:p>
        </p:txBody>
      </p:sp>
      <p:sp>
        <p:nvSpPr>
          <p:cNvPr id="4" name="Slide Number Placeholder 3"/>
          <p:cNvSpPr>
            <a:spLocks noGrp="1"/>
          </p:cNvSpPr>
          <p:nvPr>
            <p:ph type="sldNum" sz="quarter" idx="5"/>
          </p:nvPr>
        </p:nvSpPr>
        <p:spPr/>
        <p:txBody>
          <a:bodyPr/>
          <a:lstStyle/>
          <a:p>
            <a:fld id="{8A83A06D-66CB-42CB-A295-BE4F74E0D1BD}" type="slidenum">
              <a:rPr lang="en-GB" smtClean="0"/>
              <a:t>24</a:t>
            </a:fld>
            <a:endParaRPr lang="en-GB"/>
          </a:p>
        </p:txBody>
      </p:sp>
    </p:spTree>
    <p:extLst>
      <p:ext uri="{BB962C8B-B14F-4D97-AF65-F5344CB8AC3E}">
        <p14:creationId xmlns:p14="http://schemas.microsoft.com/office/powerpoint/2010/main" val="390396538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Useful links to support your assignment </a:t>
            </a:r>
          </a:p>
        </p:txBody>
      </p:sp>
      <p:sp>
        <p:nvSpPr>
          <p:cNvPr id="4" name="Slide Number Placeholder 3"/>
          <p:cNvSpPr>
            <a:spLocks noGrp="1"/>
          </p:cNvSpPr>
          <p:nvPr>
            <p:ph type="sldNum" sz="quarter" idx="5"/>
          </p:nvPr>
        </p:nvSpPr>
        <p:spPr/>
        <p:txBody>
          <a:bodyPr/>
          <a:lstStyle/>
          <a:p>
            <a:fld id="{8A83A06D-66CB-42CB-A295-BE4F74E0D1BD}" type="slidenum">
              <a:rPr lang="en-GB" smtClean="0"/>
              <a:t>25</a:t>
            </a:fld>
            <a:endParaRPr lang="en-GB"/>
          </a:p>
        </p:txBody>
      </p:sp>
    </p:spTree>
    <p:extLst>
      <p:ext uri="{BB962C8B-B14F-4D97-AF65-F5344CB8AC3E}">
        <p14:creationId xmlns:p14="http://schemas.microsoft.com/office/powerpoint/2010/main" val="332859927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As early years practitioners, it is important to remember that ethics is not something that we occasionally do, but is a way of being. </a:t>
            </a:r>
          </a:p>
          <a:p>
            <a:endParaRPr lang="en-GB" dirty="0"/>
          </a:p>
          <a:p>
            <a:r>
              <a:rPr lang="en-GB" dirty="0"/>
              <a:t>Ethics is most often seen as a set of rules or guidance, very often related to formal behaviours, or to research, but it is actually much more than that. Ethical practice is about acting in a ‘good’ or a ‘right’ way, and as such applies to all of us.</a:t>
            </a:r>
          </a:p>
          <a:p>
            <a:endParaRPr lang="en-GB" dirty="0"/>
          </a:p>
          <a:p>
            <a:r>
              <a:rPr lang="en-GB" dirty="0"/>
              <a:t>Being an ethical professional is about demonstrating sensitivity toward other people and respecting their feelings. </a:t>
            </a:r>
          </a:p>
          <a:p>
            <a:endParaRPr lang="en-GB" dirty="0"/>
          </a:p>
          <a:p>
            <a:r>
              <a:rPr lang="en-GB" dirty="0"/>
              <a:t>Values are essential to ethics. Ethics is concerned with human actions, and the choice of those actions. Ethics evaluates those actions, and the values that underlie them</a:t>
            </a:r>
          </a:p>
        </p:txBody>
      </p:sp>
      <p:sp>
        <p:nvSpPr>
          <p:cNvPr id="4" name="Slide Number Placeholder 3"/>
          <p:cNvSpPr>
            <a:spLocks noGrp="1"/>
          </p:cNvSpPr>
          <p:nvPr>
            <p:ph type="sldNum" sz="quarter" idx="5"/>
          </p:nvPr>
        </p:nvSpPr>
        <p:spPr/>
        <p:txBody>
          <a:bodyPr/>
          <a:lstStyle/>
          <a:p>
            <a:fld id="{8A83A06D-66CB-42CB-A295-BE4F74E0D1BD}" type="slidenum">
              <a:rPr lang="en-GB" smtClean="0"/>
              <a:t>26</a:t>
            </a:fld>
            <a:endParaRPr lang="en-GB"/>
          </a:p>
        </p:txBody>
      </p:sp>
    </p:spTree>
    <p:extLst>
      <p:ext uri="{BB962C8B-B14F-4D97-AF65-F5344CB8AC3E}">
        <p14:creationId xmlns:p14="http://schemas.microsoft.com/office/powerpoint/2010/main" val="1710858436"/>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83A06D-66CB-42CB-A295-BE4F74E0D1BD}" type="slidenum">
              <a:rPr lang="en-GB" smtClean="0"/>
              <a:t>27</a:t>
            </a:fld>
            <a:endParaRPr lang="en-GB"/>
          </a:p>
        </p:txBody>
      </p:sp>
    </p:spTree>
    <p:extLst>
      <p:ext uri="{BB962C8B-B14F-4D97-AF65-F5344CB8AC3E}">
        <p14:creationId xmlns:p14="http://schemas.microsoft.com/office/powerpoint/2010/main" val="40664403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83A06D-66CB-42CB-A295-BE4F74E0D1BD}" type="slidenum">
              <a:rPr lang="en-GB" smtClean="0"/>
              <a:t>28</a:t>
            </a:fld>
            <a:endParaRPr lang="en-GB"/>
          </a:p>
        </p:txBody>
      </p:sp>
    </p:spTree>
    <p:extLst>
      <p:ext uri="{BB962C8B-B14F-4D97-AF65-F5344CB8AC3E}">
        <p14:creationId xmlns:p14="http://schemas.microsoft.com/office/powerpoint/2010/main" val="353030816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8A83A06D-66CB-42CB-A295-BE4F74E0D1BD}" type="slidenum">
              <a:rPr lang="en-GB" smtClean="0"/>
              <a:t>29</a:t>
            </a:fld>
            <a:endParaRPr lang="en-GB"/>
          </a:p>
        </p:txBody>
      </p:sp>
    </p:spTree>
    <p:extLst>
      <p:ext uri="{BB962C8B-B14F-4D97-AF65-F5344CB8AC3E}">
        <p14:creationId xmlns:p14="http://schemas.microsoft.com/office/powerpoint/2010/main" val="64409613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5978063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pic>
        <p:nvPicPr>
          <p:cNvPr id="7" name="Picture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612815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pPr>
              <a:defRPr/>
            </a:pPr>
            <a:fld id="{004A69B8-2871-4FA4-8492-B069FF631261}" type="datetimeFigureOut">
              <a:rPr lang="en-GB" smtClean="0"/>
              <a:pPr>
                <a:defRPr/>
              </a:pPr>
              <a:t>22/09/2022</a:t>
            </a:fld>
            <a:endParaRPr lang="en-GB" dirty="0"/>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pPr fontAlgn="base">
              <a:spcBef>
                <a:spcPct val="0"/>
              </a:spcBef>
              <a:spcAft>
                <a:spcPct val="0"/>
              </a:spcAft>
            </a:pPr>
            <a:fld id="{3DC78687-D1FC-4C4A-9241-4888D1D80AA4}" type="slidenum">
              <a:rPr lang="en-GB" altLang="en-US" smtClean="0">
                <a:ea typeface="MS PGothic" pitchFamily="34" charset="-128"/>
              </a:rPr>
              <a:pPr fontAlgn="base">
                <a:spcBef>
                  <a:spcPct val="0"/>
                </a:spcBef>
                <a:spcAft>
                  <a:spcPct val="0"/>
                </a:spcAft>
              </a:pPr>
              <a:t>‹#›</a:t>
            </a:fld>
            <a:endParaRPr lang="en-GB" altLang="en-US">
              <a:ea typeface="MS PGothic" pitchFamily="34" charset="-128"/>
            </a:endParaRPr>
          </a:p>
        </p:txBody>
      </p:sp>
    </p:spTree>
    <p:extLst>
      <p:ext uri="{BB962C8B-B14F-4D97-AF65-F5344CB8AC3E}">
        <p14:creationId xmlns:p14="http://schemas.microsoft.com/office/powerpoint/2010/main" val="14940446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pPr>
              <a:defRPr/>
            </a:pPr>
            <a:fld id="{B33867F4-0AAD-42B1-9384-326D074A4F56}" type="datetimeFigureOut">
              <a:rPr lang="en-GB" smtClean="0"/>
              <a:pPr>
                <a:defRPr/>
              </a:pPr>
              <a:t>22/09/2022</a:t>
            </a:fld>
            <a:endParaRPr lang="en-GB"/>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6B01329-CC6C-4CC9-9578-6DF9774B1477}" type="slidenum">
              <a:rPr lang="en-GB" altLang="en-US" smtClean="0"/>
              <a:pPr/>
              <a:t>‹#›</a:t>
            </a:fld>
            <a:endParaRPr lang="en-GB" altLang="en-US"/>
          </a:p>
        </p:txBody>
      </p:sp>
    </p:spTree>
    <p:extLst>
      <p:ext uri="{BB962C8B-B14F-4D97-AF65-F5344CB8AC3E}">
        <p14:creationId xmlns:p14="http://schemas.microsoft.com/office/powerpoint/2010/main" val="8872451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pPr>
              <a:defRPr/>
            </a:pPr>
            <a:fld id="{DCF8DB81-439C-4656-9D3E-66A7D1A45EA3}" type="datetimeFigureOut">
              <a:rPr lang="en-GB" smtClean="0"/>
              <a:pPr>
                <a:defRPr/>
              </a:pPr>
              <a:t>22/09/2022</a:t>
            </a:fld>
            <a:endParaRPr lang="en-GB"/>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540B88C-F0A9-42D6-80BF-256C9807E1EB}" type="slidenum">
              <a:rPr lang="en-GB" altLang="en-US" smtClean="0"/>
              <a:pPr/>
              <a:t>‹#›</a:t>
            </a:fld>
            <a:endParaRPr lang="en-GB" altLang="en-US"/>
          </a:p>
        </p:txBody>
      </p:sp>
    </p:spTree>
    <p:extLst>
      <p:ext uri="{BB962C8B-B14F-4D97-AF65-F5344CB8AC3E}">
        <p14:creationId xmlns:p14="http://schemas.microsoft.com/office/powerpoint/2010/main" val="3044581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Date Placeholder 2"/>
          <p:cNvSpPr>
            <a:spLocks noGrp="1"/>
          </p:cNvSpPr>
          <p:nvPr>
            <p:ph type="dt" sz="half" idx="10"/>
          </p:nvPr>
        </p:nvSpPr>
        <p:spPr/>
        <p:txBody>
          <a:bodyPr/>
          <a:lstStyle/>
          <a:p>
            <a:pPr>
              <a:defRPr/>
            </a:pPr>
            <a:fld id="{BC8E3CB2-1CF2-4995-A5FE-D409EFFC65D6}" type="datetimeFigureOut">
              <a:rPr lang="en-GB" smtClean="0"/>
              <a:pPr>
                <a:defRPr/>
              </a:pPr>
              <a:t>22/09/2022</a:t>
            </a:fld>
            <a:endParaRPr lang="en-GB"/>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491408-BBF5-4FE7-9F09-3C9DF13A05F9}" type="slidenum">
              <a:rPr lang="en-GB" altLang="en-US" smtClean="0"/>
              <a:pPr/>
              <a:t>‹#›</a:t>
            </a:fld>
            <a:endParaRPr lang="en-GB" altLang="en-US"/>
          </a:p>
        </p:txBody>
      </p:sp>
    </p:spTree>
    <p:extLst>
      <p:ext uri="{BB962C8B-B14F-4D97-AF65-F5344CB8AC3E}">
        <p14:creationId xmlns:p14="http://schemas.microsoft.com/office/powerpoint/2010/main" val="34191218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a:defRPr/>
            </a:pPr>
            <a:fld id="{B7345790-51AC-404F-BA55-9F6878987568}" type="datetimeFigureOut">
              <a:rPr lang="en-GB" smtClean="0"/>
              <a:pPr>
                <a:defRPr/>
              </a:pPr>
              <a:t>22/09/2022</a:t>
            </a:fld>
            <a:endParaRPr lang="en-GB"/>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5C8E66-FDAC-403B-96DB-D2F75ECA0543}" type="slidenum">
              <a:rPr lang="en-GB" altLang="en-US" smtClean="0"/>
              <a:pPr/>
              <a:t>‹#›</a:t>
            </a:fld>
            <a:endParaRPr lang="en-GB" altLang="en-US"/>
          </a:p>
        </p:txBody>
      </p:sp>
    </p:spTree>
    <p:extLst>
      <p:ext uri="{BB962C8B-B14F-4D97-AF65-F5344CB8AC3E}">
        <p14:creationId xmlns:p14="http://schemas.microsoft.com/office/powerpoint/2010/main" val="319254543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B3E7E5E2-C784-4A97-8CF6-8823521BE196}" type="datetimeFigureOut">
              <a:rPr lang="en-GB" smtClean="0"/>
              <a:pPr>
                <a:defRPr/>
              </a:pPr>
              <a:t>22/09/2022</a:t>
            </a:fld>
            <a:endParaRPr lang="en-GB"/>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C528FF3-08BB-4A1C-8E1B-8B7FAB55C84A}" type="slidenum">
              <a:rPr lang="en-GB" altLang="en-US" smtClean="0"/>
              <a:pPr/>
              <a:t>‹#›</a:t>
            </a:fld>
            <a:endParaRPr lang="en-GB" altLang="en-US"/>
          </a:p>
        </p:txBody>
      </p:sp>
    </p:spTree>
    <p:extLst>
      <p:ext uri="{BB962C8B-B14F-4D97-AF65-F5344CB8AC3E}">
        <p14:creationId xmlns:p14="http://schemas.microsoft.com/office/powerpoint/2010/main" val="18711390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pPr>
              <a:defRPr/>
            </a:pPr>
            <a:fld id="{F416119F-627E-4435-8782-E1A15BFB5236}" type="datetimeFigureOut">
              <a:rPr lang="en-GB" smtClean="0"/>
              <a:pPr>
                <a:defRPr/>
              </a:pPr>
              <a:t>22/09/2022</a:t>
            </a:fld>
            <a:endParaRPr lang="en-GB"/>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1BC273DB-3413-402B-995A-5F578E93DF5E}" type="slidenum">
              <a:rPr lang="en-GB" altLang="en-US" smtClean="0"/>
              <a:pPr/>
              <a:t>‹#›</a:t>
            </a:fld>
            <a:endParaRPr lang="en-GB" altLang="en-US"/>
          </a:p>
        </p:txBody>
      </p:sp>
    </p:spTree>
    <p:extLst>
      <p:ext uri="{BB962C8B-B14F-4D97-AF65-F5344CB8AC3E}">
        <p14:creationId xmlns:p14="http://schemas.microsoft.com/office/powerpoint/2010/main" val="218074994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B4B8E2AC-B30A-4DC0-B431-6112BDE13CA5}" type="datetimeFigureOut">
              <a:rPr lang="en-GB" smtClean="0"/>
              <a:pPr>
                <a:defRPr/>
              </a:pPr>
              <a:t>22/09/2022</a:t>
            </a:fld>
            <a:endParaRPr lang="en-GB"/>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5635911-DFC3-4C37-A973-78AFF2B97951}" type="slidenum">
              <a:rPr lang="en-GB" altLang="en-US" smtClean="0"/>
              <a:pPr/>
              <a:t>‹#›</a:t>
            </a:fld>
            <a:endParaRPr lang="en-GB" altLang="en-US"/>
          </a:p>
        </p:txBody>
      </p:sp>
    </p:spTree>
    <p:extLst>
      <p:ext uri="{BB962C8B-B14F-4D97-AF65-F5344CB8AC3E}">
        <p14:creationId xmlns:p14="http://schemas.microsoft.com/office/powerpoint/2010/main" val="28751274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pPr>
              <a:defRPr/>
            </a:pPr>
            <a:fld id="{5E43C031-A6CF-420F-AE3A-6087542148F3}" type="datetimeFigureOut">
              <a:rPr lang="en-GB" smtClean="0"/>
              <a:pPr>
                <a:defRPr/>
              </a:pPr>
              <a:t>22/09/2022</a:t>
            </a:fld>
            <a:endParaRPr lang="en-GB"/>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9D708640-F9A1-4FBA-8E45-5438E53A8313}" type="slidenum">
              <a:rPr lang="en-GB" altLang="en-US" smtClean="0"/>
              <a:pPr/>
              <a:t>‹#›</a:t>
            </a:fld>
            <a:endParaRPr lang="en-GB" altLang="en-US"/>
          </a:p>
        </p:txBody>
      </p:sp>
    </p:spTree>
    <p:extLst>
      <p:ext uri="{BB962C8B-B14F-4D97-AF65-F5344CB8AC3E}">
        <p14:creationId xmlns:p14="http://schemas.microsoft.com/office/powerpoint/2010/main" val="27320895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9385027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4355087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C958B5D-2B71-F94E-8A2A-2F1F5E391DA3}" type="datetimeFigureOut">
              <a:rPr lang="en-US" smtClean="0"/>
              <a:t>9/22/2022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8435864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5C958B5D-2B71-F94E-8A2A-2F1F5E391DA3}" type="datetimeFigureOut">
              <a:rPr lang="en-US" smtClean="0"/>
              <a:t>9/22/2022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6488250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7"/>
            <a:ext cx="10515600" cy="1325563"/>
          </a:xfrm>
        </p:spPr>
        <p:txBody>
          <a:bodyPr/>
          <a:lstStyle/>
          <a:p>
            <a:r>
              <a:rPr lang="en-GB"/>
              <a:t>Click to edit Master title style</a:t>
            </a:r>
            <a:endParaRPr lang="en-US" dirty="0"/>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172201"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1"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5C958B5D-2B71-F94E-8A2A-2F1F5E391DA3}" type="datetimeFigureOut">
              <a:rPr lang="en-US" smtClean="0"/>
              <a:t>9/22/2022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33917265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5C958B5D-2B71-F94E-8A2A-2F1F5E391DA3}" type="datetimeFigureOut">
              <a:rPr lang="en-US" smtClean="0"/>
              <a:t>9/22/2022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8443967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C958B5D-2B71-F94E-8A2A-2F1F5E391DA3}" type="datetimeFigureOut">
              <a:rPr lang="en-US" smtClean="0"/>
              <a:t>9/22/2022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13066387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9/22/2022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30936167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5183188" y="987427"/>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5C958B5D-2B71-F94E-8A2A-2F1F5E391DA3}" type="datetimeFigureOut">
              <a:rPr lang="en-US" smtClean="0"/>
              <a:t>9/22/2022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32030905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9/22/2022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26653025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1" y="365125"/>
            <a:ext cx="2628900" cy="5811838"/>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838201"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5C958B5D-2B71-F94E-8A2A-2F1F5E391DA3}" type="datetimeFigureOut">
              <a:rPr lang="en-US" smtClean="0"/>
              <a:t>9/22/2022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A8CBF47-CD5C-4D4C-8BC8-D49EA6405D47}" type="slidenum">
              <a:rPr lang="en-US" smtClean="0"/>
              <a:t>‹#›</a:t>
            </a:fld>
            <a:endParaRPr lang="en-US"/>
          </a:p>
        </p:txBody>
      </p:sp>
    </p:spTree>
    <p:extLst>
      <p:ext uri="{BB962C8B-B14F-4D97-AF65-F5344CB8AC3E}">
        <p14:creationId xmlns:p14="http://schemas.microsoft.com/office/powerpoint/2010/main" val="231321840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22/09/2022</a:t>
            </a:fld>
            <a:endParaRPr lang="en-GB"/>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9507486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DFFE7"/>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004A69B8-2871-4FA4-8492-B069FF631261}" type="datetimeFigureOut">
              <a:rPr lang="en-GB" smtClean="0"/>
              <a:pPr>
                <a:defRPr/>
              </a:pPr>
              <a:t>22/09/2022</a:t>
            </a:fld>
            <a:endParaRPr lang="en-GB" dirty="0"/>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fontAlgn="base">
              <a:spcBef>
                <a:spcPct val="0"/>
              </a:spcBef>
              <a:spcAft>
                <a:spcPct val="0"/>
              </a:spcAft>
            </a:pPr>
            <a:fld id="{3DC78687-D1FC-4C4A-9241-4888D1D80AA4}" type="slidenum">
              <a:rPr lang="en-GB" altLang="en-US" smtClean="0">
                <a:ea typeface="MS PGothic" pitchFamily="34" charset="-128"/>
              </a:rPr>
              <a:pPr fontAlgn="base">
                <a:spcBef>
                  <a:spcPct val="0"/>
                </a:spcBef>
                <a:spcAft>
                  <a:spcPct val="0"/>
                </a:spcAft>
              </a:pPr>
              <a:t>‹#›</a:t>
            </a:fld>
            <a:endParaRPr lang="en-GB" altLang="en-US">
              <a:ea typeface="MS PGothic" pitchFamily="34" charset="-128"/>
            </a:endParaRPr>
          </a:p>
        </p:txBody>
      </p:sp>
      <p:pic>
        <p:nvPicPr>
          <p:cNvPr id="7" name="Picture 6"/>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33171455"/>
      </p:ext>
    </p:extLst>
  </p:cSld>
  <p:clrMap bg1="lt1" tx1="dk1" bg2="lt2" tx2="dk2" accent1="accent1" accent2="accent2" accent3="accent3" accent4="accent4" accent5="accent5" accent6="accent6" hlink="hlink" folHlink="folHlink"/>
  <p:sldLayoutIdLst>
    <p:sldLayoutId id="2147483960" r:id="rId1"/>
    <p:sldLayoutId id="2147483961" r:id="rId2"/>
    <p:sldLayoutId id="2147483962" r:id="rId3"/>
    <p:sldLayoutId id="2147483963" r:id="rId4"/>
    <p:sldLayoutId id="2147483964" r:id="rId5"/>
    <p:sldLayoutId id="2147483965" r:id="rId6"/>
    <p:sldLayoutId id="2147483966" r:id="rId7"/>
    <p:sldLayoutId id="2147483967" r:id="rId8"/>
    <p:sldLayoutId id="2147483968" r:id="rId9"/>
    <p:sldLayoutId id="2147483969" r:id="rId10"/>
    <p:sldLayoutId id="214748397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FDFFE7"/>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7"/>
            <a:ext cx="10515600" cy="1325563"/>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838200"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C958B5D-2B71-F94E-8A2A-2F1F5E391DA3}" type="datetimeFigureOut">
              <a:rPr lang="en-US" smtClean="0"/>
              <a:t>9/22/2022</a:t>
            </a:fld>
            <a:endParaRPr lang="en-US"/>
          </a:p>
        </p:txBody>
      </p:sp>
      <p:sp>
        <p:nvSpPr>
          <p:cNvPr id="5" name="Footer Placeholder 4"/>
          <p:cNvSpPr>
            <a:spLocks noGrp="1"/>
          </p:cNvSpPr>
          <p:nvPr>
            <p:ph type="ftr" sz="quarter" idx="3"/>
          </p:nvPr>
        </p:nvSpPr>
        <p:spPr>
          <a:xfrm>
            <a:off x="4038600"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A8CBF47-CD5C-4D4C-8BC8-D49EA6405D47}" type="slidenum">
              <a:rPr lang="en-US" smtClean="0"/>
              <a:t>‹#›</a:t>
            </a:fld>
            <a:endParaRPr lang="en-US"/>
          </a:p>
        </p:txBody>
      </p:sp>
      <p:pic>
        <p:nvPicPr>
          <p:cNvPr id="7" name="Picture 6"/>
          <p:cNvPicPr>
            <a:picLocks noChangeAspect="1"/>
          </p:cNvPicPr>
          <p:nvPr userDrawn="1"/>
        </p:nvPicPr>
        <p:blipFill>
          <a:blip r:embed="rId14">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3477019743"/>
      </p:ext>
    </p:extLst>
  </p:cSld>
  <p:clrMap bg1="lt1" tx1="dk1" bg2="lt2" tx2="dk2" accent1="accent1" accent2="accent2" accent3="accent3" accent4="accent4" accent5="accent5" accent6="accent6" hlink="hlink" folHlink="folHlink"/>
  <p:sldLayoutIdLst>
    <p:sldLayoutId id="2147483972" r:id="rId1"/>
    <p:sldLayoutId id="2147483973" r:id="rId2"/>
    <p:sldLayoutId id="2147483974" r:id="rId3"/>
    <p:sldLayoutId id="2147483975" r:id="rId4"/>
    <p:sldLayoutId id="2147483976" r:id="rId5"/>
    <p:sldLayoutId id="2147483977" r:id="rId6"/>
    <p:sldLayoutId id="2147483978" r:id="rId7"/>
    <p:sldLayoutId id="2147483979" r:id="rId8"/>
    <p:sldLayoutId id="2147483980" r:id="rId9"/>
    <p:sldLayoutId id="2147483981" r:id="rId10"/>
    <p:sldLayoutId id="2147483982" r:id="rId11"/>
    <p:sldLayoutId id="2147483983"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4.xml"/><Relationship Id="rId1" Type="http://schemas.openxmlformats.org/officeDocument/2006/relationships/tags" Target="../tags/tag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3.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hyperlink" Target="https://www.pacey.org.uk/Pacey/media/Website-files/Non-PACEY%20documents%20(PDFs)/a-workforce-in-crisis-saving-our-early-years.pdf" TargetMode="External"/><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8" Type="http://schemas.openxmlformats.org/officeDocument/2006/relationships/hyperlink" Target="https://gov.wales/sites/default/files/publications/2019-07/flying-start-health-programme-guidance_0.pdf" TargetMode="External"/><Relationship Id="rId3" Type="http://schemas.openxmlformats.org/officeDocument/2006/relationships/hyperlink" Target="https://gov.wales/sites/default/files/inline-documents/2019-03/1_UNCRC%20Rights_En%20(1).pdf#:~:text=In%202011%20the%20Welsh%20Government%20decided%20to%20take,to%20consider%20children%E2%80%99s%20rights%20in%20everything%20they%20do." TargetMode="External"/><Relationship Id="rId7" Type="http://schemas.openxmlformats.org/officeDocument/2006/relationships/hyperlink" Target="https://gov.wales/well-being-of-future-generations-wales" TargetMode="External"/><Relationship Id="rId2" Type="http://schemas.openxmlformats.org/officeDocument/2006/relationships/notesSlide" Target="../notesSlides/notesSlide25.xml"/><Relationship Id="rId1" Type="http://schemas.openxmlformats.org/officeDocument/2006/relationships/slideLayout" Target="../slideLayouts/slideLayout15.xml"/><Relationship Id="rId6" Type="http://schemas.openxmlformats.org/officeDocument/2006/relationships/hyperlink" Target="https://dera.ioe.ac.uk/18045/1/130716-building-brighter-future-en.pdf" TargetMode="External"/><Relationship Id="rId5" Type="http://schemas.openxmlformats.org/officeDocument/2006/relationships/hyperlink" Target="https://gov.wales/sites/default/files/publications/2019-07/early-years-outcomes-framework.pdf" TargetMode="External"/><Relationship Id="rId10" Type="http://schemas.openxmlformats.org/officeDocument/2006/relationships/image" Target="../media/image4.jpeg"/><Relationship Id="rId4" Type="http://schemas.openxmlformats.org/officeDocument/2006/relationships/hyperlink" Target="https://gov.wales/sites/default/files/publications/2018-03/successful-futures.pdf" TargetMode="External"/><Relationship Id="rId9" Type="http://schemas.openxmlformats.org/officeDocument/2006/relationships/hyperlink" Target="https://gov.wales/sites/default/files/pdf-versions/2022/3/4/1648138844/children-and-young-peoples-plan.pdf" TargetMode="External"/></Relationships>
</file>

<file path=ppt/slides/_rels/slide26.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6.xml"/><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6D6E981B-D21F-44C7-9300-5BF7625CC58B}"/>
              </a:ext>
            </a:extLst>
          </p:cNvPr>
          <p:cNvSpPr txBox="1"/>
          <p:nvPr/>
        </p:nvSpPr>
        <p:spPr>
          <a:xfrm>
            <a:off x="394607" y="935148"/>
            <a:ext cx="11402785" cy="830997"/>
          </a:xfrm>
          <a:prstGeom prst="rect">
            <a:avLst/>
          </a:prstGeom>
          <a:noFill/>
          <a:ln>
            <a:solidFill>
              <a:schemeClr val="bg1"/>
            </a:solidFill>
          </a:ln>
        </p:spPr>
        <p:txBody>
          <a:bodyPr wrap="square">
            <a:spAutoFit/>
          </a:bodyPr>
          <a:lstStyle/>
          <a:p>
            <a:pPr marL="0" marR="0" lvl="0" indent="0" algn="ctr" defTabSz="914400" rtl="0" eaLnBrk="1" fontAlgn="auto" latinLnBrk="0" hangingPunct="1">
              <a:lnSpc>
                <a:spcPct val="100000"/>
              </a:lnSpc>
              <a:spcBef>
                <a:spcPts val="700"/>
              </a:spcBef>
              <a:spcAft>
                <a:spcPts val="0"/>
              </a:spcAft>
              <a:buClrTx/>
              <a:buSzTx/>
              <a:buFont typeface="Arial" panose="020B0604020202020204" pitchFamily="34" charset="0"/>
              <a:buNone/>
              <a:tabLst/>
              <a:defRPr/>
            </a:pPr>
            <a:r>
              <a:rPr kumimoji="0" lang="en-GB" sz="4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ECEY4002: </a:t>
            </a:r>
            <a:r>
              <a:rPr kumimoji="0" lang="en-GB" sz="48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Ymarferydd</a:t>
            </a:r>
            <a:r>
              <a:rPr kumimoji="0" lang="en-GB" sz="4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t>
            </a:r>
            <a:r>
              <a:rPr kumimoji="0" lang="en-GB" sz="4800" b="1" i="0" u="none" strike="noStrike" kern="1200" cap="none" spc="0" normalizeH="0" baseline="0" noProof="0" dirty="0" err="1">
                <a:ln>
                  <a:noFill/>
                </a:ln>
                <a:solidFill>
                  <a:prstClr val="white"/>
                </a:solidFill>
                <a:effectLst/>
                <a:uLnTx/>
                <a:uFillTx/>
                <a:latin typeface="Arial" panose="020B0604020202020204" pitchFamily="34" charset="0"/>
                <a:ea typeface="+mn-ea"/>
                <a:cs typeface="Arial" panose="020B0604020202020204" pitchFamily="34" charset="0"/>
              </a:rPr>
              <a:t>Proffesiynol</a:t>
            </a:r>
            <a:endParaRPr kumimoji="0" lang="en-GB" sz="4800" b="1"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p:txBody>
      </p:sp>
      <p:sp>
        <p:nvSpPr>
          <p:cNvPr id="4" name="TextBox 3">
            <a:extLst>
              <a:ext uri="{FF2B5EF4-FFF2-40B4-BE49-F238E27FC236}">
                <a16:creationId xmlns:a16="http://schemas.microsoft.com/office/drawing/2014/main" id="{A124517C-01CE-4B57-A2AF-308DDD8EF767}"/>
              </a:ext>
            </a:extLst>
          </p:cNvPr>
          <p:cNvSpPr txBox="1"/>
          <p:nvPr/>
        </p:nvSpPr>
        <p:spPr>
          <a:xfrm>
            <a:off x="394607" y="4513070"/>
            <a:ext cx="11402785" cy="830997"/>
          </a:xfrm>
          <a:prstGeom prst="rect">
            <a:avLst/>
          </a:prstGeom>
          <a:noFill/>
          <a:ln>
            <a:solidFill>
              <a:schemeClr val="bg1"/>
            </a:solidFill>
          </a:ln>
        </p:spPr>
        <p:txBody>
          <a:bodyPr wrap="square" rtlCol="0">
            <a:spAutoFit/>
          </a:bodyPr>
          <a:lstStyle/>
          <a:p>
            <a:pPr algn="ctr"/>
            <a:r>
              <a:rPr lang="en-GB" sz="4800" b="1" dirty="0">
                <a:solidFill>
                  <a:schemeClr val="bg1"/>
                </a:solidFill>
                <a:latin typeface="Arial" panose="020B0604020202020204" pitchFamily="34" charset="0"/>
                <a:cs typeface="Arial" panose="020B0604020202020204" pitchFamily="34" charset="0"/>
              </a:rPr>
              <a:t>ECEY4002: Professional Practitioner</a:t>
            </a:r>
          </a:p>
        </p:txBody>
      </p:sp>
    </p:spTree>
    <p:extLst>
      <p:ext uri="{BB962C8B-B14F-4D97-AF65-F5344CB8AC3E}">
        <p14:creationId xmlns:p14="http://schemas.microsoft.com/office/powerpoint/2010/main" val="221324394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half" idx="4294967295"/>
          </p:nvPr>
        </p:nvSpPr>
        <p:spPr>
          <a:xfrm>
            <a:off x="570271" y="0"/>
            <a:ext cx="5299587" cy="5987845"/>
          </a:xfrm>
        </p:spPr>
        <p:txBody>
          <a:bodyPr rtlCol="0">
            <a:normAutofit fontScale="55000" lnSpcReduction="20000"/>
          </a:bodyPr>
          <a:lstStyle/>
          <a:p>
            <a:pPr marL="0" indent="0">
              <a:spcBef>
                <a:spcPts val="700"/>
              </a:spcBef>
              <a:buNone/>
              <a:defRPr/>
            </a:pPr>
            <a:endParaRPr lang="en-GB" altLang="en-US" sz="3200" b="1" dirty="0">
              <a:solidFill>
                <a:schemeClr val="accent1">
                  <a:lumMod val="50000"/>
                </a:schemeClr>
              </a:solidFill>
              <a:latin typeface="Arial" panose="020B0604020202020204" pitchFamily="34" charset="0"/>
              <a:cs typeface="Arial" panose="020B0604020202020204" pitchFamily="34" charset="0"/>
            </a:endParaRPr>
          </a:p>
          <a:p>
            <a:pPr marL="0" indent="0">
              <a:lnSpc>
                <a:spcPct val="110000"/>
              </a:lnSpc>
              <a:spcBef>
                <a:spcPts val="700"/>
              </a:spcBef>
              <a:buNone/>
              <a:defRPr/>
            </a:pPr>
            <a:r>
              <a:rPr lang="en-GB" altLang="en-US" sz="4500" b="1" dirty="0">
                <a:latin typeface="Arial" panose="020B0604020202020204" pitchFamily="34" charset="0"/>
                <a:cs typeface="Arial" panose="020B0604020202020204" pitchFamily="34" charset="0"/>
              </a:rPr>
              <a:t>ECEY4002C </a:t>
            </a:r>
          </a:p>
          <a:p>
            <a:pPr marL="0" indent="0">
              <a:lnSpc>
                <a:spcPct val="110000"/>
              </a:lnSpc>
              <a:spcBef>
                <a:spcPts val="700"/>
              </a:spcBef>
              <a:buNone/>
              <a:defRPr/>
            </a:pPr>
            <a:r>
              <a:rPr lang="en-GB" altLang="en-US" sz="4500" b="1" dirty="0" err="1">
                <a:latin typeface="Arial" panose="020B0604020202020204" pitchFamily="34" charset="0"/>
                <a:cs typeface="Arial" panose="020B0604020202020204" pitchFamily="34" charset="0"/>
              </a:rPr>
              <a:t>Darlith</a:t>
            </a:r>
            <a:r>
              <a:rPr lang="en-GB" altLang="en-US" sz="4500" b="1" dirty="0">
                <a:latin typeface="Arial" panose="020B0604020202020204" pitchFamily="34" charset="0"/>
                <a:cs typeface="Arial" panose="020B0604020202020204" pitchFamily="34" charset="0"/>
              </a:rPr>
              <a:t> 1:  </a:t>
            </a:r>
            <a:r>
              <a:rPr lang="en-GB" altLang="en-US" sz="4500" b="1" dirty="0" err="1">
                <a:latin typeface="Arial" panose="020B0604020202020204" pitchFamily="34" charset="0"/>
                <a:cs typeface="Arial" panose="020B0604020202020204" pitchFamily="34" charset="0"/>
              </a:rPr>
              <a:t>Cyflywniad</a:t>
            </a:r>
            <a:r>
              <a:rPr lang="en-GB" altLang="en-US" sz="4500" b="1" dirty="0">
                <a:latin typeface="Arial" panose="020B0604020202020204" pitchFamily="34" charset="0"/>
                <a:cs typeface="Arial" panose="020B0604020202020204" pitchFamily="34" charset="0"/>
              </a:rPr>
              <a:t> ac </a:t>
            </a:r>
          </a:p>
          <a:p>
            <a:pPr marL="0" indent="0">
              <a:lnSpc>
                <a:spcPct val="110000"/>
              </a:lnSpc>
              <a:spcBef>
                <a:spcPts val="700"/>
              </a:spcBef>
              <a:buNone/>
              <a:defRPr/>
            </a:pPr>
            <a:r>
              <a:rPr lang="en-GB" altLang="en-US" sz="4500" b="1" dirty="0" err="1">
                <a:latin typeface="Arial" panose="020B0604020202020204" pitchFamily="34" charset="0"/>
                <a:cs typeface="Arial" panose="020B0604020202020204" pitchFamily="34" charset="0"/>
              </a:rPr>
              <a:t>Asesiad</a:t>
            </a:r>
            <a:endParaRPr lang="en-GB" altLang="en-US" sz="4500" b="1" dirty="0">
              <a:latin typeface="Arial" panose="020B0604020202020204" pitchFamily="34" charset="0"/>
              <a:cs typeface="Arial" panose="020B0604020202020204" pitchFamily="34" charset="0"/>
            </a:endParaRPr>
          </a:p>
          <a:p>
            <a:pPr marL="0" indent="0">
              <a:lnSpc>
                <a:spcPct val="110000"/>
              </a:lnSpc>
              <a:spcBef>
                <a:spcPts val="700"/>
              </a:spcBef>
              <a:buNone/>
              <a:defRPr/>
            </a:pPr>
            <a:endParaRPr lang="en-GB" altLang="en-US" sz="4500" b="1" dirty="0">
              <a:latin typeface="Arial" panose="020B0604020202020204" pitchFamily="34" charset="0"/>
              <a:cs typeface="Arial" panose="020B0604020202020204" pitchFamily="34" charset="0"/>
            </a:endParaRPr>
          </a:p>
          <a:p>
            <a:pPr marL="0" indent="0">
              <a:lnSpc>
                <a:spcPct val="110000"/>
              </a:lnSpc>
              <a:spcBef>
                <a:spcPts val="700"/>
              </a:spcBef>
              <a:buNone/>
              <a:defRPr/>
            </a:pPr>
            <a:r>
              <a:rPr lang="en-GB" altLang="en-US" sz="4500" b="1" dirty="0" err="1">
                <a:latin typeface="Arial" panose="020B0604020202020204" pitchFamily="34" charset="0"/>
                <a:cs typeface="Arial" panose="020B0604020202020204" pitchFamily="34" charset="0"/>
              </a:rPr>
              <a:t>Cydlynydd</a:t>
            </a:r>
            <a:r>
              <a:rPr lang="en-GB" altLang="en-US" sz="4500" b="1" dirty="0">
                <a:latin typeface="Arial" panose="020B0604020202020204" pitchFamily="34" charset="0"/>
                <a:cs typeface="Arial" panose="020B0604020202020204" pitchFamily="34" charset="0"/>
              </a:rPr>
              <a:t> y </a:t>
            </a:r>
            <a:r>
              <a:rPr lang="en-GB" altLang="en-US" sz="4500" b="1" dirty="0" err="1">
                <a:latin typeface="Arial" panose="020B0604020202020204" pitchFamily="34" charset="0"/>
                <a:cs typeface="Arial" panose="020B0604020202020204" pitchFamily="34" charset="0"/>
              </a:rPr>
              <a:t>modwl</a:t>
            </a:r>
            <a:r>
              <a:rPr lang="en-GB" altLang="en-US" sz="4500" b="1" dirty="0">
                <a:latin typeface="Arial" panose="020B0604020202020204" pitchFamily="34" charset="0"/>
                <a:cs typeface="Arial" panose="020B0604020202020204" pitchFamily="34" charset="0"/>
              </a:rPr>
              <a:t>:</a:t>
            </a:r>
          </a:p>
          <a:p>
            <a:pPr marL="0" indent="0">
              <a:lnSpc>
                <a:spcPct val="110000"/>
              </a:lnSpc>
              <a:spcBef>
                <a:spcPts val="700"/>
              </a:spcBef>
              <a:buNone/>
              <a:defRPr/>
            </a:pPr>
            <a:r>
              <a:rPr lang="en-GB" altLang="en-US" sz="4500" b="1" dirty="0">
                <a:latin typeface="Arial" panose="020B0604020202020204" pitchFamily="34" charset="0"/>
                <a:cs typeface="Arial" panose="020B0604020202020204" pitchFamily="34" charset="0"/>
              </a:rPr>
              <a:t>Rachel Iles</a:t>
            </a:r>
          </a:p>
          <a:p>
            <a:pPr marL="0" indent="0">
              <a:lnSpc>
                <a:spcPct val="110000"/>
              </a:lnSpc>
              <a:spcBef>
                <a:spcPts val="700"/>
              </a:spcBef>
              <a:buNone/>
              <a:defRPr/>
            </a:pPr>
            <a:endParaRPr lang="en-GB" altLang="en-US" sz="4500" b="1" dirty="0">
              <a:latin typeface="Arial" panose="020B0604020202020204" pitchFamily="34" charset="0"/>
              <a:cs typeface="Arial" panose="020B0604020202020204" pitchFamily="34" charset="0"/>
            </a:endParaRPr>
          </a:p>
          <a:p>
            <a:pPr marL="0" indent="0">
              <a:lnSpc>
                <a:spcPct val="110000"/>
              </a:lnSpc>
              <a:spcBef>
                <a:spcPts val="700"/>
              </a:spcBef>
              <a:buNone/>
              <a:defRPr/>
            </a:pPr>
            <a:r>
              <a:rPr lang="en-GB" altLang="en-US" sz="4500" b="1" dirty="0" err="1">
                <a:latin typeface="Arial" panose="020B0604020202020204" pitchFamily="34" charset="0"/>
                <a:cs typeface="Arial" panose="020B0604020202020204" pitchFamily="34" charset="0"/>
              </a:rPr>
              <a:t>Tîm</a:t>
            </a:r>
            <a:r>
              <a:rPr lang="en-GB" altLang="en-US" sz="4500" b="1" dirty="0">
                <a:latin typeface="Arial" panose="020B0604020202020204" pitchFamily="34" charset="0"/>
                <a:cs typeface="Arial" panose="020B0604020202020204" pitchFamily="34" charset="0"/>
              </a:rPr>
              <a:t> y </a:t>
            </a:r>
            <a:r>
              <a:rPr lang="en-GB" altLang="en-US" sz="4500" b="1" dirty="0" err="1">
                <a:latin typeface="Arial" panose="020B0604020202020204" pitchFamily="34" charset="0"/>
                <a:cs typeface="Arial" panose="020B0604020202020204" pitchFamily="34" charset="0"/>
              </a:rPr>
              <a:t>modiwl</a:t>
            </a:r>
            <a:r>
              <a:rPr lang="en-GB" altLang="en-US" sz="4500" b="1" dirty="0">
                <a:latin typeface="Arial" panose="020B0604020202020204" pitchFamily="34" charset="0"/>
                <a:cs typeface="Arial" panose="020B0604020202020204" pitchFamily="34" charset="0"/>
              </a:rPr>
              <a:t>:</a:t>
            </a:r>
          </a:p>
          <a:p>
            <a:pPr marL="0" indent="0">
              <a:lnSpc>
                <a:spcPct val="110000"/>
              </a:lnSpc>
              <a:spcBef>
                <a:spcPts val="700"/>
              </a:spcBef>
              <a:buNone/>
              <a:defRPr/>
            </a:pPr>
            <a:r>
              <a:rPr lang="en-GB" altLang="en-US" sz="4500" b="1" dirty="0">
                <a:latin typeface="Arial" panose="020B0604020202020204" pitchFamily="34" charset="0"/>
                <a:cs typeface="Arial" panose="020B0604020202020204" pitchFamily="34" charset="0"/>
              </a:rPr>
              <a:t>Natalie Macdonald</a:t>
            </a:r>
          </a:p>
          <a:p>
            <a:pPr marL="0" indent="0">
              <a:lnSpc>
                <a:spcPct val="110000"/>
              </a:lnSpc>
              <a:spcBef>
                <a:spcPts val="700"/>
              </a:spcBef>
              <a:buNone/>
              <a:defRPr/>
            </a:pPr>
            <a:r>
              <a:rPr lang="en-GB" altLang="en-US" sz="4500" b="1" dirty="0">
                <a:latin typeface="Arial" panose="020B0604020202020204" pitchFamily="34" charset="0"/>
                <a:cs typeface="Arial" panose="020B0604020202020204" pitchFamily="34" charset="0"/>
              </a:rPr>
              <a:t>Paul Darby</a:t>
            </a:r>
          </a:p>
          <a:p>
            <a:pPr marL="0" indent="0">
              <a:lnSpc>
                <a:spcPct val="110000"/>
              </a:lnSpc>
              <a:spcBef>
                <a:spcPts val="700"/>
              </a:spcBef>
              <a:buNone/>
              <a:defRPr/>
            </a:pPr>
            <a:r>
              <a:rPr lang="en-GB" altLang="en-US" sz="4500" b="1" dirty="0">
                <a:latin typeface="Arial" panose="020B0604020202020204" pitchFamily="34" charset="0"/>
                <a:cs typeface="Arial" panose="020B0604020202020204" pitchFamily="34" charset="0"/>
              </a:rPr>
              <a:t>Natasha Young </a:t>
            </a:r>
          </a:p>
          <a:p>
            <a:pPr marL="0" indent="0">
              <a:lnSpc>
                <a:spcPct val="110000"/>
              </a:lnSpc>
              <a:spcBef>
                <a:spcPts val="700"/>
              </a:spcBef>
              <a:buNone/>
              <a:defRPr/>
            </a:pPr>
            <a:r>
              <a:rPr lang="en-GB" altLang="en-US" sz="4500" b="1" dirty="0">
                <a:latin typeface="Arial" panose="020B0604020202020204" pitchFamily="34" charset="0"/>
                <a:cs typeface="Arial" panose="020B0604020202020204" pitchFamily="34" charset="0"/>
              </a:rPr>
              <a:t>Jessica </a:t>
            </a:r>
            <a:r>
              <a:rPr lang="en-GB" altLang="en-US" sz="4500" b="1" dirty="0" err="1">
                <a:latin typeface="Arial" panose="020B0604020202020204" pitchFamily="34" charset="0"/>
                <a:cs typeface="Arial" panose="020B0604020202020204" pitchFamily="34" charset="0"/>
              </a:rPr>
              <a:t>Pitmam</a:t>
            </a:r>
            <a:endParaRPr lang="en-GB" altLang="en-US" sz="4500" b="1" dirty="0">
              <a:latin typeface="Arial" panose="020B0604020202020204" pitchFamily="34" charset="0"/>
              <a:cs typeface="Arial" panose="020B0604020202020204" pitchFamily="34" charset="0"/>
            </a:endParaRPr>
          </a:p>
          <a:p>
            <a:pPr marL="0" indent="0">
              <a:lnSpc>
                <a:spcPct val="110000"/>
              </a:lnSpc>
              <a:spcBef>
                <a:spcPts val="700"/>
              </a:spcBef>
              <a:buNone/>
              <a:defRPr/>
            </a:pPr>
            <a:r>
              <a:rPr lang="en-GB" altLang="en-US" sz="3000" b="1" dirty="0">
                <a:solidFill>
                  <a:schemeClr val="accent1">
                    <a:lumMod val="50000"/>
                  </a:schemeClr>
                </a:solidFill>
                <a:latin typeface="Arial" panose="020B0604020202020204" pitchFamily="34" charset="0"/>
                <a:cs typeface="Arial" panose="020B0604020202020204" pitchFamily="34" charset="0"/>
              </a:rPr>
              <a:t> </a:t>
            </a:r>
          </a:p>
        </p:txBody>
      </p:sp>
      <p:sp>
        <p:nvSpPr>
          <p:cNvPr id="4" name="Content Placeholder 2">
            <a:extLst>
              <a:ext uri="{FF2B5EF4-FFF2-40B4-BE49-F238E27FC236}">
                <a16:creationId xmlns:a16="http://schemas.microsoft.com/office/drawing/2014/main" id="{4F0DB799-1AA4-4923-A30A-DB9A0BA3EF6A}"/>
              </a:ext>
            </a:extLst>
          </p:cNvPr>
          <p:cNvSpPr txBox="1">
            <a:spLocks/>
          </p:cNvSpPr>
          <p:nvPr/>
        </p:nvSpPr>
        <p:spPr>
          <a:xfrm>
            <a:off x="6096000" y="42310"/>
            <a:ext cx="5427406" cy="5666362"/>
          </a:xfrm>
          <a:prstGeom prst="rect">
            <a:avLst/>
          </a:prstGeom>
        </p:spPr>
        <p:txBody>
          <a:bodyPr vert="horz" lIns="91440" tIns="45720" rIns="91440" bIns="45720"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700"/>
              </a:spcBef>
              <a:buNone/>
              <a:defRPr/>
            </a:pPr>
            <a:endParaRPr lang="en-GB" altLang="en-US" sz="3200" b="1" dirty="0">
              <a:solidFill>
                <a:srgbClr val="0070C0"/>
              </a:solidFill>
              <a:latin typeface="Arial" panose="020B0604020202020204" pitchFamily="34" charset="0"/>
              <a:cs typeface="Arial" panose="020B0604020202020204" pitchFamily="34" charset="0"/>
            </a:endParaRPr>
          </a:p>
          <a:p>
            <a:pPr marL="0" indent="0">
              <a:lnSpc>
                <a:spcPct val="100000"/>
              </a:lnSpc>
              <a:spcBef>
                <a:spcPts val="700"/>
              </a:spcBef>
              <a:buNone/>
              <a:defRPr/>
            </a:pPr>
            <a:r>
              <a:rPr lang="en-GB" altLang="en-US" b="1" dirty="0">
                <a:solidFill>
                  <a:schemeClr val="accent1">
                    <a:lumMod val="75000"/>
                  </a:schemeClr>
                </a:solidFill>
                <a:latin typeface="Arial" panose="020B0604020202020204" pitchFamily="34" charset="0"/>
                <a:cs typeface="Arial" panose="020B0604020202020204" pitchFamily="34" charset="0"/>
              </a:rPr>
              <a:t>ECEY4002 </a:t>
            </a:r>
          </a:p>
          <a:p>
            <a:pPr marL="0" indent="0">
              <a:lnSpc>
                <a:spcPct val="100000"/>
              </a:lnSpc>
              <a:spcBef>
                <a:spcPts val="700"/>
              </a:spcBef>
              <a:buNone/>
              <a:defRPr/>
            </a:pPr>
            <a:r>
              <a:rPr lang="en-GB" altLang="en-US" b="1" dirty="0">
                <a:solidFill>
                  <a:schemeClr val="accent1">
                    <a:lumMod val="75000"/>
                  </a:schemeClr>
                </a:solidFill>
                <a:latin typeface="Arial" panose="020B0604020202020204" pitchFamily="34" charset="0"/>
                <a:cs typeface="Arial" panose="020B0604020202020204" pitchFamily="34" charset="0"/>
              </a:rPr>
              <a:t>Lecture 1: Introduction and Assessment</a:t>
            </a:r>
          </a:p>
          <a:p>
            <a:pPr marL="0" indent="0">
              <a:lnSpc>
                <a:spcPct val="100000"/>
              </a:lnSpc>
              <a:spcBef>
                <a:spcPts val="700"/>
              </a:spcBef>
              <a:buNone/>
              <a:defRPr/>
            </a:pPr>
            <a:endParaRPr lang="en-GB" altLang="en-US" b="1" dirty="0">
              <a:solidFill>
                <a:schemeClr val="accent1">
                  <a:lumMod val="75000"/>
                </a:schemeClr>
              </a:solidFill>
              <a:latin typeface="Arial" panose="020B0604020202020204" pitchFamily="34" charset="0"/>
              <a:cs typeface="Arial" panose="020B0604020202020204" pitchFamily="34" charset="0"/>
            </a:endParaRPr>
          </a:p>
          <a:p>
            <a:pPr marL="0" indent="0">
              <a:lnSpc>
                <a:spcPct val="100000"/>
              </a:lnSpc>
              <a:spcBef>
                <a:spcPts val="700"/>
              </a:spcBef>
              <a:buNone/>
              <a:defRPr/>
            </a:pPr>
            <a:r>
              <a:rPr lang="en-GB" altLang="en-US" b="1" dirty="0">
                <a:solidFill>
                  <a:schemeClr val="accent1">
                    <a:lumMod val="75000"/>
                  </a:schemeClr>
                </a:solidFill>
                <a:latin typeface="Arial" panose="020B0604020202020204" pitchFamily="34" charset="0"/>
                <a:cs typeface="Arial" panose="020B0604020202020204" pitchFamily="34" charset="0"/>
              </a:rPr>
              <a:t>Module Coordinator: </a:t>
            </a:r>
          </a:p>
          <a:p>
            <a:pPr marL="0" indent="0">
              <a:lnSpc>
                <a:spcPct val="100000"/>
              </a:lnSpc>
              <a:spcBef>
                <a:spcPts val="700"/>
              </a:spcBef>
              <a:buNone/>
              <a:defRPr/>
            </a:pPr>
            <a:r>
              <a:rPr lang="en-GB" altLang="en-US" b="1" dirty="0">
                <a:solidFill>
                  <a:schemeClr val="accent1">
                    <a:lumMod val="75000"/>
                  </a:schemeClr>
                </a:solidFill>
                <a:latin typeface="Arial" panose="020B0604020202020204" pitchFamily="34" charset="0"/>
                <a:cs typeface="Arial" panose="020B0604020202020204" pitchFamily="34" charset="0"/>
              </a:rPr>
              <a:t>Rachel Iles </a:t>
            </a:r>
          </a:p>
          <a:p>
            <a:pPr marL="0" indent="0">
              <a:lnSpc>
                <a:spcPct val="100000"/>
              </a:lnSpc>
              <a:spcBef>
                <a:spcPts val="700"/>
              </a:spcBef>
              <a:buNone/>
              <a:defRPr/>
            </a:pPr>
            <a:endParaRPr lang="en-GB" altLang="en-US" b="1" dirty="0">
              <a:solidFill>
                <a:schemeClr val="accent1">
                  <a:lumMod val="75000"/>
                </a:schemeClr>
              </a:solidFill>
              <a:latin typeface="Arial" panose="020B0604020202020204" pitchFamily="34" charset="0"/>
              <a:cs typeface="Arial" panose="020B0604020202020204" pitchFamily="34" charset="0"/>
            </a:endParaRPr>
          </a:p>
          <a:p>
            <a:pPr marL="0" indent="0">
              <a:lnSpc>
                <a:spcPct val="100000"/>
              </a:lnSpc>
              <a:spcBef>
                <a:spcPts val="700"/>
              </a:spcBef>
              <a:buNone/>
              <a:defRPr/>
            </a:pPr>
            <a:r>
              <a:rPr lang="en-GB" altLang="en-US" b="1" dirty="0">
                <a:solidFill>
                  <a:schemeClr val="accent1">
                    <a:lumMod val="75000"/>
                  </a:schemeClr>
                </a:solidFill>
                <a:latin typeface="Arial" panose="020B0604020202020204" pitchFamily="34" charset="0"/>
                <a:cs typeface="Arial" panose="020B0604020202020204" pitchFamily="34" charset="0"/>
              </a:rPr>
              <a:t>Module team: </a:t>
            </a:r>
          </a:p>
          <a:p>
            <a:pPr marL="0" indent="0">
              <a:lnSpc>
                <a:spcPct val="100000"/>
              </a:lnSpc>
              <a:spcBef>
                <a:spcPts val="700"/>
              </a:spcBef>
              <a:buNone/>
              <a:defRPr/>
            </a:pPr>
            <a:r>
              <a:rPr lang="en-GB" altLang="en-US" b="1" dirty="0">
                <a:solidFill>
                  <a:schemeClr val="accent1">
                    <a:lumMod val="75000"/>
                  </a:schemeClr>
                </a:solidFill>
                <a:latin typeface="Arial" panose="020B0604020202020204" pitchFamily="34" charset="0"/>
                <a:cs typeface="Arial" panose="020B0604020202020204" pitchFamily="34" charset="0"/>
              </a:rPr>
              <a:t>Natalie Macdonald</a:t>
            </a:r>
          </a:p>
          <a:p>
            <a:pPr marL="0" indent="0">
              <a:lnSpc>
                <a:spcPct val="100000"/>
              </a:lnSpc>
              <a:spcBef>
                <a:spcPts val="700"/>
              </a:spcBef>
              <a:buNone/>
              <a:defRPr/>
            </a:pPr>
            <a:r>
              <a:rPr lang="en-GB" altLang="en-US" b="1" dirty="0">
                <a:solidFill>
                  <a:schemeClr val="accent1">
                    <a:lumMod val="75000"/>
                  </a:schemeClr>
                </a:solidFill>
                <a:latin typeface="Arial" panose="020B0604020202020204" pitchFamily="34" charset="0"/>
                <a:cs typeface="Arial" panose="020B0604020202020204" pitchFamily="34" charset="0"/>
              </a:rPr>
              <a:t>Paul Darby</a:t>
            </a:r>
          </a:p>
          <a:p>
            <a:pPr marL="0" indent="0">
              <a:lnSpc>
                <a:spcPct val="100000"/>
              </a:lnSpc>
              <a:spcBef>
                <a:spcPts val="700"/>
              </a:spcBef>
              <a:buNone/>
              <a:defRPr/>
            </a:pPr>
            <a:r>
              <a:rPr lang="en-GB" altLang="en-US" b="1" dirty="0">
                <a:solidFill>
                  <a:schemeClr val="accent1">
                    <a:lumMod val="75000"/>
                  </a:schemeClr>
                </a:solidFill>
                <a:latin typeface="Arial" panose="020B0604020202020204" pitchFamily="34" charset="0"/>
                <a:cs typeface="Arial" panose="020B0604020202020204" pitchFamily="34" charset="0"/>
              </a:rPr>
              <a:t>Natasha Young </a:t>
            </a:r>
          </a:p>
          <a:p>
            <a:pPr marL="0" indent="0">
              <a:lnSpc>
                <a:spcPct val="100000"/>
              </a:lnSpc>
              <a:spcBef>
                <a:spcPts val="700"/>
              </a:spcBef>
              <a:buNone/>
              <a:defRPr/>
            </a:pPr>
            <a:r>
              <a:rPr lang="en-GB" altLang="en-US" b="1" dirty="0">
                <a:solidFill>
                  <a:schemeClr val="accent1">
                    <a:lumMod val="75000"/>
                  </a:schemeClr>
                </a:solidFill>
                <a:latin typeface="Arial" panose="020B0604020202020204" pitchFamily="34" charset="0"/>
                <a:cs typeface="Arial" panose="020B0604020202020204" pitchFamily="34" charset="0"/>
              </a:rPr>
              <a:t>Jessica Pitman </a:t>
            </a:r>
          </a:p>
          <a:p>
            <a:pPr marL="0" indent="0">
              <a:lnSpc>
                <a:spcPct val="100000"/>
              </a:lnSpc>
              <a:spcBef>
                <a:spcPts val="700"/>
              </a:spcBef>
              <a:buNone/>
              <a:defRPr/>
            </a:pPr>
            <a:endParaRPr lang="en-GB" altLang="en-US" sz="3000" b="1" dirty="0">
              <a:solidFill>
                <a:srgbClr val="0070C0"/>
              </a:solidFill>
              <a:latin typeface="Arial" panose="020B0604020202020204" pitchFamily="34" charset="0"/>
              <a:cs typeface="Arial" panose="020B0604020202020204" pitchFamily="34" charset="0"/>
            </a:endParaRPr>
          </a:p>
        </p:txBody>
      </p:sp>
      <p:cxnSp>
        <p:nvCxnSpPr>
          <p:cNvPr id="6" name="Straight Connector 5">
            <a:extLst>
              <a:ext uri="{FF2B5EF4-FFF2-40B4-BE49-F238E27FC236}">
                <a16:creationId xmlns:a16="http://schemas.microsoft.com/office/drawing/2014/main" id="{B5573A26-1140-4BDD-8AFB-7D2E14D2C87C}"/>
              </a:ext>
            </a:extLst>
          </p:cNvPr>
          <p:cNvCxnSpPr>
            <a:cxnSpLocks/>
          </p:cNvCxnSpPr>
          <p:nvPr/>
        </p:nvCxnSpPr>
        <p:spPr>
          <a:xfrm>
            <a:off x="5791201" y="0"/>
            <a:ext cx="0" cy="5666362"/>
          </a:xfrm>
          <a:prstGeom prst="line">
            <a:avLst/>
          </a:prstGeom>
          <a:ln>
            <a:solidFill>
              <a:schemeClr val="accent1">
                <a:lumMod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8615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46BB23-588C-4C1A-A691-24B6D556940A}"/>
              </a:ext>
            </a:extLst>
          </p:cNvPr>
          <p:cNvSpPr>
            <a:spLocks noGrp="1"/>
          </p:cNvSpPr>
          <p:nvPr>
            <p:ph type="title"/>
          </p:nvPr>
        </p:nvSpPr>
        <p:spPr>
          <a:xfrm>
            <a:off x="381950" y="148818"/>
            <a:ext cx="11197046" cy="1325563"/>
          </a:xfrm>
        </p:spPr>
        <p:txBody>
          <a:bodyPr>
            <a:noAutofit/>
          </a:bodyPr>
          <a:lstStyle/>
          <a:p>
            <a:pPr algn="ctr">
              <a:defRPr/>
            </a:pPr>
            <a:r>
              <a:rPr lang="en-GB" sz="4800" dirty="0">
                <a:latin typeface="Arial" panose="020B0604020202020204" pitchFamily="34" charset="0"/>
                <a:cs typeface="Arial" panose="020B0604020202020204" pitchFamily="34" charset="0"/>
              </a:rPr>
              <a:t>Sgiliau </a:t>
            </a:r>
            <a:r>
              <a:rPr lang="en-GB" sz="4800" dirty="0" err="1">
                <a:latin typeface="Arial" panose="020B0604020202020204" pitchFamily="34" charset="0"/>
                <a:cs typeface="Arial" panose="020B0604020202020204" pitchFamily="34" charset="0"/>
              </a:rPr>
              <a:t>Cyflogadwyedd</a:t>
            </a:r>
            <a:r>
              <a:rPr lang="en-GB" sz="4800" dirty="0">
                <a:latin typeface="Arial" panose="020B0604020202020204" pitchFamily="34" charset="0"/>
                <a:cs typeface="Arial" panose="020B0604020202020204" pitchFamily="34" charset="0"/>
              </a:rPr>
              <a:t>/</a:t>
            </a:r>
            <a:r>
              <a:rPr lang="en-GB" sz="4800" dirty="0" err="1">
                <a:latin typeface="Arial" panose="020B0604020202020204" pitchFamily="34" charset="0"/>
                <a:cs typeface="Arial" panose="020B0604020202020204" pitchFamily="34" charset="0"/>
              </a:rPr>
              <a:t>Trosglwyddadwy</a:t>
            </a:r>
            <a:br>
              <a:rPr lang="en-GB" sz="4800" dirty="0">
                <a:latin typeface="Arial" panose="020B0604020202020204" pitchFamily="34" charset="0"/>
                <a:cs typeface="Arial" panose="020B0604020202020204" pitchFamily="34" charset="0"/>
              </a:rPr>
            </a:br>
            <a:r>
              <a:rPr lang="en-GB" sz="4800" dirty="0">
                <a:solidFill>
                  <a:schemeClr val="accent1">
                    <a:lumMod val="75000"/>
                  </a:schemeClr>
                </a:solidFill>
                <a:latin typeface="Arial" panose="020B0604020202020204" pitchFamily="34" charset="0"/>
                <a:cs typeface="Arial" panose="020B0604020202020204" pitchFamily="34" charset="0"/>
              </a:rPr>
              <a:t>Employability/Transferable Skill</a:t>
            </a:r>
            <a:r>
              <a:rPr lang="en-GB" sz="4800" dirty="0">
                <a:solidFill>
                  <a:schemeClr val="accent1">
                    <a:lumMod val="75000"/>
                  </a:schemeClr>
                </a:solidFill>
                <a:latin typeface="Lucida Sans" panose="020B0602030504020204" pitchFamily="34" charset="0"/>
              </a:rPr>
              <a:t>s</a:t>
            </a:r>
            <a:endParaRPr lang="en-US" sz="4800" dirty="0">
              <a:solidFill>
                <a:schemeClr val="accent1">
                  <a:lumMod val="75000"/>
                </a:schemeClr>
              </a:solidFill>
              <a:latin typeface="Lucida Sans" panose="020B0602030504020204" pitchFamily="34" charset="0"/>
            </a:endParaRPr>
          </a:p>
        </p:txBody>
      </p:sp>
      <p:sp>
        <p:nvSpPr>
          <p:cNvPr id="17411" name="Content Placeholder 2">
            <a:extLst>
              <a:ext uri="{FF2B5EF4-FFF2-40B4-BE49-F238E27FC236}">
                <a16:creationId xmlns:a16="http://schemas.microsoft.com/office/drawing/2014/main" id="{6C21708C-2AE9-4ACC-A749-D3E4DFCE9248}"/>
              </a:ext>
            </a:extLst>
          </p:cNvPr>
          <p:cNvSpPr>
            <a:spLocks noGrp="1"/>
          </p:cNvSpPr>
          <p:nvPr>
            <p:ph sz="half" idx="1"/>
          </p:nvPr>
        </p:nvSpPr>
        <p:spPr>
          <a:xfrm>
            <a:off x="608197" y="1871711"/>
            <a:ext cx="4038600" cy="3989388"/>
          </a:xfrm>
        </p:spPr>
        <p:txBody>
          <a:bodyPr>
            <a:normAutofit/>
          </a:bodyPr>
          <a:lstStyle/>
          <a:p>
            <a:r>
              <a:rPr lang="en-GB" altLang="en-US" sz="2400" dirty="0" err="1">
                <a:latin typeface="Arial" panose="020B0604020202020204" pitchFamily="34" charset="0"/>
                <a:cs typeface="Arial" panose="020B0604020202020204" pitchFamily="34" charset="0"/>
              </a:rPr>
              <a:t>Proffesiynoldeb</a:t>
            </a:r>
            <a:endParaRPr lang="en-GB" altLang="en-US" sz="2400" dirty="0">
              <a:latin typeface="Arial" panose="020B0604020202020204" pitchFamily="34" charset="0"/>
              <a:cs typeface="Arial" panose="020B0604020202020204" pitchFamily="34" charset="0"/>
            </a:endParaRPr>
          </a:p>
          <a:p>
            <a:r>
              <a:rPr lang="en-GB" altLang="en-US" sz="2400" dirty="0" err="1">
                <a:latin typeface="Arial" panose="020B0604020202020204" pitchFamily="34" charset="0"/>
                <a:cs typeface="Arial" panose="020B0604020202020204" pitchFamily="34" charset="0"/>
              </a:rPr>
              <a:t>Ymwybyddiaeth</a:t>
            </a:r>
            <a:r>
              <a:rPr lang="en-GB" altLang="en-US" sz="2400" dirty="0">
                <a:latin typeface="Arial" panose="020B0604020202020204" pitchFamily="34" charset="0"/>
                <a:cs typeface="Arial" panose="020B0604020202020204" pitchFamily="34" charset="0"/>
              </a:rPr>
              <a:t> </a:t>
            </a:r>
          </a:p>
          <a:p>
            <a:r>
              <a:rPr lang="en-GB" altLang="en-US" sz="2400" dirty="0" err="1">
                <a:latin typeface="Arial" panose="020B0604020202020204" pitchFamily="34" charset="0"/>
                <a:cs typeface="Arial" panose="020B0604020202020204" pitchFamily="34" charset="0"/>
              </a:rPr>
              <a:t>Cyfrifoldeb</a:t>
            </a:r>
            <a:endParaRPr lang="en-GB" altLang="en-US" sz="2400" dirty="0">
              <a:latin typeface="Arial" panose="020B0604020202020204" pitchFamily="34" charset="0"/>
              <a:cs typeface="Arial" panose="020B0604020202020204" pitchFamily="34" charset="0"/>
            </a:endParaRPr>
          </a:p>
          <a:p>
            <a:r>
              <a:rPr lang="en-GB" altLang="en-US" sz="2400" dirty="0" err="1">
                <a:latin typeface="Arial" panose="020B0604020202020204" pitchFamily="34" charset="0"/>
                <a:cs typeface="Arial" panose="020B0604020202020204" pitchFamily="34" charset="0"/>
              </a:rPr>
              <a:t>Atebolrwydd</a:t>
            </a:r>
            <a:endParaRPr lang="en-GB" altLang="en-US" sz="2400" dirty="0">
              <a:latin typeface="Arial" panose="020B0604020202020204" pitchFamily="34" charset="0"/>
              <a:cs typeface="Arial" panose="020B0604020202020204" pitchFamily="34" charset="0"/>
            </a:endParaRPr>
          </a:p>
          <a:p>
            <a:r>
              <a:rPr lang="en-GB" altLang="en-US" sz="2400" dirty="0" err="1">
                <a:latin typeface="Arial" panose="020B0604020202020204" pitchFamily="34" charset="0"/>
                <a:cs typeface="Arial" panose="020B0604020202020204" pitchFamily="34" charset="0"/>
              </a:rPr>
              <a:t>Sgiliau</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rhyngbersonol</a:t>
            </a:r>
            <a:endParaRPr lang="en-GB" altLang="en-US" sz="2400" dirty="0">
              <a:latin typeface="Arial" panose="020B0604020202020204" pitchFamily="34" charset="0"/>
              <a:cs typeface="Arial" panose="020B0604020202020204" pitchFamily="34" charset="0"/>
            </a:endParaRPr>
          </a:p>
          <a:p>
            <a:r>
              <a:rPr lang="en-GB" altLang="en-US" sz="2400" dirty="0" err="1">
                <a:latin typeface="Arial" panose="020B0604020202020204" pitchFamily="34" charset="0"/>
                <a:cs typeface="Arial" panose="020B0604020202020204" pitchFamily="34" charset="0"/>
              </a:rPr>
              <a:t>Dibynadwy</a:t>
            </a:r>
            <a:endParaRPr lang="en-GB" altLang="en-US" sz="2400" dirty="0">
              <a:latin typeface="Arial" panose="020B0604020202020204" pitchFamily="34" charset="0"/>
              <a:cs typeface="Arial" panose="020B0604020202020204" pitchFamily="34" charset="0"/>
            </a:endParaRPr>
          </a:p>
          <a:p>
            <a:r>
              <a:rPr lang="en-GB" altLang="en-US" sz="2400" dirty="0" err="1">
                <a:latin typeface="Arial" panose="020B0604020202020204" pitchFamily="34" charset="0"/>
                <a:cs typeface="Arial" panose="020B0604020202020204" pitchFamily="34" charset="0"/>
              </a:rPr>
              <a:t>Ystyriaeth</a:t>
            </a:r>
            <a:r>
              <a:rPr lang="en-GB" altLang="en-US" sz="2400" dirty="0">
                <a:latin typeface="Arial" panose="020B0604020202020204" pitchFamily="34" charset="0"/>
                <a:cs typeface="Arial" panose="020B0604020202020204" pitchFamily="34" charset="0"/>
              </a:rPr>
              <a:t> am </a:t>
            </a:r>
            <a:r>
              <a:rPr lang="en-GB" altLang="en-US" sz="2400" dirty="0" err="1">
                <a:latin typeface="Arial" panose="020B0604020202020204" pitchFamily="34" charset="0"/>
                <a:cs typeface="Arial" panose="020B0604020202020204" pitchFamily="34" charset="0"/>
              </a:rPr>
              <a:t>eraill</a:t>
            </a:r>
            <a:endParaRPr lang="en-GB" altLang="en-US" sz="2400" dirty="0">
              <a:latin typeface="Arial" panose="020B0604020202020204" pitchFamily="34" charset="0"/>
              <a:cs typeface="Arial" panose="020B0604020202020204" pitchFamily="34" charset="0"/>
            </a:endParaRPr>
          </a:p>
          <a:p>
            <a:r>
              <a:rPr lang="en-GB" altLang="en-US" sz="2400" dirty="0" err="1">
                <a:latin typeface="Arial" panose="020B0604020202020204" pitchFamily="34" charset="0"/>
                <a:cs typeface="Arial" panose="020B0604020202020204" pitchFamily="34" charset="0"/>
              </a:rPr>
              <a:t>Cyfathrebu</a:t>
            </a:r>
            <a:r>
              <a:rPr lang="en-GB" altLang="en-US" sz="2400" dirty="0">
                <a:latin typeface="Arial" panose="020B0604020202020204" pitchFamily="34" charset="0"/>
                <a:cs typeface="Arial" panose="020B0604020202020204" pitchFamily="34" charset="0"/>
              </a:rPr>
              <a:t> </a:t>
            </a:r>
            <a:r>
              <a:rPr lang="en-GB" altLang="en-US" sz="2400" dirty="0" err="1">
                <a:latin typeface="Arial" panose="020B0604020202020204" pitchFamily="34" charset="0"/>
                <a:cs typeface="Arial" panose="020B0604020202020204" pitchFamily="34" charset="0"/>
              </a:rPr>
              <a:t>effeithiol</a:t>
            </a:r>
            <a:endParaRPr lang="en-US" altLang="en-US" dirty="0">
              <a:latin typeface="Arial" panose="020B0604020202020204" pitchFamily="34" charset="0"/>
              <a:cs typeface="Arial" panose="020B0604020202020204" pitchFamily="34" charset="0"/>
            </a:endParaRPr>
          </a:p>
        </p:txBody>
      </p:sp>
      <p:sp>
        <p:nvSpPr>
          <p:cNvPr id="17412" name="Content Placeholder 3">
            <a:extLst>
              <a:ext uri="{FF2B5EF4-FFF2-40B4-BE49-F238E27FC236}">
                <a16:creationId xmlns:a16="http://schemas.microsoft.com/office/drawing/2014/main" id="{35D661E9-5647-4432-951F-0060EF8110A3}"/>
              </a:ext>
            </a:extLst>
          </p:cNvPr>
          <p:cNvSpPr>
            <a:spLocks noGrp="1"/>
          </p:cNvSpPr>
          <p:nvPr>
            <p:ph sz="half" idx="2"/>
          </p:nvPr>
        </p:nvSpPr>
        <p:spPr>
          <a:xfrm>
            <a:off x="6096000" y="1888496"/>
            <a:ext cx="4849761" cy="3989388"/>
          </a:xfrm>
        </p:spPr>
        <p:txBody>
          <a:bodyPr>
            <a:noAutofit/>
          </a:bodyPr>
          <a:lstStyle/>
          <a:p>
            <a:r>
              <a:rPr lang="en-GB" altLang="en-US" sz="2400" dirty="0">
                <a:solidFill>
                  <a:schemeClr val="accent1">
                    <a:lumMod val="75000"/>
                  </a:schemeClr>
                </a:solidFill>
                <a:latin typeface="Arial" panose="020B0604020202020204" pitchFamily="34" charset="0"/>
                <a:cs typeface="Arial" panose="020B0604020202020204" pitchFamily="34" charset="0"/>
              </a:rPr>
              <a:t>Professionalism </a:t>
            </a:r>
          </a:p>
          <a:p>
            <a:r>
              <a:rPr lang="en-GB" altLang="en-US" sz="2400" dirty="0">
                <a:solidFill>
                  <a:schemeClr val="accent1">
                    <a:lumMod val="75000"/>
                  </a:schemeClr>
                </a:solidFill>
                <a:latin typeface="Arial" panose="020B0604020202020204" pitchFamily="34" charset="0"/>
                <a:cs typeface="Arial" panose="020B0604020202020204" pitchFamily="34" charset="0"/>
              </a:rPr>
              <a:t>Awareness</a:t>
            </a:r>
          </a:p>
          <a:p>
            <a:r>
              <a:rPr lang="en-GB" altLang="en-US" sz="2400" dirty="0">
                <a:solidFill>
                  <a:schemeClr val="accent1">
                    <a:lumMod val="75000"/>
                  </a:schemeClr>
                </a:solidFill>
                <a:latin typeface="Arial" panose="020B0604020202020204" pitchFamily="34" charset="0"/>
                <a:cs typeface="Arial" panose="020B0604020202020204" pitchFamily="34" charset="0"/>
              </a:rPr>
              <a:t>Responsibility</a:t>
            </a:r>
          </a:p>
          <a:p>
            <a:r>
              <a:rPr lang="en-GB" altLang="en-US" sz="2400" dirty="0">
                <a:solidFill>
                  <a:schemeClr val="accent1">
                    <a:lumMod val="75000"/>
                  </a:schemeClr>
                </a:solidFill>
                <a:latin typeface="Arial" panose="020B0604020202020204" pitchFamily="34" charset="0"/>
                <a:cs typeface="Arial" panose="020B0604020202020204" pitchFamily="34" charset="0"/>
              </a:rPr>
              <a:t>Accountability</a:t>
            </a:r>
          </a:p>
          <a:p>
            <a:r>
              <a:rPr lang="en-GB" altLang="en-US" sz="2400" dirty="0">
                <a:solidFill>
                  <a:schemeClr val="accent1">
                    <a:lumMod val="75000"/>
                  </a:schemeClr>
                </a:solidFill>
                <a:latin typeface="Arial" panose="020B0604020202020204" pitchFamily="34" charset="0"/>
                <a:cs typeface="Arial" panose="020B0604020202020204" pitchFamily="34" charset="0"/>
              </a:rPr>
              <a:t>Interpersonal skills</a:t>
            </a:r>
          </a:p>
          <a:p>
            <a:r>
              <a:rPr lang="en-GB" altLang="en-US" sz="2400" dirty="0">
                <a:solidFill>
                  <a:schemeClr val="accent1">
                    <a:lumMod val="75000"/>
                  </a:schemeClr>
                </a:solidFill>
                <a:latin typeface="Arial" panose="020B0604020202020204" pitchFamily="34" charset="0"/>
                <a:cs typeface="Arial" panose="020B0604020202020204" pitchFamily="34" charset="0"/>
              </a:rPr>
              <a:t>Reliability</a:t>
            </a:r>
          </a:p>
          <a:p>
            <a:r>
              <a:rPr lang="en-GB" altLang="en-US" sz="2400" dirty="0">
                <a:solidFill>
                  <a:schemeClr val="accent1">
                    <a:lumMod val="75000"/>
                  </a:schemeClr>
                </a:solidFill>
                <a:latin typeface="Arial" panose="020B0604020202020204" pitchFamily="34" charset="0"/>
                <a:cs typeface="Arial" panose="020B0604020202020204" pitchFamily="34" charset="0"/>
              </a:rPr>
              <a:t>Consideration for others </a:t>
            </a:r>
          </a:p>
          <a:p>
            <a:r>
              <a:rPr lang="en-GB" altLang="en-US" sz="2400" dirty="0">
                <a:solidFill>
                  <a:schemeClr val="accent1">
                    <a:lumMod val="75000"/>
                  </a:schemeClr>
                </a:solidFill>
                <a:latin typeface="Arial" panose="020B0604020202020204" pitchFamily="34" charset="0"/>
                <a:cs typeface="Arial" panose="020B0604020202020204" pitchFamily="34" charset="0"/>
              </a:rPr>
              <a:t>Effective communication </a:t>
            </a:r>
            <a:endParaRPr lang="en-US" altLang="en-US" sz="2400" dirty="0">
              <a:solidFill>
                <a:schemeClr val="accent1">
                  <a:lumMod val="75000"/>
                </a:schemeClr>
              </a:solidFill>
              <a:latin typeface="Arial" panose="020B0604020202020204" pitchFamily="34" charset="0"/>
              <a:cs typeface="Arial" panose="020B0604020202020204" pitchFamily="34"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D9130A8-6B50-4019-AE2F-052E324967E1}"/>
              </a:ext>
            </a:extLst>
          </p:cNvPr>
          <p:cNvSpPr>
            <a:spLocks noGrp="1"/>
          </p:cNvSpPr>
          <p:nvPr>
            <p:ph type="title"/>
          </p:nvPr>
        </p:nvSpPr>
        <p:spPr>
          <a:xfrm>
            <a:off x="182879" y="188913"/>
            <a:ext cx="11802291" cy="1143000"/>
          </a:xfrm>
        </p:spPr>
        <p:txBody>
          <a:bodyPr>
            <a:noAutofit/>
          </a:bodyPr>
          <a:lstStyle/>
          <a:p>
            <a:pPr>
              <a:defRPr/>
            </a:pPr>
            <a:r>
              <a:rPr lang="en-GB" sz="4800" dirty="0" err="1">
                <a:latin typeface="Arial" panose="020B0604020202020204" pitchFamily="34" charset="0"/>
                <a:cs typeface="Arial" panose="020B0604020202020204" pitchFamily="34" charset="0"/>
              </a:rPr>
              <a:t>Rhaglen</a:t>
            </a:r>
            <a:r>
              <a:rPr lang="en-GB" sz="4800" dirty="0">
                <a:latin typeface="Arial" panose="020B0604020202020204" pitchFamily="34" charset="0"/>
                <a:cs typeface="Arial" panose="020B0604020202020204" pitchFamily="34" charset="0"/>
              </a:rPr>
              <a:t> </a:t>
            </a:r>
            <a:r>
              <a:rPr lang="en-GB" sz="4800" dirty="0" err="1">
                <a:latin typeface="Arial" panose="020B0604020202020204" pitchFamily="34" charset="0"/>
                <a:cs typeface="Arial" panose="020B0604020202020204" pitchFamily="34" charset="0"/>
              </a:rPr>
              <a:t>Ymarferydd</a:t>
            </a:r>
            <a:r>
              <a:rPr lang="en-GB" sz="4800" dirty="0">
                <a:latin typeface="Arial" panose="020B0604020202020204" pitchFamily="34" charset="0"/>
                <a:cs typeface="Arial" panose="020B0604020202020204" pitchFamily="34" charset="0"/>
              </a:rPr>
              <a:t> </a:t>
            </a:r>
            <a:r>
              <a:rPr lang="en-GB" sz="4800" dirty="0" err="1">
                <a:latin typeface="Arial" panose="020B0604020202020204" pitchFamily="34" charset="0"/>
                <a:cs typeface="Arial" panose="020B0604020202020204" pitchFamily="34" charset="0"/>
              </a:rPr>
              <a:t>Blynyddoedd</a:t>
            </a:r>
            <a:r>
              <a:rPr lang="en-GB" sz="4800" dirty="0">
                <a:latin typeface="Arial" panose="020B0604020202020204" pitchFamily="34" charset="0"/>
                <a:cs typeface="Arial" panose="020B0604020202020204" pitchFamily="34" charset="0"/>
              </a:rPr>
              <a:t> </a:t>
            </a:r>
            <a:r>
              <a:rPr lang="en-GB" sz="4800" dirty="0" err="1">
                <a:latin typeface="Arial" panose="020B0604020202020204" pitchFamily="34" charset="0"/>
                <a:cs typeface="Arial" panose="020B0604020202020204" pitchFamily="34" charset="0"/>
              </a:rPr>
              <a:t>Cynnar</a:t>
            </a:r>
            <a:br>
              <a:rPr lang="en-GB" sz="4800" dirty="0">
                <a:latin typeface="Arial" panose="020B0604020202020204" pitchFamily="34" charset="0"/>
                <a:cs typeface="Arial" panose="020B0604020202020204" pitchFamily="34" charset="0"/>
              </a:rPr>
            </a:br>
            <a:r>
              <a:rPr lang="en-GB" sz="4800" dirty="0">
                <a:solidFill>
                  <a:schemeClr val="accent1">
                    <a:lumMod val="75000"/>
                  </a:schemeClr>
                </a:solidFill>
                <a:latin typeface="Arial" panose="020B0604020202020204" pitchFamily="34" charset="0"/>
                <a:cs typeface="Arial" panose="020B0604020202020204" pitchFamily="34" charset="0"/>
              </a:rPr>
              <a:t>Early Years Practitioner programme</a:t>
            </a:r>
            <a:endParaRPr lang="en-US" sz="4800" dirty="0">
              <a:solidFill>
                <a:schemeClr val="accent1">
                  <a:lumMod val="75000"/>
                </a:schemeClr>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4229D6CA-A8A6-4AD9-907E-959B6BEA8356}"/>
              </a:ext>
            </a:extLst>
          </p:cNvPr>
          <p:cNvSpPr>
            <a:spLocks noGrp="1"/>
          </p:cNvSpPr>
          <p:nvPr>
            <p:ph sz="half" idx="1"/>
          </p:nvPr>
        </p:nvSpPr>
        <p:spPr>
          <a:xfrm>
            <a:off x="312175" y="1934983"/>
            <a:ext cx="5135036" cy="4176713"/>
          </a:xfrm>
        </p:spPr>
        <p:txBody>
          <a:bodyPr/>
          <a:lstStyle/>
          <a:p>
            <a:pPr>
              <a:defRPr/>
            </a:pPr>
            <a:r>
              <a:rPr lang="en-GB" dirty="0" err="1">
                <a:latin typeface="Arial" panose="020B0604020202020204" pitchFamily="34" charset="0"/>
                <a:cs typeface="Arial" panose="020B0604020202020204" pitchFamily="34" charset="0"/>
              </a:rPr>
              <a:t>Meini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prawf</a:t>
            </a:r>
            <a:r>
              <a:rPr lang="en-GB" dirty="0">
                <a:latin typeface="Arial" panose="020B0604020202020204" pitchFamily="34" charset="0"/>
                <a:cs typeface="Arial" panose="020B0604020202020204" pitchFamily="34" charset="0"/>
              </a:rPr>
              <a:t> y NOS a </a:t>
            </a:r>
            <a:r>
              <a:rPr lang="en-GB" dirty="0" err="1">
                <a:latin typeface="Arial" panose="020B0604020202020204" pitchFamily="34" charset="0"/>
                <a:cs typeface="Arial" panose="020B0604020202020204" pitchFamily="34" charset="0"/>
              </a:rPr>
              <a:t>gyflawnwyd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ddarlith</a:t>
            </a:r>
            <a:r>
              <a:rPr lang="en-GB" dirty="0">
                <a:latin typeface="Arial" panose="020B0604020202020204" pitchFamily="34" charset="0"/>
                <a:cs typeface="Arial" panose="020B0604020202020204" pitchFamily="34" charset="0"/>
              </a:rPr>
              <a:t> hon:</a:t>
            </a:r>
          </a:p>
          <a:p>
            <a:pPr marL="0" indent="0">
              <a:buNone/>
              <a:defRPr/>
            </a:pPr>
            <a:r>
              <a:rPr lang="en-GB" dirty="0" err="1">
                <a:latin typeface="Arial" panose="020B0604020202020204" pitchFamily="34" charset="0"/>
                <a:cs typeface="Arial" panose="020B0604020202020204" pitchFamily="34" charset="0"/>
              </a:rPr>
              <a:t>Craidd</a:t>
            </a:r>
            <a:r>
              <a:rPr lang="en-GB" dirty="0">
                <a:latin typeface="Arial" panose="020B0604020202020204" pitchFamily="34" charset="0"/>
                <a:cs typeface="Arial" panose="020B0604020202020204" pitchFamily="34" charset="0"/>
              </a:rPr>
              <a:t> – </a:t>
            </a:r>
            <a:r>
              <a:rPr lang="en-GB" altLang="en-US" dirty="0">
                <a:latin typeface="Arial" panose="020B0604020202020204" pitchFamily="34" charset="0"/>
                <a:cs typeface="Arial" panose="020B0604020202020204" pitchFamily="34" charset="0"/>
              </a:rPr>
              <a:t>K21, K41, K42, K50, K52, K53</a:t>
            </a:r>
          </a:p>
          <a:p>
            <a:pPr>
              <a:defRPr/>
            </a:pPr>
            <a:r>
              <a:rPr lang="en-GB" altLang="en-US" dirty="0" err="1">
                <a:latin typeface="Arial" panose="020B0604020202020204" pitchFamily="34" charset="0"/>
                <a:cs typeface="Arial" panose="020B0604020202020204" pitchFamily="34" charset="0"/>
              </a:rPr>
              <a:t>Tasg</a:t>
            </a:r>
            <a:r>
              <a:rPr lang="en-GB" altLang="en-US" dirty="0">
                <a:latin typeface="Arial" panose="020B0604020202020204" pitchFamily="34" charset="0"/>
                <a:cs typeface="Arial" panose="020B0604020202020204" pitchFamily="34" charset="0"/>
              </a:rPr>
              <a:t>:                     Core: K1, K4, K8, K19                               SCD HSC 0044 P30 SCH53: 1,2,3 </a:t>
            </a:r>
            <a:r>
              <a:rPr lang="en-GB" b="1" u="sng" dirty="0">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a:p>
            <a:pPr marL="0" indent="0">
              <a:buNone/>
              <a:defRPr/>
            </a:pPr>
            <a:endParaRPr lang="en-GB" dirty="0">
              <a:latin typeface="Lucida Sans" panose="020B0602030504020204" pitchFamily="34" charset="0"/>
            </a:endParaRPr>
          </a:p>
        </p:txBody>
      </p:sp>
      <p:sp>
        <p:nvSpPr>
          <p:cNvPr id="16388" name="Content Placeholder 3">
            <a:extLst>
              <a:ext uri="{FF2B5EF4-FFF2-40B4-BE49-F238E27FC236}">
                <a16:creationId xmlns:a16="http://schemas.microsoft.com/office/drawing/2014/main" id="{CCAF59C1-09E4-4B3A-AA00-60F7E4E6E65D}"/>
              </a:ext>
            </a:extLst>
          </p:cNvPr>
          <p:cNvSpPr>
            <a:spLocks noGrp="1"/>
          </p:cNvSpPr>
          <p:nvPr>
            <p:ph sz="half" idx="2"/>
          </p:nvPr>
        </p:nvSpPr>
        <p:spPr>
          <a:xfrm>
            <a:off x="6603275" y="1934983"/>
            <a:ext cx="4038600" cy="4105275"/>
          </a:xfrm>
        </p:spPr>
        <p:txBody>
          <a:bodyPr/>
          <a:lstStyle/>
          <a:p>
            <a:pPr marL="0" indent="0">
              <a:buNone/>
              <a:defRPr/>
            </a:pPr>
            <a:r>
              <a:rPr lang="en-GB" altLang="en-US" dirty="0">
                <a:solidFill>
                  <a:schemeClr val="accent1">
                    <a:lumMod val="75000"/>
                  </a:schemeClr>
                </a:solidFill>
                <a:latin typeface="Arial" panose="020B0604020202020204" pitchFamily="34" charset="0"/>
                <a:cs typeface="Arial" panose="020B0604020202020204" pitchFamily="34" charset="0"/>
              </a:rPr>
              <a:t>The NOS criteria met in this lecture:</a:t>
            </a:r>
          </a:p>
          <a:p>
            <a:pPr marL="0" indent="0">
              <a:buNone/>
              <a:defRPr/>
            </a:pPr>
            <a:r>
              <a:rPr lang="en-GB" altLang="en-US" dirty="0">
                <a:solidFill>
                  <a:schemeClr val="accent1">
                    <a:lumMod val="75000"/>
                  </a:schemeClr>
                </a:solidFill>
                <a:latin typeface="Arial" panose="020B0604020202020204" pitchFamily="34" charset="0"/>
                <a:cs typeface="Arial" panose="020B0604020202020204" pitchFamily="34" charset="0"/>
              </a:rPr>
              <a:t>Core – K21, K41, K42, K50, K52, K53</a:t>
            </a:r>
          </a:p>
          <a:p>
            <a:pPr>
              <a:defRPr/>
            </a:pPr>
            <a:r>
              <a:rPr lang="en-GB" altLang="en-US" dirty="0" err="1">
                <a:solidFill>
                  <a:schemeClr val="accent1">
                    <a:lumMod val="75000"/>
                  </a:schemeClr>
                </a:solidFill>
                <a:latin typeface="Arial" panose="020B0604020202020204" pitchFamily="34" charset="0"/>
                <a:cs typeface="Arial" panose="020B0604020202020204" pitchFamily="34" charset="0"/>
              </a:rPr>
              <a:t>Tasg</a:t>
            </a:r>
            <a:r>
              <a:rPr lang="en-GB" altLang="en-US" dirty="0">
                <a:solidFill>
                  <a:schemeClr val="accent1">
                    <a:lumMod val="75000"/>
                  </a:schemeClr>
                </a:solidFill>
                <a:latin typeface="Arial" panose="020B0604020202020204" pitchFamily="34" charset="0"/>
                <a:cs typeface="Arial" panose="020B0604020202020204" pitchFamily="34" charset="0"/>
              </a:rPr>
              <a:t>:                  Core: K1, K4, K8, K19                               SCD HSC 0044 P30 SCH53: 1,2,3 </a:t>
            </a:r>
            <a:r>
              <a:rPr lang="en-GB" b="1" u="sng" dirty="0">
                <a:solidFill>
                  <a:schemeClr val="accent1">
                    <a:lumMod val="75000"/>
                  </a:schemeClr>
                </a:solidFill>
                <a:latin typeface="Arial" panose="020B0604020202020204" pitchFamily="34" charset="0"/>
                <a:cs typeface="Arial" panose="020B0604020202020204" pitchFamily="34" charset="0"/>
              </a:rPr>
              <a:t>  </a:t>
            </a:r>
            <a:endParaRPr lang="en-GB" dirty="0">
              <a:solidFill>
                <a:schemeClr val="accent1">
                  <a:lumMod val="75000"/>
                </a:schemeClr>
              </a:solidFill>
              <a:latin typeface="Arial" panose="020B0604020202020204" pitchFamily="34" charset="0"/>
              <a:cs typeface="Arial" panose="020B0604020202020204" pitchFamily="34" charset="0"/>
            </a:endParaRPr>
          </a:p>
          <a:p>
            <a:pPr marL="0" indent="0">
              <a:buNone/>
              <a:defRPr/>
            </a:pPr>
            <a:endParaRPr lang="en-GB" altLang="en-US" dirty="0">
              <a:solidFill>
                <a:srgbClr val="0000FF"/>
              </a:solidFill>
              <a:latin typeface="Lucida Sans" pitchFamily="34"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2650" y="365127"/>
            <a:ext cx="7886700" cy="777874"/>
          </a:xfrm>
        </p:spPr>
        <p:txBody>
          <a:bodyPr>
            <a:normAutofit/>
          </a:bodyPr>
          <a:lstStyle/>
          <a:p>
            <a:r>
              <a:rPr lang="en-GB" sz="4800" dirty="0" err="1">
                <a:latin typeface="Arial" panose="020B0604020202020204" pitchFamily="34" charset="0"/>
                <a:cs typeface="Arial" panose="020B0604020202020204" pitchFamily="34" charset="0"/>
              </a:rPr>
              <a:t>Cynnwys</a:t>
            </a:r>
            <a:r>
              <a:rPr lang="en-GB" sz="4800" dirty="0">
                <a:latin typeface="Arial" panose="020B0604020202020204" pitchFamily="34" charset="0"/>
                <a:cs typeface="Arial" panose="020B0604020202020204" pitchFamily="34" charset="0"/>
              </a:rPr>
              <a:t> / </a:t>
            </a:r>
            <a:r>
              <a:rPr lang="en-GB" sz="4800" dirty="0">
                <a:solidFill>
                  <a:schemeClr val="accent1">
                    <a:lumMod val="75000"/>
                  </a:schemeClr>
                </a:solidFill>
                <a:latin typeface="Arial" panose="020B0604020202020204" pitchFamily="34" charset="0"/>
                <a:cs typeface="Arial" panose="020B0604020202020204" pitchFamily="34" charset="0"/>
              </a:rPr>
              <a:t>Content</a:t>
            </a:r>
          </a:p>
        </p:txBody>
      </p:sp>
      <p:sp>
        <p:nvSpPr>
          <p:cNvPr id="3" name="Content Placeholder 2"/>
          <p:cNvSpPr>
            <a:spLocks noGrp="1"/>
          </p:cNvSpPr>
          <p:nvPr>
            <p:ph sz="half" idx="1"/>
          </p:nvPr>
        </p:nvSpPr>
        <p:spPr>
          <a:xfrm>
            <a:off x="889820" y="1515962"/>
            <a:ext cx="4038600" cy="4248473"/>
          </a:xfrm>
        </p:spPr>
        <p:txBody>
          <a:bodyPr>
            <a:normAutofit fontScale="92500" lnSpcReduction="20000"/>
          </a:bodyPr>
          <a:lstStyle/>
          <a:p>
            <a:r>
              <a:rPr lang="en-GB" dirty="0" err="1">
                <a:latin typeface="Arial" panose="020B0604020202020204" pitchFamily="34" charset="0"/>
                <a:cs typeface="Arial" panose="020B0604020202020204" pitchFamily="34" charset="0"/>
              </a:rPr>
              <a:t>Deillianau’r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modiwl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Pwrpas</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modiwl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Asesiad</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Gwerthoedd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Proffesiynol</a:t>
            </a:r>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UNCRC</a:t>
            </a:r>
          </a:p>
          <a:p>
            <a:r>
              <a:rPr lang="en-GB" dirty="0" err="1">
                <a:latin typeface="Arial" panose="020B0604020202020204" pitchFamily="34" charset="0"/>
                <a:cs typeface="Arial" panose="020B0604020202020204" pitchFamily="34" charset="0"/>
              </a:rPr>
              <a:t>Ymarfer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Myfyriol</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Arsylwi</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chynllunio</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Cyfathrebu</a:t>
            </a:r>
            <a:endParaRPr lang="en-GB" dirty="0">
              <a:latin typeface="Arial" panose="020B0604020202020204" pitchFamily="34" charset="0"/>
              <a:cs typeface="Arial" panose="020B0604020202020204" pitchFamily="34" charset="0"/>
            </a:endParaRPr>
          </a:p>
          <a:p>
            <a:r>
              <a:rPr lang="en-GB" dirty="0" err="1">
                <a:latin typeface="Arial" panose="020B0604020202020204" pitchFamily="34" charset="0"/>
                <a:cs typeface="Arial" panose="020B0604020202020204" pitchFamily="34" charset="0"/>
              </a:rPr>
              <a:t>Deddfwriaeth</a:t>
            </a:r>
            <a:r>
              <a:rPr lang="en-GB" dirty="0">
                <a:latin typeface="Arial" panose="020B0604020202020204" pitchFamily="34" charset="0"/>
                <a:cs typeface="Arial" panose="020B0604020202020204" pitchFamily="34" charset="0"/>
              </a:rPr>
              <a:t> </a:t>
            </a:r>
          </a:p>
        </p:txBody>
      </p:sp>
      <p:sp>
        <p:nvSpPr>
          <p:cNvPr id="4" name="Content Placeholder 3"/>
          <p:cNvSpPr>
            <a:spLocks noGrp="1"/>
          </p:cNvSpPr>
          <p:nvPr>
            <p:ph sz="half" idx="2"/>
          </p:nvPr>
        </p:nvSpPr>
        <p:spPr>
          <a:xfrm>
            <a:off x="6172200" y="1417639"/>
            <a:ext cx="4038600" cy="4171603"/>
          </a:xfrm>
        </p:spPr>
        <p:txBody>
          <a:bodyPr>
            <a:normAutofit fontScale="92500" lnSpcReduction="20000"/>
          </a:bodyPr>
          <a:lstStyle/>
          <a:p>
            <a:r>
              <a:rPr lang="en-GB" dirty="0">
                <a:solidFill>
                  <a:schemeClr val="accent1">
                    <a:lumMod val="75000"/>
                  </a:schemeClr>
                </a:solidFill>
                <a:latin typeface="Arial" panose="020B0604020202020204" pitchFamily="34" charset="0"/>
                <a:cs typeface="Arial" panose="020B0604020202020204" pitchFamily="34" charset="0"/>
              </a:rPr>
              <a:t>Module outcomes</a:t>
            </a:r>
          </a:p>
          <a:p>
            <a:r>
              <a:rPr lang="en-GB" dirty="0">
                <a:solidFill>
                  <a:schemeClr val="accent1">
                    <a:lumMod val="75000"/>
                  </a:schemeClr>
                </a:solidFill>
                <a:latin typeface="Arial" panose="020B0604020202020204" pitchFamily="34" charset="0"/>
                <a:cs typeface="Arial" panose="020B0604020202020204" pitchFamily="34" charset="0"/>
              </a:rPr>
              <a:t>Purpose of the module</a:t>
            </a:r>
          </a:p>
          <a:p>
            <a:r>
              <a:rPr lang="en-GB" dirty="0">
                <a:solidFill>
                  <a:schemeClr val="accent1">
                    <a:lumMod val="75000"/>
                  </a:schemeClr>
                </a:solidFill>
                <a:latin typeface="Arial" panose="020B0604020202020204" pitchFamily="34" charset="0"/>
                <a:cs typeface="Arial" panose="020B0604020202020204" pitchFamily="34" charset="0"/>
              </a:rPr>
              <a:t>Assessment</a:t>
            </a:r>
          </a:p>
          <a:p>
            <a:r>
              <a:rPr lang="en-GB" dirty="0">
                <a:solidFill>
                  <a:schemeClr val="accent1">
                    <a:lumMod val="75000"/>
                  </a:schemeClr>
                </a:solidFill>
                <a:latin typeface="Arial" panose="020B0604020202020204" pitchFamily="34" charset="0"/>
                <a:cs typeface="Arial" panose="020B0604020202020204" pitchFamily="34" charset="0"/>
              </a:rPr>
              <a:t>Professional values</a:t>
            </a:r>
          </a:p>
          <a:p>
            <a:r>
              <a:rPr lang="en-GB" dirty="0">
                <a:solidFill>
                  <a:schemeClr val="accent1">
                    <a:lumMod val="75000"/>
                  </a:schemeClr>
                </a:solidFill>
                <a:latin typeface="Arial" panose="020B0604020202020204" pitchFamily="34" charset="0"/>
                <a:cs typeface="Arial" panose="020B0604020202020204" pitchFamily="34" charset="0"/>
              </a:rPr>
              <a:t>UNCRC</a:t>
            </a:r>
          </a:p>
          <a:p>
            <a:r>
              <a:rPr lang="en-GB" dirty="0">
                <a:solidFill>
                  <a:schemeClr val="accent1">
                    <a:lumMod val="75000"/>
                  </a:schemeClr>
                </a:solidFill>
                <a:latin typeface="Arial" panose="020B0604020202020204" pitchFamily="34" charset="0"/>
                <a:cs typeface="Arial" panose="020B0604020202020204" pitchFamily="34" charset="0"/>
              </a:rPr>
              <a:t>Reflective practise</a:t>
            </a:r>
          </a:p>
          <a:p>
            <a:r>
              <a:rPr lang="en-GB" dirty="0">
                <a:solidFill>
                  <a:schemeClr val="accent1">
                    <a:lumMod val="75000"/>
                  </a:schemeClr>
                </a:solidFill>
                <a:latin typeface="Arial" panose="020B0604020202020204" pitchFamily="34" charset="0"/>
                <a:cs typeface="Arial" panose="020B0604020202020204" pitchFamily="34" charset="0"/>
              </a:rPr>
              <a:t>Observation and planning</a:t>
            </a:r>
          </a:p>
          <a:p>
            <a:r>
              <a:rPr lang="en-GB" dirty="0">
                <a:solidFill>
                  <a:schemeClr val="accent1">
                    <a:lumMod val="75000"/>
                  </a:schemeClr>
                </a:solidFill>
                <a:latin typeface="Arial" panose="020B0604020202020204" pitchFamily="34" charset="0"/>
                <a:cs typeface="Arial" panose="020B0604020202020204" pitchFamily="34" charset="0"/>
              </a:rPr>
              <a:t>Communication</a:t>
            </a:r>
          </a:p>
          <a:p>
            <a:r>
              <a:rPr lang="en-GB" dirty="0">
                <a:solidFill>
                  <a:schemeClr val="accent1">
                    <a:lumMod val="75000"/>
                  </a:schemeClr>
                </a:solidFill>
                <a:latin typeface="Arial" panose="020B0604020202020204" pitchFamily="34" charset="0"/>
                <a:cs typeface="Arial" panose="020B0604020202020204" pitchFamily="34" charset="0"/>
              </a:rPr>
              <a:t>Legislation </a:t>
            </a:r>
          </a:p>
        </p:txBody>
      </p:sp>
    </p:spTree>
    <p:extLst>
      <p:ext uri="{BB962C8B-B14F-4D97-AF65-F5344CB8AC3E}">
        <p14:creationId xmlns:p14="http://schemas.microsoft.com/office/powerpoint/2010/main" val="13414320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5"/>
          <p:cNvSpPr>
            <a:spLocks noGrp="1"/>
          </p:cNvSpPr>
          <p:nvPr>
            <p:ph type="title"/>
          </p:nvPr>
        </p:nvSpPr>
        <p:spPr>
          <a:xfrm>
            <a:off x="542109" y="331213"/>
            <a:ext cx="11155680" cy="706090"/>
          </a:xfrm>
        </p:spPr>
        <p:txBody>
          <a:bodyPr>
            <a:noAutofit/>
          </a:bodyPr>
          <a:lstStyle/>
          <a:p>
            <a:pPr algn="ctr" eaLnBrk="1" hangingPunct="1"/>
            <a:r>
              <a:rPr lang="en-US" altLang="en-US" sz="4800" dirty="0" err="1">
                <a:latin typeface="Arial" panose="020B0604020202020204" pitchFamily="34" charset="0"/>
                <a:cs typeface="Arial" panose="020B0604020202020204" pitchFamily="34" charset="0"/>
              </a:rPr>
              <a:t>Deilliannau</a:t>
            </a:r>
            <a:r>
              <a:rPr lang="en-US" altLang="en-US" sz="4800" dirty="0">
                <a:latin typeface="Arial" panose="020B0604020202020204" pitchFamily="34" charset="0"/>
                <a:cs typeface="Arial" panose="020B0604020202020204" pitchFamily="34" charset="0"/>
              </a:rPr>
              <a:t> </a:t>
            </a:r>
            <a:r>
              <a:rPr lang="en-US" altLang="en-US" sz="4800" dirty="0" err="1">
                <a:latin typeface="Arial" panose="020B0604020202020204" pitchFamily="34" charset="0"/>
                <a:cs typeface="Arial" panose="020B0604020202020204" pitchFamily="34" charset="0"/>
              </a:rPr>
              <a:t>Dysgu</a:t>
            </a:r>
            <a:endParaRPr lang="en-US" altLang="en-US" sz="4800" dirty="0">
              <a:solidFill>
                <a:schemeClr val="accent1">
                  <a:lumMod val="75000"/>
                </a:schemeClr>
              </a:solidFill>
              <a:latin typeface="Arial" panose="020B0604020202020204" pitchFamily="34" charset="0"/>
              <a:cs typeface="Arial" panose="020B0604020202020204" pitchFamily="34" charset="0"/>
            </a:endParaRPr>
          </a:p>
        </p:txBody>
      </p:sp>
      <p:sp>
        <p:nvSpPr>
          <p:cNvPr id="5" name="Content Placeholder 4"/>
          <p:cNvSpPr>
            <a:spLocks noGrp="1"/>
          </p:cNvSpPr>
          <p:nvPr>
            <p:ph sz="half" idx="1"/>
          </p:nvPr>
        </p:nvSpPr>
        <p:spPr>
          <a:xfrm>
            <a:off x="681377" y="1425840"/>
            <a:ext cx="10441645" cy="4447108"/>
          </a:xfrm>
        </p:spPr>
        <p:txBody>
          <a:bodyPr>
            <a:normAutofit/>
          </a:bodyPr>
          <a:lstStyle/>
          <a:p>
            <a:pPr marL="342900" lvl="0" indent="-342900" algn="just" rtl="0">
              <a:spcBef>
                <a:spcPts val="1200"/>
              </a:spcBef>
              <a:buFont typeface="Symbol" panose="05050102010706020507" pitchFamily="18" charset="2"/>
              <a:buChar char=""/>
            </a:pPr>
            <a:r>
              <a:rPr lang="en-GB" dirty="0" err="1">
                <a:effectLst/>
                <a:latin typeface="Arial" panose="020B0604020202020204" pitchFamily="34" charset="0"/>
                <a:ea typeface="DengXian" panose="02010600030101010101" pitchFamily="2" charset="-122"/>
                <a:cs typeface="Arial" panose="020B0604020202020204" pitchFamily="34" charset="0"/>
              </a:rPr>
              <a:t>Adnabod</a:t>
            </a:r>
            <a:r>
              <a:rPr lang="en-GB" dirty="0">
                <a:effectLst/>
                <a:latin typeface="Arial" panose="020B0604020202020204" pitchFamily="34" charset="0"/>
                <a:ea typeface="DengXian" panose="02010600030101010101" pitchFamily="2" charset="-122"/>
                <a:cs typeface="Arial" panose="020B0604020202020204" pitchFamily="34" charset="0"/>
              </a:rPr>
              <a:t> a </a:t>
            </a:r>
            <a:r>
              <a:rPr lang="en-GB" dirty="0" err="1">
                <a:effectLst/>
                <a:latin typeface="Arial" panose="020B0604020202020204" pitchFamily="34" charset="0"/>
                <a:ea typeface="DengXian" panose="02010600030101010101" pitchFamily="2" charset="-122"/>
                <a:cs typeface="Arial" panose="020B0604020202020204" pitchFamily="34" charset="0"/>
              </a:rPr>
              <a:t>mynegi</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agweddau</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hanfodol</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arfer</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proffesiynol</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yng</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nghyd-destun</a:t>
            </a:r>
            <a:r>
              <a:rPr lang="en-GB" dirty="0">
                <a:effectLst/>
                <a:latin typeface="Arial" panose="020B0604020202020204" pitchFamily="34" charset="0"/>
                <a:ea typeface="DengXian" panose="02010600030101010101" pitchFamily="2" charset="-122"/>
                <a:cs typeface="Arial" panose="020B0604020202020204" pitchFamily="34" charset="0"/>
              </a:rPr>
              <a:t> y </a:t>
            </a:r>
            <a:r>
              <a:rPr lang="en-GB" dirty="0" err="1">
                <a:effectLst/>
                <a:latin typeface="Arial" panose="020B0604020202020204" pitchFamily="34" charset="0"/>
                <a:ea typeface="DengXian" panose="02010600030101010101" pitchFamily="2" charset="-122"/>
                <a:cs typeface="Arial" panose="020B0604020202020204" pitchFamily="34" charset="0"/>
              </a:rPr>
              <a:t>blynyddoedd</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cynnar</a:t>
            </a:r>
            <a:r>
              <a:rPr lang="en-GB" dirty="0">
                <a:effectLst/>
                <a:latin typeface="Arial" panose="020B0604020202020204" pitchFamily="34" charset="0"/>
                <a:ea typeface="DengXian" panose="02010600030101010101" pitchFamily="2" charset="-122"/>
                <a:cs typeface="Arial" panose="020B0604020202020204" pitchFamily="34" charset="0"/>
              </a:rPr>
              <a:t>. Mae </a:t>
            </a:r>
            <a:r>
              <a:rPr lang="en-GB" dirty="0" err="1">
                <a:effectLst/>
                <a:latin typeface="Arial" panose="020B0604020202020204" pitchFamily="34" charset="0"/>
                <a:ea typeface="DengXian" panose="02010600030101010101" pitchFamily="2" charset="-122"/>
                <a:cs typeface="Arial" panose="020B0604020202020204" pitchFamily="34" charset="0"/>
              </a:rPr>
              <a:t>hyn</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yn</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cynnwys</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datblygu</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gwaith</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amlasiantaethol</a:t>
            </a:r>
            <a:r>
              <a:rPr lang="en-GB" dirty="0">
                <a:effectLst/>
                <a:latin typeface="Arial" panose="020B0604020202020204" pitchFamily="34" charset="0"/>
                <a:ea typeface="DengXian" panose="02010600030101010101" pitchFamily="2" charset="-122"/>
                <a:cs typeface="Arial" panose="020B0604020202020204" pitchFamily="34" charset="0"/>
              </a:rPr>
              <a:t> a </a:t>
            </a:r>
            <a:r>
              <a:rPr lang="en-GB" dirty="0" err="1">
                <a:effectLst/>
                <a:latin typeface="Arial" panose="020B0604020202020204" pitchFamily="34" charset="0"/>
                <a:ea typeface="DengXian" panose="02010600030101010101" pitchFamily="2" charset="-122"/>
                <a:cs typeface="Arial" panose="020B0604020202020204" pitchFamily="34" charset="0"/>
              </a:rPr>
              <a:t>phartneriaethau</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effeithiol</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gyda</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phlant</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teuluoedd</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cymunedau</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gweithwyr</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proffesiynol</a:t>
            </a:r>
            <a:r>
              <a:rPr lang="en-GB" dirty="0">
                <a:effectLst/>
                <a:latin typeface="Arial" panose="020B0604020202020204" pitchFamily="34" charset="0"/>
                <a:ea typeface="DengXian" panose="02010600030101010101" pitchFamily="2" charset="-122"/>
                <a:cs typeface="Arial" panose="020B0604020202020204" pitchFamily="34" charset="0"/>
              </a:rPr>
              <a:t> a </a:t>
            </a:r>
            <a:r>
              <a:rPr lang="en-GB" dirty="0" err="1">
                <a:effectLst/>
                <a:latin typeface="Arial" panose="020B0604020202020204" pitchFamily="34" charset="0"/>
                <a:ea typeface="DengXian" panose="02010600030101010101" pitchFamily="2" charset="-122"/>
                <a:cs typeface="Arial" panose="020B0604020202020204" pitchFamily="34" charset="0"/>
              </a:rPr>
              <a:t>sefydliadau</a:t>
            </a:r>
            <a:r>
              <a:rPr lang="en-GB" dirty="0">
                <a:effectLst/>
                <a:latin typeface="Arial" panose="020B0604020202020204" pitchFamily="34" charset="0"/>
                <a:ea typeface="DengXian" panose="02010600030101010101" pitchFamily="2" charset="-122"/>
                <a:cs typeface="Arial" panose="020B0604020202020204" pitchFamily="34" charset="0"/>
              </a:rPr>
              <a:t>.</a:t>
            </a:r>
            <a:endParaRPr lang="en-GB" dirty="0">
              <a:effectLst/>
              <a:latin typeface="Calibri" panose="020F0502020204030204" pitchFamily="34" charset="0"/>
              <a:ea typeface="DengXian" panose="02010600030101010101" pitchFamily="2" charset="-122"/>
              <a:cs typeface="Arial" panose="020B0604020202020204" pitchFamily="34" charset="0"/>
            </a:endParaRPr>
          </a:p>
          <a:p>
            <a:pPr marL="342900" lvl="0" indent="-342900" algn="just">
              <a:spcBef>
                <a:spcPts val="1200"/>
              </a:spcBef>
              <a:buFont typeface="Symbol" panose="05050102010706020507" pitchFamily="18" charset="2"/>
              <a:buChar char=""/>
            </a:pPr>
            <a:r>
              <a:rPr lang="en-GB" dirty="0" err="1">
                <a:effectLst/>
                <a:latin typeface="Arial" panose="020B0604020202020204" pitchFamily="34" charset="0"/>
                <a:ea typeface="DengXian" panose="02010600030101010101" pitchFamily="2" charset="-122"/>
                <a:cs typeface="Arial" panose="020B0604020202020204" pitchFamily="34" charset="0"/>
              </a:rPr>
              <a:t>Cydnabod</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arwyddocâd</a:t>
            </a:r>
            <a:r>
              <a:rPr lang="en-GB" dirty="0">
                <a:effectLst/>
                <a:latin typeface="Arial" panose="020B0604020202020204" pitchFamily="34" charset="0"/>
                <a:ea typeface="DengXian" panose="02010600030101010101" pitchFamily="2" charset="-122"/>
                <a:cs typeface="Arial" panose="020B0604020202020204" pitchFamily="34" charset="0"/>
              </a:rPr>
              <a:t> y broses </a:t>
            </a:r>
            <a:r>
              <a:rPr lang="en-GB" dirty="0" err="1">
                <a:effectLst/>
                <a:latin typeface="Arial" panose="020B0604020202020204" pitchFamily="34" charset="0"/>
                <a:ea typeface="DengXian" panose="02010600030101010101" pitchFamily="2" charset="-122"/>
                <a:cs typeface="Arial" panose="020B0604020202020204" pitchFamily="34" charset="0"/>
              </a:rPr>
              <a:t>arsylwi</a:t>
            </a:r>
            <a:r>
              <a:rPr lang="en-GB" dirty="0">
                <a:effectLst/>
                <a:latin typeface="Arial" panose="020B0604020202020204" pitchFamily="34" charset="0"/>
                <a:ea typeface="DengXian" panose="02010600030101010101" pitchFamily="2" charset="-122"/>
                <a:cs typeface="Arial" panose="020B0604020202020204" pitchFamily="34" charset="0"/>
              </a:rPr>
              <a:t> a </a:t>
            </a:r>
            <a:r>
              <a:rPr lang="en-GB" dirty="0" err="1">
                <a:effectLst/>
                <a:latin typeface="Arial" panose="020B0604020202020204" pitchFamily="34" charset="0"/>
                <a:ea typeface="DengXian" panose="02010600030101010101" pitchFamily="2" charset="-122"/>
                <a:cs typeface="Arial" panose="020B0604020202020204" pitchFamily="34" charset="0"/>
              </a:rPr>
              <a:t>chynllunio</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wrth</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gyflawni</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ymyriadau</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unigol</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gwrthrychol</a:t>
            </a:r>
            <a:r>
              <a:rPr lang="en-GB" dirty="0">
                <a:effectLst/>
                <a:latin typeface="Arial" panose="020B0604020202020204" pitchFamily="34" charset="0"/>
                <a:ea typeface="DengXian" panose="02010600030101010101" pitchFamily="2" charset="-122"/>
                <a:cs typeface="Arial" panose="020B0604020202020204" pitchFamily="34" charset="0"/>
              </a:rPr>
              <a:t> a </a:t>
            </a:r>
            <a:r>
              <a:rPr lang="en-GB" dirty="0" err="1">
                <a:effectLst/>
                <a:latin typeface="Arial" panose="020B0604020202020204" pitchFamily="34" charset="0"/>
                <a:ea typeface="DengXian" panose="02010600030101010101" pitchFamily="2" charset="-122"/>
                <a:cs typeface="Arial" panose="020B0604020202020204" pitchFamily="34" charset="0"/>
              </a:rPr>
              <a:t>chynhwysol</a:t>
            </a:r>
            <a:r>
              <a:rPr lang="en-GB" dirty="0">
                <a:effectLst/>
                <a:latin typeface="Arial" panose="020B0604020202020204" pitchFamily="34" charset="0"/>
                <a:ea typeface="DengXian" panose="02010600030101010101" pitchFamily="2" charset="-122"/>
                <a:cs typeface="Arial" panose="020B0604020202020204" pitchFamily="34" charset="0"/>
              </a:rPr>
              <a:t>.</a:t>
            </a:r>
            <a:endParaRPr lang="en-GB" dirty="0">
              <a:effectLst/>
              <a:latin typeface="Calibri" panose="020F0502020204030204" pitchFamily="34" charset="0"/>
              <a:ea typeface="DengXian" panose="02010600030101010101" pitchFamily="2" charset="-122"/>
              <a:cs typeface="Arial" panose="020B0604020202020204" pitchFamily="34" charset="0"/>
            </a:endParaRPr>
          </a:p>
          <a:p>
            <a:pPr marL="342900" lvl="0" indent="-342900" algn="just">
              <a:spcBef>
                <a:spcPts val="1200"/>
              </a:spcBef>
              <a:buFont typeface="Symbol" panose="05050102010706020507" pitchFamily="18" charset="2"/>
              <a:buChar char=""/>
            </a:pPr>
            <a:r>
              <a:rPr lang="en-GB" dirty="0" err="1">
                <a:effectLst/>
                <a:latin typeface="Arial" panose="020B0604020202020204" pitchFamily="34" charset="0"/>
                <a:ea typeface="DengXian" panose="02010600030101010101" pitchFamily="2" charset="-122"/>
                <a:cs typeface="Arial" panose="020B0604020202020204" pitchFamily="34" charset="0"/>
              </a:rPr>
              <a:t>Datblygu</a:t>
            </a:r>
            <a:r>
              <a:rPr lang="en-GB" dirty="0">
                <a:effectLst/>
                <a:latin typeface="Arial" panose="020B0604020202020204" pitchFamily="34" charset="0"/>
                <a:ea typeface="DengXian" panose="02010600030101010101" pitchFamily="2" charset="-122"/>
                <a:cs typeface="Arial" panose="020B0604020202020204" pitchFamily="34" charset="0"/>
              </a:rPr>
              <a:t> a </a:t>
            </a:r>
            <a:r>
              <a:rPr lang="en-GB" dirty="0" err="1">
                <a:effectLst/>
                <a:latin typeface="Arial" panose="020B0604020202020204" pitchFamily="34" charset="0"/>
                <a:ea typeface="DengXian" panose="02010600030101010101" pitchFamily="2" charset="-122"/>
                <a:cs typeface="Arial" panose="020B0604020202020204" pitchFamily="34" charset="0"/>
              </a:rPr>
              <a:t>chymathu</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dealltwriaeth</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ddamcaniaethol</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o’r</a:t>
            </a:r>
            <a:r>
              <a:rPr lang="en-GB" dirty="0">
                <a:effectLst/>
                <a:latin typeface="Arial" panose="020B0604020202020204" pitchFamily="34" charset="0"/>
                <a:ea typeface="DengXian" panose="02010600030101010101" pitchFamily="2" charset="-122"/>
                <a:cs typeface="Arial" panose="020B0604020202020204" pitchFamily="34" charset="0"/>
              </a:rPr>
              <a:t> broses </a:t>
            </a:r>
            <a:r>
              <a:rPr lang="en-GB" dirty="0" err="1">
                <a:effectLst/>
                <a:latin typeface="Arial" panose="020B0604020202020204" pitchFamily="34" charset="0"/>
                <a:ea typeface="DengXian" panose="02010600030101010101" pitchFamily="2" charset="-122"/>
                <a:cs typeface="Arial" panose="020B0604020202020204" pitchFamily="34" charset="0"/>
              </a:rPr>
              <a:t>adfyfyriol</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a’i</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pherthnasedd</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i</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arfer</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blynyddoedd</a:t>
            </a:r>
            <a:r>
              <a:rPr lang="en-GB" dirty="0">
                <a:effectLst/>
                <a:latin typeface="Arial" panose="020B0604020202020204" pitchFamily="34" charset="0"/>
                <a:ea typeface="DengXian" panose="02010600030101010101" pitchFamily="2" charset="-122"/>
                <a:cs typeface="Arial" panose="020B0604020202020204" pitchFamily="34" charset="0"/>
              </a:rPr>
              <a:t> </a:t>
            </a:r>
            <a:r>
              <a:rPr lang="en-GB" dirty="0" err="1">
                <a:effectLst/>
                <a:latin typeface="Arial" panose="020B0604020202020204" pitchFamily="34" charset="0"/>
                <a:ea typeface="DengXian" panose="02010600030101010101" pitchFamily="2" charset="-122"/>
                <a:cs typeface="Arial" panose="020B0604020202020204" pitchFamily="34" charset="0"/>
              </a:rPr>
              <a:t>cynnar</a:t>
            </a:r>
            <a:r>
              <a:rPr lang="en-GB" dirty="0">
                <a:effectLst/>
                <a:latin typeface="Arial" panose="020B0604020202020204" pitchFamily="34" charset="0"/>
                <a:ea typeface="DengXian" panose="02010600030101010101" pitchFamily="2" charset="-122"/>
                <a:cs typeface="Arial" panose="020B0604020202020204" pitchFamily="34" charset="0"/>
              </a:rPr>
              <a:t>.</a:t>
            </a:r>
            <a:endParaRPr lang="en-GB" dirty="0">
              <a:effectLst/>
              <a:latin typeface="Calibri" panose="020F0502020204030204" pitchFamily="34" charset="0"/>
              <a:ea typeface="DengXian" panose="02010600030101010101" pitchFamily="2" charset="-122"/>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custDataLst>
      <p:tags r:id="rId1"/>
    </p:custDataLst>
    <p:extLst>
      <p:ext uri="{BB962C8B-B14F-4D97-AF65-F5344CB8AC3E}">
        <p14:creationId xmlns:p14="http://schemas.microsoft.com/office/powerpoint/2010/main" val="3009661978"/>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B23BD1-8ECF-B714-A4C8-AD1CB40AB792}"/>
              </a:ext>
            </a:extLst>
          </p:cNvPr>
          <p:cNvSpPr>
            <a:spLocks noGrp="1"/>
          </p:cNvSpPr>
          <p:nvPr>
            <p:ph type="title"/>
          </p:nvPr>
        </p:nvSpPr>
        <p:spPr/>
        <p:txBody>
          <a:bodyPr/>
          <a:lstStyle/>
          <a:p>
            <a:pPr algn="ctr"/>
            <a:r>
              <a:rPr lang="en-US" altLang="en-US" sz="4400" dirty="0">
                <a:solidFill>
                  <a:schemeClr val="accent1">
                    <a:lumMod val="75000"/>
                  </a:schemeClr>
                </a:solidFill>
                <a:latin typeface="Arial" panose="020B0604020202020204" pitchFamily="34" charset="0"/>
                <a:cs typeface="Arial" panose="020B0604020202020204" pitchFamily="34" charset="0"/>
              </a:rPr>
              <a:t>Learning Outcomes</a:t>
            </a:r>
            <a:endParaRPr lang="en-GB" dirty="0"/>
          </a:p>
        </p:txBody>
      </p:sp>
      <p:sp>
        <p:nvSpPr>
          <p:cNvPr id="5" name="Content Placeholder 5">
            <a:extLst>
              <a:ext uri="{FF2B5EF4-FFF2-40B4-BE49-F238E27FC236}">
                <a16:creationId xmlns:a16="http://schemas.microsoft.com/office/drawing/2014/main" id="{DC38EE57-9EF4-0A9E-DD05-DCB248511863}"/>
              </a:ext>
            </a:extLst>
          </p:cNvPr>
          <p:cNvSpPr txBox="1">
            <a:spLocks/>
          </p:cNvSpPr>
          <p:nvPr/>
        </p:nvSpPr>
        <p:spPr>
          <a:xfrm>
            <a:off x="293915" y="1690690"/>
            <a:ext cx="11377749" cy="4320481"/>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hangingPunct="0">
              <a:spcAft>
                <a:spcPts val="0"/>
              </a:spcAft>
            </a:pPr>
            <a:r>
              <a:rPr lang="en-GB" dirty="0">
                <a:solidFill>
                  <a:schemeClr val="accent1">
                    <a:lumMod val="75000"/>
                  </a:schemeClr>
                </a:solidFill>
                <a:latin typeface="Arial" panose="020B0604020202020204" pitchFamily="34" charset="0"/>
                <a:cs typeface="Arial" panose="020B0604020202020204" pitchFamily="34" charset="0"/>
              </a:rPr>
              <a:t>Recognise and articulate the fundamental aspects of professional practice in the context of the early years.  This includes the development of interagency working and effective partnerships with children, families, communities, professionals and organisations. </a:t>
            </a:r>
          </a:p>
          <a:p>
            <a:pPr fontAlgn="auto" hangingPunct="0">
              <a:spcAft>
                <a:spcPts val="0"/>
              </a:spcAft>
            </a:pPr>
            <a:r>
              <a:rPr lang="en-GB" dirty="0">
                <a:solidFill>
                  <a:schemeClr val="accent1">
                    <a:lumMod val="75000"/>
                  </a:schemeClr>
                </a:solidFill>
                <a:latin typeface="Arial" panose="020B0604020202020204" pitchFamily="34" charset="0"/>
                <a:cs typeface="Arial" panose="020B0604020202020204" pitchFamily="34" charset="0"/>
              </a:rPr>
              <a:t>Recognise the significance of the observation and planning process in delivering individualised, objective and inclusive interventions.  </a:t>
            </a:r>
          </a:p>
          <a:p>
            <a:pPr fontAlgn="auto" hangingPunct="0">
              <a:spcAft>
                <a:spcPts val="0"/>
              </a:spcAft>
            </a:pPr>
            <a:r>
              <a:rPr lang="en-GB" dirty="0">
                <a:solidFill>
                  <a:schemeClr val="accent1">
                    <a:lumMod val="75000"/>
                  </a:schemeClr>
                </a:solidFill>
                <a:latin typeface="Arial" panose="020B0604020202020204" pitchFamily="34" charset="0"/>
                <a:cs typeface="Arial" panose="020B0604020202020204" pitchFamily="34" charset="0"/>
              </a:rPr>
              <a:t>Develop and assimilate a theoretical understanding of the reflective process and its relevance to early years practice. </a:t>
            </a:r>
          </a:p>
        </p:txBody>
      </p:sp>
    </p:spTree>
    <p:extLst>
      <p:ext uri="{BB962C8B-B14F-4D97-AF65-F5344CB8AC3E}">
        <p14:creationId xmlns:p14="http://schemas.microsoft.com/office/powerpoint/2010/main" val="31008512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EE72C00A-7E38-4624-9572-A4F9F723BEB0}"/>
              </a:ext>
            </a:extLst>
          </p:cNvPr>
          <p:cNvSpPr>
            <a:spLocks noGrp="1"/>
          </p:cNvSpPr>
          <p:nvPr>
            <p:ph type="title"/>
          </p:nvPr>
        </p:nvSpPr>
        <p:spPr>
          <a:xfrm>
            <a:off x="0" y="-19744"/>
            <a:ext cx="12103510" cy="755752"/>
          </a:xfrm>
        </p:spPr>
        <p:txBody>
          <a:bodyPr>
            <a:noAutofit/>
          </a:bodyPr>
          <a:lstStyle/>
          <a:p>
            <a:pPr eaLnBrk="1" hangingPunct="1"/>
            <a:r>
              <a:rPr lang="en-US" altLang="en-US" sz="4800" b="1" dirty="0" err="1">
                <a:latin typeface="Arial" panose="020B0604020202020204" pitchFamily="34" charset="0"/>
                <a:cs typeface="Arial" panose="020B0604020202020204" pitchFamily="34" charset="0"/>
              </a:rPr>
              <a:t>Aseiniad</a:t>
            </a:r>
            <a:r>
              <a:rPr lang="en-US" altLang="en-US" sz="4800" b="1" dirty="0">
                <a:latin typeface="Arial" panose="020B0604020202020204" pitchFamily="34" charset="0"/>
                <a:cs typeface="Arial" panose="020B0604020202020204" pitchFamily="34" charset="0"/>
              </a:rPr>
              <a:t> / </a:t>
            </a:r>
            <a:r>
              <a:rPr lang="en-US" altLang="en-US" sz="4800" b="1" dirty="0">
                <a:solidFill>
                  <a:schemeClr val="accent1">
                    <a:lumMod val="75000"/>
                  </a:schemeClr>
                </a:solidFill>
                <a:latin typeface="Arial" panose="020B0604020202020204" pitchFamily="34" charset="0"/>
                <a:cs typeface="Arial" panose="020B0604020202020204" pitchFamily="34" charset="0"/>
              </a:rPr>
              <a:t>Assessment</a:t>
            </a:r>
            <a:r>
              <a:rPr lang="en-US" altLang="en-US" sz="4800" b="1" dirty="0">
                <a:latin typeface="Arial" panose="020B0604020202020204" pitchFamily="34" charset="0"/>
                <a:cs typeface="Arial" panose="020B0604020202020204" pitchFamily="34" charset="0"/>
              </a:rPr>
              <a:t>: 30/10/22 at 23:59</a:t>
            </a:r>
          </a:p>
        </p:txBody>
      </p:sp>
      <p:sp>
        <p:nvSpPr>
          <p:cNvPr id="5" name="TextBox 4">
            <a:extLst>
              <a:ext uri="{FF2B5EF4-FFF2-40B4-BE49-F238E27FC236}">
                <a16:creationId xmlns:a16="http://schemas.microsoft.com/office/drawing/2014/main" id="{CD075610-26A8-43FB-9CEB-FD6688CEF1F9}"/>
              </a:ext>
            </a:extLst>
          </p:cNvPr>
          <p:cNvSpPr txBox="1"/>
          <p:nvPr/>
        </p:nvSpPr>
        <p:spPr>
          <a:xfrm>
            <a:off x="5801033" y="957693"/>
            <a:ext cx="6302477" cy="5164299"/>
          </a:xfrm>
          <a:prstGeom prst="rect">
            <a:avLst/>
          </a:prstGeom>
          <a:noFill/>
        </p:spPr>
        <p:txBody>
          <a:bodyPr wrap="square">
            <a:spAutoFit/>
          </a:bodyPr>
          <a:lstStyle/>
          <a:p>
            <a:pPr marL="457200" fontAlgn="base" hangingPunct="0">
              <a:lnSpc>
                <a:spcPct val="107000"/>
              </a:lnSpc>
              <a:spcAft>
                <a:spcPts val="800"/>
              </a:spcAft>
            </a:pPr>
            <a:r>
              <a:rPr lang="en-GB" b="1" u="sng" dirty="0">
                <a:solidFill>
                  <a:schemeClr val="accent1">
                    <a:lumMod val="75000"/>
                  </a:schemeClr>
                </a:solidFill>
                <a:effectLst/>
                <a:latin typeface="Arial" panose="020B0604020202020204" pitchFamily="34" charset="0"/>
                <a:ea typeface="Times New Roman" panose="02020603050405020304" pitchFamily="18" charset="0"/>
                <a:cs typeface="Arial" panose="020B0604020202020204" pitchFamily="34" charset="0"/>
              </a:rPr>
              <a:t>Part 1.</a:t>
            </a:r>
            <a:endParaRPr lang="en-GB" dirty="0">
              <a:solidFill>
                <a:schemeClr val="accent1">
                  <a:lumMod val="75000"/>
                </a:schemeClr>
              </a:solidFill>
              <a:effectLst/>
              <a:latin typeface="Arial" panose="020B0604020202020204" pitchFamily="34" charset="0"/>
              <a:ea typeface="DengXian" panose="02010600030101010101" pitchFamily="2" charset="-122"/>
              <a:cs typeface="Arial" panose="020B0604020202020204" pitchFamily="34" charset="0"/>
            </a:endParaRPr>
          </a:p>
          <a:p>
            <a:pPr marL="457200" fontAlgn="base" hangingPunct="0">
              <a:lnSpc>
                <a:spcPct val="107000"/>
              </a:lnSpc>
              <a:spcAft>
                <a:spcPts val="800"/>
              </a:spcAft>
            </a:pPr>
            <a:r>
              <a:rPr lang="en-GB" dirty="0">
                <a:solidFill>
                  <a:schemeClr val="accent1">
                    <a:lumMod val="75000"/>
                  </a:schemeClr>
                </a:solidFill>
                <a:effectLst/>
                <a:latin typeface="Arial" panose="020B0604020202020204" pitchFamily="34" charset="0"/>
                <a:ea typeface="Times New Roman" panose="02020603050405020304" pitchFamily="18" charset="0"/>
                <a:cs typeface="Arial" panose="020B0604020202020204" pitchFamily="34" charset="0"/>
              </a:rPr>
              <a:t>A 10 minute pre-recorded video presentation</a:t>
            </a:r>
            <a:r>
              <a:rPr lang="en-GB" dirty="0">
                <a:solidFill>
                  <a:schemeClr val="accent1">
                    <a:lumMod val="75000"/>
                  </a:schemeClr>
                </a:solidFill>
                <a:latin typeface="Arial" panose="020B0604020202020204" pitchFamily="34" charset="0"/>
                <a:ea typeface="Times New Roman" panose="02020603050405020304" pitchFamily="18" charset="0"/>
                <a:cs typeface="Arial" panose="020B0604020202020204" pitchFamily="34" charset="0"/>
              </a:rPr>
              <a:t>: </a:t>
            </a:r>
            <a:r>
              <a:rPr lang="en-GB" dirty="0">
                <a:solidFill>
                  <a:schemeClr val="accent1">
                    <a:lumMod val="75000"/>
                  </a:schemeClr>
                </a:solidFill>
                <a:effectLst/>
                <a:latin typeface="Arial" panose="020B0604020202020204" pitchFamily="34" charset="0"/>
                <a:ea typeface="Times New Roman" panose="02020603050405020304" pitchFamily="18" charset="0"/>
                <a:cs typeface="Arial" panose="020B0604020202020204" pitchFamily="34" charset="0"/>
              </a:rPr>
              <a:t>Explore and critically evaluate the development of professional practice within the Early Years workforce.</a:t>
            </a:r>
          </a:p>
          <a:p>
            <a:pPr marL="457200" fontAlgn="base" hangingPunct="0">
              <a:lnSpc>
                <a:spcPct val="107000"/>
              </a:lnSpc>
              <a:spcAft>
                <a:spcPts val="800"/>
              </a:spcAft>
            </a:pPr>
            <a:r>
              <a:rPr lang="en-GB" b="1" u="sng" dirty="0">
                <a:solidFill>
                  <a:schemeClr val="accent1">
                    <a:lumMod val="75000"/>
                  </a:schemeClr>
                </a:solidFill>
                <a:effectLst/>
                <a:latin typeface="Arial" panose="020B0604020202020204" pitchFamily="34" charset="0"/>
                <a:ea typeface="DengXian" panose="02010600030101010101" pitchFamily="2" charset="-122"/>
                <a:cs typeface="Arial" panose="020B0604020202020204" pitchFamily="34" charset="0"/>
              </a:rPr>
              <a:t>Part 2.</a:t>
            </a:r>
          </a:p>
          <a:p>
            <a:pPr marL="457200" fontAlgn="base" hangingPunct="0">
              <a:lnSpc>
                <a:spcPct val="107000"/>
              </a:lnSpc>
              <a:spcAft>
                <a:spcPts val="800"/>
              </a:spcAft>
            </a:pPr>
            <a:r>
              <a:rPr lang="en-GB" dirty="0">
                <a:solidFill>
                  <a:schemeClr val="accent1">
                    <a:lumMod val="75000"/>
                  </a:schemeClr>
                </a:solidFill>
                <a:effectLst/>
                <a:latin typeface="Arial" panose="020B0604020202020204" pitchFamily="34" charset="0"/>
                <a:ea typeface="DengXian" panose="02010600030101010101" pitchFamily="2" charset="-122"/>
                <a:cs typeface="Arial" panose="020B0604020202020204" pitchFamily="34" charset="0"/>
              </a:rPr>
              <a:t>Briefing Paper</a:t>
            </a:r>
            <a:r>
              <a:rPr lang="en-GB" dirty="0">
                <a:solidFill>
                  <a:schemeClr val="accent1">
                    <a:lumMod val="75000"/>
                  </a:schemeClr>
                </a:solidFill>
                <a:latin typeface="Arial" panose="020B0604020202020204" pitchFamily="34" charset="0"/>
                <a:ea typeface="DengXian" panose="02010600030101010101" pitchFamily="2" charset="-122"/>
                <a:cs typeface="Arial" panose="020B0604020202020204" pitchFamily="34" charset="0"/>
              </a:rPr>
              <a:t>: </a:t>
            </a:r>
            <a:r>
              <a:rPr lang="en-GB" dirty="0">
                <a:solidFill>
                  <a:schemeClr val="accent1">
                    <a:lumMod val="75000"/>
                  </a:schemeClr>
                </a:solidFill>
                <a:effectLst/>
                <a:latin typeface="Arial" panose="020B0604020202020204" pitchFamily="34" charset="0"/>
                <a:ea typeface="DengXian" panose="02010600030101010101" pitchFamily="2" charset="-122"/>
                <a:cs typeface="Arial" panose="020B0604020202020204" pitchFamily="34" charset="0"/>
              </a:rPr>
              <a:t>Design a briefing paper to explain the significance of reflective practice to facilitate professional development in the early years workforce. (2000 words) </a:t>
            </a:r>
          </a:p>
          <a:p>
            <a:pPr marL="457200" fontAlgn="base" hangingPunct="0">
              <a:lnSpc>
                <a:spcPct val="107000"/>
              </a:lnSpc>
              <a:spcAft>
                <a:spcPts val="800"/>
              </a:spcAft>
            </a:pPr>
            <a:endParaRPr lang="en-GB" sz="2000" dirty="0">
              <a:effectLst/>
              <a:latin typeface="Calibri" panose="020F0502020204030204" pitchFamily="34" charset="0"/>
              <a:ea typeface="DengXian" panose="02010600030101010101" pitchFamily="2" charset="-122"/>
              <a:cs typeface="Arial" panose="020B0604020202020204" pitchFamily="34" charset="0"/>
            </a:endParaRPr>
          </a:p>
        </p:txBody>
      </p:sp>
      <p:sp>
        <p:nvSpPr>
          <p:cNvPr id="7" name="TextBox 6">
            <a:extLst>
              <a:ext uri="{FF2B5EF4-FFF2-40B4-BE49-F238E27FC236}">
                <a16:creationId xmlns:a16="http://schemas.microsoft.com/office/drawing/2014/main" id="{14B5946A-0B43-496A-8551-0B106D523747}"/>
              </a:ext>
            </a:extLst>
          </p:cNvPr>
          <p:cNvSpPr txBox="1"/>
          <p:nvPr/>
        </p:nvSpPr>
        <p:spPr>
          <a:xfrm>
            <a:off x="-375243" y="953911"/>
            <a:ext cx="6371094" cy="5563254"/>
          </a:xfrm>
          <a:prstGeom prst="rect">
            <a:avLst/>
          </a:prstGeom>
          <a:noFill/>
        </p:spPr>
        <p:txBody>
          <a:bodyPr wrap="square">
            <a:spAutoFit/>
          </a:bodyPr>
          <a:lstStyle/>
          <a:p>
            <a:pPr marL="457200" fontAlgn="base" hangingPunct="0">
              <a:lnSpc>
                <a:spcPct val="107000"/>
              </a:lnSpc>
              <a:spcAft>
                <a:spcPts val="800"/>
              </a:spcAft>
            </a:pPr>
            <a:r>
              <a:rPr lang="cy-GB" b="1" u="sng" dirty="0">
                <a:effectLst/>
                <a:latin typeface="Arial" panose="020B0604020202020204" pitchFamily="34" charset="0"/>
                <a:ea typeface="Times New Roman" panose="02020603050405020304" pitchFamily="18" charset="0"/>
                <a:cs typeface="Arial" panose="020B0604020202020204" pitchFamily="34" charset="0"/>
              </a:rPr>
              <a:t>Rhan 1.</a:t>
            </a:r>
            <a:endParaRPr lang="en-GB" dirty="0">
              <a:effectLst/>
              <a:latin typeface="Arial" panose="020B0604020202020204" pitchFamily="34" charset="0"/>
              <a:ea typeface="DengXian" panose="02010600030101010101" pitchFamily="2" charset="-122"/>
              <a:cs typeface="Arial" panose="020B0604020202020204" pitchFamily="34" charset="0"/>
            </a:endParaRPr>
          </a:p>
          <a:p>
            <a:pPr marL="457200" fontAlgn="base" hangingPunct="0">
              <a:lnSpc>
                <a:spcPct val="107000"/>
              </a:lnSpc>
              <a:spcAft>
                <a:spcPts val="800"/>
              </a:spcAft>
            </a:pPr>
            <a:r>
              <a:rPr lang="cy-GB" dirty="0">
                <a:effectLst/>
                <a:latin typeface="Arial" panose="020B0604020202020204" pitchFamily="34" charset="0"/>
                <a:ea typeface="Times New Roman" panose="02020603050405020304" pitchFamily="18" charset="0"/>
                <a:cs typeface="Arial" panose="020B0604020202020204" pitchFamily="34" charset="0"/>
              </a:rPr>
              <a:t>Cyflwyniad fideo 10 munud wedi'i recordio ymlaen llaw</a:t>
            </a:r>
            <a:r>
              <a:rPr lang="cy-GB" dirty="0">
                <a:latin typeface="Arial" panose="020B0604020202020204" pitchFamily="34" charset="0"/>
                <a:ea typeface="Times New Roman" panose="02020603050405020304" pitchFamily="18" charset="0"/>
                <a:cs typeface="Arial" panose="020B0604020202020204" pitchFamily="34" charset="0"/>
              </a:rPr>
              <a:t>: </a:t>
            </a:r>
            <a:r>
              <a:rPr lang="cy-GB" dirty="0">
                <a:effectLst/>
                <a:latin typeface="Arial" panose="020B0604020202020204" pitchFamily="34" charset="0"/>
                <a:ea typeface="Times New Roman" panose="02020603050405020304" pitchFamily="18" charset="0"/>
                <a:cs typeface="Arial" panose="020B0604020202020204" pitchFamily="34" charset="0"/>
              </a:rPr>
              <a:t>Archwilio a gwerthuso'n feirniadol ddatblygiad ymarfer proffesiynol o fewn gweithlu'r Blynyddoedd Cynnar.</a:t>
            </a:r>
          </a:p>
          <a:p>
            <a:pPr marL="457200" fontAlgn="base" hangingPunct="0">
              <a:lnSpc>
                <a:spcPct val="107000"/>
              </a:lnSpc>
              <a:spcAft>
                <a:spcPts val="800"/>
              </a:spcAft>
            </a:pPr>
            <a:r>
              <a:rPr lang="cy-GB" b="1" u="sng" dirty="0">
                <a:effectLst/>
                <a:latin typeface="Arial" panose="020B0604020202020204" pitchFamily="34" charset="0"/>
                <a:ea typeface="Times New Roman" panose="02020603050405020304" pitchFamily="18" charset="0"/>
                <a:cs typeface="Arial" panose="020B0604020202020204" pitchFamily="34" charset="0"/>
              </a:rPr>
              <a:t>Rhan 2.</a:t>
            </a:r>
            <a:endParaRPr lang="en-GB" dirty="0">
              <a:effectLst/>
              <a:latin typeface="Arial" panose="020B0604020202020204" pitchFamily="34" charset="0"/>
              <a:ea typeface="DengXian" panose="02010600030101010101" pitchFamily="2" charset="-122"/>
              <a:cs typeface="Arial" panose="020B0604020202020204" pitchFamily="34" charset="0"/>
            </a:endParaRPr>
          </a:p>
          <a:p>
            <a:pPr marL="457200" fontAlgn="base" hangingPunct="0">
              <a:lnSpc>
                <a:spcPct val="107000"/>
              </a:lnSpc>
              <a:spcAft>
                <a:spcPts val="800"/>
              </a:spcAft>
            </a:pPr>
            <a:r>
              <a:rPr lang="cy-GB" dirty="0">
                <a:effectLst/>
                <a:latin typeface="Arial" panose="020B0604020202020204" pitchFamily="34" charset="0"/>
                <a:ea typeface="Times New Roman" panose="02020603050405020304" pitchFamily="18" charset="0"/>
                <a:cs typeface="Arial" panose="020B0604020202020204" pitchFamily="34" charset="0"/>
              </a:rPr>
              <a:t>Papur Briffio: Dylunio papur briffio i esbonio arwyddocâd arfer adfyfyriol i hwyluso datblygiad proffesiynol yng ngweithiwr y blynyddoedd  cynnar. (2000 o eiriau)</a:t>
            </a:r>
            <a:endParaRPr lang="en-GB" dirty="0">
              <a:effectLst/>
              <a:latin typeface="Arial" panose="020B0604020202020204" pitchFamily="34" charset="0"/>
              <a:ea typeface="DengXian" panose="02010600030101010101" pitchFamily="2" charset="-122"/>
              <a:cs typeface="Arial" panose="020B0604020202020204" pitchFamily="34" charset="0"/>
            </a:endParaRPr>
          </a:p>
          <a:p>
            <a:pPr marL="457200" fontAlgn="base" hangingPunct="0">
              <a:lnSpc>
                <a:spcPct val="107000"/>
              </a:lnSpc>
              <a:spcAft>
                <a:spcPts val="800"/>
              </a:spcAft>
            </a:pPr>
            <a:endParaRPr lang="en-GB" sz="1800" dirty="0">
              <a:effectLst/>
              <a:latin typeface="Calibri" panose="020F0502020204030204" pitchFamily="34" charset="0"/>
              <a:ea typeface="DengXian" panose="02010600030101010101" pitchFamily="2" charset="-122"/>
              <a:cs typeface="Arial" panose="020B0604020202020204" pitchFamily="34" charset="0"/>
            </a:endParaRPr>
          </a:p>
          <a:p>
            <a:pPr marL="457200" fontAlgn="base" hangingPunct="0">
              <a:lnSpc>
                <a:spcPct val="107000"/>
              </a:lnSpc>
              <a:spcAft>
                <a:spcPts val="800"/>
              </a:spcAft>
            </a:pPr>
            <a:endParaRPr lang="en-GB" sz="2000" dirty="0">
              <a:effectLst/>
              <a:latin typeface="Calibri" panose="020F0502020204030204" pitchFamily="34" charset="0"/>
              <a:ea typeface="DengXian" panose="02010600030101010101" pitchFamily="2" charset="-122"/>
              <a:cs typeface="Arial" panose="020B0604020202020204" pitchFamily="34" charset="0"/>
            </a:endParaRPr>
          </a:p>
        </p:txBody>
      </p:sp>
    </p:spTree>
    <p:extLst>
      <p:ext uri="{BB962C8B-B14F-4D97-AF65-F5344CB8AC3E}">
        <p14:creationId xmlns:p14="http://schemas.microsoft.com/office/powerpoint/2010/main" val="277757269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643D8B46-E1D0-4236-A472-739D02FE9BE7}"/>
              </a:ext>
            </a:extLst>
          </p:cNvPr>
          <p:cNvSpPr txBox="1"/>
          <p:nvPr/>
        </p:nvSpPr>
        <p:spPr>
          <a:xfrm>
            <a:off x="246158" y="0"/>
            <a:ext cx="6096000" cy="830997"/>
          </a:xfrm>
          <a:prstGeom prst="rect">
            <a:avLst/>
          </a:prstGeom>
          <a:noFill/>
        </p:spPr>
        <p:txBody>
          <a:bodyPr wrap="square">
            <a:spAutoFit/>
          </a:bodyPr>
          <a:lstStyle/>
          <a:p>
            <a:r>
              <a:rPr lang="cy-GB" sz="4800" b="1" dirty="0">
                <a:effectLst/>
                <a:latin typeface="Arial" panose="020B0604020202020204" pitchFamily="34" charset="0"/>
                <a:ea typeface="Times New Roman" panose="02020603050405020304" pitchFamily="18" charset="0"/>
                <a:cs typeface="Arial" panose="020B0604020202020204" pitchFamily="34" charset="0"/>
              </a:rPr>
              <a:t>Rhan 1:</a:t>
            </a:r>
            <a:r>
              <a:rPr lang="cy-GB" sz="3200" b="1" dirty="0">
                <a:effectLst/>
                <a:latin typeface="Arial" panose="020B0604020202020204" pitchFamily="34" charset="0"/>
                <a:ea typeface="Times New Roman" panose="02020603050405020304" pitchFamily="18" charset="0"/>
                <a:cs typeface="Arial" panose="020B0604020202020204" pitchFamily="34" charset="0"/>
              </a:rPr>
              <a:t> </a:t>
            </a:r>
            <a:endParaRPr lang="en-GB" sz="3200" dirty="0"/>
          </a:p>
        </p:txBody>
      </p:sp>
      <p:sp>
        <p:nvSpPr>
          <p:cNvPr id="5" name="Content Placeholder 3">
            <a:extLst>
              <a:ext uri="{FF2B5EF4-FFF2-40B4-BE49-F238E27FC236}">
                <a16:creationId xmlns:a16="http://schemas.microsoft.com/office/drawing/2014/main" id="{79269F46-A7E4-4208-8FCE-8F6898632823}"/>
              </a:ext>
            </a:extLst>
          </p:cNvPr>
          <p:cNvSpPr txBox="1">
            <a:spLocks/>
          </p:cNvSpPr>
          <p:nvPr/>
        </p:nvSpPr>
        <p:spPr>
          <a:xfrm>
            <a:off x="97971" y="592498"/>
            <a:ext cx="11913325" cy="2068688"/>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endParaRPr lang="en-GB" sz="2000" dirty="0"/>
          </a:p>
          <a:p>
            <a:pPr fontAlgn="auto">
              <a:spcAft>
                <a:spcPts val="0"/>
              </a:spcAft>
            </a:pPr>
            <a:r>
              <a:rPr lang="en-GB" b="1" dirty="0" err="1">
                <a:latin typeface="Arial" panose="020B0604020202020204" pitchFamily="34" charset="0"/>
                <a:cs typeface="Arial" panose="020B0604020202020204" pitchFamily="34" charset="0"/>
              </a:rPr>
              <a:t>Cyflwyniad</a:t>
            </a:r>
            <a:r>
              <a:rPr lang="en-GB" b="1" dirty="0">
                <a:latin typeface="Arial" panose="020B0604020202020204" pitchFamily="34" charset="0"/>
                <a:cs typeface="Arial" panose="020B0604020202020204" pitchFamily="34" charset="0"/>
              </a:rPr>
              <a:t> </a:t>
            </a:r>
            <a:r>
              <a:rPr lang="en-GB" b="1" dirty="0" err="1">
                <a:latin typeface="Arial" panose="020B0604020202020204" pitchFamily="34" charset="0"/>
                <a:cs typeface="Arial" panose="020B0604020202020204" pitchFamily="34" charset="0"/>
              </a:rPr>
              <a:t>fideo</a:t>
            </a:r>
            <a:r>
              <a:rPr lang="en-GB" b="1"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10 </a:t>
            </a:r>
            <a:r>
              <a:rPr lang="en-GB" dirty="0" err="1">
                <a:latin typeface="Arial" panose="020B0604020202020204" pitchFamily="34" charset="0"/>
                <a:cs typeface="Arial" panose="020B0604020202020204" pitchFamily="34" charset="0"/>
              </a:rPr>
              <a:t>munud</a:t>
            </a:r>
            <a:r>
              <a:rPr lang="en-GB" dirty="0">
                <a:latin typeface="Arial" panose="020B0604020202020204" pitchFamily="34" charset="0"/>
                <a:cs typeface="Arial" panose="020B0604020202020204" pitchFamily="34" charset="0"/>
              </a:rPr>
              <a:t>.</a:t>
            </a:r>
          </a:p>
          <a:p>
            <a:pPr fontAlgn="auto">
              <a:spcAft>
                <a:spcPts val="0"/>
              </a:spcAft>
            </a:pPr>
            <a:r>
              <a:rPr lang="en-GB" dirty="0" err="1">
                <a:latin typeface="Arial" panose="020B0604020202020204" pitchFamily="34" charset="0"/>
                <a:cs typeface="Arial" panose="020B0604020202020204" pitchFamily="34" charset="0"/>
              </a:rPr>
              <a:t>Uwchlwythwyd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Turnitin </a:t>
            </a:r>
            <a:r>
              <a:rPr lang="en-GB" dirty="0" err="1">
                <a:latin typeface="Arial" panose="020B0604020202020204" pitchFamily="34" charset="0"/>
                <a:cs typeface="Arial" panose="020B0604020202020204" pitchFamily="34" charset="0"/>
              </a:rPr>
              <a:t>a'i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rannu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gyda'r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tîm</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darlithio</a:t>
            </a:r>
            <a:r>
              <a:rPr lang="en-GB" dirty="0">
                <a:latin typeface="Arial" panose="020B0604020202020204" pitchFamily="34" charset="0"/>
                <a:cs typeface="Arial" panose="020B0604020202020204" pitchFamily="34" charset="0"/>
              </a:rPr>
              <a:t>.</a:t>
            </a:r>
          </a:p>
          <a:p>
            <a:pPr fontAlgn="auto">
              <a:spcAft>
                <a:spcPts val="0"/>
              </a:spcAft>
            </a:pPr>
            <a:r>
              <a:rPr lang="en-GB" dirty="0" err="1">
                <a:latin typeface="Arial" panose="020B0604020202020204" pitchFamily="34" charset="0"/>
                <a:cs typeface="Arial" panose="020B0604020202020204" pitchFamily="34" charset="0"/>
              </a:rPr>
              <a:t>Gwnewch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siŵr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eich</a:t>
            </a:r>
            <a:r>
              <a:rPr lang="en-GB" dirty="0">
                <a:latin typeface="Arial" panose="020B0604020202020204" pitchFamily="34" charset="0"/>
                <a:cs typeface="Arial" panose="020B0604020202020204" pitchFamily="34" charset="0"/>
              </a:rPr>
              <a:t> bod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gyfarwydd</a:t>
            </a:r>
            <a:r>
              <a:rPr lang="en-GB" dirty="0">
                <a:latin typeface="Arial" panose="020B0604020202020204" pitchFamily="34" charset="0"/>
                <a:cs typeface="Arial" panose="020B0604020202020204" pitchFamily="34" charset="0"/>
              </a:rPr>
              <a:t> â </a:t>
            </a:r>
            <a:r>
              <a:rPr lang="en-GB" dirty="0" err="1">
                <a:latin typeface="Arial" panose="020B0604020202020204" pitchFamily="34" charset="0"/>
                <a:cs typeface="Arial" panose="020B0604020202020204" pitchFamily="34" charset="0"/>
              </a:rPr>
              <a:t>sut</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uwchlwytho</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rhannu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fideo</a:t>
            </a:r>
            <a:r>
              <a:rPr lang="en-GB" dirty="0">
                <a:latin typeface="Arial" panose="020B0604020202020204" pitchFamily="34" charset="0"/>
                <a:cs typeface="Arial" panose="020B0604020202020204" pitchFamily="34" charset="0"/>
              </a:rPr>
              <a:t>.</a:t>
            </a:r>
          </a:p>
          <a:p>
            <a:pPr fontAlgn="auto">
              <a:spcAft>
                <a:spcPts val="0"/>
              </a:spcAft>
            </a:pPr>
            <a:r>
              <a:rPr lang="en-GB" dirty="0" err="1">
                <a:latin typeface="Arial" panose="020B0604020202020204" pitchFamily="34" charset="0"/>
                <a:cs typeface="Arial" panose="020B0604020202020204" pitchFamily="34" charset="0"/>
              </a:rPr>
              <a:t>Bydd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canllawiau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gael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ystod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darlithoedd</a:t>
            </a:r>
            <a:r>
              <a:rPr lang="en-GB" dirty="0">
                <a:latin typeface="Arial" panose="020B0604020202020204" pitchFamily="34" charset="0"/>
                <a:cs typeface="Arial" panose="020B0604020202020204" pitchFamily="34" charset="0"/>
              </a:rPr>
              <a:t> ac </a:t>
            </a:r>
            <a:r>
              <a:rPr lang="en-GB" dirty="0" err="1">
                <a:latin typeface="Arial" panose="020B0604020202020204" pitchFamily="34" charset="0"/>
                <a:cs typeface="Arial" panose="020B0604020202020204" pitchFamily="34" charset="0"/>
              </a:rPr>
              <a:t>ar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moodle</a:t>
            </a:r>
            <a:r>
              <a:rPr lang="en-GB" dirty="0">
                <a:latin typeface="Arial" panose="020B0604020202020204" pitchFamily="34" charset="0"/>
                <a:cs typeface="Arial" panose="020B0604020202020204" pitchFamily="34" charset="0"/>
              </a:rPr>
              <a:t>.</a:t>
            </a:r>
          </a:p>
          <a:p>
            <a:pPr marL="0" indent="0" fontAlgn="auto">
              <a:spcAft>
                <a:spcPts val="0"/>
              </a:spcAft>
              <a:buNone/>
            </a:pPr>
            <a:endParaRPr lang="en-GB" sz="2000" dirty="0"/>
          </a:p>
          <a:p>
            <a:pPr fontAlgn="auto">
              <a:spcAft>
                <a:spcPts val="0"/>
              </a:spcAft>
            </a:pPr>
            <a:endParaRPr lang="en-GB" sz="2000" dirty="0"/>
          </a:p>
          <a:p>
            <a:pPr fontAlgn="auto">
              <a:spcAft>
                <a:spcPts val="0"/>
              </a:spcAft>
            </a:pPr>
            <a:endParaRPr lang="en-GB" sz="2000" dirty="0"/>
          </a:p>
        </p:txBody>
      </p:sp>
      <p:sp>
        <p:nvSpPr>
          <p:cNvPr id="7" name="Content Placeholder 3">
            <a:extLst>
              <a:ext uri="{FF2B5EF4-FFF2-40B4-BE49-F238E27FC236}">
                <a16:creationId xmlns:a16="http://schemas.microsoft.com/office/drawing/2014/main" id="{9D7B1FB1-9C27-8DF2-CBFD-9FE503DE472C}"/>
              </a:ext>
            </a:extLst>
          </p:cNvPr>
          <p:cNvSpPr txBox="1">
            <a:spLocks/>
          </p:cNvSpPr>
          <p:nvPr/>
        </p:nvSpPr>
        <p:spPr>
          <a:xfrm>
            <a:off x="97971" y="2540883"/>
            <a:ext cx="11377748" cy="3311863"/>
          </a:xfrm>
          <a:prstGeom prst="rect">
            <a:avLst/>
          </a:prstGeom>
        </p:spPr>
        <p:txBody>
          <a:bodyP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pPr>
            <a:r>
              <a:rPr lang="en-GB" dirty="0" err="1">
                <a:latin typeface="Arial" panose="020B0604020202020204" pitchFamily="34" charset="0"/>
                <a:cs typeface="Arial" panose="020B0604020202020204" pitchFamily="34" charset="0"/>
              </a:rPr>
              <a:t>Cyflwyno</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diffinio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arfer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proffesiynol</a:t>
            </a:r>
            <a:r>
              <a:rPr lang="en-GB" dirty="0">
                <a:latin typeface="Arial" panose="020B0604020202020204" pitchFamily="34" charset="0"/>
                <a:cs typeface="Arial" panose="020B0604020202020204" pitchFamily="34" charset="0"/>
              </a:rPr>
              <a:t>.</a:t>
            </a:r>
          </a:p>
          <a:p>
            <a:pPr fontAlgn="auto">
              <a:spcAft>
                <a:spcPts val="0"/>
              </a:spcAft>
            </a:pPr>
            <a:r>
              <a:rPr lang="en-GB" dirty="0">
                <a:latin typeface="Arial" panose="020B0604020202020204" pitchFamily="34" charset="0"/>
                <a:cs typeface="Arial" panose="020B0604020202020204" pitchFamily="34" charset="0"/>
              </a:rPr>
              <a:t>Sut </a:t>
            </a:r>
            <a:r>
              <a:rPr lang="en-GB" dirty="0" err="1">
                <a:latin typeface="Arial" panose="020B0604020202020204" pitchFamily="34" charset="0"/>
                <a:cs typeface="Arial" panose="020B0604020202020204" pitchFamily="34" charset="0"/>
              </a:rPr>
              <a:t>mae</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cysylltu</a:t>
            </a:r>
            <a:r>
              <a:rPr lang="en-GB" dirty="0">
                <a:latin typeface="Arial" panose="020B0604020202020204" pitchFamily="34" charset="0"/>
                <a:cs typeface="Arial" panose="020B0604020202020204" pitchFamily="34" charset="0"/>
              </a:rPr>
              <a:t> â </a:t>
            </a:r>
            <a:r>
              <a:rPr lang="en-GB" dirty="0" err="1">
                <a:latin typeface="Arial" panose="020B0604020202020204" pitchFamily="34" charset="0"/>
                <a:cs typeface="Arial" panose="020B0604020202020204" pitchFamily="34" charset="0"/>
              </a:rPr>
              <a:t>Gweithwyr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Proffesiynol</a:t>
            </a:r>
            <a:r>
              <a:rPr lang="en-GB" dirty="0">
                <a:latin typeface="Arial" panose="020B0604020202020204" pitchFamily="34" charset="0"/>
                <a:cs typeface="Arial" panose="020B0604020202020204" pitchFamily="34" charset="0"/>
              </a:rPr>
              <a:t> y </a:t>
            </a:r>
            <a:r>
              <a:rPr lang="en-GB" dirty="0" err="1">
                <a:latin typeface="Arial" panose="020B0604020202020204" pitchFamily="34" charset="0"/>
                <a:cs typeface="Arial" panose="020B0604020202020204" pitchFamily="34" charset="0"/>
              </a:rPr>
              <a:t>Blynyddoedd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Cynnar</a:t>
            </a:r>
            <a:r>
              <a:rPr lang="en-GB" dirty="0">
                <a:latin typeface="Arial" panose="020B0604020202020204" pitchFamily="34" charset="0"/>
                <a:cs typeface="Arial" panose="020B0604020202020204" pitchFamily="34" charset="0"/>
              </a:rPr>
              <a:t>.</a:t>
            </a:r>
          </a:p>
          <a:p>
            <a:pPr fontAlgn="auto">
              <a:spcAft>
                <a:spcPts val="0"/>
              </a:spcAft>
            </a:pPr>
            <a:r>
              <a:rPr lang="en-GB" dirty="0" err="1">
                <a:latin typeface="Arial" panose="020B0604020202020204" pitchFamily="34" charset="0"/>
                <a:cs typeface="Arial" panose="020B0604020202020204" pitchFamily="34" charset="0"/>
              </a:rPr>
              <a:t>Trafodwch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yr</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egwyddorion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pwysig</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megis</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cydweithio</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cyfathrebu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gwybodaeth</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dealltwriaeth</a:t>
            </a:r>
            <a:r>
              <a:rPr lang="en-GB" dirty="0">
                <a:latin typeface="Arial" panose="020B0604020202020204" pitchFamily="34" charset="0"/>
                <a:cs typeface="Arial" panose="020B0604020202020204" pitchFamily="34" charset="0"/>
              </a:rPr>
              <a:t>.</a:t>
            </a:r>
          </a:p>
          <a:p>
            <a:pPr fontAlgn="auto">
              <a:spcAft>
                <a:spcPts val="0"/>
              </a:spcAft>
            </a:pPr>
            <a:r>
              <a:rPr lang="en-GB" dirty="0">
                <a:latin typeface="Arial" panose="020B0604020202020204" pitchFamily="34" charset="0"/>
                <a:cs typeface="Arial" panose="020B0604020202020204" pitchFamily="34" charset="0"/>
              </a:rPr>
              <a:t>Sut y </a:t>
            </a:r>
            <a:r>
              <a:rPr lang="en-GB" dirty="0" err="1">
                <a:latin typeface="Arial" panose="020B0604020202020204" pitchFamily="34" charset="0"/>
                <a:cs typeface="Arial" panose="020B0604020202020204" pitchFamily="34" charset="0"/>
              </a:rPr>
              <a:t>gallwn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gefnogi</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darparu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addysg</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gofal</a:t>
            </a:r>
            <a:r>
              <a:rPr lang="en-GB" dirty="0">
                <a:latin typeface="Arial" panose="020B0604020202020204" pitchFamily="34" charset="0"/>
                <a:cs typeface="Arial" panose="020B0604020202020204" pitchFamily="34" charset="0"/>
              </a:rPr>
              <a:t> o </a:t>
            </a:r>
            <a:r>
              <a:rPr lang="en-GB" dirty="0" err="1">
                <a:latin typeface="Arial" panose="020B0604020202020204" pitchFamily="34" charset="0"/>
                <a:cs typeface="Arial" panose="020B0604020202020204" pitchFamily="34" charset="0"/>
              </a:rPr>
              <a:t>safon</a:t>
            </a:r>
            <a:r>
              <a:rPr lang="en-GB" dirty="0">
                <a:latin typeface="Arial" panose="020B0604020202020204" pitchFamily="34" charset="0"/>
                <a:cs typeface="Arial" panose="020B0604020202020204" pitchFamily="34" charset="0"/>
              </a:rPr>
              <a:t>.</a:t>
            </a:r>
          </a:p>
          <a:p>
            <a:pPr fontAlgn="auto">
              <a:spcAft>
                <a:spcPts val="0"/>
              </a:spcAft>
            </a:pPr>
            <a:r>
              <a:rPr lang="en-GB" dirty="0" err="1">
                <a:latin typeface="Arial" panose="020B0604020202020204" pitchFamily="34" charset="0"/>
                <a:cs typeface="Arial" panose="020B0604020202020204" pitchFamily="34" charset="0"/>
              </a:rPr>
              <a:t>Cylch</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arsylwi</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chynllunio</a:t>
            </a:r>
            <a:r>
              <a:rPr lang="en-GB" dirty="0">
                <a:latin typeface="Arial" panose="020B0604020202020204" pitchFamily="34" charset="0"/>
                <a:cs typeface="Arial" panose="020B0604020202020204" pitchFamily="34" charset="0"/>
              </a:rPr>
              <a:t>. </a:t>
            </a:r>
          </a:p>
          <a:p>
            <a:pPr fontAlgn="auto">
              <a:spcAft>
                <a:spcPts val="0"/>
              </a:spcAft>
            </a:pPr>
            <a:r>
              <a:rPr lang="en-GB" dirty="0" err="1">
                <a:latin typeface="Arial" panose="020B0604020202020204" pitchFamily="34" charset="0"/>
                <a:cs typeface="Arial" panose="020B0604020202020204" pitchFamily="34" charset="0"/>
              </a:rPr>
              <a:t>Deall</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pharchu</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hawliau</a:t>
            </a:r>
            <a:r>
              <a:rPr lang="en-GB" dirty="0">
                <a:latin typeface="Arial" panose="020B0604020202020204" pitchFamily="34" charset="0"/>
                <a:cs typeface="Arial" panose="020B0604020202020204" pitchFamily="34" charset="0"/>
              </a:rPr>
              <a:t> plant. </a:t>
            </a:r>
          </a:p>
          <a:p>
            <a:pPr fontAlgn="auto">
              <a:spcAft>
                <a:spcPts val="0"/>
              </a:spcAft>
            </a:pPr>
            <a:r>
              <a:rPr lang="en-GB" dirty="0" err="1">
                <a:latin typeface="Arial" panose="020B0604020202020204" pitchFamily="34" charset="0"/>
                <a:cs typeface="Arial" panose="020B0604020202020204" pitchFamily="34" charset="0"/>
              </a:rPr>
              <a:t>Moeseg</a:t>
            </a:r>
            <a:r>
              <a:rPr lang="en-GB" dirty="0">
                <a:latin typeface="Arial" panose="020B0604020202020204" pitchFamily="34" charset="0"/>
                <a:cs typeface="Arial" panose="020B0604020202020204" pitchFamily="34" charset="0"/>
              </a:rPr>
              <a:t> a </a:t>
            </a:r>
            <a:r>
              <a:rPr lang="en-GB" dirty="0" err="1">
                <a:latin typeface="Arial" panose="020B0604020202020204" pitchFamily="34" charset="0"/>
                <a:cs typeface="Arial" panose="020B0604020202020204" pitchFamily="34" charset="0"/>
              </a:rPr>
              <a:t>Diogelu</a:t>
            </a:r>
            <a:r>
              <a:rPr lang="en-GB" dirty="0">
                <a:latin typeface="Arial" panose="020B0604020202020204" pitchFamily="34" charset="0"/>
                <a:cs typeface="Arial" panose="020B0604020202020204" pitchFamily="34" charset="0"/>
              </a:rPr>
              <a:t>. </a:t>
            </a:r>
          </a:p>
          <a:p>
            <a:pPr fontAlgn="auto">
              <a:spcAft>
                <a:spcPts val="0"/>
              </a:spcAft>
            </a:pPr>
            <a:endParaRPr lang="en-GB" sz="2600" dirty="0">
              <a:latin typeface="Arial" panose="020B0604020202020204" pitchFamily="34" charset="0"/>
              <a:cs typeface="Arial" panose="020B0604020202020204" pitchFamily="34" charset="0"/>
            </a:endParaRPr>
          </a:p>
          <a:p>
            <a:pPr fontAlgn="auto">
              <a:spcAft>
                <a:spcPts val="0"/>
              </a:spcAft>
            </a:pPr>
            <a:endParaRPr lang="en-GB" sz="2000" dirty="0"/>
          </a:p>
          <a:p>
            <a:pPr fontAlgn="auto">
              <a:spcAft>
                <a:spcPts val="0"/>
              </a:spcAft>
            </a:pPr>
            <a:endParaRPr lang="en-GB" sz="2000" dirty="0"/>
          </a:p>
          <a:p>
            <a:pPr fontAlgn="auto">
              <a:spcAft>
                <a:spcPts val="0"/>
              </a:spcAft>
            </a:pPr>
            <a:endParaRPr lang="en-GB" sz="2000" dirty="0"/>
          </a:p>
        </p:txBody>
      </p:sp>
    </p:spTree>
    <p:extLst>
      <p:ext uri="{BB962C8B-B14F-4D97-AF65-F5344CB8AC3E}">
        <p14:creationId xmlns:p14="http://schemas.microsoft.com/office/powerpoint/2010/main" val="354337309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E0E224-B3FF-4B24-8CFD-8B3221C82EE6}"/>
              </a:ext>
            </a:extLst>
          </p:cNvPr>
          <p:cNvSpPr>
            <a:spLocks noGrp="1"/>
          </p:cNvSpPr>
          <p:nvPr>
            <p:ph type="title"/>
          </p:nvPr>
        </p:nvSpPr>
        <p:spPr>
          <a:xfrm>
            <a:off x="0" y="-217013"/>
            <a:ext cx="4471219" cy="1119543"/>
          </a:xfrm>
        </p:spPr>
        <p:txBody>
          <a:bodyPr>
            <a:noAutofit/>
          </a:bodyPr>
          <a:lstStyle/>
          <a:p>
            <a:r>
              <a:rPr lang="cy-GB" sz="4800" b="1" dirty="0">
                <a:solidFill>
                  <a:schemeClr val="accent1">
                    <a:lumMod val="75000"/>
                  </a:schemeClr>
                </a:solidFill>
                <a:effectLst/>
                <a:latin typeface="Arial" panose="020B0604020202020204" pitchFamily="34" charset="0"/>
                <a:ea typeface="Times New Roman" panose="02020603050405020304" pitchFamily="18" charset="0"/>
                <a:cs typeface="Arial" panose="020B0604020202020204" pitchFamily="34" charset="0"/>
              </a:rPr>
              <a:t>Part 1:</a:t>
            </a:r>
            <a:r>
              <a:rPr lang="cy-GB" sz="4800" b="1" dirty="0">
                <a:effectLst/>
                <a:latin typeface="Arial" panose="020B0604020202020204" pitchFamily="34" charset="0"/>
                <a:ea typeface="Times New Roman" panose="02020603050405020304" pitchFamily="18" charset="0"/>
                <a:cs typeface="Arial" panose="020B0604020202020204" pitchFamily="34" charset="0"/>
              </a:rPr>
              <a:t> </a:t>
            </a:r>
            <a:endParaRPr lang="en-GB" sz="4800" dirty="0"/>
          </a:p>
        </p:txBody>
      </p:sp>
      <p:sp>
        <p:nvSpPr>
          <p:cNvPr id="6" name="TextBox 5">
            <a:extLst>
              <a:ext uri="{FF2B5EF4-FFF2-40B4-BE49-F238E27FC236}">
                <a16:creationId xmlns:a16="http://schemas.microsoft.com/office/drawing/2014/main" id="{E46E8E82-F166-4DF2-A491-64797912C106}"/>
              </a:ext>
            </a:extLst>
          </p:cNvPr>
          <p:cNvSpPr txBox="1"/>
          <p:nvPr/>
        </p:nvSpPr>
        <p:spPr>
          <a:xfrm>
            <a:off x="97972" y="757820"/>
            <a:ext cx="11521440" cy="5824158"/>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 10 </a:t>
            </a:r>
            <a:r>
              <a:rPr kumimoji="0" lang="en-GB" b="0"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minute </a:t>
            </a:r>
            <a:r>
              <a:rPr kumimoji="0" lang="en-GB" b="1"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video presentation</a:t>
            </a: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Uploaded to </a:t>
            </a:r>
            <a:r>
              <a:rPr lang="en-GB" b="1" dirty="0">
                <a:solidFill>
                  <a:prstClr val="black"/>
                </a:solidFill>
                <a:latin typeface="Arial" panose="020B0604020202020204" pitchFamily="34" charset="0"/>
                <a:ea typeface="+mn-ea"/>
                <a:cs typeface="Arial" panose="020B0604020202020204" pitchFamily="34" charset="0"/>
              </a:rPr>
              <a:t>One Drive</a:t>
            </a:r>
            <a:r>
              <a:rPr kumimoji="0" lang="en-GB" b="1"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 </a:t>
            </a: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and shared with the lecturing team.</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Make sure that you are familiar with how to upload and share a video.</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Guidance will be available during lectures and on Moodle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GB" dirty="0">
                <a:latin typeface="Arial" panose="020B0604020202020204" pitchFamily="34" charset="0"/>
                <a:cs typeface="Arial" panose="020B0604020202020204" pitchFamily="34" charset="0"/>
              </a:rPr>
              <a:t>Introduce and define professional practice.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GB" dirty="0">
                <a:latin typeface="Arial" panose="020B0604020202020204" pitchFamily="34" charset="0"/>
                <a:cs typeface="Arial" panose="020B0604020202020204" pitchFamily="34" charset="0"/>
              </a:rPr>
              <a:t>How does this link to Early Years Professionals.</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GB" dirty="0">
                <a:latin typeface="Arial" panose="020B0604020202020204" pitchFamily="34" charset="0"/>
                <a:cs typeface="Arial" panose="020B0604020202020204" pitchFamily="34" charset="0"/>
              </a:rPr>
              <a:t>Discuss the important principles, such as , working together, communication, knowledge and understanding.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GB" dirty="0">
                <a:latin typeface="Arial" panose="020B0604020202020204" pitchFamily="34" charset="0"/>
                <a:cs typeface="Arial" panose="020B0604020202020204" pitchFamily="34" charset="0"/>
              </a:rPr>
              <a:t>How can we support and provide quality education and care.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GB" dirty="0">
                <a:latin typeface="Arial" panose="020B0604020202020204" pitchFamily="34" charset="0"/>
                <a:cs typeface="Arial" panose="020B0604020202020204" pitchFamily="34" charset="0"/>
              </a:rPr>
              <a:t>Observation and planning cycle.</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r>
              <a:rPr lang="en-GB" dirty="0">
                <a:latin typeface="Arial" panose="020B0604020202020204" pitchFamily="34" charset="0"/>
                <a:cs typeface="Arial" panose="020B0604020202020204" pitchFamily="34" charset="0"/>
              </a:rPr>
              <a:t>Understanding and respecting children's rights, ethics and safeguarding.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GB" dirty="0"/>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lang="en-GB" dirty="0"/>
          </a:p>
        </p:txBody>
      </p:sp>
    </p:spTree>
    <p:extLst>
      <p:ext uri="{BB962C8B-B14F-4D97-AF65-F5344CB8AC3E}">
        <p14:creationId xmlns:p14="http://schemas.microsoft.com/office/powerpoint/2010/main" val="196143783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15B3CD-923B-4D7E-B92C-84C993206762}"/>
              </a:ext>
            </a:extLst>
          </p:cNvPr>
          <p:cNvSpPr>
            <a:spLocks noGrp="1"/>
          </p:cNvSpPr>
          <p:nvPr>
            <p:ph type="title"/>
          </p:nvPr>
        </p:nvSpPr>
        <p:spPr>
          <a:xfrm>
            <a:off x="189270" y="-77104"/>
            <a:ext cx="3252020" cy="933605"/>
          </a:xfrm>
        </p:spPr>
        <p:txBody>
          <a:bodyPr>
            <a:normAutofit/>
          </a:bodyPr>
          <a:lstStyle/>
          <a:p>
            <a:r>
              <a:rPr lang="en-GB" sz="4800" b="1" dirty="0" err="1">
                <a:latin typeface="Arial" panose="020B0604020202020204" pitchFamily="34" charset="0"/>
                <a:cs typeface="Arial" panose="020B0604020202020204" pitchFamily="34" charset="0"/>
              </a:rPr>
              <a:t>Rhan</a:t>
            </a:r>
            <a:r>
              <a:rPr lang="en-GB" sz="4800" b="1" dirty="0">
                <a:latin typeface="Arial" panose="020B0604020202020204" pitchFamily="34" charset="0"/>
                <a:cs typeface="Arial" panose="020B0604020202020204" pitchFamily="34" charset="0"/>
              </a:rPr>
              <a:t> 2 </a:t>
            </a:r>
          </a:p>
        </p:txBody>
      </p:sp>
      <p:sp>
        <p:nvSpPr>
          <p:cNvPr id="7" name="Content Placeholder 3">
            <a:extLst>
              <a:ext uri="{FF2B5EF4-FFF2-40B4-BE49-F238E27FC236}">
                <a16:creationId xmlns:a16="http://schemas.microsoft.com/office/drawing/2014/main" id="{CE4801BA-EF46-46C3-9A5E-B75952A9318C}"/>
              </a:ext>
            </a:extLst>
          </p:cNvPr>
          <p:cNvSpPr txBox="1">
            <a:spLocks/>
          </p:cNvSpPr>
          <p:nvPr/>
        </p:nvSpPr>
        <p:spPr>
          <a:xfrm>
            <a:off x="189269" y="856501"/>
            <a:ext cx="10404707" cy="257249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Bef>
                <a:spcPts val="600"/>
              </a:spcBef>
              <a:spcAft>
                <a:spcPts val="0"/>
              </a:spcAft>
            </a:pPr>
            <a:r>
              <a:rPr lang="en-GB" sz="2400" b="1" dirty="0" err="1">
                <a:latin typeface="Arial" panose="020B0604020202020204" pitchFamily="34" charset="0"/>
                <a:cs typeface="Arial" panose="020B0604020202020204" pitchFamily="34" charset="0"/>
              </a:rPr>
              <a:t>Papur</a:t>
            </a:r>
            <a:r>
              <a:rPr lang="en-GB" sz="2400" b="1" dirty="0">
                <a:latin typeface="Arial" panose="020B0604020202020204" pitchFamily="34" charset="0"/>
                <a:cs typeface="Arial" panose="020B0604020202020204" pitchFamily="34" charset="0"/>
              </a:rPr>
              <a:t> </a:t>
            </a:r>
            <a:r>
              <a:rPr lang="en-GB" sz="2400" b="1" dirty="0" err="1">
                <a:latin typeface="Arial" panose="020B0604020202020204" pitchFamily="34" charset="0"/>
                <a:cs typeface="Arial" panose="020B0604020202020204" pitchFamily="34" charset="0"/>
              </a:rPr>
              <a:t>Briffio</a:t>
            </a:r>
            <a:r>
              <a:rPr lang="en-GB" sz="2400" b="1" dirty="0">
                <a:latin typeface="Arial" panose="020B0604020202020204" pitchFamily="34" charset="0"/>
                <a:cs typeface="Arial" panose="020B0604020202020204" pitchFamily="34" charset="0"/>
              </a:rPr>
              <a:t>.</a:t>
            </a:r>
          </a:p>
          <a:p>
            <a:pPr fontAlgn="auto">
              <a:spcBef>
                <a:spcPts val="600"/>
              </a:spcBef>
              <a:spcAft>
                <a:spcPts val="0"/>
              </a:spcAft>
            </a:pPr>
            <a:r>
              <a:rPr lang="en-GB" sz="2400" dirty="0" err="1">
                <a:latin typeface="Arial" panose="020B0604020202020204" pitchFamily="34" charset="0"/>
                <a:cs typeface="Arial" panose="020B0604020202020204" pitchFamily="34" charset="0"/>
              </a:rPr>
              <a:t>Byddai</a:t>
            </a:r>
            <a:r>
              <a:rPr lang="en-GB" sz="2400" dirty="0">
                <a:latin typeface="Arial" panose="020B0604020202020204" pitchFamily="34" charset="0"/>
                <a:cs typeface="Arial" panose="020B0604020202020204" pitchFamily="34" charset="0"/>
              </a:rPr>
              <a:t> hon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ddogfen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ddefnyddiol</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i</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helpu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ymarferwyr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newydd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i</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ddatblygu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arfer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myfyriol</a:t>
            </a:r>
            <a:r>
              <a:rPr lang="en-GB" sz="2400" dirty="0">
                <a:latin typeface="Arial" panose="020B0604020202020204" pitchFamily="34" charset="0"/>
                <a:cs typeface="Arial" panose="020B0604020202020204" pitchFamily="34" charset="0"/>
              </a:rPr>
              <a:t>.</a:t>
            </a:r>
          </a:p>
          <a:p>
            <a:pPr fontAlgn="auto">
              <a:spcBef>
                <a:spcPts val="600"/>
              </a:spcBef>
              <a:spcAft>
                <a:spcPts val="0"/>
              </a:spcAft>
            </a:pPr>
            <a:r>
              <a:rPr lang="en-GB" sz="2400" dirty="0" err="1">
                <a:latin typeface="Arial" panose="020B0604020202020204" pitchFamily="34" charset="0"/>
                <a:cs typeface="Arial" panose="020B0604020202020204" pitchFamily="34" charset="0"/>
              </a:rPr>
              <a:t>Bydd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rhoi</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trosolwg</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o'r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agweddau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pwysig</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fyfyrio</a:t>
            </a:r>
            <a:r>
              <a:rPr lang="en-GB" sz="2400" dirty="0">
                <a:latin typeface="Arial" panose="020B0604020202020204" pitchFamily="34" charset="0"/>
                <a:cs typeface="Arial" panose="020B0604020202020204" pitchFamily="34" charset="0"/>
              </a:rPr>
              <a:t>.</a:t>
            </a:r>
          </a:p>
          <a:p>
            <a:pPr fontAlgn="auto">
              <a:spcBef>
                <a:spcPts val="600"/>
              </a:spcBef>
              <a:spcAft>
                <a:spcPts val="0"/>
              </a:spcAft>
            </a:pPr>
            <a:r>
              <a:rPr lang="en-GB" sz="2400" dirty="0" err="1">
                <a:latin typeface="Arial" panose="020B0604020202020204" pitchFamily="34" charset="0"/>
                <a:cs typeface="Arial" panose="020B0604020202020204" pitchFamily="34" charset="0"/>
              </a:rPr>
              <a:t>Diffinio</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myfyrio</a:t>
            </a:r>
            <a:r>
              <a:rPr lang="en-GB" sz="2400" dirty="0">
                <a:latin typeface="Arial" panose="020B0604020202020204" pitchFamily="34" charset="0"/>
                <a:cs typeface="Arial" panose="020B0604020202020204" pitchFamily="34" charset="0"/>
              </a:rPr>
              <a:t>.</a:t>
            </a:r>
          </a:p>
          <a:p>
            <a:pPr fontAlgn="auto">
              <a:spcBef>
                <a:spcPts val="600"/>
              </a:spcBef>
              <a:spcAft>
                <a:spcPts val="0"/>
              </a:spcAft>
            </a:pPr>
            <a:r>
              <a:rPr lang="en-GB" sz="2400" dirty="0" err="1">
                <a:latin typeface="Arial" panose="020B0604020202020204" pitchFamily="34" charset="0"/>
                <a:cs typeface="Arial" panose="020B0604020202020204" pitchFamily="34" charset="0"/>
              </a:rPr>
              <a:t>Archwiliwch</a:t>
            </a:r>
            <a:r>
              <a:rPr lang="en-GB" sz="2400" dirty="0">
                <a:latin typeface="Arial" panose="020B0604020202020204" pitchFamily="34" charset="0"/>
                <a:cs typeface="Arial" panose="020B0604020202020204" pitchFamily="34" charset="0"/>
              </a:rPr>
              <a:t> y </a:t>
            </a:r>
            <a:r>
              <a:rPr lang="en-GB" sz="2400" dirty="0" err="1">
                <a:latin typeface="Arial" panose="020B0604020202020204" pitchFamily="34" charset="0"/>
                <a:cs typeface="Arial" panose="020B0604020202020204" pitchFamily="34" charset="0"/>
              </a:rPr>
              <a:t>ddamcaniaeth</a:t>
            </a:r>
            <a:r>
              <a:rPr lang="en-GB" sz="2400" dirty="0">
                <a:latin typeface="Arial" panose="020B0604020202020204" pitchFamily="34" charset="0"/>
                <a:cs typeface="Arial" panose="020B0604020202020204" pitchFamily="34" charset="0"/>
              </a:rPr>
              <a:t>.</a:t>
            </a:r>
          </a:p>
          <a:p>
            <a:pPr fontAlgn="auto">
              <a:spcBef>
                <a:spcPts val="600"/>
              </a:spcBef>
              <a:spcAft>
                <a:spcPts val="0"/>
              </a:spcAft>
            </a:pPr>
            <a:r>
              <a:rPr lang="en-GB" sz="2400" dirty="0">
                <a:latin typeface="Arial" panose="020B0604020202020204" pitchFamily="34" charset="0"/>
                <a:cs typeface="Arial" panose="020B0604020202020204" pitchFamily="34" charset="0"/>
              </a:rPr>
              <a:t>Sut y </a:t>
            </a:r>
            <a:r>
              <a:rPr lang="en-GB" sz="2400" dirty="0" err="1">
                <a:latin typeface="Arial" panose="020B0604020202020204" pitchFamily="34" charset="0"/>
                <a:cs typeface="Arial" panose="020B0604020202020204" pitchFamily="34" charset="0"/>
              </a:rPr>
              <a:t>gellir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cymhwyso</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hyn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i</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ymarfer</a:t>
            </a:r>
            <a:r>
              <a:rPr lang="en-GB" sz="2400" dirty="0">
                <a:latin typeface="Arial" panose="020B0604020202020204" pitchFamily="34" charset="0"/>
                <a:cs typeface="Arial" panose="020B0604020202020204" pitchFamily="34" charset="0"/>
              </a:rPr>
              <a:t>.</a:t>
            </a:r>
          </a:p>
          <a:p>
            <a:pPr fontAlgn="auto">
              <a:spcAft>
                <a:spcPts val="0"/>
              </a:spcAft>
            </a:pPr>
            <a:endParaRPr lang="en-GB" sz="2000" dirty="0"/>
          </a:p>
        </p:txBody>
      </p:sp>
      <p:sp>
        <p:nvSpPr>
          <p:cNvPr id="8" name="Content Placeholder 3">
            <a:extLst>
              <a:ext uri="{FF2B5EF4-FFF2-40B4-BE49-F238E27FC236}">
                <a16:creationId xmlns:a16="http://schemas.microsoft.com/office/drawing/2014/main" id="{AF7BE7F0-EC95-4E8C-AF3E-4F9B36B04F85}"/>
              </a:ext>
            </a:extLst>
          </p:cNvPr>
          <p:cNvSpPr txBox="1">
            <a:spLocks/>
          </p:cNvSpPr>
          <p:nvPr/>
        </p:nvSpPr>
        <p:spPr>
          <a:xfrm>
            <a:off x="189270" y="2930393"/>
            <a:ext cx="11260324" cy="300207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Bef>
                <a:spcPts val="600"/>
              </a:spcBef>
              <a:spcAft>
                <a:spcPts val="0"/>
              </a:spcAft>
            </a:pPr>
            <a:endParaRPr lang="en-GB" sz="2400" dirty="0">
              <a:latin typeface="Arial" panose="020B0604020202020204" pitchFamily="34" charset="0"/>
              <a:cs typeface="Arial" panose="020B0604020202020204" pitchFamily="34" charset="0"/>
            </a:endParaRPr>
          </a:p>
          <a:p>
            <a:pPr fontAlgn="auto">
              <a:spcBef>
                <a:spcPts val="600"/>
              </a:spcBef>
              <a:spcAft>
                <a:spcPts val="0"/>
              </a:spcAft>
            </a:pPr>
            <a:r>
              <a:rPr lang="en-GB" sz="2400" dirty="0" err="1">
                <a:latin typeface="Arial" panose="020B0604020202020204" pitchFamily="34" charset="0"/>
                <a:cs typeface="Arial" panose="020B0604020202020204" pitchFamily="34" charset="0"/>
              </a:rPr>
              <a:t>Cynnwys</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diagramau</a:t>
            </a:r>
            <a:r>
              <a:rPr lang="en-GB" sz="2400" dirty="0">
                <a:latin typeface="Arial" panose="020B0604020202020204" pitchFamily="34" charset="0"/>
                <a:cs typeface="Arial" panose="020B0604020202020204" pitchFamily="34" charset="0"/>
              </a:rPr>
              <a:t> a </a:t>
            </a:r>
            <a:r>
              <a:rPr lang="en-GB" sz="2400" dirty="0" err="1">
                <a:latin typeface="Arial" panose="020B0604020202020204" pitchFamily="34" charset="0"/>
                <a:cs typeface="Arial" panose="020B0604020202020204" pitchFamily="34" charset="0"/>
              </a:rPr>
              <a:t>darluniau</a:t>
            </a:r>
            <a:r>
              <a:rPr lang="en-GB" sz="2400" dirty="0">
                <a:latin typeface="Arial" panose="020B0604020202020204" pitchFamily="34" charset="0"/>
                <a:cs typeface="Arial" panose="020B0604020202020204" pitchFamily="34" charset="0"/>
              </a:rPr>
              <a:t>.</a:t>
            </a:r>
          </a:p>
          <a:p>
            <a:pPr fontAlgn="auto">
              <a:spcBef>
                <a:spcPts val="600"/>
              </a:spcBef>
              <a:spcAft>
                <a:spcPts val="0"/>
              </a:spcAft>
            </a:pPr>
            <a:r>
              <a:rPr lang="en-GB" sz="2400" dirty="0" err="1">
                <a:latin typeface="Arial" panose="020B0604020202020204" pitchFamily="34" charset="0"/>
                <a:cs typeface="Arial" panose="020B0604020202020204" pitchFamily="34" charset="0"/>
              </a:rPr>
              <a:t>Defnyddiwch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gyfeiriadau</a:t>
            </a:r>
            <a:r>
              <a:rPr lang="en-GB" sz="2400" dirty="0">
                <a:latin typeface="Arial" panose="020B0604020202020204" pitchFamily="34" charset="0"/>
                <a:cs typeface="Arial" panose="020B0604020202020204" pitchFamily="34" charset="0"/>
              </a:rPr>
              <a:t> o </a:t>
            </a:r>
            <a:r>
              <a:rPr lang="en-GB" sz="2400" dirty="0" err="1">
                <a:latin typeface="Arial" panose="020B0604020202020204" pitchFamily="34" charset="0"/>
                <a:cs typeface="Arial" panose="020B0604020202020204" pitchFamily="34" charset="0"/>
              </a:rPr>
              <a:t>lyfrau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y </a:t>
            </a:r>
            <a:r>
              <a:rPr lang="en-GB" sz="2400" dirty="0" err="1">
                <a:latin typeface="Arial" panose="020B0604020202020204" pitchFamily="34" charset="0"/>
                <a:cs typeface="Arial" panose="020B0604020202020204" pitchFamily="34" charset="0"/>
              </a:rPr>
              <a:t>rhestr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ddarllen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a'r</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dudalen</a:t>
            </a:r>
            <a:r>
              <a:rPr lang="en-GB" sz="2400" dirty="0">
                <a:latin typeface="Arial" panose="020B0604020202020204" pitchFamily="34" charset="0"/>
                <a:cs typeface="Arial" panose="020B0604020202020204" pitchFamily="34" charset="0"/>
              </a:rPr>
              <a:t> Moodle.</a:t>
            </a:r>
          </a:p>
          <a:p>
            <a:pPr fontAlgn="auto">
              <a:spcBef>
                <a:spcPts val="600"/>
              </a:spcBef>
              <a:spcAft>
                <a:spcPts val="0"/>
              </a:spcAft>
            </a:pPr>
            <a:r>
              <a:rPr lang="en-GB" sz="2400" dirty="0" err="1">
                <a:latin typeface="Arial" panose="020B0604020202020204" pitchFamily="34" charset="0"/>
                <a:cs typeface="Arial" panose="020B0604020202020204" pitchFamily="34" charset="0"/>
              </a:rPr>
              <a:t>Rhowch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esboniad</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o'ch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datganiadau</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a'ch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syniadau</a:t>
            </a:r>
            <a:r>
              <a:rPr lang="en-GB" sz="2400" dirty="0">
                <a:latin typeface="Arial" panose="020B0604020202020204" pitchFamily="34" charset="0"/>
                <a:cs typeface="Arial" panose="020B0604020202020204" pitchFamily="34" charset="0"/>
              </a:rPr>
              <a:t>.</a:t>
            </a:r>
          </a:p>
          <a:p>
            <a:pPr fontAlgn="auto">
              <a:spcBef>
                <a:spcPts val="600"/>
              </a:spcBef>
              <a:spcAft>
                <a:spcPts val="0"/>
              </a:spcAft>
            </a:pPr>
            <a:r>
              <a:rPr lang="en-GB" sz="2400" dirty="0" err="1">
                <a:latin typeface="Arial" panose="020B0604020202020204" pitchFamily="34" charset="0"/>
                <a:cs typeface="Arial" panose="020B0604020202020204" pitchFamily="34" charset="0"/>
              </a:rPr>
              <a:t>Byddwch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greadigol</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gyda</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dylunio</a:t>
            </a:r>
            <a:r>
              <a:rPr lang="en-GB" sz="2400" dirty="0">
                <a:latin typeface="Arial" panose="020B0604020202020204" pitchFamily="34" charset="0"/>
                <a:cs typeface="Arial" panose="020B0604020202020204" pitchFamily="34" charset="0"/>
              </a:rPr>
              <a:t>.</a:t>
            </a:r>
          </a:p>
          <a:p>
            <a:pPr fontAlgn="auto">
              <a:spcBef>
                <a:spcPts val="600"/>
              </a:spcBef>
              <a:spcAft>
                <a:spcPts val="0"/>
              </a:spcAft>
            </a:pPr>
            <a:r>
              <a:rPr lang="en-GB" sz="2400" dirty="0" err="1">
                <a:latin typeface="Arial" panose="020B0604020202020204" pitchFamily="34" charset="0"/>
                <a:cs typeface="Arial" panose="020B0604020202020204" pitchFamily="34" charset="0"/>
              </a:rPr>
              <a:t>Byddwch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glir</a:t>
            </a:r>
            <a:r>
              <a:rPr lang="en-GB" sz="2400" dirty="0">
                <a:latin typeface="Arial" panose="020B0604020202020204" pitchFamily="34" charset="0"/>
                <a:cs typeface="Arial" panose="020B0604020202020204" pitchFamily="34" charset="0"/>
              </a:rPr>
              <a:t> ac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gryno</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yn</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eich</a:t>
            </a:r>
            <a:r>
              <a:rPr lang="en-GB" sz="2400" dirty="0">
                <a:latin typeface="Arial" panose="020B0604020202020204" pitchFamily="34" charset="0"/>
                <a:cs typeface="Arial" panose="020B0604020202020204" pitchFamily="34" charset="0"/>
              </a:rPr>
              <a:t> </a:t>
            </a:r>
            <a:r>
              <a:rPr lang="en-GB" sz="2400" dirty="0" err="1">
                <a:latin typeface="Arial" panose="020B0604020202020204" pitchFamily="34" charset="0"/>
                <a:cs typeface="Arial" panose="020B0604020202020204" pitchFamily="34" charset="0"/>
              </a:rPr>
              <a:t>ysgrifennu</a:t>
            </a:r>
            <a:r>
              <a:rPr lang="en-GB" sz="2400" dirty="0">
                <a:latin typeface="Arial" panose="020B0604020202020204" pitchFamily="34" charset="0"/>
                <a:cs typeface="Arial" panose="020B0604020202020204" pitchFamily="34" charset="0"/>
              </a:rPr>
              <a:t>.</a:t>
            </a:r>
          </a:p>
          <a:p>
            <a:pPr fontAlgn="auto">
              <a:spcAft>
                <a:spcPts val="0"/>
              </a:spcAft>
            </a:pPr>
            <a:endParaRPr lang="en-GB" sz="2000" dirty="0"/>
          </a:p>
        </p:txBody>
      </p:sp>
    </p:spTree>
    <p:extLst>
      <p:ext uri="{BB962C8B-B14F-4D97-AF65-F5344CB8AC3E}">
        <p14:creationId xmlns:p14="http://schemas.microsoft.com/office/powerpoint/2010/main" val="16504740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D35ECD-002F-8EFD-ECD3-AFE744497A11}"/>
              </a:ext>
            </a:extLst>
          </p:cNvPr>
          <p:cNvSpPr>
            <a:spLocks noGrp="1"/>
          </p:cNvSpPr>
          <p:nvPr>
            <p:ph type="title"/>
          </p:nvPr>
        </p:nvSpPr>
        <p:spPr>
          <a:xfrm>
            <a:off x="100148" y="-136910"/>
            <a:ext cx="2878183" cy="1006473"/>
          </a:xfrm>
        </p:spPr>
        <p:txBody>
          <a:bodyPr>
            <a:normAutofit/>
          </a:bodyPr>
          <a:lstStyle/>
          <a:p>
            <a:r>
              <a:rPr lang="en-GB" sz="4800" b="1" dirty="0">
                <a:solidFill>
                  <a:schemeClr val="accent1">
                    <a:lumMod val="75000"/>
                  </a:schemeClr>
                </a:solidFill>
              </a:rPr>
              <a:t>Part 2:</a:t>
            </a:r>
          </a:p>
        </p:txBody>
      </p:sp>
      <p:sp>
        <p:nvSpPr>
          <p:cNvPr id="3" name="TextBox 2">
            <a:extLst>
              <a:ext uri="{FF2B5EF4-FFF2-40B4-BE49-F238E27FC236}">
                <a16:creationId xmlns:a16="http://schemas.microsoft.com/office/drawing/2014/main" id="{24C26879-F832-0ECE-22BF-4AEA3ABAE8A5}"/>
              </a:ext>
            </a:extLst>
          </p:cNvPr>
          <p:cNvSpPr txBox="1"/>
          <p:nvPr/>
        </p:nvSpPr>
        <p:spPr>
          <a:xfrm>
            <a:off x="195943" y="751997"/>
            <a:ext cx="11601434" cy="5255798"/>
          </a:xfrm>
          <a:prstGeom prst="rect">
            <a:avLst/>
          </a:prstGeom>
          <a:noFill/>
        </p:spPr>
        <p:txBody>
          <a:bodyPr wrap="square">
            <a:spAutoFit/>
          </a:bodyPr>
          <a:lstStyle/>
          <a:p>
            <a:pPr marL="228600" marR="0" lvl="0" indent="-2286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A </a:t>
            </a:r>
            <a:r>
              <a:rPr kumimoji="0" lang="en-GB" b="1" i="0"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Briefing Paper </a:t>
            </a: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(2000 words)</a:t>
            </a:r>
          </a:p>
          <a:p>
            <a:pPr marL="228600" marR="0" lvl="0" indent="-2286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This would be a useful document to help new practitioners to develop reflective practice.</a:t>
            </a:r>
          </a:p>
          <a:p>
            <a:pPr marL="228600" marR="0" lvl="0" indent="-2286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It will provide an overview of the important aspects of reflection.</a:t>
            </a:r>
          </a:p>
          <a:p>
            <a:pPr marL="228600" marR="0" lvl="0" indent="-2286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Define reflection.</a:t>
            </a:r>
          </a:p>
          <a:p>
            <a:pPr marL="228600" marR="0" lvl="0" indent="-2286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Explore the theory.</a:t>
            </a:r>
          </a:p>
          <a:p>
            <a:pPr marL="228600" marR="0" lvl="0" indent="-2286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How can this be applied to practice.</a:t>
            </a:r>
          </a:p>
          <a:p>
            <a:pPr marL="228600" marR="0" lvl="0" indent="-2286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Include diagrams and illustrations.</a:t>
            </a:r>
          </a:p>
          <a:p>
            <a:pPr marL="228600" marR="0" lvl="0" indent="-2286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Use references from books in the reading list and Moodle page.</a:t>
            </a:r>
          </a:p>
          <a:p>
            <a:pPr marL="228600" marR="0" lvl="0" indent="-2286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Give an explanation of your statements and ideas.</a:t>
            </a:r>
          </a:p>
          <a:p>
            <a:pPr marL="228600" marR="0" lvl="0" indent="-2286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Be creative with design.</a:t>
            </a:r>
          </a:p>
          <a:p>
            <a:pPr marL="228600" marR="0" lvl="0" indent="-228600" algn="l" defTabSz="914400" rtl="0" eaLnBrk="1" fontAlgn="auto" latinLnBrk="0" hangingPunct="1">
              <a:lnSpc>
                <a:spcPct val="90000"/>
              </a:lnSpc>
              <a:spcBef>
                <a:spcPts val="600"/>
              </a:spcBef>
              <a:spcAft>
                <a:spcPts val="0"/>
              </a:spcAft>
              <a:buClrTx/>
              <a:buSzTx/>
              <a:buFont typeface="Arial" panose="020B0604020202020204" pitchFamily="34" charset="0"/>
              <a:buChar char="•"/>
              <a:tabLst/>
              <a:defRPr/>
            </a:pPr>
            <a:r>
              <a:rPr kumimoji="0" lang="en-GB" b="0" i="0" u="none" strike="noStrike" kern="1200" cap="none" spc="0" normalizeH="0" baseline="0" noProof="0" dirty="0">
                <a:ln>
                  <a:noFill/>
                </a:ln>
                <a:solidFill>
                  <a:prstClr val="black"/>
                </a:solidFill>
                <a:effectLst/>
                <a:uLnTx/>
                <a:uFillTx/>
                <a:latin typeface="Arial" panose="020B0604020202020204" pitchFamily="34" charset="0"/>
                <a:ea typeface="+mn-ea"/>
                <a:cs typeface="Arial" panose="020B0604020202020204" pitchFamily="34" charset="0"/>
              </a:rPr>
              <a:t>Be clear and concise in your writing.</a:t>
            </a:r>
          </a:p>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Char char="•"/>
              <a:tabLst/>
              <a:defRPr/>
            </a:pPr>
            <a:endParaRPr kumimoji="0" lang="en-GB" sz="20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50083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 name="Flowchart: Document 70">
            <a:extLst>
              <a:ext uri="{FF2B5EF4-FFF2-40B4-BE49-F238E27FC236}">
                <a16:creationId xmlns:a16="http://schemas.microsoft.com/office/drawing/2014/main" id="{D12DDE76-C203-4047-9998-63900085B5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002632" y="0"/>
            <a:ext cx="2436019" cy="3400426"/>
          </a:xfrm>
          <a:prstGeom prst="flowChartDocument">
            <a:avLst/>
          </a:prstGeom>
          <a:solidFill>
            <a:srgbClr val="2F31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eaLnBrk="1" fontAlgn="auto" hangingPunct="1">
              <a:spcBef>
                <a:spcPts val="0"/>
              </a:spcBef>
              <a:spcAft>
                <a:spcPts val="0"/>
              </a:spcAft>
            </a:pPr>
            <a:endParaRPr lang="en-US" sz="1800">
              <a:solidFill>
                <a:prstClr val="white"/>
              </a:solidFill>
              <a:latin typeface="Calibri" panose="020F0502020204030204"/>
            </a:endParaRPr>
          </a:p>
        </p:txBody>
      </p:sp>
      <p:sp>
        <p:nvSpPr>
          <p:cNvPr id="2" name="Title 1">
            <a:extLst>
              <a:ext uri="{FF2B5EF4-FFF2-40B4-BE49-F238E27FC236}">
                <a16:creationId xmlns:a16="http://schemas.microsoft.com/office/drawing/2014/main" id="{92C65914-E0FE-425E-9803-5F25C61CA182}"/>
              </a:ext>
            </a:extLst>
          </p:cNvPr>
          <p:cNvSpPr>
            <a:spLocks noGrp="1"/>
          </p:cNvSpPr>
          <p:nvPr>
            <p:ph type="title"/>
          </p:nvPr>
        </p:nvSpPr>
        <p:spPr>
          <a:xfrm>
            <a:off x="2155573" y="148464"/>
            <a:ext cx="2130136" cy="2371148"/>
          </a:xfrm>
        </p:spPr>
        <p:txBody>
          <a:bodyPr vert="horz" lIns="91440" tIns="45720" rIns="91440" bIns="45720" rtlCol="0" anchor="ctr">
            <a:noAutofit/>
          </a:bodyPr>
          <a:lstStyle/>
          <a:p>
            <a:r>
              <a:rPr lang="en-US" sz="2400" b="1" dirty="0" err="1">
                <a:solidFill>
                  <a:srgbClr val="FFFFFF"/>
                </a:solidFill>
              </a:rPr>
              <a:t>Cyfle</a:t>
            </a:r>
            <a:r>
              <a:rPr lang="en-US" sz="2400" b="1" dirty="0">
                <a:solidFill>
                  <a:srgbClr val="FFFFFF"/>
                </a:solidFill>
              </a:rPr>
              <a:t> </a:t>
            </a:r>
            <a:r>
              <a:rPr lang="en-US" sz="2400" b="1" dirty="0" err="1">
                <a:solidFill>
                  <a:srgbClr val="FFFFFF"/>
                </a:solidFill>
              </a:rPr>
              <a:t>i</a:t>
            </a:r>
            <a:r>
              <a:rPr lang="en-US" sz="2400" b="1" dirty="0">
                <a:solidFill>
                  <a:srgbClr val="FFFFFF"/>
                </a:solidFill>
              </a:rPr>
              <a:t> </a:t>
            </a:r>
            <a:r>
              <a:rPr lang="en-US" sz="2400" b="1" dirty="0" err="1">
                <a:solidFill>
                  <a:srgbClr val="FFFFFF"/>
                </a:solidFill>
              </a:rPr>
              <a:t>ofyn</a:t>
            </a:r>
            <a:r>
              <a:rPr lang="en-US" sz="2400" b="1" dirty="0">
                <a:solidFill>
                  <a:srgbClr val="FFFFFF"/>
                </a:solidFill>
              </a:rPr>
              <a:t> </a:t>
            </a:r>
            <a:r>
              <a:rPr lang="en-US" sz="2400" b="1" dirty="0" err="1">
                <a:solidFill>
                  <a:srgbClr val="FFFFFF"/>
                </a:solidFill>
              </a:rPr>
              <a:t>cwestiynau</a:t>
            </a:r>
            <a:r>
              <a:rPr lang="en-US" sz="2400" b="1" dirty="0">
                <a:solidFill>
                  <a:srgbClr val="FFFFFF"/>
                </a:solidFill>
              </a:rPr>
              <a:t>?</a:t>
            </a:r>
            <a:br>
              <a:rPr lang="en-US" sz="2400" b="1" dirty="0">
                <a:solidFill>
                  <a:srgbClr val="FFFFFF"/>
                </a:solidFill>
              </a:rPr>
            </a:br>
            <a:br>
              <a:rPr lang="en-US" sz="2400" b="1" dirty="0">
                <a:solidFill>
                  <a:srgbClr val="FFFFFF"/>
                </a:solidFill>
              </a:rPr>
            </a:br>
            <a:r>
              <a:rPr lang="en-US" sz="2400" b="1" dirty="0">
                <a:solidFill>
                  <a:srgbClr val="FFFFFF"/>
                </a:solidFill>
              </a:rPr>
              <a:t>An opportunity to ask questions?</a:t>
            </a:r>
          </a:p>
        </p:txBody>
      </p:sp>
      <p:pic>
        <p:nvPicPr>
          <p:cNvPr id="1026" name="Picture 2" descr="See the source image">
            <a:extLst>
              <a:ext uri="{FF2B5EF4-FFF2-40B4-BE49-F238E27FC236}">
                <a16:creationId xmlns:a16="http://schemas.microsoft.com/office/drawing/2014/main" id="{2181F64A-6647-4B44-BB6F-5187D69811A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555225" y="148464"/>
            <a:ext cx="5595007" cy="5396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297013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l"/>
            <a:r>
              <a:rPr lang="en-GB" sz="4800" dirty="0" err="1"/>
              <a:t>Croeso</a:t>
            </a:r>
            <a:r>
              <a:rPr lang="en-GB" sz="4800" dirty="0"/>
              <a:t> / </a:t>
            </a:r>
            <a:r>
              <a:rPr lang="en-GB" sz="4800" dirty="0">
                <a:solidFill>
                  <a:schemeClr val="accent1">
                    <a:lumMod val="75000"/>
                  </a:schemeClr>
                </a:solidFill>
              </a:rPr>
              <a:t>Welcome</a:t>
            </a:r>
          </a:p>
        </p:txBody>
      </p:sp>
      <p:sp>
        <p:nvSpPr>
          <p:cNvPr id="4" name="Content Placeholder 3">
            <a:extLst>
              <a:ext uri="{FF2B5EF4-FFF2-40B4-BE49-F238E27FC236}">
                <a16:creationId xmlns:a16="http://schemas.microsoft.com/office/drawing/2014/main" id="{D44EC98D-83B2-4A5F-8AAC-A0C00F328E7F}"/>
              </a:ext>
            </a:extLst>
          </p:cNvPr>
          <p:cNvSpPr>
            <a:spLocks noGrp="1"/>
          </p:cNvSpPr>
          <p:nvPr>
            <p:ph sz="half" idx="1"/>
          </p:nvPr>
        </p:nvSpPr>
        <p:spPr>
          <a:xfrm>
            <a:off x="6096000" y="1690690"/>
            <a:ext cx="5181600" cy="4351338"/>
          </a:xfrm>
        </p:spPr>
        <p:txBody>
          <a:bodyPr/>
          <a:lstStyle/>
          <a:p>
            <a:r>
              <a:rPr lang="en-GB" dirty="0">
                <a:solidFill>
                  <a:schemeClr val="accent1">
                    <a:lumMod val="75000"/>
                  </a:schemeClr>
                </a:solidFill>
              </a:rPr>
              <a:t>What do we mean by Professional Practice?</a:t>
            </a:r>
          </a:p>
          <a:p>
            <a:endParaRPr lang="en-GB" dirty="0">
              <a:solidFill>
                <a:schemeClr val="accent1">
                  <a:lumMod val="75000"/>
                </a:schemeClr>
              </a:solidFill>
            </a:endParaRPr>
          </a:p>
          <a:p>
            <a:r>
              <a:rPr lang="en-GB" dirty="0">
                <a:solidFill>
                  <a:schemeClr val="accent1">
                    <a:lumMod val="75000"/>
                  </a:schemeClr>
                </a:solidFill>
              </a:rPr>
              <a:t>How does this fit with Early Years Practice?</a:t>
            </a:r>
          </a:p>
        </p:txBody>
      </p:sp>
      <p:sp>
        <p:nvSpPr>
          <p:cNvPr id="5" name="Content Placeholder 4">
            <a:extLst>
              <a:ext uri="{FF2B5EF4-FFF2-40B4-BE49-F238E27FC236}">
                <a16:creationId xmlns:a16="http://schemas.microsoft.com/office/drawing/2014/main" id="{048A3452-E17F-4DB3-B0B8-25AF8D473381}"/>
              </a:ext>
            </a:extLst>
          </p:cNvPr>
          <p:cNvSpPr>
            <a:spLocks noGrp="1"/>
          </p:cNvSpPr>
          <p:nvPr>
            <p:ph sz="half" idx="2"/>
          </p:nvPr>
        </p:nvSpPr>
        <p:spPr>
          <a:xfrm>
            <a:off x="390832" y="1690690"/>
            <a:ext cx="5181600" cy="4351338"/>
          </a:xfrm>
        </p:spPr>
        <p:txBody>
          <a:bodyPr/>
          <a:lstStyle/>
          <a:p>
            <a:r>
              <a:rPr lang="en-GB" dirty="0"/>
              <a:t>Beth a </a:t>
            </a:r>
            <a:r>
              <a:rPr lang="en-GB" dirty="0" err="1"/>
              <a:t>olygwn</a:t>
            </a:r>
            <a:r>
              <a:rPr lang="en-GB" dirty="0"/>
              <a:t> </a:t>
            </a:r>
            <a:r>
              <a:rPr lang="en-GB" dirty="0" err="1"/>
              <a:t>wrth</a:t>
            </a:r>
            <a:r>
              <a:rPr lang="en-GB" dirty="0"/>
              <a:t> </a:t>
            </a:r>
            <a:r>
              <a:rPr lang="en-GB" dirty="0" err="1"/>
              <a:t>Ymarfer</a:t>
            </a:r>
            <a:r>
              <a:rPr lang="en-GB" dirty="0"/>
              <a:t> </a:t>
            </a:r>
            <a:r>
              <a:rPr lang="en-GB" dirty="0" err="1"/>
              <a:t>Proffesiynol</a:t>
            </a:r>
            <a:r>
              <a:rPr lang="en-GB" dirty="0"/>
              <a:t>?</a:t>
            </a:r>
          </a:p>
          <a:p>
            <a:endParaRPr lang="en-GB" dirty="0"/>
          </a:p>
          <a:p>
            <a:r>
              <a:rPr lang="en-GB" dirty="0"/>
              <a:t>Sut </a:t>
            </a:r>
            <a:r>
              <a:rPr lang="en-GB" dirty="0" err="1"/>
              <a:t>mae</a:t>
            </a:r>
            <a:r>
              <a:rPr lang="en-GB" dirty="0"/>
              <a:t> </a:t>
            </a:r>
            <a:r>
              <a:rPr lang="en-GB" dirty="0" err="1"/>
              <a:t>hyn</a:t>
            </a:r>
            <a:r>
              <a:rPr lang="en-GB" dirty="0"/>
              <a:t> </a:t>
            </a:r>
            <a:r>
              <a:rPr lang="en-GB" dirty="0" err="1"/>
              <a:t>yn</a:t>
            </a:r>
            <a:r>
              <a:rPr lang="en-GB" dirty="0"/>
              <a:t> </a:t>
            </a:r>
            <a:r>
              <a:rPr lang="en-GB" dirty="0" err="1"/>
              <a:t>cyd-fynd</a:t>
            </a:r>
            <a:r>
              <a:rPr lang="en-GB" dirty="0"/>
              <a:t> ag </a:t>
            </a:r>
            <a:r>
              <a:rPr lang="en-GB" dirty="0" err="1"/>
              <a:t>Ymarfer</a:t>
            </a:r>
            <a:r>
              <a:rPr lang="en-GB" dirty="0"/>
              <a:t> y </a:t>
            </a:r>
            <a:r>
              <a:rPr lang="en-GB" dirty="0" err="1"/>
              <a:t>Blynyddoedd</a:t>
            </a:r>
            <a:r>
              <a:rPr lang="en-GB" dirty="0"/>
              <a:t> </a:t>
            </a:r>
            <a:r>
              <a:rPr lang="en-GB" dirty="0" err="1"/>
              <a:t>Cynnar</a:t>
            </a:r>
            <a:r>
              <a:rPr lang="en-GB" dirty="0"/>
              <a:t>?</a:t>
            </a:r>
          </a:p>
          <a:p>
            <a:endParaRPr lang="en-GB" dirty="0"/>
          </a:p>
          <a:p>
            <a:endParaRPr lang="en-GB" dirty="0"/>
          </a:p>
        </p:txBody>
      </p:sp>
    </p:spTree>
    <p:extLst>
      <p:ext uri="{BB962C8B-B14F-4D97-AF65-F5344CB8AC3E}">
        <p14:creationId xmlns:p14="http://schemas.microsoft.com/office/powerpoint/2010/main" val="194746328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82DFADE5-4D55-4747-9EF6-5E967009EF5E}"/>
              </a:ext>
            </a:extLst>
          </p:cNvPr>
          <p:cNvSpPr>
            <a:spLocks noGrp="1"/>
          </p:cNvSpPr>
          <p:nvPr>
            <p:ph type="title"/>
          </p:nvPr>
        </p:nvSpPr>
        <p:spPr>
          <a:xfrm>
            <a:off x="648790" y="136104"/>
            <a:ext cx="10515600" cy="1325563"/>
          </a:xfrm>
        </p:spPr>
        <p:txBody>
          <a:bodyPr>
            <a:normAutofit/>
          </a:bodyPr>
          <a:lstStyle/>
          <a:p>
            <a:r>
              <a:rPr lang="en-GB" sz="4800" dirty="0" err="1"/>
              <a:t>Gweithgaredd</a:t>
            </a:r>
            <a:r>
              <a:rPr lang="en-GB" sz="4800" dirty="0"/>
              <a:t> / </a:t>
            </a:r>
            <a:r>
              <a:rPr lang="en-GB" sz="4800" dirty="0">
                <a:solidFill>
                  <a:schemeClr val="accent1">
                    <a:lumMod val="75000"/>
                  </a:schemeClr>
                </a:solidFill>
              </a:rPr>
              <a:t>Activity</a:t>
            </a:r>
          </a:p>
        </p:txBody>
      </p:sp>
      <p:sp>
        <p:nvSpPr>
          <p:cNvPr id="10" name="Rectangle 2">
            <a:extLst>
              <a:ext uri="{FF2B5EF4-FFF2-40B4-BE49-F238E27FC236}">
                <a16:creationId xmlns:a16="http://schemas.microsoft.com/office/drawing/2014/main" id="{4C3E3BF4-E573-4E7B-969D-A86060F0D6F2}"/>
              </a:ext>
            </a:extLst>
          </p:cNvPr>
          <p:cNvSpPr>
            <a:spLocks noGrp="1" noChangeArrowheads="1"/>
          </p:cNvSpPr>
          <p:nvPr>
            <p:ph idx="1"/>
          </p:nvPr>
        </p:nvSpPr>
        <p:spPr bwMode="auto">
          <a:xfrm>
            <a:off x="5982788" y="1287517"/>
            <a:ext cx="5888872" cy="45460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158700" numCol="1" rtlCol="0" anchor="ctr" anchorCtr="0" compatLnSpc="1">
            <a:prstTxWarp prst="textNoShape">
              <a:avLst/>
            </a:prstTxWarp>
            <a:spAutoFit/>
          </a:bodyPr>
          <a:lstStyle/>
          <a:p>
            <a:pPr marL="0" indent="0" eaLnBrk="0" fontAlgn="base" hangingPunct="0">
              <a:lnSpc>
                <a:spcPct val="100000"/>
              </a:lnSpc>
              <a:spcBef>
                <a:spcPct val="0"/>
              </a:spcBef>
              <a:spcAft>
                <a:spcPct val="0"/>
              </a:spcAft>
              <a:buNone/>
            </a:pPr>
            <a:r>
              <a:rPr lang="en-US" altLang="en-US" sz="2400" dirty="0">
                <a:solidFill>
                  <a:schemeClr val="accent1">
                    <a:lumMod val="75000"/>
                  </a:schemeClr>
                </a:solidFill>
                <a:latin typeface="Arial" panose="020B0604020202020204" pitchFamily="34" charset="0"/>
                <a:cs typeface="Arial" panose="020B0604020202020204" pitchFamily="34" charset="0"/>
              </a:rPr>
              <a:t>Using the </a:t>
            </a:r>
            <a:r>
              <a:rPr lang="en-US" altLang="en-US" sz="2400" dirty="0" err="1">
                <a:solidFill>
                  <a:schemeClr val="accent1">
                    <a:lumMod val="75000"/>
                  </a:schemeClr>
                </a:solidFill>
                <a:latin typeface="Arial" panose="020B0604020202020204" pitchFamily="34" charset="0"/>
                <a:cs typeface="Arial" panose="020B0604020202020204" pitchFamily="34" charset="0"/>
              </a:rPr>
              <a:t>Menti-metre</a:t>
            </a:r>
            <a:r>
              <a:rPr lang="en-US" altLang="en-US" sz="2400" dirty="0">
                <a:solidFill>
                  <a:schemeClr val="accent1">
                    <a:lumMod val="75000"/>
                  </a:schemeClr>
                </a:solidFill>
                <a:latin typeface="Arial" panose="020B0604020202020204" pitchFamily="34" charset="0"/>
                <a:cs typeface="Arial" panose="020B0604020202020204" pitchFamily="34" charset="0"/>
              </a:rPr>
              <a:t> link enter three things that you would include in a ‘specific professional body of knowledge’ for Early Years professionals:</a:t>
            </a:r>
          </a:p>
          <a:p>
            <a:pPr marL="0" indent="0" eaLnBrk="0" fontAlgn="base" hangingPunct="0">
              <a:lnSpc>
                <a:spcPct val="100000"/>
              </a:lnSpc>
              <a:spcBef>
                <a:spcPct val="0"/>
              </a:spcBef>
              <a:spcAft>
                <a:spcPct val="0"/>
              </a:spcAft>
              <a:buNone/>
            </a:pPr>
            <a:endParaRPr lang="en-US" altLang="en-US" sz="2400" dirty="0">
              <a:latin typeface="Arial" panose="020B0604020202020204" pitchFamily="34" charset="0"/>
              <a:cs typeface="Arial" panose="020B0604020202020204" pitchFamily="34" charset="0"/>
            </a:endParaRPr>
          </a:p>
          <a:p>
            <a:pPr marL="0" indent="0" eaLnBrk="0" fontAlgn="base" hangingPunct="0">
              <a:lnSpc>
                <a:spcPct val="100000"/>
              </a:lnSpc>
              <a:spcBef>
                <a:spcPct val="0"/>
              </a:spcBef>
              <a:spcAft>
                <a:spcPct val="0"/>
              </a:spcAft>
              <a:buFontTx/>
              <a:buChar char="•"/>
            </a:pPr>
            <a:r>
              <a:rPr lang="en-US" altLang="en-US" sz="2400" dirty="0">
                <a:latin typeface="Arial" panose="020B0604020202020204" pitchFamily="34" charset="0"/>
                <a:cs typeface="Arial" panose="020B0604020202020204" pitchFamily="34" charset="0"/>
              </a:rPr>
              <a:t>1.</a:t>
            </a:r>
          </a:p>
          <a:p>
            <a:pPr marL="0" indent="0" eaLnBrk="0" fontAlgn="base" hangingPunct="0">
              <a:lnSpc>
                <a:spcPct val="100000"/>
              </a:lnSpc>
              <a:spcBef>
                <a:spcPct val="0"/>
              </a:spcBef>
              <a:spcAft>
                <a:spcPct val="0"/>
              </a:spcAft>
              <a:buNone/>
            </a:pPr>
            <a:r>
              <a:rPr lang="en-US" altLang="en-US" sz="2400" dirty="0">
                <a:latin typeface="Arial" panose="020B0604020202020204" pitchFamily="34" charset="0"/>
                <a:cs typeface="Arial" panose="020B0604020202020204" pitchFamily="34" charset="0"/>
              </a:rPr>
              <a:t>……………….</a:t>
            </a:r>
          </a:p>
          <a:p>
            <a:pPr marL="0" indent="0" eaLnBrk="0" fontAlgn="base" hangingPunct="0">
              <a:lnSpc>
                <a:spcPct val="100000"/>
              </a:lnSpc>
              <a:spcBef>
                <a:spcPct val="0"/>
              </a:spcBef>
              <a:spcAft>
                <a:spcPct val="0"/>
              </a:spcAft>
              <a:buFontTx/>
              <a:buChar char="•"/>
            </a:pPr>
            <a:r>
              <a:rPr lang="en-US" altLang="en-US" sz="2400" dirty="0">
                <a:latin typeface="Arial" panose="020B0604020202020204" pitchFamily="34" charset="0"/>
                <a:cs typeface="Arial" panose="020B0604020202020204" pitchFamily="34" charset="0"/>
              </a:rPr>
              <a:t>2.</a:t>
            </a:r>
          </a:p>
          <a:p>
            <a:pPr marL="0" indent="0" eaLnBrk="0" fontAlgn="base" hangingPunct="0">
              <a:lnSpc>
                <a:spcPct val="100000"/>
              </a:lnSpc>
              <a:spcBef>
                <a:spcPct val="0"/>
              </a:spcBef>
              <a:spcAft>
                <a:spcPct val="0"/>
              </a:spcAft>
              <a:buNone/>
            </a:pPr>
            <a:r>
              <a:rPr lang="en-US" altLang="en-US" sz="2400" dirty="0">
                <a:latin typeface="Arial" panose="020B0604020202020204" pitchFamily="34" charset="0"/>
                <a:cs typeface="Arial" panose="020B0604020202020204" pitchFamily="34" charset="0"/>
              </a:rPr>
              <a:t>……………….</a:t>
            </a:r>
          </a:p>
          <a:p>
            <a:pPr marL="0" indent="0" eaLnBrk="0" fontAlgn="base" hangingPunct="0">
              <a:lnSpc>
                <a:spcPct val="100000"/>
              </a:lnSpc>
              <a:spcBef>
                <a:spcPct val="0"/>
              </a:spcBef>
              <a:spcAft>
                <a:spcPct val="0"/>
              </a:spcAft>
              <a:buFontTx/>
              <a:buChar char="•"/>
            </a:pPr>
            <a:r>
              <a:rPr lang="en-US" altLang="en-US" sz="2400" dirty="0">
                <a:latin typeface="Arial" panose="020B0604020202020204" pitchFamily="34" charset="0"/>
                <a:cs typeface="Arial" panose="020B0604020202020204" pitchFamily="34" charset="0"/>
              </a:rPr>
              <a:t>3.</a:t>
            </a:r>
          </a:p>
          <a:p>
            <a:pPr marL="0" indent="0" eaLnBrk="0" fontAlgn="base" hangingPunct="0">
              <a:lnSpc>
                <a:spcPct val="100000"/>
              </a:lnSpc>
              <a:spcBef>
                <a:spcPct val="0"/>
              </a:spcBef>
              <a:spcAft>
                <a:spcPct val="0"/>
              </a:spcAft>
              <a:buNone/>
            </a:pPr>
            <a:r>
              <a:rPr lang="en-US" altLang="en-US" sz="2400" dirty="0">
                <a:latin typeface="Arial" panose="020B0604020202020204" pitchFamily="34" charset="0"/>
                <a:cs typeface="Arial" panose="020B0604020202020204" pitchFamily="34" charset="0"/>
              </a:rPr>
              <a:t>……………….</a:t>
            </a:r>
          </a:p>
          <a:p>
            <a:pPr marL="0" indent="0" eaLnBrk="0" fontAlgn="base" hangingPunct="0">
              <a:lnSpc>
                <a:spcPct val="100000"/>
              </a:lnSpc>
              <a:spcBef>
                <a:spcPct val="0"/>
              </a:spcBef>
              <a:spcAft>
                <a:spcPct val="0"/>
              </a:spcAft>
              <a:buNone/>
            </a:pPr>
            <a:endParaRPr lang="en-US" altLang="en-US" sz="1800" dirty="0">
              <a:latin typeface="Arial" panose="020B0604020202020204" pitchFamily="34" charset="0"/>
            </a:endParaRPr>
          </a:p>
        </p:txBody>
      </p:sp>
      <p:sp>
        <p:nvSpPr>
          <p:cNvPr id="4" name="Rectangle 2">
            <a:extLst>
              <a:ext uri="{FF2B5EF4-FFF2-40B4-BE49-F238E27FC236}">
                <a16:creationId xmlns:a16="http://schemas.microsoft.com/office/drawing/2014/main" id="{C799F6F9-97CC-4F3E-AE1A-D6093731FC07}"/>
              </a:ext>
            </a:extLst>
          </p:cNvPr>
          <p:cNvSpPr txBox="1">
            <a:spLocks noChangeArrowheads="1"/>
          </p:cNvSpPr>
          <p:nvPr/>
        </p:nvSpPr>
        <p:spPr bwMode="auto">
          <a:xfrm>
            <a:off x="65615" y="1280573"/>
            <a:ext cx="5624312" cy="454606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158700" numCol="1" rtlCol="0" anchor="ctr" anchorCtr="0" compatLnSpc="1">
            <a:prstTxWarp prst="textNoShape">
              <a:avLst/>
            </a:prstTxWarp>
            <a:sp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0" fontAlgn="base" hangingPunct="0">
              <a:lnSpc>
                <a:spcPct val="100000"/>
              </a:lnSpc>
              <a:spcBef>
                <a:spcPct val="0"/>
              </a:spcBef>
              <a:spcAft>
                <a:spcPct val="0"/>
              </a:spcAft>
              <a:buFont typeface="Arial" panose="020B0604020202020204" pitchFamily="34" charset="0"/>
              <a:buNone/>
            </a:pPr>
            <a:r>
              <a:rPr kumimoji="0" lang="en-GB" sz="24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Ysgrifennwch</a:t>
            </a:r>
            <a:r>
              <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GB" sz="24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dri</a:t>
            </a:r>
            <a:r>
              <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GB" sz="24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pheth</a:t>
            </a:r>
            <a:r>
              <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y </a:t>
            </a:r>
            <a:r>
              <a:rPr kumimoji="0" lang="en-GB" sz="24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byddech</a:t>
            </a:r>
            <a:r>
              <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GB" sz="24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yn</a:t>
            </a:r>
            <a:r>
              <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GB" sz="24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eu</a:t>
            </a:r>
            <a:r>
              <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GB" sz="24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cynnwys</a:t>
            </a:r>
            <a:r>
              <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GB" sz="24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mewn</a:t>
            </a:r>
            <a:r>
              <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GB" sz="24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corff</a:t>
            </a:r>
            <a:r>
              <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GB" sz="24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proffesiynol</a:t>
            </a:r>
            <a:r>
              <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GB" sz="24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penodol</a:t>
            </a:r>
            <a:r>
              <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o </a:t>
            </a:r>
            <a:r>
              <a:rPr kumimoji="0" lang="en-GB" sz="24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wybodaeth</a:t>
            </a:r>
            <a:r>
              <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GB" sz="24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ar</a:t>
            </a:r>
            <a:r>
              <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GB" sz="24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gyfer</a:t>
            </a:r>
            <a:r>
              <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GB" sz="24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gweithwyr</a:t>
            </a:r>
            <a:r>
              <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a:t>
            </a:r>
            <a:r>
              <a:rPr kumimoji="0" lang="en-GB" sz="2400" b="0" i="0" u="none" strike="noStrike" kern="1200" cap="none" spc="0" normalizeH="0" baseline="0" noProof="0" dirty="0" err="1">
                <a:ln>
                  <a:noFill/>
                </a:ln>
                <a:solidFill>
                  <a:prstClr val="black"/>
                </a:solidFill>
                <a:effectLst/>
                <a:uLnTx/>
                <a:uFillTx/>
                <a:latin typeface="Arial" panose="020B0604020202020204" pitchFamily="34" charset="0"/>
                <a:cs typeface="Arial" panose="020B0604020202020204" pitchFamily="34" charset="0"/>
              </a:rPr>
              <a:t>proffesiynol</a:t>
            </a:r>
            <a:r>
              <a:rPr kumimoji="0" lang="en-GB" sz="2400" b="0" i="0" u="none" strike="noStrike" kern="1200" cap="none" spc="0" normalizeH="0" baseline="0" noProof="0" dirty="0">
                <a:ln>
                  <a:noFill/>
                </a:ln>
                <a:solidFill>
                  <a:prstClr val="black"/>
                </a:solidFill>
                <a:effectLst/>
                <a:uLnTx/>
                <a:uFillTx/>
                <a:latin typeface="Arial" panose="020B0604020202020204" pitchFamily="34" charset="0"/>
                <a:cs typeface="Arial" panose="020B0604020202020204" pitchFamily="34" charset="0"/>
              </a:rPr>
              <a:t> ECEC:</a:t>
            </a:r>
          </a:p>
          <a:p>
            <a:pPr marL="0" indent="0" eaLnBrk="0" fontAlgn="base" hangingPunct="0">
              <a:lnSpc>
                <a:spcPct val="100000"/>
              </a:lnSpc>
              <a:spcBef>
                <a:spcPct val="0"/>
              </a:spcBef>
              <a:spcAft>
                <a:spcPct val="0"/>
              </a:spcAft>
              <a:buFont typeface="Arial" panose="020B0604020202020204" pitchFamily="34" charset="0"/>
              <a:buNone/>
            </a:pPr>
            <a:endParaRPr lang="en-US" altLang="en-US" sz="2400" dirty="0">
              <a:latin typeface="Arial" panose="020B0604020202020204" pitchFamily="34" charset="0"/>
              <a:cs typeface="Arial" panose="020B0604020202020204" pitchFamily="34" charset="0"/>
            </a:endParaRPr>
          </a:p>
          <a:p>
            <a:pPr marL="0" indent="0" eaLnBrk="0" fontAlgn="base" hangingPunct="0">
              <a:lnSpc>
                <a:spcPct val="100000"/>
              </a:lnSpc>
              <a:spcBef>
                <a:spcPct val="0"/>
              </a:spcBef>
              <a:spcAft>
                <a:spcPct val="0"/>
              </a:spcAft>
              <a:buFontTx/>
              <a:buChar char="•"/>
            </a:pPr>
            <a:r>
              <a:rPr lang="en-US" altLang="en-US" sz="2400" dirty="0">
                <a:solidFill>
                  <a:srgbClr val="2E2E2E"/>
                </a:solidFill>
                <a:latin typeface="Arial" panose="020B0604020202020204" pitchFamily="34" charset="0"/>
                <a:cs typeface="Arial" panose="020B0604020202020204" pitchFamily="34" charset="0"/>
              </a:rPr>
              <a:t>1</a:t>
            </a:r>
            <a:r>
              <a:rPr lang="en-US" altLang="en-US" sz="2400" dirty="0">
                <a:latin typeface="Arial" panose="020B0604020202020204" pitchFamily="34" charset="0"/>
                <a:cs typeface="Arial" panose="020B0604020202020204" pitchFamily="34" charset="0"/>
              </a:rPr>
              <a:t>.</a:t>
            </a:r>
          </a:p>
          <a:p>
            <a:pPr marL="0" indent="0" eaLnBrk="0" fontAlgn="base" hangingPunct="0">
              <a:lnSpc>
                <a:spcPct val="100000"/>
              </a:lnSpc>
              <a:spcBef>
                <a:spcPct val="0"/>
              </a:spcBef>
              <a:spcAft>
                <a:spcPct val="0"/>
              </a:spcAft>
              <a:buFont typeface="Arial" panose="020B0604020202020204" pitchFamily="34" charset="0"/>
              <a:buNone/>
            </a:pPr>
            <a:r>
              <a:rPr lang="en-US" altLang="en-US" sz="2400" dirty="0">
                <a:latin typeface="Arial" panose="020B0604020202020204" pitchFamily="34" charset="0"/>
                <a:cs typeface="Arial" panose="020B0604020202020204" pitchFamily="34" charset="0"/>
              </a:rPr>
              <a:t>……………….</a:t>
            </a:r>
          </a:p>
          <a:p>
            <a:pPr marL="0" indent="0" eaLnBrk="0" fontAlgn="base" hangingPunct="0">
              <a:lnSpc>
                <a:spcPct val="100000"/>
              </a:lnSpc>
              <a:spcBef>
                <a:spcPct val="0"/>
              </a:spcBef>
              <a:spcAft>
                <a:spcPct val="0"/>
              </a:spcAft>
              <a:buFontTx/>
              <a:buChar char="•"/>
            </a:pPr>
            <a:r>
              <a:rPr lang="en-US" altLang="en-US" sz="2400" dirty="0">
                <a:latin typeface="Arial" panose="020B0604020202020204" pitchFamily="34" charset="0"/>
                <a:cs typeface="Arial" panose="020B0604020202020204" pitchFamily="34" charset="0"/>
              </a:rPr>
              <a:t>2.</a:t>
            </a:r>
          </a:p>
          <a:p>
            <a:pPr marL="0" indent="0" eaLnBrk="0" fontAlgn="base" hangingPunct="0">
              <a:lnSpc>
                <a:spcPct val="100000"/>
              </a:lnSpc>
              <a:spcBef>
                <a:spcPct val="0"/>
              </a:spcBef>
              <a:spcAft>
                <a:spcPct val="0"/>
              </a:spcAft>
              <a:buFont typeface="Arial" panose="020B0604020202020204" pitchFamily="34" charset="0"/>
              <a:buNone/>
            </a:pPr>
            <a:r>
              <a:rPr lang="en-US" altLang="en-US" sz="2400" dirty="0">
                <a:latin typeface="Arial" panose="020B0604020202020204" pitchFamily="34" charset="0"/>
                <a:cs typeface="Arial" panose="020B0604020202020204" pitchFamily="34" charset="0"/>
              </a:rPr>
              <a:t>……………….</a:t>
            </a:r>
          </a:p>
          <a:p>
            <a:pPr marL="0" indent="0" eaLnBrk="0" fontAlgn="base" hangingPunct="0">
              <a:lnSpc>
                <a:spcPct val="100000"/>
              </a:lnSpc>
              <a:spcBef>
                <a:spcPct val="0"/>
              </a:spcBef>
              <a:spcAft>
                <a:spcPct val="0"/>
              </a:spcAft>
              <a:buFontTx/>
              <a:buChar char="•"/>
            </a:pPr>
            <a:r>
              <a:rPr lang="en-US" altLang="en-US" sz="2400" dirty="0">
                <a:latin typeface="Arial" panose="020B0604020202020204" pitchFamily="34" charset="0"/>
                <a:cs typeface="Arial" panose="020B0604020202020204" pitchFamily="34" charset="0"/>
              </a:rPr>
              <a:t>3.</a:t>
            </a:r>
          </a:p>
          <a:p>
            <a:pPr marL="0" indent="0" eaLnBrk="0" fontAlgn="base" hangingPunct="0">
              <a:lnSpc>
                <a:spcPct val="100000"/>
              </a:lnSpc>
              <a:spcBef>
                <a:spcPct val="0"/>
              </a:spcBef>
              <a:spcAft>
                <a:spcPct val="0"/>
              </a:spcAft>
              <a:buFont typeface="Arial" panose="020B0604020202020204" pitchFamily="34" charset="0"/>
              <a:buNone/>
            </a:pPr>
            <a:r>
              <a:rPr lang="en-US" altLang="en-US" sz="2400" dirty="0">
                <a:latin typeface="Arial" panose="020B0604020202020204" pitchFamily="34" charset="0"/>
                <a:cs typeface="Arial" panose="020B0604020202020204" pitchFamily="34" charset="0"/>
              </a:rPr>
              <a:t>……………….</a:t>
            </a:r>
          </a:p>
          <a:p>
            <a:pPr marL="0" indent="0" eaLnBrk="0" fontAlgn="base" hangingPunct="0">
              <a:lnSpc>
                <a:spcPct val="100000"/>
              </a:lnSpc>
              <a:spcBef>
                <a:spcPct val="0"/>
              </a:spcBef>
              <a:spcAft>
                <a:spcPct val="0"/>
              </a:spcAft>
              <a:buFont typeface="Arial" panose="020B0604020202020204" pitchFamily="34" charset="0"/>
              <a:buNone/>
            </a:pPr>
            <a:endParaRPr lang="en-US" altLang="en-US" sz="1800" dirty="0">
              <a:latin typeface="Arial" panose="020B0604020202020204" pitchFamily="34" charset="0"/>
            </a:endParaRPr>
          </a:p>
        </p:txBody>
      </p:sp>
    </p:spTree>
    <p:extLst>
      <p:ext uri="{BB962C8B-B14F-4D97-AF65-F5344CB8AC3E}">
        <p14:creationId xmlns:p14="http://schemas.microsoft.com/office/powerpoint/2010/main" val="341689218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55C979-8727-4071-A9B9-7465B282DF5B}"/>
              </a:ext>
            </a:extLst>
          </p:cNvPr>
          <p:cNvSpPr>
            <a:spLocks noGrp="1"/>
          </p:cNvSpPr>
          <p:nvPr>
            <p:ph type="title"/>
          </p:nvPr>
        </p:nvSpPr>
        <p:spPr/>
        <p:txBody>
          <a:bodyPr>
            <a:normAutofit/>
          </a:bodyPr>
          <a:lstStyle/>
          <a:p>
            <a:r>
              <a:rPr lang="en-GB" sz="4800" dirty="0" err="1"/>
              <a:t>Proffesiynol</a:t>
            </a:r>
            <a:r>
              <a:rPr lang="en-GB" sz="4800" dirty="0"/>
              <a:t> / </a:t>
            </a:r>
            <a:r>
              <a:rPr lang="en-GB" sz="4800" dirty="0">
                <a:solidFill>
                  <a:schemeClr val="accent1">
                    <a:lumMod val="75000"/>
                  </a:schemeClr>
                </a:solidFill>
              </a:rPr>
              <a:t>Professional</a:t>
            </a:r>
          </a:p>
        </p:txBody>
      </p:sp>
      <p:sp>
        <p:nvSpPr>
          <p:cNvPr id="3" name="Content Placeholder 2">
            <a:extLst>
              <a:ext uri="{FF2B5EF4-FFF2-40B4-BE49-F238E27FC236}">
                <a16:creationId xmlns:a16="http://schemas.microsoft.com/office/drawing/2014/main" id="{1B140C1E-B19E-40F2-828E-E5F604462EA8}"/>
              </a:ext>
            </a:extLst>
          </p:cNvPr>
          <p:cNvSpPr>
            <a:spLocks noGrp="1"/>
          </p:cNvSpPr>
          <p:nvPr>
            <p:ph idx="1"/>
          </p:nvPr>
        </p:nvSpPr>
        <p:spPr>
          <a:xfrm>
            <a:off x="609600" y="2090172"/>
            <a:ext cx="5014451" cy="3917032"/>
          </a:xfrm>
        </p:spPr>
        <p:txBody>
          <a:bodyPr/>
          <a:lstStyle/>
          <a:p>
            <a:pPr marL="0" indent="0">
              <a:buNone/>
            </a:pPr>
            <a:r>
              <a:rPr lang="en-GB" dirty="0">
                <a:latin typeface="Arial" panose="020B0604020202020204" pitchFamily="34" charset="0"/>
                <a:cs typeface="Arial" panose="020B0604020202020204" pitchFamily="34" charset="0"/>
              </a:rPr>
              <a:t>Mae '</a:t>
            </a:r>
            <a:r>
              <a:rPr lang="en-GB" dirty="0" err="1">
                <a:latin typeface="Arial" panose="020B0604020202020204" pitchFamily="34" charset="0"/>
                <a:cs typeface="Arial" panose="020B0604020202020204" pitchFamily="34" charset="0"/>
              </a:rPr>
              <a:t>proffesiynol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cyfeirio</a:t>
            </a:r>
            <a:r>
              <a:rPr lang="en-GB" dirty="0">
                <a:latin typeface="Arial" panose="020B0604020202020204" pitchFamily="34" charset="0"/>
                <a:cs typeface="Arial" panose="020B0604020202020204" pitchFamily="34" charset="0"/>
              </a:rPr>
              <a:t> at y </a:t>
            </a:r>
            <a:r>
              <a:rPr lang="en-GB" dirty="0" err="1">
                <a:latin typeface="Arial" panose="020B0604020202020204" pitchFamily="34" charset="0"/>
                <a:cs typeface="Arial" panose="020B0604020202020204" pitchFamily="34" charset="0"/>
              </a:rPr>
              <a:t>rhai</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sydd</a:t>
            </a:r>
            <a:r>
              <a:rPr lang="en-GB" dirty="0">
                <a:latin typeface="Arial" panose="020B0604020202020204" pitchFamily="34" charset="0"/>
                <a:cs typeface="Arial" panose="020B0604020202020204" pitchFamily="34" charset="0"/>
              </a:rPr>
              <a:t> â </a:t>
            </a:r>
            <a:r>
              <a:rPr lang="en-GB" dirty="0" err="1">
                <a:latin typeface="Arial" panose="020B0604020202020204" pitchFamily="34" charset="0"/>
                <a:cs typeface="Arial" panose="020B0604020202020204" pitchFamily="34" charset="0"/>
              </a:rPr>
              <a:t>chymhwyster</a:t>
            </a:r>
            <a:r>
              <a:rPr lang="en-GB" dirty="0">
                <a:latin typeface="Arial" panose="020B0604020202020204" pitchFamily="34" charset="0"/>
                <a:cs typeface="Arial" panose="020B0604020202020204" pitchFamily="34" charset="0"/>
              </a:rPr>
              <a:t> neu </a:t>
            </a:r>
            <a:r>
              <a:rPr lang="en-GB" dirty="0" err="1">
                <a:latin typeface="Arial" panose="020B0604020202020204" pitchFamily="34" charset="0"/>
                <a:cs typeface="Arial" panose="020B0604020202020204" pitchFamily="34" charset="0"/>
              </a:rPr>
              <a:t>arbenigedd</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penodol</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yn</a:t>
            </a:r>
            <a:r>
              <a:rPr lang="en-GB" dirty="0">
                <a:latin typeface="Arial" panose="020B0604020202020204" pitchFamily="34" charset="0"/>
                <a:cs typeface="Arial" panose="020B0604020202020204" pitchFamily="34" charset="0"/>
              </a:rPr>
              <a:t> </a:t>
            </a:r>
            <a:r>
              <a:rPr lang="en-GB" dirty="0" err="1">
                <a:latin typeface="Arial" panose="020B0604020202020204" pitchFamily="34" charset="0"/>
                <a:cs typeface="Arial" panose="020B0604020202020204" pitchFamily="34" charset="0"/>
              </a:rPr>
              <a:t>unig</a:t>
            </a:r>
            <a:r>
              <a:rPr lang="en-GB" dirty="0">
                <a:latin typeface="Arial" panose="020B0604020202020204" pitchFamily="34" charset="0"/>
                <a:cs typeface="Arial" panose="020B0604020202020204" pitchFamily="34" charset="0"/>
              </a:rPr>
              <a:t>.....</a:t>
            </a:r>
          </a:p>
          <a:p>
            <a:endParaRPr lang="en-GB" dirty="0">
              <a:latin typeface="Arial" panose="020B0604020202020204" pitchFamily="34" charset="0"/>
              <a:cs typeface="Arial" panose="020B0604020202020204" pitchFamily="34" charset="0"/>
            </a:endParaRPr>
          </a:p>
          <a:p>
            <a:pPr marL="0" indent="0">
              <a:buNone/>
            </a:pPr>
            <a:r>
              <a:rPr lang="en-GB" dirty="0" err="1">
                <a:latin typeface="Arial" panose="020B0604020202020204" pitchFamily="34" charset="0"/>
                <a:cs typeface="Arial" panose="020B0604020202020204" pitchFamily="34" charset="0"/>
              </a:rPr>
              <a:t>Trafod</a:t>
            </a:r>
            <a:r>
              <a:rPr lang="en-GB" dirty="0">
                <a:latin typeface="Arial" panose="020B0604020202020204" pitchFamily="34" charset="0"/>
                <a:cs typeface="Arial" panose="020B0604020202020204" pitchFamily="34" charset="0"/>
              </a:rPr>
              <a:t>!</a:t>
            </a:r>
          </a:p>
          <a:p>
            <a:endParaRPr lang="en-GB" dirty="0"/>
          </a:p>
        </p:txBody>
      </p:sp>
      <p:sp>
        <p:nvSpPr>
          <p:cNvPr id="5" name="TextBox 4">
            <a:extLst>
              <a:ext uri="{FF2B5EF4-FFF2-40B4-BE49-F238E27FC236}">
                <a16:creationId xmlns:a16="http://schemas.microsoft.com/office/drawing/2014/main" id="{6F9AA8B9-E71F-428C-8D61-8083677357FC}"/>
              </a:ext>
            </a:extLst>
          </p:cNvPr>
          <p:cNvSpPr txBox="1"/>
          <p:nvPr/>
        </p:nvSpPr>
        <p:spPr>
          <a:xfrm>
            <a:off x="6902243" y="2090172"/>
            <a:ext cx="3618272" cy="2677656"/>
          </a:xfrm>
          <a:prstGeom prst="rect">
            <a:avLst/>
          </a:prstGeom>
          <a:noFill/>
        </p:spPr>
        <p:txBody>
          <a:bodyPr wrap="square">
            <a:spAutoFit/>
          </a:bodyPr>
          <a:lstStyle/>
          <a:p>
            <a:pPr marL="0" indent="0">
              <a:buNone/>
            </a:pPr>
            <a:r>
              <a:rPr lang="en-GB" sz="2400" b="0" i="0" dirty="0">
                <a:solidFill>
                  <a:srgbClr val="2E2E2E"/>
                </a:solidFill>
                <a:effectLst/>
                <a:latin typeface="Open Sans" panose="020B0606030504020204" pitchFamily="34" charset="0"/>
              </a:rPr>
              <a:t> </a:t>
            </a:r>
            <a:r>
              <a:rPr lang="en-GB" sz="2800" b="0" i="0" dirty="0">
                <a:solidFill>
                  <a:schemeClr val="accent1">
                    <a:lumMod val="75000"/>
                  </a:schemeClr>
                </a:solidFill>
                <a:effectLst/>
                <a:latin typeface="Arial" panose="020B0604020202020204" pitchFamily="34" charset="0"/>
                <a:cs typeface="Arial" panose="020B0604020202020204" pitchFamily="34" charset="0"/>
              </a:rPr>
              <a:t>‘Professional’ refers only to those with a qualification or specific expertise…..</a:t>
            </a:r>
          </a:p>
          <a:p>
            <a:pPr marL="0" indent="0">
              <a:buNone/>
            </a:pPr>
            <a:endParaRPr lang="en-GB" sz="2800" dirty="0">
              <a:solidFill>
                <a:schemeClr val="accent1">
                  <a:lumMod val="75000"/>
                </a:schemeClr>
              </a:solidFill>
              <a:latin typeface="Arial" panose="020B0604020202020204" pitchFamily="34" charset="0"/>
              <a:cs typeface="Arial" panose="020B0604020202020204" pitchFamily="34" charset="0"/>
            </a:endParaRPr>
          </a:p>
          <a:p>
            <a:pPr marL="0" indent="0">
              <a:buNone/>
            </a:pPr>
            <a:r>
              <a:rPr lang="en-GB" sz="2800" dirty="0">
                <a:solidFill>
                  <a:schemeClr val="accent1">
                    <a:lumMod val="75000"/>
                  </a:schemeClr>
                </a:solidFill>
                <a:latin typeface="Arial" panose="020B0604020202020204" pitchFamily="34" charset="0"/>
                <a:cs typeface="Arial" panose="020B0604020202020204" pitchFamily="34" charset="0"/>
              </a:rPr>
              <a:t>Discuss!</a:t>
            </a:r>
          </a:p>
        </p:txBody>
      </p:sp>
    </p:spTree>
    <p:extLst>
      <p:ext uri="{BB962C8B-B14F-4D97-AF65-F5344CB8AC3E}">
        <p14:creationId xmlns:p14="http://schemas.microsoft.com/office/powerpoint/2010/main" val="300401012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2558B7-7F1C-4887-B16D-94CF934814C6}"/>
              </a:ext>
            </a:extLst>
          </p:cNvPr>
          <p:cNvSpPr>
            <a:spLocks noGrp="1"/>
          </p:cNvSpPr>
          <p:nvPr>
            <p:ph type="title"/>
          </p:nvPr>
        </p:nvSpPr>
        <p:spPr>
          <a:xfrm>
            <a:off x="-46039" y="117180"/>
            <a:ext cx="11984855" cy="1325563"/>
          </a:xfrm>
        </p:spPr>
        <p:txBody>
          <a:bodyPr>
            <a:noAutofit/>
          </a:bodyPr>
          <a:lstStyle/>
          <a:p>
            <a:pPr algn="ctr"/>
            <a:r>
              <a:rPr lang="en-GB" sz="4800" dirty="0"/>
              <a:t>Ail-</a:t>
            </a:r>
            <a:r>
              <a:rPr lang="en-GB" sz="4800" dirty="0" err="1"/>
              <a:t>fframio</a:t>
            </a:r>
            <a:r>
              <a:rPr lang="en-GB" sz="4800" dirty="0"/>
              <a:t> </a:t>
            </a:r>
            <a:r>
              <a:rPr lang="en-GB" sz="4800" dirty="0" err="1"/>
              <a:t>Proffesiynoldeb</a:t>
            </a:r>
            <a:r>
              <a:rPr lang="en-GB" sz="4800" dirty="0"/>
              <a:t> </a:t>
            </a:r>
            <a:br>
              <a:rPr lang="en-GB" sz="4800" dirty="0"/>
            </a:br>
            <a:r>
              <a:rPr lang="en-GB" sz="4800" dirty="0">
                <a:solidFill>
                  <a:schemeClr val="accent1">
                    <a:lumMod val="75000"/>
                  </a:schemeClr>
                </a:solidFill>
              </a:rPr>
              <a:t>Reframing Professionalism</a:t>
            </a:r>
          </a:p>
        </p:txBody>
      </p:sp>
      <p:sp>
        <p:nvSpPr>
          <p:cNvPr id="3" name="Content Placeholder 2">
            <a:extLst>
              <a:ext uri="{FF2B5EF4-FFF2-40B4-BE49-F238E27FC236}">
                <a16:creationId xmlns:a16="http://schemas.microsoft.com/office/drawing/2014/main" id="{A2ED849C-2E0B-4325-810D-6B79586CDACA}"/>
              </a:ext>
            </a:extLst>
          </p:cNvPr>
          <p:cNvSpPr>
            <a:spLocks noGrp="1"/>
          </p:cNvSpPr>
          <p:nvPr>
            <p:ph sz="half" idx="1"/>
          </p:nvPr>
        </p:nvSpPr>
        <p:spPr>
          <a:xfrm>
            <a:off x="6189055" y="1553777"/>
            <a:ext cx="5181600" cy="4351338"/>
          </a:xfrm>
        </p:spPr>
        <p:txBody>
          <a:bodyPr>
            <a:normAutofit fontScale="92500" lnSpcReduction="10000"/>
          </a:bodyPr>
          <a:lstStyle/>
          <a:p>
            <a:r>
              <a:rPr lang="en-GB" dirty="0">
                <a:solidFill>
                  <a:schemeClr val="accent1">
                    <a:lumMod val="75000"/>
                  </a:schemeClr>
                </a:solidFill>
              </a:rPr>
              <a:t>Professionalism reflects middle class notions of a professional as a ‘distinguished and learned individual with significant expertise’ </a:t>
            </a:r>
          </a:p>
          <a:p>
            <a:r>
              <a:rPr lang="en-GB" dirty="0">
                <a:solidFill>
                  <a:schemeClr val="accent1">
                    <a:lumMod val="75000"/>
                  </a:schemeClr>
                </a:solidFill>
              </a:rPr>
              <a:t>This framing suggests ideas about origins of professionalism that value knowledge over skills, and also possibly the privileging of the mind over physical work. (Chalke, 2013)</a:t>
            </a:r>
          </a:p>
        </p:txBody>
      </p:sp>
      <p:sp>
        <p:nvSpPr>
          <p:cNvPr id="4" name="Content Placeholder 3">
            <a:extLst>
              <a:ext uri="{FF2B5EF4-FFF2-40B4-BE49-F238E27FC236}">
                <a16:creationId xmlns:a16="http://schemas.microsoft.com/office/drawing/2014/main" id="{CB0F32B5-BE72-41F6-82BE-A04A17270E32}"/>
              </a:ext>
            </a:extLst>
          </p:cNvPr>
          <p:cNvSpPr>
            <a:spLocks noGrp="1"/>
          </p:cNvSpPr>
          <p:nvPr>
            <p:ph sz="half" idx="2"/>
          </p:nvPr>
        </p:nvSpPr>
        <p:spPr>
          <a:xfrm>
            <a:off x="244542" y="1553777"/>
            <a:ext cx="5181600" cy="4351338"/>
          </a:xfrm>
        </p:spPr>
        <p:txBody>
          <a:bodyPr>
            <a:normAutofit fontScale="92500" lnSpcReduction="10000"/>
          </a:bodyPr>
          <a:lstStyle/>
          <a:p>
            <a:r>
              <a:rPr lang="en-GB" dirty="0" err="1"/>
              <a:t>Proffesiynoldeb</a:t>
            </a:r>
            <a:r>
              <a:rPr lang="en-GB" dirty="0"/>
              <a:t> </a:t>
            </a:r>
            <a:r>
              <a:rPr lang="en-GB" dirty="0" err="1"/>
              <a:t>yn</a:t>
            </a:r>
            <a:r>
              <a:rPr lang="en-GB" dirty="0"/>
              <a:t> </a:t>
            </a:r>
            <a:r>
              <a:rPr lang="en-GB" dirty="0" err="1"/>
              <a:t>adlewyrchu</a:t>
            </a:r>
            <a:r>
              <a:rPr lang="en-GB" dirty="0"/>
              <a:t> </a:t>
            </a:r>
            <a:r>
              <a:rPr lang="en-GB" dirty="0" err="1"/>
              <a:t>syniadau</a:t>
            </a:r>
            <a:r>
              <a:rPr lang="en-GB" dirty="0"/>
              <a:t> </a:t>
            </a:r>
            <a:r>
              <a:rPr lang="en-GB" dirty="0" err="1"/>
              <a:t>dosbarth</a:t>
            </a:r>
            <a:r>
              <a:rPr lang="en-GB" dirty="0"/>
              <a:t> </a:t>
            </a:r>
            <a:r>
              <a:rPr lang="en-GB" dirty="0" err="1"/>
              <a:t>canol</a:t>
            </a:r>
            <a:r>
              <a:rPr lang="en-GB" dirty="0"/>
              <a:t> </a:t>
            </a:r>
            <a:r>
              <a:rPr lang="en-GB" dirty="0" err="1"/>
              <a:t>gweithiwr</a:t>
            </a:r>
            <a:r>
              <a:rPr lang="en-GB" dirty="0"/>
              <a:t> </a:t>
            </a:r>
            <a:r>
              <a:rPr lang="en-GB" dirty="0" err="1"/>
              <a:t>proffesiynol</a:t>
            </a:r>
            <a:r>
              <a:rPr lang="en-GB" dirty="0"/>
              <a:t> </a:t>
            </a:r>
            <a:r>
              <a:rPr lang="en-GB" dirty="0" err="1"/>
              <a:t>fel</a:t>
            </a:r>
            <a:r>
              <a:rPr lang="en-GB" dirty="0"/>
              <a:t> '</a:t>
            </a:r>
            <a:r>
              <a:rPr lang="en-GB" dirty="0" err="1"/>
              <a:t>unigolyn</a:t>
            </a:r>
            <a:r>
              <a:rPr lang="en-GB" dirty="0"/>
              <a:t> </a:t>
            </a:r>
            <a:r>
              <a:rPr lang="en-GB" dirty="0" err="1"/>
              <a:t>nodedig</a:t>
            </a:r>
            <a:r>
              <a:rPr lang="en-GB" dirty="0"/>
              <a:t> a </a:t>
            </a:r>
            <a:r>
              <a:rPr lang="en-GB" dirty="0" err="1"/>
              <a:t>dysgedig</a:t>
            </a:r>
            <a:r>
              <a:rPr lang="en-GB" dirty="0"/>
              <a:t> </a:t>
            </a:r>
            <a:r>
              <a:rPr lang="en-GB" dirty="0" err="1"/>
              <a:t>sydd</a:t>
            </a:r>
            <a:r>
              <a:rPr lang="en-GB" dirty="0"/>
              <a:t> ag </a:t>
            </a:r>
            <a:r>
              <a:rPr lang="en-GB" dirty="0" err="1"/>
              <a:t>arbenigedd</a:t>
            </a:r>
            <a:r>
              <a:rPr lang="en-GB" dirty="0"/>
              <a:t> </a:t>
            </a:r>
            <a:r>
              <a:rPr lang="en-GB" dirty="0" err="1"/>
              <a:t>sylweddol</a:t>
            </a:r>
            <a:r>
              <a:rPr lang="en-GB" dirty="0"/>
              <a:t>' </a:t>
            </a:r>
          </a:p>
          <a:p>
            <a:r>
              <a:rPr lang="en-GB" dirty="0" err="1"/>
              <a:t>Mae'r</a:t>
            </a:r>
            <a:r>
              <a:rPr lang="en-GB" dirty="0"/>
              <a:t> </a:t>
            </a:r>
            <a:r>
              <a:rPr lang="en-GB" dirty="0" err="1"/>
              <a:t>fframio</a:t>
            </a:r>
            <a:r>
              <a:rPr lang="en-GB" dirty="0"/>
              <a:t> </a:t>
            </a:r>
            <a:r>
              <a:rPr lang="en-GB" dirty="0" err="1"/>
              <a:t>hwn</a:t>
            </a:r>
            <a:r>
              <a:rPr lang="en-GB" dirty="0"/>
              <a:t> </a:t>
            </a:r>
            <a:r>
              <a:rPr lang="en-GB" dirty="0" err="1"/>
              <a:t>yn</a:t>
            </a:r>
            <a:r>
              <a:rPr lang="en-GB" dirty="0"/>
              <a:t> </a:t>
            </a:r>
            <a:r>
              <a:rPr lang="en-GB" dirty="0" err="1"/>
              <a:t>awgrymu</a:t>
            </a:r>
            <a:r>
              <a:rPr lang="en-GB" dirty="0"/>
              <a:t> </a:t>
            </a:r>
            <a:r>
              <a:rPr lang="en-GB" dirty="0" err="1"/>
              <a:t>syniadau</a:t>
            </a:r>
            <a:r>
              <a:rPr lang="en-GB" dirty="0"/>
              <a:t> am </a:t>
            </a:r>
            <a:r>
              <a:rPr lang="en-GB" dirty="0" err="1"/>
              <a:t>darddiad</a:t>
            </a:r>
            <a:r>
              <a:rPr lang="en-GB" dirty="0"/>
              <a:t> </a:t>
            </a:r>
            <a:r>
              <a:rPr lang="en-GB" dirty="0" err="1"/>
              <a:t>proffesiynoldeb</a:t>
            </a:r>
            <a:r>
              <a:rPr lang="en-GB" dirty="0"/>
              <a:t> </a:t>
            </a:r>
            <a:r>
              <a:rPr lang="en-GB" dirty="0" err="1"/>
              <a:t>sy'n</a:t>
            </a:r>
            <a:r>
              <a:rPr lang="en-GB" dirty="0"/>
              <a:t> </a:t>
            </a:r>
            <a:r>
              <a:rPr lang="en-GB" dirty="0" err="1"/>
              <a:t>gwerthfawrogi</a:t>
            </a:r>
            <a:r>
              <a:rPr lang="en-GB" dirty="0"/>
              <a:t> </a:t>
            </a:r>
            <a:r>
              <a:rPr lang="en-GB" dirty="0" err="1"/>
              <a:t>gwybodaeth</a:t>
            </a:r>
            <a:r>
              <a:rPr lang="en-GB" dirty="0"/>
              <a:t> am </a:t>
            </a:r>
            <a:r>
              <a:rPr lang="en-GB" dirty="0" err="1"/>
              <a:t>sgiliau</a:t>
            </a:r>
            <a:r>
              <a:rPr lang="en-GB" dirty="0"/>
              <a:t>, a </a:t>
            </a:r>
            <a:r>
              <a:rPr lang="en-GB" dirty="0" err="1"/>
              <a:t>hefyd</a:t>
            </a:r>
            <a:r>
              <a:rPr lang="en-GB" dirty="0"/>
              <a:t> o </a:t>
            </a:r>
            <a:r>
              <a:rPr lang="en-GB" dirty="0" err="1"/>
              <a:t>bosibl</a:t>
            </a:r>
            <a:r>
              <a:rPr lang="en-GB" dirty="0"/>
              <a:t> </a:t>
            </a:r>
            <a:r>
              <a:rPr lang="en-GB" dirty="0" err="1"/>
              <a:t>preifateiddio'r</a:t>
            </a:r>
            <a:r>
              <a:rPr lang="en-GB" dirty="0"/>
              <a:t> </a:t>
            </a:r>
            <a:r>
              <a:rPr lang="en-GB" dirty="0" err="1"/>
              <a:t>meddwl</a:t>
            </a:r>
            <a:r>
              <a:rPr lang="en-GB" dirty="0"/>
              <a:t> </a:t>
            </a:r>
            <a:r>
              <a:rPr lang="en-GB" dirty="0" err="1"/>
              <a:t>dros</a:t>
            </a:r>
            <a:r>
              <a:rPr lang="en-GB" dirty="0"/>
              <a:t> </a:t>
            </a:r>
            <a:r>
              <a:rPr lang="en-GB" dirty="0" err="1"/>
              <a:t>waith</a:t>
            </a:r>
            <a:r>
              <a:rPr lang="en-GB" dirty="0"/>
              <a:t> </a:t>
            </a:r>
            <a:r>
              <a:rPr lang="en-GB" dirty="0" err="1"/>
              <a:t>corfforol</a:t>
            </a:r>
            <a:r>
              <a:rPr lang="en-GB" dirty="0"/>
              <a:t>. (Chalke, 2013)</a:t>
            </a:r>
          </a:p>
          <a:p>
            <a:endParaRPr lang="en-GB" dirty="0"/>
          </a:p>
        </p:txBody>
      </p:sp>
    </p:spTree>
    <p:extLst>
      <p:ext uri="{BB962C8B-B14F-4D97-AF65-F5344CB8AC3E}">
        <p14:creationId xmlns:p14="http://schemas.microsoft.com/office/powerpoint/2010/main" val="11089149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19CDD-9A43-4B3F-83A2-3BC54329801F}"/>
              </a:ext>
            </a:extLst>
          </p:cNvPr>
          <p:cNvSpPr>
            <a:spLocks noGrp="1"/>
          </p:cNvSpPr>
          <p:nvPr>
            <p:ph type="title"/>
          </p:nvPr>
        </p:nvSpPr>
        <p:spPr>
          <a:xfrm>
            <a:off x="104502" y="365127"/>
            <a:ext cx="12357463" cy="1325563"/>
          </a:xfrm>
        </p:spPr>
        <p:txBody>
          <a:bodyPr>
            <a:noAutofit/>
          </a:bodyPr>
          <a:lstStyle/>
          <a:p>
            <a:pPr algn="ctr"/>
            <a:r>
              <a:rPr lang="en-GB" sz="4800" dirty="0" err="1"/>
              <a:t>Diffinio</a:t>
            </a:r>
            <a:r>
              <a:rPr lang="en-GB" sz="4800" dirty="0"/>
              <a:t> </a:t>
            </a:r>
            <a:r>
              <a:rPr lang="en-GB" sz="4800" dirty="0" err="1"/>
              <a:t>ein</a:t>
            </a:r>
            <a:r>
              <a:rPr lang="en-GB" sz="4800" dirty="0"/>
              <a:t> </a:t>
            </a:r>
            <a:r>
              <a:rPr lang="en-GB" sz="4800" dirty="0" err="1"/>
              <a:t>Proffesiwn</a:t>
            </a:r>
            <a:r>
              <a:rPr lang="en-GB" sz="4800" dirty="0"/>
              <a:t> </a:t>
            </a:r>
            <a:br>
              <a:rPr lang="en-GB" sz="4800" dirty="0"/>
            </a:br>
            <a:r>
              <a:rPr lang="en-GB" sz="4800" dirty="0">
                <a:solidFill>
                  <a:schemeClr val="accent1">
                    <a:lumMod val="75000"/>
                  </a:schemeClr>
                </a:solidFill>
              </a:rPr>
              <a:t>Defining our Profession</a:t>
            </a:r>
          </a:p>
        </p:txBody>
      </p:sp>
      <p:sp>
        <p:nvSpPr>
          <p:cNvPr id="3" name="Content Placeholder 2">
            <a:extLst>
              <a:ext uri="{FF2B5EF4-FFF2-40B4-BE49-F238E27FC236}">
                <a16:creationId xmlns:a16="http://schemas.microsoft.com/office/drawing/2014/main" id="{1DF565A9-5E27-46DF-835B-6E9C889F5E71}"/>
              </a:ext>
            </a:extLst>
          </p:cNvPr>
          <p:cNvSpPr>
            <a:spLocks noGrp="1"/>
          </p:cNvSpPr>
          <p:nvPr>
            <p:ph sz="half" idx="1"/>
          </p:nvPr>
        </p:nvSpPr>
        <p:spPr>
          <a:xfrm>
            <a:off x="6167846" y="2410925"/>
            <a:ext cx="5181600" cy="4351338"/>
          </a:xfrm>
        </p:spPr>
        <p:txBody>
          <a:bodyPr/>
          <a:lstStyle/>
          <a:p>
            <a:r>
              <a:rPr lang="en-GB" dirty="0">
                <a:solidFill>
                  <a:schemeClr val="accent1">
                    <a:lumMod val="75000"/>
                  </a:schemeClr>
                </a:solidFill>
              </a:rPr>
              <a:t>It is the role of Early Years Practitioners to define our profession.</a:t>
            </a:r>
          </a:p>
          <a:p>
            <a:r>
              <a:rPr lang="en-GB" dirty="0">
                <a:solidFill>
                  <a:schemeClr val="accent1">
                    <a:lumMod val="75000"/>
                  </a:schemeClr>
                </a:solidFill>
              </a:rPr>
              <a:t>How can this be achieved?</a:t>
            </a:r>
          </a:p>
        </p:txBody>
      </p:sp>
      <p:sp>
        <p:nvSpPr>
          <p:cNvPr id="4" name="Content Placeholder 3">
            <a:extLst>
              <a:ext uri="{FF2B5EF4-FFF2-40B4-BE49-F238E27FC236}">
                <a16:creationId xmlns:a16="http://schemas.microsoft.com/office/drawing/2014/main" id="{C6938983-23B0-4633-8BA3-96D3351B80DD}"/>
              </a:ext>
            </a:extLst>
          </p:cNvPr>
          <p:cNvSpPr>
            <a:spLocks noGrp="1"/>
          </p:cNvSpPr>
          <p:nvPr>
            <p:ph sz="half" idx="2"/>
          </p:nvPr>
        </p:nvSpPr>
        <p:spPr>
          <a:xfrm>
            <a:off x="214695" y="2410925"/>
            <a:ext cx="5181600" cy="4351338"/>
          </a:xfrm>
        </p:spPr>
        <p:txBody>
          <a:bodyPr/>
          <a:lstStyle/>
          <a:p>
            <a:r>
              <a:rPr lang="en-GB" dirty="0" err="1"/>
              <a:t>Rôl</a:t>
            </a:r>
            <a:r>
              <a:rPr lang="en-GB" dirty="0"/>
              <a:t> </a:t>
            </a:r>
            <a:r>
              <a:rPr lang="en-GB" dirty="0" err="1"/>
              <a:t>Ymarferwyr</a:t>
            </a:r>
            <a:r>
              <a:rPr lang="en-GB" dirty="0"/>
              <a:t> y </a:t>
            </a:r>
            <a:r>
              <a:rPr lang="en-GB" dirty="0" err="1"/>
              <a:t>Blynyddoedd</a:t>
            </a:r>
            <a:r>
              <a:rPr lang="en-GB" dirty="0"/>
              <a:t> </a:t>
            </a:r>
            <a:r>
              <a:rPr lang="en-GB" dirty="0" err="1"/>
              <a:t>Cynnar</a:t>
            </a:r>
            <a:r>
              <a:rPr lang="en-GB" dirty="0"/>
              <a:t> </a:t>
            </a:r>
            <a:r>
              <a:rPr lang="en-GB" dirty="0" err="1"/>
              <a:t>yw</a:t>
            </a:r>
            <a:r>
              <a:rPr lang="en-GB" dirty="0"/>
              <a:t> </a:t>
            </a:r>
            <a:r>
              <a:rPr lang="en-GB" dirty="0" err="1"/>
              <a:t>diffinio</a:t>
            </a:r>
            <a:r>
              <a:rPr lang="en-GB" dirty="0"/>
              <a:t> </a:t>
            </a:r>
            <a:r>
              <a:rPr lang="en-GB" dirty="0" err="1"/>
              <a:t>ein</a:t>
            </a:r>
            <a:r>
              <a:rPr lang="en-GB" dirty="0"/>
              <a:t> </a:t>
            </a:r>
            <a:r>
              <a:rPr lang="en-GB" dirty="0" err="1"/>
              <a:t>proffesiwn</a:t>
            </a:r>
            <a:r>
              <a:rPr lang="en-GB" dirty="0"/>
              <a:t>.</a:t>
            </a:r>
          </a:p>
          <a:p>
            <a:r>
              <a:rPr lang="en-GB" dirty="0"/>
              <a:t>Sut y </a:t>
            </a:r>
            <a:r>
              <a:rPr lang="en-GB" dirty="0" err="1"/>
              <a:t>gellir</a:t>
            </a:r>
            <a:r>
              <a:rPr lang="en-GB" dirty="0"/>
              <a:t> </a:t>
            </a:r>
            <a:r>
              <a:rPr lang="en-GB" dirty="0" err="1"/>
              <a:t>cyflawni</a:t>
            </a:r>
            <a:r>
              <a:rPr lang="en-GB" dirty="0"/>
              <a:t> </a:t>
            </a:r>
            <a:r>
              <a:rPr lang="en-GB" dirty="0" err="1"/>
              <a:t>hyn</a:t>
            </a:r>
            <a:r>
              <a:rPr lang="en-GB" dirty="0"/>
              <a:t>?</a:t>
            </a:r>
          </a:p>
          <a:p>
            <a:endParaRPr lang="en-GB" dirty="0"/>
          </a:p>
        </p:txBody>
      </p:sp>
    </p:spTree>
    <p:extLst>
      <p:ext uri="{BB962C8B-B14F-4D97-AF65-F5344CB8AC3E}">
        <p14:creationId xmlns:p14="http://schemas.microsoft.com/office/powerpoint/2010/main" val="98589712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2CDE3A9-E34F-4A3E-A3FE-ACC0178447A3}"/>
              </a:ext>
            </a:extLst>
          </p:cNvPr>
          <p:cNvSpPr>
            <a:spLocks noGrp="1"/>
          </p:cNvSpPr>
          <p:nvPr>
            <p:ph type="title"/>
          </p:nvPr>
        </p:nvSpPr>
        <p:spPr>
          <a:xfrm>
            <a:off x="1362681" y="-127456"/>
            <a:ext cx="10515600" cy="1325563"/>
          </a:xfrm>
        </p:spPr>
        <p:txBody>
          <a:bodyPr>
            <a:normAutofit/>
          </a:bodyPr>
          <a:lstStyle/>
          <a:p>
            <a:r>
              <a:rPr lang="cy-GB" sz="4800" dirty="0">
                <a:effectLst/>
                <a:latin typeface="+mn-lt"/>
              </a:rPr>
              <a:t>'Proffesiynol’    /    </a:t>
            </a:r>
            <a:r>
              <a:rPr lang="en-GB" sz="4800" dirty="0">
                <a:solidFill>
                  <a:schemeClr val="accent1">
                    <a:lumMod val="75000"/>
                  </a:schemeClr>
                </a:solidFill>
                <a:latin typeface="+mn-lt"/>
              </a:rPr>
              <a:t>‘Professional’</a:t>
            </a:r>
          </a:p>
        </p:txBody>
      </p:sp>
      <p:sp>
        <p:nvSpPr>
          <p:cNvPr id="3" name="Content Placeholder 2">
            <a:extLst>
              <a:ext uri="{FF2B5EF4-FFF2-40B4-BE49-F238E27FC236}">
                <a16:creationId xmlns:a16="http://schemas.microsoft.com/office/drawing/2014/main" id="{3561391B-E886-42B6-A4D3-CBC535F999BB}"/>
              </a:ext>
            </a:extLst>
          </p:cNvPr>
          <p:cNvSpPr>
            <a:spLocks noGrp="1"/>
          </p:cNvSpPr>
          <p:nvPr>
            <p:ph sz="half" idx="1"/>
          </p:nvPr>
        </p:nvSpPr>
        <p:spPr>
          <a:xfrm>
            <a:off x="598503" y="1253331"/>
            <a:ext cx="5181600" cy="4351338"/>
          </a:xfrm>
        </p:spPr>
        <p:txBody>
          <a:bodyPr>
            <a:normAutofit fontScale="92500" lnSpcReduction="10000"/>
          </a:bodyPr>
          <a:lstStyle/>
          <a:p>
            <a:r>
              <a:rPr lang="en-GB" dirty="0" err="1"/>
              <a:t>Pwysleisia</a:t>
            </a:r>
            <a:r>
              <a:rPr lang="en-GB" dirty="0"/>
              <a:t> McGillivray (2008) </a:t>
            </a:r>
            <a:r>
              <a:rPr lang="en-GB" dirty="0" err="1"/>
              <a:t>fod</a:t>
            </a:r>
            <a:r>
              <a:rPr lang="en-GB" dirty="0"/>
              <a:t> </a:t>
            </a:r>
            <a:r>
              <a:rPr lang="en-GB" dirty="0" err="1"/>
              <a:t>adeiladweithiau</a:t>
            </a:r>
            <a:r>
              <a:rPr lang="en-GB" dirty="0"/>
              <a:t> </a:t>
            </a:r>
            <a:r>
              <a:rPr lang="en-GB" dirty="0" err="1"/>
              <a:t>cymhleth</a:t>
            </a:r>
            <a:r>
              <a:rPr lang="en-GB" dirty="0"/>
              <a:t> </a:t>
            </a:r>
            <a:r>
              <a:rPr lang="en-GB" dirty="0" err="1"/>
              <a:t>fel</a:t>
            </a:r>
            <a:r>
              <a:rPr lang="en-GB" dirty="0"/>
              <a:t> </a:t>
            </a:r>
            <a:r>
              <a:rPr lang="en-GB" dirty="0" err="1"/>
              <a:t>credoau</a:t>
            </a:r>
            <a:r>
              <a:rPr lang="en-GB" dirty="0"/>
              <a:t> </a:t>
            </a:r>
            <a:r>
              <a:rPr lang="en-GB" dirty="0" err="1"/>
              <a:t>traddodiadol</a:t>
            </a:r>
            <a:r>
              <a:rPr lang="en-GB" dirty="0"/>
              <a:t>, </a:t>
            </a:r>
            <a:r>
              <a:rPr lang="en-GB" dirty="0" err="1"/>
              <a:t>ideoleg</a:t>
            </a:r>
            <a:r>
              <a:rPr lang="en-GB" dirty="0"/>
              <a:t>, </a:t>
            </a:r>
            <a:r>
              <a:rPr lang="en-GB" dirty="0" err="1"/>
              <a:t>hyfforddiant</a:t>
            </a:r>
            <a:r>
              <a:rPr lang="en-GB" dirty="0"/>
              <a:t>, </a:t>
            </a:r>
            <a:r>
              <a:rPr lang="en-GB" dirty="0" err="1"/>
              <a:t>cymwysterau</a:t>
            </a:r>
            <a:r>
              <a:rPr lang="en-GB" dirty="0"/>
              <a:t> ac </a:t>
            </a:r>
            <a:r>
              <a:rPr lang="en-GB" dirty="0" err="1"/>
              <a:t>asesu</a:t>
            </a:r>
            <a:r>
              <a:rPr lang="en-GB" dirty="0"/>
              <a:t>, </a:t>
            </a:r>
            <a:r>
              <a:rPr lang="en-GB" dirty="0" err="1"/>
              <a:t>i</a:t>
            </a:r>
            <a:r>
              <a:rPr lang="en-GB" dirty="0"/>
              <a:t> </a:t>
            </a:r>
            <a:r>
              <a:rPr lang="en-GB" dirty="0" err="1"/>
              <a:t>gyd</a:t>
            </a:r>
            <a:r>
              <a:rPr lang="en-GB" dirty="0"/>
              <a:t> </a:t>
            </a:r>
            <a:r>
              <a:rPr lang="en-GB" dirty="0" err="1"/>
              <a:t>yn</a:t>
            </a:r>
            <a:r>
              <a:rPr lang="en-GB" dirty="0"/>
              <a:t> </a:t>
            </a:r>
            <a:r>
              <a:rPr lang="en-GB" dirty="0" err="1"/>
              <a:t>cyfrannu</a:t>
            </a:r>
            <a:r>
              <a:rPr lang="en-GB" dirty="0"/>
              <a:t> at y </a:t>
            </a:r>
            <a:r>
              <a:rPr lang="en-GB" dirty="0" err="1"/>
              <a:t>syniad</a:t>
            </a:r>
            <a:r>
              <a:rPr lang="en-GB" dirty="0"/>
              <a:t> </a:t>
            </a:r>
            <a:r>
              <a:rPr lang="en-GB" dirty="0" err="1"/>
              <a:t>canfyddedig</a:t>
            </a:r>
            <a:r>
              <a:rPr lang="en-GB" dirty="0"/>
              <a:t> o '</a:t>
            </a:r>
            <a:r>
              <a:rPr lang="en-GB" dirty="0" err="1"/>
              <a:t>hunaniaeth</a:t>
            </a:r>
            <a:r>
              <a:rPr lang="en-GB" dirty="0"/>
              <a:t> </a:t>
            </a:r>
            <a:r>
              <a:rPr lang="en-GB" dirty="0" err="1"/>
              <a:t>broffesiynol</a:t>
            </a:r>
            <a:r>
              <a:rPr lang="en-GB" dirty="0"/>
              <a:t>' </a:t>
            </a:r>
          </a:p>
          <a:p>
            <a:r>
              <a:rPr lang="en-GB" dirty="0"/>
              <a:t>Mae Perez (2019) </a:t>
            </a:r>
            <a:r>
              <a:rPr lang="en-GB" dirty="0" err="1"/>
              <a:t>yn</a:t>
            </a:r>
            <a:r>
              <a:rPr lang="en-GB" dirty="0"/>
              <a:t> nodi bod y </a:t>
            </a:r>
            <a:r>
              <a:rPr lang="en-GB" dirty="0" err="1"/>
              <a:t>syniad</a:t>
            </a:r>
            <a:r>
              <a:rPr lang="en-GB" dirty="0"/>
              <a:t> o '</a:t>
            </a:r>
            <a:r>
              <a:rPr lang="en-GB" dirty="0" err="1"/>
              <a:t>broffesiynoldeb</a:t>
            </a:r>
            <a:r>
              <a:rPr lang="en-GB" dirty="0"/>
              <a:t>' </a:t>
            </a:r>
            <a:r>
              <a:rPr lang="en-GB" dirty="0" err="1"/>
              <a:t>yn</a:t>
            </a:r>
            <a:r>
              <a:rPr lang="en-GB" dirty="0"/>
              <a:t> </a:t>
            </a:r>
            <a:r>
              <a:rPr lang="en-GB" dirty="0" err="1"/>
              <a:t>seiliedig</a:t>
            </a:r>
            <a:r>
              <a:rPr lang="en-GB" dirty="0"/>
              <a:t> </a:t>
            </a:r>
            <a:r>
              <a:rPr lang="en-GB" dirty="0" err="1"/>
              <a:t>ar</a:t>
            </a:r>
            <a:r>
              <a:rPr lang="en-GB" dirty="0"/>
              <a:t> </a:t>
            </a:r>
            <a:r>
              <a:rPr lang="en-GB" dirty="0" err="1"/>
              <a:t>werthoedd</a:t>
            </a:r>
            <a:r>
              <a:rPr lang="en-GB" dirty="0"/>
              <a:t> </a:t>
            </a:r>
            <a:r>
              <a:rPr lang="en-GB" dirty="0" err="1"/>
              <a:t>sy'n</a:t>
            </a:r>
            <a:r>
              <a:rPr lang="en-GB" dirty="0"/>
              <a:t> </a:t>
            </a:r>
            <a:r>
              <a:rPr lang="en-GB" dirty="0" err="1"/>
              <a:t>llywio'r</a:t>
            </a:r>
            <a:r>
              <a:rPr lang="en-GB" dirty="0"/>
              <a:t> </a:t>
            </a:r>
            <a:r>
              <a:rPr lang="en-GB" dirty="0" err="1"/>
              <a:t>sgiliau</a:t>
            </a:r>
            <a:r>
              <a:rPr lang="en-GB" dirty="0"/>
              <a:t>, </a:t>
            </a:r>
            <a:r>
              <a:rPr lang="en-GB" dirty="0" err="1"/>
              <a:t>yr</a:t>
            </a:r>
            <a:r>
              <a:rPr lang="en-GB" dirty="0"/>
              <a:t> </a:t>
            </a:r>
            <a:r>
              <a:rPr lang="en-GB" dirty="0" err="1"/>
              <a:t>wybodaeth</a:t>
            </a:r>
            <a:r>
              <a:rPr lang="en-GB" dirty="0"/>
              <a:t> </a:t>
            </a:r>
            <a:r>
              <a:rPr lang="en-GB" dirty="0" err="1"/>
              <a:t>a'r</a:t>
            </a:r>
            <a:r>
              <a:rPr lang="en-GB" dirty="0"/>
              <a:t> </a:t>
            </a:r>
            <a:r>
              <a:rPr lang="en-GB" dirty="0" err="1"/>
              <a:t>safonau</a:t>
            </a:r>
            <a:r>
              <a:rPr lang="en-GB" dirty="0"/>
              <a:t> </a:t>
            </a:r>
            <a:r>
              <a:rPr lang="en-GB" dirty="0" err="1"/>
              <a:t>moesegol</a:t>
            </a:r>
            <a:r>
              <a:rPr lang="en-GB" dirty="0"/>
              <a:t> </a:t>
            </a:r>
            <a:r>
              <a:rPr lang="en-GB" dirty="0" err="1"/>
              <a:t>sydd</a:t>
            </a:r>
            <a:r>
              <a:rPr lang="en-GB" dirty="0"/>
              <a:t> </a:t>
            </a:r>
            <a:r>
              <a:rPr lang="en-GB" dirty="0" err="1"/>
              <a:t>eu</a:t>
            </a:r>
            <a:r>
              <a:rPr lang="en-GB" dirty="0"/>
              <a:t> </a:t>
            </a:r>
            <a:r>
              <a:rPr lang="en-GB" dirty="0" err="1"/>
              <a:t>hangen</a:t>
            </a:r>
            <a:r>
              <a:rPr lang="en-GB" dirty="0"/>
              <a:t> </a:t>
            </a:r>
            <a:r>
              <a:rPr lang="en-GB" dirty="0" err="1"/>
              <a:t>i</a:t>
            </a:r>
            <a:r>
              <a:rPr lang="en-GB" dirty="0"/>
              <a:t> </a:t>
            </a:r>
            <a:r>
              <a:rPr lang="en-GB" dirty="0" err="1"/>
              <a:t>gyflawni</a:t>
            </a:r>
            <a:r>
              <a:rPr lang="en-GB" dirty="0"/>
              <a:t> </a:t>
            </a:r>
            <a:r>
              <a:rPr lang="en-GB" dirty="0" err="1"/>
              <a:t>rôl</a:t>
            </a:r>
            <a:r>
              <a:rPr lang="en-GB" dirty="0"/>
              <a:t> </a:t>
            </a:r>
            <a:r>
              <a:rPr lang="en-GB" dirty="0" err="1"/>
              <a:t>swydd</a:t>
            </a:r>
            <a:r>
              <a:rPr lang="en-GB" dirty="0"/>
              <a:t>.</a:t>
            </a:r>
          </a:p>
          <a:p>
            <a:endParaRPr lang="en-GB" dirty="0"/>
          </a:p>
          <a:p>
            <a:endParaRPr lang="en-GB" dirty="0"/>
          </a:p>
          <a:p>
            <a:endParaRPr lang="en-GB" dirty="0"/>
          </a:p>
          <a:p>
            <a:endParaRPr lang="en-GB" dirty="0"/>
          </a:p>
          <a:p>
            <a:endParaRPr lang="en-GB" dirty="0"/>
          </a:p>
          <a:p>
            <a:endParaRPr lang="en-GB" dirty="0"/>
          </a:p>
          <a:p>
            <a:endParaRPr lang="en-GB" dirty="0"/>
          </a:p>
        </p:txBody>
      </p:sp>
      <p:sp>
        <p:nvSpPr>
          <p:cNvPr id="4" name="Content Placeholder 3">
            <a:extLst>
              <a:ext uri="{FF2B5EF4-FFF2-40B4-BE49-F238E27FC236}">
                <a16:creationId xmlns:a16="http://schemas.microsoft.com/office/drawing/2014/main" id="{545DC020-48D1-4776-B872-04176008715E}"/>
              </a:ext>
            </a:extLst>
          </p:cNvPr>
          <p:cNvSpPr>
            <a:spLocks noGrp="1"/>
          </p:cNvSpPr>
          <p:nvPr>
            <p:ph sz="half" idx="2"/>
          </p:nvPr>
        </p:nvSpPr>
        <p:spPr>
          <a:xfrm>
            <a:off x="6305365" y="1253331"/>
            <a:ext cx="5181600" cy="4351338"/>
          </a:xfrm>
        </p:spPr>
        <p:txBody>
          <a:bodyPr>
            <a:normAutofit fontScale="92500" lnSpcReduction="10000"/>
          </a:bodyPr>
          <a:lstStyle/>
          <a:p>
            <a:r>
              <a:rPr lang="en-GB" dirty="0">
                <a:solidFill>
                  <a:schemeClr val="accent1">
                    <a:lumMod val="75000"/>
                  </a:schemeClr>
                </a:solidFill>
              </a:rPr>
              <a:t>McGillivray (2008) emphasises that complex aspects such as traditional beliefs, ideology, training, qualifications and assessment, all contribute to the perceived notion of ‘professional identity’ </a:t>
            </a:r>
          </a:p>
          <a:p>
            <a:r>
              <a:rPr lang="en-GB" dirty="0">
                <a:solidFill>
                  <a:schemeClr val="accent1">
                    <a:lumMod val="75000"/>
                  </a:schemeClr>
                </a:solidFill>
              </a:rPr>
              <a:t>Perez (2019) identifies that the idea of ‘professionalism’ is underpinned by values which guide the skills, knowledge and ethical standards required to execute a job role.</a:t>
            </a:r>
          </a:p>
        </p:txBody>
      </p:sp>
    </p:spTree>
    <p:extLst>
      <p:ext uri="{BB962C8B-B14F-4D97-AF65-F5344CB8AC3E}">
        <p14:creationId xmlns:p14="http://schemas.microsoft.com/office/powerpoint/2010/main" val="36426136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75ABFB23-5897-4678-A882-EF43377690D6}"/>
              </a:ext>
            </a:extLst>
          </p:cNvPr>
          <p:cNvSpPr>
            <a:spLocks noGrp="1"/>
          </p:cNvSpPr>
          <p:nvPr>
            <p:ph type="title"/>
          </p:nvPr>
        </p:nvSpPr>
        <p:spPr>
          <a:xfrm>
            <a:off x="547271" y="462116"/>
            <a:ext cx="10749117" cy="775415"/>
          </a:xfrm>
        </p:spPr>
        <p:txBody>
          <a:bodyPr>
            <a:noAutofit/>
          </a:bodyPr>
          <a:lstStyle/>
          <a:p>
            <a:pPr algn="ctr"/>
            <a:r>
              <a:rPr lang="en-GB" sz="4800" dirty="0" err="1">
                <a:latin typeface="Arial" panose="020B0604020202020204" pitchFamily="34" charset="0"/>
                <a:cs typeface="Arial" panose="020B0604020202020204" pitchFamily="34" charset="0"/>
              </a:rPr>
              <a:t>Mewn</a:t>
            </a:r>
            <a:r>
              <a:rPr lang="en-GB" sz="4800" dirty="0">
                <a:latin typeface="Arial" panose="020B0604020202020204" pitchFamily="34" charset="0"/>
                <a:cs typeface="Arial" panose="020B0604020202020204" pitchFamily="34" charset="0"/>
              </a:rPr>
              <a:t> </a:t>
            </a:r>
            <a:r>
              <a:rPr lang="en-GB" sz="4800" dirty="0" err="1">
                <a:latin typeface="Arial" panose="020B0604020202020204" pitchFamily="34" charset="0"/>
                <a:cs typeface="Arial" panose="020B0604020202020204" pitchFamily="34" charset="0"/>
              </a:rPr>
              <a:t>Grwpiau</a:t>
            </a:r>
            <a:r>
              <a:rPr lang="en-GB" sz="4800" dirty="0">
                <a:latin typeface="Arial" panose="020B0604020202020204" pitchFamily="34" charset="0"/>
                <a:cs typeface="Arial" panose="020B0604020202020204" pitchFamily="34" charset="0"/>
              </a:rPr>
              <a:t>, </a:t>
            </a:r>
            <a:r>
              <a:rPr lang="en-GB" sz="4800" dirty="0" err="1">
                <a:latin typeface="Arial" panose="020B0604020202020204" pitchFamily="34" charset="0"/>
                <a:cs typeface="Arial" panose="020B0604020202020204" pitchFamily="34" charset="0"/>
              </a:rPr>
              <a:t>trafodwch</a:t>
            </a:r>
            <a:r>
              <a:rPr lang="en-GB" sz="4800" dirty="0">
                <a:latin typeface="Arial" panose="020B0604020202020204" pitchFamily="34" charset="0"/>
                <a:cs typeface="Arial" panose="020B0604020202020204" pitchFamily="34" charset="0"/>
              </a:rPr>
              <a:t> </a:t>
            </a:r>
            <a:r>
              <a:rPr lang="en-GB" sz="4800" dirty="0" err="1">
                <a:latin typeface="Arial" panose="020B0604020202020204" pitchFamily="34" charset="0"/>
                <a:cs typeface="Arial" panose="020B0604020202020204" pitchFamily="34" charset="0"/>
              </a:rPr>
              <a:t>arwyddocâd</a:t>
            </a:r>
            <a:r>
              <a:rPr lang="en-GB" sz="4800" dirty="0">
                <a:latin typeface="Arial" panose="020B0604020202020204" pitchFamily="34" charset="0"/>
                <a:cs typeface="Arial" panose="020B0604020202020204" pitchFamily="34" charset="0"/>
              </a:rPr>
              <a:t> </a:t>
            </a:r>
            <a:r>
              <a:rPr lang="en-GB" sz="4800" dirty="0" err="1">
                <a:latin typeface="Arial" panose="020B0604020202020204" pitchFamily="34" charset="0"/>
                <a:cs typeface="Arial" panose="020B0604020202020204" pitchFamily="34" charset="0"/>
              </a:rPr>
              <a:t>Syniadau</a:t>
            </a:r>
            <a:r>
              <a:rPr lang="en-GB" sz="4800" dirty="0">
                <a:latin typeface="Arial" panose="020B0604020202020204" pitchFamily="34" charset="0"/>
                <a:cs typeface="Arial" panose="020B0604020202020204" pitchFamily="34" charset="0"/>
              </a:rPr>
              <a:t> Gaspers </a:t>
            </a:r>
          </a:p>
        </p:txBody>
      </p:sp>
      <p:sp>
        <p:nvSpPr>
          <p:cNvPr id="6" name="Content Placeholder 5">
            <a:extLst>
              <a:ext uri="{FF2B5EF4-FFF2-40B4-BE49-F238E27FC236}">
                <a16:creationId xmlns:a16="http://schemas.microsoft.com/office/drawing/2014/main" id="{FAB34DDB-20E4-4FA9-A4B7-22F29EA0F619}"/>
              </a:ext>
            </a:extLst>
          </p:cNvPr>
          <p:cNvSpPr>
            <a:spLocks noGrp="1"/>
          </p:cNvSpPr>
          <p:nvPr>
            <p:ph sz="half" idx="2"/>
          </p:nvPr>
        </p:nvSpPr>
        <p:spPr>
          <a:xfrm>
            <a:off x="286629" y="1816931"/>
            <a:ext cx="11466342" cy="4739430"/>
          </a:xfrm>
        </p:spPr>
        <p:txBody>
          <a:bodyPr>
            <a:normAutofit fontScale="32500" lnSpcReduction="20000"/>
          </a:bodyPr>
          <a:lstStyle/>
          <a:p>
            <a:r>
              <a:rPr lang="en-GB" sz="8000" dirty="0">
                <a:latin typeface="Arial" panose="020B0604020202020204" pitchFamily="34" charset="0"/>
                <a:cs typeface="Arial" panose="020B0604020202020204" pitchFamily="34" charset="0"/>
              </a:rPr>
              <a:t>Yn y </a:t>
            </a:r>
            <a:r>
              <a:rPr lang="en-GB" sz="8000" dirty="0" err="1">
                <a:latin typeface="Arial" panose="020B0604020202020204" pitchFamily="34" charset="0"/>
                <a:cs typeface="Arial" panose="020B0604020202020204" pitchFamily="34" charset="0"/>
              </a:rPr>
              <a:t>blynyddoedd</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cynnar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mae</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gwell</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dealltwriaeth</a:t>
            </a:r>
            <a:r>
              <a:rPr lang="en-GB" sz="8000" dirty="0">
                <a:latin typeface="Arial" panose="020B0604020202020204" pitchFamily="34" charset="0"/>
                <a:cs typeface="Arial" panose="020B0604020202020204" pitchFamily="34" charset="0"/>
              </a:rPr>
              <a:t> o </a:t>
            </a:r>
            <a:r>
              <a:rPr lang="en-GB" sz="8000" dirty="0" err="1">
                <a:latin typeface="Arial" panose="020B0604020202020204" pitchFamily="34" charset="0"/>
                <a:cs typeface="Arial" panose="020B0604020202020204" pitchFamily="34" charset="0"/>
              </a:rPr>
              <a:t>werth</a:t>
            </a:r>
            <a:r>
              <a:rPr lang="en-GB" sz="8000" dirty="0">
                <a:latin typeface="Arial" panose="020B0604020202020204" pitchFamily="34" charset="0"/>
                <a:cs typeface="Arial" panose="020B0604020202020204" pitchFamily="34" charset="0"/>
              </a:rPr>
              <a:t> a </a:t>
            </a:r>
            <a:r>
              <a:rPr lang="en-GB" sz="8000" dirty="0" err="1">
                <a:latin typeface="Arial" panose="020B0604020202020204" pitchFamily="34" charset="0"/>
                <a:cs typeface="Arial" panose="020B0604020202020204" pitchFamily="34" charset="0"/>
              </a:rPr>
              <a:t>phwysigrwydd</a:t>
            </a:r>
            <a:r>
              <a:rPr lang="en-GB" sz="8000" dirty="0">
                <a:latin typeface="Arial" panose="020B0604020202020204" pitchFamily="34" charset="0"/>
                <a:cs typeface="Arial" panose="020B0604020202020204" pitchFamily="34" charset="0"/>
              </a:rPr>
              <a:t> y </a:t>
            </a:r>
            <a:r>
              <a:rPr lang="en-GB" sz="8000" dirty="0" err="1">
                <a:latin typeface="Arial" panose="020B0604020202020204" pitchFamily="34" charset="0"/>
                <a:cs typeface="Arial" panose="020B0604020202020204" pitchFamily="34" charset="0"/>
              </a:rPr>
              <a:t>rhinweddau</a:t>
            </a:r>
            <a:r>
              <a:rPr lang="en-GB" sz="8000" dirty="0">
                <a:latin typeface="Arial" panose="020B0604020202020204" pitchFamily="34" charset="0"/>
                <a:cs typeface="Arial" panose="020B0604020202020204" pitchFamily="34" charset="0"/>
              </a:rPr>
              <a:t> y </a:t>
            </a:r>
            <a:r>
              <a:rPr lang="en-GB" sz="8000" dirty="0" err="1">
                <a:latin typeface="Arial" panose="020B0604020202020204" pitchFamily="34" charset="0"/>
                <a:cs typeface="Arial" panose="020B0604020202020204" pitchFamily="34" charset="0"/>
              </a:rPr>
              <a:t>mae</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unigolion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eu</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dangos</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ymarferol</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gyda</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chymwysterau</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ffurfiol</a:t>
            </a:r>
            <a:r>
              <a:rPr lang="en-GB" sz="8000" dirty="0">
                <a:latin typeface="Arial" panose="020B0604020202020204" pitchFamily="34" charset="0"/>
                <a:cs typeface="Arial" panose="020B0604020202020204" pitchFamily="34" charset="0"/>
              </a:rPr>
              <a:t> neu </a:t>
            </a:r>
            <a:r>
              <a:rPr lang="en-GB" sz="8000" dirty="0" err="1">
                <a:latin typeface="Arial" panose="020B0604020202020204" pitchFamily="34" charset="0"/>
                <a:cs typeface="Arial" panose="020B0604020202020204" pitchFamily="34" charset="0"/>
              </a:rPr>
              <a:t>hebddynt</a:t>
            </a:r>
            <a:r>
              <a:rPr lang="en-GB" sz="8000" dirty="0">
                <a:latin typeface="Arial" panose="020B0604020202020204" pitchFamily="34" charset="0"/>
                <a:cs typeface="Arial" panose="020B0604020202020204" pitchFamily="34" charset="0"/>
              </a:rPr>
              <a:t>.</a:t>
            </a:r>
          </a:p>
          <a:p>
            <a:r>
              <a:rPr lang="en-GB" sz="8000" dirty="0">
                <a:latin typeface="Arial" panose="020B0604020202020204" pitchFamily="34" charset="0"/>
                <a:cs typeface="Arial" panose="020B0604020202020204" pitchFamily="34" charset="0"/>
              </a:rPr>
              <a:t>Mae </a:t>
            </a:r>
            <a:r>
              <a:rPr lang="en-GB" sz="8000" dirty="0" err="1">
                <a:latin typeface="Arial" panose="020B0604020202020204" pitchFamily="34" charset="0"/>
                <a:cs typeface="Arial" panose="020B0604020202020204" pitchFamily="34" charset="0"/>
              </a:rPr>
              <a:t>pwyslais</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penodol</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hefyd</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arfer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egwyddorol</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hynny</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yw</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arfer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sy'n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seiliedig</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werthoedd</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sy'n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seiliedig</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foeseg</a:t>
            </a:r>
            <a:r>
              <a:rPr lang="en-GB" sz="8000" dirty="0">
                <a:latin typeface="Arial" panose="020B0604020202020204" pitchFamily="34" charset="0"/>
                <a:cs typeface="Arial" panose="020B0604020202020204" pitchFamily="34" charset="0"/>
              </a:rPr>
              <a:t>, y </a:t>
            </a:r>
            <a:r>
              <a:rPr lang="en-GB" sz="8000" dirty="0" err="1">
                <a:latin typeface="Arial" panose="020B0604020202020204" pitchFamily="34" charset="0"/>
                <a:cs typeface="Arial" panose="020B0604020202020204" pitchFamily="34" charset="0"/>
              </a:rPr>
              <a:t>mae</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egwyddorion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deillio</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ohono</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gan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gydnabod</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anghenion</a:t>
            </a:r>
            <a:r>
              <a:rPr lang="en-GB" sz="8000" dirty="0">
                <a:latin typeface="Arial" panose="020B0604020202020204" pitchFamily="34" charset="0"/>
                <a:cs typeface="Arial" panose="020B0604020202020204" pitchFamily="34" charset="0"/>
              </a:rPr>
              <a:t> y </a:t>
            </a:r>
            <a:r>
              <a:rPr lang="en-GB" sz="8000" dirty="0" err="1">
                <a:latin typeface="Arial" panose="020B0604020202020204" pitchFamily="34" charset="0"/>
                <a:cs typeface="Arial" panose="020B0604020202020204" pitchFamily="34" charset="0"/>
              </a:rPr>
              <a:t>plentyn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rhieni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fel</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rhai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canolog</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gyda'r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gweithiwr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proffesiynol</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fel</a:t>
            </a:r>
            <a:r>
              <a:rPr lang="en-GB" sz="8000" dirty="0">
                <a:latin typeface="Arial" panose="020B0604020202020204" pitchFamily="34" charset="0"/>
                <a:cs typeface="Arial" panose="020B0604020202020204" pitchFamily="34" charset="0"/>
              </a:rPr>
              <a:t> partner </a:t>
            </a:r>
            <a:r>
              <a:rPr lang="en-GB" sz="8000" dirty="0" err="1">
                <a:latin typeface="Arial" panose="020B0604020202020204" pitchFamily="34" charset="0"/>
                <a:cs typeface="Arial" panose="020B0604020202020204" pitchFamily="34" charset="0"/>
              </a:rPr>
              <a:t>hwyluso</a:t>
            </a:r>
            <a:r>
              <a:rPr lang="en-GB" sz="8000" dirty="0">
                <a:latin typeface="Arial" panose="020B0604020202020204" pitchFamily="34" charset="0"/>
                <a:cs typeface="Arial" panose="020B0604020202020204" pitchFamily="34" charset="0"/>
              </a:rPr>
              <a:t>.</a:t>
            </a:r>
          </a:p>
          <a:p>
            <a:r>
              <a:rPr lang="en-GB" sz="8000" dirty="0" err="1">
                <a:latin typeface="Arial" panose="020B0604020202020204" pitchFamily="34" charset="0"/>
                <a:cs typeface="Arial" panose="020B0604020202020204" pitchFamily="34" charset="0"/>
              </a:rPr>
              <a:t>O'i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gyfuno</a:t>
            </a:r>
            <a:r>
              <a:rPr lang="en-GB" sz="8000" dirty="0">
                <a:latin typeface="Arial" panose="020B0604020202020204" pitchFamily="34" charset="0"/>
                <a:cs typeface="Arial" panose="020B0604020202020204" pitchFamily="34" charset="0"/>
              </a:rPr>
              <a:t> â </a:t>
            </a:r>
            <a:r>
              <a:rPr lang="en-GB" sz="8000" dirty="0" err="1">
                <a:latin typeface="Arial" panose="020B0604020202020204" pitchFamily="34" charset="0"/>
                <a:cs typeface="Arial" panose="020B0604020202020204" pitchFamily="34" charset="0"/>
              </a:rPr>
              <a:t>gwybodaeth</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ddamcaniaethol</a:t>
            </a:r>
            <a:r>
              <a:rPr lang="en-GB" sz="8000" dirty="0">
                <a:latin typeface="Arial" panose="020B0604020202020204" pitchFamily="34" charset="0"/>
                <a:cs typeface="Arial" panose="020B0604020202020204" pitchFamily="34" charset="0"/>
              </a:rPr>
              <a:t> a </a:t>
            </a:r>
            <a:r>
              <a:rPr lang="en-GB" sz="8000" dirty="0" err="1">
                <a:latin typeface="Arial" panose="020B0604020202020204" pitchFamily="34" charset="0"/>
                <a:cs typeface="Arial" panose="020B0604020202020204" pitchFamily="34" charset="0"/>
              </a:rPr>
              <a:t>dealltwriaeth</a:t>
            </a:r>
            <a:r>
              <a:rPr lang="en-GB" sz="8000" dirty="0">
                <a:latin typeface="Arial" panose="020B0604020202020204" pitchFamily="34" charset="0"/>
                <a:cs typeface="Arial" panose="020B0604020202020204" pitchFamily="34" charset="0"/>
              </a:rPr>
              <a:t> o </a:t>
            </a:r>
            <a:r>
              <a:rPr lang="en-GB" sz="8000" dirty="0" err="1">
                <a:latin typeface="Arial" panose="020B0604020202020204" pitchFamily="34" charset="0"/>
                <a:cs typeface="Arial" panose="020B0604020202020204" pitchFamily="34" charset="0"/>
              </a:rPr>
              <a:t>ddatblygiad</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corfforol</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cymdeithasol</a:t>
            </a:r>
            <a:r>
              <a:rPr lang="en-GB" sz="8000" dirty="0">
                <a:latin typeface="Arial" panose="020B0604020202020204" pitchFamily="34" charset="0"/>
                <a:cs typeface="Arial" panose="020B0604020202020204" pitchFamily="34" charset="0"/>
              </a:rPr>
              <a:t> ac </a:t>
            </a:r>
            <a:r>
              <a:rPr lang="en-GB" sz="8000" dirty="0" err="1">
                <a:latin typeface="Arial" panose="020B0604020202020204" pitchFamily="34" charset="0"/>
                <a:cs typeface="Arial" panose="020B0604020202020204" pitchFamily="34" charset="0"/>
              </a:rPr>
              <a:t>emosiynol</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ysbrydol</a:t>
            </a:r>
            <a:r>
              <a:rPr lang="en-GB" sz="8000" dirty="0">
                <a:latin typeface="Arial" panose="020B0604020202020204" pitchFamily="34" charset="0"/>
                <a:cs typeface="Arial" panose="020B0604020202020204" pitchFamily="34" charset="0"/>
              </a:rPr>
              <a:t> a </a:t>
            </a:r>
            <a:r>
              <a:rPr lang="en-GB" sz="8000" dirty="0" err="1">
                <a:latin typeface="Arial" panose="020B0604020202020204" pitchFamily="34" charset="0"/>
                <a:cs typeface="Arial" panose="020B0604020202020204" pitchFamily="34" charset="0"/>
              </a:rPr>
              <a:t>deallusol</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plentyn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mae'r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rhinweddau</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hyn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cynhyrchu'r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gweithiwr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proffesiynol</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gorau</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posibl</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sy'n</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ymroddedig</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i</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arfer</a:t>
            </a:r>
            <a:r>
              <a:rPr lang="en-GB" sz="8000" dirty="0">
                <a:latin typeface="Arial" panose="020B0604020202020204" pitchFamily="34" charset="0"/>
                <a:cs typeface="Arial" panose="020B0604020202020204" pitchFamily="34" charset="0"/>
              </a:rPr>
              <a:t> </a:t>
            </a:r>
            <a:r>
              <a:rPr lang="en-GB" sz="8000" dirty="0" err="1">
                <a:latin typeface="Arial" panose="020B0604020202020204" pitchFamily="34" charset="0"/>
                <a:cs typeface="Arial" panose="020B0604020202020204" pitchFamily="34" charset="0"/>
              </a:rPr>
              <a:t>gorau</a:t>
            </a:r>
            <a:r>
              <a:rPr lang="en-GB" sz="8000" dirty="0">
                <a:latin typeface="Arial" panose="020B0604020202020204" pitchFamily="34" charset="0"/>
                <a:cs typeface="Arial" panose="020B0604020202020204" pitchFamily="34" charset="0"/>
              </a:rPr>
              <a:t> (Gasper, 2015).</a:t>
            </a:r>
          </a:p>
          <a:p>
            <a:endParaRPr lang="en-GB" dirty="0"/>
          </a:p>
        </p:txBody>
      </p:sp>
    </p:spTree>
    <p:extLst>
      <p:ext uri="{BB962C8B-B14F-4D97-AF65-F5344CB8AC3E}">
        <p14:creationId xmlns:p14="http://schemas.microsoft.com/office/powerpoint/2010/main" val="422838942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F0CC21-D415-9F7A-D29F-70AA7669F413}"/>
              </a:ext>
            </a:extLst>
          </p:cNvPr>
          <p:cNvSpPr>
            <a:spLocks noGrp="1"/>
          </p:cNvSpPr>
          <p:nvPr>
            <p:ph type="title"/>
          </p:nvPr>
        </p:nvSpPr>
        <p:spPr>
          <a:xfrm>
            <a:off x="66402" y="472032"/>
            <a:ext cx="11789229" cy="1325563"/>
          </a:xfrm>
        </p:spPr>
        <p:txBody>
          <a:bodyPr>
            <a:noAutofit/>
          </a:bodyPr>
          <a:lstStyle/>
          <a:p>
            <a:pPr algn="ctr"/>
            <a:r>
              <a:rPr lang="en-GB" sz="4800" dirty="0">
                <a:solidFill>
                  <a:schemeClr val="accent1">
                    <a:lumMod val="75000"/>
                  </a:schemeClr>
                </a:solidFill>
                <a:latin typeface="Arial" panose="020B0604020202020204" pitchFamily="34" charset="0"/>
                <a:cs typeface="Arial" panose="020B0604020202020204" pitchFamily="34" charset="0"/>
              </a:rPr>
              <a:t>In Groups, discuss the significance of Gaspers Ideas</a:t>
            </a:r>
            <a:endParaRPr lang="en-GB" sz="4800" dirty="0">
              <a:solidFill>
                <a:schemeClr val="accent1">
                  <a:lumMod val="75000"/>
                </a:schemeClr>
              </a:solidFill>
            </a:endParaRPr>
          </a:p>
        </p:txBody>
      </p:sp>
      <p:sp>
        <p:nvSpPr>
          <p:cNvPr id="4" name="Content Placeholder 3">
            <a:extLst>
              <a:ext uri="{FF2B5EF4-FFF2-40B4-BE49-F238E27FC236}">
                <a16:creationId xmlns:a16="http://schemas.microsoft.com/office/drawing/2014/main" id="{3666652E-2507-9372-5E22-44D1116C4D0D}"/>
              </a:ext>
            </a:extLst>
          </p:cNvPr>
          <p:cNvSpPr>
            <a:spLocks noGrp="1"/>
          </p:cNvSpPr>
          <p:nvPr>
            <p:ph sz="half" idx="2"/>
          </p:nvPr>
        </p:nvSpPr>
        <p:spPr>
          <a:xfrm>
            <a:off x="138793" y="2034630"/>
            <a:ext cx="11914414" cy="4351338"/>
          </a:xfrm>
        </p:spPr>
        <p:txBody>
          <a:bodyPr>
            <a:normAutofit/>
          </a:bodyPr>
          <a:lstStyle/>
          <a:p>
            <a:r>
              <a:rPr lang="en-GB" sz="2400" dirty="0">
                <a:latin typeface="Arial" panose="020B0604020202020204" pitchFamily="34" charset="0"/>
                <a:cs typeface="Arial" panose="020B0604020202020204" pitchFamily="34" charset="0"/>
              </a:rPr>
              <a:t>In early years there is a greater understanding of the value and importance of the </a:t>
            </a:r>
            <a:r>
              <a:rPr lang="en-GB" sz="2400" b="1" dirty="0">
                <a:latin typeface="Arial" panose="020B0604020202020204" pitchFamily="34" charset="0"/>
                <a:cs typeface="Arial" panose="020B0604020202020204" pitchFamily="34" charset="0"/>
              </a:rPr>
              <a:t>qualities</a:t>
            </a:r>
            <a:r>
              <a:rPr lang="en-GB" sz="2400" dirty="0">
                <a:latin typeface="Arial" panose="020B0604020202020204" pitchFamily="34" charset="0"/>
                <a:cs typeface="Arial" panose="020B0604020202020204" pitchFamily="34" charset="0"/>
              </a:rPr>
              <a:t> individuals demonstrate in practice, with or without formal qualifications. </a:t>
            </a:r>
          </a:p>
          <a:p>
            <a:r>
              <a:rPr lang="en-GB" sz="2400" dirty="0">
                <a:latin typeface="Arial" panose="020B0604020202020204" pitchFamily="34" charset="0"/>
                <a:cs typeface="Arial" panose="020B0604020202020204" pitchFamily="34" charset="0"/>
              </a:rPr>
              <a:t>There is also a distinct emphasis on ‘</a:t>
            </a:r>
            <a:r>
              <a:rPr lang="en-GB" sz="2400" b="1" dirty="0">
                <a:latin typeface="Arial" panose="020B0604020202020204" pitchFamily="34" charset="0"/>
                <a:cs typeface="Arial" panose="020B0604020202020204" pitchFamily="34" charset="0"/>
              </a:rPr>
              <a:t>principled practice</a:t>
            </a:r>
            <a:r>
              <a:rPr lang="en-GB" sz="2400" dirty="0">
                <a:latin typeface="Arial" panose="020B0604020202020204" pitchFamily="34" charset="0"/>
                <a:cs typeface="Arial" panose="020B0604020202020204" pitchFamily="34" charset="0"/>
              </a:rPr>
              <a:t>’, that is, </a:t>
            </a:r>
            <a:r>
              <a:rPr lang="en-GB" sz="2400" b="1" dirty="0">
                <a:latin typeface="Arial" panose="020B0604020202020204" pitchFamily="34" charset="0"/>
                <a:cs typeface="Arial" panose="020B0604020202020204" pitchFamily="34" charset="0"/>
              </a:rPr>
              <a:t>value-based</a:t>
            </a:r>
            <a:r>
              <a:rPr lang="en-GB" sz="2400" dirty="0">
                <a:latin typeface="Arial" panose="020B0604020202020204" pitchFamily="34" charset="0"/>
                <a:cs typeface="Arial" panose="020B0604020202020204" pitchFamily="34" charset="0"/>
              </a:rPr>
              <a:t> practice grounded in ethics, from which principles are derived recognising the needs of the child and parents as central, with the ‘professional’ as a </a:t>
            </a:r>
            <a:r>
              <a:rPr lang="en-GB" sz="2400" b="1" dirty="0">
                <a:latin typeface="Arial" panose="020B0604020202020204" pitchFamily="34" charset="0"/>
                <a:cs typeface="Arial" panose="020B0604020202020204" pitchFamily="34" charset="0"/>
              </a:rPr>
              <a:t>facilitating partner.</a:t>
            </a:r>
          </a:p>
          <a:p>
            <a:r>
              <a:rPr lang="en-GB" sz="2400" dirty="0">
                <a:latin typeface="Arial" panose="020B0604020202020204" pitchFamily="34" charset="0"/>
                <a:cs typeface="Arial" panose="020B0604020202020204" pitchFamily="34" charset="0"/>
              </a:rPr>
              <a:t> When combined with theoretical knowledge and an understanding of a child's physical, social and emotional, spiritual and intellectual development, these qualities produce the optimum professional, dedicated to </a:t>
            </a:r>
            <a:r>
              <a:rPr lang="en-GB" sz="2400" b="1" dirty="0">
                <a:latin typeface="Arial" panose="020B0604020202020204" pitchFamily="34" charset="0"/>
                <a:cs typeface="Arial" panose="020B0604020202020204" pitchFamily="34" charset="0"/>
              </a:rPr>
              <a:t>best practice</a:t>
            </a:r>
            <a:r>
              <a:rPr lang="en-GB" sz="2400" dirty="0">
                <a:latin typeface="Arial" panose="020B0604020202020204" pitchFamily="34" charset="0"/>
                <a:cs typeface="Arial" panose="020B0604020202020204" pitchFamily="34" charset="0"/>
              </a:rPr>
              <a:t>.(Gasper, 2015)</a:t>
            </a:r>
          </a:p>
          <a:p>
            <a:endParaRPr lang="en-GB" dirty="0"/>
          </a:p>
        </p:txBody>
      </p:sp>
    </p:spTree>
    <p:extLst>
      <p:ext uri="{BB962C8B-B14F-4D97-AF65-F5344CB8AC3E}">
        <p14:creationId xmlns:p14="http://schemas.microsoft.com/office/powerpoint/2010/main" val="297368142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AF3B1F-D203-4ED3-B889-436634AB47D9}"/>
              </a:ext>
            </a:extLst>
          </p:cNvPr>
          <p:cNvSpPr>
            <a:spLocks noGrp="1"/>
          </p:cNvSpPr>
          <p:nvPr>
            <p:ph type="title"/>
          </p:nvPr>
        </p:nvSpPr>
        <p:spPr>
          <a:xfrm>
            <a:off x="343343" y="29796"/>
            <a:ext cx="11505312" cy="1325563"/>
          </a:xfrm>
        </p:spPr>
        <p:txBody>
          <a:bodyPr>
            <a:noAutofit/>
          </a:bodyPr>
          <a:lstStyle/>
          <a:p>
            <a:pPr algn="ctr"/>
            <a:r>
              <a:rPr lang="en-GB" sz="4800" dirty="0" err="1"/>
              <a:t>Ymarferwyr</a:t>
            </a:r>
            <a:r>
              <a:rPr lang="en-GB" sz="4800" dirty="0"/>
              <a:t> </a:t>
            </a:r>
            <a:r>
              <a:rPr lang="en-GB" sz="4800" dirty="0" err="1"/>
              <a:t>Blynyddoedd</a:t>
            </a:r>
            <a:r>
              <a:rPr lang="en-GB" sz="4800" dirty="0"/>
              <a:t> </a:t>
            </a:r>
            <a:r>
              <a:rPr lang="en-GB" sz="4800" dirty="0" err="1"/>
              <a:t>Cynnar</a:t>
            </a:r>
            <a:r>
              <a:rPr lang="en-GB" sz="4800" dirty="0"/>
              <a:t> </a:t>
            </a:r>
            <a:r>
              <a:rPr lang="en-GB" sz="4800" dirty="0">
                <a:solidFill>
                  <a:schemeClr val="accent1">
                    <a:lumMod val="75000"/>
                  </a:schemeClr>
                </a:solidFill>
              </a:rPr>
              <a:t>Early Years Practitioners </a:t>
            </a:r>
          </a:p>
        </p:txBody>
      </p:sp>
      <p:sp>
        <p:nvSpPr>
          <p:cNvPr id="3" name="Content Placeholder 2">
            <a:extLst>
              <a:ext uri="{FF2B5EF4-FFF2-40B4-BE49-F238E27FC236}">
                <a16:creationId xmlns:a16="http://schemas.microsoft.com/office/drawing/2014/main" id="{99A469B1-3465-4BF5-A7D4-90FF68953B2C}"/>
              </a:ext>
            </a:extLst>
          </p:cNvPr>
          <p:cNvSpPr>
            <a:spLocks noGrp="1"/>
          </p:cNvSpPr>
          <p:nvPr>
            <p:ph sz="half" idx="1"/>
          </p:nvPr>
        </p:nvSpPr>
        <p:spPr>
          <a:xfrm>
            <a:off x="199008" y="1406324"/>
            <a:ext cx="5420557" cy="4351338"/>
          </a:xfrm>
        </p:spPr>
        <p:txBody>
          <a:bodyPr>
            <a:normAutofit fontScale="92500" lnSpcReduction="10000"/>
          </a:bodyPr>
          <a:lstStyle/>
          <a:p>
            <a:r>
              <a:rPr lang="en-GB" dirty="0" err="1"/>
              <a:t>Comisiwn</a:t>
            </a:r>
            <a:r>
              <a:rPr lang="en-GB" dirty="0"/>
              <a:t> </a:t>
            </a:r>
            <a:r>
              <a:rPr lang="en-GB" dirty="0" err="1"/>
              <a:t>Gweithlu'r</a:t>
            </a:r>
            <a:r>
              <a:rPr lang="en-GB" dirty="0"/>
              <a:t> </a:t>
            </a:r>
            <a:r>
              <a:rPr lang="en-GB" dirty="0" err="1"/>
              <a:t>Blynyddoedd</a:t>
            </a:r>
            <a:r>
              <a:rPr lang="en-GB" dirty="0"/>
              <a:t> </a:t>
            </a:r>
            <a:r>
              <a:rPr lang="en-GB" dirty="0" err="1"/>
              <a:t>Cynnar</a:t>
            </a:r>
            <a:r>
              <a:rPr lang="en-GB" dirty="0"/>
              <a:t> (2021) </a:t>
            </a:r>
            <a:r>
              <a:rPr lang="en-GB" dirty="0" err="1"/>
              <a:t>yn</a:t>
            </a:r>
            <a:r>
              <a:rPr lang="en-GB" dirty="0"/>
              <a:t> </a:t>
            </a:r>
            <a:r>
              <a:rPr lang="en-GB" dirty="0" err="1"/>
              <a:t>argymell</a:t>
            </a:r>
            <a:r>
              <a:rPr lang="en-GB" dirty="0"/>
              <a:t> bod </a:t>
            </a:r>
            <a:r>
              <a:rPr lang="en-GB" dirty="0" err="1"/>
              <a:t>angen</a:t>
            </a:r>
            <a:r>
              <a:rPr lang="en-GB" dirty="0"/>
              <a:t> '</a:t>
            </a:r>
            <a:r>
              <a:rPr lang="en-GB" dirty="0" err="1"/>
              <a:t>ymgyrch</a:t>
            </a:r>
            <a:r>
              <a:rPr lang="en-GB" dirty="0"/>
              <a:t> </a:t>
            </a:r>
            <a:r>
              <a:rPr lang="en-GB" dirty="0" err="1"/>
              <a:t>ymwybyddiaeth</a:t>
            </a:r>
            <a:r>
              <a:rPr lang="en-GB" dirty="0"/>
              <a:t>' </a:t>
            </a:r>
            <a:r>
              <a:rPr lang="en-GB" dirty="0" err="1"/>
              <a:t>i</a:t>
            </a:r>
            <a:r>
              <a:rPr lang="en-GB" dirty="0"/>
              <a:t> </a:t>
            </a:r>
            <a:r>
              <a:rPr lang="en-GB" dirty="0" err="1"/>
              <a:t>dynnu</a:t>
            </a:r>
            <a:r>
              <a:rPr lang="en-GB" dirty="0"/>
              <a:t> </a:t>
            </a:r>
            <a:r>
              <a:rPr lang="en-GB" dirty="0" err="1"/>
              <a:t>sylw</a:t>
            </a:r>
            <a:r>
              <a:rPr lang="en-GB" dirty="0"/>
              <a:t> at </a:t>
            </a:r>
            <a:r>
              <a:rPr lang="en-GB" dirty="0" err="1"/>
              <a:t>bwysigrwydd</a:t>
            </a:r>
            <a:r>
              <a:rPr lang="en-GB" dirty="0"/>
              <a:t> </a:t>
            </a:r>
            <a:r>
              <a:rPr lang="en-GB" dirty="0" err="1"/>
              <a:t>hanfodol</a:t>
            </a:r>
            <a:r>
              <a:rPr lang="en-GB" dirty="0"/>
              <a:t> </a:t>
            </a:r>
            <a:r>
              <a:rPr lang="en-GB" dirty="0" err="1"/>
              <a:t>gweithwyr</a:t>
            </a:r>
            <a:r>
              <a:rPr lang="en-GB" dirty="0"/>
              <a:t> </a:t>
            </a:r>
            <a:r>
              <a:rPr lang="en-GB" dirty="0" err="1"/>
              <a:t>proffesiynol</a:t>
            </a:r>
            <a:r>
              <a:rPr lang="en-GB" dirty="0"/>
              <a:t> EY </a:t>
            </a:r>
            <a:r>
              <a:rPr lang="en-GB" dirty="0" err="1"/>
              <a:t>wrth</a:t>
            </a:r>
            <a:r>
              <a:rPr lang="en-GB" dirty="0"/>
              <a:t> </a:t>
            </a:r>
            <a:r>
              <a:rPr lang="en-GB" dirty="0" err="1"/>
              <a:t>gefnogi</a:t>
            </a:r>
            <a:r>
              <a:rPr lang="en-GB" dirty="0"/>
              <a:t> </a:t>
            </a:r>
            <a:r>
              <a:rPr lang="en-GB" dirty="0" err="1"/>
              <a:t>datblygiad</a:t>
            </a:r>
            <a:r>
              <a:rPr lang="en-GB" dirty="0"/>
              <a:t> </a:t>
            </a:r>
            <a:r>
              <a:rPr lang="en-GB" dirty="0" err="1"/>
              <a:t>cyfannol</a:t>
            </a:r>
            <a:r>
              <a:rPr lang="en-GB" dirty="0"/>
              <a:t> ac </a:t>
            </a:r>
            <a:r>
              <a:rPr lang="en-GB" dirty="0" err="1"/>
              <a:t>addysg</a:t>
            </a:r>
            <a:r>
              <a:rPr lang="en-GB" dirty="0"/>
              <a:t> plant </a:t>
            </a:r>
            <a:r>
              <a:rPr lang="en-GB" dirty="0" err="1"/>
              <a:t>ifanc</a:t>
            </a:r>
            <a:r>
              <a:rPr lang="en-GB" dirty="0"/>
              <a:t> </a:t>
            </a:r>
            <a:r>
              <a:rPr lang="en-GB" dirty="0" err="1"/>
              <a:t>mewn</a:t>
            </a:r>
            <a:r>
              <a:rPr lang="en-GB" dirty="0"/>
              <a:t> </a:t>
            </a:r>
            <a:r>
              <a:rPr lang="en-GB" dirty="0" err="1"/>
              <a:t>lleoliadau</a:t>
            </a:r>
            <a:r>
              <a:rPr lang="en-GB" dirty="0"/>
              <a:t> BLYNYDDOEDD. Mae </a:t>
            </a:r>
            <a:r>
              <a:rPr lang="en-GB" dirty="0" err="1"/>
              <a:t>gan</a:t>
            </a:r>
            <a:r>
              <a:rPr lang="en-GB" dirty="0"/>
              <a:t> EYP </a:t>
            </a:r>
            <a:r>
              <a:rPr lang="en-GB" dirty="0" err="1"/>
              <a:t>rôl</a:t>
            </a:r>
            <a:r>
              <a:rPr lang="en-GB" dirty="0"/>
              <a:t> </a:t>
            </a:r>
            <a:r>
              <a:rPr lang="en-GB" dirty="0" err="1"/>
              <a:t>swydd</a:t>
            </a:r>
            <a:r>
              <a:rPr lang="en-GB" dirty="0"/>
              <a:t> </a:t>
            </a:r>
            <a:r>
              <a:rPr lang="en-GB" dirty="0" err="1"/>
              <a:t>fedrus</a:t>
            </a:r>
            <a:r>
              <a:rPr lang="en-GB" dirty="0"/>
              <a:t> a </a:t>
            </a:r>
            <a:r>
              <a:rPr lang="en-GB" dirty="0" err="1"/>
              <a:t>phwysig</a:t>
            </a:r>
            <a:r>
              <a:rPr lang="en-GB" dirty="0"/>
              <a:t> </a:t>
            </a:r>
            <a:r>
              <a:rPr lang="en-GB" dirty="0" err="1"/>
              <a:t>sy'n</a:t>
            </a:r>
            <a:r>
              <a:rPr lang="en-GB" dirty="0"/>
              <a:t> </a:t>
            </a:r>
            <a:r>
              <a:rPr lang="en-GB" dirty="0" err="1"/>
              <a:t>cyfateb</a:t>
            </a:r>
            <a:r>
              <a:rPr lang="en-GB" dirty="0"/>
              <a:t> </a:t>
            </a:r>
            <a:r>
              <a:rPr lang="en-GB" dirty="0" err="1"/>
              <a:t>i</a:t>
            </a:r>
            <a:r>
              <a:rPr lang="en-GB" dirty="0"/>
              <a:t> </a:t>
            </a:r>
            <a:r>
              <a:rPr lang="en-GB" dirty="0" err="1"/>
              <a:t>athrawon</a:t>
            </a:r>
            <a:r>
              <a:rPr lang="en-GB" dirty="0"/>
              <a:t> </a:t>
            </a:r>
            <a:r>
              <a:rPr lang="en-GB" dirty="0" err="1"/>
              <a:t>yng</a:t>
            </a:r>
            <a:r>
              <a:rPr lang="en-GB" dirty="0"/>
              <a:t> </a:t>
            </a:r>
            <a:r>
              <a:rPr lang="en-GB" dirty="0" err="1"/>
              <a:t>nghyfnodau</a:t>
            </a:r>
            <a:r>
              <a:rPr lang="en-GB" dirty="0"/>
              <a:t> </a:t>
            </a:r>
            <a:r>
              <a:rPr lang="en-GB" dirty="0" err="1"/>
              <a:t>addysgol</a:t>
            </a:r>
            <a:r>
              <a:rPr lang="en-GB" dirty="0"/>
              <a:t> </a:t>
            </a:r>
            <a:r>
              <a:rPr lang="en-GB" dirty="0" err="1"/>
              <a:t>eraill</a:t>
            </a:r>
            <a:r>
              <a:rPr lang="en-GB" dirty="0"/>
              <a:t> y </a:t>
            </a:r>
            <a:r>
              <a:rPr lang="en-GB" dirty="0" err="1"/>
              <a:t>cwricwlwm</a:t>
            </a:r>
            <a:r>
              <a:rPr lang="en-GB" dirty="0"/>
              <a:t>. </a:t>
            </a:r>
          </a:p>
          <a:p>
            <a:endParaRPr lang="en-GB" dirty="0"/>
          </a:p>
          <a:p>
            <a:endParaRPr lang="en-GB" dirty="0"/>
          </a:p>
          <a:p>
            <a:endParaRPr lang="en-GB" dirty="0"/>
          </a:p>
          <a:p>
            <a:endParaRPr lang="en-GB" dirty="0"/>
          </a:p>
          <a:p>
            <a:endParaRPr lang="en-GB" dirty="0"/>
          </a:p>
          <a:p>
            <a:endParaRPr lang="en-GB" dirty="0"/>
          </a:p>
          <a:p>
            <a:endParaRPr lang="en-GB" dirty="0"/>
          </a:p>
          <a:p>
            <a:endParaRPr lang="en-GB" dirty="0"/>
          </a:p>
        </p:txBody>
      </p:sp>
      <p:sp>
        <p:nvSpPr>
          <p:cNvPr id="4" name="Content Placeholder 3">
            <a:extLst>
              <a:ext uri="{FF2B5EF4-FFF2-40B4-BE49-F238E27FC236}">
                <a16:creationId xmlns:a16="http://schemas.microsoft.com/office/drawing/2014/main" id="{2186CA7E-A595-4071-9A6C-438376F153E9}"/>
              </a:ext>
            </a:extLst>
          </p:cNvPr>
          <p:cNvSpPr>
            <a:spLocks noGrp="1"/>
          </p:cNvSpPr>
          <p:nvPr>
            <p:ph sz="half" idx="2"/>
          </p:nvPr>
        </p:nvSpPr>
        <p:spPr>
          <a:xfrm>
            <a:off x="6262548" y="1406324"/>
            <a:ext cx="5181600" cy="4351338"/>
          </a:xfrm>
        </p:spPr>
        <p:txBody>
          <a:bodyPr>
            <a:normAutofit fontScale="92500" lnSpcReduction="10000"/>
          </a:bodyPr>
          <a:lstStyle/>
          <a:p>
            <a:r>
              <a:rPr lang="en-GB" dirty="0">
                <a:solidFill>
                  <a:schemeClr val="accent1">
                    <a:lumMod val="75000"/>
                  </a:schemeClr>
                </a:solidFill>
              </a:rPr>
              <a:t>The Early Years Workforce Commission (2021) recommends an ‘awareness campaign’ is needed to highlight the critical importance of EY professionals in supporting the holistic development and education of young children within EY settings. EYP hold a skilled and important job role equivalent to teachers in other educational stages of the curriculum. </a:t>
            </a:r>
          </a:p>
        </p:txBody>
      </p:sp>
      <p:sp>
        <p:nvSpPr>
          <p:cNvPr id="6" name="TextBox 5">
            <a:extLst>
              <a:ext uri="{FF2B5EF4-FFF2-40B4-BE49-F238E27FC236}">
                <a16:creationId xmlns:a16="http://schemas.microsoft.com/office/drawing/2014/main" id="{22119083-4A9C-41BA-9F3C-2BA3BB045C31}"/>
              </a:ext>
            </a:extLst>
          </p:cNvPr>
          <p:cNvSpPr txBox="1"/>
          <p:nvPr/>
        </p:nvSpPr>
        <p:spPr>
          <a:xfrm>
            <a:off x="104867" y="5580294"/>
            <a:ext cx="11982265" cy="338554"/>
          </a:xfrm>
          <a:prstGeom prst="rect">
            <a:avLst/>
          </a:prstGeom>
          <a:noFill/>
        </p:spPr>
        <p:txBody>
          <a:bodyPr wrap="square">
            <a:spAutoFit/>
          </a:bodyPr>
          <a:lstStyle/>
          <a:p>
            <a:r>
              <a:rPr lang="en-GB" sz="1600" dirty="0">
                <a:hlinkClick r:id="rId3"/>
              </a:rPr>
              <a:t>https://www.pacey.org.uk/Pacey/media/Website-files/Non-PACEY%20documents%20(PDFs)/a-workforce-in-crisis-saving-our-early-years.pdf</a:t>
            </a:r>
            <a:r>
              <a:rPr lang="en-GB" sz="1600" dirty="0"/>
              <a:t> </a:t>
            </a:r>
          </a:p>
        </p:txBody>
      </p:sp>
    </p:spTree>
    <p:extLst>
      <p:ext uri="{BB962C8B-B14F-4D97-AF65-F5344CB8AC3E}">
        <p14:creationId xmlns:p14="http://schemas.microsoft.com/office/powerpoint/2010/main" val="151276097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EA7941-CC84-4302-8B74-2D38170AC6AA}"/>
              </a:ext>
            </a:extLst>
          </p:cNvPr>
          <p:cNvSpPr>
            <a:spLocks noGrp="1"/>
          </p:cNvSpPr>
          <p:nvPr>
            <p:ph type="title"/>
          </p:nvPr>
        </p:nvSpPr>
        <p:spPr>
          <a:xfrm>
            <a:off x="52251" y="237307"/>
            <a:ext cx="12139749" cy="785247"/>
          </a:xfrm>
        </p:spPr>
        <p:txBody>
          <a:bodyPr>
            <a:noAutofit/>
          </a:bodyPr>
          <a:lstStyle/>
          <a:p>
            <a:pPr algn="ctr"/>
            <a:r>
              <a:rPr lang="en-GB" sz="4800" dirty="0" err="1"/>
              <a:t>Fframwaith</a:t>
            </a:r>
            <a:r>
              <a:rPr lang="en-GB" sz="4800" dirty="0"/>
              <a:t> </a:t>
            </a:r>
            <a:r>
              <a:rPr lang="en-GB" sz="4800" dirty="0" err="1"/>
              <a:t>Canlyniadau'r</a:t>
            </a:r>
            <a:r>
              <a:rPr lang="en-GB" sz="4800" dirty="0"/>
              <a:t> </a:t>
            </a:r>
            <a:r>
              <a:rPr lang="en-GB" sz="4800" dirty="0" err="1"/>
              <a:t>Blynyddoedd</a:t>
            </a:r>
            <a:r>
              <a:rPr lang="en-GB" sz="4800" dirty="0"/>
              <a:t> </a:t>
            </a:r>
            <a:r>
              <a:rPr lang="en-GB" sz="4800" dirty="0" err="1"/>
              <a:t>Cynnar</a:t>
            </a:r>
            <a:r>
              <a:rPr lang="en-GB" sz="4800" dirty="0"/>
              <a:t> / </a:t>
            </a:r>
            <a:r>
              <a:rPr lang="en-GB" sz="4800" dirty="0">
                <a:solidFill>
                  <a:schemeClr val="accent1">
                    <a:lumMod val="75000"/>
                  </a:schemeClr>
                </a:solidFill>
              </a:rPr>
              <a:t>Early Years Outcomes Framework</a:t>
            </a:r>
          </a:p>
        </p:txBody>
      </p:sp>
      <p:sp>
        <p:nvSpPr>
          <p:cNvPr id="3" name="Content Placeholder 2">
            <a:extLst>
              <a:ext uri="{FF2B5EF4-FFF2-40B4-BE49-F238E27FC236}">
                <a16:creationId xmlns:a16="http://schemas.microsoft.com/office/drawing/2014/main" id="{C88B83C5-BFE7-48D1-BF57-4DCB2BABB325}"/>
              </a:ext>
            </a:extLst>
          </p:cNvPr>
          <p:cNvSpPr>
            <a:spLocks noGrp="1"/>
          </p:cNvSpPr>
          <p:nvPr>
            <p:ph sz="half" idx="1"/>
          </p:nvPr>
        </p:nvSpPr>
        <p:spPr>
          <a:xfrm>
            <a:off x="6283235" y="1566137"/>
            <a:ext cx="5477690" cy="5304223"/>
          </a:xfrm>
        </p:spPr>
        <p:txBody>
          <a:bodyPr>
            <a:normAutofit fontScale="92500" lnSpcReduction="10000"/>
          </a:bodyPr>
          <a:lstStyle/>
          <a:p>
            <a:pPr marL="0" indent="0" algn="just">
              <a:buNone/>
            </a:pPr>
            <a:r>
              <a:rPr lang="en-GB" dirty="0">
                <a:solidFill>
                  <a:schemeClr val="accent1">
                    <a:lumMod val="75000"/>
                  </a:schemeClr>
                </a:solidFill>
              </a:rPr>
              <a:t>All children in the early years: </a:t>
            </a:r>
          </a:p>
          <a:p>
            <a:pPr algn="just"/>
            <a:r>
              <a:rPr lang="en-GB" dirty="0">
                <a:solidFill>
                  <a:schemeClr val="accent1">
                    <a:lumMod val="75000"/>
                  </a:schemeClr>
                </a:solidFill>
              </a:rPr>
              <a:t>Are and feel safe </a:t>
            </a:r>
          </a:p>
          <a:p>
            <a:pPr algn="just"/>
            <a:r>
              <a:rPr lang="en-GB" dirty="0">
                <a:solidFill>
                  <a:schemeClr val="accent1">
                    <a:lumMod val="75000"/>
                  </a:schemeClr>
                </a:solidFill>
              </a:rPr>
              <a:t>Are cared for, supported        and valued </a:t>
            </a:r>
          </a:p>
          <a:p>
            <a:pPr algn="just"/>
            <a:r>
              <a:rPr lang="en-GB" dirty="0">
                <a:solidFill>
                  <a:schemeClr val="accent1">
                    <a:lumMod val="75000"/>
                  </a:schemeClr>
                </a:solidFill>
              </a:rPr>
              <a:t>Are resilient, capable and coping </a:t>
            </a:r>
          </a:p>
          <a:p>
            <a:pPr algn="just"/>
            <a:r>
              <a:rPr lang="en-GB" dirty="0">
                <a:solidFill>
                  <a:schemeClr val="accent1">
                    <a:lumMod val="75000"/>
                  </a:schemeClr>
                </a:solidFill>
              </a:rPr>
              <a:t>Are healthy </a:t>
            </a:r>
          </a:p>
          <a:p>
            <a:pPr algn="just"/>
            <a:r>
              <a:rPr lang="en-GB" dirty="0">
                <a:solidFill>
                  <a:schemeClr val="accent1">
                    <a:lumMod val="75000"/>
                  </a:schemeClr>
                </a:solidFill>
              </a:rPr>
              <a:t>Learn and develop </a:t>
            </a:r>
          </a:p>
          <a:p>
            <a:pPr algn="just"/>
            <a:r>
              <a:rPr lang="en-GB" dirty="0">
                <a:solidFill>
                  <a:schemeClr val="accent1">
                    <a:lumMod val="75000"/>
                  </a:schemeClr>
                </a:solidFill>
              </a:rPr>
              <a:t>Do not live in and are not disadvantaged by poverty </a:t>
            </a:r>
          </a:p>
        </p:txBody>
      </p:sp>
      <p:sp>
        <p:nvSpPr>
          <p:cNvPr id="4" name="Content Placeholder 3">
            <a:extLst>
              <a:ext uri="{FF2B5EF4-FFF2-40B4-BE49-F238E27FC236}">
                <a16:creationId xmlns:a16="http://schemas.microsoft.com/office/drawing/2014/main" id="{EEBC5294-F5EC-4D42-B8DE-56EC3AF941DA}"/>
              </a:ext>
            </a:extLst>
          </p:cNvPr>
          <p:cNvSpPr>
            <a:spLocks noGrp="1"/>
          </p:cNvSpPr>
          <p:nvPr>
            <p:ph sz="half" idx="2"/>
          </p:nvPr>
        </p:nvSpPr>
        <p:spPr>
          <a:xfrm>
            <a:off x="109980" y="1488463"/>
            <a:ext cx="5676866" cy="4351338"/>
          </a:xfrm>
        </p:spPr>
        <p:txBody>
          <a:bodyPr>
            <a:normAutofit fontScale="92500" lnSpcReduction="10000"/>
          </a:bodyPr>
          <a:lstStyle/>
          <a:p>
            <a:pPr marL="0" indent="0">
              <a:buNone/>
            </a:pPr>
            <a:r>
              <a:rPr lang="en-GB" dirty="0" err="1"/>
              <a:t>Pob</a:t>
            </a:r>
            <a:r>
              <a:rPr lang="en-GB" dirty="0"/>
              <a:t> </a:t>
            </a:r>
            <a:r>
              <a:rPr lang="en-GB" dirty="0" err="1"/>
              <a:t>plentyn</a:t>
            </a:r>
            <a:r>
              <a:rPr lang="en-GB" dirty="0"/>
              <a:t> </a:t>
            </a:r>
            <a:r>
              <a:rPr lang="en-GB" dirty="0" err="1"/>
              <a:t>yn</a:t>
            </a:r>
            <a:r>
              <a:rPr lang="en-GB" dirty="0"/>
              <a:t> y </a:t>
            </a:r>
            <a:r>
              <a:rPr lang="en-GB" dirty="0" err="1"/>
              <a:t>blynyddoedd</a:t>
            </a:r>
            <a:r>
              <a:rPr lang="en-GB" dirty="0"/>
              <a:t> </a:t>
            </a:r>
            <a:r>
              <a:rPr lang="en-GB" dirty="0" err="1"/>
              <a:t>cynnar</a:t>
            </a:r>
            <a:r>
              <a:rPr lang="en-GB" dirty="0"/>
              <a:t>: </a:t>
            </a:r>
          </a:p>
          <a:p>
            <a:r>
              <a:rPr lang="en-GB" dirty="0"/>
              <a:t>Yn </a:t>
            </a:r>
            <a:r>
              <a:rPr lang="en-GB" dirty="0" err="1"/>
              <a:t>ddiogel</a:t>
            </a:r>
            <a:r>
              <a:rPr lang="en-GB" dirty="0"/>
              <a:t> ac </a:t>
            </a:r>
            <a:r>
              <a:rPr lang="en-GB" dirty="0" err="1"/>
              <a:t>yn</a:t>
            </a:r>
            <a:r>
              <a:rPr lang="en-GB" dirty="0"/>
              <a:t> </a:t>
            </a:r>
            <a:r>
              <a:rPr lang="en-GB" dirty="0" err="1"/>
              <a:t>teimlo'n</a:t>
            </a:r>
            <a:r>
              <a:rPr lang="en-GB" dirty="0"/>
              <a:t> </a:t>
            </a:r>
            <a:r>
              <a:rPr lang="en-GB" dirty="0" err="1"/>
              <a:t>ddiogel</a:t>
            </a:r>
            <a:r>
              <a:rPr lang="en-GB" dirty="0"/>
              <a:t> </a:t>
            </a:r>
          </a:p>
          <a:p>
            <a:r>
              <a:rPr lang="en-GB" dirty="0"/>
              <a:t>Yn </a:t>
            </a:r>
            <a:r>
              <a:rPr lang="en-GB" dirty="0" err="1"/>
              <a:t>derbyn</a:t>
            </a:r>
            <a:r>
              <a:rPr lang="en-GB" dirty="0"/>
              <a:t> </a:t>
            </a:r>
            <a:r>
              <a:rPr lang="en-GB" dirty="0" err="1"/>
              <a:t>gofal</a:t>
            </a:r>
            <a:r>
              <a:rPr lang="en-GB" dirty="0"/>
              <a:t>, </a:t>
            </a:r>
            <a:r>
              <a:rPr lang="en-GB" dirty="0" err="1"/>
              <a:t>yn</a:t>
            </a:r>
            <a:r>
              <a:rPr lang="en-GB" dirty="0"/>
              <a:t> </a:t>
            </a:r>
            <a:r>
              <a:rPr lang="en-GB" dirty="0" err="1"/>
              <a:t>cael</a:t>
            </a:r>
            <a:r>
              <a:rPr lang="en-GB" dirty="0"/>
              <a:t> </a:t>
            </a:r>
            <a:r>
              <a:rPr lang="en-GB" dirty="0" err="1"/>
              <a:t>eu</a:t>
            </a:r>
            <a:r>
              <a:rPr lang="en-GB" dirty="0"/>
              <a:t> </a:t>
            </a:r>
            <a:r>
              <a:rPr lang="en-GB" dirty="0" err="1"/>
              <a:t>cefnogi</a:t>
            </a:r>
            <a:r>
              <a:rPr lang="en-GB" dirty="0"/>
              <a:t> </a:t>
            </a:r>
            <a:r>
              <a:rPr lang="en-GB" dirty="0" err="1"/>
              <a:t>a'u</a:t>
            </a:r>
            <a:r>
              <a:rPr lang="en-GB" dirty="0"/>
              <a:t> </a:t>
            </a:r>
            <a:r>
              <a:rPr lang="en-GB" dirty="0" err="1"/>
              <a:t>gwerthfawrogi</a:t>
            </a:r>
            <a:r>
              <a:rPr lang="en-GB" dirty="0"/>
              <a:t> </a:t>
            </a:r>
          </a:p>
          <a:p>
            <a:r>
              <a:rPr lang="en-GB" dirty="0"/>
              <a:t>Yn </a:t>
            </a:r>
            <a:r>
              <a:rPr lang="en-GB" dirty="0" err="1"/>
              <a:t>wydn</a:t>
            </a:r>
            <a:r>
              <a:rPr lang="en-GB" dirty="0"/>
              <a:t>, </a:t>
            </a:r>
            <a:r>
              <a:rPr lang="en-GB" dirty="0" err="1"/>
              <a:t>yn</a:t>
            </a:r>
            <a:r>
              <a:rPr lang="en-GB" dirty="0"/>
              <a:t> </a:t>
            </a:r>
            <a:r>
              <a:rPr lang="en-GB" dirty="0" err="1"/>
              <a:t>alluog</a:t>
            </a:r>
            <a:r>
              <a:rPr lang="en-GB" dirty="0"/>
              <a:t> ac </a:t>
            </a:r>
            <a:r>
              <a:rPr lang="en-GB" dirty="0" err="1"/>
              <a:t>yn</a:t>
            </a:r>
            <a:r>
              <a:rPr lang="en-GB" dirty="0"/>
              <a:t> </a:t>
            </a:r>
            <a:r>
              <a:rPr lang="en-GB" dirty="0" err="1"/>
              <a:t>ymdopi</a:t>
            </a:r>
            <a:r>
              <a:rPr lang="en-GB" dirty="0"/>
              <a:t> </a:t>
            </a:r>
          </a:p>
          <a:p>
            <a:r>
              <a:rPr lang="en-GB" dirty="0"/>
              <a:t>Yn </a:t>
            </a:r>
            <a:r>
              <a:rPr lang="en-GB" dirty="0" err="1"/>
              <a:t>iach</a:t>
            </a:r>
            <a:r>
              <a:rPr lang="en-GB" dirty="0"/>
              <a:t> </a:t>
            </a:r>
          </a:p>
          <a:p>
            <a:r>
              <a:rPr lang="en-GB" dirty="0" err="1"/>
              <a:t>Dysgu</a:t>
            </a:r>
            <a:r>
              <a:rPr lang="en-GB" dirty="0"/>
              <a:t> a </a:t>
            </a:r>
            <a:r>
              <a:rPr lang="en-GB" dirty="0" err="1"/>
              <a:t>datblygu</a:t>
            </a:r>
            <a:r>
              <a:rPr lang="en-GB" dirty="0"/>
              <a:t> </a:t>
            </a:r>
          </a:p>
          <a:p>
            <a:r>
              <a:rPr lang="en-GB" dirty="0" err="1"/>
              <a:t>Peidiwch</a:t>
            </a:r>
            <a:r>
              <a:rPr lang="en-GB" dirty="0"/>
              <a:t> â </a:t>
            </a:r>
            <a:r>
              <a:rPr lang="en-GB" dirty="0" err="1"/>
              <a:t>byw</a:t>
            </a:r>
            <a:r>
              <a:rPr lang="en-GB" dirty="0"/>
              <a:t> ac </a:t>
            </a:r>
            <a:r>
              <a:rPr lang="en-GB" dirty="0" err="1"/>
              <a:t>nid</a:t>
            </a:r>
            <a:r>
              <a:rPr lang="en-GB" dirty="0"/>
              <a:t> </a:t>
            </a:r>
            <a:r>
              <a:rPr lang="en-GB" dirty="0" err="1"/>
              <a:t>ydynt</a:t>
            </a:r>
            <a:r>
              <a:rPr lang="en-GB" dirty="0"/>
              <a:t> dan </a:t>
            </a:r>
            <a:r>
              <a:rPr lang="en-GB" dirty="0" err="1"/>
              <a:t>anfantais</a:t>
            </a:r>
            <a:r>
              <a:rPr lang="en-GB" dirty="0"/>
              <a:t> </a:t>
            </a:r>
            <a:r>
              <a:rPr lang="en-GB" dirty="0" err="1"/>
              <a:t>oherwydd</a:t>
            </a:r>
            <a:r>
              <a:rPr lang="en-GB" dirty="0"/>
              <a:t> </a:t>
            </a:r>
            <a:r>
              <a:rPr lang="en-GB" dirty="0" err="1"/>
              <a:t>tlodi</a:t>
            </a:r>
            <a:r>
              <a:rPr lang="en-GB" dirty="0"/>
              <a:t> </a:t>
            </a:r>
          </a:p>
          <a:p>
            <a:endParaRPr lang="en-GB" dirty="0"/>
          </a:p>
        </p:txBody>
      </p:sp>
    </p:spTree>
    <p:extLst>
      <p:ext uri="{BB962C8B-B14F-4D97-AF65-F5344CB8AC3E}">
        <p14:creationId xmlns:p14="http://schemas.microsoft.com/office/powerpoint/2010/main" val="8858653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EA224-DEAB-4957-91E7-41E8D09660CC}"/>
              </a:ext>
            </a:extLst>
          </p:cNvPr>
          <p:cNvSpPr>
            <a:spLocks noGrp="1"/>
          </p:cNvSpPr>
          <p:nvPr>
            <p:ph type="title"/>
          </p:nvPr>
        </p:nvSpPr>
        <p:spPr/>
        <p:txBody>
          <a:bodyPr>
            <a:normAutofit/>
          </a:bodyPr>
          <a:lstStyle/>
          <a:p>
            <a:r>
              <a:rPr lang="en-GB" sz="4800" dirty="0" err="1"/>
              <a:t>Cwricwla</a:t>
            </a:r>
            <a:r>
              <a:rPr lang="en-GB" sz="4800" dirty="0"/>
              <a:t>                    </a:t>
            </a:r>
            <a:r>
              <a:rPr lang="en-GB" sz="4800" dirty="0">
                <a:solidFill>
                  <a:schemeClr val="accent1">
                    <a:lumMod val="75000"/>
                  </a:schemeClr>
                </a:solidFill>
              </a:rPr>
              <a:t>Curricula.</a:t>
            </a:r>
          </a:p>
        </p:txBody>
      </p:sp>
      <p:sp>
        <p:nvSpPr>
          <p:cNvPr id="3" name="Content Placeholder 2">
            <a:extLst>
              <a:ext uri="{FF2B5EF4-FFF2-40B4-BE49-F238E27FC236}">
                <a16:creationId xmlns:a16="http://schemas.microsoft.com/office/drawing/2014/main" id="{AFAA1EC0-B5D4-4E46-822A-E53754FE05C2}"/>
              </a:ext>
            </a:extLst>
          </p:cNvPr>
          <p:cNvSpPr>
            <a:spLocks noGrp="1"/>
          </p:cNvSpPr>
          <p:nvPr>
            <p:ph sz="half" idx="1"/>
          </p:nvPr>
        </p:nvSpPr>
        <p:spPr>
          <a:xfrm>
            <a:off x="6481919" y="1796128"/>
            <a:ext cx="5181600" cy="4351338"/>
          </a:xfrm>
        </p:spPr>
        <p:txBody>
          <a:bodyPr/>
          <a:lstStyle/>
          <a:p>
            <a:r>
              <a:rPr lang="en-GB" dirty="0">
                <a:solidFill>
                  <a:schemeClr val="accent1">
                    <a:lumMod val="75000"/>
                  </a:schemeClr>
                </a:solidFill>
              </a:rPr>
              <a:t>Foundation Phase</a:t>
            </a:r>
          </a:p>
          <a:p>
            <a:r>
              <a:rPr lang="en-GB" dirty="0">
                <a:solidFill>
                  <a:schemeClr val="accent1">
                    <a:lumMod val="75000"/>
                  </a:schemeClr>
                </a:solidFill>
              </a:rPr>
              <a:t>New Curriculum for Wales</a:t>
            </a:r>
          </a:p>
          <a:p>
            <a:r>
              <a:rPr lang="en-GB" dirty="0">
                <a:solidFill>
                  <a:schemeClr val="accent1">
                    <a:lumMod val="75000"/>
                  </a:schemeClr>
                </a:solidFill>
              </a:rPr>
              <a:t>A curriculum for funded non-maintained nursery settings</a:t>
            </a:r>
          </a:p>
        </p:txBody>
      </p:sp>
      <p:sp>
        <p:nvSpPr>
          <p:cNvPr id="4" name="Content Placeholder 3">
            <a:extLst>
              <a:ext uri="{FF2B5EF4-FFF2-40B4-BE49-F238E27FC236}">
                <a16:creationId xmlns:a16="http://schemas.microsoft.com/office/drawing/2014/main" id="{4D8DA286-B631-49B3-AB89-DE89483A0CD3}"/>
              </a:ext>
            </a:extLst>
          </p:cNvPr>
          <p:cNvSpPr>
            <a:spLocks noGrp="1"/>
          </p:cNvSpPr>
          <p:nvPr>
            <p:ph sz="half" idx="2"/>
          </p:nvPr>
        </p:nvSpPr>
        <p:spPr>
          <a:xfrm>
            <a:off x="528483" y="1796128"/>
            <a:ext cx="5181600" cy="4351338"/>
          </a:xfrm>
        </p:spPr>
        <p:txBody>
          <a:bodyPr/>
          <a:lstStyle/>
          <a:p>
            <a:r>
              <a:rPr lang="en-GB" dirty="0"/>
              <a:t>Sylfaen</a:t>
            </a:r>
          </a:p>
          <a:p>
            <a:r>
              <a:rPr lang="en-GB" dirty="0" err="1"/>
              <a:t>Cwricwlwm</a:t>
            </a:r>
            <a:r>
              <a:rPr lang="en-GB" dirty="0"/>
              <a:t> Newydd </a:t>
            </a:r>
            <a:r>
              <a:rPr lang="en-GB" dirty="0" err="1"/>
              <a:t>i</a:t>
            </a:r>
            <a:r>
              <a:rPr lang="en-GB" dirty="0"/>
              <a:t> </a:t>
            </a:r>
            <a:r>
              <a:rPr lang="en-GB" dirty="0" err="1"/>
              <a:t>Gymru</a:t>
            </a:r>
            <a:endParaRPr lang="en-GB" dirty="0"/>
          </a:p>
          <a:p>
            <a:r>
              <a:rPr lang="en-GB" dirty="0" err="1"/>
              <a:t>Cwricwlwm</a:t>
            </a:r>
            <a:r>
              <a:rPr lang="en-GB" dirty="0"/>
              <a:t> </a:t>
            </a:r>
            <a:r>
              <a:rPr lang="en-GB" dirty="0" err="1"/>
              <a:t>ar</a:t>
            </a:r>
            <a:r>
              <a:rPr lang="en-GB" dirty="0"/>
              <a:t> </a:t>
            </a:r>
            <a:r>
              <a:rPr lang="en-GB" dirty="0" err="1"/>
              <a:t>gyfer</a:t>
            </a:r>
            <a:r>
              <a:rPr lang="en-GB" dirty="0"/>
              <a:t> </a:t>
            </a:r>
            <a:r>
              <a:rPr lang="en-GB" dirty="0" err="1"/>
              <a:t>lleoliadau</a:t>
            </a:r>
            <a:r>
              <a:rPr lang="en-GB" dirty="0"/>
              <a:t> </a:t>
            </a:r>
            <a:r>
              <a:rPr lang="en-GB" dirty="0" err="1"/>
              <a:t>meithrin</a:t>
            </a:r>
            <a:r>
              <a:rPr lang="en-GB" dirty="0"/>
              <a:t> </a:t>
            </a:r>
            <a:r>
              <a:rPr lang="en-GB" dirty="0" err="1"/>
              <a:t>nas</a:t>
            </a:r>
            <a:r>
              <a:rPr lang="en-GB" dirty="0"/>
              <a:t> </a:t>
            </a:r>
            <a:r>
              <a:rPr lang="en-GB" dirty="0" err="1"/>
              <a:t>cynhelir</a:t>
            </a:r>
            <a:r>
              <a:rPr lang="en-GB" dirty="0"/>
              <a:t> a </a:t>
            </a:r>
            <a:r>
              <a:rPr lang="en-GB" dirty="0" err="1"/>
              <a:t>ariennir</a:t>
            </a:r>
            <a:endParaRPr lang="en-GB" dirty="0"/>
          </a:p>
          <a:p>
            <a:endParaRPr lang="en-GB" dirty="0"/>
          </a:p>
          <a:p>
            <a:endParaRPr lang="en-GB" dirty="0"/>
          </a:p>
        </p:txBody>
      </p:sp>
    </p:spTree>
    <p:extLst>
      <p:ext uri="{BB962C8B-B14F-4D97-AF65-F5344CB8AC3E}">
        <p14:creationId xmlns:p14="http://schemas.microsoft.com/office/powerpoint/2010/main" val="168347203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71" name="Rectangle 70">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ED67DE3-4797-48BB-BB0F-CC28CF678E9A}"/>
              </a:ext>
            </a:extLst>
          </p:cNvPr>
          <p:cNvSpPr>
            <a:spLocks noGrp="1"/>
          </p:cNvSpPr>
          <p:nvPr>
            <p:ph type="title"/>
          </p:nvPr>
        </p:nvSpPr>
        <p:spPr>
          <a:xfrm>
            <a:off x="344649" y="680714"/>
            <a:ext cx="4368602" cy="1956841"/>
          </a:xfrm>
        </p:spPr>
        <p:txBody>
          <a:bodyPr vert="horz" lIns="91440" tIns="45720" rIns="91440" bIns="45720" rtlCol="0" anchor="b">
            <a:noAutofit/>
          </a:bodyPr>
          <a:lstStyle/>
          <a:p>
            <a:pPr algn="ctr"/>
            <a:r>
              <a:rPr lang="en-US" sz="4800" dirty="0" err="1"/>
              <a:t>Polisïau</a:t>
            </a:r>
            <a:r>
              <a:rPr lang="en-US" sz="4800" dirty="0"/>
              <a:t> a </a:t>
            </a:r>
            <a:r>
              <a:rPr lang="en-US" sz="4800" dirty="0" err="1"/>
              <a:t>Fframweithiau</a:t>
            </a:r>
            <a:br>
              <a:rPr lang="en-US" sz="4800" dirty="0"/>
            </a:br>
            <a:r>
              <a:rPr lang="en-US" sz="4800" dirty="0">
                <a:solidFill>
                  <a:schemeClr val="accent1">
                    <a:lumMod val="75000"/>
                  </a:schemeClr>
                </a:solidFill>
              </a:rPr>
              <a:t>Policy and Frameworks</a:t>
            </a:r>
          </a:p>
        </p:txBody>
      </p:sp>
      <p:sp>
        <p:nvSpPr>
          <p:cNvPr id="73"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0B1CA469-289C-4428-AFF7-460E286967F8}"/>
              </a:ext>
            </a:extLst>
          </p:cNvPr>
          <p:cNvSpPr>
            <a:spLocks noGrp="1"/>
          </p:cNvSpPr>
          <p:nvPr>
            <p:ph sz="half" idx="1"/>
          </p:nvPr>
        </p:nvSpPr>
        <p:spPr>
          <a:xfrm>
            <a:off x="-1525" y="2669828"/>
            <a:ext cx="5443338" cy="4123626"/>
          </a:xfrm>
        </p:spPr>
        <p:txBody>
          <a:bodyPr vert="horz" lIns="91440" tIns="45720" rIns="91440" bIns="45720" rtlCol="0">
            <a:noAutofit/>
          </a:bodyPr>
          <a:lstStyle/>
          <a:p>
            <a:r>
              <a:rPr lang="en-GB" sz="2400" dirty="0">
                <a:hlinkClick r:id="rId3"/>
              </a:rPr>
              <a:t>UNCRC </a:t>
            </a:r>
            <a:r>
              <a:rPr lang="en-GB" sz="2400" dirty="0" err="1">
                <a:hlinkClick r:id="rId3"/>
              </a:rPr>
              <a:t>Rights_En</a:t>
            </a:r>
            <a:r>
              <a:rPr lang="en-GB" sz="2400" dirty="0">
                <a:hlinkClick r:id="rId3"/>
              </a:rPr>
              <a:t> (1).pdf (</a:t>
            </a:r>
            <a:r>
              <a:rPr lang="en-GB" sz="2400" dirty="0" err="1">
                <a:hlinkClick r:id="rId3"/>
              </a:rPr>
              <a:t>gov.wales</a:t>
            </a:r>
            <a:r>
              <a:rPr lang="en-GB" sz="2400" dirty="0">
                <a:hlinkClick r:id="rId3"/>
              </a:rPr>
              <a:t>)</a:t>
            </a:r>
            <a:endParaRPr lang="en-US" sz="2400" dirty="0"/>
          </a:p>
          <a:p>
            <a:r>
              <a:rPr lang="en-US" sz="2400" dirty="0">
                <a:hlinkClick r:id="rId4"/>
              </a:rPr>
              <a:t>successful-futures.pdf (</a:t>
            </a:r>
            <a:r>
              <a:rPr lang="en-US" sz="2400" dirty="0" err="1">
                <a:hlinkClick r:id="rId4"/>
              </a:rPr>
              <a:t>gov.wales</a:t>
            </a:r>
            <a:r>
              <a:rPr lang="en-US" sz="2400" dirty="0">
                <a:hlinkClick r:id="rId4"/>
              </a:rPr>
              <a:t>)</a:t>
            </a:r>
            <a:endParaRPr lang="en-US" sz="2400" dirty="0"/>
          </a:p>
          <a:p>
            <a:r>
              <a:rPr lang="en-US" sz="2400" dirty="0">
                <a:hlinkClick r:id="rId5"/>
              </a:rPr>
              <a:t>Early Years Outcomes Framework </a:t>
            </a:r>
            <a:endParaRPr lang="en-US" sz="2400" dirty="0"/>
          </a:p>
          <a:p>
            <a:r>
              <a:rPr lang="en-US" sz="2400" dirty="0">
                <a:hlinkClick r:id="rId6"/>
              </a:rPr>
              <a:t>building-brighter-future-en.pdf </a:t>
            </a:r>
            <a:endParaRPr lang="en-US" sz="2400" dirty="0"/>
          </a:p>
          <a:p>
            <a:r>
              <a:rPr lang="en-US" sz="2400" dirty="0">
                <a:hlinkClick r:id="rId7"/>
              </a:rPr>
              <a:t>well-being-of-future-generations-</a:t>
            </a:r>
            <a:r>
              <a:rPr lang="en-US" sz="2400" dirty="0" err="1">
                <a:hlinkClick r:id="rId7"/>
              </a:rPr>
              <a:t>wales</a:t>
            </a:r>
            <a:r>
              <a:rPr lang="en-US" sz="2400" dirty="0">
                <a:hlinkClick r:id="rId7"/>
              </a:rPr>
              <a:t> </a:t>
            </a:r>
            <a:endParaRPr lang="en-US" sz="2400" dirty="0"/>
          </a:p>
          <a:p>
            <a:r>
              <a:rPr lang="en-US" sz="2400" dirty="0">
                <a:hlinkClick r:id="rId8"/>
              </a:rPr>
              <a:t>flying-start-health-programme-guidance_0.pdf </a:t>
            </a:r>
            <a:endParaRPr lang="en-US" sz="2400" dirty="0"/>
          </a:p>
          <a:p>
            <a:r>
              <a:rPr lang="en-US" sz="2400" dirty="0">
                <a:hlinkClick r:id="rId9"/>
              </a:rPr>
              <a:t>children-and-young-peoples-plan.pdf </a:t>
            </a:r>
            <a:endParaRPr lang="en-US" sz="2400" dirty="0"/>
          </a:p>
        </p:txBody>
      </p:sp>
      <p:pic>
        <p:nvPicPr>
          <p:cNvPr id="1026" name="Picture 2" descr="UN Convention on the Rights of the Child - UNICEF UK">
            <a:extLst>
              <a:ext uri="{FF2B5EF4-FFF2-40B4-BE49-F238E27FC236}">
                <a16:creationId xmlns:a16="http://schemas.microsoft.com/office/drawing/2014/main" id="{BF656137-39D7-4DEB-A2FC-BE22604A30E1}"/>
              </a:ext>
            </a:extLst>
          </p:cNvPr>
          <p:cNvPicPr>
            <a:picLocks noChangeAspect="1" noChangeArrowheads="1"/>
          </p:cNvPicPr>
          <p:nvPr/>
        </p:nvPicPr>
        <p:blipFill rotWithShape="1">
          <a:blip r:embed="rId10">
            <a:extLst>
              <a:ext uri="{28A0092B-C50C-407E-A947-70E740481C1C}">
                <a14:useLocalDpi xmlns:a14="http://schemas.microsoft.com/office/drawing/2010/main" val="0"/>
              </a:ext>
            </a:extLst>
          </a:blip>
          <a:srcRect l="40938" r="18189" b="1"/>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73772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0C6A8D-0647-4D28-92BC-2EF86023F15D}"/>
              </a:ext>
            </a:extLst>
          </p:cNvPr>
          <p:cNvSpPr>
            <a:spLocks noGrp="1"/>
          </p:cNvSpPr>
          <p:nvPr>
            <p:ph type="title"/>
          </p:nvPr>
        </p:nvSpPr>
        <p:spPr/>
        <p:txBody>
          <a:bodyPr>
            <a:normAutofit/>
          </a:bodyPr>
          <a:lstStyle/>
          <a:p>
            <a:r>
              <a:rPr lang="en-GB" sz="4800" dirty="0" err="1"/>
              <a:t>Moeseg</a:t>
            </a:r>
            <a:r>
              <a:rPr lang="en-GB" sz="4800" dirty="0"/>
              <a:t> / </a:t>
            </a:r>
            <a:r>
              <a:rPr lang="en-GB" sz="4800" dirty="0">
                <a:solidFill>
                  <a:schemeClr val="accent1">
                    <a:lumMod val="75000"/>
                  </a:schemeClr>
                </a:solidFill>
              </a:rPr>
              <a:t>Ethics</a:t>
            </a:r>
          </a:p>
        </p:txBody>
      </p:sp>
      <p:sp>
        <p:nvSpPr>
          <p:cNvPr id="4" name="Content Placeholder 3">
            <a:extLst>
              <a:ext uri="{FF2B5EF4-FFF2-40B4-BE49-F238E27FC236}">
                <a16:creationId xmlns:a16="http://schemas.microsoft.com/office/drawing/2014/main" id="{31DDBDE1-2530-473C-A4B1-E90766D4DE03}"/>
              </a:ext>
            </a:extLst>
          </p:cNvPr>
          <p:cNvSpPr>
            <a:spLocks noGrp="1"/>
          </p:cNvSpPr>
          <p:nvPr>
            <p:ph sz="half" idx="2"/>
          </p:nvPr>
        </p:nvSpPr>
        <p:spPr>
          <a:xfrm>
            <a:off x="8449519" y="2084229"/>
            <a:ext cx="3483015" cy="4351338"/>
          </a:xfrm>
        </p:spPr>
        <p:txBody>
          <a:bodyPr>
            <a:normAutofit lnSpcReduction="10000"/>
          </a:bodyPr>
          <a:lstStyle/>
          <a:p>
            <a:r>
              <a:rPr lang="en-GB" dirty="0">
                <a:solidFill>
                  <a:schemeClr val="accent1">
                    <a:lumMod val="75000"/>
                  </a:schemeClr>
                </a:solidFill>
              </a:rPr>
              <a:t>Why think about ethics? </a:t>
            </a:r>
          </a:p>
          <a:p>
            <a:r>
              <a:rPr lang="en-GB" dirty="0">
                <a:solidFill>
                  <a:schemeClr val="accent1">
                    <a:lumMod val="75000"/>
                  </a:schemeClr>
                </a:solidFill>
              </a:rPr>
              <a:t>Why are ethics so important in early childhood?</a:t>
            </a:r>
          </a:p>
        </p:txBody>
      </p:sp>
      <p:sp>
        <p:nvSpPr>
          <p:cNvPr id="5" name="Title 3">
            <a:extLst>
              <a:ext uri="{FF2B5EF4-FFF2-40B4-BE49-F238E27FC236}">
                <a16:creationId xmlns:a16="http://schemas.microsoft.com/office/drawing/2014/main" id="{89F4E20D-C5A5-422E-9CFC-7DAA35BF4CDD}"/>
              </a:ext>
            </a:extLst>
          </p:cNvPr>
          <p:cNvSpPr>
            <a:spLocks noGrp="1"/>
          </p:cNvSpPr>
          <p:nvPr>
            <p:ph sz="half" idx="1"/>
          </p:nvPr>
        </p:nvSpPr>
        <p:spPr>
          <a:xfrm>
            <a:off x="259466" y="2060293"/>
            <a:ext cx="3317111" cy="4351338"/>
          </a:xfrm>
        </p:spPr>
        <p:txBody>
          <a:bodyPr>
            <a:normAutofit lnSpcReduction="10000"/>
          </a:bodyPr>
          <a:lstStyle/>
          <a:p>
            <a:r>
              <a:rPr lang="en-GB" dirty="0"/>
              <a:t>Pam </a:t>
            </a:r>
            <a:r>
              <a:rPr lang="en-GB" dirty="0" err="1"/>
              <a:t>meddwl</a:t>
            </a:r>
            <a:r>
              <a:rPr lang="en-GB" dirty="0"/>
              <a:t> am </a:t>
            </a:r>
            <a:r>
              <a:rPr lang="en-GB" dirty="0" err="1"/>
              <a:t>moeseg</a:t>
            </a:r>
            <a:r>
              <a:rPr lang="en-GB" dirty="0"/>
              <a:t>?</a:t>
            </a:r>
          </a:p>
          <a:p>
            <a:r>
              <a:rPr lang="en-GB" dirty="0"/>
              <a:t>Pam </a:t>
            </a:r>
            <a:r>
              <a:rPr lang="en-GB" dirty="0" err="1"/>
              <a:t>mae</a:t>
            </a:r>
            <a:r>
              <a:rPr lang="en-GB" dirty="0"/>
              <a:t> </a:t>
            </a:r>
            <a:r>
              <a:rPr lang="en-GB" dirty="0" err="1"/>
              <a:t>moeseg</a:t>
            </a:r>
            <a:r>
              <a:rPr lang="en-GB" dirty="0"/>
              <a:t> mor </a:t>
            </a:r>
            <a:r>
              <a:rPr lang="en-GB" dirty="0" err="1"/>
              <a:t>bwysig</a:t>
            </a:r>
            <a:r>
              <a:rPr lang="en-GB" dirty="0"/>
              <a:t> </a:t>
            </a:r>
            <a:r>
              <a:rPr lang="en-GB" dirty="0" err="1"/>
              <a:t>mewn</a:t>
            </a:r>
            <a:r>
              <a:rPr lang="en-GB" dirty="0"/>
              <a:t> </a:t>
            </a:r>
            <a:r>
              <a:rPr lang="en-GB" dirty="0" err="1"/>
              <a:t>plentyndod</a:t>
            </a:r>
            <a:r>
              <a:rPr lang="en-GB" dirty="0"/>
              <a:t> </a:t>
            </a:r>
            <a:r>
              <a:rPr lang="en-GB" dirty="0" err="1"/>
              <a:t>cynnar</a:t>
            </a:r>
            <a:r>
              <a:rPr lang="en-GB" dirty="0"/>
              <a:t>?</a:t>
            </a:r>
          </a:p>
          <a:p>
            <a:pPr marL="0" indent="0">
              <a:buNone/>
            </a:pPr>
            <a:endParaRPr lang="en-GB" dirty="0"/>
          </a:p>
          <a:p>
            <a:pPr marL="0" indent="0">
              <a:buNone/>
            </a:pPr>
            <a:endParaRPr lang="en-GB" dirty="0"/>
          </a:p>
          <a:p>
            <a:pPr marL="0" indent="0">
              <a:buNone/>
            </a:pPr>
            <a:br>
              <a:rPr lang="en-GB" dirty="0"/>
            </a:br>
            <a:endParaRPr lang="en-GB" dirty="0"/>
          </a:p>
        </p:txBody>
      </p:sp>
      <p:pic>
        <p:nvPicPr>
          <p:cNvPr id="1026" name="Picture 2">
            <a:extLst>
              <a:ext uri="{FF2B5EF4-FFF2-40B4-BE49-F238E27FC236}">
                <a16:creationId xmlns:a16="http://schemas.microsoft.com/office/drawing/2014/main" id="{3889CD0A-7188-42E0-8DA9-55DD78B3D9C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33860" y="2060293"/>
            <a:ext cx="4258978" cy="29212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8609962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31D8CB-96E4-47D4-8601-C12CABC785AB}"/>
              </a:ext>
            </a:extLst>
          </p:cNvPr>
          <p:cNvSpPr>
            <a:spLocks noGrp="1"/>
          </p:cNvSpPr>
          <p:nvPr>
            <p:ph type="title"/>
          </p:nvPr>
        </p:nvSpPr>
        <p:spPr>
          <a:xfrm>
            <a:off x="115410" y="365127"/>
            <a:ext cx="11940466" cy="1325563"/>
          </a:xfrm>
        </p:spPr>
        <p:txBody>
          <a:bodyPr>
            <a:noAutofit/>
          </a:bodyPr>
          <a:lstStyle/>
          <a:p>
            <a:pPr algn="ctr"/>
            <a:r>
              <a:rPr lang="en-GB" sz="4800" dirty="0" err="1"/>
              <a:t>Cymunedol</a:t>
            </a:r>
            <a:r>
              <a:rPr lang="en-GB" sz="4800" dirty="0"/>
              <a:t>, </a:t>
            </a:r>
            <a:r>
              <a:rPr lang="en-GB" sz="4800" dirty="0" err="1"/>
              <a:t>Amlasiantaethol</a:t>
            </a:r>
            <a:r>
              <a:rPr lang="en-GB" sz="4800" dirty="0"/>
              <a:t>, </a:t>
            </a:r>
            <a:r>
              <a:rPr lang="en-GB" sz="4800" dirty="0" err="1"/>
              <a:t>Partneriaeth</a:t>
            </a:r>
            <a:br>
              <a:rPr lang="en-GB" sz="4800" dirty="0"/>
            </a:br>
            <a:r>
              <a:rPr lang="en-GB" sz="4800" dirty="0">
                <a:solidFill>
                  <a:schemeClr val="accent1">
                    <a:lumMod val="75000"/>
                  </a:schemeClr>
                </a:solidFill>
              </a:rPr>
              <a:t>Community, Multiagency, Partnership.</a:t>
            </a:r>
          </a:p>
        </p:txBody>
      </p:sp>
      <p:sp>
        <p:nvSpPr>
          <p:cNvPr id="3" name="Content Placeholder 2">
            <a:extLst>
              <a:ext uri="{FF2B5EF4-FFF2-40B4-BE49-F238E27FC236}">
                <a16:creationId xmlns:a16="http://schemas.microsoft.com/office/drawing/2014/main" id="{E5847DF1-1B38-47F8-9D25-0F8AF64B787B}"/>
              </a:ext>
            </a:extLst>
          </p:cNvPr>
          <p:cNvSpPr>
            <a:spLocks noGrp="1"/>
          </p:cNvSpPr>
          <p:nvPr>
            <p:ph sz="half" idx="1"/>
          </p:nvPr>
        </p:nvSpPr>
        <p:spPr>
          <a:xfrm>
            <a:off x="6296297" y="2367662"/>
            <a:ext cx="5181600" cy="4351338"/>
          </a:xfrm>
        </p:spPr>
        <p:txBody>
          <a:bodyPr/>
          <a:lstStyle/>
          <a:p>
            <a:r>
              <a:rPr lang="en-GB" dirty="0">
                <a:solidFill>
                  <a:schemeClr val="accent1">
                    <a:lumMod val="75000"/>
                  </a:schemeClr>
                </a:solidFill>
              </a:rPr>
              <a:t>Early Years practice is not limited to Education.</a:t>
            </a:r>
          </a:p>
          <a:p>
            <a:r>
              <a:rPr lang="en-GB" dirty="0">
                <a:solidFill>
                  <a:schemeClr val="accent1">
                    <a:lumMod val="75000"/>
                  </a:schemeClr>
                </a:solidFill>
              </a:rPr>
              <a:t>Health and Social Care</a:t>
            </a:r>
          </a:p>
          <a:p>
            <a:r>
              <a:rPr lang="en-GB" dirty="0">
                <a:solidFill>
                  <a:schemeClr val="accent1">
                    <a:lumMod val="75000"/>
                  </a:schemeClr>
                </a:solidFill>
              </a:rPr>
              <a:t>Parenting Support</a:t>
            </a:r>
          </a:p>
          <a:p>
            <a:r>
              <a:rPr lang="en-GB" dirty="0">
                <a:solidFill>
                  <a:schemeClr val="accent1">
                    <a:lumMod val="75000"/>
                  </a:schemeClr>
                </a:solidFill>
              </a:rPr>
              <a:t>Community Development</a:t>
            </a:r>
          </a:p>
          <a:p>
            <a:endParaRPr lang="en-GB" dirty="0"/>
          </a:p>
          <a:p>
            <a:endParaRPr lang="en-GB" dirty="0"/>
          </a:p>
        </p:txBody>
      </p:sp>
      <p:sp>
        <p:nvSpPr>
          <p:cNvPr id="4" name="Content Placeholder 3">
            <a:extLst>
              <a:ext uri="{FF2B5EF4-FFF2-40B4-BE49-F238E27FC236}">
                <a16:creationId xmlns:a16="http://schemas.microsoft.com/office/drawing/2014/main" id="{D634B0B3-B85F-474A-B6E2-66D6EBE1853C}"/>
              </a:ext>
            </a:extLst>
          </p:cNvPr>
          <p:cNvSpPr>
            <a:spLocks noGrp="1"/>
          </p:cNvSpPr>
          <p:nvPr>
            <p:ph sz="half" idx="2"/>
          </p:nvPr>
        </p:nvSpPr>
        <p:spPr>
          <a:xfrm>
            <a:off x="280079" y="2367662"/>
            <a:ext cx="5181600" cy="4351338"/>
          </a:xfrm>
        </p:spPr>
        <p:txBody>
          <a:bodyPr/>
          <a:lstStyle/>
          <a:p>
            <a:r>
              <a:rPr lang="en-GB" dirty="0" err="1"/>
              <a:t>Nid</a:t>
            </a:r>
            <a:r>
              <a:rPr lang="en-GB" dirty="0"/>
              <a:t> </a:t>
            </a:r>
            <a:r>
              <a:rPr lang="en-GB" dirty="0" err="1"/>
              <a:t>yw</a:t>
            </a:r>
            <a:r>
              <a:rPr lang="en-GB" dirty="0"/>
              <a:t> </a:t>
            </a:r>
            <a:r>
              <a:rPr lang="en-GB" dirty="0" err="1"/>
              <a:t>ymarfer</a:t>
            </a:r>
            <a:r>
              <a:rPr lang="en-GB" dirty="0"/>
              <a:t> y </a:t>
            </a:r>
            <a:r>
              <a:rPr lang="en-GB" dirty="0" err="1"/>
              <a:t>Blynyddoedd</a:t>
            </a:r>
            <a:r>
              <a:rPr lang="en-GB" dirty="0"/>
              <a:t> </a:t>
            </a:r>
            <a:r>
              <a:rPr lang="en-GB" dirty="0" err="1"/>
              <a:t>Cynnar</a:t>
            </a:r>
            <a:r>
              <a:rPr lang="en-GB" dirty="0"/>
              <a:t> </a:t>
            </a:r>
            <a:r>
              <a:rPr lang="en-GB" dirty="0" err="1"/>
              <a:t>wedi'i</a:t>
            </a:r>
            <a:r>
              <a:rPr lang="en-GB" dirty="0"/>
              <a:t> </a:t>
            </a:r>
            <a:r>
              <a:rPr lang="en-GB" dirty="0" err="1"/>
              <a:t>gyfyngu</a:t>
            </a:r>
            <a:r>
              <a:rPr lang="en-GB" dirty="0"/>
              <a:t> </a:t>
            </a:r>
            <a:r>
              <a:rPr lang="en-GB" dirty="0" err="1"/>
              <a:t>i</a:t>
            </a:r>
            <a:r>
              <a:rPr lang="en-GB" dirty="0"/>
              <a:t> </a:t>
            </a:r>
            <a:r>
              <a:rPr lang="en-GB" dirty="0" err="1"/>
              <a:t>Addysg</a:t>
            </a:r>
            <a:r>
              <a:rPr lang="en-GB" dirty="0"/>
              <a:t>.</a:t>
            </a:r>
          </a:p>
          <a:p>
            <a:r>
              <a:rPr lang="en-GB" dirty="0"/>
              <a:t>Iechyd a </a:t>
            </a:r>
            <a:r>
              <a:rPr lang="en-GB" dirty="0" err="1"/>
              <a:t>Gofal</a:t>
            </a:r>
            <a:r>
              <a:rPr lang="en-GB" dirty="0"/>
              <a:t> </a:t>
            </a:r>
            <a:r>
              <a:rPr lang="en-GB" dirty="0" err="1"/>
              <a:t>Cymdeithasol</a:t>
            </a:r>
            <a:endParaRPr lang="en-GB" dirty="0"/>
          </a:p>
          <a:p>
            <a:r>
              <a:rPr lang="en-GB" dirty="0" err="1"/>
              <a:t>Cymorth</a:t>
            </a:r>
            <a:r>
              <a:rPr lang="en-GB" dirty="0"/>
              <a:t> </a:t>
            </a:r>
            <a:r>
              <a:rPr lang="en-GB" dirty="0" err="1"/>
              <a:t>Rhianta</a:t>
            </a:r>
            <a:endParaRPr lang="en-GB" dirty="0"/>
          </a:p>
          <a:p>
            <a:r>
              <a:rPr lang="en-GB" dirty="0" err="1"/>
              <a:t>Datblygu</a:t>
            </a:r>
            <a:r>
              <a:rPr lang="en-GB" dirty="0"/>
              <a:t> </a:t>
            </a:r>
            <a:r>
              <a:rPr lang="en-GB" dirty="0" err="1"/>
              <a:t>Cymunedol</a:t>
            </a:r>
            <a:endParaRPr lang="en-GB" dirty="0"/>
          </a:p>
          <a:p>
            <a:endParaRPr lang="en-GB" dirty="0"/>
          </a:p>
          <a:p>
            <a:endParaRPr lang="en-GB" dirty="0"/>
          </a:p>
          <a:p>
            <a:endParaRPr lang="en-GB" dirty="0"/>
          </a:p>
        </p:txBody>
      </p:sp>
    </p:spTree>
    <p:extLst>
      <p:ext uri="{BB962C8B-B14F-4D97-AF65-F5344CB8AC3E}">
        <p14:creationId xmlns:p14="http://schemas.microsoft.com/office/powerpoint/2010/main" val="11218126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C90A09-8C2E-4063-B69C-167822273C2A}"/>
              </a:ext>
            </a:extLst>
          </p:cNvPr>
          <p:cNvSpPr>
            <a:spLocks noGrp="1"/>
          </p:cNvSpPr>
          <p:nvPr>
            <p:ph type="title"/>
          </p:nvPr>
        </p:nvSpPr>
        <p:spPr/>
        <p:txBody>
          <a:bodyPr>
            <a:normAutofit/>
          </a:bodyPr>
          <a:lstStyle/>
          <a:p>
            <a:r>
              <a:rPr lang="en-GB" sz="4800" dirty="0" err="1"/>
              <a:t>Gweithgaredd</a:t>
            </a:r>
            <a:r>
              <a:rPr lang="en-GB" sz="4800" dirty="0"/>
              <a:t> / </a:t>
            </a:r>
            <a:r>
              <a:rPr lang="en-GB" sz="4800" dirty="0">
                <a:solidFill>
                  <a:schemeClr val="accent1">
                    <a:lumMod val="75000"/>
                  </a:schemeClr>
                </a:solidFill>
              </a:rPr>
              <a:t>Activity</a:t>
            </a:r>
          </a:p>
        </p:txBody>
      </p:sp>
      <p:sp>
        <p:nvSpPr>
          <p:cNvPr id="3" name="Content Placeholder 2">
            <a:extLst>
              <a:ext uri="{FF2B5EF4-FFF2-40B4-BE49-F238E27FC236}">
                <a16:creationId xmlns:a16="http://schemas.microsoft.com/office/drawing/2014/main" id="{7830F777-BAD1-4FC4-B43F-22F02419E3B2}"/>
              </a:ext>
            </a:extLst>
          </p:cNvPr>
          <p:cNvSpPr>
            <a:spLocks noGrp="1"/>
          </p:cNvSpPr>
          <p:nvPr>
            <p:ph sz="half" idx="1"/>
          </p:nvPr>
        </p:nvSpPr>
        <p:spPr>
          <a:xfrm>
            <a:off x="6096000" y="1864954"/>
            <a:ext cx="5181600" cy="4351338"/>
          </a:xfrm>
        </p:spPr>
        <p:txBody>
          <a:bodyPr/>
          <a:lstStyle/>
          <a:p>
            <a:r>
              <a:rPr lang="en-GB" dirty="0">
                <a:solidFill>
                  <a:schemeClr val="accent1">
                    <a:lumMod val="75000"/>
                  </a:schemeClr>
                </a:solidFill>
              </a:rPr>
              <a:t>Research the scope of Early Years Professions in your groups.</a:t>
            </a:r>
          </a:p>
        </p:txBody>
      </p:sp>
      <p:sp>
        <p:nvSpPr>
          <p:cNvPr id="4" name="Content Placeholder 3">
            <a:extLst>
              <a:ext uri="{FF2B5EF4-FFF2-40B4-BE49-F238E27FC236}">
                <a16:creationId xmlns:a16="http://schemas.microsoft.com/office/drawing/2014/main" id="{2AFA03EA-B321-4348-83B3-858E69FFF75B}"/>
              </a:ext>
            </a:extLst>
          </p:cNvPr>
          <p:cNvSpPr>
            <a:spLocks noGrp="1"/>
          </p:cNvSpPr>
          <p:nvPr>
            <p:ph sz="half" idx="2"/>
          </p:nvPr>
        </p:nvSpPr>
        <p:spPr>
          <a:xfrm>
            <a:off x="533400" y="1864954"/>
            <a:ext cx="5181600" cy="4351338"/>
          </a:xfrm>
        </p:spPr>
        <p:txBody>
          <a:bodyPr/>
          <a:lstStyle/>
          <a:p>
            <a:r>
              <a:rPr lang="en-GB" dirty="0" err="1"/>
              <a:t>Ymchwiliwch</a:t>
            </a:r>
            <a:r>
              <a:rPr lang="en-GB" dirty="0"/>
              <a:t> </a:t>
            </a:r>
            <a:r>
              <a:rPr lang="en-GB" dirty="0" err="1"/>
              <a:t>i</a:t>
            </a:r>
            <a:r>
              <a:rPr lang="en-GB" dirty="0"/>
              <a:t> </a:t>
            </a:r>
            <a:r>
              <a:rPr lang="en-GB" dirty="0" err="1"/>
              <a:t>gwmpas</a:t>
            </a:r>
            <a:r>
              <a:rPr lang="en-GB" dirty="0"/>
              <a:t> </a:t>
            </a:r>
            <a:r>
              <a:rPr lang="en-GB" dirty="0" err="1"/>
              <a:t>Proffesiynau'r</a:t>
            </a:r>
            <a:r>
              <a:rPr lang="en-GB" dirty="0"/>
              <a:t> </a:t>
            </a:r>
            <a:r>
              <a:rPr lang="en-GB" dirty="0" err="1"/>
              <a:t>Blynyddoedd</a:t>
            </a:r>
            <a:r>
              <a:rPr lang="en-GB" dirty="0"/>
              <a:t> </a:t>
            </a:r>
            <a:r>
              <a:rPr lang="en-GB" dirty="0" err="1"/>
              <a:t>Cynnar</a:t>
            </a:r>
            <a:r>
              <a:rPr lang="en-GB" dirty="0"/>
              <a:t> </a:t>
            </a:r>
            <a:r>
              <a:rPr lang="en-GB" dirty="0" err="1"/>
              <a:t>yn</a:t>
            </a:r>
            <a:r>
              <a:rPr lang="en-GB" dirty="0"/>
              <a:t> </a:t>
            </a:r>
            <a:r>
              <a:rPr lang="en-GB" dirty="0" err="1"/>
              <a:t>eich</a:t>
            </a:r>
            <a:r>
              <a:rPr lang="en-GB" dirty="0"/>
              <a:t> </a:t>
            </a:r>
            <a:r>
              <a:rPr lang="en-GB" dirty="0" err="1"/>
              <a:t>grwpiau</a:t>
            </a:r>
            <a:r>
              <a:rPr lang="en-GB" dirty="0"/>
              <a:t>.</a:t>
            </a:r>
          </a:p>
        </p:txBody>
      </p:sp>
    </p:spTree>
    <p:extLst>
      <p:ext uri="{BB962C8B-B14F-4D97-AF65-F5344CB8AC3E}">
        <p14:creationId xmlns:p14="http://schemas.microsoft.com/office/powerpoint/2010/main" val="312177669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D6700-69F9-475E-B477-5A7611D90F65}"/>
              </a:ext>
            </a:extLst>
          </p:cNvPr>
          <p:cNvSpPr>
            <a:spLocks noGrp="1"/>
          </p:cNvSpPr>
          <p:nvPr>
            <p:ph type="title"/>
          </p:nvPr>
        </p:nvSpPr>
        <p:spPr>
          <a:xfrm>
            <a:off x="90701" y="0"/>
            <a:ext cx="10515600" cy="1325563"/>
          </a:xfrm>
        </p:spPr>
        <p:txBody>
          <a:bodyPr/>
          <a:lstStyle/>
          <a:p>
            <a:r>
              <a:rPr lang="en-GB" dirty="0" err="1"/>
              <a:t>Cyfeirnodau</a:t>
            </a:r>
            <a:r>
              <a:rPr lang="en-GB" dirty="0"/>
              <a:t> </a:t>
            </a:r>
            <a:r>
              <a:rPr lang="en-GB" dirty="0">
                <a:solidFill>
                  <a:schemeClr val="accent1">
                    <a:lumMod val="75000"/>
                  </a:schemeClr>
                </a:solidFill>
              </a:rPr>
              <a:t>References</a:t>
            </a:r>
          </a:p>
        </p:txBody>
      </p:sp>
      <p:sp>
        <p:nvSpPr>
          <p:cNvPr id="5" name="Content Placeholder 4">
            <a:extLst>
              <a:ext uri="{FF2B5EF4-FFF2-40B4-BE49-F238E27FC236}">
                <a16:creationId xmlns:a16="http://schemas.microsoft.com/office/drawing/2014/main" id="{CDB8822D-372C-42FA-951E-F554F09AF2AA}"/>
              </a:ext>
            </a:extLst>
          </p:cNvPr>
          <p:cNvSpPr>
            <a:spLocks noGrp="1"/>
          </p:cNvSpPr>
          <p:nvPr>
            <p:ph idx="1"/>
          </p:nvPr>
        </p:nvSpPr>
        <p:spPr>
          <a:xfrm>
            <a:off x="182140" y="862149"/>
            <a:ext cx="11822625" cy="4735285"/>
          </a:xfrm>
        </p:spPr>
        <p:txBody>
          <a:bodyPr>
            <a:normAutofit fontScale="92500" lnSpcReduction="20000"/>
          </a:bodyPr>
          <a:lstStyle/>
          <a:p>
            <a:pPr algn="l"/>
            <a:endParaRPr lang="en-GB" sz="2000" dirty="0">
              <a:solidFill>
                <a:srgbClr val="333333"/>
              </a:solidFill>
              <a:latin typeface="Open Sans" panose="020B0606030504020204" pitchFamily="34" charset="0"/>
            </a:endParaRPr>
          </a:p>
          <a:p>
            <a:pPr algn="l"/>
            <a:r>
              <a:rPr lang="en-GB" sz="2600" dirty="0">
                <a:solidFill>
                  <a:srgbClr val="333333"/>
                </a:solidFill>
              </a:rPr>
              <a:t>Chalke, J. (2013) </a:t>
            </a:r>
            <a:r>
              <a:rPr lang="en-GB" sz="2600" dirty="0"/>
              <a:t>Will the Early Years Professional Please Stand Up? Professionalism in the Early Childhood Workforce in England. </a:t>
            </a:r>
            <a:r>
              <a:rPr lang="en-GB" sz="2600" i="1" dirty="0"/>
              <a:t>Contemporary Issues in Early Childhood: </a:t>
            </a:r>
            <a:r>
              <a:rPr lang="en-GB" sz="2600" dirty="0"/>
              <a:t>Volume 14 Number 3 </a:t>
            </a:r>
            <a:r>
              <a:rPr lang="en-GB" sz="2600" b="1" i="1" dirty="0"/>
              <a:t>Available on Moodle </a:t>
            </a:r>
            <a:endParaRPr lang="en-GB" sz="2600" b="1" i="1" dirty="0">
              <a:solidFill>
                <a:srgbClr val="333333"/>
              </a:solidFill>
            </a:endParaRPr>
          </a:p>
          <a:p>
            <a:pPr algn="l"/>
            <a:r>
              <a:rPr lang="en-GB" sz="2600" dirty="0">
                <a:solidFill>
                  <a:srgbClr val="333333"/>
                </a:solidFill>
              </a:rPr>
              <a:t>Gasper, M. (2015). Professional Practice and Early Childhood Today. In: 2015. </a:t>
            </a:r>
            <a:r>
              <a:rPr lang="en-GB" sz="2600" i="1" dirty="0">
                <a:solidFill>
                  <a:srgbClr val="333333"/>
                </a:solidFill>
              </a:rPr>
              <a:t>A Critical Companion to Early Childhood</a:t>
            </a:r>
            <a:r>
              <a:rPr lang="en-GB" sz="2600" dirty="0">
                <a:solidFill>
                  <a:srgbClr val="333333"/>
                </a:solidFill>
              </a:rPr>
              <a:t>, First Edition </a:t>
            </a:r>
            <a:r>
              <a:rPr lang="en-GB" sz="2600" dirty="0" err="1">
                <a:solidFill>
                  <a:srgbClr val="333333"/>
                </a:solidFill>
              </a:rPr>
              <a:t>edn</a:t>
            </a:r>
            <a:r>
              <a:rPr lang="en-GB" sz="2600" dirty="0">
                <a:solidFill>
                  <a:srgbClr val="333333"/>
                </a:solidFill>
              </a:rPr>
              <a:t>, 55 City Road, London: SAGE Publications, Inc. pp. 254-268 Available at: http://www.doi.org.ezproxy.uwtsd.ac.uk/10.4135/9781473910188.n22 [Accessed 2 Sep 2021].</a:t>
            </a:r>
          </a:p>
          <a:p>
            <a:pPr algn="l"/>
            <a:r>
              <a:rPr lang="en-GB" sz="2600" dirty="0">
                <a:solidFill>
                  <a:srgbClr val="333333"/>
                </a:solidFill>
              </a:rPr>
              <a:t>McGillivray, G. (2008) ‘Nannies, nursery nurses and early years professionals: constructions of professional identity in the early years workforce in England’, European Early Childhood Education Research Journal. 16 (2) pp 242-254.</a:t>
            </a:r>
          </a:p>
          <a:p>
            <a:pPr algn="l"/>
            <a:r>
              <a:rPr lang="en-GB" sz="2600" dirty="0">
                <a:solidFill>
                  <a:srgbClr val="333333"/>
                </a:solidFill>
              </a:rPr>
              <a:t>Perez, R. (2019) ‘What Does It Mean to Be a Professional?,’ Professional Case Management. 24 (4) pp 212.</a:t>
            </a:r>
          </a:p>
          <a:p>
            <a:pPr algn="l"/>
            <a:r>
              <a:rPr lang="en-GB" sz="2600" dirty="0">
                <a:solidFill>
                  <a:srgbClr val="333333"/>
                </a:solidFill>
              </a:rPr>
              <a:t>Welsh Government (2015) </a:t>
            </a:r>
            <a:r>
              <a:rPr lang="en-GB" sz="2600" dirty="0"/>
              <a:t>Early Years Outcomes Framework. </a:t>
            </a:r>
            <a:r>
              <a:rPr lang="en-GB" sz="2600" b="1" i="1" dirty="0"/>
              <a:t>Available on Moodle </a:t>
            </a:r>
            <a:endParaRPr lang="en-GB" sz="2600" dirty="0">
              <a:solidFill>
                <a:srgbClr val="333333"/>
              </a:solidFill>
            </a:endParaRPr>
          </a:p>
          <a:p>
            <a:endParaRPr lang="en-GB" dirty="0"/>
          </a:p>
        </p:txBody>
      </p:sp>
    </p:spTree>
    <p:extLst>
      <p:ext uri="{BB962C8B-B14F-4D97-AF65-F5344CB8AC3E}">
        <p14:creationId xmlns:p14="http://schemas.microsoft.com/office/powerpoint/2010/main" val="343491988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POINTS" val="1"/>
  <p:tag name="TIME" val="15"/>
</p:tagLst>
</file>

<file path=ppt/theme/theme1.xml><?xml version="1.0" encoding="utf-8"?>
<a:theme xmlns:a="http://schemas.openxmlformats.org/drawingml/2006/main" name="Single blank uwtsd slide">
  <a:themeElements>
    <a:clrScheme name="Custom 3">
      <a:dk1>
        <a:sysClr val="windowText" lastClr="000000"/>
      </a:dk1>
      <a:lt1>
        <a:srgbClr val="FFFFEF"/>
      </a:lt1>
      <a:dk2>
        <a:srgbClr val="44546A"/>
      </a:dk2>
      <a:lt2>
        <a:srgbClr val="FFFFEF"/>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ingle blank uwtsd slide" id="{63B78AFE-6908-47F4-94CA-38BE76BA7FB0}" vid="{D0D6606E-BC62-468E-8BA2-A11261927C46}"/>
    </a:ext>
  </a:extLst>
</a:theme>
</file>

<file path=ppt/theme/theme2.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Single blank uwtsd slide</Template>
  <TotalTime>0</TotalTime>
  <Words>2485</Words>
  <Application>Microsoft Office PowerPoint</Application>
  <PresentationFormat>Widescreen</PresentationFormat>
  <Paragraphs>319</Paragraphs>
  <Slides>29</Slides>
  <Notes>29</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29</vt:i4>
      </vt:variant>
    </vt:vector>
  </HeadingPairs>
  <TitlesOfParts>
    <vt:vector size="37" baseType="lpstr">
      <vt:lpstr>Arial</vt:lpstr>
      <vt:lpstr>Calibri</vt:lpstr>
      <vt:lpstr>Lucida Sans</vt:lpstr>
      <vt:lpstr>Open Sans</vt:lpstr>
      <vt:lpstr>Symbol</vt:lpstr>
      <vt:lpstr>Times</vt:lpstr>
      <vt:lpstr>Single blank uwtsd slide</vt:lpstr>
      <vt:lpstr>Office Theme</vt:lpstr>
      <vt:lpstr>PowerPoint Presentation</vt:lpstr>
      <vt:lpstr>PowerPoint Presentation</vt:lpstr>
      <vt:lpstr>Sgiliau Cyflogadwyedd/Trosglwyddadwy Employability/Transferable Skills</vt:lpstr>
      <vt:lpstr>Rhaglen Ymarferydd Blynyddoedd Cynnar Early Years Practitioner programme</vt:lpstr>
      <vt:lpstr>Cynnwys / Content</vt:lpstr>
      <vt:lpstr>Deilliannau Dysgu</vt:lpstr>
      <vt:lpstr>Learning Outcomes</vt:lpstr>
      <vt:lpstr>Aseiniad / Assessment: 30/10/22 at 23:59</vt:lpstr>
      <vt:lpstr>PowerPoint Presentation</vt:lpstr>
      <vt:lpstr>Part 1: </vt:lpstr>
      <vt:lpstr>Rhan 2 </vt:lpstr>
      <vt:lpstr>Part 2:</vt:lpstr>
      <vt:lpstr>Cyfle i ofyn cwestiynau?  An opportunity to ask questions?</vt:lpstr>
      <vt:lpstr>Croeso / Welcome</vt:lpstr>
      <vt:lpstr>Gweithgaredd / Activity</vt:lpstr>
      <vt:lpstr>Proffesiynol / Professional</vt:lpstr>
      <vt:lpstr>Ail-fframio Proffesiynoldeb  Reframing Professionalism</vt:lpstr>
      <vt:lpstr>Diffinio ein Proffesiwn  Defining our Profession</vt:lpstr>
      <vt:lpstr>'Proffesiynol’    /    ‘Professional’</vt:lpstr>
      <vt:lpstr>Mewn Grwpiau, trafodwch arwyddocâd Syniadau Gaspers </vt:lpstr>
      <vt:lpstr>In Groups, discuss the significance of Gaspers Ideas</vt:lpstr>
      <vt:lpstr>Ymarferwyr Blynyddoedd Cynnar Early Years Practitioners </vt:lpstr>
      <vt:lpstr>Fframwaith Canlyniadau'r Blynyddoedd Cynnar / Early Years Outcomes Framework</vt:lpstr>
      <vt:lpstr>Cwricwla                    Curricula.</vt:lpstr>
      <vt:lpstr>Polisïau a Fframweithiau Policy and Frameworks</vt:lpstr>
      <vt:lpstr>Moeseg / Ethics</vt:lpstr>
      <vt:lpstr>Cymunedol, Amlasiantaethol, Partneriaeth Community, Multiagency, Partnership.</vt:lpstr>
      <vt:lpstr>Gweithgaredd / Activity</vt:lpstr>
      <vt:lpstr>Cyfeirnodau References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Datblygiad niwrolegol a dysgu  Neurological development and learning</dc:title>
  <dc:creator>Paul Darby</dc:creator>
  <cp:lastModifiedBy>Rachel Iles</cp:lastModifiedBy>
  <cp:revision>26</cp:revision>
  <dcterms:created xsi:type="dcterms:W3CDTF">2016-10-10T08:38:34Z</dcterms:created>
  <dcterms:modified xsi:type="dcterms:W3CDTF">2022-09-22T09:24:35Z</dcterms:modified>
</cp:coreProperties>
</file>