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546D8C-BC22-4447-96E8-E273FABB54B3}" type="datetimeFigureOut">
              <a:rPr lang="en-GB" smtClean="0"/>
              <a:t>18/10/2025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02ED6F-5035-4A1E-900C-66A2BB496DE6}" type="slidenum">
              <a:rPr lang="en-GB" smtClean="0"/>
              <a:t>‹#›</a:t>
            </a:fld>
            <a:endParaRPr lang="en-GB"/>
          </a:p>
        </p:txBody>
      </p:sp>
    </p:spTree>
    <p:extLst>
      <p:ext uri="{BB962C8B-B14F-4D97-AF65-F5344CB8AC3E}">
        <p14:creationId xmlns:p14="http://schemas.microsoft.com/office/powerpoint/2010/main" val="16085272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02ED6F-5035-4A1E-900C-66A2BB496DE6}" type="slidenum">
              <a:rPr lang="en-GB" smtClean="0"/>
              <a:t>1</a:t>
            </a:fld>
            <a:endParaRPr lang="en-GB"/>
          </a:p>
        </p:txBody>
      </p:sp>
    </p:spTree>
    <p:extLst>
      <p:ext uri="{BB962C8B-B14F-4D97-AF65-F5344CB8AC3E}">
        <p14:creationId xmlns:p14="http://schemas.microsoft.com/office/powerpoint/2010/main" val="4142628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97A41-2144-E15A-45E9-28AE3382CA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8FF758-45FE-E28D-C817-845DAE1CA9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D8EF094-7947-E7B4-8C0B-2DF7D457BFAF}"/>
              </a:ext>
            </a:extLst>
          </p:cNvPr>
          <p:cNvSpPr>
            <a:spLocks noGrp="1"/>
          </p:cNvSpPr>
          <p:nvPr>
            <p:ph type="dt" sz="half" idx="10"/>
          </p:nvPr>
        </p:nvSpPr>
        <p:spPr/>
        <p:txBody>
          <a:bodyPr/>
          <a:lstStyle/>
          <a:p>
            <a:fld id="{BD6C283B-3654-4660-976A-F7923F2B0974}" type="datetimeFigureOut">
              <a:rPr lang="en-GB" smtClean="0"/>
              <a:t>18/10/2025</a:t>
            </a:fld>
            <a:endParaRPr lang="en-GB"/>
          </a:p>
        </p:txBody>
      </p:sp>
      <p:sp>
        <p:nvSpPr>
          <p:cNvPr id="5" name="Footer Placeholder 4">
            <a:extLst>
              <a:ext uri="{FF2B5EF4-FFF2-40B4-BE49-F238E27FC236}">
                <a16:creationId xmlns:a16="http://schemas.microsoft.com/office/drawing/2014/main" id="{0EA358C7-449B-016A-EC6B-F77AE14B15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011170-5562-4AF5-BD99-44172CE1F29D}"/>
              </a:ext>
            </a:extLst>
          </p:cNvPr>
          <p:cNvSpPr>
            <a:spLocks noGrp="1"/>
          </p:cNvSpPr>
          <p:nvPr>
            <p:ph type="sldNum" sz="quarter" idx="12"/>
          </p:nvPr>
        </p:nvSpPr>
        <p:spPr/>
        <p:txBody>
          <a:bodyPr/>
          <a:lstStyle/>
          <a:p>
            <a:fld id="{4B928A27-1AC4-42DE-9291-C36A86226632}" type="slidenum">
              <a:rPr lang="en-GB" smtClean="0"/>
              <a:t>‹#›</a:t>
            </a:fld>
            <a:endParaRPr lang="en-GB"/>
          </a:p>
        </p:txBody>
      </p:sp>
    </p:spTree>
    <p:extLst>
      <p:ext uri="{BB962C8B-B14F-4D97-AF65-F5344CB8AC3E}">
        <p14:creationId xmlns:p14="http://schemas.microsoft.com/office/powerpoint/2010/main" val="2550696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149DE-70EC-83FF-4909-22FA8CB1BF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FE9CE3-6C06-5A95-E3AD-0998D5A122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CCE01F-BDAF-73BF-5E6A-DBB846E18AD2}"/>
              </a:ext>
            </a:extLst>
          </p:cNvPr>
          <p:cNvSpPr>
            <a:spLocks noGrp="1"/>
          </p:cNvSpPr>
          <p:nvPr>
            <p:ph type="dt" sz="half" idx="10"/>
          </p:nvPr>
        </p:nvSpPr>
        <p:spPr/>
        <p:txBody>
          <a:bodyPr/>
          <a:lstStyle/>
          <a:p>
            <a:fld id="{BD6C283B-3654-4660-976A-F7923F2B0974}" type="datetimeFigureOut">
              <a:rPr lang="en-GB" smtClean="0"/>
              <a:t>18/10/2025</a:t>
            </a:fld>
            <a:endParaRPr lang="en-GB"/>
          </a:p>
        </p:txBody>
      </p:sp>
      <p:sp>
        <p:nvSpPr>
          <p:cNvPr id="5" name="Footer Placeholder 4">
            <a:extLst>
              <a:ext uri="{FF2B5EF4-FFF2-40B4-BE49-F238E27FC236}">
                <a16:creationId xmlns:a16="http://schemas.microsoft.com/office/drawing/2014/main" id="{3EBEBB03-7829-492F-08AF-559C04D377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C606AC-0CE9-30B3-8D24-F2F657AA1562}"/>
              </a:ext>
            </a:extLst>
          </p:cNvPr>
          <p:cNvSpPr>
            <a:spLocks noGrp="1"/>
          </p:cNvSpPr>
          <p:nvPr>
            <p:ph type="sldNum" sz="quarter" idx="12"/>
          </p:nvPr>
        </p:nvSpPr>
        <p:spPr/>
        <p:txBody>
          <a:bodyPr/>
          <a:lstStyle/>
          <a:p>
            <a:fld id="{4B928A27-1AC4-42DE-9291-C36A86226632}" type="slidenum">
              <a:rPr lang="en-GB" smtClean="0"/>
              <a:t>‹#›</a:t>
            </a:fld>
            <a:endParaRPr lang="en-GB"/>
          </a:p>
        </p:txBody>
      </p:sp>
    </p:spTree>
    <p:extLst>
      <p:ext uri="{BB962C8B-B14F-4D97-AF65-F5344CB8AC3E}">
        <p14:creationId xmlns:p14="http://schemas.microsoft.com/office/powerpoint/2010/main" val="3453949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CF29A-7622-50EE-1BC9-0E8C0491E5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8BC0890-B2F4-1077-BA69-1B15CE53539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410ECD1-AB70-E57C-912F-37C8D147DF4C}"/>
              </a:ext>
            </a:extLst>
          </p:cNvPr>
          <p:cNvSpPr>
            <a:spLocks noGrp="1"/>
          </p:cNvSpPr>
          <p:nvPr>
            <p:ph type="dt" sz="half" idx="10"/>
          </p:nvPr>
        </p:nvSpPr>
        <p:spPr/>
        <p:txBody>
          <a:bodyPr/>
          <a:lstStyle/>
          <a:p>
            <a:fld id="{BD6C283B-3654-4660-976A-F7923F2B0974}" type="datetimeFigureOut">
              <a:rPr lang="en-GB" smtClean="0"/>
              <a:t>18/10/2025</a:t>
            </a:fld>
            <a:endParaRPr lang="en-GB"/>
          </a:p>
        </p:txBody>
      </p:sp>
      <p:sp>
        <p:nvSpPr>
          <p:cNvPr id="5" name="Footer Placeholder 4">
            <a:extLst>
              <a:ext uri="{FF2B5EF4-FFF2-40B4-BE49-F238E27FC236}">
                <a16:creationId xmlns:a16="http://schemas.microsoft.com/office/drawing/2014/main" id="{C3B8C8CC-392D-8877-11C1-10DBD1231E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E298C6-E290-398A-4CE9-5A77E934A89C}"/>
              </a:ext>
            </a:extLst>
          </p:cNvPr>
          <p:cNvSpPr>
            <a:spLocks noGrp="1"/>
          </p:cNvSpPr>
          <p:nvPr>
            <p:ph type="sldNum" sz="quarter" idx="12"/>
          </p:nvPr>
        </p:nvSpPr>
        <p:spPr/>
        <p:txBody>
          <a:bodyPr/>
          <a:lstStyle/>
          <a:p>
            <a:fld id="{4B928A27-1AC4-42DE-9291-C36A86226632}" type="slidenum">
              <a:rPr lang="en-GB" smtClean="0"/>
              <a:t>‹#›</a:t>
            </a:fld>
            <a:endParaRPr lang="en-GB"/>
          </a:p>
        </p:txBody>
      </p:sp>
    </p:spTree>
    <p:extLst>
      <p:ext uri="{BB962C8B-B14F-4D97-AF65-F5344CB8AC3E}">
        <p14:creationId xmlns:p14="http://schemas.microsoft.com/office/powerpoint/2010/main" val="859445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11359-3CDA-6161-DB52-78FD61A3FC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55672F-6EF2-846A-89DE-8C13DA030D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9F29AE-F39E-43FD-8698-B3E9D618CD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BCF51A-3CD4-41EF-970D-B908FE4DDB2D}"/>
              </a:ext>
            </a:extLst>
          </p:cNvPr>
          <p:cNvSpPr>
            <a:spLocks noGrp="1"/>
          </p:cNvSpPr>
          <p:nvPr>
            <p:ph type="dt" sz="half" idx="10"/>
          </p:nvPr>
        </p:nvSpPr>
        <p:spPr/>
        <p:txBody>
          <a:bodyPr/>
          <a:lstStyle/>
          <a:p>
            <a:fld id="{BD6C283B-3654-4660-976A-F7923F2B0974}" type="datetimeFigureOut">
              <a:rPr lang="en-GB" smtClean="0"/>
              <a:t>18/10/2025</a:t>
            </a:fld>
            <a:endParaRPr lang="en-GB"/>
          </a:p>
        </p:txBody>
      </p:sp>
      <p:sp>
        <p:nvSpPr>
          <p:cNvPr id="6" name="Footer Placeholder 5">
            <a:extLst>
              <a:ext uri="{FF2B5EF4-FFF2-40B4-BE49-F238E27FC236}">
                <a16:creationId xmlns:a16="http://schemas.microsoft.com/office/drawing/2014/main" id="{F4BE99D2-388C-60DB-03ED-A45E85C4B8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7CC6BE-A778-5EE4-1BB6-B7302DDD902E}"/>
              </a:ext>
            </a:extLst>
          </p:cNvPr>
          <p:cNvSpPr>
            <a:spLocks noGrp="1"/>
          </p:cNvSpPr>
          <p:nvPr>
            <p:ph type="sldNum" sz="quarter" idx="12"/>
          </p:nvPr>
        </p:nvSpPr>
        <p:spPr/>
        <p:txBody>
          <a:bodyPr/>
          <a:lstStyle/>
          <a:p>
            <a:fld id="{4B928A27-1AC4-42DE-9291-C36A86226632}" type="slidenum">
              <a:rPr lang="en-GB" smtClean="0"/>
              <a:t>‹#›</a:t>
            </a:fld>
            <a:endParaRPr lang="en-GB"/>
          </a:p>
        </p:txBody>
      </p:sp>
    </p:spTree>
    <p:extLst>
      <p:ext uri="{BB962C8B-B14F-4D97-AF65-F5344CB8AC3E}">
        <p14:creationId xmlns:p14="http://schemas.microsoft.com/office/powerpoint/2010/main" val="321934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9E15-F229-111D-AB42-D3162870914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843CF2-F8FA-9292-EC8C-085D47F776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F406B4-07B0-DA36-CBE8-500949563A4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F51963-22E6-11F8-F890-377024AF23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0BE924-0AD9-656A-A764-C062A61B060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2F51DCA-7C64-1539-1860-FD307C247501}"/>
              </a:ext>
            </a:extLst>
          </p:cNvPr>
          <p:cNvSpPr>
            <a:spLocks noGrp="1"/>
          </p:cNvSpPr>
          <p:nvPr>
            <p:ph type="dt" sz="half" idx="10"/>
          </p:nvPr>
        </p:nvSpPr>
        <p:spPr/>
        <p:txBody>
          <a:bodyPr/>
          <a:lstStyle/>
          <a:p>
            <a:fld id="{BD6C283B-3654-4660-976A-F7923F2B0974}" type="datetimeFigureOut">
              <a:rPr lang="en-GB" smtClean="0"/>
              <a:t>18/10/2025</a:t>
            </a:fld>
            <a:endParaRPr lang="en-GB"/>
          </a:p>
        </p:txBody>
      </p:sp>
      <p:sp>
        <p:nvSpPr>
          <p:cNvPr id="8" name="Footer Placeholder 7">
            <a:extLst>
              <a:ext uri="{FF2B5EF4-FFF2-40B4-BE49-F238E27FC236}">
                <a16:creationId xmlns:a16="http://schemas.microsoft.com/office/drawing/2014/main" id="{9832476F-26F3-D84F-9F02-F86DC9F362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169D7BE-44E8-F1D7-1C20-5B07078BAA32}"/>
              </a:ext>
            </a:extLst>
          </p:cNvPr>
          <p:cNvSpPr>
            <a:spLocks noGrp="1"/>
          </p:cNvSpPr>
          <p:nvPr>
            <p:ph type="sldNum" sz="quarter" idx="12"/>
          </p:nvPr>
        </p:nvSpPr>
        <p:spPr/>
        <p:txBody>
          <a:bodyPr/>
          <a:lstStyle/>
          <a:p>
            <a:fld id="{4B928A27-1AC4-42DE-9291-C36A86226632}" type="slidenum">
              <a:rPr lang="en-GB" smtClean="0"/>
              <a:t>‹#›</a:t>
            </a:fld>
            <a:endParaRPr lang="en-GB"/>
          </a:p>
        </p:txBody>
      </p:sp>
    </p:spTree>
    <p:extLst>
      <p:ext uri="{BB962C8B-B14F-4D97-AF65-F5344CB8AC3E}">
        <p14:creationId xmlns:p14="http://schemas.microsoft.com/office/powerpoint/2010/main" val="74146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3B943-75B8-CB96-8CC2-098912D9FF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2CC9F29-D756-42F1-DD15-DA19E905CDB2}"/>
              </a:ext>
            </a:extLst>
          </p:cNvPr>
          <p:cNvSpPr>
            <a:spLocks noGrp="1"/>
          </p:cNvSpPr>
          <p:nvPr>
            <p:ph type="dt" sz="half" idx="10"/>
          </p:nvPr>
        </p:nvSpPr>
        <p:spPr/>
        <p:txBody>
          <a:bodyPr/>
          <a:lstStyle/>
          <a:p>
            <a:fld id="{BD6C283B-3654-4660-976A-F7923F2B0974}" type="datetimeFigureOut">
              <a:rPr lang="en-GB" smtClean="0"/>
              <a:t>18/10/2025</a:t>
            </a:fld>
            <a:endParaRPr lang="en-GB"/>
          </a:p>
        </p:txBody>
      </p:sp>
      <p:sp>
        <p:nvSpPr>
          <p:cNvPr id="4" name="Footer Placeholder 3">
            <a:extLst>
              <a:ext uri="{FF2B5EF4-FFF2-40B4-BE49-F238E27FC236}">
                <a16:creationId xmlns:a16="http://schemas.microsoft.com/office/drawing/2014/main" id="{EA9B22D3-15FF-0EEF-2E58-72D1D59A9E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3378CF-9F7E-9CCD-EA47-0CFB8102CF5B}"/>
              </a:ext>
            </a:extLst>
          </p:cNvPr>
          <p:cNvSpPr>
            <a:spLocks noGrp="1"/>
          </p:cNvSpPr>
          <p:nvPr>
            <p:ph type="sldNum" sz="quarter" idx="12"/>
          </p:nvPr>
        </p:nvSpPr>
        <p:spPr/>
        <p:txBody>
          <a:bodyPr/>
          <a:lstStyle/>
          <a:p>
            <a:fld id="{4B928A27-1AC4-42DE-9291-C36A86226632}" type="slidenum">
              <a:rPr lang="en-GB" smtClean="0"/>
              <a:t>‹#›</a:t>
            </a:fld>
            <a:endParaRPr lang="en-GB"/>
          </a:p>
        </p:txBody>
      </p:sp>
    </p:spTree>
    <p:extLst>
      <p:ext uri="{BB962C8B-B14F-4D97-AF65-F5344CB8AC3E}">
        <p14:creationId xmlns:p14="http://schemas.microsoft.com/office/powerpoint/2010/main" val="3117979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97443E-D7F3-8C7F-C920-68F31CDD775F}"/>
              </a:ext>
            </a:extLst>
          </p:cNvPr>
          <p:cNvSpPr>
            <a:spLocks noGrp="1"/>
          </p:cNvSpPr>
          <p:nvPr>
            <p:ph type="dt" sz="half" idx="10"/>
          </p:nvPr>
        </p:nvSpPr>
        <p:spPr/>
        <p:txBody>
          <a:bodyPr/>
          <a:lstStyle/>
          <a:p>
            <a:fld id="{BD6C283B-3654-4660-976A-F7923F2B0974}" type="datetimeFigureOut">
              <a:rPr lang="en-GB" smtClean="0"/>
              <a:t>18/10/2025</a:t>
            </a:fld>
            <a:endParaRPr lang="en-GB"/>
          </a:p>
        </p:txBody>
      </p:sp>
      <p:sp>
        <p:nvSpPr>
          <p:cNvPr id="3" name="Footer Placeholder 2">
            <a:extLst>
              <a:ext uri="{FF2B5EF4-FFF2-40B4-BE49-F238E27FC236}">
                <a16:creationId xmlns:a16="http://schemas.microsoft.com/office/drawing/2014/main" id="{4BF26358-485A-AFF8-3E24-BA43D36DD2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BF3209B-2260-8E4B-532A-0907C47D4C11}"/>
              </a:ext>
            </a:extLst>
          </p:cNvPr>
          <p:cNvSpPr>
            <a:spLocks noGrp="1"/>
          </p:cNvSpPr>
          <p:nvPr>
            <p:ph type="sldNum" sz="quarter" idx="12"/>
          </p:nvPr>
        </p:nvSpPr>
        <p:spPr/>
        <p:txBody>
          <a:bodyPr/>
          <a:lstStyle/>
          <a:p>
            <a:fld id="{4B928A27-1AC4-42DE-9291-C36A86226632}" type="slidenum">
              <a:rPr lang="en-GB" smtClean="0"/>
              <a:t>‹#›</a:t>
            </a:fld>
            <a:endParaRPr lang="en-GB"/>
          </a:p>
        </p:txBody>
      </p:sp>
    </p:spTree>
    <p:extLst>
      <p:ext uri="{BB962C8B-B14F-4D97-AF65-F5344CB8AC3E}">
        <p14:creationId xmlns:p14="http://schemas.microsoft.com/office/powerpoint/2010/main" val="1720325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FD81D-2AA1-31AE-9B6F-32E3061C6B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3014CA-EC6E-636A-886B-5B3386FD40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44B698-D26B-0EAE-8036-ADED29F2AA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59E685-EBA3-028C-90D4-60569F9AD573}"/>
              </a:ext>
            </a:extLst>
          </p:cNvPr>
          <p:cNvSpPr>
            <a:spLocks noGrp="1"/>
          </p:cNvSpPr>
          <p:nvPr>
            <p:ph type="dt" sz="half" idx="10"/>
          </p:nvPr>
        </p:nvSpPr>
        <p:spPr/>
        <p:txBody>
          <a:bodyPr/>
          <a:lstStyle/>
          <a:p>
            <a:fld id="{BD6C283B-3654-4660-976A-F7923F2B0974}" type="datetimeFigureOut">
              <a:rPr lang="en-GB" smtClean="0"/>
              <a:t>18/10/2025</a:t>
            </a:fld>
            <a:endParaRPr lang="en-GB"/>
          </a:p>
        </p:txBody>
      </p:sp>
      <p:sp>
        <p:nvSpPr>
          <p:cNvPr id="6" name="Footer Placeholder 5">
            <a:extLst>
              <a:ext uri="{FF2B5EF4-FFF2-40B4-BE49-F238E27FC236}">
                <a16:creationId xmlns:a16="http://schemas.microsoft.com/office/drawing/2014/main" id="{E3312A41-99DC-D634-F4FC-D9C9EF43BE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225817-E4C0-E48F-C226-9A993577817C}"/>
              </a:ext>
            </a:extLst>
          </p:cNvPr>
          <p:cNvSpPr>
            <a:spLocks noGrp="1"/>
          </p:cNvSpPr>
          <p:nvPr>
            <p:ph type="sldNum" sz="quarter" idx="12"/>
          </p:nvPr>
        </p:nvSpPr>
        <p:spPr/>
        <p:txBody>
          <a:bodyPr/>
          <a:lstStyle/>
          <a:p>
            <a:fld id="{4B928A27-1AC4-42DE-9291-C36A86226632}" type="slidenum">
              <a:rPr lang="en-GB" smtClean="0"/>
              <a:t>‹#›</a:t>
            </a:fld>
            <a:endParaRPr lang="en-GB"/>
          </a:p>
        </p:txBody>
      </p:sp>
    </p:spTree>
    <p:extLst>
      <p:ext uri="{BB962C8B-B14F-4D97-AF65-F5344CB8AC3E}">
        <p14:creationId xmlns:p14="http://schemas.microsoft.com/office/powerpoint/2010/main" val="350208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E96C3-F6E4-FB22-3229-690A92A41B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D7ACFB-3443-D9A9-E299-018569037E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9D1BACF-4BBD-85A6-7E15-032ADAD45B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41F8A1-C7D0-99B8-8385-1E833DE0324C}"/>
              </a:ext>
            </a:extLst>
          </p:cNvPr>
          <p:cNvSpPr>
            <a:spLocks noGrp="1"/>
          </p:cNvSpPr>
          <p:nvPr>
            <p:ph type="dt" sz="half" idx="10"/>
          </p:nvPr>
        </p:nvSpPr>
        <p:spPr/>
        <p:txBody>
          <a:bodyPr/>
          <a:lstStyle/>
          <a:p>
            <a:fld id="{BD6C283B-3654-4660-976A-F7923F2B0974}" type="datetimeFigureOut">
              <a:rPr lang="en-GB" smtClean="0"/>
              <a:t>18/10/2025</a:t>
            </a:fld>
            <a:endParaRPr lang="en-GB"/>
          </a:p>
        </p:txBody>
      </p:sp>
      <p:sp>
        <p:nvSpPr>
          <p:cNvPr id="6" name="Footer Placeholder 5">
            <a:extLst>
              <a:ext uri="{FF2B5EF4-FFF2-40B4-BE49-F238E27FC236}">
                <a16:creationId xmlns:a16="http://schemas.microsoft.com/office/drawing/2014/main" id="{AD4423F6-C94F-A015-2424-84D845B271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37444C-A982-EEA2-065A-D10EE9C2ABC3}"/>
              </a:ext>
            </a:extLst>
          </p:cNvPr>
          <p:cNvSpPr>
            <a:spLocks noGrp="1"/>
          </p:cNvSpPr>
          <p:nvPr>
            <p:ph type="sldNum" sz="quarter" idx="12"/>
          </p:nvPr>
        </p:nvSpPr>
        <p:spPr/>
        <p:txBody>
          <a:bodyPr/>
          <a:lstStyle/>
          <a:p>
            <a:fld id="{4B928A27-1AC4-42DE-9291-C36A86226632}" type="slidenum">
              <a:rPr lang="en-GB" smtClean="0"/>
              <a:t>‹#›</a:t>
            </a:fld>
            <a:endParaRPr lang="en-GB"/>
          </a:p>
        </p:txBody>
      </p:sp>
    </p:spTree>
    <p:extLst>
      <p:ext uri="{BB962C8B-B14F-4D97-AF65-F5344CB8AC3E}">
        <p14:creationId xmlns:p14="http://schemas.microsoft.com/office/powerpoint/2010/main" val="4086932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5BFF4-24B8-DF15-1FA7-6AE34976B3A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075209-84CF-7A2A-77A4-07D5DC1879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C4325A-13F0-45FB-E382-018BFF83A169}"/>
              </a:ext>
            </a:extLst>
          </p:cNvPr>
          <p:cNvSpPr>
            <a:spLocks noGrp="1"/>
          </p:cNvSpPr>
          <p:nvPr>
            <p:ph type="dt" sz="half" idx="10"/>
          </p:nvPr>
        </p:nvSpPr>
        <p:spPr/>
        <p:txBody>
          <a:bodyPr/>
          <a:lstStyle/>
          <a:p>
            <a:fld id="{BD6C283B-3654-4660-976A-F7923F2B0974}" type="datetimeFigureOut">
              <a:rPr lang="en-GB" smtClean="0"/>
              <a:t>18/10/2025</a:t>
            </a:fld>
            <a:endParaRPr lang="en-GB"/>
          </a:p>
        </p:txBody>
      </p:sp>
      <p:sp>
        <p:nvSpPr>
          <p:cNvPr id="5" name="Footer Placeholder 4">
            <a:extLst>
              <a:ext uri="{FF2B5EF4-FFF2-40B4-BE49-F238E27FC236}">
                <a16:creationId xmlns:a16="http://schemas.microsoft.com/office/drawing/2014/main" id="{BFD53F76-1E02-C091-D628-E5A74E7606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0C4D82-8E3C-6843-AE1E-1A91A1EE985C}"/>
              </a:ext>
            </a:extLst>
          </p:cNvPr>
          <p:cNvSpPr>
            <a:spLocks noGrp="1"/>
          </p:cNvSpPr>
          <p:nvPr>
            <p:ph type="sldNum" sz="quarter" idx="12"/>
          </p:nvPr>
        </p:nvSpPr>
        <p:spPr/>
        <p:txBody>
          <a:bodyPr/>
          <a:lstStyle/>
          <a:p>
            <a:fld id="{4B928A27-1AC4-42DE-9291-C36A86226632}" type="slidenum">
              <a:rPr lang="en-GB" smtClean="0"/>
              <a:t>‹#›</a:t>
            </a:fld>
            <a:endParaRPr lang="en-GB"/>
          </a:p>
        </p:txBody>
      </p:sp>
    </p:spTree>
    <p:extLst>
      <p:ext uri="{BB962C8B-B14F-4D97-AF65-F5344CB8AC3E}">
        <p14:creationId xmlns:p14="http://schemas.microsoft.com/office/powerpoint/2010/main" val="1833074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AED676-29F3-E8BC-BFD6-D9004D6C5E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0D2B59-514D-87A1-3404-D27641B8B4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C64A8B-780F-898A-2B08-578CF9ED8BE3}"/>
              </a:ext>
            </a:extLst>
          </p:cNvPr>
          <p:cNvSpPr>
            <a:spLocks noGrp="1"/>
          </p:cNvSpPr>
          <p:nvPr>
            <p:ph type="dt" sz="half" idx="10"/>
          </p:nvPr>
        </p:nvSpPr>
        <p:spPr/>
        <p:txBody>
          <a:bodyPr/>
          <a:lstStyle/>
          <a:p>
            <a:fld id="{BD6C283B-3654-4660-976A-F7923F2B0974}" type="datetimeFigureOut">
              <a:rPr lang="en-GB" smtClean="0"/>
              <a:t>18/10/2025</a:t>
            </a:fld>
            <a:endParaRPr lang="en-GB"/>
          </a:p>
        </p:txBody>
      </p:sp>
      <p:sp>
        <p:nvSpPr>
          <p:cNvPr id="5" name="Footer Placeholder 4">
            <a:extLst>
              <a:ext uri="{FF2B5EF4-FFF2-40B4-BE49-F238E27FC236}">
                <a16:creationId xmlns:a16="http://schemas.microsoft.com/office/drawing/2014/main" id="{4ED8B29D-6207-9D28-8927-EF5AA8B4CA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91407B-144A-E0EB-485C-DFC6A131CB80}"/>
              </a:ext>
            </a:extLst>
          </p:cNvPr>
          <p:cNvSpPr>
            <a:spLocks noGrp="1"/>
          </p:cNvSpPr>
          <p:nvPr>
            <p:ph type="sldNum" sz="quarter" idx="12"/>
          </p:nvPr>
        </p:nvSpPr>
        <p:spPr/>
        <p:txBody>
          <a:bodyPr/>
          <a:lstStyle/>
          <a:p>
            <a:fld id="{4B928A27-1AC4-42DE-9291-C36A86226632}" type="slidenum">
              <a:rPr lang="en-GB" smtClean="0"/>
              <a:t>‹#›</a:t>
            </a:fld>
            <a:endParaRPr lang="en-GB"/>
          </a:p>
        </p:txBody>
      </p:sp>
    </p:spTree>
    <p:extLst>
      <p:ext uri="{BB962C8B-B14F-4D97-AF65-F5344CB8AC3E}">
        <p14:creationId xmlns:p14="http://schemas.microsoft.com/office/powerpoint/2010/main" val="3438206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B97A73-4CB2-9CA0-7CA4-043BAF5CCE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1088FB-426A-7135-3384-A41D80DFCD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F44F87-773C-BEF0-4AD4-A63D8260FF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D6C283B-3654-4660-976A-F7923F2B0974}" type="datetimeFigureOut">
              <a:rPr lang="en-GB" smtClean="0"/>
              <a:t>18/10/2025</a:t>
            </a:fld>
            <a:endParaRPr lang="en-GB"/>
          </a:p>
        </p:txBody>
      </p:sp>
      <p:sp>
        <p:nvSpPr>
          <p:cNvPr id="5" name="Footer Placeholder 4">
            <a:extLst>
              <a:ext uri="{FF2B5EF4-FFF2-40B4-BE49-F238E27FC236}">
                <a16:creationId xmlns:a16="http://schemas.microsoft.com/office/drawing/2014/main" id="{CE6A3DD6-8F4A-72ED-B13F-E7A44D9DC1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856E92E-DDB5-A70C-60CF-75A5E5CBC0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B928A27-1AC4-42DE-9291-C36A86226632}" type="slidenum">
              <a:rPr lang="en-GB" smtClean="0"/>
              <a:t>‹#›</a:t>
            </a:fld>
            <a:endParaRPr lang="en-GB"/>
          </a:p>
        </p:txBody>
      </p:sp>
    </p:spTree>
    <p:extLst>
      <p:ext uri="{BB962C8B-B14F-4D97-AF65-F5344CB8AC3E}">
        <p14:creationId xmlns:p14="http://schemas.microsoft.com/office/powerpoint/2010/main" val="1883896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BDA211-59F6-CE6B-A238-F44A05EE481E}"/>
              </a:ext>
            </a:extLst>
          </p:cNvPr>
          <p:cNvSpPr>
            <a:spLocks noGrp="1"/>
          </p:cNvSpPr>
          <p:nvPr>
            <p:ph type="ctrTitle"/>
          </p:nvPr>
        </p:nvSpPr>
        <p:spPr>
          <a:xfrm>
            <a:off x="838200" y="1748452"/>
            <a:ext cx="4974771" cy="3587786"/>
          </a:xfrm>
        </p:spPr>
        <p:txBody>
          <a:bodyPr vert="horz" lIns="91440" tIns="45720" rIns="91440" bIns="45720" rtlCol="0" anchor="ctr">
            <a:normAutofit/>
          </a:bodyPr>
          <a:lstStyle/>
          <a:p>
            <a:r>
              <a:rPr lang="en-US" sz="4400" kern="1200" dirty="0">
                <a:solidFill>
                  <a:schemeClr val="bg1"/>
                </a:solidFill>
                <a:latin typeface="+mj-lt"/>
                <a:ea typeface="+mj-ea"/>
                <a:cs typeface="+mj-cs"/>
              </a:rPr>
              <a:t>SWOT</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Subtitle 2">
            <a:extLst>
              <a:ext uri="{FF2B5EF4-FFF2-40B4-BE49-F238E27FC236}">
                <a16:creationId xmlns:a16="http://schemas.microsoft.com/office/drawing/2014/main" id="{6ADD3509-9897-AACB-25D8-3B59249848D2}"/>
              </a:ext>
            </a:extLst>
          </p:cNvPr>
          <p:cNvSpPr>
            <a:spLocks noGrp="1"/>
          </p:cNvSpPr>
          <p:nvPr>
            <p:ph type="subTitle" idx="1"/>
          </p:nvPr>
        </p:nvSpPr>
        <p:spPr>
          <a:xfrm>
            <a:off x="6371303" y="963561"/>
            <a:ext cx="4982497" cy="4754453"/>
          </a:xfrm>
        </p:spPr>
        <p:txBody>
          <a:bodyPr vert="horz" lIns="91440" tIns="45720" rIns="91440" bIns="45720" rtlCol="0">
            <a:normAutofit fontScale="92500" lnSpcReduction="10000"/>
          </a:bodyPr>
          <a:lstStyle/>
          <a:p>
            <a:pPr indent="-228600" algn="l">
              <a:buFont typeface="Arial" panose="020B0604020202020204" pitchFamily="34" charset="0"/>
              <a:buChar char="•"/>
            </a:pPr>
            <a:endParaRPr lang="en-US" dirty="0">
              <a:solidFill>
                <a:schemeClr val="bg1"/>
              </a:solidFill>
            </a:endParaRPr>
          </a:p>
          <a:p>
            <a:pPr indent="-228600" algn="l">
              <a:buFont typeface="Arial" panose="020B0604020202020204" pitchFamily="34" charset="0"/>
              <a:buChar char="•"/>
            </a:pPr>
            <a:r>
              <a:rPr lang="en-US" dirty="0">
                <a:solidFill>
                  <a:schemeClr val="bg1"/>
                </a:solidFill>
              </a:rPr>
              <a:t>Certificate of Higher Education Skills for the workplace(Health and Social care)</a:t>
            </a:r>
          </a:p>
          <a:p>
            <a:pPr indent="-228600" algn="l">
              <a:buFont typeface="Arial" panose="020B0604020202020204" pitchFamily="34" charset="0"/>
              <a:buChar char="•"/>
            </a:pPr>
            <a:r>
              <a:rPr lang="en-US" dirty="0">
                <a:solidFill>
                  <a:schemeClr val="bg1"/>
                </a:solidFill>
              </a:rPr>
              <a:t>Module:  Professional Development within Health and Social Care</a:t>
            </a:r>
          </a:p>
          <a:p>
            <a:pPr indent="-228600" algn="l">
              <a:buFont typeface="Arial" panose="020B0604020202020204" pitchFamily="34" charset="0"/>
              <a:buChar char="•"/>
            </a:pPr>
            <a:r>
              <a:rPr lang="en-US" dirty="0">
                <a:solidFill>
                  <a:schemeClr val="bg1"/>
                </a:solidFill>
              </a:rPr>
              <a:t>Module Code: LCHS4009</a:t>
            </a:r>
          </a:p>
          <a:p>
            <a:pPr indent="-228600" algn="l">
              <a:buFont typeface="Arial" panose="020B0604020202020204" pitchFamily="34" charset="0"/>
              <a:buChar char="•"/>
            </a:pPr>
            <a:r>
              <a:rPr lang="en-US" dirty="0">
                <a:solidFill>
                  <a:schemeClr val="bg1"/>
                </a:solidFill>
              </a:rPr>
              <a:t>Student Name: Osagie Aifesehi</a:t>
            </a:r>
          </a:p>
          <a:p>
            <a:pPr indent="-228600" algn="l">
              <a:buFont typeface="Arial" panose="020B0604020202020204" pitchFamily="34" charset="0"/>
              <a:buChar char="•"/>
            </a:pPr>
            <a:r>
              <a:rPr lang="en-US" dirty="0">
                <a:solidFill>
                  <a:schemeClr val="bg1"/>
                </a:solidFill>
              </a:rPr>
              <a:t>Student Number: 2427005</a:t>
            </a:r>
          </a:p>
          <a:p>
            <a:pPr indent="-228600" algn="l">
              <a:buFont typeface="Arial" panose="020B0604020202020204" pitchFamily="34" charset="0"/>
              <a:buChar char="•"/>
            </a:pPr>
            <a:r>
              <a:rPr lang="en-US" dirty="0">
                <a:solidFill>
                  <a:schemeClr val="bg1"/>
                </a:solidFill>
              </a:rPr>
              <a:t>Tutor: Dr Olubukola Adegbite</a:t>
            </a:r>
          </a:p>
          <a:p>
            <a:pPr indent="-228600" algn="l">
              <a:buFont typeface="Arial" panose="020B0604020202020204" pitchFamily="34" charset="0"/>
              <a:buChar char="•"/>
            </a:pPr>
            <a:r>
              <a:rPr lang="en-US" dirty="0">
                <a:solidFill>
                  <a:schemeClr val="bg1"/>
                </a:solidFill>
              </a:rPr>
              <a:t>Module Lead: Dr Olubukola Adegbite</a:t>
            </a:r>
          </a:p>
          <a:p>
            <a:pPr indent="-228600" algn="l">
              <a:buFont typeface="Arial" panose="020B0604020202020204" pitchFamily="34" charset="0"/>
              <a:buChar char="•"/>
            </a:pPr>
            <a:r>
              <a:rPr lang="en-US" dirty="0">
                <a:solidFill>
                  <a:schemeClr val="bg1"/>
                </a:solidFill>
              </a:rPr>
              <a:t>Title: PERSONAL SWOT ANALYSIS</a:t>
            </a:r>
          </a:p>
          <a:p>
            <a:pPr indent="-228600" algn="l">
              <a:buFont typeface="Arial" panose="020B0604020202020204" pitchFamily="34" charset="0"/>
              <a:buChar char="•"/>
            </a:pPr>
            <a:r>
              <a:rPr lang="en-US" dirty="0">
                <a:solidFill>
                  <a:schemeClr val="bg1"/>
                </a:solidFill>
              </a:rPr>
              <a:t>Submission date  20</a:t>
            </a:r>
            <a:r>
              <a:rPr lang="en-US" baseline="30000" dirty="0">
                <a:solidFill>
                  <a:schemeClr val="bg1"/>
                </a:solidFill>
              </a:rPr>
              <a:t>th</a:t>
            </a:r>
            <a:r>
              <a:rPr lang="en-US" dirty="0">
                <a:solidFill>
                  <a:schemeClr val="bg1"/>
                </a:solidFill>
              </a:rPr>
              <a:t> October 2025</a:t>
            </a:r>
          </a:p>
        </p:txBody>
      </p:sp>
    </p:spTree>
    <p:extLst>
      <p:ext uri="{BB962C8B-B14F-4D97-AF65-F5344CB8AC3E}">
        <p14:creationId xmlns:p14="http://schemas.microsoft.com/office/powerpoint/2010/main" val="5409522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41AEB3-8FCA-31E9-2866-64030BC5A882}"/>
              </a:ext>
            </a:extLst>
          </p:cNvPr>
          <p:cNvSpPr>
            <a:spLocks noGrp="1"/>
          </p:cNvSpPr>
          <p:nvPr>
            <p:ph type="title"/>
          </p:nvPr>
        </p:nvSpPr>
        <p:spPr>
          <a:xfrm>
            <a:off x="1102368" y="1877492"/>
            <a:ext cx="4030132" cy="3215373"/>
          </a:xfrm>
        </p:spPr>
        <p:txBody>
          <a:bodyPr>
            <a:normAutofit/>
          </a:bodyPr>
          <a:lstStyle/>
          <a:p>
            <a:pPr algn="ctr"/>
            <a:r>
              <a:rPr lang="en-GB" dirty="0">
                <a:solidFill>
                  <a:schemeClr val="bg1"/>
                </a:solidFill>
              </a:rPr>
              <a:t>Introduction</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34B82AB9-EEA1-66BC-8C92-A0E96194B3F6}"/>
              </a:ext>
            </a:extLst>
          </p:cNvPr>
          <p:cNvSpPr>
            <a:spLocks noGrp="1"/>
          </p:cNvSpPr>
          <p:nvPr>
            <p:ph idx="1"/>
          </p:nvPr>
        </p:nvSpPr>
        <p:spPr>
          <a:xfrm>
            <a:off x="6234868" y="1130846"/>
            <a:ext cx="5217173" cy="4351338"/>
          </a:xfrm>
        </p:spPr>
        <p:txBody>
          <a:bodyPr>
            <a:normAutofit/>
          </a:bodyPr>
          <a:lstStyle/>
          <a:p>
            <a:r>
              <a:rPr lang="en-GB" sz="1800">
                <a:solidFill>
                  <a:schemeClr val="bg1"/>
                </a:solidFill>
              </a:rPr>
              <a:t>The presentation would be conducting a personal SWOT (Strengths, Weakness, Opportunities, Threats) analysis on mental health counselling profession in the UK’s health and social care sector. </a:t>
            </a:r>
          </a:p>
          <a:p>
            <a:r>
              <a:rPr lang="en-GB" sz="1800">
                <a:solidFill>
                  <a:schemeClr val="bg1"/>
                </a:solidFill>
              </a:rPr>
              <a:t> According to Harvard Business School. (2024) SWOT analysis is a strategic planning tool used to evaluate the Strengths, Weaknesses, Opportunities, and Threats involve in a project or organisation.</a:t>
            </a:r>
          </a:p>
          <a:p>
            <a:r>
              <a:rPr lang="en-GB" sz="1800">
                <a:solidFill>
                  <a:schemeClr val="bg1"/>
                </a:solidFill>
              </a:rPr>
              <a:t> Also identifying the internal and external factors.</a:t>
            </a:r>
          </a:p>
          <a:p>
            <a:r>
              <a:rPr lang="en-GB" sz="1800">
                <a:solidFill>
                  <a:schemeClr val="bg1"/>
                </a:solidFill>
              </a:rPr>
              <a:t>The aim is to explain ways for leveraging personal assets looking on favourable and unfavourable to achieve professional growth and effectiveness in mental health counselling sector in the Uk.</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813720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D4A55-0509-9C7E-A23E-842F6BB4510D}"/>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rPr>
              <a:t>Strengths (Core strengths)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14B2F7B-25D2-F48D-1C16-2A852A8529D2}"/>
              </a:ext>
            </a:extLst>
          </p:cNvPr>
          <p:cNvSpPr>
            <a:spLocks noGrp="1"/>
          </p:cNvSpPr>
          <p:nvPr>
            <p:ph idx="1"/>
          </p:nvPr>
        </p:nvSpPr>
        <p:spPr>
          <a:xfrm>
            <a:off x="6234868" y="1130846"/>
            <a:ext cx="5217173" cy="4351338"/>
          </a:xfrm>
        </p:spPr>
        <p:txBody>
          <a:bodyPr>
            <a:normAutofit/>
          </a:bodyPr>
          <a:lstStyle/>
          <a:p>
            <a:r>
              <a:rPr lang="en-GB" sz="2000" dirty="0">
                <a:solidFill>
                  <a:schemeClr val="bg1"/>
                </a:solidFill>
              </a:rPr>
              <a:t>Empathy and Active Listening: Ability to link with client, understand their view and build good    trust</a:t>
            </a:r>
          </a:p>
          <a:p>
            <a:r>
              <a:rPr lang="en-GB" sz="2000" dirty="0">
                <a:solidFill>
                  <a:schemeClr val="bg1"/>
                </a:solidFill>
              </a:rPr>
              <a:t>Communication Skills: Verbal and non- verbal communication, also written communication skills (UWTSD module week 5 2025)</a:t>
            </a:r>
          </a:p>
          <a:p>
            <a:r>
              <a:rPr lang="en-GB" sz="2000" dirty="0">
                <a:solidFill>
                  <a:schemeClr val="bg1"/>
                </a:solidFill>
              </a:rPr>
              <a:t>Resilience: Ability to manage the emotional demands from the job and maintain personal well-being</a:t>
            </a:r>
          </a:p>
          <a:p>
            <a:r>
              <a:rPr lang="en-GB" sz="2000" dirty="0">
                <a:solidFill>
                  <a:schemeClr val="bg1"/>
                </a:solidFill>
              </a:rPr>
              <a:t>Continuing Professional Development</a:t>
            </a:r>
          </a:p>
          <a:p>
            <a:r>
              <a:rPr lang="en-GB" sz="2000" dirty="0">
                <a:solidFill>
                  <a:schemeClr val="bg1"/>
                </a:solidFill>
              </a:rPr>
              <a:t>Adaptability: The ability to work with different client</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372516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32175D-CC73-D00D-6CB8-A4A40727905D}"/>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rPr>
              <a:t>Weakness (Area of Development)</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5A352C8-8865-EA57-FF67-F583DA44206B}"/>
              </a:ext>
            </a:extLst>
          </p:cNvPr>
          <p:cNvSpPr>
            <a:spLocks noGrp="1"/>
          </p:cNvSpPr>
          <p:nvPr>
            <p:ph idx="1"/>
          </p:nvPr>
        </p:nvSpPr>
        <p:spPr>
          <a:xfrm>
            <a:off x="6234868" y="1130846"/>
            <a:ext cx="5217173" cy="4351338"/>
          </a:xfrm>
        </p:spPr>
        <p:txBody>
          <a:bodyPr>
            <a:normAutofit/>
          </a:bodyPr>
          <a:lstStyle/>
          <a:p>
            <a:r>
              <a:rPr lang="en-GB">
                <a:solidFill>
                  <a:schemeClr val="bg1"/>
                </a:solidFill>
              </a:rPr>
              <a:t>Limited Experience.</a:t>
            </a:r>
          </a:p>
          <a:p>
            <a:r>
              <a:rPr lang="en-GB">
                <a:solidFill>
                  <a:schemeClr val="bg1"/>
                </a:solidFill>
              </a:rPr>
              <a:t>Administrative Tasks.</a:t>
            </a:r>
          </a:p>
          <a:p>
            <a:r>
              <a:rPr lang="en-GB">
                <a:solidFill>
                  <a:schemeClr val="bg1"/>
                </a:solidFill>
              </a:rPr>
              <a:t>Specific Clinical Skill Gaps.</a:t>
            </a:r>
          </a:p>
          <a:p>
            <a:r>
              <a:rPr lang="en-GB">
                <a:solidFill>
                  <a:schemeClr val="bg1"/>
                </a:solidFill>
              </a:rPr>
              <a:t>Burnout Potential.</a:t>
            </a:r>
          </a:p>
          <a:p>
            <a:r>
              <a:rPr lang="en-GB">
                <a:solidFill>
                  <a:schemeClr val="bg1"/>
                </a:solidFill>
              </a:rPr>
              <a:t>Technology aversion.</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492603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242E6D-B35F-6777-2D83-40AECDA839BB}"/>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rPr>
              <a:t>Opportunities (Capitalising on opportunities)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2D6EBB01-6E78-ACB5-C9B6-1F36A9996106}"/>
              </a:ext>
            </a:extLst>
          </p:cNvPr>
          <p:cNvSpPr>
            <a:spLocks noGrp="1"/>
          </p:cNvSpPr>
          <p:nvPr>
            <p:ph idx="1"/>
          </p:nvPr>
        </p:nvSpPr>
        <p:spPr>
          <a:xfrm>
            <a:off x="6234868" y="1130846"/>
            <a:ext cx="5217173" cy="4351338"/>
          </a:xfrm>
        </p:spPr>
        <p:txBody>
          <a:bodyPr>
            <a:noAutofit/>
          </a:bodyPr>
          <a:lstStyle/>
          <a:p>
            <a:r>
              <a:rPr lang="en-GB" sz="1800" dirty="0">
                <a:solidFill>
                  <a:schemeClr val="bg1"/>
                </a:solidFill>
              </a:rPr>
              <a:t>Growing Demand for Mental Health Service: Counselling service is of great demand in UK according to NHS England 2019.</a:t>
            </a:r>
          </a:p>
          <a:p>
            <a:r>
              <a:rPr lang="en-GB" sz="1800" dirty="0">
                <a:solidFill>
                  <a:schemeClr val="bg1"/>
                </a:solidFill>
              </a:rPr>
              <a:t>Policy Support; Government initiatives and policies promoting mental Health and social care. Department of Health and social care,2024.</a:t>
            </a:r>
          </a:p>
          <a:p>
            <a:r>
              <a:rPr lang="en-GB" sz="1800" dirty="0">
                <a:solidFill>
                  <a:schemeClr val="bg1"/>
                </a:solidFill>
              </a:rPr>
              <a:t>Community Outreach: There are opportunities to provide mental health counselling and support through community outreach (groups/organisation)</a:t>
            </a:r>
          </a:p>
          <a:p>
            <a:r>
              <a:rPr lang="en-GB" sz="1800" dirty="0">
                <a:solidFill>
                  <a:schemeClr val="bg1"/>
                </a:solidFill>
              </a:rPr>
              <a:t>Private Practise. </a:t>
            </a:r>
          </a:p>
          <a:p>
            <a:r>
              <a:rPr lang="en-GB" sz="1800" dirty="0">
                <a:solidFill>
                  <a:schemeClr val="bg1"/>
                </a:solidFill>
              </a:rPr>
              <a:t>Specialisation.</a:t>
            </a:r>
          </a:p>
          <a:p>
            <a:r>
              <a:rPr lang="en-GB" sz="1800" dirty="0">
                <a:solidFill>
                  <a:schemeClr val="bg1"/>
                </a:solidFill>
              </a:rPr>
              <a:t>Training and Development. Health Education England,2024.</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04216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2368C-4AE5-4EB6-62FF-80A38F0E89BF}"/>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rPr>
              <a:t>Threats ( Navigating Potential Threats)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8F30448-ECE8-85D7-EDA1-5175D3BA2486}"/>
              </a:ext>
            </a:extLst>
          </p:cNvPr>
          <p:cNvSpPr>
            <a:spLocks noGrp="1"/>
          </p:cNvSpPr>
          <p:nvPr>
            <p:ph idx="1"/>
          </p:nvPr>
        </p:nvSpPr>
        <p:spPr>
          <a:xfrm>
            <a:off x="6234868" y="1130846"/>
            <a:ext cx="5217173" cy="4351338"/>
          </a:xfrm>
        </p:spPr>
        <p:txBody>
          <a:bodyPr>
            <a:normAutofit/>
          </a:bodyPr>
          <a:lstStyle/>
          <a:p>
            <a:r>
              <a:rPr lang="en-GB">
                <a:solidFill>
                  <a:schemeClr val="bg1"/>
                </a:solidFill>
              </a:rPr>
              <a:t>Funding Cuts: </a:t>
            </a:r>
          </a:p>
          <a:p>
            <a:r>
              <a:rPr lang="en-GB">
                <a:solidFill>
                  <a:schemeClr val="bg1"/>
                </a:solidFill>
              </a:rPr>
              <a:t>Increased Competition.</a:t>
            </a:r>
          </a:p>
          <a:p>
            <a:r>
              <a:rPr lang="en-GB">
                <a:solidFill>
                  <a:schemeClr val="bg1"/>
                </a:solidFill>
              </a:rPr>
              <a:t>Regulatory Changes. (CQC,2024).</a:t>
            </a:r>
          </a:p>
          <a:p>
            <a:r>
              <a:rPr lang="en-GB">
                <a:solidFill>
                  <a:schemeClr val="bg1"/>
                </a:solidFill>
              </a:rPr>
              <a:t>Litigation Risk: </a:t>
            </a:r>
          </a:p>
          <a:p>
            <a:r>
              <a:rPr lang="en-GB">
                <a:solidFill>
                  <a:schemeClr val="bg1"/>
                </a:solidFill>
              </a:rPr>
              <a:t>Social Stigma</a:t>
            </a:r>
          </a:p>
          <a:p>
            <a:endParaRPr lang="en-GB">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547830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7F5FDB-AD2A-2023-69B9-1BAAC7C78B6B}"/>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rPr>
              <a:t>Strategic Implication (Actionable Steps)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3488DC5-7E22-5F3C-F391-5DC2D95183EF}"/>
              </a:ext>
            </a:extLst>
          </p:cNvPr>
          <p:cNvSpPr>
            <a:spLocks noGrp="1"/>
          </p:cNvSpPr>
          <p:nvPr>
            <p:ph idx="1"/>
          </p:nvPr>
        </p:nvSpPr>
        <p:spPr>
          <a:xfrm>
            <a:off x="5978014" y="934855"/>
            <a:ext cx="5474028" cy="4950937"/>
          </a:xfrm>
        </p:spPr>
        <p:txBody>
          <a:bodyPr>
            <a:normAutofit fontScale="25000" lnSpcReduction="20000"/>
          </a:bodyPr>
          <a:lstStyle/>
          <a:p>
            <a:r>
              <a:rPr lang="en-GB" sz="6400" dirty="0">
                <a:solidFill>
                  <a:schemeClr val="bg1"/>
                </a:solidFill>
              </a:rPr>
              <a:t>Continuous professional development(CPD):</a:t>
            </a:r>
          </a:p>
          <a:p>
            <a:pPr marL="0" indent="0">
              <a:buNone/>
            </a:pPr>
            <a:r>
              <a:rPr lang="en-GB" sz="6400" dirty="0">
                <a:solidFill>
                  <a:schemeClr val="bg1"/>
                </a:solidFill>
              </a:rPr>
              <a:t>-This is continuous intentional process of learning, tracking and documenting skills, knowledge and experience to improve practise and be relevant in the professional career</a:t>
            </a:r>
          </a:p>
          <a:p>
            <a:r>
              <a:rPr lang="en-GB" sz="6400" dirty="0">
                <a:solidFill>
                  <a:schemeClr val="bg1"/>
                </a:solidFill>
              </a:rPr>
              <a:t>Strategic Networking:</a:t>
            </a:r>
          </a:p>
          <a:p>
            <a:pPr marL="0" indent="0">
              <a:buNone/>
            </a:pPr>
            <a:r>
              <a:rPr lang="en-GB" sz="6400" dirty="0">
                <a:solidFill>
                  <a:schemeClr val="bg1"/>
                </a:solidFill>
              </a:rPr>
              <a:t>-Is the aim and goal-driven process of building meaningful, mutually beneficial relationships with individual who can offer insights, opportunities and support to achieve personal or professional objectives</a:t>
            </a:r>
          </a:p>
          <a:p>
            <a:r>
              <a:rPr lang="en-GB" sz="6400" dirty="0">
                <a:solidFill>
                  <a:schemeClr val="bg1"/>
                </a:solidFill>
              </a:rPr>
              <a:t>Proactive Adaptation:</a:t>
            </a:r>
          </a:p>
          <a:p>
            <a:pPr marL="0" indent="0">
              <a:buNone/>
            </a:pPr>
            <a:r>
              <a:rPr lang="en-GB" sz="6400" dirty="0">
                <a:solidFill>
                  <a:schemeClr val="bg1"/>
                </a:solidFill>
              </a:rPr>
              <a:t>-The act of adjusting and preparations before negative impacts, trends or challenges become severe, with the goal of reducing vulnerability and improving resilience</a:t>
            </a:r>
          </a:p>
          <a:p>
            <a:r>
              <a:rPr lang="en-GB" sz="6400" dirty="0">
                <a:solidFill>
                  <a:schemeClr val="bg1"/>
                </a:solidFill>
              </a:rPr>
              <a:t>Prioritising Self-Care:</a:t>
            </a:r>
          </a:p>
          <a:p>
            <a:pPr marL="0" indent="0">
              <a:buNone/>
            </a:pPr>
            <a:r>
              <a:rPr lang="en-GB" sz="6400" dirty="0">
                <a:solidFill>
                  <a:schemeClr val="bg1"/>
                </a:solidFill>
              </a:rPr>
              <a:t>-This is integrating practices that nurture your mental, physical and emotional health into your routine like adequate sleep, physical activity and mindfulness</a:t>
            </a:r>
          </a:p>
          <a:p>
            <a:r>
              <a:rPr lang="en-GB" sz="6400" dirty="0">
                <a:solidFill>
                  <a:schemeClr val="bg1"/>
                </a:solidFill>
              </a:rPr>
              <a:t>Seeking Supervision and Mentorship:</a:t>
            </a:r>
          </a:p>
          <a:p>
            <a:pPr marL="0" indent="0">
              <a:buNone/>
            </a:pPr>
            <a:r>
              <a:rPr lang="en-GB" sz="6400" dirty="0">
                <a:solidFill>
                  <a:schemeClr val="bg1"/>
                </a:solidFill>
              </a:rPr>
              <a:t>-This allows for identification for goals and potential individuals or programs in your professional sector and finally reach out to them to discuss their experience, approach and how to support development</a:t>
            </a:r>
          </a:p>
          <a:p>
            <a:pPr marL="0" indent="0">
              <a:buNone/>
            </a:pPr>
            <a:endParaRPr lang="en-GB" sz="1100" dirty="0">
              <a:solidFill>
                <a:schemeClr val="bg1"/>
              </a:solidFill>
            </a:endParaRPr>
          </a:p>
          <a:p>
            <a:pPr marL="0" indent="0">
              <a:buNone/>
            </a:pPr>
            <a:endParaRPr lang="en-GB" sz="1100"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018149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5143FE-FF35-6A1F-6F71-389BBC6AE381}"/>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rPr>
              <a:t>Leveraging Strengths to Overcome Weakness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2A9DFDD8-B02E-965D-4BFA-EB36F80FEE83}"/>
              </a:ext>
            </a:extLst>
          </p:cNvPr>
          <p:cNvSpPr>
            <a:spLocks noGrp="1"/>
          </p:cNvSpPr>
          <p:nvPr>
            <p:ph idx="1"/>
          </p:nvPr>
        </p:nvSpPr>
        <p:spPr>
          <a:xfrm>
            <a:off x="6234868" y="1130846"/>
            <a:ext cx="5217173" cy="4351338"/>
          </a:xfrm>
        </p:spPr>
        <p:txBody>
          <a:bodyPr>
            <a:normAutofit/>
          </a:bodyPr>
          <a:lstStyle/>
          <a:p>
            <a:r>
              <a:rPr lang="en-GB" sz="2600">
                <a:solidFill>
                  <a:schemeClr val="bg1"/>
                </a:solidFill>
              </a:rPr>
              <a:t>Identify strengths and weakness</a:t>
            </a:r>
          </a:p>
          <a:p>
            <a:r>
              <a:rPr lang="en-GB" sz="2600">
                <a:solidFill>
                  <a:schemeClr val="bg1"/>
                </a:solidFill>
              </a:rPr>
              <a:t>Use strengths to tackle weakness</a:t>
            </a:r>
          </a:p>
          <a:p>
            <a:r>
              <a:rPr lang="en-GB" sz="2600">
                <a:solidFill>
                  <a:schemeClr val="bg1"/>
                </a:solidFill>
              </a:rPr>
              <a:t>Reframe perceptions</a:t>
            </a:r>
          </a:p>
          <a:p>
            <a:pPr marL="0" indent="0">
              <a:buNone/>
            </a:pPr>
            <a:r>
              <a:rPr lang="en-GB" sz="2600">
                <a:solidFill>
                  <a:schemeClr val="bg1"/>
                </a:solidFill>
              </a:rPr>
              <a:t>Minimising Threats:</a:t>
            </a:r>
          </a:p>
          <a:p>
            <a:r>
              <a:rPr lang="en-GB" sz="2600">
                <a:solidFill>
                  <a:schemeClr val="bg1"/>
                </a:solidFill>
              </a:rPr>
              <a:t>Acknowledge external threats</a:t>
            </a:r>
          </a:p>
          <a:p>
            <a:r>
              <a:rPr lang="en-GB" sz="2600">
                <a:solidFill>
                  <a:schemeClr val="bg1"/>
                </a:solidFill>
              </a:rPr>
              <a:t>Use strengths for mitigation</a:t>
            </a:r>
          </a:p>
          <a:p>
            <a:r>
              <a:rPr lang="en-GB" sz="2600">
                <a:solidFill>
                  <a:schemeClr val="bg1"/>
                </a:solidFill>
              </a:rPr>
              <a:t>Increasing competition</a:t>
            </a:r>
          </a:p>
          <a:p>
            <a:r>
              <a:rPr lang="en-GB" sz="2600">
                <a:solidFill>
                  <a:schemeClr val="bg1"/>
                </a:solidFill>
              </a:rPr>
              <a:t>Regulatory Changes</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385571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BB42BB-A821-852D-D1AE-EAD8AF4E2DA0}"/>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rPr>
              <a:t>Conclusion</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817736F8-649E-AEF2-A4B7-59BD560B4CB4}"/>
              </a:ext>
            </a:extLst>
          </p:cNvPr>
          <p:cNvSpPr>
            <a:spLocks noGrp="1"/>
          </p:cNvSpPr>
          <p:nvPr>
            <p:ph idx="1"/>
          </p:nvPr>
        </p:nvSpPr>
        <p:spPr>
          <a:xfrm>
            <a:off x="6234868" y="1130846"/>
            <a:ext cx="5217173" cy="4351338"/>
          </a:xfrm>
        </p:spPr>
        <p:txBody>
          <a:bodyPr>
            <a:normAutofit/>
          </a:bodyPr>
          <a:lstStyle/>
          <a:p>
            <a:r>
              <a:rPr lang="en-GB" sz="1600" dirty="0">
                <a:solidFill>
                  <a:schemeClr val="bg1"/>
                </a:solidFill>
              </a:rPr>
              <a:t>This my SWOT analysis gives a structured summary of the strengths, weaknesses, opportunities and threats applicable to a career in mental health counselling in the UK health and social care sector. By taking advantage of my existing strengths like empathy, communication skills, ethics and by addressing weakness like limited experience and burnout potential, as a counsellor can improve professional abilities. The increase in demand for mental health services also with NHS expansion, opportunities for specialisation and online counselling present a bright future for career advancement. Funding cuts, regulatory changes and increasing competition is important to be of the knowledge of potential threats. Advancing forward strategic networking, proactive adaptational continuous  professional development (CPD) to the evolving healthcare environment will be necessary for sustained success and resilience in mental health counselling profession</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946137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4F52AE-AD13-ED83-D575-98B48C6C5835}"/>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rPr>
              <a:t>References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1ACB11D1-6632-FC4F-CE22-0D99FC05B120}"/>
              </a:ext>
            </a:extLst>
          </p:cNvPr>
          <p:cNvSpPr>
            <a:spLocks noGrp="1"/>
          </p:cNvSpPr>
          <p:nvPr>
            <p:ph idx="1"/>
          </p:nvPr>
        </p:nvSpPr>
        <p:spPr>
          <a:xfrm>
            <a:off x="6234868" y="1130846"/>
            <a:ext cx="5217173" cy="4351338"/>
          </a:xfrm>
        </p:spPr>
        <p:txBody>
          <a:bodyPr>
            <a:normAutofit/>
          </a:bodyPr>
          <a:lstStyle/>
          <a:p>
            <a:r>
              <a:rPr lang="en-GB" sz="2400">
                <a:solidFill>
                  <a:schemeClr val="bg1"/>
                </a:solidFill>
              </a:rPr>
              <a:t>British Association for counselling and psychotherapy(BACP) 2018, Ethical Framework for the counselling professions, BACP</a:t>
            </a:r>
          </a:p>
          <a:p>
            <a:r>
              <a:rPr lang="en-GB" sz="2400">
                <a:solidFill>
                  <a:schemeClr val="bg1"/>
                </a:solidFill>
              </a:rPr>
              <a:t>NHS England 2019, The NHS Long Term Plan, NHS England</a:t>
            </a:r>
          </a:p>
          <a:p>
            <a:r>
              <a:rPr lang="en-GB" sz="2400">
                <a:solidFill>
                  <a:schemeClr val="bg1"/>
                </a:solidFill>
              </a:rPr>
              <a:t>UK Council for psychotherapy(UKCP) 2020, Burnout in psychotherapy professionals: A Guide to Prevention and management, UKCP</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2549391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8869a67d355238632a5987c476f2635f">
  <xsd:schema xmlns:xsd="http://www.w3.org/2001/XMLSchema" xmlns:xs="http://www.w3.org/2001/XMLSchema" xmlns:p="http://schemas.microsoft.com/office/2006/metadata/properties" xmlns:ns3="ccfc14db-0f45-423b-b2f5-752f8f8a0ada" targetNamespace="http://schemas.microsoft.com/office/2006/metadata/properties" ma:root="true" ma:fieldsID="650f1d6525eb8d0d9f758f42366d1f9d"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EAB054A7-C13C-4ACE-AE4B-ECD253FB25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5929C5-A17E-4F19-A973-AB2436493561}">
  <ds:schemaRefs>
    <ds:schemaRef ds:uri="http://schemas.microsoft.com/sharepoint/v3/contenttype/forms"/>
  </ds:schemaRefs>
</ds:datastoreItem>
</file>

<file path=customXml/itemProps3.xml><?xml version="1.0" encoding="utf-8"?>
<ds:datastoreItem xmlns:ds="http://schemas.openxmlformats.org/officeDocument/2006/customXml" ds:itemID="{27048453-8E53-4E58-84C1-149B0F63D085}">
  <ds:schemaRefs>
    <ds:schemaRef ds:uri="http://purl.org/dc/terms/"/>
    <ds:schemaRef ds:uri="http://schemas.microsoft.com/office/2006/metadata/properties"/>
    <ds:schemaRef ds:uri="http://www.w3.org/XML/1998/namespace"/>
    <ds:schemaRef ds:uri="http://schemas.microsoft.com/office/2006/documentManagement/types"/>
    <ds:schemaRef ds:uri="http://purl.org/dc/elements/1.1/"/>
    <ds:schemaRef ds:uri="http://schemas.microsoft.com/office/infopath/2007/PartnerControls"/>
    <ds:schemaRef ds:uri="ccfc14db-0f45-423b-b2f5-752f8f8a0ada"/>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1317</TotalTime>
  <Words>767</Words>
  <Application>Microsoft Office PowerPoint</Application>
  <PresentationFormat>Widescreen</PresentationFormat>
  <Paragraphs>68</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SWOT</vt:lpstr>
      <vt:lpstr>Introduction</vt:lpstr>
      <vt:lpstr>Strengths (Core strengths)</vt:lpstr>
      <vt:lpstr>Weakness (Area of Development)</vt:lpstr>
      <vt:lpstr>Opportunities (Capitalising on opportunities)</vt:lpstr>
      <vt:lpstr>Threats ( Navigating Potential Threats)</vt:lpstr>
      <vt:lpstr>Strategic Implication (Actionable Steps)</vt:lpstr>
      <vt:lpstr>Leveraging Strengths to Overcome Weakness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Osagie Aifesehi (2427005)</dc:creator>
  <cp:lastModifiedBy>Osagie Aifesehi (2427005)</cp:lastModifiedBy>
  <cp:revision>17</cp:revision>
  <dcterms:created xsi:type="dcterms:W3CDTF">2025-10-08T21:11:07Z</dcterms:created>
  <dcterms:modified xsi:type="dcterms:W3CDTF">2025-10-18T09:55:09Z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