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58" r:id="rId5"/>
    <p:sldId id="259" r:id="rId6"/>
    <p:sldId id="281" r:id="rId7"/>
    <p:sldId id="261" r:id="rId8"/>
    <p:sldId id="262" r:id="rId9"/>
    <p:sldId id="263" r:id="rId10"/>
    <p:sldId id="264" r:id="rId11"/>
    <p:sldId id="283" r:id="rId12"/>
    <p:sldId id="265" r:id="rId13"/>
    <p:sldId id="284" r:id="rId14"/>
    <p:sldId id="285" r:id="rId15"/>
    <p:sldId id="286" r:id="rId16"/>
    <p:sldId id="287" r:id="rId17"/>
    <p:sldId id="288" r:id="rId18"/>
    <p:sldId id="289" r:id="rId19"/>
    <p:sldId id="291" r:id="rId20"/>
    <p:sldId id="292" r:id="rId21"/>
    <p:sldId id="293" r:id="rId22"/>
    <p:sldId id="294" r:id="rId23"/>
    <p:sldId id="295" r:id="rId24"/>
    <p:sldId id="296" r:id="rId25"/>
    <p:sldId id="298" r:id="rId26"/>
    <p:sldId id="299" r:id="rId27"/>
    <p:sldId id="300" r:id="rId28"/>
    <p:sldId id="301" r:id="rId29"/>
    <p:sldId id="302" r:id="rId30"/>
    <p:sldId id="303" r:id="rId31"/>
    <p:sldId id="306" r:id="rId32"/>
    <p:sldId id="290" r:id="rId33"/>
    <p:sldId id="268" r:id="rId34"/>
    <p:sldId id="269" r:id="rId35"/>
    <p:sldId id="270" r:id="rId36"/>
    <p:sldId id="278" r:id="rId37"/>
    <p:sldId id="279" r:id="rId38"/>
    <p:sldId id="280" r:id="rId39"/>
    <p:sldId id="273" r:id="rId40"/>
    <p:sldId id="275" r:id="rId41"/>
    <p:sldId id="276" r:id="rId42"/>
    <p:sldId id="277" r:id="rId43"/>
    <p:sldId id="304" r:id="rId44"/>
    <p:sldId id="305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B13C0D1-DD3E-4340-A3C5-355E353C522B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DBE43AD-66CD-4199-A2C6-C7152D33E93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0FFF631-D8F5-41B9-8292-294165BA1058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2065719-AC2C-4004-ABB1-3B19B63F0F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01DF08-AC8E-40ED-A66D-AAFB6ED6E63A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314979E4-BEBB-4B28-BA2E-BF10FC2F2B2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6110EF8-3278-4E73-BD17-F0C55190CDF1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DD065AC-B213-45B2-BA40-07861229AE4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28674C4-E038-4674-BC36-C2819A02F6BD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64379ED-962D-4A0D-BF72-98DF0DAE5A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0B9D4A9-0926-466A-A7B4-E8FEB00374C3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003C2CB-0E07-40F4-B4DE-7166BE7B43A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1CA6180-CF4B-49E9-977C-2997BF72AE05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408825-5AD1-4BA8-BF91-8DF8801AA4C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93F5B9A-5783-440B-8260-CF92D2041B4A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8CDC067-3045-4E42-85AF-C7E349DEFA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FBB815B-0251-4743-816D-F2DE07DF81CC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2940C87-447F-43F2-A739-57CF92AF7E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71F39A4-E867-4F68-8ACE-432E7B42AD01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E6157F-237A-43C5-B052-3E2A88F7D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9071D4-CFB8-4CCE-831B-A2501E900886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5985993-8642-4BE1-8492-29A8F7654F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D70EAEB-3B59-4E79-8F46-A20E044C2124}" type="datetime1">
              <a:rPr lang="en-GB" smtClean="0"/>
              <a:pPr lvl="0"/>
              <a:t>02/12/2020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C46A3548-8A7F-4158-AFB6-2BA1751C138E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HPHP 4010 ‘REFRAMING THE WORLD’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The ‘West’ and the Rest’</a:t>
            </a:r>
          </a:p>
          <a:p>
            <a:pPr lvl="0"/>
            <a:r>
              <a:rPr lang="en-GB"/>
              <a:t>Protectionism vs Free Trade Debate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Debate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/>
              <a:t>The debate between ‘protection’ and ‘free trade’ continuous in history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Protection – to protect domestic economy from cheap foreign imports, through tariffs/quotas etc</a:t>
            </a:r>
          </a:p>
          <a:p>
            <a:pPr lvl="0">
              <a:lnSpc>
                <a:spcPct val="90000"/>
              </a:lnSpc>
            </a:pPr>
            <a:r>
              <a:rPr lang="en-GB"/>
              <a:t>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772816"/>
            <a:ext cx="4572000" cy="475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Tariffs!!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997150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GB" sz="2600"/>
              <a:t>Tariffs and excise duties on foreign imports = adds to Government ‘coffers’ 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GB" sz="2600"/>
              <a:t>Quotas – limits the volume of foreign imports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GB" sz="2600"/>
              <a:t>Restrictions on foreign-based investments and the takeover of domestic companies by foreign interests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GB" sz="2600"/>
              <a:t>Restrictions on foreign technology/patents/knowledge and expertise/licencing 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GB" sz="2600"/>
              <a:t>Positive advantage given to domestic concerns – subsidies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r>
              <a:rPr lang="en-GB" sz="2600"/>
              <a:t>Exchange rate control/manipulation – lower the currency value = cost of exports lowered and more expensive imports </a:t>
            </a:r>
          </a:p>
          <a:p>
            <a:pPr lvl="0">
              <a:lnSpc>
                <a:spcPct val="8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8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80000"/>
              </a:lnSpc>
              <a:spcBef>
                <a:spcPts val="600"/>
              </a:spcBef>
            </a:pPr>
            <a:endParaRPr lang="en-GB" sz="26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Protection – pros and cons 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988840"/>
            <a:ext cx="4104456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Protects domestic markets – popular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Downside: reduces trade and competition; raises costs of imports; negative impact on growth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Exchange rate manipulation = inflationary (export costs rise!)</a:t>
            </a:r>
          </a:p>
          <a:p>
            <a:pPr lvl="0">
              <a:lnSpc>
                <a:spcPct val="80000"/>
              </a:lnSpc>
              <a:spcBef>
                <a:spcPts val="500"/>
              </a:spcBef>
            </a:pPr>
            <a:r>
              <a:rPr lang="en-GB" sz="2200"/>
              <a:t>Free Trade: long term – reduction of barriers, more conducive to economic growth and lower prices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3700"/>
              <a:t>Protection vs Free Trade – the History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3" cy="5069159"/>
          </a:xfrm>
        </p:spPr>
        <p:txBody>
          <a:bodyPr>
            <a:normAutofit/>
          </a:bodyPr>
          <a:lstStyle/>
          <a:p>
            <a:pPr lvl="0"/>
            <a:r>
              <a:rPr lang="en-GB"/>
              <a:t>Born out of ‘Mercantilism’ – system of economic thought and practice that: aims to dominate your neighbour (bolster exports and squeeze imports)</a:t>
            </a:r>
          </a:p>
          <a:p>
            <a:pPr lvl="0"/>
            <a:r>
              <a:rPr lang="en-GB"/>
              <a:t>Aim: balance of trade advantage</a:t>
            </a:r>
          </a:p>
          <a:p>
            <a:pPr lvl="0"/>
            <a:r>
              <a:rPr lang="en-GB"/>
              <a:t>Promote ‘State’ power and stymy rivals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1916832"/>
            <a:ext cx="417646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Principles…</a:t>
            </a:r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1628800"/>
            <a:ext cx="3240359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240360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0813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History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0" y="1700808"/>
            <a:ext cx="3600400" cy="4680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From 18thc  - ‘protectionist’ policies more apparent in an increasingly ‘world’ based economy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By the 19thc (following the Napoleonic Wars) calls for ‘free trade’ policies on the increase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Epitomised by the call to repeal the Corn Laws in Britain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Repealing the ‘Corn Laws’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UK tariffs/trade restrictions on imported grains; from 1815-1846</a:t>
            </a:r>
          </a:p>
          <a:p>
            <a:r>
              <a:rPr lang="en-GB" dirty="0" smtClean="0"/>
              <a:t>Foreign grain excluded until domestic price reached 80s per quarter (8 </a:t>
            </a:r>
            <a:r>
              <a:rPr lang="en-GB" dirty="0" err="1" smtClean="0"/>
              <a:t>bushells</a:t>
            </a:r>
            <a:r>
              <a:rPr lang="en-GB" dirty="0" smtClean="0"/>
              <a:t>). It never did!!</a:t>
            </a:r>
          </a:p>
          <a:p>
            <a:r>
              <a:rPr lang="en-GB" dirty="0" smtClean="0"/>
              <a:t>Aim: to keep grain prices favourably high for domestic producers (Mercantilist in philosophy)</a:t>
            </a:r>
          </a:p>
          <a:p>
            <a:r>
              <a:rPr lang="en-GB" dirty="0" smtClean="0"/>
              <a:t>Aim: Tory Government’s  wish to support political power base (landowners)</a:t>
            </a:r>
          </a:p>
          <a:p>
            <a:r>
              <a:rPr lang="en-GB" dirty="0" smtClean="0"/>
              <a:t>Consequence: rising food prices and cost of living. Disposable incomes of Britons diminished , hampered economic growth ; angered manufacturers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ANTI-CORN LAW LEAGUE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 dirty="0"/>
              <a:t>Created 1838 in Manchester by middle class, manufacturing interests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Leading lights: Richard Cobden (manufacturer, right) and John Bright (Quaker)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Free trade advocates; anti-protectionist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Achieved removal of Corn Laws in 1846 </a:t>
            </a:r>
            <a:endParaRPr lang="en-GB" sz="2400" dirty="0" smtClean="0"/>
          </a:p>
          <a:p>
            <a:pPr lvl="0">
              <a:lnSpc>
                <a:spcPct val="90000"/>
              </a:lnSpc>
            </a:pPr>
            <a:r>
              <a:rPr lang="en-GB" sz="2400" dirty="0" smtClean="0"/>
              <a:t>Model for political protest groups</a:t>
            </a:r>
            <a:endParaRPr lang="en-GB" sz="2400" dirty="0"/>
          </a:p>
        </p:txBody>
      </p:sp>
      <p:pic>
        <p:nvPicPr>
          <p:cNvPr id="4" name="Content Placeholder 5" descr="c&amp;b.gif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4" y="1772820"/>
            <a:ext cx="3744413" cy="4176467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Robert Peel (1788-1850)</a:t>
            </a:r>
          </a:p>
          <a:p>
            <a:r>
              <a:rPr lang="en-GB" dirty="0" smtClean="0"/>
              <a:t>‘Tamworth Manifesto’:</a:t>
            </a:r>
          </a:p>
          <a:p>
            <a:r>
              <a:rPr lang="en-GB" dirty="0" smtClean="0"/>
              <a:t>Acceptance of 1832 Act; Accept essential change – political and institutional; ‘reform to survive’</a:t>
            </a:r>
          </a:p>
          <a:p>
            <a:r>
              <a:rPr lang="en-GB" dirty="0" smtClean="0"/>
              <a:t>Forging of modern Conservatism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sir_robert_pee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97858" y="1600200"/>
            <a:ext cx="3739283" cy="4525963"/>
          </a:xfrm>
        </p:spPr>
      </p:pic>
    </p:spTree>
    <p:extLst>
      <p:ext uri="{BB962C8B-B14F-4D97-AF65-F5344CB8AC3E}">
        <p14:creationId xmlns:p14="http://schemas.microsoft.com/office/powerpoint/2010/main" val="729839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Peel resignation; Whigs under Lord Russell in power 1846-1852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Peelite</a:t>
            </a:r>
            <a:r>
              <a:rPr lang="en-GB" dirty="0" smtClean="0"/>
              <a:t>’ or liberal Conservatives break from Conservative party</a:t>
            </a:r>
          </a:p>
          <a:p>
            <a:r>
              <a:rPr lang="en-GB" dirty="0" smtClean="0"/>
              <a:t>1859 – ‘</a:t>
            </a:r>
            <a:r>
              <a:rPr lang="en-GB" dirty="0" err="1" smtClean="0"/>
              <a:t>Peelites</a:t>
            </a:r>
            <a:r>
              <a:rPr lang="en-GB" dirty="0" smtClean="0"/>
              <a:t>’ eventually absorbed into Whig party and together with free-trade Radicals, form the Liberal party (</a:t>
            </a:r>
            <a:r>
              <a:rPr lang="en-GB" dirty="0" err="1" smtClean="0"/>
              <a:t>Palmerston</a:t>
            </a:r>
            <a:r>
              <a:rPr lang="en-GB" dirty="0" smtClean="0"/>
              <a:t> administration 1859-65, including as Chancellor former Conservative ‘</a:t>
            </a:r>
            <a:r>
              <a:rPr lang="en-GB" dirty="0" err="1" smtClean="0"/>
              <a:t>Peelite</a:t>
            </a:r>
            <a:r>
              <a:rPr lang="en-GB" dirty="0" smtClean="0"/>
              <a:t>’ William Gladstone)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4831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CORN LAW REPEAL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Split Conservatives – between liberals and paternalists</a:t>
            </a:r>
          </a:p>
          <a:p>
            <a:r>
              <a:rPr lang="en-GB" dirty="0" smtClean="0"/>
              <a:t>Peel relied on Whig and Radical support to pass Bill</a:t>
            </a:r>
          </a:p>
          <a:p>
            <a:r>
              <a:rPr lang="en-GB" dirty="0" smtClean="0"/>
              <a:t>Repeal and the failure to pass Irish Coercion Bill forced Peel’s resignation (June 1846)</a:t>
            </a:r>
          </a:p>
          <a:p>
            <a:r>
              <a:rPr lang="en-GB" dirty="0" smtClean="0"/>
              <a:t>REPEAL? A political question based upon support for free-trade market economics? Or a humanitarian response to events in Ireland and the famine of 1845-9?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808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THE GREAT FAMINE</a:t>
            </a:r>
            <a:endParaRPr lang="en-GB" dirty="0"/>
          </a:p>
        </p:txBody>
      </p:sp>
      <p:sp>
        <p:nvSpPr>
          <p:cNvPr id="22531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341438"/>
            <a:ext cx="4038600" cy="5327650"/>
          </a:xfrm>
        </p:spPr>
        <p:txBody>
          <a:bodyPr>
            <a:normAutofit/>
          </a:bodyPr>
          <a:lstStyle/>
          <a:p>
            <a:r>
              <a:rPr lang="en-GB" altLang="en-US" smtClean="0"/>
              <a:t>‘Gorta Mor’ – the Great Hunger</a:t>
            </a:r>
          </a:p>
          <a:p>
            <a:r>
              <a:rPr lang="en-GB" altLang="en-US" smtClean="0"/>
              <a:t>1845-1851</a:t>
            </a:r>
          </a:p>
          <a:p>
            <a:r>
              <a:rPr lang="en-GB" altLang="en-US" smtClean="0"/>
              <a:t>English Holocaust or Structural weakness?</a:t>
            </a:r>
          </a:p>
          <a:p>
            <a:r>
              <a:rPr lang="en-GB" altLang="en-US" b="1" smtClean="0"/>
              <a:t>Historiography – </a:t>
            </a:r>
          </a:p>
          <a:p>
            <a:r>
              <a:rPr lang="en-GB" altLang="en-US" smtClean="0"/>
              <a:t>Pre-Famine – Post-Famine</a:t>
            </a:r>
          </a:p>
          <a:p>
            <a:r>
              <a:rPr lang="en-GB" altLang="en-US" smtClean="0"/>
              <a:t>Nationalist view of disaster</a:t>
            </a:r>
          </a:p>
          <a:p>
            <a:r>
              <a:rPr lang="en-GB" altLang="en-US" smtClean="0"/>
              <a:t>Revisionism ; Post-revisionism</a:t>
            </a:r>
          </a:p>
        </p:txBody>
      </p:sp>
      <p:pic>
        <p:nvPicPr>
          <p:cNvPr id="22532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502" y="1600200"/>
            <a:ext cx="4035996" cy="4525963"/>
          </a:xfrm>
        </p:spPr>
      </p:pic>
    </p:spTree>
    <p:extLst>
      <p:ext uri="{BB962C8B-B14F-4D97-AF65-F5344CB8AC3E}">
        <p14:creationId xmlns:p14="http://schemas.microsoft.com/office/powerpoint/2010/main" val="2096897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FAMINE</a:t>
            </a:r>
            <a:endParaRPr lang="en-GB" dirty="0"/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1841 Census population  -  8.2m</a:t>
            </a:r>
          </a:p>
          <a:p>
            <a:r>
              <a:rPr lang="en-GB" altLang="en-US" smtClean="0"/>
              <a:t>1851 Census population  -  6.5m</a:t>
            </a:r>
          </a:p>
          <a:p>
            <a:r>
              <a:rPr lang="en-GB" altLang="en-US" smtClean="0"/>
              <a:t>1881 Census population  -  5.2m</a:t>
            </a:r>
          </a:p>
          <a:p>
            <a:r>
              <a:rPr lang="en-GB" altLang="en-US" smtClean="0"/>
              <a:t>1901 Census population  -  4.5m</a:t>
            </a:r>
          </a:p>
          <a:p>
            <a:r>
              <a:rPr lang="en-GB" altLang="en-US" smtClean="0"/>
              <a:t>Decline had regional variations</a:t>
            </a:r>
          </a:p>
        </p:txBody>
      </p:sp>
      <p:pic>
        <p:nvPicPr>
          <p:cNvPr id="2355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916832"/>
            <a:ext cx="3960440" cy="4176464"/>
          </a:xfrm>
        </p:spPr>
      </p:pic>
    </p:spTree>
    <p:extLst>
      <p:ext uri="{BB962C8B-B14F-4D97-AF65-F5344CB8AC3E}">
        <p14:creationId xmlns:p14="http://schemas.microsoft.com/office/powerpoint/2010/main" val="2049402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FAMINE - CAUSES</a:t>
            </a:r>
            <a:endParaRPr lang="en-GB" dirty="0"/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‘a starving population, an absentee aristocracy, and an alien Church’ Disraeli on governing Ireland (1844)</a:t>
            </a:r>
          </a:p>
          <a:p>
            <a:r>
              <a:rPr lang="en-GB" altLang="en-US" smtClean="0"/>
              <a:t>Following Act of Union 1801 – landed interests dominated Irish representation in Parliament</a:t>
            </a:r>
          </a:p>
          <a:p>
            <a:r>
              <a:rPr lang="en-GB" altLang="en-US" smtClean="0"/>
              <a:t>‘Ascendancy’  - power of English and Anglo-Irish families</a:t>
            </a:r>
          </a:p>
          <a:p>
            <a:r>
              <a:rPr lang="en-GB" altLang="en-US" smtClean="0"/>
              <a:t>Underlining cause   - poor relations between landlord and tenant!</a:t>
            </a:r>
          </a:p>
          <a:p>
            <a:r>
              <a:rPr lang="en-GB" altLang="en-US" smtClean="0"/>
              <a:t>System stifled prosperity (in Ireland)!</a:t>
            </a:r>
          </a:p>
        </p:txBody>
      </p:sp>
    </p:spTree>
    <p:extLst>
      <p:ext uri="{BB962C8B-B14F-4D97-AF65-F5344CB8AC3E}">
        <p14:creationId xmlns:p14="http://schemas.microsoft.com/office/powerpoint/2010/main" val="4022664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CAUSES </a:t>
            </a:r>
            <a:r>
              <a:rPr lang="en-GB" dirty="0" err="1" smtClean="0"/>
              <a:t>contd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Enduring poverty and near starvation</a:t>
            </a:r>
          </a:p>
          <a:p>
            <a:r>
              <a:rPr lang="en-GB" altLang="en-US" smtClean="0"/>
              <a:t>Poor quality land and farming practices</a:t>
            </a:r>
          </a:p>
          <a:p>
            <a:r>
              <a:rPr lang="en-GB" altLang="en-US" smtClean="0"/>
              <a:t>Paradox – a growing population to feed</a:t>
            </a:r>
          </a:p>
          <a:p>
            <a:r>
              <a:rPr lang="en-GB" altLang="en-US" smtClean="0"/>
              <a:t>Unemployment and poor job security</a:t>
            </a:r>
          </a:p>
          <a:p>
            <a:r>
              <a:rPr lang="en-GB" altLang="en-US" smtClean="0"/>
              <a:t>Poor housing and general low standard of living</a:t>
            </a:r>
          </a:p>
          <a:p>
            <a:r>
              <a:rPr lang="en-GB" altLang="en-US" smtClean="0"/>
              <a:t>Restrictions on Catholics  stifled prosperity; alleviated by Catholic Relief Act 1829 </a:t>
            </a:r>
          </a:p>
        </p:txBody>
      </p:sp>
    </p:spTree>
    <p:extLst>
      <p:ext uri="{BB962C8B-B14F-4D97-AF65-F5344CB8AC3E}">
        <p14:creationId xmlns:p14="http://schemas.microsoft.com/office/powerpoint/2010/main" val="4202815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CAUSES – LANDLORD AND TENANT</a:t>
            </a:r>
            <a:endParaRPr lang="en-GB" dirty="0"/>
          </a:p>
        </p:txBody>
      </p:sp>
      <p:sp>
        <p:nvSpPr>
          <p:cNvPr id="26627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18</a:t>
            </a:r>
            <a:r>
              <a:rPr lang="en-GB" altLang="en-US" baseline="30000" smtClean="0"/>
              <a:t>th</a:t>
            </a:r>
            <a:r>
              <a:rPr lang="en-GB" altLang="en-US" smtClean="0"/>
              <a:t> century – rise of ‘middleman system’</a:t>
            </a:r>
          </a:p>
          <a:p>
            <a:r>
              <a:rPr lang="en-GB" altLang="en-US" smtClean="0"/>
              <a:t>Agents collected rents</a:t>
            </a:r>
          </a:p>
          <a:p>
            <a:r>
              <a:rPr lang="en-GB" altLang="en-US" smtClean="0"/>
              <a:t>Assured landlords income without responsibility</a:t>
            </a:r>
          </a:p>
          <a:p>
            <a:r>
              <a:rPr lang="en-GB" altLang="en-US" smtClean="0"/>
              <a:t>Exploitation and land insecurity for Catholic majority</a:t>
            </a:r>
          </a:p>
          <a:p>
            <a:r>
              <a:rPr lang="en-GB" altLang="en-US" smtClean="0"/>
              <a:t>Absentee landlordism</a:t>
            </a:r>
          </a:p>
        </p:txBody>
      </p:sp>
      <p:pic>
        <p:nvPicPr>
          <p:cNvPr id="26628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1844675"/>
            <a:ext cx="3455988" cy="3960813"/>
          </a:xfrm>
        </p:spPr>
      </p:pic>
    </p:spTree>
    <p:extLst>
      <p:ext uri="{BB962C8B-B14F-4D97-AF65-F5344CB8AC3E}">
        <p14:creationId xmlns:p14="http://schemas.microsoft.com/office/powerpoint/2010/main" val="29701139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LANDLORD AND TENANT</a:t>
            </a:r>
            <a:endParaRPr lang="en-GB" dirty="0"/>
          </a:p>
        </p:txBody>
      </p:sp>
      <p:sp>
        <p:nvSpPr>
          <p:cNvPr id="27651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Absenteeism – significant  issue in Irish history – highlighted during the Famine</a:t>
            </a:r>
          </a:p>
          <a:p>
            <a:r>
              <a:rPr lang="en-GB" altLang="en-US" smtClean="0"/>
              <a:t>Origins – confiscations during plantation of English And Scot settlers</a:t>
            </a:r>
          </a:p>
          <a:p>
            <a:r>
              <a:rPr lang="en-GB" altLang="en-US" smtClean="0"/>
              <a:t>Wealth not invested in Ireland – increased Catholic resentment</a:t>
            </a:r>
          </a:p>
          <a:p>
            <a:r>
              <a:rPr lang="en-GB" altLang="en-US" smtClean="0"/>
              <a:t>Culminating in the Irish Land League and ‘land wars’(1870s-)</a:t>
            </a:r>
          </a:p>
          <a:p>
            <a:r>
              <a:rPr lang="en-GB" altLang="en-US" smtClean="0"/>
              <a:t>Reality vs perception over absenteeism 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207229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LANDLORD AND TENANT</a:t>
            </a:r>
            <a:endParaRPr lang="en-GB" dirty="0"/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1843 – Royal Commission – recognition by Government of problem</a:t>
            </a:r>
          </a:p>
          <a:p>
            <a:r>
              <a:rPr lang="en-GB" altLang="en-US" smtClean="0"/>
              <a:t>Underlined – abject poverty in Ireland; poor relations between tenant and owner; absenteeism; middlemen ‘sharks’ ; </a:t>
            </a:r>
          </a:p>
          <a:p>
            <a:r>
              <a:rPr lang="en-GB" altLang="en-US" smtClean="0"/>
              <a:t>Subletting – creating smaller parcel of land and profit potential; CONACRE system – linked to high rents, evictions, change of use (crops to sheep)</a:t>
            </a:r>
          </a:p>
          <a:p>
            <a:r>
              <a:rPr lang="en-GB" altLang="en-US" smtClean="0"/>
              <a:t>Lack of security of tenure – unlike Ulster</a:t>
            </a:r>
          </a:p>
        </p:txBody>
      </p:sp>
    </p:spTree>
    <p:extLst>
      <p:ext uri="{BB962C8B-B14F-4D97-AF65-F5344CB8AC3E}">
        <p14:creationId xmlns:p14="http://schemas.microsoft.com/office/powerpoint/2010/main" val="1324001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Potato dependency</a:t>
            </a:r>
            <a:endParaRPr lang="en-GB" dirty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Subletting and sub-division meant inefficiency and bankruptcy </a:t>
            </a:r>
          </a:p>
          <a:p>
            <a:r>
              <a:rPr lang="en-GB" altLang="en-US" smtClean="0"/>
              <a:t>Consequence – the potato only product able to be cultivated </a:t>
            </a:r>
          </a:p>
          <a:p>
            <a:r>
              <a:rPr lang="en-GB" altLang="en-US" smtClean="0"/>
              <a:t>By 18thc  - base and staple food – ‘the Irish Lumper’ variety</a:t>
            </a:r>
          </a:p>
          <a:p>
            <a:r>
              <a:rPr lang="en-GB" altLang="en-US" smtClean="0"/>
              <a:t>Lacked ‘generic variability’ prone to ‘phytophthora infestans (blight)</a:t>
            </a:r>
          </a:p>
          <a:p>
            <a:r>
              <a:rPr lang="en-GB" altLang="en-US" smtClean="0"/>
              <a:t>Spread – encouraged by CONACRE system</a:t>
            </a:r>
          </a:p>
        </p:txBody>
      </p:sp>
    </p:spTree>
    <p:extLst>
      <p:ext uri="{BB962C8B-B14F-4D97-AF65-F5344CB8AC3E}">
        <p14:creationId xmlns:p14="http://schemas.microsoft.com/office/powerpoint/2010/main" val="27224806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FAMINE</a:t>
            </a:r>
            <a:endParaRPr lang="en-GB" dirty="0"/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Blight arrives during the 1840s (maybe from N.America)  - Sept 1845 first appearance in Ireland</a:t>
            </a:r>
          </a:p>
          <a:p>
            <a:r>
              <a:rPr lang="en-GB" altLang="en-US" smtClean="0"/>
              <a:t>1846 – 75% of harvest lost; by Dec 1846 increase in destitution and reliance on public works; first report of deaths in Autumn 1846</a:t>
            </a:r>
          </a:p>
          <a:p>
            <a:r>
              <a:rPr lang="en-GB" altLang="en-US" smtClean="0"/>
              <a:t>1847 – scarcity of seed because of consumption and little sowing – hunger continues – acreage down to 300k from 3m</a:t>
            </a:r>
          </a:p>
          <a:p>
            <a:r>
              <a:rPr lang="en-GB" altLang="en-US" smtClean="0"/>
              <a:t>1848 – yields only 2/3 normal</a:t>
            </a:r>
          </a:p>
        </p:txBody>
      </p:sp>
    </p:spTree>
    <p:extLst>
      <p:ext uri="{BB962C8B-B14F-4D97-AF65-F5344CB8AC3E}">
        <p14:creationId xmlns:p14="http://schemas.microsoft.com/office/powerpoint/2010/main" val="16782773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SEVERITY</a:t>
            </a:r>
            <a:endParaRPr lang="en-GB" dirty="0"/>
          </a:p>
        </p:txBody>
      </p:sp>
      <p:pic>
        <p:nvPicPr>
          <p:cNvPr id="31747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477" y="1600200"/>
            <a:ext cx="3632045" cy="4525963"/>
          </a:xfrm>
        </p:spPr>
      </p:pic>
      <p:pic>
        <p:nvPicPr>
          <p:cNvPr id="31748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17720"/>
            <a:ext cx="4038600" cy="4490923"/>
          </a:xfrm>
        </p:spPr>
      </p:pic>
    </p:spTree>
    <p:extLst>
      <p:ext uri="{BB962C8B-B14F-4D97-AF65-F5344CB8AC3E}">
        <p14:creationId xmlns:p14="http://schemas.microsoft.com/office/powerpoint/2010/main" val="22840267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RESPONSES</a:t>
            </a:r>
            <a:endParaRPr lang="en-GB" dirty="0"/>
          </a:p>
        </p:txBody>
      </p:sp>
      <p:sp>
        <p:nvSpPr>
          <p:cNvPr id="32771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913"/>
          </a:xfrm>
        </p:spPr>
        <p:txBody>
          <a:bodyPr>
            <a:normAutofit/>
          </a:bodyPr>
          <a:lstStyle/>
          <a:p>
            <a:r>
              <a:rPr lang="en-GB" altLang="en-US" smtClean="0"/>
              <a:t>Dublin Corporation – pleaded to Queen Victoria for public money and works projects</a:t>
            </a:r>
          </a:p>
          <a:p>
            <a:r>
              <a:rPr lang="en-GB" altLang="en-US" smtClean="0"/>
              <a:t>Belfast Corporation – similar plea, but not a ‘a call for charity’</a:t>
            </a:r>
          </a:p>
          <a:p>
            <a:r>
              <a:rPr lang="en-GB" altLang="en-US" smtClean="0"/>
              <a:t>Appeals to Lord Lieutenant to open ports to foreign corn, but seen as a premature move!</a:t>
            </a:r>
          </a:p>
          <a:p>
            <a:r>
              <a:rPr lang="en-GB" altLang="en-US" smtClean="0"/>
              <a:t>Peel – ‘always a tendency to exaggerate Irish news’</a:t>
            </a:r>
          </a:p>
          <a:p>
            <a:r>
              <a:rPr lang="en-GB" altLang="en-US" smtClean="0"/>
              <a:t>O Connell (Dec 1845)– call for ‘tenants rights’ – only and Irish Parliament would make correct decisions</a:t>
            </a:r>
          </a:p>
        </p:txBody>
      </p:sp>
    </p:spTree>
    <p:extLst>
      <p:ext uri="{BB962C8B-B14F-4D97-AF65-F5344CB8AC3E}">
        <p14:creationId xmlns:p14="http://schemas.microsoft.com/office/powerpoint/2010/main" val="30506566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Responses - London</a:t>
            </a:r>
            <a:endParaRPr lang="en-GB" dirty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>
            <a:normAutofit lnSpcReduction="10000"/>
          </a:bodyPr>
          <a:lstStyle/>
          <a:p>
            <a:r>
              <a:rPr lang="en-GB" altLang="en-US" smtClean="0"/>
              <a:t>Poor response – inedible maize purchased ‘Peel’s Brimstone’</a:t>
            </a:r>
          </a:p>
          <a:p>
            <a:r>
              <a:rPr lang="en-GB" altLang="en-US" smtClean="0"/>
              <a:t>1846 – Repeal of Corn Laws ; restrictions on cheap foreign imports lifted; little immediate effect on Ireland</a:t>
            </a:r>
          </a:p>
          <a:p>
            <a:r>
              <a:rPr lang="en-GB" altLang="en-US" smtClean="0"/>
              <a:t>Corn Laws – introduced (1815) to protect British and Irish corn and wheat production from cheap imports: imports excluded until British prices reached £4 @ quarter – seen to protect landed interest at the expense of free trade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108723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RESPONSES</a:t>
            </a:r>
            <a:endParaRPr lang="en-GB" dirty="0"/>
          </a:p>
        </p:txBody>
      </p:sp>
      <p:pic>
        <p:nvPicPr>
          <p:cNvPr id="35843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3568" y="1773238"/>
            <a:ext cx="3240360" cy="4248150"/>
          </a:xfrm>
        </p:spPr>
      </p:pic>
      <p:sp>
        <p:nvSpPr>
          <p:cNvPr id="35844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Programme of public works – March 1846</a:t>
            </a:r>
          </a:p>
          <a:p>
            <a:r>
              <a:rPr lang="en-GB" altLang="en-US" smtClean="0"/>
              <a:t>June 1846 Peel leave office</a:t>
            </a:r>
          </a:p>
          <a:p>
            <a:r>
              <a:rPr lang="en-GB" altLang="en-US" smtClean="0"/>
              <a:t>Lord Russell’s response equally inept</a:t>
            </a:r>
          </a:p>
          <a:p>
            <a:r>
              <a:rPr lang="en-GB" altLang="en-US" smtClean="0"/>
              <a:t>Charles Trevelyan administrator in charge of famine relief </a:t>
            </a:r>
          </a:p>
        </p:txBody>
      </p:sp>
    </p:spTree>
    <p:extLst>
      <p:ext uri="{BB962C8B-B14F-4D97-AF65-F5344CB8AC3E}">
        <p14:creationId xmlns:p14="http://schemas.microsoft.com/office/powerpoint/2010/main" val="31961320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RESPONSES - TREVELYAN</a:t>
            </a:r>
            <a:endParaRPr lang="en-GB" dirty="0"/>
          </a:p>
        </p:txBody>
      </p:sp>
      <p:pic>
        <p:nvPicPr>
          <p:cNvPr id="36868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1844675"/>
            <a:ext cx="3097212" cy="4464050"/>
          </a:xfrm>
        </p:spPr>
      </p:pic>
      <p:sp>
        <p:nvSpPr>
          <p:cNvPr id="36867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913"/>
          </a:xfrm>
        </p:spPr>
        <p:txBody>
          <a:bodyPr>
            <a:normAutofit lnSpcReduction="10000"/>
          </a:bodyPr>
          <a:lstStyle/>
          <a:p>
            <a:r>
              <a:rPr lang="en-GB" altLang="en-US" smtClean="0"/>
              <a:t>Much maligned over relief policy</a:t>
            </a:r>
          </a:p>
          <a:p>
            <a:r>
              <a:rPr lang="en-GB" altLang="en-US" smtClean="0"/>
              <a:t>Laissez-faire philosophy over necessity</a:t>
            </a:r>
          </a:p>
          <a:p>
            <a:r>
              <a:rPr lang="en-GB" altLang="en-US" smtClean="0"/>
              <a:t>Restricted direct food relief</a:t>
            </a:r>
          </a:p>
          <a:p>
            <a:r>
              <a:rPr lang="en-GB" altLang="en-US" smtClean="0"/>
              <a:t>Poor Law policy introduced – ‘Gregory Clause</a:t>
            </a:r>
          </a:p>
          <a:p>
            <a:r>
              <a:rPr lang="en-GB" altLang="en-US" smtClean="0"/>
              <a:t>‘Irish property must support Irish poverty’</a:t>
            </a:r>
          </a:p>
        </p:txBody>
      </p:sp>
    </p:spTree>
    <p:extLst>
      <p:ext uri="{BB962C8B-B14F-4D97-AF65-F5344CB8AC3E}">
        <p14:creationId xmlns:p14="http://schemas.microsoft.com/office/powerpoint/2010/main" val="969824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THE TIMES</a:t>
            </a:r>
            <a:endParaRPr lang="en-GB" dirty="0"/>
          </a:p>
        </p:txBody>
      </p:sp>
      <p:pic>
        <p:nvPicPr>
          <p:cNvPr id="37891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916113"/>
            <a:ext cx="2735262" cy="3889375"/>
          </a:xfrm>
        </p:spPr>
      </p:pic>
      <p:sp>
        <p:nvSpPr>
          <p:cNvPr id="37892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24</a:t>
            </a:r>
            <a:r>
              <a:rPr lang="en-GB" altLang="en-US" baseline="30000" smtClean="0"/>
              <a:t>TH</a:t>
            </a:r>
            <a:r>
              <a:rPr lang="en-GB" altLang="en-US" smtClean="0"/>
              <a:t> March 1847:</a:t>
            </a:r>
          </a:p>
          <a:p>
            <a:r>
              <a:rPr lang="en-GB" altLang="en-US" smtClean="0"/>
              <a:t>‘a mass of poverty , disaffection, and degradation without parallel in the world. It allows proprietors to suck the very life blood of that wretched race’</a:t>
            </a:r>
          </a:p>
        </p:txBody>
      </p:sp>
    </p:spTree>
    <p:extLst>
      <p:ext uri="{BB962C8B-B14F-4D97-AF65-F5344CB8AC3E}">
        <p14:creationId xmlns:p14="http://schemas.microsoft.com/office/powerpoint/2010/main" val="15918041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EXPORTS</a:t>
            </a:r>
            <a:endParaRPr lang="en-GB" dirty="0"/>
          </a:p>
        </p:txBody>
      </p:sp>
      <p:sp>
        <p:nvSpPr>
          <p:cNvPr id="3891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Foodstuffs left Ireland during the famine – no export ban</a:t>
            </a:r>
          </a:p>
          <a:p>
            <a:r>
              <a:rPr lang="en-GB" altLang="en-US" smtClean="0"/>
              <a:t>Foodstuff exports double during the famine years</a:t>
            </a:r>
          </a:p>
          <a:p>
            <a:r>
              <a:rPr lang="en-GB" altLang="en-US" smtClean="0"/>
              <a:t>Woodham-Smith highlights :</a:t>
            </a:r>
          </a:p>
          <a:p>
            <a:r>
              <a:rPr lang="en-GB" altLang="en-US" smtClean="0"/>
              <a:t>‘the indisputable fact that huge quantities of food were exported from Ireland to England throughput the period when the people of Ireland were dying of starvation’ ‘The Great Hunger’ (1962)</a:t>
            </a:r>
          </a:p>
        </p:txBody>
      </p:sp>
    </p:spTree>
    <p:extLst>
      <p:ext uri="{BB962C8B-B14F-4D97-AF65-F5344CB8AC3E}">
        <p14:creationId xmlns:p14="http://schemas.microsoft.com/office/powerpoint/2010/main" val="18721010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EVICTION</a:t>
            </a:r>
            <a:endParaRPr lang="en-GB" dirty="0"/>
          </a:p>
        </p:txBody>
      </p:sp>
      <p:pic>
        <p:nvPicPr>
          <p:cNvPr id="39939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700213"/>
            <a:ext cx="3438525" cy="4321175"/>
          </a:xfrm>
        </p:spPr>
      </p:pic>
      <p:sp>
        <p:nvSpPr>
          <p:cNvPr id="39940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To avoid paying rates, landlords began evicting to avoid bills, particularly in 1847</a:t>
            </a:r>
          </a:p>
          <a:p>
            <a:r>
              <a:rPr lang="en-GB" altLang="en-US" smtClean="0"/>
              <a:t>Upwards of half million made homeless between 1846-54</a:t>
            </a:r>
          </a:p>
          <a:p>
            <a:r>
              <a:rPr lang="en-GB" altLang="en-US" smtClean="0"/>
              <a:t>Co Clare and Co Mayo worst hit </a:t>
            </a:r>
          </a:p>
        </p:txBody>
      </p:sp>
    </p:spTree>
    <p:extLst>
      <p:ext uri="{BB962C8B-B14F-4D97-AF65-F5344CB8AC3E}">
        <p14:creationId xmlns:p14="http://schemas.microsoft.com/office/powerpoint/2010/main" val="24534620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EMIGRATION</a:t>
            </a:r>
            <a:endParaRPr lang="en-GB" dirty="0"/>
          </a:p>
        </p:txBody>
      </p:sp>
      <p:pic>
        <p:nvPicPr>
          <p:cNvPr id="40963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700213"/>
            <a:ext cx="3597275" cy="4321175"/>
          </a:xfrm>
        </p:spPr>
      </p:pic>
      <p:sp>
        <p:nvSpPr>
          <p:cNvPr id="4096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mtClean="0"/>
              <a:t>On-going process; 1m-1.5m left 1815-45</a:t>
            </a:r>
          </a:p>
          <a:p>
            <a:r>
              <a:rPr lang="en-GB" altLang="en-US" smtClean="0"/>
              <a:t>Famine years – upto 250k p.a. By 1854 – 2.5m had left</a:t>
            </a:r>
          </a:p>
          <a:p>
            <a:r>
              <a:rPr lang="en-GB" altLang="en-US" smtClean="0"/>
              <a:t>De-population of Ireland of maybe 20-25%</a:t>
            </a:r>
          </a:p>
          <a:p>
            <a:r>
              <a:rPr lang="en-GB" altLang="en-US" smtClean="0"/>
              <a:t>Death Toll – varies; between 775k-1.5m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600654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Corn Laws and the Great Famine in Ireland:</a:t>
            </a:r>
          </a:p>
          <a:p>
            <a:endParaRPr lang="en-GB" dirty="0"/>
          </a:p>
          <a:p>
            <a:r>
              <a:rPr lang="en-GB" dirty="0" smtClean="0"/>
              <a:t>The extent to which the Famine can be  understood through applying the ‘World Systems’ theory and ‘Core-Periphery (semi-periphery) ’ model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302433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33305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BRITAIN’S LEAD 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ABUNDANCE OF NATURAL RESOURCES</a:t>
            </a:r>
          </a:p>
          <a:p>
            <a:r>
              <a:rPr lang="en-GB" dirty="0" smtClean="0"/>
              <a:t>2.  SCIENTIFIC AND TECHNICAL DEVELOPMENT</a:t>
            </a:r>
          </a:p>
          <a:p>
            <a:r>
              <a:rPr lang="en-GB" dirty="0" smtClean="0"/>
              <a:t>3. AVOIDED RAVAGES OF WAR</a:t>
            </a:r>
          </a:p>
          <a:p>
            <a:r>
              <a:rPr lang="en-GB" dirty="0" smtClean="0"/>
              <a:t>4. ISLAND RACE – STRONG ROYAL NAVY</a:t>
            </a:r>
          </a:p>
          <a:p>
            <a:r>
              <a:rPr lang="en-GB" dirty="0" smtClean="0"/>
              <a:t>5.  POLITICAL STABILITY SINCE 1688?</a:t>
            </a:r>
          </a:p>
          <a:p>
            <a:r>
              <a:rPr lang="en-GB" dirty="0" smtClean="0"/>
              <a:t>6. DENSE POPULATION – SUPPLY OF LABOUR</a:t>
            </a:r>
          </a:p>
          <a:p>
            <a:r>
              <a:rPr lang="en-GB" dirty="0" smtClean="0"/>
              <a:t>7. CAPITAL INVESTMENT  ENCOURAGED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6453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1. ENGLAND AND WALES: </a:t>
            </a:r>
          </a:p>
          <a:p>
            <a:r>
              <a:rPr lang="en-GB" dirty="0" smtClean="0"/>
              <a:t>1700 – 5 MILLION</a:t>
            </a:r>
          </a:p>
          <a:p>
            <a:r>
              <a:rPr lang="en-GB" dirty="0" smtClean="0"/>
              <a:t>1750 – 6 MILLION</a:t>
            </a:r>
          </a:p>
          <a:p>
            <a:r>
              <a:rPr lang="en-GB" dirty="0" smtClean="0"/>
              <a:t>1801 – 9 MILLION (1</a:t>
            </a:r>
            <a:r>
              <a:rPr lang="en-GB" baseline="30000" dirty="0" smtClean="0"/>
              <a:t>ST</a:t>
            </a:r>
            <a:r>
              <a:rPr lang="en-GB" dirty="0" smtClean="0"/>
              <a:t> CENSUS)</a:t>
            </a:r>
          </a:p>
          <a:p>
            <a:endParaRPr lang="en-GB" dirty="0" smtClean="0"/>
          </a:p>
          <a:p>
            <a:r>
              <a:rPr lang="en-GB" dirty="0" smtClean="0"/>
              <a:t>SOURCE:   Michael Bartholomew et al, (</a:t>
            </a:r>
            <a:r>
              <a:rPr lang="en-GB" dirty="0" err="1" smtClean="0"/>
              <a:t>eds</a:t>
            </a:r>
            <a:r>
              <a:rPr lang="en-GB" dirty="0" smtClean="0"/>
              <a:t>), </a:t>
            </a:r>
            <a:r>
              <a:rPr lang="en-GB" i="1" dirty="0" smtClean="0"/>
              <a:t>The Enlightenment </a:t>
            </a:r>
            <a:r>
              <a:rPr lang="en-GB" dirty="0" smtClean="0"/>
              <a:t>(OUP, 1992), p.426.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754315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 - URBAN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LEEDS: 1700 – 7,000; 1775 – 24,000</a:t>
            </a:r>
          </a:p>
          <a:p>
            <a:endParaRPr lang="en-GB" dirty="0" smtClean="0"/>
          </a:p>
          <a:p>
            <a:r>
              <a:rPr lang="en-GB" dirty="0" smtClean="0"/>
              <a:t>BIRMINGHAM: 1700 – 8,000; 1775 – 40,000</a:t>
            </a:r>
          </a:p>
          <a:p>
            <a:endParaRPr lang="en-GB" dirty="0" smtClean="0"/>
          </a:p>
          <a:p>
            <a:r>
              <a:rPr lang="en-GB" dirty="0" smtClean="0"/>
              <a:t>NOTTINGHAM: 1700 – 7,000; 1775 – 16,000</a:t>
            </a:r>
          </a:p>
          <a:p>
            <a:endParaRPr lang="en-GB" dirty="0" smtClean="0"/>
          </a:p>
          <a:p>
            <a:r>
              <a:rPr lang="en-GB" dirty="0" smtClean="0"/>
              <a:t>SHEFFIELD: 1700 – 4,000; 1775 – 27,000</a:t>
            </a:r>
          </a:p>
          <a:p>
            <a:r>
              <a:rPr lang="en-GB" dirty="0" smtClean="0"/>
              <a:t>Source: Michael Bartholomew, et al, (</a:t>
            </a:r>
            <a:r>
              <a:rPr lang="en-GB" dirty="0" err="1" smtClean="0"/>
              <a:t>eds</a:t>
            </a:r>
            <a:r>
              <a:rPr lang="en-GB" dirty="0" smtClean="0"/>
              <a:t>), </a:t>
            </a:r>
            <a:r>
              <a:rPr lang="en-GB" i="1" dirty="0" smtClean="0"/>
              <a:t>The Enlightenment </a:t>
            </a:r>
            <a:r>
              <a:rPr lang="en-GB" dirty="0" smtClean="0"/>
              <a:t>(</a:t>
            </a:r>
            <a:r>
              <a:rPr lang="en-GB" b="1" dirty="0" smtClean="0"/>
              <a:t> O</a:t>
            </a:r>
            <a:r>
              <a:rPr lang="en-GB" dirty="0" smtClean="0"/>
              <a:t>UP, 1992), p. 427.</a:t>
            </a:r>
          </a:p>
          <a:p>
            <a:endParaRPr lang="en-GB" b="1" dirty="0" smtClean="0"/>
          </a:p>
          <a:p>
            <a:endParaRPr lang="en-GB" dirty="0" smtClean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632025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 - URBAN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BIRMINGHAM: 1801 – 71,000; 1831 – 144,000</a:t>
            </a:r>
          </a:p>
          <a:p>
            <a:r>
              <a:rPr lang="en-GB" dirty="0" smtClean="0"/>
              <a:t>BLACKBURN: 1801 – 12,000; 1831 – 27,000</a:t>
            </a:r>
          </a:p>
          <a:p>
            <a:r>
              <a:rPr lang="en-GB" dirty="0" smtClean="0"/>
              <a:t>BRADFORD: 1801 – 13,000; 1831 – 44,000</a:t>
            </a:r>
          </a:p>
          <a:p>
            <a:r>
              <a:rPr lang="en-GB" dirty="0" smtClean="0"/>
              <a:t>GLASGOW: 1801 – 77,000; 1831 – 202,000</a:t>
            </a:r>
          </a:p>
          <a:p>
            <a:r>
              <a:rPr lang="en-GB" dirty="0" smtClean="0"/>
              <a:t>LIVERPOOL: 1801 – 82,000; 1831 – 202,000</a:t>
            </a:r>
          </a:p>
          <a:p>
            <a:r>
              <a:rPr lang="en-GB" dirty="0" smtClean="0"/>
              <a:t>MANCHESTER: 1801 – 75,000; 1831 – 182,000</a:t>
            </a:r>
          </a:p>
          <a:p>
            <a:r>
              <a:rPr lang="en-GB" dirty="0" smtClean="0"/>
              <a:t>MERTHYR: 1801 – 8,000; 1831 – 22,000</a:t>
            </a:r>
          </a:p>
          <a:p>
            <a:r>
              <a:rPr lang="en-GB" dirty="0" smtClean="0"/>
              <a:t>Source: Norman McCord, </a:t>
            </a:r>
            <a:r>
              <a:rPr lang="en-GB" i="1" dirty="0" smtClean="0"/>
              <a:t>British History, 1815-1906 </a:t>
            </a:r>
            <a:r>
              <a:rPr lang="en-GB" smtClean="0"/>
              <a:t>(Oxford, 1991), p.79.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3562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‘PAX BRITANNICA’</a:t>
            </a:r>
            <a:endParaRPr lang="en-GB" dirty="0"/>
          </a:p>
        </p:txBody>
      </p:sp>
      <p:pic>
        <p:nvPicPr>
          <p:cNvPr id="4" name="Content Placeholder 3" descr="British L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484784"/>
            <a:ext cx="6048672" cy="4536504"/>
          </a:xfrm>
        </p:spPr>
      </p:pic>
    </p:spTree>
    <p:extLst>
      <p:ext uri="{BB962C8B-B14F-4D97-AF65-F5344CB8AC3E}">
        <p14:creationId xmlns:p14="http://schemas.microsoft.com/office/powerpoint/2010/main" val="13644378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‘PAX BRITANNICA’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stability of Europe from 1815-1914?</a:t>
            </a:r>
          </a:p>
          <a:p>
            <a:r>
              <a:rPr lang="en-GB" dirty="0" smtClean="0"/>
              <a:t>British control of the sea routes – unchallenged access to her overseas dominions</a:t>
            </a:r>
          </a:p>
          <a:p>
            <a:r>
              <a:rPr lang="en-GB" dirty="0" smtClean="0"/>
              <a:t>Dominance of the Chinese market following Opium Wars</a:t>
            </a:r>
          </a:p>
          <a:p>
            <a:r>
              <a:rPr lang="en-GB" dirty="0" smtClean="0"/>
              <a:t>Secured by a powerful naval presence world wide</a:t>
            </a:r>
          </a:p>
          <a:p>
            <a:r>
              <a:rPr lang="en-GB" dirty="0" smtClean="0"/>
              <a:t>Secured post 1815 through continental order and the creation of ‘spheres of influence’ in Europe and beyond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6082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IMPERIALISM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‘Disraeli had a genuine but nebulous ambition to vindicate the greatness of the country and the empire’ Norman McCord, </a:t>
            </a:r>
            <a:r>
              <a:rPr lang="en-GB" i="1" dirty="0" smtClean="0"/>
              <a:t>British History 1815-1906 </a:t>
            </a:r>
            <a:r>
              <a:rPr lang="en-GB" dirty="0" smtClean="0"/>
              <a:t>(Oxford: OUP, 1991), p.274.</a:t>
            </a:r>
            <a:r>
              <a:rPr lang="en-GB" i="1" dirty="0" smtClean="0"/>
              <a:t> e.g. </a:t>
            </a:r>
          </a:p>
          <a:p>
            <a:r>
              <a:rPr lang="en-GB" dirty="0" smtClean="0"/>
              <a:t>1875: investment in the Suez Canal </a:t>
            </a:r>
          </a:p>
          <a:p>
            <a:r>
              <a:rPr lang="en-GB" dirty="0" smtClean="0"/>
              <a:t>1876: ‘Royal Titles Act ‘– Victoria as Empress of India</a:t>
            </a:r>
          </a:p>
        </p:txBody>
      </p:sp>
      <p:pic>
        <p:nvPicPr>
          <p:cNvPr id="7" name="Content Placeholder 6" descr="Benjamin-Disraeli-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700808"/>
            <a:ext cx="2860923" cy="4320480"/>
          </a:xfrm>
        </p:spPr>
      </p:pic>
    </p:spTree>
    <p:extLst>
      <p:ext uri="{BB962C8B-B14F-4D97-AF65-F5344CB8AC3E}">
        <p14:creationId xmlns:p14="http://schemas.microsoft.com/office/powerpoint/2010/main" val="42416005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THE </a:t>
            </a:r>
            <a:r>
              <a:rPr lang="en-GB" dirty="0"/>
              <a:t>NEW IMPERIALISM</a:t>
            </a:r>
            <a:endParaRPr lang="en-US" dirty="0"/>
          </a:p>
        </p:txBody>
      </p:sp>
      <p:sp>
        <p:nvSpPr>
          <p:cNvPr id="2253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MAJOR FEATURE OF POWER POLITICS AND DIPLOMACY 1880’s AND 1890’s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FRANCE, GERMANY, BELGIUM EXPANDING OVERSEAS INTERESTS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PARTITION OF AFRICA REFLECTED RIVALRY WITHIN EXPORT MARKETS</a:t>
            </a:r>
            <a:endParaRPr lang="en-US" sz="2400"/>
          </a:p>
        </p:txBody>
      </p:sp>
      <p:sp>
        <p:nvSpPr>
          <p:cNvPr id="2253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0245" name="Picture 10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322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5506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 RIVALRY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INDUSTRIAL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TRADING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FINANCIAL</a:t>
            </a:r>
          </a:p>
        </p:txBody>
      </p:sp>
      <p:pic>
        <p:nvPicPr>
          <p:cNvPr id="7172" name="Picture 2" descr="http://home.zipworld.com.au/~lnbdds/Boschi/in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1122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BRITISH SUPREMACY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COALMINING AND IRON PRODUCTION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ENGINEERING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TEXTILES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SHIPPING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INSURANCE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BANKING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LONDON – FOCAL POINT FOR MONEY MARKETS </a:t>
            </a:r>
          </a:p>
        </p:txBody>
      </p:sp>
    </p:spTree>
    <p:extLst>
      <p:ext uri="{BB962C8B-B14F-4D97-AF65-F5344CB8AC3E}">
        <p14:creationId xmlns:p14="http://schemas.microsoft.com/office/powerpoint/2010/main" val="3401924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UNITED STATES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JAPAN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GERMANY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16463" y="1196975"/>
            <a:ext cx="4038600" cy="5400675"/>
          </a:xfrm>
        </p:spPr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BETWEEN 1848-1913 INDUSTIAL GNP IN GERMANY HAD RISEN FROM 21.6% TO 44.6%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 smtClean="0"/>
              <a:t>AGRICULTURAL GNP FALLEN FROM 45.2% TO 23.4%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b="1" dirty="0" smtClean="0"/>
              <a:t>SOURCE : </a:t>
            </a:r>
            <a:r>
              <a:rPr lang="en-GB" dirty="0" smtClean="0"/>
              <a:t>MARWICK, ET AL, </a:t>
            </a:r>
            <a:r>
              <a:rPr lang="en-GB" i="1" dirty="0" smtClean="0"/>
              <a:t>EUROPE ON THE EVE OF WAR</a:t>
            </a:r>
            <a:r>
              <a:rPr lang="en-GB" dirty="0" smtClean="0"/>
              <a:t> (OUP, 1994). P.92.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41628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Imperial preference and tariff reform</a:t>
            </a:r>
          </a:p>
          <a:p>
            <a:r>
              <a:rPr lang="en-GB" dirty="0" smtClean="0"/>
              <a:t>The development of reciprocal trade agreements between UK and colonies – Australia; NZ; Canada; South Africa</a:t>
            </a:r>
          </a:p>
          <a:p>
            <a:r>
              <a:rPr lang="en-GB" dirty="0" smtClean="0"/>
              <a:t>Aim: to compete with growing powers – USA and Germany; to encourage unity within the Empire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5" y="1844824"/>
            <a:ext cx="396044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821960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 preference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3456383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Advocate; Joseph Chamberlain (1836-1914)</a:t>
            </a:r>
          </a:p>
          <a:p>
            <a:r>
              <a:rPr lang="en-GB" dirty="0" smtClean="0"/>
              <a:t>Links to Unionist sentiments and fear of Home Rule in Ireland</a:t>
            </a:r>
          </a:p>
          <a:p>
            <a:r>
              <a:rPr lang="en-GB" dirty="0" smtClean="0"/>
              <a:t>1890-1906 -Heated arguments that split both major political parties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2560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184</TotalTime>
  <Words>1935</Words>
  <Application>Microsoft Office PowerPoint</Application>
  <PresentationFormat>On-screen Show (4:3)</PresentationFormat>
  <Paragraphs>238</Paragraphs>
  <Slides>44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Apex</vt:lpstr>
      <vt:lpstr>HPHP 4010 ‘REFRAMING THE WORLD’</vt:lpstr>
      <vt:lpstr>The Debate</vt:lpstr>
      <vt:lpstr>Tariffs!!</vt:lpstr>
      <vt:lpstr>Protection – pros and cons </vt:lpstr>
      <vt:lpstr>Protection vs Free Trade – the History</vt:lpstr>
      <vt:lpstr>Principles…</vt:lpstr>
      <vt:lpstr>History</vt:lpstr>
      <vt:lpstr>Repealing the ‘Corn Laws’</vt:lpstr>
      <vt:lpstr>ANTI-CORN LAW LEAGUE</vt:lpstr>
      <vt:lpstr>POLITICAL CHANGE</vt:lpstr>
      <vt:lpstr>THE IMPACT</vt:lpstr>
      <vt:lpstr>CORN LAW REPEAL</vt:lpstr>
      <vt:lpstr>THE GREAT FAMINE</vt:lpstr>
      <vt:lpstr>FAMINE</vt:lpstr>
      <vt:lpstr>FAMINE - CAUSES</vt:lpstr>
      <vt:lpstr>CAUSES contd…</vt:lpstr>
      <vt:lpstr>CAUSES – LANDLORD AND TENANT</vt:lpstr>
      <vt:lpstr>LANDLORD AND TENANT</vt:lpstr>
      <vt:lpstr>LANDLORD AND TENANT</vt:lpstr>
      <vt:lpstr>Potato dependency</vt:lpstr>
      <vt:lpstr>FAMINE</vt:lpstr>
      <vt:lpstr>SEVERITY</vt:lpstr>
      <vt:lpstr>RESPONSES</vt:lpstr>
      <vt:lpstr>Responses - London</vt:lpstr>
      <vt:lpstr>RESPONSES</vt:lpstr>
      <vt:lpstr>RESPONSES - TREVELYAN</vt:lpstr>
      <vt:lpstr>THE TIMES</vt:lpstr>
      <vt:lpstr>EXPORTS</vt:lpstr>
      <vt:lpstr>EVICTION</vt:lpstr>
      <vt:lpstr>EMIGRATION</vt:lpstr>
      <vt:lpstr>Exercise </vt:lpstr>
      <vt:lpstr>BRITAIN’S LEAD !</vt:lpstr>
      <vt:lpstr>POPULATION</vt:lpstr>
      <vt:lpstr>POPULATION - URBAN</vt:lpstr>
      <vt:lpstr>POPULATION - URBAN</vt:lpstr>
      <vt:lpstr>‘PAX BRITANNICA’</vt:lpstr>
      <vt:lpstr>‘PAX BRITANNICA’</vt:lpstr>
      <vt:lpstr>NEW IMPERIALISM</vt:lpstr>
      <vt:lpstr>THE NEW IMPERIALISM</vt:lpstr>
      <vt:lpstr>ECONOMIC RIVALRY</vt:lpstr>
      <vt:lpstr>BRITISH SUPREMACY</vt:lpstr>
      <vt:lpstr>THE CHALLENGE</vt:lpstr>
      <vt:lpstr>The Response</vt:lpstr>
      <vt:lpstr>Imperial preference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 4010 ‘REFRAMING THE WORLD’</dc:title>
  <dc:creator>Lester Mason</dc:creator>
  <cp:lastModifiedBy>Lester Mason</cp:lastModifiedBy>
  <cp:revision>18</cp:revision>
  <cp:lastPrinted>2020-12-02T13:32:17Z</cp:lastPrinted>
  <dcterms:created xsi:type="dcterms:W3CDTF">2020-12-02T09:50:30Z</dcterms:created>
  <dcterms:modified xsi:type="dcterms:W3CDTF">2020-12-02T18:07:53Z</dcterms:modified>
</cp:coreProperties>
</file>