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embeddedFontLst>
    <p:embeddedFont>
      <p:font typeface="Century Gothic" panose="020B0502020202020204" pitchFamily="34" charset="0"/>
      <p:regular r:id="rId11"/>
      <p:bold r:id="rId12"/>
      <p:italic r:id="rId13"/>
      <p:boldItalic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lvl="0">
              <a:spcBef>
                <a:spcPts val="0"/>
              </a:spcBef>
              <a:buSzPct val="100000"/>
              <a:buChar char="●"/>
              <a:defRPr sz="1100"/>
            </a:lvl1pPr>
            <a:lvl2pPr lvl="1">
              <a:spcBef>
                <a:spcPts val="0"/>
              </a:spcBef>
              <a:buSzPct val="100000"/>
              <a:buChar char="○"/>
              <a:defRPr sz="1100"/>
            </a:lvl2pPr>
            <a:lvl3pPr lvl="2">
              <a:spcBef>
                <a:spcPts val="0"/>
              </a:spcBef>
              <a:buSzPct val="100000"/>
              <a:buChar char="■"/>
              <a:defRPr sz="1100"/>
            </a:lvl3pPr>
            <a:lvl4pPr lvl="3">
              <a:spcBef>
                <a:spcPts val="0"/>
              </a:spcBef>
              <a:buSzPct val="100000"/>
              <a:buChar char="●"/>
              <a:defRPr sz="1100"/>
            </a:lvl4pPr>
            <a:lvl5pPr lvl="4">
              <a:spcBef>
                <a:spcPts val="0"/>
              </a:spcBef>
              <a:buSzPct val="100000"/>
              <a:buChar char="○"/>
              <a:defRPr sz="1100"/>
            </a:lvl5pPr>
            <a:lvl6pPr lvl="5">
              <a:spcBef>
                <a:spcPts val="0"/>
              </a:spcBef>
              <a:buSzPct val="100000"/>
              <a:buChar char="■"/>
              <a:defRPr sz="1100"/>
            </a:lvl6pPr>
            <a:lvl7pPr lvl="6">
              <a:spcBef>
                <a:spcPts val="0"/>
              </a:spcBef>
              <a:buSzPct val="100000"/>
              <a:buChar char="●"/>
              <a:defRPr sz="1100"/>
            </a:lvl7pPr>
            <a:lvl8pPr lvl="7">
              <a:spcBef>
                <a:spcPts val="0"/>
              </a:spcBef>
              <a:buSzPct val="100000"/>
              <a:buChar char="○"/>
              <a:defRPr sz="1100"/>
            </a:lvl8pPr>
            <a:lvl9pPr lvl="8">
              <a:spcBef>
                <a:spcPts val="0"/>
              </a:spcBef>
              <a:buSzPct val="100000"/>
              <a:buChar char="■"/>
              <a:defRPr sz="1100"/>
            </a:lvl9pPr>
          </a:lstStyle>
          <a:p>
            <a:endParaRPr/>
          </a:p>
        </p:txBody>
      </p:sp>
    </p:spTree>
    <p:extLst>
      <p:ext uri="{BB962C8B-B14F-4D97-AF65-F5344CB8AC3E}">
        <p14:creationId xmlns:p14="http://schemas.microsoft.com/office/powerpoint/2010/main" val="71878821"/>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2" name="Shape 14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9467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8" name="Shape 14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19778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42872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8" name="Shape 15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9583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Shape 16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63" name="Shape 1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32315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68" name="Shape 16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56937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Shape 17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3" name="Shape 173"/>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4196047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Shape 17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9" name="Shape 17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25607772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2"/>
        <p:cNvGrpSpPr/>
        <p:nvPr/>
      </p:nvGrpSpPr>
      <p:grpSpPr>
        <a:xfrm>
          <a:off x="0" y="0"/>
          <a:ext cx="0" cy="0"/>
          <a:chOff x="0" y="0"/>
          <a:chExt cx="0" cy="0"/>
        </a:xfrm>
      </p:grpSpPr>
      <p:pic>
        <p:nvPicPr>
          <p:cNvPr id="13" name="Shape 13"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14" name="Shape 14"/>
          <p:cNvSpPr txBox="1">
            <a:spLocks noGrp="1"/>
          </p:cNvSpPr>
          <p:nvPr>
            <p:ph type="ctrTitle"/>
          </p:nvPr>
        </p:nvSpPr>
        <p:spPr>
          <a:xfrm>
            <a:off x="1371600" y="1803405"/>
            <a:ext cx="9448800" cy="1825096"/>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6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5" name="Shape 15"/>
          <p:cNvSpPr txBox="1">
            <a:spLocks noGrp="1"/>
          </p:cNvSpPr>
          <p:nvPr>
            <p:ph type="subTitle" idx="1"/>
          </p:nvPr>
        </p:nvSpPr>
        <p:spPr>
          <a:xfrm>
            <a:off x="1371600" y="3632201"/>
            <a:ext cx="9448800" cy="685800"/>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1pPr>
            <a:lvl2pPr marL="457200" marR="0" lvl="1" indent="0" algn="ctr"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ctr" rtl="0">
              <a:lnSpc>
                <a:spcPct val="90000"/>
              </a:lnSpc>
              <a:spcBef>
                <a:spcPts val="500"/>
              </a:spcBef>
              <a:buClr>
                <a:schemeClr val="lt1"/>
              </a:buClr>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ctr"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6" name="Shape 16"/>
          <p:cNvSpPr txBox="1">
            <a:spLocks noGrp="1"/>
          </p:cNvSpPr>
          <p:nvPr>
            <p:ph type="dt" idx="10"/>
          </p:nvPr>
        </p:nvSpPr>
        <p:spPr>
          <a:xfrm>
            <a:off x="7909561" y="4314328"/>
            <a:ext cx="2910840" cy="374642"/>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7" name="Shape 17"/>
          <p:cNvSpPr txBox="1">
            <a:spLocks noGrp="1"/>
          </p:cNvSpPr>
          <p:nvPr>
            <p:ph type="ftr" idx="11"/>
          </p:nvPr>
        </p:nvSpPr>
        <p:spPr>
          <a:xfrm>
            <a:off x="1371600" y="4323845"/>
            <a:ext cx="64008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8" name="Shape 18"/>
          <p:cNvSpPr txBox="1">
            <a:spLocks noGrp="1"/>
          </p:cNvSpPr>
          <p:nvPr>
            <p:ph type="sldNum" idx="12"/>
          </p:nvPr>
        </p:nvSpPr>
        <p:spPr>
          <a:xfrm>
            <a:off x="8077200" y="1430866"/>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19"/>
        <p:cNvGrpSpPr/>
        <p:nvPr/>
      </p:nvGrpSpPr>
      <p:grpSpPr>
        <a:xfrm>
          <a:off x="0" y="0"/>
          <a:ext cx="0" cy="0"/>
          <a:chOff x="0" y="0"/>
          <a:chExt cx="0" cy="0"/>
        </a:xfrm>
      </p:grpSpPr>
      <p:sp>
        <p:nvSpPr>
          <p:cNvPr id="20" name="Shape 20"/>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1" name="Shape 21"/>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2" name="Shape 22"/>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3" name="Shape 23"/>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Shape 24"/>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Shape 25"/>
        <p:cNvGrpSpPr/>
        <p:nvPr/>
      </p:nvGrpSpPr>
      <p:grpSpPr>
        <a:xfrm>
          <a:off x="0" y="0"/>
          <a:ext cx="0" cy="0"/>
          <a:chOff x="0" y="0"/>
          <a:chExt cx="0" cy="0"/>
        </a:xfrm>
      </p:grpSpPr>
      <p:pic>
        <p:nvPicPr>
          <p:cNvPr id="26" name="Shape 2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27" name="Shape 27"/>
          <p:cNvSpPr txBox="1">
            <a:spLocks noGrp="1"/>
          </p:cNvSpPr>
          <p:nvPr>
            <p:ph type="title"/>
          </p:nvPr>
        </p:nvSpPr>
        <p:spPr>
          <a:xfrm>
            <a:off x="685800" y="753533"/>
            <a:ext cx="10820399" cy="2801935"/>
          </a:xfrm>
          <a:prstGeom prst="rect">
            <a:avLst/>
          </a:prstGeom>
          <a:noFill/>
          <a:ln>
            <a:noFill/>
          </a:ln>
        </p:spPr>
        <p:txBody>
          <a:bodyPr wrap="square" lIns="91425" tIns="91425" rIns="91425" bIns="91425" anchor="b"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8" name="Shape 28"/>
          <p:cNvSpPr txBox="1">
            <a:spLocks noGrp="1"/>
          </p:cNvSpPr>
          <p:nvPr>
            <p:ph type="body" idx="1"/>
          </p:nvPr>
        </p:nvSpPr>
        <p:spPr>
          <a:xfrm>
            <a:off x="1024467" y="3641725"/>
            <a:ext cx="10490200" cy="955675"/>
          </a:xfrm>
          <a:prstGeom prst="rect">
            <a:avLst/>
          </a:prstGeom>
          <a:noFill/>
          <a:ln>
            <a:noFill/>
          </a:ln>
        </p:spPr>
        <p:txBody>
          <a:bodyPr wrap="square" lIns="91425" tIns="91425" rIns="91425" bIns="91425" anchor="t" anchorCtr="0"/>
          <a:lstStyle>
            <a:lvl1pPr marL="0" marR="0" lvl="0" indent="0" algn="r" rtl="0">
              <a:lnSpc>
                <a:spcPct val="90000"/>
              </a:lnSpc>
              <a:spcBef>
                <a:spcPts val="1000"/>
              </a:spcBef>
              <a:buClr>
                <a:schemeClr val="lt1"/>
              </a:buClr>
              <a:buFont typeface="Arial"/>
              <a:buNone/>
              <a:defRPr sz="2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9" name="Shape 29"/>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0" name="Shape 30"/>
          <p:cNvSpPr txBox="1">
            <a:spLocks noGrp="1"/>
          </p:cNvSpPr>
          <p:nvPr>
            <p:ph type="ftr" idx="11"/>
          </p:nvPr>
        </p:nvSpPr>
        <p:spPr>
          <a:xfrm>
            <a:off x="685800" y="381001"/>
            <a:ext cx="6991492" cy="36406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1" name="Shape 31"/>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4" name="Shape 34"/>
          <p:cNvSpPr txBox="1">
            <a:spLocks noGrp="1"/>
          </p:cNvSpPr>
          <p:nvPr>
            <p:ph type="body" idx="1"/>
          </p:nvPr>
        </p:nvSpPr>
        <p:spPr>
          <a:xfrm>
            <a:off x="6858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5" name="Shape 35"/>
          <p:cNvSpPr txBox="1">
            <a:spLocks noGrp="1"/>
          </p:cNvSpPr>
          <p:nvPr>
            <p:ph type="body" idx="2"/>
          </p:nvPr>
        </p:nvSpPr>
        <p:spPr>
          <a:xfrm>
            <a:off x="61722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6" name="Shape 36"/>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7" name="Shape 37"/>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8" name="Shape 38"/>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39"/>
        <p:cNvGrpSpPr/>
        <p:nvPr/>
      </p:nvGrpSpPr>
      <p:grpSpPr>
        <a:xfrm>
          <a:off x="0" y="0"/>
          <a:ext cx="0" cy="0"/>
          <a:chOff x="0" y="0"/>
          <a:chExt cx="0" cy="0"/>
        </a:xfrm>
      </p:grpSpPr>
      <p:sp>
        <p:nvSpPr>
          <p:cNvPr id="40" name="Shape 40"/>
          <p:cNvSpPr txBox="1">
            <a:spLocks noGrp="1"/>
          </p:cNvSpPr>
          <p:nvPr>
            <p:ph type="title"/>
          </p:nvPr>
        </p:nvSpPr>
        <p:spPr>
          <a:xfrm>
            <a:off x="2895600" y="762000"/>
            <a:ext cx="8610600"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1" name="Shape 41"/>
          <p:cNvSpPr txBox="1">
            <a:spLocks noGrp="1"/>
          </p:cNvSpPr>
          <p:nvPr>
            <p:ph type="body" idx="1"/>
          </p:nvPr>
        </p:nvSpPr>
        <p:spPr>
          <a:xfrm>
            <a:off x="914409" y="2183802"/>
            <a:ext cx="5079991"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2" name="Shape 42"/>
          <p:cNvSpPr txBox="1">
            <a:spLocks noGrp="1"/>
          </p:cNvSpPr>
          <p:nvPr>
            <p:ph type="body" idx="2"/>
          </p:nvPr>
        </p:nvSpPr>
        <p:spPr>
          <a:xfrm>
            <a:off x="685800" y="3132666"/>
            <a:ext cx="5311775"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3" name="Shape 43"/>
          <p:cNvSpPr txBox="1">
            <a:spLocks noGrp="1"/>
          </p:cNvSpPr>
          <p:nvPr>
            <p:ph type="body" idx="3"/>
          </p:nvPr>
        </p:nvSpPr>
        <p:spPr>
          <a:xfrm>
            <a:off x="6400800" y="2183802"/>
            <a:ext cx="5105400"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4" name="Shape 44"/>
          <p:cNvSpPr txBox="1">
            <a:spLocks noGrp="1"/>
          </p:cNvSpPr>
          <p:nvPr>
            <p:ph type="body" idx="4"/>
          </p:nvPr>
        </p:nvSpPr>
        <p:spPr>
          <a:xfrm>
            <a:off x="6172200" y="3132666"/>
            <a:ext cx="5334000"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5" name="Shape 4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6" name="Shape 4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7" name="Shape 4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48"/>
        <p:cNvGrpSpPr/>
        <p:nvPr/>
      </p:nvGrpSpPr>
      <p:grpSpPr>
        <a:xfrm>
          <a:off x="0" y="0"/>
          <a:ext cx="0" cy="0"/>
          <a:chOff x="0" y="0"/>
          <a:chExt cx="0" cy="0"/>
        </a:xfrm>
      </p:grpSpPr>
      <p:sp>
        <p:nvSpPr>
          <p:cNvPr id="49" name="Shape 49"/>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0" name="Shape 5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1" name="Shape 5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2" name="Shape 5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53"/>
        <p:cNvGrpSpPr/>
        <p:nvPr/>
      </p:nvGrpSpPr>
      <p:grpSpPr>
        <a:xfrm>
          <a:off x="0" y="0"/>
          <a:ext cx="0" cy="0"/>
          <a:chOff x="0" y="0"/>
          <a:chExt cx="0" cy="0"/>
        </a:xfrm>
      </p:grpSpPr>
      <p:sp>
        <p:nvSpPr>
          <p:cNvPr id="54" name="Shape 5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5" name="Shape 5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6" name="Shape 5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85800" y="1524000"/>
            <a:ext cx="411480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9" name="Shape 59"/>
          <p:cNvSpPr txBox="1">
            <a:spLocks noGrp="1"/>
          </p:cNvSpPr>
          <p:nvPr>
            <p:ph type="body" idx="1"/>
          </p:nvPr>
        </p:nvSpPr>
        <p:spPr>
          <a:xfrm>
            <a:off x="4995582" y="746759"/>
            <a:ext cx="6510618" cy="5471925"/>
          </a:xfrm>
          <a:prstGeom prst="rect">
            <a:avLst/>
          </a:prstGeom>
          <a:noFill/>
          <a:ln>
            <a:noFill/>
          </a:ln>
        </p:spPr>
        <p:txBody>
          <a:bodyPr wrap="square" lIns="91425" tIns="91425" rIns="91425" bIns="91425" anchor="ctr"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60" name="Shape 60"/>
          <p:cNvSpPr txBox="1">
            <a:spLocks noGrp="1"/>
          </p:cNvSpPr>
          <p:nvPr>
            <p:ph type="body" idx="2"/>
          </p:nvPr>
        </p:nvSpPr>
        <p:spPr>
          <a:xfrm>
            <a:off x="685800" y="3124199"/>
            <a:ext cx="411480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1" name="Shape 6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2" name="Shape 6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3" name="Shape 6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85800" y="1524000"/>
            <a:ext cx="687324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6" name="Shape 66"/>
          <p:cNvSpPr>
            <a:spLocks noGrp="1"/>
          </p:cNvSpPr>
          <p:nvPr>
            <p:ph type="pic" idx="2"/>
          </p:nvPr>
        </p:nvSpPr>
        <p:spPr>
          <a:xfrm>
            <a:off x="7861238" y="751241"/>
            <a:ext cx="3644962" cy="5467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67" name="Shape 67"/>
          <p:cNvSpPr txBox="1">
            <a:spLocks noGrp="1"/>
          </p:cNvSpPr>
          <p:nvPr>
            <p:ph type="body" idx="1"/>
          </p:nvPr>
        </p:nvSpPr>
        <p:spPr>
          <a:xfrm>
            <a:off x="685800" y="3124199"/>
            <a:ext cx="687324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8" name="Shape 68"/>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9" name="Shape 69"/>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0" name="Shape 70"/>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685777" y="4697360"/>
            <a:ext cx="10822034" cy="81935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3" name="Shape 73"/>
          <p:cNvSpPr>
            <a:spLocks noGrp="1"/>
          </p:cNvSpPr>
          <p:nvPr>
            <p:ph type="pic" idx="2"/>
          </p:nvPr>
        </p:nvSpPr>
        <p:spPr>
          <a:xfrm>
            <a:off x="681727" y="941439"/>
            <a:ext cx="10821840" cy="347816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74" name="Shape 74"/>
          <p:cNvSpPr txBox="1">
            <a:spLocks noGrp="1"/>
          </p:cNvSpPr>
          <p:nvPr>
            <p:ph type="body" idx="1"/>
          </p:nvPr>
        </p:nvSpPr>
        <p:spPr>
          <a:xfrm>
            <a:off x="685800" y="5516715"/>
            <a:ext cx="10820400" cy="701969"/>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75" name="Shape 7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6" name="Shape 7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7" name="Shape 7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Title and Caption">
    <p:spTree>
      <p:nvGrpSpPr>
        <p:cNvPr id="1" name="Shape 78"/>
        <p:cNvGrpSpPr/>
        <p:nvPr/>
      </p:nvGrpSpPr>
      <p:grpSpPr>
        <a:xfrm>
          <a:off x="0" y="0"/>
          <a:ext cx="0" cy="0"/>
          <a:chOff x="0" y="0"/>
          <a:chExt cx="0" cy="0"/>
        </a:xfrm>
      </p:grpSpPr>
      <p:pic>
        <p:nvPicPr>
          <p:cNvPr id="79" name="Shape 79"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80" name="Shape 80"/>
          <p:cNvSpPr txBox="1">
            <a:spLocks noGrp="1"/>
          </p:cNvSpPr>
          <p:nvPr>
            <p:ph type="title"/>
          </p:nvPr>
        </p:nvSpPr>
        <p:spPr>
          <a:xfrm>
            <a:off x="685800" y="753532"/>
            <a:ext cx="10820400" cy="2802467"/>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1" name="Shape 81"/>
          <p:cNvSpPr txBox="1">
            <a:spLocks noGrp="1"/>
          </p:cNvSpPr>
          <p:nvPr>
            <p:ph type="body" idx="1"/>
          </p:nvPr>
        </p:nvSpPr>
        <p:spPr>
          <a:xfrm>
            <a:off x="1024467" y="3649133"/>
            <a:ext cx="10130516" cy="999067"/>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2" name="Shape 82"/>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3" name="Shape 83"/>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4" name="Shape 84"/>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Shape 85"/>
        <p:cNvGrpSpPr/>
        <p:nvPr/>
      </p:nvGrpSpPr>
      <p:grpSpPr>
        <a:xfrm>
          <a:off x="0" y="0"/>
          <a:ext cx="0" cy="0"/>
          <a:chOff x="0" y="0"/>
          <a:chExt cx="0" cy="0"/>
        </a:xfrm>
      </p:grpSpPr>
      <p:pic>
        <p:nvPicPr>
          <p:cNvPr id="86" name="Shape 8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87" name="Shape 87"/>
          <p:cNvSpPr txBox="1">
            <a:spLocks noGrp="1"/>
          </p:cNvSpPr>
          <p:nvPr>
            <p:ph type="title"/>
          </p:nvPr>
        </p:nvSpPr>
        <p:spPr>
          <a:xfrm>
            <a:off x="1024467" y="753533"/>
            <a:ext cx="10151533" cy="2604495"/>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8" name="Shape 88"/>
          <p:cNvSpPr txBox="1">
            <a:spLocks noGrp="1"/>
          </p:cNvSpPr>
          <p:nvPr>
            <p:ph type="body" idx="1"/>
          </p:nvPr>
        </p:nvSpPr>
        <p:spPr>
          <a:xfrm>
            <a:off x="1303865" y="3365556"/>
            <a:ext cx="9592736" cy="444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9" name="Shape 89"/>
          <p:cNvSpPr txBox="1">
            <a:spLocks noGrp="1"/>
          </p:cNvSpPr>
          <p:nvPr>
            <p:ph type="body" idx="2"/>
          </p:nvPr>
        </p:nvSpPr>
        <p:spPr>
          <a:xfrm>
            <a:off x="1024467" y="3959862"/>
            <a:ext cx="10151533" cy="679871"/>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0" name="Shape 90"/>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1" name="Shape 91"/>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2" name="Shape 92"/>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
        <p:nvSpPr>
          <p:cNvPr id="93" name="Shape 93"/>
          <p:cNvSpPr txBox="1"/>
          <p:nvPr/>
        </p:nvSpPr>
        <p:spPr>
          <a:xfrm>
            <a:off x="476250" y="933450"/>
            <a:ext cx="609600" cy="584776"/>
          </a:xfrm>
          <a:prstGeom prst="rect">
            <a:avLst/>
          </a:prstGeom>
          <a:noFill/>
          <a:ln>
            <a:noFill/>
          </a:ln>
        </p:spPr>
        <p:txBody>
          <a:bodyPr wrap="square" lIns="91425" tIns="45700" rIns="91425" bIns="45700" anchor="ctr" anchorCtr="0">
            <a:noAutofit/>
          </a:bodyPr>
          <a:lstStyle/>
          <a:p>
            <a:pPr marL="0" marR="0" lvl="0" indent="0" algn="l" rtl="0">
              <a:spcBef>
                <a:spcPts val="0"/>
              </a:spcBef>
              <a:buClr>
                <a:schemeClr val="lt1"/>
              </a:buClr>
              <a:buSzPct val="25000"/>
              <a:buFont typeface="Century Gothic"/>
              <a:buNone/>
            </a:pPr>
            <a:r>
              <a:rPr lang="en-GB" sz="8000" b="0" i="0" u="none" strike="noStrike" cap="none">
                <a:solidFill>
                  <a:schemeClr val="lt1"/>
                </a:solidFill>
                <a:latin typeface="Century Gothic"/>
                <a:ea typeface="Century Gothic"/>
                <a:cs typeface="Century Gothic"/>
                <a:sym typeface="Century Gothic"/>
              </a:rPr>
              <a:t>“</a:t>
            </a:r>
          </a:p>
        </p:txBody>
      </p:sp>
      <p:sp>
        <p:nvSpPr>
          <p:cNvPr id="94" name="Shape 94"/>
          <p:cNvSpPr txBox="1"/>
          <p:nvPr/>
        </p:nvSpPr>
        <p:spPr>
          <a:xfrm>
            <a:off x="10984230" y="2701290"/>
            <a:ext cx="609600" cy="584776"/>
          </a:xfrm>
          <a:prstGeom prst="rect">
            <a:avLst/>
          </a:prstGeom>
          <a:noFill/>
          <a:ln>
            <a:noFill/>
          </a:ln>
        </p:spPr>
        <p:txBody>
          <a:bodyPr wrap="square" lIns="91425" tIns="45700" rIns="91425" bIns="45700" anchor="ctr" anchorCtr="0">
            <a:noAutofit/>
          </a:bodyPr>
          <a:lstStyle/>
          <a:p>
            <a:pPr marL="0" marR="0" lvl="0" indent="0" algn="r" rtl="0">
              <a:spcBef>
                <a:spcPts val="0"/>
              </a:spcBef>
              <a:buClr>
                <a:schemeClr val="lt1"/>
              </a:buClr>
              <a:buSzPct val="25000"/>
              <a:buFont typeface="Century Gothic"/>
              <a:buNone/>
            </a:pPr>
            <a:r>
              <a:rPr lang="en-GB" sz="8000" b="0" i="0" u="none" strike="noStrike" cap="none">
                <a:solidFill>
                  <a:schemeClr val="lt1"/>
                </a:solidFill>
                <a:latin typeface="Century Gothic"/>
                <a:ea typeface="Century Gothic"/>
                <a:cs typeface="Century Gothic"/>
                <a:sym typeface="Century Gothic"/>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Name Card">
    <p:spTree>
      <p:nvGrpSpPr>
        <p:cNvPr id="1" name="Shape 95"/>
        <p:cNvGrpSpPr/>
        <p:nvPr/>
      </p:nvGrpSpPr>
      <p:grpSpPr>
        <a:xfrm>
          <a:off x="0" y="0"/>
          <a:ext cx="0" cy="0"/>
          <a:chOff x="0" y="0"/>
          <a:chExt cx="0" cy="0"/>
        </a:xfrm>
      </p:grpSpPr>
      <p:pic>
        <p:nvPicPr>
          <p:cNvPr id="96" name="Shape 96"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97" name="Shape 97"/>
          <p:cNvSpPr txBox="1">
            <a:spLocks noGrp="1"/>
          </p:cNvSpPr>
          <p:nvPr>
            <p:ph type="title"/>
          </p:nvPr>
        </p:nvSpPr>
        <p:spPr>
          <a:xfrm>
            <a:off x="1024495" y="1124701"/>
            <a:ext cx="10146186" cy="251183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98" name="Shape 98"/>
          <p:cNvSpPr txBox="1">
            <a:spLocks noGrp="1"/>
          </p:cNvSpPr>
          <p:nvPr>
            <p:ph type="body" idx="1"/>
          </p:nvPr>
        </p:nvSpPr>
        <p:spPr>
          <a:xfrm>
            <a:off x="1024467" y="3648315"/>
            <a:ext cx="10144654" cy="9998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9" name="Shape 99"/>
          <p:cNvSpPr txBox="1">
            <a:spLocks noGrp="1"/>
          </p:cNvSpPr>
          <p:nvPr>
            <p:ph type="dt" idx="10"/>
          </p:nvPr>
        </p:nvSpPr>
        <p:spPr>
          <a:xfrm>
            <a:off x="7814452" y="378883"/>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0" name="Shape 100"/>
          <p:cNvSpPr txBox="1">
            <a:spLocks noGrp="1"/>
          </p:cNvSpPr>
          <p:nvPr>
            <p:ph type="ftr" idx="11"/>
          </p:nvPr>
        </p:nvSpPr>
        <p:spPr>
          <a:xfrm>
            <a:off x="685800" y="378883"/>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1" name="Shape 101"/>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 Column">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2895600" y="761999"/>
            <a:ext cx="8610599" cy="1303867"/>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04" name="Shape 104"/>
          <p:cNvSpPr txBox="1">
            <a:spLocks noGrp="1"/>
          </p:cNvSpPr>
          <p:nvPr>
            <p:ph type="body" idx="1"/>
          </p:nvPr>
        </p:nvSpPr>
        <p:spPr>
          <a:xfrm>
            <a:off x="685800" y="2202080"/>
            <a:ext cx="3456432" cy="617320"/>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5" name="Shape 105"/>
          <p:cNvSpPr txBox="1">
            <a:spLocks noGrp="1"/>
          </p:cNvSpPr>
          <p:nvPr>
            <p:ph type="body" idx="2"/>
          </p:nvPr>
        </p:nvSpPr>
        <p:spPr>
          <a:xfrm>
            <a:off x="685799"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6" name="Shape 106"/>
          <p:cNvSpPr txBox="1">
            <a:spLocks noGrp="1"/>
          </p:cNvSpPr>
          <p:nvPr>
            <p:ph type="body" idx="3"/>
          </p:nvPr>
        </p:nvSpPr>
        <p:spPr>
          <a:xfrm>
            <a:off x="4368800" y="2201333"/>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7" name="Shape 107"/>
          <p:cNvSpPr txBox="1">
            <a:spLocks noGrp="1"/>
          </p:cNvSpPr>
          <p:nvPr>
            <p:ph type="body" idx="4"/>
          </p:nvPr>
        </p:nvSpPr>
        <p:spPr>
          <a:xfrm>
            <a:off x="4366858" y="2904067"/>
            <a:ext cx="3456432" cy="331461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8" name="Shape 108"/>
          <p:cNvSpPr txBox="1">
            <a:spLocks noGrp="1"/>
          </p:cNvSpPr>
          <p:nvPr>
            <p:ph type="body" idx="5"/>
          </p:nvPr>
        </p:nvSpPr>
        <p:spPr>
          <a:xfrm>
            <a:off x="8051800" y="2192866"/>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9" name="Shape 109"/>
          <p:cNvSpPr txBox="1">
            <a:spLocks noGrp="1"/>
          </p:cNvSpPr>
          <p:nvPr>
            <p:ph type="body" idx="6"/>
          </p:nvPr>
        </p:nvSpPr>
        <p:spPr>
          <a:xfrm>
            <a:off x="8051801"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0" name="Shape 11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1" name="Shape 11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2" name="Shape 11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Shape 113"/>
        <p:cNvGrpSpPr/>
        <p:nvPr/>
      </p:nvGrpSpPr>
      <p:grpSpPr>
        <a:xfrm>
          <a:off x="0" y="0"/>
          <a:ext cx="0" cy="0"/>
          <a:chOff x="0" y="0"/>
          <a:chExt cx="0" cy="0"/>
        </a:xfrm>
      </p:grpSpPr>
      <p:sp>
        <p:nvSpPr>
          <p:cNvPr id="114" name="Shape 114"/>
          <p:cNvSpPr txBox="1">
            <a:spLocks noGrp="1"/>
          </p:cNvSpPr>
          <p:nvPr>
            <p:ph type="title"/>
          </p:nvPr>
        </p:nvSpPr>
        <p:spPr>
          <a:xfrm>
            <a:off x="2895600" y="762000"/>
            <a:ext cx="8610599"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5" name="Shape 115"/>
          <p:cNvSpPr txBox="1">
            <a:spLocks noGrp="1"/>
          </p:cNvSpPr>
          <p:nvPr>
            <p:ph type="body" idx="1"/>
          </p:nvPr>
        </p:nvSpPr>
        <p:spPr>
          <a:xfrm>
            <a:off x="688618" y="4191000"/>
            <a:ext cx="3451582"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6" name="Shape 116"/>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17" name="Shape 117"/>
          <p:cNvSpPr txBox="1">
            <a:spLocks noGrp="1"/>
          </p:cNvSpPr>
          <p:nvPr>
            <p:ph type="body" idx="3"/>
          </p:nvPr>
        </p:nvSpPr>
        <p:spPr>
          <a:xfrm>
            <a:off x="688618" y="4873764"/>
            <a:ext cx="3451582"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8" name="Shape 118"/>
          <p:cNvSpPr txBox="1">
            <a:spLocks noGrp="1"/>
          </p:cNvSpPr>
          <p:nvPr>
            <p:ph type="body" idx="4"/>
          </p:nvPr>
        </p:nvSpPr>
        <p:spPr>
          <a:xfrm>
            <a:off x="4374263" y="4191000"/>
            <a:ext cx="3448935"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9" name="Shape 119"/>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0" name="Shape 120"/>
          <p:cNvSpPr txBox="1">
            <a:spLocks noGrp="1"/>
          </p:cNvSpPr>
          <p:nvPr>
            <p:ph type="body" idx="6"/>
          </p:nvPr>
        </p:nvSpPr>
        <p:spPr>
          <a:xfrm>
            <a:off x="4374264" y="4873763"/>
            <a:ext cx="344893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1" name="Shape 121"/>
          <p:cNvSpPr txBox="1">
            <a:spLocks noGrp="1"/>
          </p:cNvSpPr>
          <p:nvPr>
            <p:ph type="body" idx="7"/>
          </p:nvPr>
        </p:nvSpPr>
        <p:spPr>
          <a:xfrm>
            <a:off x="8049731" y="4191000"/>
            <a:ext cx="3456469"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22" name="Shape 12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3" name="Shape 123"/>
          <p:cNvSpPr txBox="1">
            <a:spLocks noGrp="1"/>
          </p:cNvSpPr>
          <p:nvPr>
            <p:ph type="body" idx="9"/>
          </p:nvPr>
        </p:nvSpPr>
        <p:spPr>
          <a:xfrm>
            <a:off x="8049731" y="4873761"/>
            <a:ext cx="345244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4" name="Shape 12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5" name="Shape 12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6" name="Shape 12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27"/>
        <p:cNvGrpSpPr/>
        <p:nvPr/>
      </p:nvGrpSpPr>
      <p:grpSpPr>
        <a:xfrm>
          <a:off x="0" y="0"/>
          <a:ext cx="0" cy="0"/>
          <a:chOff x="0" y="0"/>
          <a:chExt cx="0" cy="0"/>
        </a:xfrm>
      </p:grpSpPr>
      <p:sp>
        <p:nvSpPr>
          <p:cNvPr id="128" name="Shape 128"/>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29" name="Shape 129"/>
          <p:cNvSpPr txBox="1">
            <a:spLocks noGrp="1"/>
          </p:cNvSpPr>
          <p:nvPr>
            <p:ph type="body" idx="1"/>
          </p:nvPr>
        </p:nvSpPr>
        <p:spPr>
          <a:xfrm rot="5400000">
            <a:off x="4083937" y="-1203579"/>
            <a:ext cx="4024125" cy="1082040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0" name="Shape 13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1" name="Shape 13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2" name="Shape 13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cSld name="Vertical Title and Text">
    <p:spTree>
      <p:nvGrpSpPr>
        <p:cNvPr id="1" name="Shape 133"/>
        <p:cNvGrpSpPr/>
        <p:nvPr/>
      </p:nvGrpSpPr>
      <p:grpSpPr>
        <a:xfrm>
          <a:off x="0" y="0"/>
          <a:ext cx="0" cy="0"/>
          <a:chOff x="0" y="0"/>
          <a:chExt cx="0" cy="0"/>
        </a:xfrm>
      </p:grpSpPr>
      <p:pic>
        <p:nvPicPr>
          <p:cNvPr id="134" name="Shape 134" descr="C0-HD-BTM.png"/>
          <p:cNvPicPr preferRelativeResize="0"/>
          <p:nvPr/>
        </p:nvPicPr>
        <p:blipFill rotWithShape="1">
          <a:blip r:embed="rId2">
            <a:alphaModFix/>
          </a:blip>
          <a:srcRect/>
          <a:stretch/>
        </p:blipFill>
        <p:spPr>
          <a:xfrm>
            <a:off x="0" y="4375150"/>
            <a:ext cx="12094464" cy="2475526"/>
          </a:xfrm>
          <a:prstGeom prst="rect">
            <a:avLst/>
          </a:prstGeom>
          <a:noFill/>
          <a:ln>
            <a:noFill/>
          </a:ln>
        </p:spPr>
      </p:pic>
      <p:sp>
        <p:nvSpPr>
          <p:cNvPr id="135" name="Shape 135"/>
          <p:cNvSpPr txBox="1">
            <a:spLocks noGrp="1"/>
          </p:cNvSpPr>
          <p:nvPr>
            <p:ph type="title"/>
          </p:nvPr>
        </p:nvSpPr>
        <p:spPr>
          <a:xfrm rot="5400000">
            <a:off x="8525933" y="1667933"/>
            <a:ext cx="3903133" cy="205740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36" name="Shape 136"/>
          <p:cNvSpPr txBox="1">
            <a:spLocks noGrp="1"/>
          </p:cNvSpPr>
          <p:nvPr>
            <p:ph type="body" idx="1"/>
          </p:nvPr>
        </p:nvSpPr>
        <p:spPr>
          <a:xfrm rot="5400000">
            <a:off x="3175000" y="-1405467"/>
            <a:ext cx="3903133" cy="8204201"/>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7" name="Shape 137"/>
          <p:cNvSpPr txBox="1">
            <a:spLocks noGrp="1"/>
          </p:cNvSpPr>
          <p:nvPr>
            <p:ph type="dt" idx="10"/>
          </p:nvPr>
        </p:nvSpPr>
        <p:spPr>
          <a:xfrm>
            <a:off x="7814452" y="379941"/>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8" name="Shape 138"/>
          <p:cNvSpPr txBox="1">
            <a:spLocks noGrp="1"/>
          </p:cNvSpPr>
          <p:nvPr>
            <p:ph type="ftr" idx="11"/>
          </p:nvPr>
        </p:nvSpPr>
        <p:spPr>
          <a:xfrm>
            <a:off x="685800" y="381000"/>
            <a:ext cx="6991492"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9" name="Shape 139"/>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pic>
        <p:nvPicPr>
          <p:cNvPr id="6" name="Shape 6" descr="C0-HD-TOP.png"/>
          <p:cNvPicPr preferRelativeResize="0"/>
          <p:nvPr/>
        </p:nvPicPr>
        <p:blipFill rotWithShape="1">
          <a:blip r:embed="rId19">
            <a:alphaModFix/>
          </a:blip>
          <a:srcRect/>
          <a:stretch/>
        </p:blipFill>
        <p:spPr>
          <a:xfrm>
            <a:off x="0" y="0"/>
            <a:ext cx="12094464" cy="1439720"/>
          </a:xfrm>
          <a:prstGeom prst="rect">
            <a:avLst/>
          </a:prstGeom>
          <a:noFill/>
          <a:ln>
            <a:noFill/>
          </a:ln>
        </p:spPr>
      </p:pic>
      <p:sp>
        <p:nvSpPr>
          <p:cNvPr id="7" name="Shape 7"/>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 name="Shape 8"/>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ct val="1000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ct val="100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ct val="1000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ct val="1000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9" name="Shape 9"/>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 name="Shape 10"/>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 name="Shape 11"/>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ctrTitle"/>
          </p:nvPr>
        </p:nvSpPr>
        <p:spPr>
          <a:xfrm>
            <a:off x="1371600" y="947054"/>
            <a:ext cx="9448800" cy="1825200"/>
          </a:xfrm>
          <a:prstGeom prst="rect">
            <a:avLst/>
          </a:prstGeom>
          <a:noFill/>
          <a:ln>
            <a:noFill/>
          </a:ln>
        </p:spPr>
        <p:txBody>
          <a:bodyPr wrap="square" lIns="91425" tIns="45700" rIns="91425" bIns="45700" anchor="b" anchorCtr="0">
            <a:noAutofit/>
          </a:bodyPr>
          <a:lstStyle/>
          <a:p>
            <a:pPr marL="0" marR="0" lvl="0" indent="0" algn="ctr" rtl="0">
              <a:lnSpc>
                <a:spcPct val="90000"/>
              </a:lnSpc>
              <a:spcBef>
                <a:spcPts val="0"/>
              </a:spcBef>
              <a:buClr>
                <a:schemeClr val="lt1"/>
              </a:buClr>
              <a:buSzPct val="25000"/>
              <a:buFont typeface="Century Gothic"/>
              <a:buNone/>
            </a:pPr>
            <a:r>
              <a:rPr lang="en-GB" sz="6000" b="1" i="0" u="none" strike="noStrike" cap="none">
                <a:solidFill>
                  <a:schemeClr val="lt1"/>
                </a:solidFill>
                <a:latin typeface="Century Gothic"/>
                <a:ea typeface="Century Gothic"/>
                <a:cs typeface="Century Gothic"/>
                <a:sym typeface="Century Gothic"/>
              </a:rPr>
              <a:t>BA DANCE</a:t>
            </a:r>
          </a:p>
        </p:txBody>
      </p:sp>
      <p:sp>
        <p:nvSpPr>
          <p:cNvPr id="145" name="Shape 145"/>
          <p:cNvSpPr txBox="1">
            <a:spLocks noGrp="1"/>
          </p:cNvSpPr>
          <p:nvPr>
            <p:ph type="subTitle" idx="1"/>
          </p:nvPr>
        </p:nvSpPr>
        <p:spPr>
          <a:xfrm>
            <a:off x="1371600" y="3086090"/>
            <a:ext cx="9448800" cy="6858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buClr>
                <a:schemeClr val="lt1"/>
              </a:buClr>
              <a:buSzPct val="25000"/>
              <a:buFont typeface="Arial"/>
              <a:buNone/>
            </a:pPr>
            <a:r>
              <a:rPr lang="en-GB" sz="3200" b="1" i="0" u="none" strike="noStrike" cap="none">
                <a:solidFill>
                  <a:schemeClr val="lt1"/>
                </a:solidFill>
                <a:latin typeface="Century Gothic"/>
                <a:ea typeface="Century Gothic"/>
                <a:cs typeface="Century Gothic"/>
                <a:sym typeface="Century Gothic"/>
              </a:rPr>
              <a:t>THPD6004 INDEPENDENT PROJECT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Shape 150"/>
          <p:cNvSpPr txBox="1">
            <a:spLocks noGrp="1"/>
          </p:cNvSpPr>
          <p:nvPr>
            <p:ph type="body" idx="1"/>
          </p:nvPr>
        </p:nvSpPr>
        <p:spPr>
          <a:xfrm>
            <a:off x="685799" y="1416948"/>
            <a:ext cx="10820400" cy="4024200"/>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Session Aims</a:t>
            </a:r>
          </a:p>
          <a:p>
            <a:pPr marL="0" marR="0" lvl="0" indent="0" algn="ctr" rtl="0">
              <a:lnSpc>
                <a:spcPct val="90000"/>
              </a:lnSpc>
              <a:spcBef>
                <a:spcPts val="1000"/>
              </a:spcBef>
              <a:spcAft>
                <a:spcPts val="0"/>
              </a:spcAft>
              <a:buClr>
                <a:schemeClr val="lt1"/>
              </a:buClr>
              <a:buSzPct val="25000"/>
              <a:buFont typeface="Arial"/>
              <a:buNone/>
            </a:pPr>
            <a:endParaRPr sz="2200" b="1"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lt1"/>
              </a:buClr>
              <a:buSzPct val="25000"/>
              <a:buFont typeface="Arial"/>
              <a:buNone/>
            </a:pPr>
            <a:r>
              <a:rPr lang="en-GB" sz="2400" b="0" i="0" u="none" strike="noStrike" cap="none">
                <a:solidFill>
                  <a:schemeClr val="lt1"/>
                </a:solidFill>
                <a:latin typeface="Century Gothic"/>
                <a:ea typeface="Century Gothic"/>
                <a:cs typeface="Century Gothic"/>
                <a:sym typeface="Century Gothic"/>
              </a:rPr>
              <a:t>During this week you will receive an introduction to the module. You will be provided with examples of previous projects, which will allow you to identify any instances of excellence or potential downfalls. You will be expected to consider potential projects ideas, analysing their strength, weaknesses, opportunities and threats. When you have decided on a chosen topic area you must prepare a project pitch that will be presented to the module tutor and peers.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a:spLocks noGrp="1"/>
          </p:cNvSpPr>
          <p:nvPr>
            <p:ph type="body" idx="1"/>
          </p:nvPr>
        </p:nvSpPr>
        <p:spPr>
          <a:xfrm>
            <a:off x="660862" y="2019993"/>
            <a:ext cx="10820400" cy="4024125"/>
          </a:xfrm>
          <a:prstGeom prst="rect">
            <a:avLst/>
          </a:prstGeom>
          <a:noFill/>
          <a:ln>
            <a:noFill/>
          </a:ln>
        </p:spPr>
        <p:txBody>
          <a:bodyPr wrap="square" lIns="91425" tIns="45700" rIns="91425" bIns="45700" anchor="t" anchorCtr="0">
            <a:noAutofit/>
          </a:bodyPr>
          <a:lstStyle/>
          <a:p>
            <a:pPr marL="0" marR="0" lvl="0" indent="0" algn="ctr" rtl="0">
              <a:lnSpc>
                <a:spcPct val="90000"/>
              </a:lnSpc>
              <a:spcBef>
                <a:spcPts val="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Module Aims</a:t>
            </a:r>
          </a:p>
          <a:p>
            <a:pPr marL="0" marR="0" lvl="0" indent="0" algn="ctr" rtl="0">
              <a:lnSpc>
                <a:spcPct val="90000"/>
              </a:lnSpc>
              <a:spcBef>
                <a:spcPts val="1000"/>
              </a:spcBef>
              <a:spcAft>
                <a:spcPts val="0"/>
              </a:spcAft>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lt1"/>
              </a:buClr>
              <a:buSzPct val="25000"/>
              <a:buFont typeface="Arial"/>
              <a:buNone/>
            </a:pPr>
            <a:r>
              <a:rPr lang="en-GB" sz="2400" b="0" i="0" u="none" strike="noStrike" cap="none">
                <a:solidFill>
                  <a:schemeClr val="lt1"/>
                </a:solidFill>
                <a:latin typeface="Century Gothic"/>
                <a:ea typeface="Century Gothic"/>
                <a:cs typeface="Century Gothic"/>
                <a:sym typeface="Century Gothic"/>
              </a:rPr>
              <a:t>To provide students with the opportunity to undertake appropriately challenging work on an independent project. </a:t>
            </a:r>
          </a:p>
          <a:p>
            <a:pPr marL="0" marR="0" lvl="0" indent="0" algn="ctr" rtl="0">
              <a:lnSpc>
                <a:spcPct val="90000"/>
              </a:lnSpc>
              <a:spcBef>
                <a:spcPts val="1000"/>
              </a:spcBef>
              <a:spcAft>
                <a:spcPts val="0"/>
              </a:spcAft>
              <a:buClr>
                <a:schemeClr val="lt1"/>
              </a:buClr>
              <a:buSzPct val="25000"/>
              <a:buFont typeface="Arial"/>
              <a:buNone/>
            </a:pPr>
            <a:endParaRPr sz="2400" b="1" i="0" u="none" strike="noStrike" cap="none">
              <a:solidFill>
                <a:schemeClr val="lt1"/>
              </a:solidFill>
              <a:latin typeface="Century Gothic"/>
              <a:ea typeface="Century Gothic"/>
              <a:cs typeface="Century Gothic"/>
              <a:sym typeface="Century Gothic"/>
            </a:endParaRPr>
          </a:p>
          <a:p>
            <a:pPr marL="0" marR="0" lvl="0" indent="0" algn="ctr" rtl="0">
              <a:lnSpc>
                <a:spcPct val="90000"/>
              </a:lnSpc>
              <a:spcBef>
                <a:spcPts val="1000"/>
              </a:spcBef>
              <a:spcAft>
                <a:spcPts val="0"/>
              </a:spcAft>
              <a:buClr>
                <a:schemeClr val="lt1"/>
              </a:buClr>
              <a:buSzPct val="25000"/>
              <a:buFont typeface="Arial"/>
              <a:buNone/>
            </a:pPr>
            <a:r>
              <a:rPr lang="en-GB" sz="2400" b="0" i="0" u="none" strike="noStrike" cap="none">
                <a:solidFill>
                  <a:schemeClr val="lt1"/>
                </a:solidFill>
                <a:latin typeface="Century Gothic"/>
                <a:ea typeface="Century Gothic"/>
                <a:cs typeface="Century Gothic"/>
                <a:sym typeface="Century Gothic"/>
              </a:rPr>
              <a:t>To enable students to hone skills developed during the course of their studies. </a:t>
            </a:r>
          </a:p>
          <a:p>
            <a:pPr marL="0" marR="0" lvl="0" indent="0" algn="l" rtl="0">
              <a:lnSpc>
                <a:spcPct val="90000"/>
              </a:lnSpc>
              <a:spcBef>
                <a:spcPts val="1000"/>
              </a:spcBef>
              <a:buClr>
                <a:schemeClr val="lt1"/>
              </a:buClr>
              <a:buSzPct val="25000"/>
              <a:buFont typeface="Arial"/>
              <a:buNone/>
            </a:pPr>
            <a:r>
              <a:rPr lang="en-GB" sz="2200" b="0" i="0" u="none" strike="noStrike" cap="none">
                <a:solidFill>
                  <a:schemeClr val="lt1"/>
                </a:solidFill>
                <a:latin typeface="Century Gothic"/>
                <a:ea typeface="Century Gothic"/>
                <a:cs typeface="Century Gothic"/>
                <a:sym typeface="Century Gothic"/>
              </a:rPr>
              <a:t/>
            </a:r>
            <a:br>
              <a:rPr lang="en-GB" sz="2200" b="0" i="0" u="none" strike="noStrike" cap="none">
                <a:solidFill>
                  <a:schemeClr val="lt1"/>
                </a:solidFill>
                <a:latin typeface="Century Gothic"/>
                <a:ea typeface="Century Gothic"/>
                <a:cs typeface="Century Gothic"/>
                <a:sym typeface="Century Gothic"/>
              </a:rPr>
            </a:br>
            <a:endParaRPr lang="en-GB" sz="22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a:spLocks noGrp="1"/>
          </p:cNvSpPr>
          <p:nvPr>
            <p:ph type="body" idx="1"/>
          </p:nvPr>
        </p:nvSpPr>
        <p:spPr>
          <a:xfrm>
            <a:off x="685802" y="1258868"/>
            <a:ext cx="10820400" cy="4024200"/>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Assessment Criteria </a:t>
            </a:r>
          </a:p>
          <a:p>
            <a:pPr marL="0" marR="0" lvl="0" indent="0" algn="ctr" rtl="0">
              <a:lnSpc>
                <a:spcPct val="80000"/>
              </a:lnSpc>
              <a:spcBef>
                <a:spcPts val="1000"/>
              </a:spcBef>
              <a:spcAft>
                <a:spcPts val="0"/>
              </a:spcAft>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80000"/>
              </a:lnSpc>
              <a:spcBef>
                <a:spcPts val="100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Criteria 1:</a:t>
            </a:r>
            <a:r>
              <a:rPr lang="en-GB" sz="2400" b="0" i="0" u="none" strike="noStrike" cap="none">
                <a:solidFill>
                  <a:schemeClr val="lt1"/>
                </a:solidFill>
                <a:latin typeface="Century Gothic"/>
                <a:ea typeface="Century Gothic"/>
                <a:cs typeface="Century Gothic"/>
                <a:sym typeface="Century Gothic"/>
              </a:rPr>
              <a:t> Develop a sophisticated investigation into a dance-based topic area.</a:t>
            </a:r>
          </a:p>
          <a:p>
            <a:pPr marL="0" marR="0" lvl="0" indent="0" algn="ctr" rtl="0">
              <a:lnSpc>
                <a:spcPct val="80000"/>
              </a:lnSpc>
              <a:spcBef>
                <a:spcPts val="1000"/>
              </a:spcBef>
              <a:spcAft>
                <a:spcPts val="0"/>
              </a:spcAft>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80000"/>
              </a:lnSpc>
              <a:spcBef>
                <a:spcPts val="100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Criteria 2:</a:t>
            </a:r>
            <a:r>
              <a:rPr lang="en-GB" sz="2400" b="0" i="0" u="none" strike="noStrike" cap="none">
                <a:solidFill>
                  <a:schemeClr val="lt1"/>
                </a:solidFill>
                <a:latin typeface="Century Gothic"/>
                <a:ea typeface="Century Gothic"/>
                <a:cs typeface="Century Gothic"/>
                <a:sym typeface="Century Gothic"/>
              </a:rPr>
              <a:t> Demonstrate a high degree of conceptual understanding in the topic area.</a:t>
            </a:r>
          </a:p>
          <a:p>
            <a:pPr marL="0" marR="0" lvl="0" indent="0" algn="ctr" rtl="0">
              <a:lnSpc>
                <a:spcPct val="80000"/>
              </a:lnSpc>
              <a:spcBef>
                <a:spcPts val="1000"/>
              </a:spcBef>
              <a:spcAft>
                <a:spcPts val="0"/>
              </a:spcAft>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80000"/>
              </a:lnSpc>
              <a:spcBef>
                <a:spcPts val="100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Criteria 3:</a:t>
            </a:r>
            <a:r>
              <a:rPr lang="en-GB" sz="2400" b="0" i="0" u="none" strike="noStrike" cap="none">
                <a:solidFill>
                  <a:schemeClr val="lt1"/>
                </a:solidFill>
                <a:latin typeface="Century Gothic"/>
                <a:ea typeface="Century Gothic"/>
                <a:cs typeface="Century Gothic"/>
                <a:sym typeface="Century Gothic"/>
              </a:rPr>
              <a:t> Display a high degree of skill in the practical development and realisation of the topic area. </a:t>
            </a:r>
          </a:p>
          <a:p>
            <a:pPr marL="0" marR="0" lvl="0" indent="0" algn="ctr" rtl="0">
              <a:lnSpc>
                <a:spcPct val="80000"/>
              </a:lnSpc>
              <a:spcBef>
                <a:spcPts val="1000"/>
              </a:spcBef>
              <a:spcAft>
                <a:spcPts val="0"/>
              </a:spcAft>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ctr" rtl="0">
              <a:lnSpc>
                <a:spcPct val="80000"/>
              </a:lnSpc>
              <a:spcBef>
                <a:spcPts val="100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Criteria 4:</a:t>
            </a:r>
            <a:r>
              <a:rPr lang="en-GB" sz="2400" b="0" i="0" u="none" strike="noStrike" cap="none">
                <a:solidFill>
                  <a:schemeClr val="lt1"/>
                </a:solidFill>
                <a:latin typeface="Century Gothic"/>
                <a:ea typeface="Century Gothic"/>
                <a:cs typeface="Century Gothic"/>
                <a:sym typeface="Century Gothic"/>
              </a:rPr>
              <a:t> Critically evaluate the completed project through reflective analysis on their work at an advanced level. </a:t>
            </a:r>
          </a:p>
          <a:p>
            <a:pPr marL="0" marR="0" lvl="0" indent="0" algn="ctr" rtl="0">
              <a:lnSpc>
                <a:spcPct val="80000"/>
              </a:lnSpc>
              <a:spcBef>
                <a:spcPts val="1000"/>
              </a:spcBef>
              <a:spcAft>
                <a:spcPts val="0"/>
              </a:spcAft>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a:p>
            <a:pPr marL="0" marR="0" lvl="0" indent="0" algn="l" rtl="0">
              <a:lnSpc>
                <a:spcPct val="80000"/>
              </a:lnSpc>
              <a:spcBef>
                <a:spcPts val="1000"/>
              </a:spcBef>
              <a:buClr>
                <a:schemeClr val="lt1"/>
              </a:buClr>
              <a:buSzPct val="25000"/>
              <a:buFont typeface="Arial"/>
              <a:buNone/>
            </a:pPr>
            <a:endParaRPr sz="2035"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Shape 165"/>
          <p:cNvSpPr txBox="1">
            <a:spLocks noGrp="1"/>
          </p:cNvSpPr>
          <p:nvPr>
            <p:ph type="body" idx="1"/>
          </p:nvPr>
        </p:nvSpPr>
        <p:spPr>
          <a:xfrm>
            <a:off x="473246" y="935984"/>
            <a:ext cx="11245500" cy="5281200"/>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Examples of Previous Projects </a:t>
            </a:r>
          </a:p>
          <a:p>
            <a:pPr marL="0" marR="0" lvl="0" indent="0" algn="ctr" rtl="0">
              <a:lnSpc>
                <a:spcPct val="80000"/>
              </a:lnSpc>
              <a:spcBef>
                <a:spcPts val="1000"/>
              </a:spcBef>
              <a:spcAft>
                <a:spcPts val="0"/>
              </a:spcAft>
              <a:buClr>
                <a:schemeClr val="lt1"/>
              </a:buClr>
              <a:buSzPct val="25000"/>
              <a:buFont typeface="Arial"/>
              <a:buNone/>
            </a:pPr>
            <a:endParaRPr sz="2400" b="1" i="0" u="none" strike="noStrike" cap="none">
              <a:solidFill>
                <a:schemeClr val="lt1"/>
              </a:solidFill>
              <a:latin typeface="Century Gothic"/>
              <a:ea typeface="Century Gothic"/>
              <a:cs typeface="Century Gothic"/>
              <a:sym typeface="Century Gothic"/>
            </a:endParaRPr>
          </a:p>
          <a:p>
            <a:pPr marL="228600" marR="0" lvl="0" indent="-2159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My Moves Community Project with Arts Care Golaf Celf</a:t>
            </a:r>
          </a:p>
          <a:p>
            <a:pPr marL="228600" marR="0" lvl="0" indent="-228600" algn="ctr" rtl="0">
              <a:lnSpc>
                <a:spcPct val="80000"/>
              </a:lnSpc>
              <a:spcBef>
                <a:spcPts val="1000"/>
              </a:spcBef>
              <a:spcAft>
                <a:spcPts val="0"/>
              </a:spcAft>
              <a:buClr>
                <a:schemeClr val="lt1"/>
              </a:buClr>
              <a:buSzPct val="108333"/>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159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Dance for Film – Soul</a:t>
            </a:r>
          </a:p>
          <a:p>
            <a:pPr marL="228600" marR="0" lvl="0" indent="-228600" algn="ctr" rtl="0">
              <a:lnSpc>
                <a:spcPct val="80000"/>
              </a:lnSpc>
              <a:spcBef>
                <a:spcPts val="1000"/>
              </a:spcBef>
              <a:spcAft>
                <a:spcPts val="0"/>
              </a:spcAft>
              <a:buClr>
                <a:schemeClr val="lt1"/>
              </a:buClr>
              <a:buSzPct val="108333"/>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159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Davies Dance School Business Plan </a:t>
            </a:r>
          </a:p>
          <a:p>
            <a:pPr marL="228600" marR="0" lvl="0" indent="-228600" algn="ctr" rtl="0">
              <a:lnSpc>
                <a:spcPct val="80000"/>
              </a:lnSpc>
              <a:spcBef>
                <a:spcPts val="1000"/>
              </a:spcBef>
              <a:spcAft>
                <a:spcPts val="0"/>
              </a:spcAft>
              <a:buClr>
                <a:schemeClr val="lt1"/>
              </a:buClr>
              <a:buSzPct val="108333"/>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159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Rhythmatics – Teaching Literacy and Numeracy through Dance</a:t>
            </a:r>
          </a:p>
          <a:p>
            <a:pPr marL="228600" marR="0" lvl="0" indent="-228600" algn="ctr" rtl="0">
              <a:lnSpc>
                <a:spcPct val="80000"/>
              </a:lnSpc>
              <a:spcBef>
                <a:spcPts val="1000"/>
              </a:spcBef>
              <a:spcAft>
                <a:spcPts val="0"/>
              </a:spcAft>
              <a:buClr>
                <a:schemeClr val="lt1"/>
              </a:buClr>
              <a:buSzPct val="108333"/>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159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Dance for Parkinson’s Short Film </a:t>
            </a:r>
          </a:p>
          <a:p>
            <a:pPr marL="228600" marR="0" lvl="0" indent="-2159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https://vimeo.com/205758067/52adc54df0</a:t>
            </a:r>
          </a:p>
          <a:p>
            <a:pPr marL="228600" marR="0" lvl="0" indent="-228600" algn="l" rtl="0">
              <a:lnSpc>
                <a:spcPct val="80000"/>
              </a:lnSpc>
              <a:spcBef>
                <a:spcPts val="1000"/>
              </a:spcBef>
              <a:spcAft>
                <a:spcPts val="0"/>
              </a:spcAft>
              <a:buClr>
                <a:schemeClr val="lt1"/>
              </a:buClr>
              <a:buSzPct val="108333"/>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91666"/>
              <a:buFont typeface="Arial"/>
              <a:buNone/>
            </a:pPr>
            <a:endParaRPr sz="24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91666"/>
              <a:buFont typeface="Arial"/>
              <a:buNone/>
            </a:pPr>
            <a:endParaRPr sz="24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91666"/>
              <a:buFont typeface="Arial"/>
              <a:buNone/>
            </a:pPr>
            <a:endParaRPr sz="24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91666"/>
              <a:buFont typeface="Arial"/>
              <a:buNone/>
            </a:pPr>
            <a:endParaRPr sz="2400" b="1" i="0" u="none" strike="noStrike" cap="none">
              <a:solidFill>
                <a:schemeClr val="lt1"/>
              </a:solidFill>
              <a:latin typeface="Century Gothic"/>
              <a:ea typeface="Century Gothic"/>
              <a:cs typeface="Century Gothic"/>
              <a:sym typeface="Century Gothic"/>
            </a:endParaRPr>
          </a:p>
          <a:p>
            <a:pPr marL="0" marR="0" lvl="0" indent="0" algn="l" rtl="0">
              <a:lnSpc>
                <a:spcPct val="80000"/>
              </a:lnSpc>
              <a:spcBef>
                <a:spcPts val="1000"/>
              </a:spcBef>
              <a:spcAft>
                <a:spcPts val="0"/>
              </a:spcAft>
              <a:buClr>
                <a:schemeClr val="lt1"/>
              </a:buClr>
              <a:buSzPct val="25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a:p>
            <a:pPr marL="0" marR="0" lvl="0" indent="0" algn="l" rtl="0">
              <a:lnSpc>
                <a:spcPct val="80000"/>
              </a:lnSpc>
              <a:spcBef>
                <a:spcPts val="1000"/>
              </a:spcBef>
              <a:spcAft>
                <a:spcPts val="0"/>
              </a:spcAft>
              <a:buClr>
                <a:schemeClr val="lt1"/>
              </a:buClr>
              <a:buSzPct val="25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spcAft>
                <a:spcPts val="0"/>
              </a:spcAft>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a:p>
            <a:pPr marL="228600" marR="0" lvl="0" indent="-228600" algn="l" rtl="0">
              <a:lnSpc>
                <a:spcPct val="80000"/>
              </a:lnSpc>
              <a:spcBef>
                <a:spcPts val="1000"/>
              </a:spcBef>
              <a:buClr>
                <a:schemeClr val="lt1"/>
              </a:buClr>
              <a:buSzPct val="100000"/>
              <a:buFont typeface="Arial"/>
              <a:buNone/>
            </a:pPr>
            <a:endParaRPr sz="2200" b="1"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a:spLocks noGrp="1"/>
          </p:cNvSpPr>
          <p:nvPr>
            <p:ph type="body" idx="1"/>
          </p:nvPr>
        </p:nvSpPr>
        <p:spPr>
          <a:xfrm>
            <a:off x="304788" y="1133970"/>
            <a:ext cx="11582400" cy="7007400"/>
          </a:xfrm>
          <a:prstGeom prst="rect">
            <a:avLst/>
          </a:prstGeom>
          <a:noFill/>
          <a:ln>
            <a:noFill/>
          </a:ln>
        </p:spPr>
        <p:txBody>
          <a:bodyPr wrap="square" lIns="91425" tIns="45700" rIns="91425" bIns="45700" anchor="t" anchorCtr="0">
            <a:noAutofit/>
          </a:bodyPr>
          <a:lstStyle/>
          <a:p>
            <a:pPr marL="0" marR="0" lvl="0" indent="0" algn="ctr" rtl="0">
              <a:lnSpc>
                <a:spcPct val="80000"/>
              </a:lnSpc>
              <a:spcBef>
                <a:spcPts val="0"/>
              </a:spcBef>
              <a:spcAft>
                <a:spcPts val="0"/>
              </a:spcAft>
              <a:buClr>
                <a:schemeClr val="lt1"/>
              </a:buClr>
              <a:buSzPct val="25000"/>
              <a:buFont typeface="Arial"/>
              <a:buNone/>
            </a:pPr>
            <a:r>
              <a:rPr lang="en-GB" sz="2400" b="1" i="0" u="none" strike="noStrike" cap="none">
                <a:solidFill>
                  <a:schemeClr val="lt1"/>
                </a:solidFill>
                <a:latin typeface="Century Gothic"/>
                <a:ea typeface="Century Gothic"/>
                <a:cs typeface="Century Gothic"/>
                <a:sym typeface="Century Gothic"/>
              </a:rPr>
              <a:t>Examples of Previous Projects </a:t>
            </a:r>
          </a:p>
          <a:p>
            <a:pPr marL="0" marR="0" lvl="0" indent="0" algn="ctr" rtl="0">
              <a:lnSpc>
                <a:spcPct val="80000"/>
              </a:lnSpc>
              <a:spcBef>
                <a:spcPts val="1000"/>
              </a:spcBef>
              <a:spcAft>
                <a:spcPts val="0"/>
              </a:spcAft>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286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Dance for Parkinson’s Project with Arts Care Golaf Celf</a:t>
            </a:r>
          </a:p>
          <a:p>
            <a:pPr marL="228600" marR="0" lvl="0" indent="-228600" algn="ctr" rtl="0">
              <a:lnSpc>
                <a:spcPct val="80000"/>
              </a:lnSpc>
              <a:spcBef>
                <a:spcPts val="1000"/>
              </a:spcBef>
              <a:spcAft>
                <a:spcPts val="0"/>
              </a:spcAft>
              <a:buClr>
                <a:schemeClr val="lt1"/>
              </a:buClr>
              <a:buSzPct val="100000"/>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286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Essay – The Alexander Technique as a Treatment for Dancers Experiencing Lower Back Pain</a:t>
            </a:r>
          </a:p>
          <a:p>
            <a:pPr marL="228600" marR="0" lvl="0" indent="-228600" algn="ctr" rtl="0">
              <a:lnSpc>
                <a:spcPct val="80000"/>
              </a:lnSpc>
              <a:spcBef>
                <a:spcPts val="1000"/>
              </a:spcBef>
              <a:spcAft>
                <a:spcPts val="0"/>
              </a:spcAft>
              <a:buClr>
                <a:schemeClr val="lt1"/>
              </a:buClr>
              <a:buSzPct val="100000"/>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286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Promotional Package – Joshua Davies Dance</a:t>
            </a:r>
          </a:p>
          <a:p>
            <a:pPr marL="228600" marR="0" lvl="0" indent="-228600" algn="ctr" rtl="0">
              <a:lnSpc>
                <a:spcPct val="80000"/>
              </a:lnSpc>
              <a:spcBef>
                <a:spcPts val="1000"/>
              </a:spcBef>
              <a:spcAft>
                <a:spcPts val="0"/>
              </a:spcAft>
              <a:buClr>
                <a:schemeClr val="lt1"/>
              </a:buClr>
              <a:buSzPct val="100000"/>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286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Animal Farm – Movement Direction </a:t>
            </a:r>
          </a:p>
          <a:p>
            <a:pPr marL="228600" marR="0" lvl="0" indent="-228600" algn="ctr" rtl="0">
              <a:lnSpc>
                <a:spcPct val="80000"/>
              </a:lnSpc>
              <a:spcBef>
                <a:spcPts val="1000"/>
              </a:spcBef>
              <a:spcAft>
                <a:spcPts val="0"/>
              </a:spcAft>
              <a:buClr>
                <a:schemeClr val="lt1"/>
              </a:buClr>
              <a:buSzPct val="100000"/>
              <a:buFont typeface="Arial"/>
              <a:buNone/>
            </a:pPr>
            <a:endParaRPr sz="2400" b="0" i="0" u="none" strike="noStrike" cap="none">
              <a:solidFill>
                <a:schemeClr val="lt1"/>
              </a:solidFill>
              <a:latin typeface="Century Gothic"/>
              <a:ea typeface="Century Gothic"/>
              <a:cs typeface="Century Gothic"/>
              <a:sym typeface="Century Gothic"/>
            </a:endParaRPr>
          </a:p>
          <a:p>
            <a:pPr marL="228600" marR="0" lvl="0" indent="-228600" algn="ctr" rtl="0">
              <a:lnSpc>
                <a:spcPct val="80000"/>
              </a:lnSpc>
              <a:spcBef>
                <a:spcPts val="1000"/>
              </a:spcBef>
              <a:spcAft>
                <a:spcPts val="0"/>
              </a:spcAft>
              <a:buClr>
                <a:schemeClr val="lt1"/>
              </a:buClr>
              <a:buSzPct val="100000"/>
              <a:buFont typeface="Arial"/>
              <a:buChar char="•"/>
            </a:pPr>
            <a:r>
              <a:rPr lang="en-GB" sz="2400" b="0" i="0" u="none" strike="noStrike" cap="none">
                <a:solidFill>
                  <a:schemeClr val="lt1"/>
                </a:solidFill>
                <a:latin typeface="Century Gothic"/>
                <a:ea typeface="Century Gothic"/>
                <a:cs typeface="Century Gothic"/>
                <a:sym typeface="Century Gothic"/>
              </a:rPr>
              <a:t>Dance for Individuals not in employment, education or training. </a:t>
            </a:r>
          </a:p>
          <a:p>
            <a:pPr marL="0" marR="0" lvl="0" indent="0" algn="l" rtl="0">
              <a:lnSpc>
                <a:spcPct val="80000"/>
              </a:lnSpc>
              <a:spcBef>
                <a:spcPts val="1000"/>
              </a:spcBef>
              <a:buClr>
                <a:schemeClr val="lt1"/>
              </a:buClr>
              <a:buSzPct val="25000"/>
              <a:buFont typeface="Arial"/>
              <a:buNone/>
            </a:pPr>
            <a:endParaRPr sz="24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Shape 175"/>
          <p:cNvSpPr txBox="1">
            <a:spLocks noGrp="1"/>
          </p:cNvSpPr>
          <p:nvPr>
            <p:ph type="title"/>
          </p:nvPr>
        </p:nvSpPr>
        <p:spPr>
          <a:xfrm>
            <a:off x="-1144092" y="252604"/>
            <a:ext cx="8610600" cy="1293000"/>
          </a:xfrm>
          <a:prstGeom prst="rect">
            <a:avLst/>
          </a:prstGeom>
        </p:spPr>
        <p:txBody>
          <a:bodyPr wrap="square" lIns="91425" tIns="91425" rIns="91425" bIns="91425" anchor="ctr" anchorCtr="0">
            <a:noAutofit/>
          </a:bodyPr>
          <a:lstStyle/>
          <a:p>
            <a:pPr lvl="0">
              <a:spcBef>
                <a:spcPts val="0"/>
              </a:spcBef>
              <a:buNone/>
            </a:pPr>
            <a:r>
              <a:rPr lang="en-GB" b="1">
                <a:solidFill>
                  <a:schemeClr val="accent3"/>
                </a:solidFill>
              </a:rPr>
              <a:t>Strengths</a:t>
            </a:r>
            <a:r>
              <a:rPr lang="en-GB"/>
              <a:t> </a:t>
            </a:r>
          </a:p>
        </p:txBody>
      </p:sp>
      <p:sp>
        <p:nvSpPr>
          <p:cNvPr id="176" name="Shape 176"/>
          <p:cNvSpPr txBox="1">
            <a:spLocks noGrp="1"/>
          </p:cNvSpPr>
          <p:nvPr>
            <p:ph type="body" idx="1"/>
          </p:nvPr>
        </p:nvSpPr>
        <p:spPr>
          <a:xfrm>
            <a:off x="685791" y="1416888"/>
            <a:ext cx="10820400" cy="4024200"/>
          </a:xfrm>
          <a:prstGeom prst="rect">
            <a:avLst/>
          </a:prstGeom>
        </p:spPr>
        <p:txBody>
          <a:bodyPr wrap="square" lIns="91425" tIns="91425" rIns="91425" bIns="91425" anchor="t" anchorCtr="0">
            <a:noAutofit/>
          </a:bodyPr>
          <a:lstStyle/>
          <a:p>
            <a:pPr lvl="0" algn="ctr">
              <a:spcBef>
                <a:spcPts val="0"/>
              </a:spcBef>
              <a:buNone/>
            </a:pPr>
            <a:r>
              <a:rPr lang="en-GB" sz="1800"/>
              <a:t>Examples of excellent knowledge and understanding</a:t>
            </a:r>
          </a:p>
          <a:p>
            <a:pPr lvl="0" algn="ctr">
              <a:spcBef>
                <a:spcPts val="0"/>
              </a:spcBef>
              <a:buNone/>
            </a:pPr>
            <a:r>
              <a:rPr lang="en-GB" sz="1800"/>
              <a:t>Autonomy and commitment</a:t>
            </a:r>
          </a:p>
          <a:p>
            <a:pPr lvl="0" algn="ctr">
              <a:spcBef>
                <a:spcPts val="0"/>
              </a:spcBef>
              <a:buNone/>
            </a:pPr>
            <a:r>
              <a:rPr lang="en-GB" sz="1800"/>
              <a:t>Examples of peer reviewed articles, statistics and data</a:t>
            </a:r>
          </a:p>
          <a:p>
            <a:pPr lvl="0" algn="ctr">
              <a:spcBef>
                <a:spcPts val="0"/>
              </a:spcBef>
              <a:buNone/>
            </a:pPr>
            <a:r>
              <a:rPr lang="en-GB" sz="1800"/>
              <a:t>Excellent examples of creative development </a:t>
            </a:r>
          </a:p>
          <a:p>
            <a:pPr lvl="0" algn="ctr">
              <a:spcBef>
                <a:spcPts val="0"/>
              </a:spcBef>
              <a:buNone/>
            </a:pPr>
            <a:r>
              <a:rPr lang="en-GB" sz="1800"/>
              <a:t>Innovative ideas</a:t>
            </a:r>
          </a:p>
          <a:p>
            <a:pPr lvl="0" algn="ctr">
              <a:spcBef>
                <a:spcPts val="0"/>
              </a:spcBef>
              <a:buNone/>
            </a:pPr>
            <a:r>
              <a:rPr lang="en-GB" sz="1800"/>
              <a:t>Relevant to future career aspirations </a:t>
            </a:r>
          </a:p>
          <a:p>
            <a:pPr lvl="0" algn="ctr">
              <a:spcBef>
                <a:spcPts val="0"/>
              </a:spcBef>
              <a:buNone/>
            </a:pPr>
            <a:r>
              <a:rPr lang="en-GB" sz="1800"/>
              <a:t>Genuine area of interest</a:t>
            </a:r>
          </a:p>
          <a:p>
            <a:pPr lvl="0" algn="ctr">
              <a:spcBef>
                <a:spcPts val="0"/>
              </a:spcBef>
              <a:buNone/>
            </a:pPr>
            <a:r>
              <a:rPr lang="en-GB" sz="1800"/>
              <a:t>Sophisticated investigations </a:t>
            </a:r>
          </a:p>
          <a:p>
            <a:pPr lvl="0" algn="ctr">
              <a:spcBef>
                <a:spcPts val="0"/>
              </a:spcBef>
              <a:buNone/>
            </a:pPr>
            <a:r>
              <a:rPr lang="en-GB" sz="1800"/>
              <a:t>Challenging topic area</a:t>
            </a:r>
          </a:p>
          <a:p>
            <a:pPr lvl="0" algn="ctr">
              <a:spcBef>
                <a:spcPts val="0"/>
              </a:spcBef>
              <a:buNone/>
            </a:pPr>
            <a:r>
              <a:rPr lang="en-GB" sz="1800"/>
              <a:t>Conceptual understanding supported by relevant evidence </a:t>
            </a:r>
          </a:p>
          <a:p>
            <a:pPr lvl="0" algn="ctr">
              <a:spcBef>
                <a:spcPts val="0"/>
              </a:spcBef>
              <a:buNone/>
            </a:pPr>
            <a:r>
              <a:rPr lang="en-GB" sz="1800"/>
              <a:t>Evaluation that suggests limitations and areas for improvement</a:t>
            </a:r>
          </a:p>
          <a:p>
            <a:pPr lvl="0" algn="ctr">
              <a:spcBef>
                <a:spcPts val="0"/>
              </a:spcBef>
              <a:buNone/>
            </a:pPr>
            <a:r>
              <a:rPr lang="en-GB" sz="1800"/>
              <a:t>Evaluating success</a:t>
            </a:r>
          </a:p>
          <a:p>
            <a:pPr lvl="0" algn="ctr">
              <a:spcBef>
                <a:spcPts val="0"/>
              </a:spcBef>
              <a:buNone/>
            </a:pPr>
            <a:r>
              <a:rPr lang="en-GB" sz="1800"/>
              <a:t>Use of evaluative language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Shape 181"/>
          <p:cNvSpPr txBox="1">
            <a:spLocks noGrp="1"/>
          </p:cNvSpPr>
          <p:nvPr>
            <p:ph type="title"/>
          </p:nvPr>
        </p:nvSpPr>
        <p:spPr>
          <a:xfrm>
            <a:off x="-786793" y="245297"/>
            <a:ext cx="8610600" cy="1293000"/>
          </a:xfrm>
          <a:prstGeom prst="rect">
            <a:avLst/>
          </a:prstGeom>
        </p:spPr>
        <p:txBody>
          <a:bodyPr wrap="square" lIns="91425" tIns="91425" rIns="91425" bIns="91425" anchor="ctr" anchorCtr="0">
            <a:noAutofit/>
          </a:bodyPr>
          <a:lstStyle/>
          <a:p>
            <a:pPr lvl="0">
              <a:spcBef>
                <a:spcPts val="0"/>
              </a:spcBef>
              <a:buNone/>
            </a:pPr>
            <a:r>
              <a:rPr lang="en-GB" b="1">
                <a:solidFill>
                  <a:schemeClr val="accent3"/>
                </a:solidFill>
              </a:rPr>
              <a:t>Weaknesses</a:t>
            </a:r>
            <a:r>
              <a:rPr lang="en-GB"/>
              <a:t> </a:t>
            </a:r>
          </a:p>
        </p:txBody>
      </p:sp>
      <p:sp>
        <p:nvSpPr>
          <p:cNvPr id="182" name="Shape 182"/>
          <p:cNvSpPr txBox="1">
            <a:spLocks noGrp="1"/>
          </p:cNvSpPr>
          <p:nvPr>
            <p:ph type="body" idx="1"/>
          </p:nvPr>
        </p:nvSpPr>
        <p:spPr>
          <a:xfrm>
            <a:off x="685800" y="1416903"/>
            <a:ext cx="10820400" cy="4024200"/>
          </a:xfrm>
          <a:prstGeom prst="rect">
            <a:avLst/>
          </a:prstGeom>
        </p:spPr>
        <p:txBody>
          <a:bodyPr wrap="square" lIns="91425" tIns="91425" rIns="91425" bIns="91425" anchor="t" anchorCtr="0">
            <a:noAutofit/>
          </a:bodyPr>
          <a:lstStyle/>
          <a:p>
            <a:pPr lvl="0" algn="ctr">
              <a:spcBef>
                <a:spcPts val="0"/>
              </a:spcBef>
              <a:buNone/>
            </a:pPr>
            <a:r>
              <a:rPr lang="en-GB" sz="2000"/>
              <a:t>Limited bibliographies </a:t>
            </a:r>
          </a:p>
          <a:p>
            <a:pPr lvl="0" algn="ctr">
              <a:spcBef>
                <a:spcPts val="0"/>
              </a:spcBef>
              <a:buNone/>
            </a:pPr>
            <a:r>
              <a:rPr lang="en-GB" sz="2000"/>
              <a:t>Weekly breakdown of sessions aims not detailed enough in module guide</a:t>
            </a:r>
          </a:p>
          <a:p>
            <a:pPr lvl="0" algn="ctr">
              <a:spcBef>
                <a:spcPts val="0"/>
              </a:spcBef>
              <a:buNone/>
            </a:pPr>
            <a:r>
              <a:rPr lang="en-GB" sz="2000"/>
              <a:t>Some evaluations lacked depth of reflective analysis</a:t>
            </a:r>
          </a:p>
          <a:p>
            <a:pPr lvl="0" algn="ctr">
              <a:spcBef>
                <a:spcPts val="0"/>
              </a:spcBef>
              <a:buNone/>
            </a:pPr>
            <a:r>
              <a:rPr lang="en-GB" sz="2000"/>
              <a:t>Some projects failed to develop an argument</a:t>
            </a:r>
          </a:p>
          <a:p>
            <a:pPr lvl="0" algn="ctr">
              <a:spcBef>
                <a:spcPts val="0"/>
              </a:spcBef>
              <a:buNone/>
            </a:pPr>
            <a:r>
              <a:rPr lang="en-GB" sz="2000"/>
              <a:t>Inaccurate referencing </a:t>
            </a:r>
          </a:p>
          <a:p>
            <a:pPr lvl="0" algn="ctr">
              <a:spcBef>
                <a:spcPts val="0"/>
              </a:spcBef>
              <a:buNone/>
            </a:pPr>
            <a:r>
              <a:rPr lang="en-GB" sz="2000"/>
              <a:t>Failed to respond to assessment criteria</a:t>
            </a:r>
          </a:p>
          <a:p>
            <a:pPr lvl="0" algn="ctr">
              <a:spcBef>
                <a:spcPts val="0"/>
              </a:spcBef>
              <a:buNone/>
            </a:pPr>
            <a:r>
              <a:rPr lang="en-GB" sz="2000"/>
              <a:t>Writing style too conversational </a:t>
            </a:r>
          </a:p>
          <a:p>
            <a:pPr lvl="0" algn="ctr">
              <a:spcBef>
                <a:spcPts val="0"/>
              </a:spcBef>
              <a:buNone/>
            </a:pPr>
            <a:r>
              <a:rPr lang="en-GB" sz="2000"/>
              <a:t>Some projects lacked research and/or evidence of research</a:t>
            </a:r>
          </a:p>
          <a:p>
            <a:pPr lvl="0" algn="ctr">
              <a:spcBef>
                <a:spcPts val="0"/>
              </a:spcBef>
              <a:buNone/>
            </a:pPr>
            <a:r>
              <a:rPr lang="en-GB" sz="2000"/>
              <a:t>Missed components and deadlines </a:t>
            </a:r>
          </a:p>
          <a:p>
            <a:pPr lvl="0" algn="ctr">
              <a:spcBef>
                <a:spcPts val="0"/>
              </a:spcBef>
              <a:buNone/>
            </a:pPr>
            <a:r>
              <a:rPr lang="en-GB" sz="2000"/>
              <a:t>Some based on own views and experience only </a:t>
            </a:r>
          </a:p>
          <a:p>
            <a:pPr lvl="0" algn="ctr">
              <a:spcBef>
                <a:spcPts val="0"/>
              </a:spcBef>
              <a:buNone/>
            </a:pPr>
            <a:r>
              <a:rPr lang="en-GB" sz="2000"/>
              <a:t>Lack of relevant and current research </a:t>
            </a:r>
          </a:p>
          <a:p>
            <a:pPr lvl="0" algn="ctr">
              <a:spcBef>
                <a:spcPts val="0"/>
              </a:spcBef>
              <a:buNone/>
            </a:pPr>
            <a:r>
              <a:rPr lang="en-GB" sz="2000"/>
              <a:t>Data collected was not analysed </a:t>
            </a:r>
          </a:p>
        </p:txBody>
      </p:sp>
    </p:spTree>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409</Words>
  <Application>Microsoft Office PowerPoint</Application>
  <PresentationFormat>Widescreen</PresentationFormat>
  <Paragraphs>83</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Century Gothic</vt:lpstr>
      <vt:lpstr>Arial</vt:lpstr>
      <vt:lpstr>Vapor Trail</vt:lpstr>
      <vt:lpstr>BA DANCE</vt:lpstr>
      <vt:lpstr>PowerPoint Presentation</vt:lpstr>
      <vt:lpstr>PowerPoint Presentation</vt:lpstr>
      <vt:lpstr>PowerPoint Presentation</vt:lpstr>
      <vt:lpstr>PowerPoint Presentation</vt:lpstr>
      <vt:lpstr>PowerPoint Presentation</vt:lpstr>
      <vt:lpstr>Strengths </vt:lpstr>
      <vt:lpstr>Weaknesses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DANCE</dc:title>
  <dc:creator>Christy Anson-Harries</dc:creator>
  <cp:lastModifiedBy>Christy Anson-Harries</cp:lastModifiedBy>
  <cp:revision>1</cp:revision>
  <dcterms:modified xsi:type="dcterms:W3CDTF">2017-10-19T10:49:08Z</dcterms:modified>
</cp:coreProperties>
</file>