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64"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4981" autoAdjust="0"/>
  </p:normalViewPr>
  <p:slideViewPr>
    <p:cSldViewPr snapToGrid="0">
      <p:cViewPr varScale="1">
        <p:scale>
          <a:sx n="45" d="100"/>
          <a:sy n="45" d="100"/>
        </p:scale>
        <p:origin x="2126"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CC180D-267C-487F-823F-DA1B20ED01EA}" type="datetimeFigureOut">
              <a:rPr lang="en-US" smtClean="0"/>
              <a:t>10/21/2023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ED492D-70AC-4E0A-A90D-3E5172D171BF}" type="slidenum">
              <a:rPr lang="en-US" smtClean="0"/>
              <a:t>‹#›</a:t>
            </a:fld>
            <a:endParaRPr lang="en-US"/>
          </a:p>
        </p:txBody>
      </p:sp>
    </p:spTree>
    <p:extLst>
      <p:ext uri="{BB962C8B-B14F-4D97-AF65-F5344CB8AC3E}">
        <p14:creationId xmlns:p14="http://schemas.microsoft.com/office/powerpoint/2010/main" val="650421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ED492D-70AC-4E0A-A90D-3E5172D171BF}" type="slidenum">
              <a:rPr lang="en-US" smtClean="0"/>
              <a:t>2</a:t>
            </a:fld>
            <a:endParaRPr lang="en-US"/>
          </a:p>
        </p:txBody>
      </p:sp>
    </p:spTree>
    <p:extLst>
      <p:ext uri="{BB962C8B-B14F-4D97-AF65-F5344CB8AC3E}">
        <p14:creationId xmlns:p14="http://schemas.microsoft.com/office/powerpoint/2010/main" val="24940928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Hotel Indigo is well established and famous for its exceptionally boutique-style hotels, which replicate a precise location's antiquity, neighborhood and local culture. This makes each hotel property exclusive and provides a dissimilar understanding for guests. The Hotel Indigo properties are principally positioned in city centers and attractive and vivacious neighborhoods. The suites and guest rooms are also planned according to contemporary style, comfort requirements and strains of the current clienteles. The properties underneath Hotel Indigo provide on-site dining selections and bars that present local constituents and flavors to the visitors. Hotel Indigo is an intercontinental brand name and can be found in numerous destinations and cities internationally. This makes it a prevalent choice for clients looking for a traditionally immersive and inimitable travel and hotel experience.</a:t>
            </a:r>
            <a:endParaRPr lang="en-US" dirty="0"/>
          </a:p>
        </p:txBody>
      </p:sp>
      <p:sp>
        <p:nvSpPr>
          <p:cNvPr id="4" name="Slide Number Placeholder 3"/>
          <p:cNvSpPr>
            <a:spLocks noGrp="1"/>
          </p:cNvSpPr>
          <p:nvPr>
            <p:ph type="sldNum" sz="quarter" idx="5"/>
          </p:nvPr>
        </p:nvSpPr>
        <p:spPr/>
        <p:txBody>
          <a:bodyPr/>
          <a:lstStyle/>
          <a:p>
            <a:fld id="{E7ED492D-70AC-4E0A-A90D-3E5172D171BF}" type="slidenum">
              <a:rPr lang="en-US" smtClean="0"/>
              <a:t>3</a:t>
            </a:fld>
            <a:endParaRPr lang="en-US"/>
          </a:p>
        </p:txBody>
      </p:sp>
    </p:spTree>
    <p:extLst>
      <p:ext uri="{BB962C8B-B14F-4D97-AF65-F5344CB8AC3E}">
        <p14:creationId xmlns:p14="http://schemas.microsoft.com/office/powerpoint/2010/main" val="1832064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Hotel Indigo is recognized to chiefly appeal to a precise assemblage of customers who are majorly drawn to the boutique-style contributions and exceptional elements of the hotel. They also escalate the locally stimulated design, polite and historic integration and creation of the hotel, which further consents in developing a sense of connectivity with the place. Moreover, Hotel Indigo also targets young professionals and millennials as its properties' contemporary and stylish design resonates with these travelers. It is considered that young travelers are more likely to opt for accommodations which are aligned with their Instagram-worthy and unique values and lifestyle.</a:t>
            </a:r>
          </a:p>
          <a:p>
            <a:r>
              <a:rPr lang="en-US" sz="1200" kern="1200" dirty="0">
                <a:solidFill>
                  <a:schemeClr val="tx1"/>
                </a:solidFill>
                <a:effectLst/>
                <a:latin typeface="+mn-lt"/>
                <a:ea typeface="+mn-ea"/>
                <a:cs typeface="+mn-cs"/>
              </a:rPr>
              <a:t>Hotel Indigo also focuses on being an appealing choice for business travelers by providing comfortable accommodations and modern amenities. The selection of vibrant neighborhoods also offers easy access to conferences, business districts and meetings, which business travelers further appreciate. Moreover, Hotel Indigo also targets leisure travelers, including families and couples, who enjoy comfortable and unique accommodations. Hotel Indigo is an attractive option for these travelers as it provides dying at on-site bars and restaurants that feature regional cuisine, a culturally inclusive staying experience and the opportunity to immerse and explore the local neighborhoods of the specific location. Mostly, the Hotel Indigo properties are also pet friendly, which again makes the hotel an appropriate choice for pet owners who want to travel with their pets. Therefore, Hotel Indigo also allows travelers to make their pets a part of their overall travel experience as well.</a:t>
            </a:r>
          </a:p>
          <a:p>
            <a:r>
              <a:rPr lang="en-US" sz="1200" kern="1200" dirty="0">
                <a:solidFill>
                  <a:schemeClr val="tx1"/>
                </a:solidFill>
                <a:effectLst/>
                <a:latin typeface="+mn-lt"/>
                <a:ea typeface="+mn-ea"/>
                <a:cs typeface="+mn-cs"/>
              </a:rPr>
              <a:t>Hotel Indigo also prioritizes providing local dining and cuisine experiences to its customers, which further helps the hotel attract travelers who are enthusiastic about food. Also, these are the people who are passionate about exploring the culinary offerings of their travel destination. The hotel also targets frequent travelers, including members of the IHG rewards club loyalty program, who can earn and redeem loyalty points if they choose to stay in Hotel Indigo properties. There are various perks to this program, like room discounts and upgrades, which can appeal to frequent travelers. Therefore, the primary consumers of Hotel Indigo are the ones who value locally inspired experiences that are unique. These experiences can be for business or leisure purposes.</a:t>
            </a:r>
          </a:p>
          <a:p>
            <a:endParaRPr lang="en-US" dirty="0"/>
          </a:p>
        </p:txBody>
      </p:sp>
      <p:sp>
        <p:nvSpPr>
          <p:cNvPr id="4" name="Slide Number Placeholder 3"/>
          <p:cNvSpPr>
            <a:spLocks noGrp="1"/>
          </p:cNvSpPr>
          <p:nvPr>
            <p:ph type="sldNum" sz="quarter" idx="5"/>
          </p:nvPr>
        </p:nvSpPr>
        <p:spPr/>
        <p:txBody>
          <a:bodyPr/>
          <a:lstStyle/>
          <a:p>
            <a:fld id="{E7ED492D-70AC-4E0A-A90D-3E5172D171BF}" type="slidenum">
              <a:rPr lang="en-US" smtClean="0"/>
              <a:t>4</a:t>
            </a:fld>
            <a:endParaRPr lang="en-US"/>
          </a:p>
        </p:txBody>
      </p:sp>
    </p:spTree>
    <p:extLst>
      <p:ext uri="{BB962C8B-B14F-4D97-AF65-F5344CB8AC3E}">
        <p14:creationId xmlns:p14="http://schemas.microsoft.com/office/powerpoint/2010/main" val="41348838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principal aim of designing these is to improve the comprehensive guest experience by meeting the different requirements and ensuring convenience and comfort of the travelers. Furthermore, the scope of guest services and facilities highlights that it focuses on providing valid, pointed and comfortable lodgings, rooms and suites to the guests. It also offers on-site restaurants, room service and bars with several culinary options. Not only this, but it also focuses on other aspects, including entertainment, health and wellness, safety and security, concierge services, special services and business and meeting facilities. There are several roles of guest services and facilities, due to which it is considered necessary. The primary function is to improve the comprehensive experience of the customers. Next, it can also allow for differentiating a specific property from its competitors by focusing on enhanced customer satisfaction. These also address several guest requirements and preferences, from relaxation to leisure, according to the unique needs of the customers.</a:t>
            </a:r>
            <a:endParaRPr lang="en-US" dirty="0"/>
          </a:p>
        </p:txBody>
      </p:sp>
      <p:sp>
        <p:nvSpPr>
          <p:cNvPr id="4" name="Slide Number Placeholder 3"/>
          <p:cNvSpPr>
            <a:spLocks noGrp="1"/>
          </p:cNvSpPr>
          <p:nvPr>
            <p:ph type="sldNum" sz="quarter" idx="5"/>
          </p:nvPr>
        </p:nvSpPr>
        <p:spPr/>
        <p:txBody>
          <a:bodyPr/>
          <a:lstStyle/>
          <a:p>
            <a:fld id="{E7ED492D-70AC-4E0A-A90D-3E5172D171BF}" type="slidenum">
              <a:rPr lang="en-US" smtClean="0"/>
              <a:t>5</a:t>
            </a:fld>
            <a:endParaRPr lang="en-US"/>
          </a:p>
        </p:txBody>
      </p:sp>
    </p:spTree>
    <p:extLst>
      <p:ext uri="{BB962C8B-B14F-4D97-AF65-F5344CB8AC3E}">
        <p14:creationId xmlns:p14="http://schemas.microsoft.com/office/powerpoint/2010/main" val="3910472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terms of scope of guest services and facilities at Hotel Indigo, it offers well-equipped and well-designed rooms to ensure a sense of uniqueness and authenticity. Also, the guests can enjoy in-room entertainment options, and they can also explore the local neighborhood if they want to experience any local recreational and cultural activities. This makes the hotel open to diverse customers. Also, the staff of Hotel Indigo usually focuses on providing personalized assistance and recommendations for helping the customers. Therefore, it plays a relevant role at Hotel Indigo in creating a unique and culturally inclusive experience for its customers which aligns with the emphasis of the brand on local lifestyle and culture. These also allow an improving guest satisfaction which makes the hotel an attractive and appealing choice. Lastly, through integration with the local neighborhood, Hotel Indigo also creates a solid sense of place.</a:t>
            </a:r>
            <a:endParaRPr lang="en-US" dirty="0"/>
          </a:p>
        </p:txBody>
      </p:sp>
      <p:sp>
        <p:nvSpPr>
          <p:cNvPr id="4" name="Slide Number Placeholder 3"/>
          <p:cNvSpPr>
            <a:spLocks noGrp="1"/>
          </p:cNvSpPr>
          <p:nvPr>
            <p:ph type="sldNum" sz="quarter" idx="5"/>
          </p:nvPr>
        </p:nvSpPr>
        <p:spPr/>
        <p:txBody>
          <a:bodyPr/>
          <a:lstStyle/>
          <a:p>
            <a:fld id="{E7ED492D-70AC-4E0A-A90D-3E5172D171BF}" type="slidenum">
              <a:rPr lang="en-US" smtClean="0"/>
              <a:t>6</a:t>
            </a:fld>
            <a:endParaRPr lang="en-US"/>
          </a:p>
        </p:txBody>
      </p:sp>
    </p:spTree>
    <p:extLst>
      <p:ext uri="{BB962C8B-B14F-4D97-AF65-F5344CB8AC3E}">
        <p14:creationId xmlns:p14="http://schemas.microsoft.com/office/powerpoint/2010/main" val="27838972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hotels also aim to provide memorable experiences for their customers by offering personalized attention and exceptional services. Exceptional hospitality also includes anticipation of the guest's requirements before they are even expressed. It is also essential to build long-term and strong guest-hotel relationships for positive word of mouth and repeated business. Moreover, effective communication also plays a relevant role in providing appropriate hospitality. Hotels also usually use guest preferences and profiles for personalizing the overall experience, which can include welcome amenities, remembering their birthdays or even room preferences. Another significant aspect is consistency, as the customers expect the same degree of hospitality on their every visit to the hotel chain or brand, which allows them to build trust. Next is cultural sensitivity, which includes understanding the religious customs, cultural norms and dietary restrictions of the customers.</a:t>
            </a:r>
          </a:p>
          <a:p>
            <a:r>
              <a:rPr lang="en-US" sz="1200" kern="1200" dirty="0">
                <a:solidFill>
                  <a:schemeClr val="tx1"/>
                </a:solidFill>
                <a:effectLst/>
                <a:latin typeface="+mn-lt"/>
                <a:ea typeface="+mn-ea"/>
                <a:cs typeface="+mn-cs"/>
              </a:rPr>
              <a:t>There are various ways through which the hotels meet and exceed the guest's expectations. One of which is through technology integration for the enhancement of guest experience. This specifically includes keyless entry, in-room automation systems and mobile check-ins. Another way is through providing training and empowerment as appropriately trained staff members play a relevant role in delivering high-quality hospitality services to the customers. Therefore, it is essential for the hotels to invest in training and development programs for the staff members to improve their skills and knowledge regarding problem-solving and guest interactions. The hotels are also implementing sustainable practices to meet the overall expectations of environmentally conscious customers. Next is employee recognition, as rewarding and recognizing the employees is also critical to keeping them motivated and inclined towards the hotel. Quality control also plays a relevant role. Quality control measures and regular inspections are executed in the hotels to ensure that the facilities and rooms are meeting or exceeding the maintenance and cleanliness-related standards to provide a positive and hygienic stay for the guests.</a:t>
            </a:r>
          </a:p>
          <a:p>
            <a:r>
              <a:rPr lang="en-US" sz="1200" kern="1200" dirty="0">
                <a:solidFill>
                  <a:schemeClr val="tx1"/>
                </a:solidFill>
                <a:effectLst/>
                <a:latin typeface="+mn-lt"/>
                <a:ea typeface="+mn-ea"/>
                <a:cs typeface="+mn-cs"/>
              </a:rPr>
              <a:t>Hotels also usually collect guest feedback through online reviews and surveys. This overall information also supports the hotels in identifying the areas that require enhancement. This further allows for making necessary changes needed at the right time. Several hotels also focus on offering special packages, exclusive amenities and loyalty programs to their customers to surprise and delight them. Numerous hotels also engage with the local community for the purpose of offering unique experiences to their guests, including culinary events, partnerships with local firms or local tours.</a:t>
            </a:r>
            <a:endParaRPr lang="en-US" dirty="0"/>
          </a:p>
        </p:txBody>
      </p:sp>
      <p:sp>
        <p:nvSpPr>
          <p:cNvPr id="4" name="Slide Number Placeholder 3"/>
          <p:cNvSpPr>
            <a:spLocks noGrp="1"/>
          </p:cNvSpPr>
          <p:nvPr>
            <p:ph type="sldNum" sz="quarter" idx="5"/>
          </p:nvPr>
        </p:nvSpPr>
        <p:spPr/>
        <p:txBody>
          <a:bodyPr/>
          <a:lstStyle/>
          <a:p>
            <a:fld id="{E7ED492D-70AC-4E0A-A90D-3E5172D171BF}" type="slidenum">
              <a:rPr lang="en-US" smtClean="0"/>
              <a:t>7</a:t>
            </a:fld>
            <a:endParaRPr lang="en-US"/>
          </a:p>
        </p:txBody>
      </p:sp>
    </p:spTree>
    <p:extLst>
      <p:ext uri="{BB962C8B-B14F-4D97-AF65-F5344CB8AC3E}">
        <p14:creationId xmlns:p14="http://schemas.microsoft.com/office/powerpoint/2010/main" val="12431384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insights mainly offer valuable and understandable perspectives regarding the overall hospitality industry, specifically hotels and accommodations. The unique approach of Hotel Indigo is also highlighted, and lastly, the relevant role of guest services and facilities in ensuring customer loyalty and satisfaction is also identified.</a:t>
            </a:r>
            <a:br>
              <a:rPr lang="en-US" sz="1200" kern="1200" dirty="0">
                <a:solidFill>
                  <a:schemeClr val="tx1"/>
                </a:solidFill>
                <a:effectLst/>
                <a:latin typeface="+mn-lt"/>
                <a:ea typeface="+mn-ea"/>
                <a:cs typeface="+mn-cs"/>
              </a:rPr>
            </a:br>
            <a:endParaRPr lang="en-US" dirty="0"/>
          </a:p>
        </p:txBody>
      </p:sp>
      <p:sp>
        <p:nvSpPr>
          <p:cNvPr id="4" name="Slide Number Placeholder 3"/>
          <p:cNvSpPr>
            <a:spLocks noGrp="1"/>
          </p:cNvSpPr>
          <p:nvPr>
            <p:ph type="sldNum" sz="quarter" idx="5"/>
          </p:nvPr>
        </p:nvSpPr>
        <p:spPr/>
        <p:txBody>
          <a:bodyPr/>
          <a:lstStyle/>
          <a:p>
            <a:fld id="{E7ED492D-70AC-4E0A-A90D-3E5172D171BF}" type="slidenum">
              <a:rPr lang="en-US" smtClean="0"/>
              <a:t>8</a:t>
            </a:fld>
            <a:endParaRPr lang="en-US"/>
          </a:p>
        </p:txBody>
      </p:sp>
    </p:spTree>
    <p:extLst>
      <p:ext uri="{BB962C8B-B14F-4D97-AF65-F5344CB8AC3E}">
        <p14:creationId xmlns:p14="http://schemas.microsoft.com/office/powerpoint/2010/main" val="784128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7ED492D-70AC-4E0A-A90D-3E5172D171BF}" type="slidenum">
              <a:rPr lang="en-US" smtClean="0"/>
              <a:t>9</a:t>
            </a:fld>
            <a:endParaRPr lang="en-US"/>
          </a:p>
        </p:txBody>
      </p:sp>
    </p:spTree>
    <p:extLst>
      <p:ext uri="{BB962C8B-B14F-4D97-AF65-F5344CB8AC3E}">
        <p14:creationId xmlns:p14="http://schemas.microsoft.com/office/powerpoint/2010/main" val="3570495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10/21/2023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10/21/2023</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10/21/2023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ihg.com/hotelindigo/hotels/gb/en/london/lonls/hoteldetail"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ihgplc.com/en/news-and-media/news-releases/2021/the-art-of-design-hotel-indigo-infuses-spaces-unexpected-design-details-inspired-by-neighborhoo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3799-396C-4207-A113-49CF4F3FE6D1}"/>
              </a:ext>
            </a:extLst>
          </p:cNvPr>
          <p:cNvSpPr>
            <a:spLocks noGrp="1"/>
          </p:cNvSpPr>
          <p:nvPr>
            <p:ph type="ctrTitle"/>
          </p:nvPr>
        </p:nvSpPr>
        <p:spPr>
          <a:xfrm>
            <a:off x="1998134" y="523101"/>
            <a:ext cx="7766936" cy="2444001"/>
          </a:xfrm>
        </p:spPr>
        <p:txBody>
          <a:bodyPr/>
          <a:lstStyle/>
          <a:p>
            <a:pPr algn="ctr"/>
            <a:r>
              <a:rPr lang="en-US" b="1" dirty="0">
                <a:solidFill>
                  <a:schemeClr val="tx1"/>
                </a:solidFill>
              </a:rPr>
              <a:t>Hospitality &amp; Guest Services</a:t>
            </a:r>
          </a:p>
        </p:txBody>
      </p:sp>
      <p:sp>
        <p:nvSpPr>
          <p:cNvPr id="3" name="TextBox 2">
            <a:extLst>
              <a:ext uri="{FF2B5EF4-FFF2-40B4-BE49-F238E27FC236}">
                <a16:creationId xmlns:a16="http://schemas.microsoft.com/office/drawing/2014/main" id="{114B75C5-5952-C17F-589D-1A6D16973AD3}"/>
              </a:ext>
            </a:extLst>
          </p:cNvPr>
          <p:cNvSpPr txBox="1"/>
          <p:nvPr/>
        </p:nvSpPr>
        <p:spPr>
          <a:xfrm>
            <a:off x="762000" y="4084703"/>
            <a:ext cx="7467599" cy="1569660"/>
          </a:xfrm>
          <a:prstGeom prst="rect">
            <a:avLst/>
          </a:prstGeom>
          <a:noFill/>
        </p:spPr>
        <p:txBody>
          <a:bodyPr wrap="square" rtlCol="0">
            <a:spAutoFit/>
          </a:bodyPr>
          <a:lstStyle/>
          <a:p>
            <a:r>
              <a:rPr lang="en-GB" sz="2400" b="1" dirty="0"/>
              <a:t>Name: Alexandru </a:t>
            </a:r>
            <a:r>
              <a:rPr lang="en-GB" sz="2400" b="1" dirty="0" err="1"/>
              <a:t>Ciprian</a:t>
            </a:r>
            <a:r>
              <a:rPr lang="en-GB" sz="2400" b="1" dirty="0"/>
              <a:t> </a:t>
            </a:r>
            <a:r>
              <a:rPr lang="en-GB" sz="2400" b="1" dirty="0" err="1"/>
              <a:t>Plaveti</a:t>
            </a:r>
            <a:endParaRPr lang="en-GB" sz="2400" b="1" dirty="0"/>
          </a:p>
          <a:p>
            <a:r>
              <a:rPr lang="en-GB" sz="2400" b="1" dirty="0"/>
              <a:t>Student ID number: 2246419</a:t>
            </a:r>
          </a:p>
          <a:p>
            <a:r>
              <a:rPr lang="en-GB" sz="2400" b="1" dirty="0"/>
              <a:t>Module: Hospitality and Guest Services BMIH4003 </a:t>
            </a:r>
          </a:p>
          <a:p>
            <a:r>
              <a:rPr lang="en-GB" sz="2400" b="1" dirty="0"/>
              <a:t>Lecturer: Dale Clarke</a:t>
            </a:r>
          </a:p>
        </p:txBody>
      </p:sp>
    </p:spTree>
    <p:extLst>
      <p:ext uri="{BB962C8B-B14F-4D97-AF65-F5344CB8AC3E}">
        <p14:creationId xmlns:p14="http://schemas.microsoft.com/office/powerpoint/2010/main" val="1973481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563D7-BC28-6FFB-120A-07729197C6B9}"/>
              </a:ext>
            </a:extLst>
          </p:cNvPr>
          <p:cNvSpPr>
            <a:spLocks noGrp="1"/>
          </p:cNvSpPr>
          <p:nvPr>
            <p:ph type="title"/>
          </p:nvPr>
        </p:nvSpPr>
        <p:spPr>
          <a:xfrm>
            <a:off x="677334" y="609600"/>
            <a:ext cx="8596668" cy="1320800"/>
          </a:xfrm>
        </p:spPr>
        <p:txBody>
          <a:bodyPr anchor="t">
            <a:normAutofit/>
          </a:bodyPr>
          <a:lstStyle/>
          <a:p>
            <a:r>
              <a:rPr lang="en-GB" b="1" dirty="0">
                <a:solidFill>
                  <a:schemeClr val="tx1"/>
                </a:solidFill>
              </a:rPr>
              <a:t>Table of Contents</a:t>
            </a:r>
          </a:p>
        </p:txBody>
      </p:sp>
      <p:sp>
        <p:nvSpPr>
          <p:cNvPr id="3" name="Content Placeholder 2">
            <a:extLst>
              <a:ext uri="{FF2B5EF4-FFF2-40B4-BE49-F238E27FC236}">
                <a16:creationId xmlns:a16="http://schemas.microsoft.com/office/drawing/2014/main" id="{116BCB1A-18DB-7B60-96CD-A5F195FDF456}"/>
              </a:ext>
            </a:extLst>
          </p:cNvPr>
          <p:cNvSpPr>
            <a:spLocks noGrp="1"/>
          </p:cNvSpPr>
          <p:nvPr>
            <p:ph idx="1"/>
          </p:nvPr>
        </p:nvSpPr>
        <p:spPr>
          <a:xfrm>
            <a:off x="677333" y="2160590"/>
            <a:ext cx="8026399" cy="3701270"/>
          </a:xfrm>
        </p:spPr>
        <p:txBody>
          <a:bodyPr>
            <a:normAutofit/>
          </a:bodyPr>
          <a:lstStyle/>
          <a:p>
            <a:r>
              <a:rPr lang="en-GB" sz="2400" b="1" dirty="0"/>
              <a:t>Introduction of Hotel Indigo</a:t>
            </a:r>
          </a:p>
          <a:p>
            <a:r>
              <a:rPr lang="en-GB" sz="2400" b="1" dirty="0"/>
              <a:t>Main customers of Hotel Indigo</a:t>
            </a:r>
          </a:p>
          <a:p>
            <a:r>
              <a:rPr lang="en-GB" sz="2400" b="1" dirty="0"/>
              <a:t>Nature, scope and role of guest services and facilities</a:t>
            </a:r>
          </a:p>
          <a:p>
            <a:r>
              <a:rPr lang="en-GB" sz="2400" b="1" dirty="0"/>
              <a:t>Relevance of hospitality and ways through which hotels meet or exceed guest expectations</a:t>
            </a:r>
          </a:p>
          <a:p>
            <a:r>
              <a:rPr lang="en-GB" sz="2400" b="1" dirty="0"/>
              <a:t>Conclusions</a:t>
            </a:r>
          </a:p>
          <a:p>
            <a:r>
              <a:rPr lang="en-GB" sz="2400" b="1" dirty="0"/>
              <a:t>References</a:t>
            </a:r>
          </a:p>
          <a:p>
            <a:endParaRPr lang="en-GB" dirty="0"/>
          </a:p>
        </p:txBody>
      </p:sp>
    </p:spTree>
    <p:extLst>
      <p:ext uri="{BB962C8B-B14F-4D97-AF65-F5344CB8AC3E}">
        <p14:creationId xmlns:p14="http://schemas.microsoft.com/office/powerpoint/2010/main" val="10853986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CB590-B6BE-485E-97CF-C643ECF86ED7}"/>
              </a:ext>
            </a:extLst>
          </p:cNvPr>
          <p:cNvSpPr>
            <a:spLocks noGrp="1"/>
          </p:cNvSpPr>
          <p:nvPr>
            <p:ph type="title"/>
          </p:nvPr>
        </p:nvSpPr>
        <p:spPr>
          <a:xfrm>
            <a:off x="677334" y="609600"/>
            <a:ext cx="6756398" cy="1320800"/>
          </a:xfrm>
        </p:spPr>
        <p:txBody>
          <a:bodyPr/>
          <a:lstStyle/>
          <a:p>
            <a:pPr algn="ctr"/>
            <a:r>
              <a:rPr lang="en-US" b="1" dirty="0">
                <a:solidFill>
                  <a:schemeClr val="tx1"/>
                </a:solidFill>
              </a:rPr>
              <a:t>Introduction of Hotel Indigo</a:t>
            </a:r>
          </a:p>
        </p:txBody>
      </p:sp>
      <p:sp>
        <p:nvSpPr>
          <p:cNvPr id="3" name="Content Placeholder 2">
            <a:extLst>
              <a:ext uri="{FF2B5EF4-FFF2-40B4-BE49-F238E27FC236}">
                <a16:creationId xmlns:a16="http://schemas.microsoft.com/office/drawing/2014/main" id="{E8190ACC-8589-483E-B474-CA27C759F2C5}"/>
              </a:ext>
            </a:extLst>
          </p:cNvPr>
          <p:cNvSpPr>
            <a:spLocks noGrp="1"/>
          </p:cNvSpPr>
          <p:nvPr>
            <p:ph idx="1"/>
          </p:nvPr>
        </p:nvSpPr>
        <p:spPr>
          <a:xfrm>
            <a:off x="929850" y="1733067"/>
            <a:ext cx="6251367" cy="3880773"/>
          </a:xfrm>
        </p:spPr>
        <p:txBody>
          <a:bodyPr>
            <a:normAutofit/>
          </a:bodyPr>
          <a:lstStyle/>
          <a:p>
            <a:pPr algn="just"/>
            <a:r>
              <a:rPr lang="en-US" sz="2400" dirty="0"/>
              <a:t>Hotel Indigo is particularly a boutique hotel brand that InterContinental Hotels Group owns (Hotel Indigo, 2023). The brand was founded in 2004, and the primary aim is to provide customers with a locally inspired and unique hotel experience.</a:t>
            </a:r>
          </a:p>
          <a:p>
            <a:pPr algn="just"/>
            <a:endParaRPr lang="en-US" sz="2400" dirty="0"/>
          </a:p>
        </p:txBody>
      </p:sp>
      <p:pic>
        <p:nvPicPr>
          <p:cNvPr id="6" name="Picture 5">
            <a:extLst>
              <a:ext uri="{FF2B5EF4-FFF2-40B4-BE49-F238E27FC236}">
                <a16:creationId xmlns:a16="http://schemas.microsoft.com/office/drawing/2014/main" id="{F6FA0869-75E6-8164-0419-578AAD1479D2}"/>
              </a:ext>
            </a:extLst>
          </p:cNvPr>
          <p:cNvPicPr>
            <a:picLocks noChangeAspect="1"/>
          </p:cNvPicPr>
          <p:nvPr/>
        </p:nvPicPr>
        <p:blipFill>
          <a:blip r:embed="rId3"/>
          <a:stretch>
            <a:fillRect/>
          </a:stretch>
        </p:blipFill>
        <p:spPr>
          <a:xfrm>
            <a:off x="7433732" y="440268"/>
            <a:ext cx="4787943" cy="5317066"/>
          </a:xfrm>
          <a:prstGeom prst="rect">
            <a:avLst/>
          </a:prstGeom>
        </p:spPr>
      </p:pic>
      <p:sp>
        <p:nvSpPr>
          <p:cNvPr id="8" name="TextBox 7">
            <a:extLst>
              <a:ext uri="{FF2B5EF4-FFF2-40B4-BE49-F238E27FC236}">
                <a16:creationId xmlns:a16="http://schemas.microsoft.com/office/drawing/2014/main" id="{1F23E550-FE22-6A7D-DB55-297D8E8E8ED1}"/>
              </a:ext>
            </a:extLst>
          </p:cNvPr>
          <p:cNvSpPr txBox="1"/>
          <p:nvPr/>
        </p:nvSpPr>
        <p:spPr>
          <a:xfrm>
            <a:off x="8737600" y="6146800"/>
            <a:ext cx="3742267" cy="369332"/>
          </a:xfrm>
          <a:prstGeom prst="rect">
            <a:avLst/>
          </a:prstGeom>
          <a:noFill/>
        </p:spPr>
        <p:txBody>
          <a:bodyPr wrap="square" rtlCol="0">
            <a:spAutoFit/>
          </a:bodyPr>
          <a:lstStyle/>
          <a:p>
            <a:r>
              <a:rPr lang="en-GB" dirty="0"/>
              <a:t>(IDH, Hotel Indigo 2023) </a:t>
            </a:r>
          </a:p>
        </p:txBody>
      </p:sp>
    </p:spTree>
    <p:extLst>
      <p:ext uri="{BB962C8B-B14F-4D97-AF65-F5344CB8AC3E}">
        <p14:creationId xmlns:p14="http://schemas.microsoft.com/office/powerpoint/2010/main" val="139409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4ABA1-0BEE-4D53-9CCB-951C4CC87913}"/>
              </a:ext>
            </a:extLst>
          </p:cNvPr>
          <p:cNvSpPr>
            <a:spLocks noGrp="1"/>
          </p:cNvSpPr>
          <p:nvPr>
            <p:ph type="title"/>
          </p:nvPr>
        </p:nvSpPr>
        <p:spPr/>
        <p:txBody>
          <a:bodyPr/>
          <a:lstStyle/>
          <a:p>
            <a:pPr algn="ctr"/>
            <a:r>
              <a:rPr lang="en-US" b="1" dirty="0">
                <a:solidFill>
                  <a:schemeClr val="tx1"/>
                </a:solidFill>
              </a:rPr>
              <a:t>Main customers of Hotel Indigo</a:t>
            </a:r>
          </a:p>
        </p:txBody>
      </p:sp>
      <p:sp>
        <p:nvSpPr>
          <p:cNvPr id="3" name="Content Placeholder 2">
            <a:extLst>
              <a:ext uri="{FF2B5EF4-FFF2-40B4-BE49-F238E27FC236}">
                <a16:creationId xmlns:a16="http://schemas.microsoft.com/office/drawing/2014/main" id="{3695DCB9-20BE-46F4-A779-09CAE824353D}"/>
              </a:ext>
            </a:extLst>
          </p:cNvPr>
          <p:cNvSpPr>
            <a:spLocks noGrp="1"/>
          </p:cNvSpPr>
          <p:nvPr>
            <p:ph idx="1"/>
          </p:nvPr>
        </p:nvSpPr>
        <p:spPr>
          <a:xfrm>
            <a:off x="752749" y="1659467"/>
            <a:ext cx="5038452" cy="4919223"/>
          </a:xfrm>
        </p:spPr>
        <p:txBody>
          <a:bodyPr/>
          <a:lstStyle/>
          <a:p>
            <a:pPr algn="just"/>
            <a:r>
              <a:rPr lang="en-US" sz="2400" dirty="0"/>
              <a:t> Hotel Indigo focuses on attracting travelers who value local and authentic experiences. These individuals are interested in learning and immersing in their travel destination's history, lifestyle and culture (Hotel Indigo, 2023).</a:t>
            </a:r>
          </a:p>
          <a:p>
            <a:pPr marL="0" indent="0" algn="just">
              <a:buNone/>
            </a:pPr>
            <a:endParaRPr lang="en-US" dirty="0"/>
          </a:p>
        </p:txBody>
      </p:sp>
      <p:pic>
        <p:nvPicPr>
          <p:cNvPr id="4" name="Picture 3">
            <a:extLst>
              <a:ext uri="{FF2B5EF4-FFF2-40B4-BE49-F238E27FC236}">
                <a16:creationId xmlns:a16="http://schemas.microsoft.com/office/drawing/2014/main" id="{78AC8196-FE7F-3DFB-9948-2D2F1B9CC89C}"/>
              </a:ext>
            </a:extLst>
          </p:cNvPr>
          <p:cNvPicPr>
            <a:picLocks noChangeAspect="1"/>
          </p:cNvPicPr>
          <p:nvPr/>
        </p:nvPicPr>
        <p:blipFill>
          <a:blip r:embed="rId3"/>
          <a:stretch>
            <a:fillRect/>
          </a:stretch>
        </p:blipFill>
        <p:spPr>
          <a:xfrm>
            <a:off x="6238874" y="1466849"/>
            <a:ext cx="5495925" cy="4104217"/>
          </a:xfrm>
          <a:prstGeom prst="rect">
            <a:avLst/>
          </a:prstGeom>
        </p:spPr>
      </p:pic>
      <p:sp>
        <p:nvSpPr>
          <p:cNvPr id="5" name="TextBox 4">
            <a:extLst>
              <a:ext uri="{FF2B5EF4-FFF2-40B4-BE49-F238E27FC236}">
                <a16:creationId xmlns:a16="http://schemas.microsoft.com/office/drawing/2014/main" id="{49FEBB80-3063-765A-74F0-5C9A14AFFFB6}"/>
              </a:ext>
            </a:extLst>
          </p:cNvPr>
          <p:cNvSpPr txBox="1"/>
          <p:nvPr/>
        </p:nvSpPr>
        <p:spPr>
          <a:xfrm flipH="1">
            <a:off x="9319721" y="6011333"/>
            <a:ext cx="2872279" cy="369332"/>
          </a:xfrm>
          <a:prstGeom prst="rect">
            <a:avLst/>
          </a:prstGeom>
          <a:noFill/>
        </p:spPr>
        <p:txBody>
          <a:bodyPr wrap="square" rtlCol="0">
            <a:spAutoFit/>
          </a:bodyPr>
          <a:lstStyle/>
          <a:p>
            <a:r>
              <a:rPr lang="en-GB" dirty="0"/>
              <a:t>(Hotel Indigo, 2023)</a:t>
            </a:r>
          </a:p>
        </p:txBody>
      </p:sp>
    </p:spTree>
    <p:extLst>
      <p:ext uri="{BB962C8B-B14F-4D97-AF65-F5344CB8AC3E}">
        <p14:creationId xmlns:p14="http://schemas.microsoft.com/office/powerpoint/2010/main" val="1391310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54619-4847-4797-B016-2BEF8C946722}"/>
              </a:ext>
            </a:extLst>
          </p:cNvPr>
          <p:cNvSpPr>
            <a:spLocks noGrp="1"/>
          </p:cNvSpPr>
          <p:nvPr>
            <p:ph type="title"/>
          </p:nvPr>
        </p:nvSpPr>
        <p:spPr/>
        <p:txBody>
          <a:bodyPr/>
          <a:lstStyle/>
          <a:p>
            <a:pPr algn="ctr"/>
            <a:r>
              <a:rPr lang="en-US" b="1" dirty="0">
                <a:solidFill>
                  <a:schemeClr val="tx1"/>
                </a:solidFill>
              </a:rPr>
              <a:t>Nature, scope and role of guest services and facilities</a:t>
            </a:r>
          </a:p>
        </p:txBody>
      </p:sp>
      <p:sp>
        <p:nvSpPr>
          <p:cNvPr id="3" name="Content Placeholder 2">
            <a:extLst>
              <a:ext uri="{FF2B5EF4-FFF2-40B4-BE49-F238E27FC236}">
                <a16:creationId xmlns:a16="http://schemas.microsoft.com/office/drawing/2014/main" id="{E3E7ED3F-9D17-4DA5-A702-DC388CC1DF64}"/>
              </a:ext>
            </a:extLst>
          </p:cNvPr>
          <p:cNvSpPr>
            <a:spLocks noGrp="1"/>
          </p:cNvSpPr>
          <p:nvPr>
            <p:ph idx="1"/>
          </p:nvPr>
        </p:nvSpPr>
        <p:spPr>
          <a:xfrm>
            <a:off x="677334" y="2820465"/>
            <a:ext cx="5864868" cy="3880773"/>
          </a:xfrm>
        </p:spPr>
        <p:txBody>
          <a:bodyPr>
            <a:normAutofit/>
          </a:bodyPr>
          <a:lstStyle/>
          <a:p>
            <a:pPr algn="just"/>
            <a:r>
              <a:rPr lang="en-US" sz="2200" dirty="0">
                <a:solidFill>
                  <a:schemeClr val="tx1"/>
                </a:solidFill>
              </a:rPr>
              <a:t>Primarily, the aspect of guest services and facilities within the overall field of the hospitality industry consists of a variety of amenities and services that are provided to the customers during their complete state.</a:t>
            </a:r>
          </a:p>
          <a:p>
            <a:pPr algn="just"/>
            <a:r>
              <a:rPr lang="en-US" sz="2200" dirty="0">
                <a:solidFill>
                  <a:schemeClr val="tx1"/>
                </a:solidFill>
              </a:rPr>
              <a:t>The aim of designing these is to improve the comprehensive guest experience by meeting the different requirements and ensuring convenience and comfort of the travelers (Lucas, 2022). </a:t>
            </a:r>
          </a:p>
          <a:p>
            <a:pPr algn="just"/>
            <a:endParaRPr lang="en-US" sz="2400" dirty="0"/>
          </a:p>
        </p:txBody>
      </p:sp>
      <p:pic>
        <p:nvPicPr>
          <p:cNvPr id="4" name="Picture 3">
            <a:extLst>
              <a:ext uri="{FF2B5EF4-FFF2-40B4-BE49-F238E27FC236}">
                <a16:creationId xmlns:a16="http://schemas.microsoft.com/office/drawing/2014/main" id="{F137F8DD-68DB-4A14-99C0-B92CB75CECC7}"/>
              </a:ext>
            </a:extLst>
          </p:cNvPr>
          <p:cNvPicPr>
            <a:picLocks noChangeAspect="1"/>
          </p:cNvPicPr>
          <p:nvPr/>
        </p:nvPicPr>
        <p:blipFill>
          <a:blip r:embed="rId3"/>
          <a:stretch>
            <a:fillRect/>
          </a:stretch>
        </p:blipFill>
        <p:spPr>
          <a:xfrm>
            <a:off x="7433733" y="1337734"/>
            <a:ext cx="4487333" cy="4724400"/>
          </a:xfrm>
          <a:prstGeom prst="rect">
            <a:avLst/>
          </a:prstGeom>
        </p:spPr>
      </p:pic>
      <p:sp>
        <p:nvSpPr>
          <p:cNvPr id="5" name="TextBox 4">
            <a:extLst>
              <a:ext uri="{FF2B5EF4-FFF2-40B4-BE49-F238E27FC236}">
                <a16:creationId xmlns:a16="http://schemas.microsoft.com/office/drawing/2014/main" id="{2705D5DE-75C5-987C-6792-0BF35D4367E5}"/>
              </a:ext>
            </a:extLst>
          </p:cNvPr>
          <p:cNvSpPr txBox="1"/>
          <p:nvPr/>
        </p:nvSpPr>
        <p:spPr>
          <a:xfrm flipH="1">
            <a:off x="8275318" y="6200803"/>
            <a:ext cx="2917614" cy="923330"/>
          </a:xfrm>
          <a:prstGeom prst="rect">
            <a:avLst/>
          </a:prstGeom>
          <a:noFill/>
        </p:spPr>
        <p:txBody>
          <a:bodyPr wrap="square" rtlCol="0">
            <a:spAutoFit/>
          </a:bodyPr>
          <a:lstStyle/>
          <a:p>
            <a:r>
              <a:rPr lang="en-GB" dirty="0"/>
              <a:t>(Hotel Indigo Lower East Side 2023)</a:t>
            </a:r>
          </a:p>
          <a:p>
            <a:endParaRPr lang="en-GB" dirty="0"/>
          </a:p>
        </p:txBody>
      </p:sp>
    </p:spTree>
    <p:extLst>
      <p:ext uri="{BB962C8B-B14F-4D97-AF65-F5344CB8AC3E}">
        <p14:creationId xmlns:p14="http://schemas.microsoft.com/office/powerpoint/2010/main" val="702475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991258-E957-4190-948A-CF145FAFFB72}"/>
              </a:ext>
            </a:extLst>
          </p:cNvPr>
          <p:cNvSpPr>
            <a:spLocks noGrp="1"/>
          </p:cNvSpPr>
          <p:nvPr>
            <p:ph idx="1"/>
          </p:nvPr>
        </p:nvSpPr>
        <p:spPr>
          <a:xfrm>
            <a:off x="6336287" y="490737"/>
            <a:ext cx="5178380" cy="5550625"/>
          </a:xfrm>
        </p:spPr>
        <p:txBody>
          <a:bodyPr>
            <a:normAutofit/>
          </a:bodyPr>
          <a:lstStyle/>
          <a:p>
            <a:pPr>
              <a:lnSpc>
                <a:spcPct val="90000"/>
              </a:lnSpc>
            </a:pPr>
            <a:r>
              <a:rPr lang="en-US" sz="2000" dirty="0">
                <a:solidFill>
                  <a:schemeClr val="tx1"/>
                </a:solidFill>
              </a:rPr>
              <a:t>In the case of Hotel Indigo, it places robust emphasis on decor and design that is locally inspired, which further creates a culturally emotive and unique environment for travelers. </a:t>
            </a:r>
          </a:p>
          <a:p>
            <a:pPr algn="just"/>
            <a:r>
              <a:rPr lang="en-US" sz="2000" dirty="0">
                <a:solidFill>
                  <a:schemeClr val="tx1"/>
                </a:solidFill>
              </a:rPr>
              <a:t>This makes the hotel open to diverse customers (Raman, P. (2019). Offering well-equipped and well-designed rooms ensure a sense of uniqueness (Rahi, </a:t>
            </a:r>
            <a:r>
              <a:rPr lang="en-US" sz="2000" i="1" dirty="0">
                <a:solidFill>
                  <a:schemeClr val="tx1"/>
                </a:solidFill>
              </a:rPr>
              <a:t>et.al </a:t>
            </a:r>
            <a:r>
              <a:rPr lang="en-US" sz="2000" dirty="0">
                <a:solidFill>
                  <a:schemeClr val="tx1"/>
                </a:solidFill>
              </a:rPr>
              <a:t>2020).</a:t>
            </a:r>
          </a:p>
          <a:p>
            <a:pPr algn="just"/>
            <a:r>
              <a:rPr lang="en-US" sz="2000" dirty="0">
                <a:solidFill>
                  <a:schemeClr val="tx1"/>
                </a:solidFill>
              </a:rPr>
              <a:t>These also allow an improving guest satisfaction which makes the hotel an attractive and appealing choice (</a:t>
            </a:r>
            <a:r>
              <a:rPr lang="en-US" sz="2000" dirty="0" err="1">
                <a:solidFill>
                  <a:schemeClr val="tx1"/>
                </a:solidFill>
              </a:rPr>
              <a:t>Olimovich</a:t>
            </a:r>
            <a:r>
              <a:rPr lang="en-US" sz="2000" dirty="0">
                <a:solidFill>
                  <a:schemeClr val="tx1"/>
                </a:solidFill>
              </a:rPr>
              <a:t> and </a:t>
            </a:r>
            <a:r>
              <a:rPr lang="en-US" sz="2000" dirty="0" err="1">
                <a:solidFill>
                  <a:schemeClr val="tx1"/>
                </a:solidFill>
              </a:rPr>
              <a:t>Khudoynazarovich</a:t>
            </a:r>
            <a:r>
              <a:rPr lang="en-US" sz="2000" dirty="0">
                <a:solidFill>
                  <a:schemeClr val="tx1"/>
                </a:solidFill>
              </a:rPr>
              <a:t>, 2020).</a:t>
            </a:r>
          </a:p>
          <a:p>
            <a:pPr>
              <a:lnSpc>
                <a:spcPct val="90000"/>
              </a:lnSpc>
            </a:pPr>
            <a:endParaRPr lang="en-US" dirty="0"/>
          </a:p>
        </p:txBody>
      </p:sp>
      <p:pic>
        <p:nvPicPr>
          <p:cNvPr id="4" name="Picture 3">
            <a:extLst>
              <a:ext uri="{FF2B5EF4-FFF2-40B4-BE49-F238E27FC236}">
                <a16:creationId xmlns:a16="http://schemas.microsoft.com/office/drawing/2014/main" id="{67DD4972-6766-4C6C-AE8E-8C9951DD6E14}"/>
              </a:ext>
            </a:extLst>
          </p:cNvPr>
          <p:cNvPicPr>
            <a:picLocks noChangeAspect="1"/>
          </p:cNvPicPr>
          <p:nvPr/>
        </p:nvPicPr>
        <p:blipFill rotWithShape="1">
          <a:blip r:embed="rId3"/>
          <a:srcRect l="30070" r="28021"/>
          <a:stretch/>
        </p:blipFill>
        <p:spPr>
          <a:xfrm>
            <a:off x="677334" y="491067"/>
            <a:ext cx="5423429" cy="5550626"/>
          </a:xfrm>
          <a:prstGeom prst="rect">
            <a:avLst/>
          </a:prstGeom>
        </p:spPr>
      </p:pic>
      <p:sp>
        <p:nvSpPr>
          <p:cNvPr id="2" name="TextBox 1">
            <a:extLst>
              <a:ext uri="{FF2B5EF4-FFF2-40B4-BE49-F238E27FC236}">
                <a16:creationId xmlns:a16="http://schemas.microsoft.com/office/drawing/2014/main" id="{7CEAD295-68C8-74BE-BE65-EFFFBD4D930A}"/>
              </a:ext>
            </a:extLst>
          </p:cNvPr>
          <p:cNvSpPr txBox="1"/>
          <p:nvPr/>
        </p:nvSpPr>
        <p:spPr>
          <a:xfrm>
            <a:off x="2861733" y="6214533"/>
            <a:ext cx="2658534" cy="369332"/>
          </a:xfrm>
          <a:prstGeom prst="rect">
            <a:avLst/>
          </a:prstGeom>
          <a:noFill/>
        </p:spPr>
        <p:txBody>
          <a:bodyPr wrap="square" rtlCol="0">
            <a:spAutoFit/>
          </a:bodyPr>
          <a:lstStyle/>
          <a:p>
            <a:r>
              <a:rPr lang="en-GB" dirty="0"/>
              <a:t>(Hotel Indigo,2023)</a:t>
            </a:r>
          </a:p>
        </p:txBody>
      </p:sp>
    </p:spTree>
    <p:extLst>
      <p:ext uri="{BB962C8B-B14F-4D97-AF65-F5344CB8AC3E}">
        <p14:creationId xmlns:p14="http://schemas.microsoft.com/office/powerpoint/2010/main" val="2802310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2F714-1B64-49C5-B57B-9F7EC5FBEF8E}"/>
              </a:ext>
            </a:extLst>
          </p:cNvPr>
          <p:cNvSpPr>
            <a:spLocks noGrp="1"/>
          </p:cNvSpPr>
          <p:nvPr>
            <p:ph type="title"/>
          </p:nvPr>
        </p:nvSpPr>
        <p:spPr>
          <a:xfrm>
            <a:off x="5536733" y="609600"/>
            <a:ext cx="5774733" cy="1320800"/>
          </a:xfrm>
        </p:spPr>
        <p:txBody>
          <a:bodyPr>
            <a:normAutofit/>
          </a:bodyPr>
          <a:lstStyle/>
          <a:p>
            <a:pPr>
              <a:lnSpc>
                <a:spcPct val="90000"/>
              </a:lnSpc>
            </a:pPr>
            <a:r>
              <a:rPr lang="en-US" sz="2400" b="1" dirty="0">
                <a:solidFill>
                  <a:schemeClr val="tx1"/>
                </a:solidFill>
              </a:rPr>
              <a:t>Relevance of hospitality and ways through which hotels meet or exceed guest expectations</a:t>
            </a:r>
          </a:p>
        </p:txBody>
      </p:sp>
      <p:sp>
        <p:nvSpPr>
          <p:cNvPr id="3" name="Content Placeholder 2">
            <a:extLst>
              <a:ext uri="{FF2B5EF4-FFF2-40B4-BE49-F238E27FC236}">
                <a16:creationId xmlns:a16="http://schemas.microsoft.com/office/drawing/2014/main" id="{0519CC9A-60FE-4E02-BD10-74B705378799}"/>
              </a:ext>
            </a:extLst>
          </p:cNvPr>
          <p:cNvSpPr>
            <a:spLocks noGrp="1"/>
          </p:cNvSpPr>
          <p:nvPr>
            <p:ph idx="1"/>
          </p:nvPr>
        </p:nvSpPr>
        <p:spPr>
          <a:xfrm>
            <a:off x="5209563" y="2160589"/>
            <a:ext cx="5915637" cy="3880773"/>
          </a:xfrm>
        </p:spPr>
        <p:txBody>
          <a:bodyPr>
            <a:normAutofit lnSpcReduction="10000"/>
          </a:bodyPr>
          <a:lstStyle/>
          <a:p>
            <a:pPr algn="just"/>
            <a:r>
              <a:rPr lang="en-US" sz="2000" dirty="0">
                <a:solidFill>
                  <a:schemeClr val="tx1"/>
                </a:solidFill>
              </a:rPr>
              <a:t>Hospitality plays a critical role in the overall hotel industry in ensuring guest loyalty and satisfaction. Hospitality is majorly based on making the guests feel valued and comfortable during their overall stay (Tien, </a:t>
            </a:r>
            <a:r>
              <a:rPr lang="en-US" sz="2000" i="1" dirty="0">
                <a:solidFill>
                  <a:schemeClr val="tx1"/>
                </a:solidFill>
              </a:rPr>
              <a:t>et.al </a:t>
            </a:r>
            <a:r>
              <a:rPr lang="en-US" sz="2000" dirty="0">
                <a:solidFill>
                  <a:schemeClr val="tx1"/>
                </a:solidFill>
              </a:rPr>
              <a:t>2021).</a:t>
            </a:r>
          </a:p>
          <a:p>
            <a:pPr algn="just"/>
            <a:r>
              <a:rPr lang="en-US" sz="2000" dirty="0">
                <a:solidFill>
                  <a:schemeClr val="tx1"/>
                </a:solidFill>
              </a:rPr>
              <a:t>The hotels also aim to provide memorable experiences for their customers by offering personalized attention and exceptional services. (Mehmood, 2021).</a:t>
            </a:r>
          </a:p>
          <a:p>
            <a:pPr algn="just"/>
            <a:r>
              <a:rPr lang="en-US" sz="2000" dirty="0">
                <a:solidFill>
                  <a:schemeClr val="tx1"/>
                </a:solidFill>
              </a:rPr>
              <a:t>Digital check-in and check-out helps in touch free entrance and exit to avoid contact and risk of future risk of Covid (Pillai, </a:t>
            </a:r>
            <a:r>
              <a:rPr lang="en-US" sz="2000" i="1" dirty="0">
                <a:solidFill>
                  <a:schemeClr val="tx1"/>
                </a:solidFill>
              </a:rPr>
              <a:t>et.al </a:t>
            </a:r>
            <a:r>
              <a:rPr lang="en-US" sz="2000" dirty="0">
                <a:solidFill>
                  <a:schemeClr val="tx1"/>
                </a:solidFill>
              </a:rPr>
              <a:t>2021).</a:t>
            </a:r>
          </a:p>
          <a:p>
            <a:endParaRPr lang="en-US" sz="2000" dirty="0"/>
          </a:p>
        </p:txBody>
      </p:sp>
      <p:pic>
        <p:nvPicPr>
          <p:cNvPr id="5" name="Picture 4" descr="A pool with lounge chairs and a thatched roof&#10;&#10;Description automatically generated">
            <a:extLst>
              <a:ext uri="{FF2B5EF4-FFF2-40B4-BE49-F238E27FC236}">
                <a16:creationId xmlns:a16="http://schemas.microsoft.com/office/drawing/2014/main" id="{C3C032B1-1484-873F-7E58-9A0C0C8C0E86}"/>
              </a:ext>
            </a:extLst>
          </p:cNvPr>
          <p:cNvPicPr>
            <a:picLocks noChangeAspect="1"/>
          </p:cNvPicPr>
          <p:nvPr/>
        </p:nvPicPr>
        <p:blipFill rotWithShape="1">
          <a:blip r:embed="rId3"/>
          <a:srcRect l="20499" r="2050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8" name="Isosceles Triangle 27">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21EB6BA6-AB43-267E-FD9F-2A1374E73AEA}"/>
              </a:ext>
            </a:extLst>
          </p:cNvPr>
          <p:cNvSpPr txBox="1"/>
          <p:nvPr/>
        </p:nvSpPr>
        <p:spPr>
          <a:xfrm flipH="1">
            <a:off x="4893734" y="5836971"/>
            <a:ext cx="2878666" cy="646331"/>
          </a:xfrm>
          <a:prstGeom prst="rect">
            <a:avLst/>
          </a:prstGeom>
          <a:noFill/>
        </p:spPr>
        <p:txBody>
          <a:bodyPr wrap="square" rtlCol="0">
            <a:spAutoFit/>
          </a:bodyPr>
          <a:lstStyle/>
          <a:p>
            <a:r>
              <a:rPr lang="en-GB" dirty="0"/>
              <a:t>(IDH, Hotel Indigo 2023)</a:t>
            </a:r>
          </a:p>
          <a:p>
            <a:endParaRPr lang="en-GB" dirty="0"/>
          </a:p>
        </p:txBody>
      </p:sp>
    </p:spTree>
    <p:extLst>
      <p:ext uri="{BB962C8B-B14F-4D97-AF65-F5344CB8AC3E}">
        <p14:creationId xmlns:p14="http://schemas.microsoft.com/office/powerpoint/2010/main" val="1611296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55688-0072-4C3B-BA2C-D6B70D64C727}"/>
              </a:ext>
            </a:extLst>
          </p:cNvPr>
          <p:cNvSpPr>
            <a:spLocks noGrp="1"/>
          </p:cNvSpPr>
          <p:nvPr>
            <p:ph type="title"/>
          </p:nvPr>
        </p:nvSpPr>
        <p:spPr>
          <a:xfrm>
            <a:off x="5536734" y="609600"/>
            <a:ext cx="3737268" cy="1320800"/>
          </a:xfrm>
        </p:spPr>
        <p:txBody>
          <a:bodyPr>
            <a:normAutofit/>
          </a:bodyPr>
          <a:lstStyle/>
          <a:p>
            <a:r>
              <a:rPr lang="en-US" b="1"/>
              <a:t>Conclusion</a:t>
            </a:r>
          </a:p>
        </p:txBody>
      </p:sp>
      <p:sp>
        <p:nvSpPr>
          <p:cNvPr id="3" name="Content Placeholder 2">
            <a:extLst>
              <a:ext uri="{FF2B5EF4-FFF2-40B4-BE49-F238E27FC236}">
                <a16:creationId xmlns:a16="http://schemas.microsoft.com/office/drawing/2014/main" id="{1C474A0D-D6AA-431B-A68C-924D6650813B}"/>
              </a:ext>
            </a:extLst>
          </p:cNvPr>
          <p:cNvSpPr>
            <a:spLocks noGrp="1"/>
          </p:cNvSpPr>
          <p:nvPr>
            <p:ph idx="1"/>
          </p:nvPr>
        </p:nvSpPr>
        <p:spPr>
          <a:xfrm>
            <a:off x="5209563" y="1930401"/>
            <a:ext cx="5394940" cy="4110962"/>
          </a:xfrm>
        </p:spPr>
        <p:txBody>
          <a:bodyPr>
            <a:normAutofit/>
          </a:bodyPr>
          <a:lstStyle/>
          <a:p>
            <a:r>
              <a:rPr lang="en-US" sz="2400" dirty="0"/>
              <a:t>Through the overall presentation, it is included that Hotel Indigo is a brand which is highly known for its locally inspired and unique experiences. Also, a comprehensive understanding of the hospitality industry is provided through the presentation.</a:t>
            </a:r>
          </a:p>
        </p:txBody>
      </p:sp>
      <p:pic>
        <p:nvPicPr>
          <p:cNvPr id="5" name="Picture 4" descr="Yellow paper ship leading among white ships">
            <a:extLst>
              <a:ext uri="{FF2B5EF4-FFF2-40B4-BE49-F238E27FC236}">
                <a16:creationId xmlns:a16="http://schemas.microsoft.com/office/drawing/2014/main" id="{1D62DFD9-5733-4A1C-830F-81765B4FEAE6}"/>
              </a:ext>
            </a:extLst>
          </p:cNvPr>
          <p:cNvPicPr>
            <a:picLocks noChangeAspect="1"/>
          </p:cNvPicPr>
          <p:nvPr/>
        </p:nvPicPr>
        <p:blipFill rotWithShape="1">
          <a:blip r:embed="rId3"/>
          <a:srcRect l="45449" r="2040"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882435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EEDA-B43E-4F8E-BD67-BBBC7A6CDAB8}"/>
              </a:ext>
            </a:extLst>
          </p:cNvPr>
          <p:cNvSpPr>
            <a:spLocks noGrp="1"/>
          </p:cNvSpPr>
          <p:nvPr>
            <p:ph type="title"/>
          </p:nvPr>
        </p:nvSpPr>
        <p:spPr>
          <a:xfrm>
            <a:off x="677334" y="609600"/>
            <a:ext cx="8596668" cy="1190920"/>
          </a:xfrm>
        </p:spPr>
        <p:txBody>
          <a:bodyPr/>
          <a:lstStyle/>
          <a:p>
            <a:pPr algn="ctr"/>
            <a:r>
              <a:rPr lang="en-US" b="1" dirty="0">
                <a:solidFill>
                  <a:schemeClr val="tx1"/>
                </a:solidFill>
              </a:rPr>
              <a:t>References</a:t>
            </a:r>
          </a:p>
        </p:txBody>
      </p:sp>
      <p:sp>
        <p:nvSpPr>
          <p:cNvPr id="3" name="Content Placeholder 2">
            <a:extLst>
              <a:ext uri="{FF2B5EF4-FFF2-40B4-BE49-F238E27FC236}">
                <a16:creationId xmlns:a16="http://schemas.microsoft.com/office/drawing/2014/main" id="{66EBA3E2-7FC0-4619-B4BC-82725E44E1CE}"/>
              </a:ext>
            </a:extLst>
          </p:cNvPr>
          <p:cNvSpPr>
            <a:spLocks noGrp="1"/>
          </p:cNvSpPr>
          <p:nvPr>
            <p:ph idx="1"/>
          </p:nvPr>
        </p:nvSpPr>
        <p:spPr>
          <a:xfrm>
            <a:off x="677333" y="1236133"/>
            <a:ext cx="11074399" cy="5621867"/>
          </a:xfrm>
        </p:spPr>
        <p:txBody>
          <a:bodyPr>
            <a:normAutofit fontScale="92500" lnSpcReduction="10000"/>
          </a:bodyPr>
          <a:lstStyle/>
          <a:p>
            <a:pPr algn="just">
              <a:buFont typeface="+mj-lt"/>
              <a:buAutoNum type="arabicPeriod"/>
            </a:pPr>
            <a:r>
              <a:rPr lang="en-GB" sz="1400" dirty="0">
                <a:solidFill>
                  <a:schemeClr val="tx1"/>
                </a:solidFill>
              </a:rPr>
              <a:t>Hotel Indigo (2023) Hotel Details, available through &lt; </a:t>
            </a:r>
            <a:r>
              <a:rPr lang="en-GB" sz="1400" dirty="0">
                <a:solidFill>
                  <a:schemeClr val="tx1"/>
                </a:solidFill>
                <a:hlinkClick r:id="rId3">
                  <a:extLst>
                    <a:ext uri="{A12FA001-AC4F-418D-AE19-62706E023703}">
                      <ahyp:hlinkClr xmlns:ahyp="http://schemas.microsoft.com/office/drawing/2018/hyperlinkcolor" val="tx"/>
                    </a:ext>
                  </a:extLst>
                </a:hlinkClick>
              </a:rPr>
              <a:t>https://www.ihg.com/hotelindigo/hotels/gb/en/london/lonls/hoteldetail</a:t>
            </a:r>
            <a:r>
              <a:rPr lang="en-GB" sz="1400" dirty="0">
                <a:solidFill>
                  <a:schemeClr val="tx1"/>
                </a:solidFill>
              </a:rPr>
              <a:t>&gt;</a:t>
            </a:r>
          </a:p>
          <a:p>
            <a:pPr algn="just">
              <a:buFont typeface="+mj-lt"/>
              <a:buAutoNum type="arabicPeriod"/>
            </a:pPr>
            <a:r>
              <a:rPr lang="en-GB" sz="1400" dirty="0">
                <a:solidFill>
                  <a:schemeClr val="tx1"/>
                </a:solidFill>
                <a:hlinkClick r:id="rId4">
                  <a:extLst>
                    <a:ext uri="{A12FA001-AC4F-418D-AE19-62706E023703}">
                      <ahyp:hlinkClr xmlns:ahyp="http://schemas.microsoft.com/office/drawing/2018/hyperlinkcolor" val="tx"/>
                    </a:ext>
                  </a:extLst>
                </a:hlinkClick>
              </a:rPr>
              <a:t>https://www.ihgplc.com/en/news-and-media/news-releases/2021/the-art-of-design-hotel-indigo-infuses-spaces-unexpected-design-details-inspired-by-neighborhoods</a:t>
            </a:r>
            <a:endParaRPr lang="en-GB" sz="1400" dirty="0">
              <a:solidFill>
                <a:schemeClr val="tx1"/>
              </a:solidFill>
            </a:endParaRPr>
          </a:p>
          <a:p>
            <a:pPr algn="just">
              <a:buFont typeface="+mj-lt"/>
              <a:buAutoNum type="arabicPeriod"/>
            </a:pPr>
            <a:r>
              <a:rPr lang="en-US" sz="1400" dirty="0">
                <a:solidFill>
                  <a:schemeClr val="tx1"/>
                </a:solidFill>
                <a:cs typeface="Arial" pitchFamily="34" charset="0"/>
              </a:rPr>
              <a:t>Lucas, R. (2022). </a:t>
            </a:r>
            <a:r>
              <a:rPr lang="en-US" sz="1400" i="1" dirty="0">
                <a:solidFill>
                  <a:schemeClr val="tx1"/>
                </a:solidFill>
                <a:cs typeface="Arial" pitchFamily="34" charset="0"/>
              </a:rPr>
              <a:t>Customer service</a:t>
            </a:r>
            <a:r>
              <a:rPr lang="en-US" sz="1400" dirty="0">
                <a:solidFill>
                  <a:schemeClr val="tx1"/>
                </a:solidFill>
                <a:cs typeface="Arial" pitchFamily="34" charset="0"/>
              </a:rPr>
              <a:t>. McGraw-Hill US Higher Ed USE.</a:t>
            </a:r>
          </a:p>
          <a:p>
            <a:pPr algn="just">
              <a:buFont typeface="+mj-lt"/>
              <a:buAutoNum type="arabicPeriod"/>
            </a:pPr>
            <a:r>
              <a:rPr lang="en-US" sz="1400" dirty="0">
                <a:solidFill>
                  <a:schemeClr val="tx1"/>
                </a:solidFill>
                <a:cs typeface="Arial" pitchFamily="34" charset="0"/>
              </a:rPr>
              <a:t>Raman, P. (2019). Understanding female consumers’ intention to shop online: The role of trust, convenience and customer service. </a:t>
            </a:r>
            <a:r>
              <a:rPr lang="en-US" sz="1400" i="1" dirty="0">
                <a:solidFill>
                  <a:schemeClr val="tx1"/>
                </a:solidFill>
                <a:cs typeface="Arial" pitchFamily="34" charset="0"/>
              </a:rPr>
              <a:t>Asia Pacific Journal of Marketing and Logistics</a:t>
            </a:r>
            <a:r>
              <a:rPr lang="en-US" sz="1400" dirty="0">
                <a:solidFill>
                  <a:schemeClr val="tx1"/>
                </a:solidFill>
                <a:cs typeface="Arial" pitchFamily="34" charset="0"/>
              </a:rPr>
              <a:t>, </a:t>
            </a:r>
            <a:r>
              <a:rPr lang="en-US" sz="1400" i="1" dirty="0">
                <a:solidFill>
                  <a:schemeClr val="tx1"/>
                </a:solidFill>
                <a:cs typeface="Arial" pitchFamily="34" charset="0"/>
              </a:rPr>
              <a:t>31</a:t>
            </a:r>
            <a:r>
              <a:rPr lang="en-US" sz="1400" dirty="0">
                <a:solidFill>
                  <a:schemeClr val="tx1"/>
                </a:solidFill>
                <a:cs typeface="Arial" pitchFamily="34" charset="0"/>
              </a:rPr>
              <a:t>(4), 1138-1160.</a:t>
            </a:r>
          </a:p>
          <a:p>
            <a:pPr algn="just">
              <a:buFont typeface="+mj-lt"/>
              <a:buAutoNum type="arabicPeriod"/>
            </a:pPr>
            <a:r>
              <a:rPr lang="en-US" sz="1400" dirty="0">
                <a:solidFill>
                  <a:schemeClr val="tx1"/>
                </a:solidFill>
                <a:cs typeface="Arial" pitchFamily="34" charset="0"/>
              </a:rPr>
              <a:t>Tien, N. H., Diem, P. T., Van On, P., Anh, V. T., Van Dat, N., Hung, N. T., and Tam, B. Q. (2021). The formation and development of CRM system at Thien Hoa electronics supermarket in Vietnam. </a:t>
            </a:r>
            <a:r>
              <a:rPr lang="en-US" sz="1400" i="1" dirty="0">
                <a:solidFill>
                  <a:schemeClr val="tx1"/>
                </a:solidFill>
                <a:cs typeface="Arial" pitchFamily="34" charset="0"/>
              </a:rPr>
              <a:t>International Journal of Research and Growth Evaluation</a:t>
            </a:r>
            <a:r>
              <a:rPr lang="en-US" sz="1400" dirty="0">
                <a:solidFill>
                  <a:schemeClr val="tx1"/>
                </a:solidFill>
                <a:cs typeface="Arial" pitchFamily="34" charset="0"/>
              </a:rPr>
              <a:t>, </a:t>
            </a:r>
            <a:r>
              <a:rPr lang="en-US" sz="1400" i="1" dirty="0">
                <a:solidFill>
                  <a:schemeClr val="tx1"/>
                </a:solidFill>
                <a:cs typeface="Arial" pitchFamily="34" charset="0"/>
              </a:rPr>
              <a:t>2</a:t>
            </a:r>
            <a:r>
              <a:rPr lang="en-US" sz="1400" dirty="0">
                <a:solidFill>
                  <a:schemeClr val="tx1"/>
                </a:solidFill>
                <a:cs typeface="Arial" pitchFamily="34" charset="0"/>
              </a:rPr>
              <a:t>(4), 752-760.</a:t>
            </a:r>
          </a:p>
          <a:p>
            <a:pPr algn="just">
              <a:buFont typeface="+mj-lt"/>
              <a:buAutoNum type="arabicPeriod"/>
            </a:pPr>
            <a:r>
              <a:rPr lang="en-US" sz="1400" dirty="0">
                <a:solidFill>
                  <a:schemeClr val="tx1"/>
                </a:solidFill>
                <a:cs typeface="Arial" pitchFamily="34" charset="0"/>
              </a:rPr>
              <a:t>Mehmood, T. (2021). Does information technology competencies and fleet management practices lead to effective service delivery? Empirical evidence from E-commerce industry. </a:t>
            </a:r>
            <a:r>
              <a:rPr lang="en-US" sz="1400" i="1" dirty="0">
                <a:solidFill>
                  <a:schemeClr val="tx1"/>
                </a:solidFill>
                <a:cs typeface="Arial" pitchFamily="34" charset="0"/>
              </a:rPr>
              <a:t>International Journal of Technology, Innovation and Management (IJTIM)</a:t>
            </a:r>
            <a:r>
              <a:rPr lang="en-US" sz="1400" dirty="0">
                <a:solidFill>
                  <a:schemeClr val="tx1"/>
                </a:solidFill>
                <a:cs typeface="Arial" pitchFamily="34" charset="0"/>
              </a:rPr>
              <a:t>, </a:t>
            </a:r>
            <a:r>
              <a:rPr lang="en-US" sz="1400" i="1" dirty="0">
                <a:solidFill>
                  <a:schemeClr val="tx1"/>
                </a:solidFill>
                <a:cs typeface="Arial" pitchFamily="34" charset="0"/>
              </a:rPr>
              <a:t>1</a:t>
            </a:r>
            <a:r>
              <a:rPr lang="en-US" sz="1400" dirty="0">
                <a:solidFill>
                  <a:schemeClr val="tx1"/>
                </a:solidFill>
                <a:cs typeface="Arial" pitchFamily="34" charset="0"/>
              </a:rPr>
              <a:t>(2), 14-41.</a:t>
            </a:r>
          </a:p>
          <a:p>
            <a:pPr algn="just">
              <a:buFont typeface="+mj-lt"/>
              <a:buAutoNum type="arabicPeriod"/>
            </a:pPr>
            <a:r>
              <a:rPr lang="en-US" sz="1400" dirty="0">
                <a:solidFill>
                  <a:schemeClr val="tx1"/>
                </a:solidFill>
                <a:cs typeface="Arial" pitchFamily="34" charset="0"/>
              </a:rPr>
              <a:t>Rahi, S., Ghani, M. A., and </a:t>
            </a:r>
            <a:r>
              <a:rPr lang="en-US" sz="1400" dirty="0" err="1">
                <a:solidFill>
                  <a:schemeClr val="tx1"/>
                </a:solidFill>
                <a:cs typeface="Arial" pitchFamily="34" charset="0"/>
              </a:rPr>
              <a:t>Ngah</a:t>
            </a:r>
            <a:r>
              <a:rPr lang="en-US" sz="1400" dirty="0">
                <a:solidFill>
                  <a:schemeClr val="tx1"/>
                </a:solidFill>
                <a:cs typeface="Arial" pitchFamily="34" charset="0"/>
              </a:rPr>
              <a:t>, A. H. (2020). Factors propelling the adoption of internet banking: the role of e-customer service, website design, brand image and customer satisfaction. </a:t>
            </a:r>
            <a:r>
              <a:rPr lang="en-US" sz="1400" i="1" dirty="0">
                <a:solidFill>
                  <a:schemeClr val="tx1"/>
                </a:solidFill>
                <a:cs typeface="Arial" pitchFamily="34" charset="0"/>
              </a:rPr>
              <a:t>International Journal of Business Information Systems</a:t>
            </a:r>
            <a:r>
              <a:rPr lang="en-US" sz="1400" dirty="0">
                <a:solidFill>
                  <a:schemeClr val="tx1"/>
                </a:solidFill>
                <a:cs typeface="Arial" pitchFamily="34" charset="0"/>
              </a:rPr>
              <a:t>, </a:t>
            </a:r>
            <a:r>
              <a:rPr lang="en-US" sz="1400" i="1" dirty="0">
                <a:solidFill>
                  <a:schemeClr val="tx1"/>
                </a:solidFill>
                <a:cs typeface="Arial" pitchFamily="34" charset="0"/>
              </a:rPr>
              <a:t>33</a:t>
            </a:r>
            <a:r>
              <a:rPr lang="en-US" sz="1400" dirty="0">
                <a:solidFill>
                  <a:schemeClr val="tx1"/>
                </a:solidFill>
                <a:cs typeface="Arial" pitchFamily="34" charset="0"/>
              </a:rPr>
              <a:t>(4), 549-569.</a:t>
            </a:r>
          </a:p>
          <a:p>
            <a:pPr algn="just">
              <a:buFont typeface="+mj-lt"/>
              <a:buAutoNum type="arabicPeriod"/>
            </a:pPr>
            <a:r>
              <a:rPr lang="en-US" sz="1400" dirty="0" err="1">
                <a:solidFill>
                  <a:schemeClr val="tx1"/>
                </a:solidFill>
                <a:cs typeface="Arial" pitchFamily="34" charset="0"/>
              </a:rPr>
              <a:t>Olimovich</a:t>
            </a:r>
            <a:r>
              <a:rPr lang="en-US" sz="1400" dirty="0">
                <a:solidFill>
                  <a:schemeClr val="tx1"/>
                </a:solidFill>
                <a:cs typeface="Arial" pitchFamily="34" charset="0"/>
              </a:rPr>
              <a:t>, D. I., and </a:t>
            </a:r>
            <a:r>
              <a:rPr lang="en-US" sz="1400" dirty="0" err="1">
                <a:solidFill>
                  <a:schemeClr val="tx1"/>
                </a:solidFill>
                <a:cs typeface="Arial" pitchFamily="34" charset="0"/>
              </a:rPr>
              <a:t>Khudoynazarovich</a:t>
            </a:r>
            <a:r>
              <a:rPr lang="en-US" sz="1400" dirty="0">
                <a:solidFill>
                  <a:schemeClr val="tx1"/>
                </a:solidFill>
                <a:cs typeface="Arial" pitchFamily="34" charset="0"/>
              </a:rPr>
              <a:t>, S. A. (2020). The cost-effectiveness of improving the quality of hotel services. </a:t>
            </a:r>
            <a:r>
              <a:rPr lang="en-US" sz="1400" i="1" dirty="0">
                <a:solidFill>
                  <a:schemeClr val="tx1"/>
                </a:solidFill>
                <a:cs typeface="Arial" pitchFamily="34" charset="0"/>
              </a:rPr>
              <a:t>Academy</a:t>
            </a:r>
            <a:r>
              <a:rPr lang="en-US" sz="1400" dirty="0">
                <a:solidFill>
                  <a:schemeClr val="tx1"/>
                </a:solidFill>
                <a:cs typeface="Arial" pitchFamily="34" charset="0"/>
              </a:rPr>
              <a:t>, (4 (55)), 40-42.</a:t>
            </a:r>
          </a:p>
          <a:p>
            <a:pPr algn="just">
              <a:buFont typeface="+mj-lt"/>
              <a:buAutoNum type="arabicPeriod"/>
            </a:pPr>
            <a:r>
              <a:rPr lang="en-US" sz="1400" dirty="0">
                <a:solidFill>
                  <a:schemeClr val="tx1"/>
                </a:solidFill>
                <a:cs typeface="Arial" pitchFamily="34" charset="0"/>
              </a:rPr>
              <a:t>Pillai, S. G., </a:t>
            </a:r>
            <a:r>
              <a:rPr lang="en-US" sz="1400" dirty="0" err="1">
                <a:solidFill>
                  <a:schemeClr val="tx1"/>
                </a:solidFill>
                <a:cs typeface="Arial" pitchFamily="34" charset="0"/>
              </a:rPr>
              <a:t>Haldorai</a:t>
            </a:r>
            <a:r>
              <a:rPr lang="en-US" sz="1400" dirty="0">
                <a:solidFill>
                  <a:schemeClr val="tx1"/>
                </a:solidFill>
                <a:cs typeface="Arial" pitchFamily="34" charset="0"/>
              </a:rPr>
              <a:t>, K., Seo, W. S., and Kim, W. G. (2021). COVID-19 and hospitality 5.0: Redefining hospitality operations. </a:t>
            </a:r>
            <a:r>
              <a:rPr lang="en-US" sz="1400" i="1" dirty="0">
                <a:solidFill>
                  <a:schemeClr val="tx1"/>
                </a:solidFill>
                <a:cs typeface="Arial" pitchFamily="34" charset="0"/>
              </a:rPr>
              <a:t>International Journal of Hospitality Management</a:t>
            </a:r>
            <a:r>
              <a:rPr lang="en-US" sz="1400" dirty="0">
                <a:solidFill>
                  <a:schemeClr val="tx1"/>
                </a:solidFill>
                <a:cs typeface="Arial" pitchFamily="34" charset="0"/>
              </a:rPr>
              <a:t>, </a:t>
            </a:r>
            <a:r>
              <a:rPr lang="en-US" sz="1400" i="1" dirty="0">
                <a:solidFill>
                  <a:schemeClr val="tx1"/>
                </a:solidFill>
                <a:cs typeface="Arial" pitchFamily="34" charset="0"/>
              </a:rPr>
              <a:t>94</a:t>
            </a:r>
            <a:r>
              <a:rPr lang="en-US" sz="1400" dirty="0">
                <a:solidFill>
                  <a:schemeClr val="tx1"/>
                </a:solidFill>
                <a:cs typeface="Arial" pitchFamily="34" charset="0"/>
              </a:rPr>
              <a:t>, 102869.</a:t>
            </a:r>
          </a:p>
          <a:p>
            <a:pPr algn="just">
              <a:buFont typeface="+mj-lt"/>
              <a:buAutoNum type="arabicPeriod"/>
            </a:pPr>
            <a:r>
              <a:rPr lang="en-US" sz="1400" dirty="0">
                <a:solidFill>
                  <a:schemeClr val="tx1"/>
                </a:solidFill>
                <a:cs typeface="Arial" pitchFamily="34" charset="0"/>
              </a:rPr>
              <a:t>Hotel Indigo, (2023). </a:t>
            </a:r>
            <a:r>
              <a:rPr lang="en-US" sz="1400" i="1" dirty="0">
                <a:solidFill>
                  <a:schemeClr val="tx1"/>
                </a:solidFill>
                <a:cs typeface="Arial" pitchFamily="34" charset="0"/>
              </a:rPr>
              <a:t>About us</a:t>
            </a:r>
            <a:r>
              <a:rPr lang="en-US" sz="1400" dirty="0">
                <a:solidFill>
                  <a:schemeClr val="tx1"/>
                </a:solidFill>
                <a:cs typeface="Arial" pitchFamily="34" charset="0"/>
              </a:rPr>
              <a:t>. [Online]. Available through: &lt; https://www.ihg.com/hotelindigo/content/us/en/about-us&gt;. [Accessed on: 18th October 2023]. </a:t>
            </a:r>
          </a:p>
          <a:p>
            <a:pPr algn="just">
              <a:buFont typeface="+mj-lt"/>
              <a:buAutoNum type="arabicPeriod"/>
            </a:pPr>
            <a:endParaRPr lang="en-US" sz="1400" dirty="0">
              <a:solidFill>
                <a:schemeClr val="tx1"/>
              </a:solidFill>
              <a:cs typeface="Arial" pitchFamily="34" charset="0"/>
            </a:endParaRPr>
          </a:p>
          <a:p>
            <a:pPr algn="just">
              <a:buFont typeface="+mj-lt"/>
              <a:buAutoNum type="arabicPeriod"/>
            </a:pPr>
            <a:r>
              <a:rPr lang="en-US" sz="1400" dirty="0">
                <a:solidFill>
                  <a:schemeClr val="tx1"/>
                </a:solidFill>
                <a:cs typeface="Arial" pitchFamily="34" charset="0"/>
              </a:rPr>
              <a:t>Hotel Indigo, (2023). </a:t>
            </a:r>
            <a:r>
              <a:rPr lang="en-US" sz="1400" i="1" dirty="0">
                <a:solidFill>
                  <a:schemeClr val="tx1"/>
                </a:solidFill>
                <a:cs typeface="Arial" pitchFamily="34" charset="0"/>
              </a:rPr>
              <a:t>Customers and value</a:t>
            </a:r>
            <a:r>
              <a:rPr lang="en-US" sz="1400" dirty="0">
                <a:solidFill>
                  <a:schemeClr val="tx1"/>
                </a:solidFill>
                <a:cs typeface="Arial" pitchFamily="34" charset="0"/>
              </a:rPr>
              <a:t>. [Online]. Available through: &lt; https://www.ihgplc.com/en/our-brands/hotel-indigo&gt;. [Accessed on: 18th October 2023]. </a:t>
            </a:r>
          </a:p>
          <a:p>
            <a:pPr algn="just">
              <a:buFont typeface="+mj-lt"/>
              <a:buAutoNum type="arabicPeriod"/>
            </a:pPr>
            <a:endParaRPr lang="en-US" sz="1400" dirty="0">
              <a:solidFill>
                <a:schemeClr val="tx1"/>
              </a:solidFill>
            </a:endParaRPr>
          </a:p>
          <a:p>
            <a:pPr algn="just">
              <a:buFont typeface="+mj-lt"/>
              <a:buAutoNum type="arabicPeriod"/>
            </a:pPr>
            <a:endParaRPr lang="en-GB" sz="1400" dirty="0">
              <a:solidFill>
                <a:schemeClr val="tx1"/>
              </a:solidFill>
            </a:endParaRPr>
          </a:p>
        </p:txBody>
      </p:sp>
    </p:spTree>
    <p:extLst>
      <p:ext uri="{BB962C8B-B14F-4D97-AF65-F5344CB8AC3E}">
        <p14:creationId xmlns:p14="http://schemas.microsoft.com/office/powerpoint/2010/main" val="53486963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155</TotalTime>
  <Words>2291</Words>
  <Application>Microsoft Office PowerPoint</Application>
  <PresentationFormat>Widescreen</PresentationFormat>
  <Paragraphs>64</Paragraphs>
  <Slides>9</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Wingdings 3</vt:lpstr>
      <vt:lpstr>Facet</vt:lpstr>
      <vt:lpstr>Hospitality &amp; Guest Services</vt:lpstr>
      <vt:lpstr>Table of Contents</vt:lpstr>
      <vt:lpstr>Introduction of Hotel Indigo</vt:lpstr>
      <vt:lpstr>Main customers of Hotel Indigo</vt:lpstr>
      <vt:lpstr>Nature, scope and role of guest services and facilities</vt:lpstr>
      <vt:lpstr>PowerPoint Presentation</vt:lpstr>
      <vt:lpstr>Relevance of hospitality and ways through which hotels meet or exceed guest expectations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&amp; Guest Services</dc:title>
  <cp:revision>20</cp:revision>
  <dcterms:created xsi:type="dcterms:W3CDTF">2023-10-02T11:15:25Z</dcterms:created>
  <dcterms:modified xsi:type="dcterms:W3CDTF">2023-10-21T13:28:26Z</dcterms:modified>
</cp:coreProperties>
</file>