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70" r:id="rId5"/>
    <p:sldId id="256" r:id="rId6"/>
    <p:sldId id="257" r:id="rId7"/>
    <p:sldId id="258" r:id="rId8"/>
    <p:sldId id="259" r:id="rId9"/>
    <p:sldId id="260" r:id="rId10"/>
    <p:sldId id="261" r:id="rId11"/>
    <p:sldId id="262" r:id="rId12"/>
    <p:sldId id="264" r:id="rId13"/>
    <p:sldId id="266" r:id="rId14"/>
    <p:sldId id="267"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bg-BG"/>
              <a:t>Редакт. стил загл. образец</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3/26/2022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лавка разд.">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bg-BG"/>
              <a:t>Редакт. стил загл. образец</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3/26/2022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685800" y="3132666"/>
            <a:ext cx="5311775" cy="3086019"/>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132666"/>
            <a:ext cx="5334000" cy="3086019"/>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Заглавие и надпис">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Цитат с надпис">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Картичка с име">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3/26/2022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Вертикално заглавие и текст">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3/26/2022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3/26/2022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4.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jpg"/><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rporate.mattel.com/en-us/citizenship/sustainable-design-and-development/business-model-innovation" TargetMode="External"/><Relationship Id="rId2" Type="http://schemas.openxmlformats.org/officeDocument/2006/relationships/hyperlink" Target="https://www.history.com/this-day-in-history/barbie-makes-her-debut" TargetMode="External"/><Relationship Id="rId1" Type="http://schemas.openxmlformats.org/officeDocument/2006/relationships/slideLayout" Target="../slideLayouts/slideLayout2.xml"/><Relationship Id="rId6" Type="http://schemas.openxmlformats.org/officeDocument/2006/relationships/hyperlink" Target="https://www.hotwheelsmedia.com/history/" TargetMode="External"/><Relationship Id="rId5" Type="http://schemas.openxmlformats.org/officeDocument/2006/relationships/hyperlink" Target="https://en.wikipedia.org/wiki/Mattel" TargetMode="External"/><Relationship Id="rId4" Type="http://schemas.openxmlformats.org/officeDocument/2006/relationships/hyperlink" Target="https://corporate.mattel.com/en-us/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70D01B9-25C4-4403-9D34-0982F42DA5F2}"/>
              </a:ext>
            </a:extLst>
          </p:cNvPr>
          <p:cNvSpPr>
            <a:spLocks noGrp="1"/>
          </p:cNvSpPr>
          <p:nvPr>
            <p:ph type="subTitle" idx="1"/>
          </p:nvPr>
        </p:nvSpPr>
        <p:spPr>
          <a:xfrm>
            <a:off x="1371600" y="2491408"/>
            <a:ext cx="9448800" cy="2239617"/>
          </a:xfrm>
        </p:spPr>
        <p:txBody>
          <a:bodyPr>
            <a:normAutofit fontScale="40000" lnSpcReduction="20000"/>
          </a:bodyPr>
          <a:lstStyle/>
          <a:p>
            <a:pPr algn="ctr">
              <a:lnSpc>
                <a:spcPct val="107000"/>
              </a:lnSpc>
              <a:spcAft>
                <a:spcPts val="800"/>
              </a:spcAft>
            </a:pPr>
            <a:r>
              <a:rPr lang="en-US" sz="7200" dirty="0">
                <a:effectLst/>
                <a:latin typeface="Arial" panose="020B0604020202020204" pitchFamily="34" charset="0"/>
                <a:ea typeface="Calibri" panose="020F0502020204030204" pitchFamily="34" charset="0"/>
                <a:cs typeface="Arial" panose="020B0604020202020204" pitchFamily="34" charset="0"/>
              </a:rPr>
              <a:t>Presentation prepared by </a:t>
            </a:r>
            <a:r>
              <a:rPr lang="en-US" sz="8000" dirty="0">
                <a:effectLst/>
                <a:latin typeface="Arial" panose="020B0604020202020204" pitchFamily="34" charset="0"/>
                <a:ea typeface="Calibri" panose="020F0502020204030204" pitchFamily="34" charset="0"/>
                <a:cs typeface="Arial" panose="020B0604020202020204" pitchFamily="34" charset="0"/>
              </a:rPr>
              <a:t>Elena Georgieva Vasileva </a:t>
            </a:r>
            <a:endParaRPr lang="bg-BG" sz="72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7200" dirty="0">
                <a:effectLst/>
                <a:latin typeface="Arial" panose="020B0604020202020204" pitchFamily="34" charset="0"/>
                <a:ea typeface="Calibri" panose="020F0502020204030204" pitchFamily="34" charset="0"/>
                <a:cs typeface="Arial" panose="020B0604020202020204" pitchFamily="34" charset="0"/>
              </a:rPr>
              <a:t>Student No: 2115092  -  BA Business Management </a:t>
            </a:r>
            <a:endParaRPr lang="bg-BG" sz="72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US" sz="7200" b="1" dirty="0">
                <a:effectLst/>
                <a:latin typeface="Arial" panose="020B0604020202020204" pitchFamily="34" charset="0"/>
                <a:ea typeface="Calibri" panose="020F0502020204030204" pitchFamily="34" charset="0"/>
                <a:cs typeface="Arial" panose="020B0604020202020204" pitchFamily="34" charset="0"/>
              </a:rPr>
              <a:t>Module:</a:t>
            </a:r>
            <a:r>
              <a:rPr lang="en-US" sz="7200" dirty="0">
                <a:effectLst/>
                <a:latin typeface="Arial" panose="020B0604020202020204" pitchFamily="34" charset="0"/>
                <a:ea typeface="Calibri" panose="020F0502020204030204" pitchFamily="34" charset="0"/>
                <a:cs typeface="Arial" panose="020B0604020202020204" pitchFamily="34" charset="0"/>
              </a:rPr>
              <a:t> Academic Skills </a:t>
            </a:r>
            <a:r>
              <a:rPr lang="en-US" sz="7200" b="1" dirty="0">
                <a:effectLst/>
                <a:latin typeface="Arial" panose="020B0604020202020204" pitchFamily="34" charset="0"/>
                <a:ea typeface="Calibri" panose="020F0502020204030204" pitchFamily="34" charset="0"/>
                <a:cs typeface="Arial" panose="020B0604020202020204" pitchFamily="34" charset="0"/>
              </a:rPr>
              <a:t>Lecturer: </a:t>
            </a:r>
            <a:r>
              <a:rPr lang="en-US" sz="7200" dirty="0" err="1">
                <a:effectLst/>
                <a:latin typeface="Arial" panose="020B0604020202020204" pitchFamily="34" charset="0"/>
                <a:ea typeface="Calibri" panose="020F0502020204030204" pitchFamily="34" charset="0"/>
                <a:cs typeface="Arial" panose="020B0604020202020204" pitchFamily="34" charset="0"/>
              </a:rPr>
              <a:t>Tarila</a:t>
            </a:r>
            <a:r>
              <a:rPr lang="en-US" sz="7200" dirty="0">
                <a:effectLst/>
                <a:latin typeface="Arial" panose="020B0604020202020204" pitchFamily="34" charset="0"/>
                <a:ea typeface="Calibri" panose="020F0502020204030204" pitchFamily="34" charset="0"/>
                <a:cs typeface="Arial" panose="020B0604020202020204" pitchFamily="34" charset="0"/>
              </a:rPr>
              <a:t> </a:t>
            </a:r>
            <a:r>
              <a:rPr lang="en-US" sz="7200" dirty="0" err="1">
                <a:effectLst/>
                <a:latin typeface="Arial" panose="020B0604020202020204" pitchFamily="34" charset="0"/>
                <a:ea typeface="Calibri" panose="020F0502020204030204" pitchFamily="34" charset="0"/>
                <a:cs typeface="Arial" panose="020B0604020202020204" pitchFamily="34" charset="0"/>
              </a:rPr>
              <a:t>Zuofa</a:t>
            </a:r>
            <a:endParaRPr lang="bg-BG" sz="7200" dirty="0">
              <a:effectLst/>
              <a:latin typeface="Arial" panose="020B0604020202020204" pitchFamily="34" charset="0"/>
              <a:ea typeface="Calibri" panose="020F0502020204030204" pitchFamily="34" charset="0"/>
              <a:cs typeface="Arial" panose="020B0604020202020204" pitchFamily="34" charset="0"/>
            </a:endParaRPr>
          </a:p>
          <a:p>
            <a:endParaRPr lang="bg-BG" sz="8000" dirty="0"/>
          </a:p>
        </p:txBody>
      </p:sp>
      <p:pic>
        <p:nvPicPr>
          <p:cNvPr id="5" name="Picture 4" descr="Text&#10;&#10;Description automatically generated">
            <a:extLst>
              <a:ext uri="{FF2B5EF4-FFF2-40B4-BE49-F238E27FC236}">
                <a16:creationId xmlns:a16="http://schemas.microsoft.com/office/drawing/2014/main" id="{5970E300-009B-496C-A196-9454E581D973}"/>
              </a:ext>
            </a:extLst>
          </p:cNvPr>
          <p:cNvPicPr>
            <a:picLocks noChangeAspect="1"/>
          </p:cNvPicPr>
          <p:nvPr/>
        </p:nvPicPr>
        <p:blipFill>
          <a:blip r:embed="rId2"/>
          <a:stretch>
            <a:fillRect/>
          </a:stretch>
        </p:blipFill>
        <p:spPr>
          <a:xfrm>
            <a:off x="7283372" y="251790"/>
            <a:ext cx="3359428" cy="2239618"/>
          </a:xfrm>
          <a:prstGeom prst="rect">
            <a:avLst/>
          </a:prstGeom>
        </p:spPr>
      </p:pic>
    </p:spTree>
    <p:extLst>
      <p:ext uri="{BB962C8B-B14F-4D97-AF65-F5344CB8AC3E}">
        <p14:creationId xmlns:p14="http://schemas.microsoft.com/office/powerpoint/2010/main" val="2230736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21BDC6C-5361-46D3-BCAE-64B9F4C9DE4E}"/>
              </a:ext>
            </a:extLst>
          </p:cNvPr>
          <p:cNvSpPr>
            <a:spLocks noGrp="1"/>
          </p:cNvSpPr>
          <p:nvPr>
            <p:ph type="ctrTitle"/>
          </p:nvPr>
        </p:nvSpPr>
        <p:spPr>
          <a:xfrm>
            <a:off x="1219200" y="1692961"/>
            <a:ext cx="9448800" cy="1866325"/>
          </a:xfrm>
        </p:spPr>
        <p:txBody>
          <a:bodyPr/>
          <a:lstStyle/>
          <a:p>
            <a:pPr algn="ctr"/>
            <a:r>
              <a:rPr lang="en-US" dirty="0"/>
              <a:t>Mattel Inc.</a:t>
            </a:r>
            <a:endParaRPr lang="bg-BG" dirty="0"/>
          </a:p>
        </p:txBody>
      </p:sp>
      <p:sp>
        <p:nvSpPr>
          <p:cNvPr id="3" name="Подзаглавие 2">
            <a:extLst>
              <a:ext uri="{FF2B5EF4-FFF2-40B4-BE49-F238E27FC236}">
                <a16:creationId xmlns:a16="http://schemas.microsoft.com/office/drawing/2014/main" id="{11E6B02D-9729-4240-96B2-0D41D1FDE302}"/>
              </a:ext>
            </a:extLst>
          </p:cNvPr>
          <p:cNvSpPr>
            <a:spLocks noGrp="1"/>
          </p:cNvSpPr>
          <p:nvPr>
            <p:ph type="subTitle" idx="1"/>
          </p:nvPr>
        </p:nvSpPr>
        <p:spPr>
          <a:xfrm>
            <a:off x="1066800" y="3483669"/>
            <a:ext cx="9601200" cy="1681370"/>
          </a:xfrm>
        </p:spPr>
        <p:txBody>
          <a:bodyPr>
            <a:normAutofit/>
          </a:bodyPr>
          <a:lstStyle/>
          <a:p>
            <a:pPr algn="ctr"/>
            <a:r>
              <a:rPr lang="en-US" sz="2600" b="1" dirty="0"/>
              <a:t>World of childhood!</a:t>
            </a:r>
            <a:endParaRPr lang="en-US" b="1" dirty="0"/>
          </a:p>
          <a:p>
            <a:pPr algn="ctr"/>
            <a:endParaRPr lang="bg-BG" b="1" dirty="0"/>
          </a:p>
        </p:txBody>
      </p:sp>
      <p:sp>
        <p:nvSpPr>
          <p:cNvPr id="5" name="AutoShape 4" descr="Mattel Logo">
            <a:extLst>
              <a:ext uri="{FF2B5EF4-FFF2-40B4-BE49-F238E27FC236}">
                <a16:creationId xmlns:a16="http://schemas.microsoft.com/office/drawing/2014/main" id="{065362A6-96EE-44C7-809F-B73A0AC30147}"/>
              </a:ext>
            </a:extLst>
          </p:cNvPr>
          <p:cNvSpPr>
            <a:spLocks noChangeAspect="1" noChangeArrowheads="1"/>
          </p:cNvSpPr>
          <p:nvPr/>
        </p:nvSpPr>
        <p:spPr bwMode="auto">
          <a:xfrm>
            <a:off x="5943600" y="3276600"/>
            <a:ext cx="1490870" cy="149087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bg-BG"/>
          </a:p>
        </p:txBody>
      </p:sp>
      <p:sp>
        <p:nvSpPr>
          <p:cNvPr id="6" name="AutoShape 6" descr="Mattel Logo">
            <a:extLst>
              <a:ext uri="{FF2B5EF4-FFF2-40B4-BE49-F238E27FC236}">
                <a16:creationId xmlns:a16="http://schemas.microsoft.com/office/drawing/2014/main" id="{CE489CBC-899E-4FA6-89AC-3CF3D20295C8}"/>
              </a:ext>
            </a:extLst>
          </p:cNvPr>
          <p:cNvSpPr>
            <a:spLocks noChangeAspect="1" noChangeArrowheads="1"/>
          </p:cNvSpPr>
          <p:nvPr/>
        </p:nvSpPr>
        <p:spPr bwMode="auto">
          <a:xfrm>
            <a:off x="5791200" y="320738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bg-BG"/>
          </a:p>
        </p:txBody>
      </p:sp>
      <p:pic>
        <p:nvPicPr>
          <p:cNvPr id="7" name="Картина 6">
            <a:extLst>
              <a:ext uri="{FF2B5EF4-FFF2-40B4-BE49-F238E27FC236}">
                <a16:creationId xmlns:a16="http://schemas.microsoft.com/office/drawing/2014/main" id="{79646553-7254-4430-92CA-A30E9AF483F6}"/>
              </a:ext>
            </a:extLst>
          </p:cNvPr>
          <p:cNvPicPr>
            <a:picLocks noChangeAspect="1"/>
          </p:cNvPicPr>
          <p:nvPr/>
        </p:nvPicPr>
        <p:blipFill>
          <a:blip r:embed="rId2"/>
          <a:stretch>
            <a:fillRect/>
          </a:stretch>
        </p:blipFill>
        <p:spPr>
          <a:xfrm>
            <a:off x="2484782" y="1102123"/>
            <a:ext cx="1524000" cy="1524000"/>
          </a:xfrm>
          <a:prstGeom prst="rect">
            <a:avLst/>
          </a:prstGeom>
        </p:spPr>
      </p:pic>
    </p:spTree>
    <p:extLst>
      <p:ext uri="{BB962C8B-B14F-4D97-AF65-F5344CB8AC3E}">
        <p14:creationId xmlns:p14="http://schemas.microsoft.com/office/powerpoint/2010/main" val="411522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CAE4-F613-4027-A9AB-435780025897}"/>
              </a:ext>
            </a:extLst>
          </p:cNvPr>
          <p:cNvSpPr>
            <a:spLocks noGrp="1"/>
          </p:cNvSpPr>
          <p:nvPr>
            <p:ph type="title"/>
          </p:nvPr>
        </p:nvSpPr>
        <p:spPr>
          <a:xfrm>
            <a:off x="2895600" y="764373"/>
            <a:ext cx="8610600" cy="1293028"/>
          </a:xfrm>
        </p:spPr>
        <p:txBody>
          <a:bodyPr>
            <a:normAutofit/>
          </a:bodyPr>
          <a:lstStyle/>
          <a:p>
            <a:pPr algn="ctr"/>
            <a:r>
              <a:rPr lang="en-US" dirty="0"/>
              <a:t>Introduction</a:t>
            </a:r>
            <a:endParaRPr lang="bg-BG" dirty="0"/>
          </a:p>
        </p:txBody>
      </p:sp>
      <p:pic>
        <p:nvPicPr>
          <p:cNvPr id="5" name="Picture 4" descr="Aerial view of a large building&#10;&#10;Description automatically generated with low confidence">
            <a:extLst>
              <a:ext uri="{FF2B5EF4-FFF2-40B4-BE49-F238E27FC236}">
                <a16:creationId xmlns:a16="http://schemas.microsoft.com/office/drawing/2014/main" id="{F3DA2737-A3AC-4A18-B68D-A2D9BAB63CE5}"/>
              </a:ext>
            </a:extLst>
          </p:cNvPr>
          <p:cNvPicPr>
            <a:picLocks noChangeAspect="1"/>
          </p:cNvPicPr>
          <p:nvPr/>
        </p:nvPicPr>
        <p:blipFill rotWithShape="1">
          <a:blip r:embed="rId2"/>
          <a:srcRect l="6640" r="4992" b="-1"/>
          <a:stretch/>
        </p:blipFill>
        <p:spPr>
          <a:xfrm>
            <a:off x="685800" y="2057401"/>
            <a:ext cx="4521200" cy="3410926"/>
          </a:xfrm>
          <a:prstGeom prst="rect">
            <a:avLst/>
          </a:prstGeom>
        </p:spPr>
      </p:pic>
      <p:sp>
        <p:nvSpPr>
          <p:cNvPr id="3" name="Content Placeholder 2">
            <a:extLst>
              <a:ext uri="{FF2B5EF4-FFF2-40B4-BE49-F238E27FC236}">
                <a16:creationId xmlns:a16="http://schemas.microsoft.com/office/drawing/2014/main" id="{68E17524-65ED-40FE-B0DC-2255C4371834}"/>
              </a:ext>
            </a:extLst>
          </p:cNvPr>
          <p:cNvSpPr>
            <a:spLocks noGrp="1"/>
          </p:cNvSpPr>
          <p:nvPr>
            <p:ph idx="1"/>
          </p:nvPr>
        </p:nvSpPr>
        <p:spPr>
          <a:xfrm>
            <a:off x="5689600" y="2194560"/>
            <a:ext cx="5816600" cy="4024125"/>
          </a:xfrm>
        </p:spPr>
        <p:txBody>
          <a:bodyPr>
            <a:normAutofit fontScale="92500" lnSpcReduction="10000"/>
          </a:bodyPr>
          <a:lstStyle/>
          <a:p>
            <a:r>
              <a:rPr lang="en-US" sz="2000" dirty="0"/>
              <a:t>Mattel Inc., located in El Segundo, California, is an American multinational toy manufacture as well as amusement company.</a:t>
            </a:r>
          </a:p>
          <a:p>
            <a:endParaRPr lang="en-US" sz="2000" dirty="0"/>
          </a:p>
          <a:p>
            <a:r>
              <a:rPr lang="en-US" sz="2000" dirty="0"/>
              <a:t>Operates in 35 location and the products are available in more than150 countries.</a:t>
            </a:r>
          </a:p>
          <a:p>
            <a:endParaRPr lang="en-US" sz="2000" dirty="0"/>
          </a:p>
          <a:p>
            <a:endParaRPr lang="en-US" sz="2000" dirty="0"/>
          </a:p>
          <a:p>
            <a:r>
              <a:rPr lang="en-US" sz="2000" dirty="0"/>
              <a:t>Barbie doll, Hot Wheels cars and the educational toys –Fisher price are just a small part of the company's entire product range. </a:t>
            </a:r>
          </a:p>
          <a:p>
            <a:pPr marL="0" indent="0">
              <a:buNone/>
            </a:pPr>
            <a:endParaRPr lang="en-US" sz="1200" dirty="0"/>
          </a:p>
          <a:p>
            <a:pPr marL="0" indent="0">
              <a:buNone/>
            </a:pPr>
            <a:r>
              <a:rPr lang="en-US" sz="1200" dirty="0"/>
              <a:t>Mattel`s headquarter, Source of the picture: Wikipedia</a:t>
            </a:r>
          </a:p>
        </p:txBody>
      </p:sp>
    </p:spTree>
    <p:extLst>
      <p:ext uri="{BB962C8B-B14F-4D97-AF65-F5344CB8AC3E}">
        <p14:creationId xmlns:p14="http://schemas.microsoft.com/office/powerpoint/2010/main" val="3750825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2F8C-4F16-44EF-9391-77E9A6C093E5}"/>
              </a:ext>
            </a:extLst>
          </p:cNvPr>
          <p:cNvSpPr>
            <a:spLocks noGrp="1"/>
          </p:cNvSpPr>
          <p:nvPr>
            <p:ph type="title"/>
          </p:nvPr>
        </p:nvSpPr>
        <p:spPr/>
        <p:txBody>
          <a:bodyPr/>
          <a:lstStyle/>
          <a:p>
            <a:pPr algn="ctr"/>
            <a:r>
              <a:rPr lang="en-US" dirty="0"/>
              <a:t>history</a:t>
            </a:r>
            <a:endParaRPr lang="bg-BG" dirty="0"/>
          </a:p>
        </p:txBody>
      </p:sp>
      <p:sp>
        <p:nvSpPr>
          <p:cNvPr id="3" name="Content Placeholder 2">
            <a:extLst>
              <a:ext uri="{FF2B5EF4-FFF2-40B4-BE49-F238E27FC236}">
                <a16:creationId xmlns:a16="http://schemas.microsoft.com/office/drawing/2014/main" id="{9D44EB02-47D4-40CE-9327-FDEE4C4DA1B4}"/>
              </a:ext>
            </a:extLst>
          </p:cNvPr>
          <p:cNvSpPr>
            <a:spLocks noGrp="1"/>
          </p:cNvSpPr>
          <p:nvPr>
            <p:ph idx="1"/>
          </p:nvPr>
        </p:nvSpPr>
        <p:spPr/>
        <p:txBody>
          <a:bodyPr>
            <a:normAutofit/>
          </a:bodyPr>
          <a:lstStyle/>
          <a:p>
            <a:r>
              <a:rPr lang="en-US" dirty="0"/>
              <a:t>Mattel starts in 1945 in a garage</a:t>
            </a:r>
          </a:p>
          <a:p>
            <a:r>
              <a:rPr lang="en-US" dirty="0"/>
              <a:t>Founders: Ruth and Elliot Handler, and their friend Harold Matson (who will sell his shares to Ruth and Elliot, later on)                                              </a:t>
            </a:r>
          </a:p>
          <a:p>
            <a:pPr marL="0" indent="0">
              <a:buNone/>
            </a:pPr>
            <a:r>
              <a:rPr lang="en-US" sz="1200" dirty="0">
                <a:solidFill>
                  <a:srgbClr val="FF0000"/>
                </a:solidFill>
              </a:rPr>
              <a:t>                                                              </a:t>
            </a:r>
            <a:r>
              <a:rPr lang="en-US" sz="1200" dirty="0"/>
              <a:t>Elliot Handler, Harold Matson and Ruth Handler Source of the picture: Wikipedia</a:t>
            </a:r>
          </a:p>
          <a:p>
            <a:endParaRPr lang="en-US" dirty="0">
              <a:solidFill>
                <a:srgbClr val="FF0000"/>
              </a:solidFill>
            </a:endParaRPr>
          </a:p>
          <a:p>
            <a:endParaRPr lang="en-US" dirty="0">
              <a:solidFill>
                <a:srgbClr val="FF0000"/>
              </a:solidFill>
            </a:endParaRPr>
          </a:p>
          <a:p>
            <a:endParaRPr lang="en-US" dirty="0">
              <a:solidFill>
                <a:srgbClr val="FF0000"/>
              </a:solidFill>
            </a:endParaRPr>
          </a:p>
          <a:p>
            <a:endParaRPr lang="en-US" dirty="0">
              <a:solidFill>
                <a:srgbClr val="FF0000"/>
              </a:solidFill>
            </a:endParaRPr>
          </a:p>
        </p:txBody>
      </p:sp>
      <p:pic>
        <p:nvPicPr>
          <p:cNvPr id="5" name="Picture 4" descr="A group of people posing for the camera&#10;&#10;Description automatically generated">
            <a:extLst>
              <a:ext uri="{FF2B5EF4-FFF2-40B4-BE49-F238E27FC236}">
                <a16:creationId xmlns:a16="http://schemas.microsoft.com/office/drawing/2014/main" id="{9991ED6E-CA46-4CF4-9AC1-31C1B9913C64}"/>
              </a:ext>
            </a:extLst>
          </p:cNvPr>
          <p:cNvPicPr>
            <a:picLocks noChangeAspect="1"/>
          </p:cNvPicPr>
          <p:nvPr/>
        </p:nvPicPr>
        <p:blipFill>
          <a:blip r:embed="rId2"/>
          <a:stretch>
            <a:fillRect/>
          </a:stretch>
        </p:blipFill>
        <p:spPr>
          <a:xfrm>
            <a:off x="3603009" y="3601597"/>
            <a:ext cx="5431809" cy="2754247"/>
          </a:xfrm>
          <a:prstGeom prst="rect">
            <a:avLst/>
          </a:prstGeom>
        </p:spPr>
      </p:pic>
    </p:spTree>
    <p:extLst>
      <p:ext uri="{BB962C8B-B14F-4D97-AF65-F5344CB8AC3E}">
        <p14:creationId xmlns:p14="http://schemas.microsoft.com/office/powerpoint/2010/main" val="382842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9DA12B-6CB3-4DBA-95FA-1D57464B34FA}"/>
              </a:ext>
            </a:extLst>
          </p:cNvPr>
          <p:cNvSpPr>
            <a:spLocks noGrp="1"/>
          </p:cNvSpPr>
          <p:nvPr>
            <p:ph idx="1"/>
          </p:nvPr>
        </p:nvSpPr>
        <p:spPr/>
        <p:txBody>
          <a:bodyPr/>
          <a:lstStyle/>
          <a:p>
            <a:r>
              <a:rPr lang="en-US" dirty="0">
                <a:solidFill>
                  <a:srgbClr val="FF0000"/>
                </a:solidFill>
              </a:rPr>
              <a:t>Mat</a:t>
            </a:r>
            <a:r>
              <a:rPr lang="en-US" dirty="0"/>
              <a:t>son + </a:t>
            </a:r>
            <a:r>
              <a:rPr lang="en-US" dirty="0">
                <a:solidFill>
                  <a:srgbClr val="FF0000"/>
                </a:solidFill>
              </a:rPr>
              <a:t>El</a:t>
            </a:r>
            <a:r>
              <a:rPr lang="en-US" dirty="0"/>
              <a:t>liot= Mattel</a:t>
            </a:r>
          </a:p>
          <a:p>
            <a:r>
              <a:rPr lang="en-US" dirty="0"/>
              <a:t>Hard beginning – unjustified investments</a:t>
            </a:r>
          </a:p>
          <a:p>
            <a:r>
              <a:rPr lang="en-US" dirty="0"/>
              <a:t>First success –In 1947 Uke- a- Doodle</a:t>
            </a:r>
            <a:endParaRPr lang="bg-BG" dirty="0"/>
          </a:p>
          <a:p>
            <a:pPr marL="0" indent="0">
              <a:buNone/>
            </a:pPr>
            <a:endParaRPr lang="en-US" sz="1200" dirty="0"/>
          </a:p>
          <a:p>
            <a:pPr marL="0" indent="0">
              <a:buNone/>
            </a:pPr>
            <a:r>
              <a:rPr lang="en-US" sz="1200" dirty="0"/>
              <a:t>                                                                                   First Uke- A- Doodle  Source of the pictures: Internet </a:t>
            </a:r>
            <a:endParaRPr lang="bg-BG" sz="1200" dirty="0"/>
          </a:p>
        </p:txBody>
      </p:sp>
      <p:pic>
        <p:nvPicPr>
          <p:cNvPr id="7" name="Picture 6" descr="A picture containing text, music, guitar, bass&#10;&#10;Description automatically generated">
            <a:extLst>
              <a:ext uri="{FF2B5EF4-FFF2-40B4-BE49-F238E27FC236}">
                <a16:creationId xmlns:a16="http://schemas.microsoft.com/office/drawing/2014/main" id="{B77CC664-7D00-4A23-9EED-353802237A93}"/>
              </a:ext>
            </a:extLst>
          </p:cNvPr>
          <p:cNvPicPr>
            <a:picLocks noChangeAspect="1"/>
          </p:cNvPicPr>
          <p:nvPr/>
        </p:nvPicPr>
        <p:blipFill>
          <a:blip r:embed="rId2"/>
          <a:stretch>
            <a:fillRect/>
          </a:stretch>
        </p:blipFill>
        <p:spPr>
          <a:xfrm>
            <a:off x="8332204" y="2439917"/>
            <a:ext cx="2193576" cy="3832306"/>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D69A5110-EE69-4D01-A1A9-92CBD09E16B0}"/>
              </a:ext>
            </a:extLst>
          </p:cNvPr>
          <p:cNvPicPr>
            <a:picLocks noChangeAspect="1"/>
          </p:cNvPicPr>
          <p:nvPr/>
        </p:nvPicPr>
        <p:blipFill>
          <a:blip r:embed="rId3"/>
          <a:stretch>
            <a:fillRect/>
          </a:stretch>
        </p:blipFill>
        <p:spPr>
          <a:xfrm>
            <a:off x="3962399" y="4083103"/>
            <a:ext cx="4369805" cy="2162351"/>
          </a:xfrm>
          <a:prstGeom prst="rect">
            <a:avLst/>
          </a:prstGeom>
        </p:spPr>
      </p:pic>
    </p:spTree>
    <p:extLst>
      <p:ext uri="{BB962C8B-B14F-4D97-AF65-F5344CB8AC3E}">
        <p14:creationId xmlns:p14="http://schemas.microsoft.com/office/powerpoint/2010/main" val="3596252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E615-6B47-4350-A46C-ED43B3E6BEB5}"/>
              </a:ext>
            </a:extLst>
          </p:cNvPr>
          <p:cNvSpPr>
            <a:spLocks noGrp="1"/>
          </p:cNvSpPr>
          <p:nvPr>
            <p:ph type="title"/>
          </p:nvPr>
        </p:nvSpPr>
        <p:spPr>
          <a:xfrm>
            <a:off x="619759" y="764373"/>
            <a:ext cx="6257291" cy="1293028"/>
          </a:xfrm>
        </p:spPr>
        <p:txBody>
          <a:bodyPr>
            <a:normAutofit/>
          </a:bodyPr>
          <a:lstStyle/>
          <a:p>
            <a:r>
              <a:rPr lang="en-US" dirty="0"/>
              <a:t>Company`s best products</a:t>
            </a:r>
            <a:endParaRPr lang="bg-BG" dirty="0"/>
          </a:p>
        </p:txBody>
      </p:sp>
      <p:sp>
        <p:nvSpPr>
          <p:cNvPr id="3" name="Content Placeholder 2">
            <a:extLst>
              <a:ext uri="{FF2B5EF4-FFF2-40B4-BE49-F238E27FC236}">
                <a16:creationId xmlns:a16="http://schemas.microsoft.com/office/drawing/2014/main" id="{DFF0236A-870E-4394-9470-0D80764E77B0}"/>
              </a:ext>
            </a:extLst>
          </p:cNvPr>
          <p:cNvSpPr>
            <a:spLocks noGrp="1"/>
          </p:cNvSpPr>
          <p:nvPr>
            <p:ph idx="1"/>
          </p:nvPr>
        </p:nvSpPr>
        <p:spPr>
          <a:xfrm>
            <a:off x="619760" y="2194560"/>
            <a:ext cx="6257290" cy="4024125"/>
          </a:xfrm>
        </p:spPr>
        <p:txBody>
          <a:bodyPr>
            <a:normAutofit lnSpcReduction="10000"/>
          </a:bodyPr>
          <a:lstStyle/>
          <a:p>
            <a:r>
              <a:rPr lang="bg-BG" dirty="0"/>
              <a:t>Т</a:t>
            </a:r>
            <a:r>
              <a:rPr lang="en-US" dirty="0"/>
              <a:t>he appearance of the Barbie doll</a:t>
            </a:r>
            <a:r>
              <a:rPr lang="bg-BG" dirty="0"/>
              <a:t> -1959</a:t>
            </a:r>
            <a:r>
              <a:rPr lang="en-US" dirty="0"/>
              <a:t>- Elliot and Ruth`s daughter Barbara gave the name of the doll.</a:t>
            </a:r>
            <a:endParaRPr lang="bg-BG" dirty="0"/>
          </a:p>
          <a:p>
            <a:r>
              <a:rPr lang="en-US" dirty="0"/>
              <a:t>Barbie has had unprecedented success</a:t>
            </a:r>
            <a:r>
              <a:rPr lang="bg-BG" dirty="0"/>
              <a:t>- </a:t>
            </a:r>
            <a:r>
              <a:rPr lang="en-US" dirty="0"/>
              <a:t>the fan clubs was created.</a:t>
            </a:r>
          </a:p>
          <a:p>
            <a:r>
              <a:rPr lang="en-US" dirty="0"/>
              <a:t>The appearance of the Barbie`s boyfriend Ken Carson- 1961 (by the way that was the name of the son of Elliot and Ruth)</a:t>
            </a:r>
          </a:p>
          <a:p>
            <a:r>
              <a:rPr lang="en-US" dirty="0"/>
              <a:t>Later Mattel created other Barbie`s characters.</a:t>
            </a:r>
          </a:p>
          <a:p>
            <a:endParaRPr lang="en-US" dirty="0"/>
          </a:p>
          <a:p>
            <a:pPr marL="0" indent="0">
              <a:buNone/>
            </a:pPr>
            <a:r>
              <a:rPr lang="en-US" sz="1300" dirty="0"/>
              <a:t>First Barbie doll and Ken doll; Source of the picture: https://www.history.com/this-day-in-history/barbie-makes-her-debut</a:t>
            </a:r>
            <a:endParaRPr lang="bg-BG" sz="1300" dirty="0"/>
          </a:p>
          <a:p>
            <a:endParaRPr lang="bg-BG" dirty="0"/>
          </a:p>
        </p:txBody>
      </p:sp>
      <p:sp useBgFill="1">
        <p:nvSpPr>
          <p:cNvPr id="10" name="Rectangle 9">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toy, striped, white&#10;&#10;Description automatically generated">
            <a:extLst>
              <a:ext uri="{FF2B5EF4-FFF2-40B4-BE49-F238E27FC236}">
                <a16:creationId xmlns:a16="http://schemas.microsoft.com/office/drawing/2014/main" id="{72A50232-8A3F-4F21-A37F-0166415A897B}"/>
              </a:ext>
            </a:extLst>
          </p:cNvPr>
          <p:cNvPicPr>
            <a:picLocks noChangeAspect="1"/>
          </p:cNvPicPr>
          <p:nvPr/>
        </p:nvPicPr>
        <p:blipFill rotWithShape="1">
          <a:blip r:embed="rId2"/>
          <a:srcRect l="4708"/>
          <a:stretch/>
        </p:blipFill>
        <p:spPr>
          <a:xfrm>
            <a:off x="7519416" y="10"/>
            <a:ext cx="4672584" cy="6857989"/>
          </a:xfrm>
          <a:prstGeom prst="rect">
            <a:avLst/>
          </a:prstGeom>
        </p:spPr>
      </p:pic>
    </p:spTree>
    <p:extLst>
      <p:ext uri="{BB962C8B-B14F-4D97-AF65-F5344CB8AC3E}">
        <p14:creationId xmlns:p14="http://schemas.microsoft.com/office/powerpoint/2010/main" val="205668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5B015324-98EE-4370-8001-85C1278A1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3">
            <a:extLst>
              <a:ext uri="{FF2B5EF4-FFF2-40B4-BE49-F238E27FC236}">
                <a16:creationId xmlns:a16="http://schemas.microsoft.com/office/drawing/2014/main" id="{14E49BFF-40A2-4616-8638-9CBE4EC1F6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4DFF118-BE1D-4319-8BB0-C31C17CA1ED6}"/>
              </a:ext>
            </a:extLst>
          </p:cNvPr>
          <p:cNvSpPr>
            <a:spLocks noGrp="1"/>
          </p:cNvSpPr>
          <p:nvPr>
            <p:ph type="title"/>
          </p:nvPr>
        </p:nvSpPr>
        <p:spPr>
          <a:xfrm>
            <a:off x="658503" y="2788970"/>
            <a:ext cx="3977639" cy="1600200"/>
          </a:xfrm>
        </p:spPr>
        <p:txBody>
          <a:bodyPr anchor="b">
            <a:normAutofit fontScale="90000"/>
          </a:bodyPr>
          <a:lstStyle/>
          <a:p>
            <a:pPr marL="342900" indent="-342900" algn="l">
              <a:buFont typeface="Arial" panose="020B0604020202020204" pitchFamily="34" charset="0"/>
              <a:buChar char="•"/>
            </a:pPr>
            <a:r>
              <a:rPr lang="en-US" sz="2000" dirty="0"/>
              <a:t>For more than 50 years, Hot Wheels, the most amazing and innovative cars and track systems, has provided an adrenaline-charged vehicle game that ignites the spirit of the challenger in every child.</a:t>
            </a:r>
            <a:endParaRPr lang="bg-BG" sz="2000" dirty="0"/>
          </a:p>
        </p:txBody>
      </p:sp>
      <p:pic>
        <p:nvPicPr>
          <p:cNvPr id="7" name="Content Placeholder 6" descr="Green Camaro from 1967&#10;Source: https://www.hotwheelsmedia.com/history/&#10;&#10;Description automatically generated with low confidence">
            <a:extLst>
              <a:ext uri="{FF2B5EF4-FFF2-40B4-BE49-F238E27FC236}">
                <a16:creationId xmlns:a16="http://schemas.microsoft.com/office/drawing/2014/main" id="{E7897649-8F0F-4BBD-87C7-B443C5533EC1}"/>
              </a:ext>
            </a:extLst>
          </p:cNvPr>
          <p:cNvPicPr>
            <a:picLocks noGrp="1" noChangeAspect="1"/>
          </p:cNvPicPr>
          <p:nvPr>
            <p:ph idx="1"/>
          </p:nvPr>
        </p:nvPicPr>
        <p:blipFill>
          <a:blip r:embed="rId3"/>
          <a:stretch>
            <a:fillRect/>
          </a:stretch>
        </p:blipFill>
        <p:spPr>
          <a:xfrm>
            <a:off x="6656256" y="3433658"/>
            <a:ext cx="3978275" cy="1911025"/>
          </a:xfrm>
        </p:spPr>
      </p:pic>
      <p:pic>
        <p:nvPicPr>
          <p:cNvPr id="5" name="Content Placeholder 4" descr="Logo&#10;&#10;Description automatically generated">
            <a:extLst>
              <a:ext uri="{FF2B5EF4-FFF2-40B4-BE49-F238E27FC236}">
                <a16:creationId xmlns:a16="http://schemas.microsoft.com/office/drawing/2014/main" id="{7F3462EF-5456-4A04-8404-5A8AA6E0BF43}"/>
              </a:ext>
            </a:extLst>
          </p:cNvPr>
          <p:cNvPicPr>
            <a:picLocks noChangeAspect="1"/>
          </p:cNvPicPr>
          <p:nvPr/>
        </p:nvPicPr>
        <p:blipFill>
          <a:blip r:embed="rId4"/>
          <a:stretch>
            <a:fillRect/>
          </a:stretch>
        </p:blipFill>
        <p:spPr>
          <a:xfrm>
            <a:off x="5970883" y="574895"/>
            <a:ext cx="4913671" cy="2162015"/>
          </a:xfrm>
          <a:prstGeom prst="rect">
            <a:avLst/>
          </a:prstGeom>
        </p:spPr>
      </p:pic>
      <p:sp>
        <p:nvSpPr>
          <p:cNvPr id="18" name="TextBox 17">
            <a:extLst>
              <a:ext uri="{FF2B5EF4-FFF2-40B4-BE49-F238E27FC236}">
                <a16:creationId xmlns:a16="http://schemas.microsoft.com/office/drawing/2014/main" id="{BFF97924-24F2-452D-9EC6-36E480B1C7BC}"/>
              </a:ext>
            </a:extLst>
          </p:cNvPr>
          <p:cNvSpPr txBox="1"/>
          <p:nvPr/>
        </p:nvSpPr>
        <p:spPr>
          <a:xfrm>
            <a:off x="6717599" y="5344683"/>
            <a:ext cx="3855505" cy="430887"/>
          </a:xfrm>
          <a:prstGeom prst="rect">
            <a:avLst/>
          </a:prstGeom>
          <a:noFill/>
        </p:spPr>
        <p:txBody>
          <a:bodyPr wrap="square">
            <a:spAutoFit/>
          </a:bodyPr>
          <a:lstStyle/>
          <a:p>
            <a:r>
              <a:rPr lang="en-US" sz="1100" dirty="0"/>
              <a:t>Green Camaro from 1967</a:t>
            </a:r>
          </a:p>
          <a:p>
            <a:r>
              <a:rPr lang="en-US" sz="1100" dirty="0"/>
              <a:t>Source: https://www.hotwheelsmedia.com/history/</a:t>
            </a:r>
            <a:endParaRPr lang="bg-BG" sz="1100" dirty="0"/>
          </a:p>
        </p:txBody>
      </p:sp>
    </p:spTree>
    <p:extLst>
      <p:ext uri="{BB962C8B-B14F-4D97-AF65-F5344CB8AC3E}">
        <p14:creationId xmlns:p14="http://schemas.microsoft.com/office/powerpoint/2010/main" val="2507599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296BC-2B50-4AF1-AF02-A3CE4D431502}"/>
              </a:ext>
            </a:extLst>
          </p:cNvPr>
          <p:cNvSpPr>
            <a:spLocks noGrp="1"/>
          </p:cNvSpPr>
          <p:nvPr>
            <p:ph type="title"/>
          </p:nvPr>
        </p:nvSpPr>
        <p:spPr>
          <a:xfrm>
            <a:off x="3207224" y="761999"/>
            <a:ext cx="8298975" cy="1872019"/>
          </a:xfrm>
        </p:spPr>
        <p:txBody>
          <a:bodyPr>
            <a:normAutofit fontScale="90000"/>
          </a:bodyPr>
          <a:lstStyle/>
          <a:p>
            <a:r>
              <a:rPr lang="en-US" sz="2000" dirty="0"/>
              <a:t>the company focused on making toys with the characters of Disney`s cartoons, and then Mattel got the opportunity to sell his own works at Disneyland.</a:t>
            </a:r>
            <a:br>
              <a:rPr lang="en-US" sz="2000" dirty="0"/>
            </a:br>
            <a:r>
              <a:rPr lang="en-US" sz="2000" dirty="0"/>
              <a:t>Seeing a positive trend in the sale of cartoon characters, Mattel's management signed an agreement with other producers of animated films - Hanna-Barbera and Nickelodeon</a:t>
            </a:r>
            <a:r>
              <a:rPr lang="en-US" sz="1200" dirty="0"/>
              <a:t>.</a:t>
            </a:r>
            <a:endParaRPr lang="bg-BG" sz="1200" dirty="0"/>
          </a:p>
        </p:txBody>
      </p:sp>
      <p:sp>
        <p:nvSpPr>
          <p:cNvPr id="4" name="Text Placeholder 3">
            <a:extLst>
              <a:ext uri="{FF2B5EF4-FFF2-40B4-BE49-F238E27FC236}">
                <a16:creationId xmlns:a16="http://schemas.microsoft.com/office/drawing/2014/main" id="{D4A58DB3-A407-4117-842D-4D8470C5D254}"/>
              </a:ext>
            </a:extLst>
          </p:cNvPr>
          <p:cNvSpPr>
            <a:spLocks noGrp="1"/>
          </p:cNvSpPr>
          <p:nvPr>
            <p:ph type="body" sz="half" idx="15"/>
          </p:nvPr>
        </p:nvSpPr>
        <p:spPr/>
        <p:txBody>
          <a:bodyPr>
            <a:normAutofit/>
          </a:bodyPr>
          <a:lstStyle/>
          <a:p>
            <a:r>
              <a:rPr lang="en-US" dirty="0"/>
              <a:t>Fred </a:t>
            </a:r>
            <a:r>
              <a:rPr lang="en-US" dirty="0" err="1"/>
              <a:t>Flinstone</a:t>
            </a:r>
            <a:r>
              <a:rPr lang="en-US" dirty="0"/>
              <a:t> Mattel`s toy, source: Internet</a:t>
            </a:r>
            <a:endParaRPr lang="bg-BG" dirty="0"/>
          </a:p>
        </p:txBody>
      </p:sp>
      <p:sp>
        <p:nvSpPr>
          <p:cNvPr id="6" name="Text Placeholder 5">
            <a:extLst>
              <a:ext uri="{FF2B5EF4-FFF2-40B4-BE49-F238E27FC236}">
                <a16:creationId xmlns:a16="http://schemas.microsoft.com/office/drawing/2014/main" id="{3043D63B-4A40-405A-96C1-D885D60ED981}"/>
              </a:ext>
            </a:extLst>
          </p:cNvPr>
          <p:cNvSpPr>
            <a:spLocks noGrp="1"/>
          </p:cNvSpPr>
          <p:nvPr>
            <p:ph type="body" sz="half" idx="16"/>
          </p:nvPr>
        </p:nvSpPr>
        <p:spPr/>
        <p:txBody>
          <a:bodyPr/>
          <a:lstStyle/>
          <a:p>
            <a:r>
              <a:rPr lang="en-US" dirty="0"/>
              <a:t>Mattel`s Disney Pixar toy- Woody, Source: Wikipedia</a:t>
            </a:r>
            <a:endParaRPr lang="bg-BG" dirty="0"/>
          </a:p>
        </p:txBody>
      </p:sp>
      <p:sp>
        <p:nvSpPr>
          <p:cNvPr id="8" name="Text Placeholder 7">
            <a:extLst>
              <a:ext uri="{FF2B5EF4-FFF2-40B4-BE49-F238E27FC236}">
                <a16:creationId xmlns:a16="http://schemas.microsoft.com/office/drawing/2014/main" id="{391D3686-7865-486B-8684-AA915EFE76A1}"/>
              </a:ext>
            </a:extLst>
          </p:cNvPr>
          <p:cNvSpPr>
            <a:spLocks noGrp="1"/>
          </p:cNvSpPr>
          <p:nvPr>
            <p:ph type="body" sz="half" idx="17"/>
          </p:nvPr>
        </p:nvSpPr>
        <p:spPr/>
        <p:txBody>
          <a:bodyPr/>
          <a:lstStyle/>
          <a:p>
            <a:r>
              <a:rPr lang="en-US" dirty="0"/>
              <a:t>Scooby-doo Mattel`s toy, Source: Wikipedia</a:t>
            </a:r>
            <a:endParaRPr lang="bg-BG" dirty="0"/>
          </a:p>
        </p:txBody>
      </p:sp>
      <p:pic>
        <p:nvPicPr>
          <p:cNvPr id="18" name="Picture 17" descr="A picture containing toy, doll&#10;&#10;Description automatically generated">
            <a:extLst>
              <a:ext uri="{FF2B5EF4-FFF2-40B4-BE49-F238E27FC236}">
                <a16:creationId xmlns:a16="http://schemas.microsoft.com/office/drawing/2014/main" id="{B591B4C0-70DC-4F94-A554-BC844EAFB0A1}"/>
              </a:ext>
            </a:extLst>
          </p:cNvPr>
          <p:cNvPicPr>
            <a:picLocks noChangeAspect="1"/>
          </p:cNvPicPr>
          <p:nvPr/>
        </p:nvPicPr>
        <p:blipFill>
          <a:blip r:embed="rId2"/>
          <a:stretch>
            <a:fillRect/>
          </a:stretch>
        </p:blipFill>
        <p:spPr>
          <a:xfrm>
            <a:off x="906289" y="3429000"/>
            <a:ext cx="2962275" cy="2962275"/>
          </a:xfrm>
          <a:prstGeom prst="rect">
            <a:avLst/>
          </a:prstGeom>
        </p:spPr>
      </p:pic>
      <p:pic>
        <p:nvPicPr>
          <p:cNvPr id="20" name="Picture 19" descr="A close-up of a toy&#10;&#10;Description automatically generated with medium confidence">
            <a:extLst>
              <a:ext uri="{FF2B5EF4-FFF2-40B4-BE49-F238E27FC236}">
                <a16:creationId xmlns:a16="http://schemas.microsoft.com/office/drawing/2014/main" id="{D6EF68FC-2345-4B42-8BC5-A9EBD9014DE4}"/>
              </a:ext>
            </a:extLst>
          </p:cNvPr>
          <p:cNvPicPr>
            <a:picLocks noChangeAspect="1"/>
          </p:cNvPicPr>
          <p:nvPr/>
        </p:nvPicPr>
        <p:blipFill>
          <a:blip r:embed="rId3"/>
          <a:stretch>
            <a:fillRect/>
          </a:stretch>
        </p:blipFill>
        <p:spPr>
          <a:xfrm>
            <a:off x="2885212" y="3429000"/>
            <a:ext cx="5658285" cy="2697210"/>
          </a:xfrm>
          <a:prstGeom prst="rect">
            <a:avLst/>
          </a:prstGeom>
        </p:spPr>
      </p:pic>
      <p:pic>
        <p:nvPicPr>
          <p:cNvPr id="22" name="Picture 21" descr="A picture containing indoor, brown&#10;&#10;Description automatically generated">
            <a:extLst>
              <a:ext uri="{FF2B5EF4-FFF2-40B4-BE49-F238E27FC236}">
                <a16:creationId xmlns:a16="http://schemas.microsoft.com/office/drawing/2014/main" id="{BF2585E5-A9A1-4891-B64B-4AAC9B7AA49A}"/>
              </a:ext>
            </a:extLst>
          </p:cNvPr>
          <p:cNvPicPr>
            <a:picLocks noChangeAspect="1"/>
          </p:cNvPicPr>
          <p:nvPr/>
        </p:nvPicPr>
        <p:blipFill>
          <a:blip r:embed="rId4"/>
          <a:stretch>
            <a:fillRect/>
          </a:stretch>
        </p:blipFill>
        <p:spPr>
          <a:xfrm>
            <a:off x="8323438" y="3429000"/>
            <a:ext cx="2270847" cy="3171574"/>
          </a:xfrm>
          <a:prstGeom prst="rect">
            <a:avLst/>
          </a:prstGeom>
        </p:spPr>
      </p:pic>
    </p:spTree>
    <p:extLst>
      <p:ext uri="{BB962C8B-B14F-4D97-AF65-F5344CB8AC3E}">
        <p14:creationId xmlns:p14="http://schemas.microsoft.com/office/powerpoint/2010/main" val="1650854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1DBEDC-C4F2-41B8-B54C-99DDEBA1F848}"/>
              </a:ext>
            </a:extLst>
          </p:cNvPr>
          <p:cNvSpPr>
            <a:spLocks noGrp="1"/>
          </p:cNvSpPr>
          <p:nvPr>
            <p:ph idx="1"/>
          </p:nvPr>
        </p:nvSpPr>
        <p:spPr/>
        <p:txBody>
          <a:bodyPr/>
          <a:lstStyle/>
          <a:p>
            <a:r>
              <a:rPr lang="en-US" dirty="0"/>
              <a:t>Other brands that Mattel owns -  Fisher Price, WWE Universe, Mega Blocks, American girls, Thomas and friends etc.</a:t>
            </a:r>
          </a:p>
          <a:p>
            <a:r>
              <a:rPr lang="en-US" dirty="0"/>
              <a:t>Mattel company produces video game consoles under its own brand and under license from Nintendo.</a:t>
            </a:r>
          </a:p>
          <a:p>
            <a:r>
              <a:rPr lang="en-US" dirty="0"/>
              <a:t>In 2013 several new animation projects of the studio were launched successfully.</a:t>
            </a:r>
          </a:p>
          <a:p>
            <a:r>
              <a:rPr lang="en-US" dirty="0"/>
              <a:t>In 2019 starts Mattel television and later in 2020 Warner Music Group has agreed to distribute Mattel's music catalogue.</a:t>
            </a:r>
          </a:p>
          <a:p>
            <a:r>
              <a:rPr lang="en-US" dirty="0"/>
              <a:t>In 2013, Fortune magazine established the company as one of the best places to work, citing the company's successful infrastructure, availability of child care facilities, and competitive salaries.</a:t>
            </a:r>
            <a:endParaRPr lang="bg-BG" dirty="0"/>
          </a:p>
        </p:txBody>
      </p:sp>
      <p:pic>
        <p:nvPicPr>
          <p:cNvPr id="5" name="Picture 4" descr="Diagram, icon&#10;&#10;Description automatically generated">
            <a:extLst>
              <a:ext uri="{FF2B5EF4-FFF2-40B4-BE49-F238E27FC236}">
                <a16:creationId xmlns:a16="http://schemas.microsoft.com/office/drawing/2014/main" id="{36EDC69C-FF1D-47BE-B389-AA8DAE1E3B2F}"/>
              </a:ext>
            </a:extLst>
          </p:cNvPr>
          <p:cNvPicPr>
            <a:picLocks noChangeAspect="1"/>
          </p:cNvPicPr>
          <p:nvPr/>
        </p:nvPicPr>
        <p:blipFill>
          <a:blip r:embed="rId2"/>
          <a:stretch>
            <a:fillRect/>
          </a:stretch>
        </p:blipFill>
        <p:spPr>
          <a:xfrm>
            <a:off x="829456" y="678286"/>
            <a:ext cx="1477297" cy="1477297"/>
          </a:xfrm>
          <a:prstGeom prst="rect">
            <a:avLst/>
          </a:prstGeom>
        </p:spPr>
      </p:pic>
      <p:pic>
        <p:nvPicPr>
          <p:cNvPr id="7" name="Picture 6" descr="A picture containing text, clipart&#10;&#10;Description automatically generated">
            <a:extLst>
              <a:ext uri="{FF2B5EF4-FFF2-40B4-BE49-F238E27FC236}">
                <a16:creationId xmlns:a16="http://schemas.microsoft.com/office/drawing/2014/main" id="{E0032DCB-37E4-448C-9ADC-57AD0274BA79}"/>
              </a:ext>
            </a:extLst>
          </p:cNvPr>
          <p:cNvPicPr>
            <a:picLocks noChangeAspect="1"/>
          </p:cNvPicPr>
          <p:nvPr/>
        </p:nvPicPr>
        <p:blipFill>
          <a:blip r:embed="rId3"/>
          <a:stretch>
            <a:fillRect/>
          </a:stretch>
        </p:blipFill>
        <p:spPr>
          <a:xfrm>
            <a:off x="2855042" y="639311"/>
            <a:ext cx="1477297" cy="1477297"/>
          </a:xfrm>
          <a:prstGeom prst="rect">
            <a:avLst/>
          </a:prstGeom>
        </p:spPr>
      </p:pic>
      <p:pic>
        <p:nvPicPr>
          <p:cNvPr id="9" name="Picture 8" descr="Icon&#10;&#10;Description automatically generated">
            <a:extLst>
              <a:ext uri="{FF2B5EF4-FFF2-40B4-BE49-F238E27FC236}">
                <a16:creationId xmlns:a16="http://schemas.microsoft.com/office/drawing/2014/main" id="{855D29F1-A3B5-4DDB-A495-33A2EF3C1A23}"/>
              </a:ext>
            </a:extLst>
          </p:cNvPr>
          <p:cNvPicPr>
            <a:picLocks noChangeAspect="1"/>
          </p:cNvPicPr>
          <p:nvPr/>
        </p:nvPicPr>
        <p:blipFill>
          <a:blip r:embed="rId4"/>
          <a:stretch>
            <a:fillRect/>
          </a:stretch>
        </p:blipFill>
        <p:spPr>
          <a:xfrm>
            <a:off x="4880628" y="678285"/>
            <a:ext cx="1477297" cy="1477297"/>
          </a:xfrm>
          <a:prstGeom prst="rect">
            <a:avLst/>
          </a:prstGeom>
        </p:spPr>
      </p:pic>
      <p:pic>
        <p:nvPicPr>
          <p:cNvPr id="11" name="Picture 10" descr="Icon&#10;&#10;Description automatically generated with medium confidence">
            <a:extLst>
              <a:ext uri="{FF2B5EF4-FFF2-40B4-BE49-F238E27FC236}">
                <a16:creationId xmlns:a16="http://schemas.microsoft.com/office/drawing/2014/main" id="{759E031C-3A77-4BC2-84AA-A98229EF5634}"/>
              </a:ext>
            </a:extLst>
          </p:cNvPr>
          <p:cNvPicPr>
            <a:picLocks noChangeAspect="1"/>
          </p:cNvPicPr>
          <p:nvPr/>
        </p:nvPicPr>
        <p:blipFill>
          <a:blip r:embed="rId5"/>
          <a:stretch>
            <a:fillRect/>
          </a:stretch>
        </p:blipFill>
        <p:spPr>
          <a:xfrm>
            <a:off x="6768281" y="678287"/>
            <a:ext cx="1477297" cy="1477297"/>
          </a:xfrm>
          <a:prstGeom prst="rect">
            <a:avLst/>
          </a:prstGeom>
        </p:spPr>
      </p:pic>
      <p:pic>
        <p:nvPicPr>
          <p:cNvPr id="13" name="Picture 12" descr="A picture containing text, clipart&#10;&#10;Description automatically generated">
            <a:extLst>
              <a:ext uri="{FF2B5EF4-FFF2-40B4-BE49-F238E27FC236}">
                <a16:creationId xmlns:a16="http://schemas.microsoft.com/office/drawing/2014/main" id="{14D4B29C-6293-436A-A136-9EDCD68E904C}"/>
              </a:ext>
            </a:extLst>
          </p:cNvPr>
          <p:cNvPicPr>
            <a:picLocks noChangeAspect="1"/>
          </p:cNvPicPr>
          <p:nvPr/>
        </p:nvPicPr>
        <p:blipFill>
          <a:blip r:embed="rId6"/>
          <a:stretch>
            <a:fillRect/>
          </a:stretch>
        </p:blipFill>
        <p:spPr>
          <a:xfrm>
            <a:off x="8304852" y="639312"/>
            <a:ext cx="2836045" cy="1477297"/>
          </a:xfrm>
          <a:prstGeom prst="rect">
            <a:avLst/>
          </a:prstGeom>
        </p:spPr>
      </p:pic>
    </p:spTree>
    <p:extLst>
      <p:ext uri="{BB962C8B-B14F-4D97-AF65-F5344CB8AC3E}">
        <p14:creationId xmlns:p14="http://schemas.microsoft.com/office/powerpoint/2010/main" val="211483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30107-D9FE-4A33-B0CF-DC3C27E54B0A}"/>
              </a:ext>
            </a:extLst>
          </p:cNvPr>
          <p:cNvSpPr>
            <a:spLocks noGrp="1"/>
          </p:cNvSpPr>
          <p:nvPr>
            <p:ph type="title"/>
          </p:nvPr>
        </p:nvSpPr>
        <p:spPr/>
        <p:txBody>
          <a:bodyPr/>
          <a:lstStyle/>
          <a:p>
            <a:pPr algn="ctr"/>
            <a:r>
              <a:rPr lang="en-US" dirty="0"/>
              <a:t> goals</a:t>
            </a:r>
            <a:endParaRPr lang="bg-BG" dirty="0"/>
          </a:p>
        </p:txBody>
      </p:sp>
      <p:sp>
        <p:nvSpPr>
          <p:cNvPr id="3" name="Content Placeholder 2">
            <a:extLst>
              <a:ext uri="{FF2B5EF4-FFF2-40B4-BE49-F238E27FC236}">
                <a16:creationId xmlns:a16="http://schemas.microsoft.com/office/drawing/2014/main" id="{BFEB5422-DF65-440F-BEE9-A581EB1A4F87}"/>
              </a:ext>
            </a:extLst>
          </p:cNvPr>
          <p:cNvSpPr>
            <a:spLocks noGrp="1"/>
          </p:cNvSpPr>
          <p:nvPr>
            <p:ph idx="1"/>
          </p:nvPr>
        </p:nvSpPr>
        <p:spPr/>
        <p:txBody>
          <a:bodyPr/>
          <a:lstStyle/>
          <a:p>
            <a:endParaRPr lang="en-US" dirty="0"/>
          </a:p>
          <a:p>
            <a:r>
              <a:rPr lang="en-US" dirty="0"/>
              <a:t> The company enable the next stage of evolution to discover the wonders of childhood and develop their talents.</a:t>
            </a:r>
          </a:p>
          <a:p>
            <a:r>
              <a:rPr lang="en-US" dirty="0"/>
              <a:t>The company intend to Reduce absolute Scope 1 + 2 GHG emissions by 50% by 2030 (compared to the baseline year of 2019)</a:t>
            </a:r>
          </a:p>
          <a:p>
            <a:r>
              <a:rPr lang="en-US" dirty="0"/>
              <a:t>the Mattel </a:t>
            </a:r>
            <a:r>
              <a:rPr lang="en-US" dirty="0" err="1"/>
              <a:t>PlayBack</a:t>
            </a:r>
            <a:r>
              <a:rPr lang="en-US" dirty="0"/>
              <a:t> program</a:t>
            </a:r>
          </a:p>
          <a:p>
            <a:r>
              <a:rPr lang="en-US" dirty="0"/>
              <a:t>Other aims to achieve 100% pay equity  for all employees; to increase women`s representations; to increase ethnic representation at all levels of the organization.</a:t>
            </a:r>
          </a:p>
        </p:txBody>
      </p:sp>
      <p:pic>
        <p:nvPicPr>
          <p:cNvPr id="4" name="Картина 6">
            <a:extLst>
              <a:ext uri="{FF2B5EF4-FFF2-40B4-BE49-F238E27FC236}">
                <a16:creationId xmlns:a16="http://schemas.microsoft.com/office/drawing/2014/main" id="{4E3B42D3-362F-473D-8B89-16CCADC76068}"/>
              </a:ext>
            </a:extLst>
          </p:cNvPr>
          <p:cNvPicPr>
            <a:picLocks noChangeAspect="1"/>
          </p:cNvPicPr>
          <p:nvPr/>
        </p:nvPicPr>
        <p:blipFill>
          <a:blip r:embed="rId2"/>
          <a:stretch>
            <a:fillRect/>
          </a:stretch>
        </p:blipFill>
        <p:spPr>
          <a:xfrm>
            <a:off x="4572000" y="533401"/>
            <a:ext cx="1524000" cy="1524000"/>
          </a:xfrm>
          <a:prstGeom prst="rect">
            <a:avLst/>
          </a:prstGeom>
        </p:spPr>
      </p:pic>
    </p:spTree>
    <p:extLst>
      <p:ext uri="{BB962C8B-B14F-4D97-AF65-F5344CB8AC3E}">
        <p14:creationId xmlns:p14="http://schemas.microsoft.com/office/powerpoint/2010/main" val="2704839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9794-EB79-46E1-B2E1-4D5FD23098BA}"/>
              </a:ext>
            </a:extLst>
          </p:cNvPr>
          <p:cNvSpPr>
            <a:spLocks noGrp="1"/>
          </p:cNvSpPr>
          <p:nvPr>
            <p:ph type="title"/>
          </p:nvPr>
        </p:nvSpPr>
        <p:spPr/>
        <p:txBody>
          <a:bodyPr/>
          <a:lstStyle/>
          <a:p>
            <a:r>
              <a:rPr lang="en-US" dirty="0"/>
              <a:t>Recommended alternative</a:t>
            </a:r>
            <a:endParaRPr lang="bg-BG" dirty="0"/>
          </a:p>
        </p:txBody>
      </p:sp>
      <p:sp>
        <p:nvSpPr>
          <p:cNvPr id="3" name="Content Placeholder 2">
            <a:extLst>
              <a:ext uri="{FF2B5EF4-FFF2-40B4-BE49-F238E27FC236}">
                <a16:creationId xmlns:a16="http://schemas.microsoft.com/office/drawing/2014/main" id="{1A79EB5C-3B48-4F6E-AC0A-D9B0D203C24E}"/>
              </a:ext>
            </a:extLst>
          </p:cNvPr>
          <p:cNvSpPr>
            <a:spLocks noGrp="1"/>
          </p:cNvSpPr>
          <p:nvPr>
            <p:ph idx="1"/>
          </p:nvPr>
        </p:nvSpPr>
        <p:spPr/>
        <p:txBody>
          <a:bodyPr/>
          <a:lstStyle/>
          <a:p>
            <a:pPr marL="0" indent="0">
              <a:buNone/>
            </a:pPr>
            <a:endParaRPr lang="en-US" dirty="0"/>
          </a:p>
          <a:p>
            <a:pPr marL="0" indent="0">
              <a:buNone/>
            </a:pPr>
            <a:r>
              <a:rPr lang="en-US" dirty="0"/>
              <a:t>Give each child a chance to turn its dream into a reality!</a:t>
            </a:r>
          </a:p>
          <a:p>
            <a:pPr marL="0" indent="0">
              <a:buNone/>
            </a:pPr>
            <a:r>
              <a:rPr lang="en-US" dirty="0"/>
              <a:t>Let us allow children to get the best out of their imagination and materialize it!</a:t>
            </a:r>
          </a:p>
          <a:p>
            <a:pPr marL="0" indent="0">
              <a:buNone/>
            </a:pPr>
            <a:r>
              <a:rPr lang="en-US" dirty="0"/>
              <a:t>Let every child have this opportunity to learn that dreams are achieved     through hard work, but this work hides the fruits of happiness.</a:t>
            </a:r>
            <a:endParaRPr lang="bg-BG" dirty="0"/>
          </a:p>
        </p:txBody>
      </p:sp>
    </p:spTree>
    <p:extLst>
      <p:ext uri="{BB962C8B-B14F-4D97-AF65-F5344CB8AC3E}">
        <p14:creationId xmlns:p14="http://schemas.microsoft.com/office/powerpoint/2010/main" val="384355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9DC8C-01D9-4EAD-B39B-176E6F73AE04}"/>
              </a:ext>
            </a:extLst>
          </p:cNvPr>
          <p:cNvSpPr>
            <a:spLocks noGrp="1"/>
          </p:cNvSpPr>
          <p:nvPr>
            <p:ph type="title"/>
          </p:nvPr>
        </p:nvSpPr>
        <p:spPr/>
        <p:txBody>
          <a:bodyPr/>
          <a:lstStyle/>
          <a:p>
            <a:pPr algn="ctr"/>
            <a:r>
              <a:rPr lang="en-US" dirty="0"/>
              <a:t>conclusion</a:t>
            </a:r>
            <a:endParaRPr lang="bg-BG" dirty="0"/>
          </a:p>
        </p:txBody>
      </p:sp>
      <p:sp>
        <p:nvSpPr>
          <p:cNvPr id="3" name="Content Placeholder 2">
            <a:extLst>
              <a:ext uri="{FF2B5EF4-FFF2-40B4-BE49-F238E27FC236}">
                <a16:creationId xmlns:a16="http://schemas.microsoft.com/office/drawing/2014/main" id="{8C450D6B-8C2B-446C-8D3D-3B0121FD7029}"/>
              </a:ext>
            </a:extLst>
          </p:cNvPr>
          <p:cNvSpPr>
            <a:spLocks noGrp="1"/>
          </p:cNvSpPr>
          <p:nvPr>
            <p:ph idx="1"/>
          </p:nvPr>
        </p:nvSpPr>
        <p:spPr/>
        <p:txBody>
          <a:bodyPr/>
          <a:lstStyle/>
          <a:p>
            <a:pPr marL="0" indent="0">
              <a:buNone/>
            </a:pPr>
            <a:r>
              <a:rPr lang="en-US" dirty="0"/>
              <a:t>Mattel Corporation continues to innovate and break new ground in the field of toys and entertainment in order to fulfil the company's mission statement, "We enable the next generation to discover the wonders of childhood and reach their full potential.“</a:t>
            </a:r>
          </a:p>
          <a:p>
            <a:pPr marL="0" indent="0">
              <a:buNone/>
            </a:pPr>
            <a:endParaRPr lang="bg-BG" dirty="0"/>
          </a:p>
        </p:txBody>
      </p:sp>
    </p:spTree>
    <p:extLst>
      <p:ext uri="{BB962C8B-B14F-4D97-AF65-F5344CB8AC3E}">
        <p14:creationId xmlns:p14="http://schemas.microsoft.com/office/powerpoint/2010/main" val="2080476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89D3-E674-4DFD-93D9-CD279CA3E27B}"/>
              </a:ext>
            </a:extLst>
          </p:cNvPr>
          <p:cNvSpPr>
            <a:spLocks noGrp="1"/>
          </p:cNvSpPr>
          <p:nvPr>
            <p:ph type="title"/>
          </p:nvPr>
        </p:nvSpPr>
        <p:spPr/>
        <p:txBody>
          <a:bodyPr/>
          <a:lstStyle/>
          <a:p>
            <a:pPr algn="ctr"/>
            <a:r>
              <a:rPr lang="en-US" dirty="0"/>
              <a:t>Sources:</a:t>
            </a:r>
            <a:endParaRPr lang="bg-BG" dirty="0"/>
          </a:p>
        </p:txBody>
      </p:sp>
      <p:sp>
        <p:nvSpPr>
          <p:cNvPr id="3" name="Content Placeholder 2">
            <a:extLst>
              <a:ext uri="{FF2B5EF4-FFF2-40B4-BE49-F238E27FC236}">
                <a16:creationId xmlns:a16="http://schemas.microsoft.com/office/drawing/2014/main" id="{E9EEBA57-D9CB-48D8-828C-6133DBF27016}"/>
              </a:ext>
            </a:extLst>
          </p:cNvPr>
          <p:cNvSpPr>
            <a:spLocks noGrp="1"/>
          </p:cNvSpPr>
          <p:nvPr>
            <p:ph idx="1"/>
          </p:nvPr>
        </p:nvSpPr>
        <p:spPr>
          <a:xfrm>
            <a:off x="685800" y="2279374"/>
            <a:ext cx="10820400" cy="3939311"/>
          </a:xfrm>
        </p:spPr>
        <p:txBody>
          <a:bodyPr>
            <a:normAutofit/>
          </a:bodyPr>
          <a:lstStyle/>
          <a:p>
            <a:r>
              <a:rPr lang="en-US" sz="1800" dirty="0">
                <a:latin typeface="Arial" panose="020B0604020202020204" pitchFamily="34" charset="0"/>
                <a:cs typeface="Arial" panose="020B0604020202020204" pitchFamily="34" charset="0"/>
              </a:rPr>
              <a:t>History.com (2009) </a:t>
            </a:r>
            <a:r>
              <a:rPr lang="en-US" sz="1800" i="1" dirty="0">
                <a:latin typeface="Arial" panose="020B0604020202020204" pitchFamily="34" charset="0"/>
                <a:cs typeface="Arial" panose="020B0604020202020204" pitchFamily="34" charset="0"/>
              </a:rPr>
              <a:t>The Barbie doll makes its debut</a:t>
            </a:r>
            <a:r>
              <a:rPr lang="en-US" sz="1800" dirty="0">
                <a:latin typeface="Arial" panose="020B0604020202020204" pitchFamily="34" charset="0"/>
                <a:cs typeface="Arial" panose="020B0604020202020204" pitchFamily="34" charset="0"/>
              </a:rPr>
              <a:t>. Available at: </a:t>
            </a:r>
            <a:r>
              <a:rPr lang="en-US" sz="1800" b="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https://www.history.com/this-day-in-history/barbie-makes-her-debut</a:t>
            </a:r>
            <a:r>
              <a:rPr lang="en-US" sz="1800" dirty="0">
                <a:latin typeface="Arial" panose="020B0604020202020204" pitchFamily="34" charset="0"/>
                <a:cs typeface="Arial" panose="020B0604020202020204" pitchFamily="34" charset="0"/>
              </a:rPr>
              <a:t> (Accessed: 15.03.2022) </a:t>
            </a:r>
          </a:p>
          <a:p>
            <a:r>
              <a:rPr lang="en-US" sz="1800" dirty="0">
                <a:latin typeface="Arial" panose="020B0604020202020204" pitchFamily="34" charset="0"/>
                <a:cs typeface="Arial" panose="020B0604020202020204" pitchFamily="34" charset="0"/>
              </a:rPr>
              <a:t>Mattel Ink. Corporate website (2022) </a:t>
            </a:r>
            <a:r>
              <a:rPr lang="en-US" sz="1800" i="1" dirty="0">
                <a:latin typeface="Arial" panose="020B0604020202020204" pitchFamily="34" charset="0"/>
                <a:cs typeface="Arial" panose="020B0604020202020204" pitchFamily="34" charset="0"/>
              </a:rPr>
              <a:t>Advancing circular solutions. </a:t>
            </a:r>
            <a:r>
              <a:rPr lang="en-US" sz="1800" dirty="0">
                <a:latin typeface="Arial" panose="020B0604020202020204" pitchFamily="34" charset="0"/>
                <a:cs typeface="Arial" panose="020B0604020202020204" pitchFamily="34" charset="0"/>
              </a:rPr>
              <a:t>Available at: </a:t>
            </a:r>
            <a:r>
              <a:rPr lang="en-US" sz="180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https://corporate.mattel.com/en-us/citizenship/sustainable-design-and-development/business-model-innovation</a:t>
            </a:r>
            <a:r>
              <a:rPr lang="en-US" sz="1800" dirty="0">
                <a:latin typeface="Arial" panose="020B0604020202020204" pitchFamily="34" charset="0"/>
                <a:cs typeface="Arial" panose="020B0604020202020204" pitchFamily="34" charset="0"/>
              </a:rPr>
              <a:t> (Accessed:15.03.2022)</a:t>
            </a:r>
          </a:p>
          <a:p>
            <a:r>
              <a:rPr lang="en-US" sz="1800" dirty="0">
                <a:latin typeface="Arial" panose="020B0604020202020204" pitchFamily="34" charset="0"/>
                <a:cs typeface="Arial" panose="020B0604020202020204" pitchFamily="34" charset="0"/>
              </a:rPr>
              <a:t>Mattel Ink. Corporate website (2022) </a:t>
            </a:r>
            <a:r>
              <a:rPr lang="en-US" sz="1800" i="1" dirty="0">
                <a:latin typeface="Arial" panose="020B0604020202020204" pitchFamily="34" charset="0"/>
                <a:cs typeface="Arial" panose="020B0604020202020204" pitchFamily="34" charset="0"/>
              </a:rPr>
              <a:t>About us. </a:t>
            </a:r>
            <a:r>
              <a:rPr lang="en-US" sz="1800" dirty="0">
                <a:latin typeface="Arial" panose="020B0604020202020204" pitchFamily="34" charset="0"/>
                <a:cs typeface="Arial" panose="020B0604020202020204" pitchFamily="34" charset="0"/>
              </a:rPr>
              <a:t>Available at: </a:t>
            </a:r>
            <a:r>
              <a:rPr lang="en-US" sz="180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https://corporate.mattel.com/en-us/about</a:t>
            </a:r>
            <a:r>
              <a:rPr lang="en-US" sz="1800" dirty="0">
                <a:latin typeface="Arial" panose="020B0604020202020204" pitchFamily="34" charset="0"/>
                <a:cs typeface="Arial" panose="020B0604020202020204" pitchFamily="34" charset="0"/>
              </a:rPr>
              <a:t> (Accessed: 15.03.2022)</a:t>
            </a:r>
          </a:p>
          <a:p>
            <a:r>
              <a:rPr lang="en-US" sz="1800" dirty="0">
                <a:latin typeface="Arial" panose="020B0604020202020204" pitchFamily="34" charset="0"/>
                <a:cs typeface="Arial" panose="020B0604020202020204" pitchFamily="34" charset="0"/>
              </a:rPr>
              <a:t>Wikipedia (2022) </a:t>
            </a:r>
            <a:r>
              <a:rPr lang="en-US" sz="1800" i="1" dirty="0">
                <a:latin typeface="Arial" panose="020B0604020202020204" pitchFamily="34" charset="0"/>
                <a:cs typeface="Arial" panose="020B0604020202020204" pitchFamily="34" charset="0"/>
              </a:rPr>
              <a:t>Mattel. </a:t>
            </a:r>
            <a:r>
              <a:rPr lang="en-US" sz="1800" dirty="0">
                <a:latin typeface="Arial" panose="020B0604020202020204" pitchFamily="34" charset="0"/>
                <a:cs typeface="Arial" panose="020B0604020202020204" pitchFamily="34" charset="0"/>
              </a:rPr>
              <a:t>Available at:</a:t>
            </a:r>
            <a:r>
              <a:rPr lang="en-US" sz="1800" dirty="0">
                <a:effectLst/>
                <a:latin typeface="Arial" panose="020B0604020202020204" pitchFamily="34" charset="0"/>
                <a:cs typeface="Arial" panose="020B0604020202020204" pitchFamily="34" charset="0"/>
              </a:rPr>
              <a:t> </a:t>
            </a:r>
            <a:r>
              <a:rPr lang="en-US" sz="180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https://en.wikipedia.org/wiki/Mattel</a:t>
            </a:r>
            <a:r>
              <a:rPr lang="en-US" sz="1800" dirty="0">
                <a:effectLst/>
                <a:latin typeface="Arial" panose="020B0604020202020204" pitchFamily="34" charset="0"/>
                <a:cs typeface="Arial" panose="020B0604020202020204" pitchFamily="34" charset="0"/>
              </a:rPr>
              <a:t> (Accessed: 15.03.2022</a:t>
            </a:r>
          </a:p>
          <a:p>
            <a:r>
              <a:rPr lang="en-US" sz="1800" dirty="0">
                <a:latin typeface="Arial" panose="020B0604020202020204" pitchFamily="34" charset="0"/>
                <a:cs typeface="Arial" panose="020B0604020202020204" pitchFamily="34" charset="0"/>
              </a:rPr>
              <a:t>Mattel, Ink. All rights reserved (2018) </a:t>
            </a:r>
            <a:r>
              <a:rPr lang="en-US" sz="1800" i="1" dirty="0">
                <a:latin typeface="Arial" panose="020B0604020202020204" pitchFamily="34" charset="0"/>
                <a:cs typeface="Arial" panose="020B0604020202020204" pitchFamily="34" charset="0"/>
              </a:rPr>
              <a:t>History. Hot wheels No1 selling toy in the world.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https://www.hotwheelsmedia.com/history/</a:t>
            </a:r>
            <a:r>
              <a:rPr lang="en-US" sz="1800" dirty="0">
                <a:latin typeface="Arial" panose="020B0604020202020204" pitchFamily="34" charset="0"/>
                <a:cs typeface="Arial" panose="020B0604020202020204" pitchFamily="34" charset="0"/>
              </a:rPr>
              <a:t>  (Accessed: 15.03.2022)</a:t>
            </a:r>
          </a:p>
          <a:p>
            <a:endParaRPr lang="en-US" sz="1800" dirty="0">
              <a:latin typeface="Arial" panose="020B0604020202020204" pitchFamily="34" charset="0"/>
              <a:cs typeface="Arial" panose="020B0604020202020204" pitchFamily="34" charset="0"/>
            </a:endParaRPr>
          </a:p>
          <a:p>
            <a:endParaRPr lang="bg-BG"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5498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Следа от самолет">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7" ma:contentTypeDescription="Create a new document." ma:contentTypeScope="" ma:versionID="d1a17051b5631d030e6d6a91677d5f90">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95e2332df86e99e2a29cfe6ca225e2fc"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7781D2-AFB7-4268-993E-5744EE4C08B1}">
  <ds:schemaRefs>
    <ds:schemaRef ds:uri="http://schemas.microsoft.com/office/2006/documentManagement/types"/>
    <ds:schemaRef ds:uri="http://schemas.microsoft.com/office/infopath/2007/PartnerControls"/>
    <ds:schemaRef ds:uri="2fff46f4-612e-44ba-884a-bcd0b08f5dc6"/>
    <ds:schemaRef ds:uri="http://schemas.openxmlformats.org/package/2006/metadata/core-properties"/>
    <ds:schemaRef ds:uri="http://purl.org/dc/dcmitype/"/>
    <ds:schemaRef ds:uri="http://purl.org/dc/terms/"/>
    <ds:schemaRef ds:uri="2185e222-3c8d-40d1-8655-532d5209bd26"/>
    <ds:schemaRef ds:uri="http://purl.org/dc/elements/1.1/"/>
    <ds:schemaRef ds:uri="http://www.w3.org/XML/1998/namespace"/>
    <ds:schemaRef ds:uri="http://schemas.microsoft.com/office/2006/metadata/properties"/>
  </ds:schemaRefs>
</ds:datastoreItem>
</file>

<file path=customXml/itemProps2.xml><?xml version="1.0" encoding="utf-8"?>
<ds:datastoreItem xmlns:ds="http://schemas.openxmlformats.org/officeDocument/2006/customXml" ds:itemID="{093D2CFD-AF13-46C0-9240-4F76B544DDD5}">
  <ds:schemaRefs>
    <ds:schemaRef ds:uri="http://schemas.microsoft.com/sharepoint/v3/contenttype/forms"/>
  </ds:schemaRefs>
</ds:datastoreItem>
</file>

<file path=customXml/itemProps3.xml><?xml version="1.0" encoding="utf-8"?>
<ds:datastoreItem xmlns:ds="http://schemas.openxmlformats.org/officeDocument/2006/customXml" ds:itemID="{7B9F2184-F0D8-4FC3-8EDB-6DB44B2F9A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TM04033937[[fn=Следа от самолет]]</Template>
  <TotalTime>5920</TotalTime>
  <Words>868</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Century Gothic</vt:lpstr>
      <vt:lpstr>Следа от самолет</vt:lpstr>
      <vt:lpstr>PowerPoint Presentation</vt:lpstr>
      <vt:lpstr>Mattel Inc.</vt:lpstr>
      <vt:lpstr>Introduction</vt:lpstr>
      <vt:lpstr>history</vt:lpstr>
      <vt:lpstr>PowerPoint Presentation</vt:lpstr>
      <vt:lpstr>Company`s best products</vt:lpstr>
      <vt:lpstr>For more than 50 years, Hot Wheels, the most amazing and innovative cars and track systems, has provided an adrenaline-charged vehicle game that ignites the spirit of the challenger in every child.</vt:lpstr>
      <vt:lpstr>the company focused on making toys with the characters of Disney`s cartoons, and then Mattel got the opportunity to sell his own works at Disneyland. Seeing a positive trend in the sale of cartoon characters, Mattel's management signed an agreement with other producers of animated films - Hanna-Barbera and Nickelodeon.</vt:lpstr>
      <vt:lpstr>PowerPoint Presentation</vt:lpstr>
      <vt:lpstr> goals</vt:lpstr>
      <vt:lpstr>Recommended alternative</vt:lpstr>
      <vt:lpstr>conclusion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Mattel inc.</dc:title>
  <dc:creator>Elena Nedelcheva (2115092)</dc:creator>
  <cp:lastModifiedBy>Elena Vasileva (2115092)</cp:lastModifiedBy>
  <cp:revision>7</cp:revision>
  <dcterms:created xsi:type="dcterms:W3CDTF">2022-03-13T15:47:27Z</dcterms:created>
  <dcterms:modified xsi:type="dcterms:W3CDTF">2022-03-26T10:06:39Z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