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277" r:id="rId2"/>
    <p:sldId id="291" r:id="rId3"/>
    <p:sldId id="257" r:id="rId4"/>
    <p:sldId id="258" r:id="rId5"/>
    <p:sldId id="259" r:id="rId6"/>
    <p:sldId id="289" r:id="rId7"/>
    <p:sldId id="260" r:id="rId8"/>
    <p:sldId id="261" r:id="rId9"/>
    <p:sldId id="262" r:id="rId10"/>
    <p:sldId id="263" r:id="rId11"/>
    <p:sldId id="264" r:id="rId12"/>
    <p:sldId id="265" r:id="rId13"/>
    <p:sldId id="267" r:id="rId14"/>
    <p:sldId id="266" r:id="rId15"/>
    <p:sldId id="256" r:id="rId16"/>
    <p:sldId id="290" r:id="rId17"/>
    <p:sldId id="278" r:id="rId18"/>
    <p:sldId id="279" r:id="rId19"/>
    <p:sldId id="280" r:id="rId20"/>
    <p:sldId id="281" r:id="rId21"/>
    <p:sldId id="282" r:id="rId22"/>
    <p:sldId id="283" r:id="rId23"/>
    <p:sldId id="284" r:id="rId24"/>
    <p:sldId id="285" r:id="rId25"/>
    <p:sldId id="286" r:id="rId26"/>
    <p:sldId id="287" r:id="rId27"/>
    <p:sldId id="288" r:id="rId28"/>
    <p:sldId id="293" r:id="rId29"/>
    <p:sldId id="292" r:id="rId30"/>
  </p:sldIdLst>
  <p:sldSz cx="9144000" cy="6858000" type="screen4x3"/>
  <p:notesSz cx="6792913" cy="992505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CE7041-7064-426C-8503-CCE1FD575BBC}" v="13" dt="2024-11-04T12:02:55.5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6"/>
        <p:guide pos="214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5" tIns="45873" rIns="91745" bIns="45873"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6785" y="0"/>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5" tIns="45873" rIns="91745" bIns="45873"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7506"/>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5" tIns="45873" rIns="91745" bIns="45873"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6785" y="9427506"/>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5" tIns="45873" rIns="91745" bIns="45873"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5" tIns="45873" rIns="91745" bIns="45873"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48401" y="0"/>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5" tIns="45873" rIns="91745" bIns="45873"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2813" y="742950"/>
            <a:ext cx="4967287"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5506" y="4713753"/>
            <a:ext cx="4981901" cy="4468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5" tIns="45873" rIns="91745" bIns="45873"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5" tIns="45873" rIns="91745" bIns="45873"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48401"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5" tIns="45873" rIns="91745" bIns="45873"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accent2"/>
                </a:solidFill>
              </a:rPr>
              <a:t>LCMB7026</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dirty="0">
                <a:solidFill>
                  <a:schemeClr val="accent2"/>
                </a:solidFill>
              </a:rPr>
              <a:t>Week 1</a:t>
            </a:r>
          </a:p>
          <a:p>
            <a:pPr eaLnBrk="1" hangingPunct="1"/>
            <a:r>
              <a:rPr lang="en-GB" altLang="en-US" dirty="0">
                <a:solidFill>
                  <a:schemeClr val="accent2"/>
                </a:solidFill>
              </a:rPr>
              <a:t>Introduction to International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B525C-8843-2C9A-D446-EBC0E6D2D7BC}"/>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B91794AE-8453-ECFE-7F27-1A5CA1DCDF54}"/>
              </a:ext>
            </a:extLst>
          </p:cNvPr>
          <p:cNvSpPr>
            <a:spLocks noGrp="1"/>
          </p:cNvSpPr>
          <p:nvPr>
            <p:ph idx="1"/>
          </p:nvPr>
        </p:nvSpPr>
        <p:spPr/>
        <p:txBody>
          <a:bodyPr/>
          <a:lstStyle/>
          <a:p>
            <a:r>
              <a:rPr lang="en-GB" sz="2400" dirty="0"/>
              <a:t>To understand the different levels of international marketing.</a:t>
            </a:r>
          </a:p>
          <a:p>
            <a:r>
              <a:rPr lang="en-GB" sz="2400" dirty="0"/>
              <a:t>To determine the differences between international and global marketers.</a:t>
            </a:r>
          </a:p>
          <a:p>
            <a:r>
              <a:rPr lang="en-GB" sz="2400" dirty="0"/>
              <a:t>To analyse the factors that influence the different stages of international marketing.</a:t>
            </a:r>
          </a:p>
          <a:p>
            <a:r>
              <a:rPr lang="en-GB" sz="2400" dirty="0"/>
              <a:t>To investigate the advantages and disadvantages of globalisation.</a:t>
            </a:r>
          </a:p>
        </p:txBody>
      </p:sp>
      <p:sp>
        <p:nvSpPr>
          <p:cNvPr id="4" name="Date Placeholder 3">
            <a:extLst>
              <a:ext uri="{FF2B5EF4-FFF2-40B4-BE49-F238E27FC236}">
                <a16:creationId xmlns:a16="http://schemas.microsoft.com/office/drawing/2014/main" id="{735BCE2F-3AF1-9C66-CA33-90D2E69D5B03}"/>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94C7F408-37FA-1E6A-D5D4-C3ED73A159BE}"/>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61773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2800" b="1" u="sng" dirty="0"/>
            </a:br>
            <a:br>
              <a:rPr lang="en-GB" sz="2800" b="1" u="sng" dirty="0"/>
            </a:br>
            <a:r>
              <a:rPr lang="en-GB" sz="2800" b="1" u="sng" dirty="0"/>
              <a:t>Stimuli for international experimentation</a:t>
            </a:r>
            <a:br>
              <a:rPr lang="en-GB" sz="2800" dirty="0"/>
            </a:br>
            <a:endParaRPr lang="en-GB" sz="2800" dirty="0"/>
          </a:p>
        </p:txBody>
      </p:sp>
      <p:sp>
        <p:nvSpPr>
          <p:cNvPr id="3" name="Content Placeholder 2"/>
          <p:cNvSpPr>
            <a:spLocks noGrp="1"/>
          </p:cNvSpPr>
          <p:nvPr>
            <p:ph idx="1"/>
          </p:nvPr>
        </p:nvSpPr>
        <p:spPr/>
        <p:txBody>
          <a:bodyPr/>
          <a:lstStyle/>
          <a:p>
            <a:r>
              <a:rPr lang="en-GB" sz="2800" dirty="0"/>
              <a:t>This occurs when a company operating in the domestic market experiences external and/or internal stimuli which encourages it to begin exporting.  External stimuli can take the form of unsolicited orders from buyers, having distributors abroad, and using domestic agents. </a:t>
            </a:r>
            <a:r>
              <a:rPr lang="en-GB" sz="2800" b="1" dirty="0"/>
              <a:t>(Passive approach to international marketing)</a:t>
            </a:r>
            <a:endParaRPr lang="en-GB" sz="2800" dirty="0"/>
          </a:p>
          <a:p>
            <a:pPr marL="0" indent="0">
              <a:buNone/>
            </a:pPr>
            <a:endParaRPr lang="en-GB" dirty="0"/>
          </a:p>
        </p:txBody>
      </p:sp>
    </p:spTree>
    <p:extLst>
      <p:ext uri="{BB962C8B-B14F-4D97-AF65-F5344CB8AC3E}">
        <p14:creationId xmlns:p14="http://schemas.microsoft.com/office/powerpoint/2010/main" val="4029415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br>
            <a:br>
              <a:rPr lang="en-GB" b="1" u="sng" dirty="0"/>
            </a:br>
            <a:r>
              <a:rPr lang="en-GB" sz="3100" b="1" u="sng" dirty="0"/>
              <a:t>Active international involvement</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As firms become more involved they become active internationally, there is an exploration of marketing opportunities that can impose considerable physical, financial and managerial demands on the company’s resources. </a:t>
            </a:r>
          </a:p>
          <a:p>
            <a:pPr marL="0" indent="0">
              <a:buNone/>
            </a:pPr>
            <a:endParaRPr lang="en-GB" dirty="0"/>
          </a:p>
        </p:txBody>
      </p:sp>
    </p:spTree>
    <p:extLst>
      <p:ext uri="{BB962C8B-B14F-4D97-AF65-F5344CB8AC3E}">
        <p14:creationId xmlns:p14="http://schemas.microsoft.com/office/powerpoint/2010/main" val="81938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b="1" u="sng" dirty="0"/>
            </a:br>
            <a:br>
              <a:rPr lang="en-GB" sz="3100" b="1" u="sng" dirty="0"/>
            </a:br>
            <a:br>
              <a:rPr lang="en-GB" sz="3100" b="1" u="sng" dirty="0"/>
            </a:br>
            <a:r>
              <a:rPr lang="en-GB" sz="3100" b="1" u="sng" dirty="0"/>
              <a:t>Committed international involvement</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The company is a committed participant in international marketing.</a:t>
            </a:r>
          </a:p>
          <a:p>
            <a:endParaRPr lang="en-GB" dirty="0"/>
          </a:p>
        </p:txBody>
      </p:sp>
    </p:spTree>
    <p:extLst>
      <p:ext uri="{BB962C8B-B14F-4D97-AF65-F5344CB8AC3E}">
        <p14:creationId xmlns:p14="http://schemas.microsoft.com/office/powerpoint/2010/main" val="7000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BA35-7DD7-4C18-A602-254696D41220}"/>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B39AEE44-7967-4419-9450-2B65F3747591}"/>
              </a:ext>
            </a:extLst>
          </p:cNvPr>
          <p:cNvSpPr>
            <a:spLocks noGrp="1"/>
          </p:cNvSpPr>
          <p:nvPr>
            <p:ph idx="1"/>
          </p:nvPr>
        </p:nvSpPr>
        <p:spPr/>
        <p:txBody>
          <a:bodyPr/>
          <a:lstStyle/>
          <a:p>
            <a:r>
              <a:rPr lang="en-GB" dirty="0"/>
              <a:t>What is the difference between an international and a global marketer?</a:t>
            </a:r>
          </a:p>
        </p:txBody>
      </p:sp>
      <p:sp>
        <p:nvSpPr>
          <p:cNvPr id="4" name="Date Placeholder 3">
            <a:extLst>
              <a:ext uri="{FF2B5EF4-FFF2-40B4-BE49-F238E27FC236}">
                <a16:creationId xmlns:a16="http://schemas.microsoft.com/office/drawing/2014/main" id="{0773DC31-2A4D-4DB8-B4B1-7D0B5ED2EF4B}"/>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C991C807-7254-4605-820B-4D0218315214}"/>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593908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Phase 1: Initial Entry</a:t>
            </a:r>
          </a:p>
        </p:txBody>
      </p:sp>
      <p:sp>
        <p:nvSpPr>
          <p:cNvPr id="3" name="Content Placeholder 2"/>
          <p:cNvSpPr>
            <a:spLocks noGrp="1"/>
          </p:cNvSpPr>
          <p:nvPr>
            <p:ph idx="1"/>
          </p:nvPr>
        </p:nvSpPr>
        <p:spPr/>
        <p:txBody>
          <a:bodyPr/>
          <a:lstStyle/>
          <a:p>
            <a:r>
              <a:rPr lang="en-GB" dirty="0"/>
              <a:t>Management selects the countries, STP and the market entry methods. </a:t>
            </a:r>
          </a:p>
        </p:txBody>
      </p:sp>
    </p:spTree>
    <p:extLst>
      <p:ext uri="{BB962C8B-B14F-4D97-AF65-F5344CB8AC3E}">
        <p14:creationId xmlns:p14="http://schemas.microsoft.com/office/powerpoint/2010/main" val="1245599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3600" b="1" dirty="0"/>
              <a:t>Phase 2: Local Market Expansion</a:t>
            </a:r>
          </a:p>
        </p:txBody>
      </p:sp>
      <p:sp>
        <p:nvSpPr>
          <p:cNvPr id="3" name="Content Placeholder 2"/>
          <p:cNvSpPr>
            <a:spLocks noGrp="1"/>
          </p:cNvSpPr>
          <p:nvPr>
            <p:ph idx="1"/>
          </p:nvPr>
        </p:nvSpPr>
        <p:spPr/>
        <p:txBody>
          <a:bodyPr/>
          <a:lstStyle/>
          <a:p>
            <a:r>
              <a:rPr lang="en-GB" dirty="0"/>
              <a:t>The firm extends its activities within each selected country. The marketing strategy and marketing mix are adapted to meet each country’s demands. </a:t>
            </a:r>
          </a:p>
        </p:txBody>
      </p:sp>
    </p:spTree>
    <p:extLst>
      <p:ext uri="{BB962C8B-B14F-4D97-AF65-F5344CB8AC3E}">
        <p14:creationId xmlns:p14="http://schemas.microsoft.com/office/powerpoint/2010/main" val="101216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b="1" dirty="0"/>
            </a:br>
            <a:r>
              <a:rPr lang="en-GB" sz="3600" b="1" dirty="0"/>
              <a:t>Phase 3: Global Rationalisation</a:t>
            </a:r>
          </a:p>
        </p:txBody>
      </p:sp>
      <p:sp>
        <p:nvSpPr>
          <p:cNvPr id="5" name="Content Placeholder 4"/>
          <p:cNvSpPr>
            <a:spLocks noGrp="1"/>
          </p:cNvSpPr>
          <p:nvPr>
            <p:ph idx="1"/>
          </p:nvPr>
        </p:nvSpPr>
        <p:spPr/>
        <p:txBody>
          <a:bodyPr/>
          <a:lstStyle/>
          <a:p>
            <a:r>
              <a:rPr lang="en-GB" dirty="0"/>
              <a:t>Global expansion leads to the integration of operations and increased marketing between countries. The company is ‘</a:t>
            </a:r>
            <a:r>
              <a:rPr lang="en-GB" dirty="0" err="1"/>
              <a:t>Glocal</a:t>
            </a:r>
            <a:r>
              <a:rPr lang="en-GB" dirty="0"/>
              <a:t>’.</a:t>
            </a:r>
          </a:p>
        </p:txBody>
      </p:sp>
    </p:spTree>
    <p:extLst>
      <p:ext uri="{BB962C8B-B14F-4D97-AF65-F5344CB8AC3E}">
        <p14:creationId xmlns:p14="http://schemas.microsoft.com/office/powerpoint/2010/main" val="662866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b="1" u="sng" dirty="0"/>
            </a:br>
            <a:br>
              <a:rPr lang="en-GB" sz="3100" b="1" u="sng" dirty="0"/>
            </a:br>
            <a:br>
              <a:rPr lang="en-GB" dirty="0"/>
            </a:br>
            <a:endParaRPr lang="en-GB" dirty="0"/>
          </a:p>
        </p:txBody>
      </p:sp>
      <p:sp>
        <p:nvSpPr>
          <p:cNvPr id="3" name="Content Placeholder 2"/>
          <p:cNvSpPr>
            <a:spLocks noGrp="1"/>
          </p:cNvSpPr>
          <p:nvPr>
            <p:ph idx="1"/>
          </p:nvPr>
        </p:nvSpPr>
        <p:spPr/>
        <p:txBody>
          <a:bodyPr>
            <a:normAutofit fontScale="85000" lnSpcReduction="10000"/>
          </a:bodyPr>
          <a:lstStyle/>
          <a:p>
            <a:r>
              <a:rPr lang="en-GB" b="1" u="sng" dirty="0"/>
              <a:t>Douglas and Craig (1989)</a:t>
            </a:r>
            <a:r>
              <a:rPr lang="en-GB" dirty="0"/>
              <a:t> suggested that for Phase 1, initial market entry, triggers could include:</a:t>
            </a:r>
          </a:p>
          <a:p>
            <a:pPr marL="0" indent="0">
              <a:buNone/>
            </a:pPr>
            <a:r>
              <a:rPr lang="en-GB" dirty="0"/>
              <a:t> </a:t>
            </a:r>
          </a:p>
          <a:p>
            <a:pPr lvl="0"/>
            <a:r>
              <a:rPr lang="en-GB" dirty="0"/>
              <a:t>Saturation of the domestic market                                      </a:t>
            </a:r>
          </a:p>
          <a:p>
            <a:pPr marL="0" indent="0">
              <a:buNone/>
            </a:pPr>
            <a:r>
              <a:rPr lang="en-GB" dirty="0"/>
              <a:t>  </a:t>
            </a:r>
          </a:p>
          <a:p>
            <a:pPr lvl="0"/>
            <a:r>
              <a:rPr lang="en-GB" dirty="0"/>
              <a:t> Entry of foreign competition in the home market                                  </a:t>
            </a:r>
          </a:p>
          <a:p>
            <a:pPr marL="0" indent="0">
              <a:buNone/>
            </a:pPr>
            <a:r>
              <a:rPr lang="en-GB" dirty="0"/>
              <a:t> </a:t>
            </a:r>
          </a:p>
          <a:p>
            <a:pPr lvl="0"/>
            <a:r>
              <a:rPr lang="en-GB" dirty="0"/>
              <a:t>Diversification of risk                             </a:t>
            </a:r>
          </a:p>
          <a:p>
            <a:endParaRPr lang="en-GB" dirty="0"/>
          </a:p>
        </p:txBody>
      </p:sp>
    </p:spTree>
    <p:extLst>
      <p:ext uri="{BB962C8B-B14F-4D97-AF65-F5344CB8AC3E}">
        <p14:creationId xmlns:p14="http://schemas.microsoft.com/office/powerpoint/2010/main" val="2530300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b="1" dirty="0"/>
            </a:br>
            <a:br>
              <a:rPr lang="en-GB" sz="3100" b="1" dirty="0"/>
            </a:br>
            <a:br>
              <a:rPr lang="en-GB" sz="3100" b="1" dirty="0"/>
            </a:br>
            <a:r>
              <a:rPr lang="en-GB" sz="3100" b="1" dirty="0"/>
              <a:t>Triggers at Phase 2, local market expansion, might be:</a:t>
            </a:r>
            <a:br>
              <a:rPr lang="en-GB" dirty="0"/>
            </a:br>
            <a:endParaRPr lang="en-GB" dirty="0"/>
          </a:p>
        </p:txBody>
      </p:sp>
      <p:sp>
        <p:nvSpPr>
          <p:cNvPr id="3" name="Content Placeholder 2"/>
          <p:cNvSpPr>
            <a:spLocks noGrp="1"/>
          </p:cNvSpPr>
          <p:nvPr>
            <p:ph idx="1"/>
          </p:nvPr>
        </p:nvSpPr>
        <p:spPr/>
        <p:txBody>
          <a:bodyPr/>
          <a:lstStyle/>
          <a:p>
            <a:pPr lvl="0"/>
            <a:r>
              <a:rPr lang="en-GB" dirty="0"/>
              <a:t> Management initiative and motivation                                    </a:t>
            </a:r>
          </a:p>
          <a:p>
            <a:pPr marL="0" indent="0">
              <a:buNone/>
            </a:pPr>
            <a:endParaRPr lang="en-GB" dirty="0"/>
          </a:p>
          <a:p>
            <a:pPr lvl="0"/>
            <a:r>
              <a:rPr lang="en-GB" dirty="0"/>
              <a:t> Desire to utilise assets more effectively                                                       </a:t>
            </a:r>
          </a:p>
          <a:p>
            <a:pPr marL="0" indent="0">
              <a:buNone/>
            </a:pPr>
            <a:r>
              <a:rPr lang="en-GB" dirty="0"/>
              <a:t> </a:t>
            </a:r>
          </a:p>
          <a:p>
            <a:pPr lvl="0"/>
            <a:r>
              <a:rPr lang="en-GB" dirty="0"/>
              <a:t>Market growth</a:t>
            </a:r>
          </a:p>
          <a:p>
            <a:endParaRPr lang="en-GB" dirty="0"/>
          </a:p>
        </p:txBody>
      </p:sp>
    </p:spTree>
    <p:extLst>
      <p:ext uri="{BB962C8B-B14F-4D97-AF65-F5344CB8AC3E}">
        <p14:creationId xmlns:p14="http://schemas.microsoft.com/office/powerpoint/2010/main" val="2496495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b="1" dirty="0"/>
            </a:br>
            <a:br>
              <a:rPr lang="en-GB" sz="3600" b="1" dirty="0"/>
            </a:br>
            <a:r>
              <a:rPr lang="en-GB" sz="3600" b="1" dirty="0"/>
              <a:t>In Phase 3, global rationalisation, the triggers could be:</a:t>
            </a:r>
            <a:br>
              <a:rPr lang="en-GB" dirty="0"/>
            </a:br>
            <a:endParaRPr lang="en-GB" dirty="0"/>
          </a:p>
        </p:txBody>
      </p:sp>
      <p:sp>
        <p:nvSpPr>
          <p:cNvPr id="3" name="Content Placeholder 2"/>
          <p:cNvSpPr>
            <a:spLocks noGrp="1"/>
          </p:cNvSpPr>
          <p:nvPr>
            <p:ph idx="1"/>
          </p:nvPr>
        </p:nvSpPr>
        <p:spPr/>
        <p:txBody>
          <a:bodyPr>
            <a:normAutofit/>
          </a:bodyPr>
          <a:lstStyle/>
          <a:p>
            <a:pPr lvl="0"/>
            <a:r>
              <a:rPr lang="en-GB" dirty="0"/>
              <a:t> Cost benefits and duplication  of efforts between countries                                                                 </a:t>
            </a:r>
          </a:p>
          <a:p>
            <a:pPr marL="0" indent="0">
              <a:buNone/>
            </a:pPr>
            <a:endParaRPr lang="en-GB" dirty="0"/>
          </a:p>
          <a:p>
            <a:pPr lvl="0"/>
            <a:r>
              <a:rPr lang="en-GB" dirty="0"/>
              <a:t>  Emergence of global customers</a:t>
            </a:r>
          </a:p>
          <a:p>
            <a:pPr marL="0" indent="0">
              <a:buNone/>
            </a:pPr>
            <a:r>
              <a:rPr lang="en-GB" dirty="0"/>
              <a:t> </a:t>
            </a:r>
          </a:p>
          <a:p>
            <a:pPr lvl="0"/>
            <a:r>
              <a:rPr lang="en-GB" dirty="0"/>
              <a:t>Learning through the transfer of ideas and experience</a:t>
            </a:r>
          </a:p>
        </p:txBody>
      </p:sp>
    </p:spTree>
    <p:extLst>
      <p:ext uri="{BB962C8B-B14F-4D97-AF65-F5344CB8AC3E}">
        <p14:creationId xmlns:p14="http://schemas.microsoft.com/office/powerpoint/2010/main" val="820158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Services</a:t>
            </a:r>
          </a:p>
        </p:txBody>
      </p:sp>
      <p:sp>
        <p:nvSpPr>
          <p:cNvPr id="3" name="Content Placeholder 2"/>
          <p:cNvSpPr>
            <a:spLocks noGrp="1"/>
          </p:cNvSpPr>
          <p:nvPr>
            <p:ph idx="1"/>
          </p:nvPr>
        </p:nvSpPr>
        <p:spPr/>
        <p:txBody>
          <a:bodyPr>
            <a:normAutofit fontScale="85000" lnSpcReduction="20000"/>
          </a:bodyPr>
          <a:lstStyle/>
          <a:p>
            <a:pPr lvl="0"/>
            <a:r>
              <a:rPr lang="en-GB" b="1" dirty="0"/>
              <a:t>Intangibility                             </a:t>
            </a:r>
            <a:endParaRPr lang="en-GB" dirty="0"/>
          </a:p>
          <a:p>
            <a:pPr marL="0" indent="0">
              <a:buNone/>
            </a:pPr>
            <a:endParaRPr lang="en-GB" dirty="0"/>
          </a:p>
          <a:p>
            <a:pPr lvl="0"/>
            <a:r>
              <a:rPr lang="en-GB" b="1" dirty="0"/>
              <a:t>Inseparability of production and consumption</a:t>
            </a:r>
            <a:endParaRPr lang="en-GB" dirty="0"/>
          </a:p>
          <a:p>
            <a:pPr marL="0" indent="0">
              <a:buNone/>
            </a:pPr>
            <a:r>
              <a:rPr lang="en-GB" b="1" dirty="0"/>
              <a:t> </a:t>
            </a:r>
            <a:endParaRPr lang="en-GB" dirty="0"/>
          </a:p>
          <a:p>
            <a:pPr lvl="0"/>
            <a:r>
              <a:rPr lang="en-GB" b="1" dirty="0"/>
              <a:t>Perishability</a:t>
            </a:r>
            <a:endParaRPr lang="en-GB" dirty="0"/>
          </a:p>
          <a:p>
            <a:pPr marL="0" indent="0">
              <a:buNone/>
            </a:pPr>
            <a:r>
              <a:rPr lang="en-GB" b="1" dirty="0"/>
              <a:t> </a:t>
            </a:r>
            <a:endParaRPr lang="en-GB" dirty="0"/>
          </a:p>
          <a:p>
            <a:pPr lvl="0"/>
            <a:r>
              <a:rPr lang="en-GB" b="1" dirty="0"/>
              <a:t>Heterogeneity</a:t>
            </a:r>
            <a:r>
              <a:rPr lang="en-GB" dirty="0"/>
              <a:t> (</a:t>
            </a:r>
            <a:r>
              <a:rPr lang="en-GB" b="1" dirty="0"/>
              <a:t>or</a:t>
            </a:r>
            <a:r>
              <a:rPr lang="en-GB" dirty="0"/>
              <a:t> </a:t>
            </a:r>
            <a:r>
              <a:rPr lang="en-GB" b="1" dirty="0"/>
              <a:t>variability</a:t>
            </a:r>
            <a:r>
              <a:rPr lang="en-GB" dirty="0"/>
              <a:t>)</a:t>
            </a:r>
          </a:p>
          <a:p>
            <a:pPr marL="0" indent="0">
              <a:buNone/>
            </a:pPr>
            <a:r>
              <a:rPr lang="en-GB" b="1" dirty="0"/>
              <a:t> </a:t>
            </a:r>
            <a:endParaRPr lang="en-GB" dirty="0"/>
          </a:p>
          <a:p>
            <a:pPr lvl="0"/>
            <a:r>
              <a:rPr lang="en-GB" b="1" dirty="0"/>
              <a:t>Ownership</a:t>
            </a:r>
            <a:endParaRPr lang="en-GB" dirty="0"/>
          </a:p>
          <a:p>
            <a:endParaRPr lang="en-GB" dirty="0"/>
          </a:p>
        </p:txBody>
      </p:sp>
    </p:spTree>
    <p:extLst>
      <p:ext uri="{BB962C8B-B14F-4D97-AF65-F5344CB8AC3E}">
        <p14:creationId xmlns:p14="http://schemas.microsoft.com/office/powerpoint/2010/main" val="253219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b="1" u="sng" dirty="0"/>
            </a:br>
            <a:br>
              <a:rPr lang="en-GB" sz="3600" b="1" u="sng" dirty="0"/>
            </a:br>
            <a:r>
              <a:rPr lang="en-GB" sz="3600" b="1" u="sng" dirty="0"/>
              <a:t>International considerations with services</a:t>
            </a:r>
            <a:br>
              <a:rPr lang="en-GB" dirty="0"/>
            </a:br>
            <a:endParaRPr lang="en-GB" dirty="0"/>
          </a:p>
        </p:txBody>
      </p:sp>
      <p:sp>
        <p:nvSpPr>
          <p:cNvPr id="3" name="Content Placeholder 2"/>
          <p:cNvSpPr>
            <a:spLocks noGrp="1"/>
          </p:cNvSpPr>
          <p:nvPr>
            <p:ph idx="1"/>
          </p:nvPr>
        </p:nvSpPr>
        <p:spPr/>
        <p:txBody>
          <a:bodyPr/>
          <a:lstStyle/>
          <a:p>
            <a:r>
              <a:rPr lang="en-GB" dirty="0"/>
              <a:t>There should be a combination of adaptation and standardisation with international services.</a:t>
            </a:r>
          </a:p>
        </p:txBody>
      </p:sp>
    </p:spTree>
    <p:extLst>
      <p:ext uri="{BB962C8B-B14F-4D97-AF65-F5344CB8AC3E}">
        <p14:creationId xmlns:p14="http://schemas.microsoft.com/office/powerpoint/2010/main" val="2941905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3600" b="1" dirty="0"/>
              <a:t>Globalisation </a:t>
            </a:r>
          </a:p>
        </p:txBody>
      </p:sp>
      <p:sp>
        <p:nvSpPr>
          <p:cNvPr id="3" name="Subtitle 2"/>
          <p:cNvSpPr>
            <a:spLocks noGrp="1"/>
          </p:cNvSpPr>
          <p:nvPr>
            <p:ph type="subTitle" idx="1"/>
          </p:nvPr>
        </p:nvSpPr>
        <p:spPr/>
        <p:txBody>
          <a:bodyPr/>
          <a:lstStyle/>
          <a:p>
            <a:r>
              <a:rPr lang="en-GB" dirty="0">
                <a:solidFill>
                  <a:schemeClr val="bg1"/>
                </a:solidFill>
              </a:rPr>
              <a:t>Advantages and Dis-Advantages</a:t>
            </a:r>
          </a:p>
        </p:txBody>
      </p:sp>
    </p:spTree>
    <p:extLst>
      <p:ext uri="{BB962C8B-B14F-4D97-AF65-F5344CB8AC3E}">
        <p14:creationId xmlns:p14="http://schemas.microsoft.com/office/powerpoint/2010/main" val="28489684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502FC-F6D8-03DE-FD02-3EF312417B38}"/>
              </a:ext>
            </a:extLst>
          </p:cNvPr>
          <p:cNvSpPr>
            <a:spLocks noGrp="1"/>
          </p:cNvSpPr>
          <p:nvPr>
            <p:ph type="title"/>
          </p:nvPr>
        </p:nvSpPr>
        <p:spPr/>
        <p:txBody>
          <a:bodyPr/>
          <a:lstStyle/>
          <a:p>
            <a:r>
              <a:rPr lang="en-GB" dirty="0"/>
              <a:t>What is Globalisation?</a:t>
            </a:r>
          </a:p>
        </p:txBody>
      </p:sp>
      <p:sp>
        <p:nvSpPr>
          <p:cNvPr id="3" name="Content Placeholder 2">
            <a:extLst>
              <a:ext uri="{FF2B5EF4-FFF2-40B4-BE49-F238E27FC236}">
                <a16:creationId xmlns:a16="http://schemas.microsoft.com/office/drawing/2014/main" id="{8F6EC90C-FE2C-DD0C-E481-F6F9AD0460E7}"/>
              </a:ext>
            </a:extLst>
          </p:cNvPr>
          <p:cNvSpPr>
            <a:spLocks noGrp="1"/>
          </p:cNvSpPr>
          <p:nvPr>
            <p:ph idx="1"/>
          </p:nvPr>
        </p:nvSpPr>
        <p:spPr/>
        <p:txBody>
          <a:bodyPr/>
          <a:lstStyle/>
          <a:p>
            <a:r>
              <a:rPr lang="en-GB" b="0" i="0" dirty="0">
                <a:effectLst/>
                <a:latin typeface="SourceSansPro"/>
              </a:rPr>
              <a:t>Globalisation is the spread of products, technology, information, and jobs across national borders and cultures. In economic terms, it describes an interdependence of nations around the globe fostered through free trade.</a:t>
            </a:r>
          </a:p>
          <a:p>
            <a:pPr marL="0" indent="0">
              <a:buNone/>
            </a:pPr>
            <a:endParaRPr lang="en-GB" dirty="0"/>
          </a:p>
        </p:txBody>
      </p:sp>
      <p:sp>
        <p:nvSpPr>
          <p:cNvPr id="4" name="Date Placeholder 3">
            <a:extLst>
              <a:ext uri="{FF2B5EF4-FFF2-40B4-BE49-F238E27FC236}">
                <a16:creationId xmlns:a16="http://schemas.microsoft.com/office/drawing/2014/main" id="{25C9FF9A-3330-A122-19FA-488114828C60}"/>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E57E776A-5EFA-9D6D-3256-A8A198C5E905}"/>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389155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dirty="0"/>
              <a:t>Advantages of Globalisation</a:t>
            </a:r>
          </a:p>
        </p:txBody>
      </p:sp>
      <p:sp>
        <p:nvSpPr>
          <p:cNvPr id="3" name="Content Placeholder 2"/>
          <p:cNvSpPr>
            <a:spLocks noGrp="1"/>
          </p:cNvSpPr>
          <p:nvPr>
            <p:ph idx="1"/>
          </p:nvPr>
        </p:nvSpPr>
        <p:spPr>
          <a:xfrm>
            <a:off x="768096" y="2286000"/>
            <a:ext cx="7764344" cy="2799184"/>
          </a:xfrm>
        </p:spPr>
        <p:txBody>
          <a:bodyPr>
            <a:normAutofit fontScale="85000" lnSpcReduction="10000"/>
          </a:bodyPr>
          <a:lstStyle/>
          <a:p>
            <a:r>
              <a:rPr lang="en-GB" b="1" dirty="0"/>
              <a:t>Increase in employment opportunities</a:t>
            </a:r>
            <a:r>
              <a:rPr lang="en-GB" dirty="0"/>
              <a:t>: </a:t>
            </a:r>
          </a:p>
          <a:p>
            <a:pPr marL="0" indent="0">
              <a:buNone/>
            </a:pPr>
            <a:r>
              <a:rPr lang="en-GB" dirty="0"/>
              <a:t>As globalisation increases, more and more companies are setting up businesses in other countries. This in turn increases the employment opportunities that people at one place have. People can get better jobs without having to move to other countries in search of better jobs.</a:t>
            </a:r>
          </a:p>
        </p:txBody>
      </p:sp>
    </p:spTree>
    <p:extLst>
      <p:ext uri="{BB962C8B-B14F-4D97-AF65-F5344CB8AC3E}">
        <p14:creationId xmlns:p14="http://schemas.microsoft.com/office/powerpoint/2010/main" val="80282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747254" cy="1499616"/>
          </a:xfrm>
        </p:spPr>
        <p:txBody>
          <a:bodyPr>
            <a:normAutofit/>
          </a:bodyPr>
          <a:lstStyle/>
          <a:p>
            <a:endParaRPr lang="en-GB" dirty="0"/>
          </a:p>
        </p:txBody>
      </p:sp>
      <p:sp>
        <p:nvSpPr>
          <p:cNvPr id="3" name="Content Placeholder 2"/>
          <p:cNvSpPr>
            <a:spLocks noGrp="1"/>
          </p:cNvSpPr>
          <p:nvPr>
            <p:ph idx="1"/>
          </p:nvPr>
        </p:nvSpPr>
        <p:spPr>
          <a:xfrm>
            <a:off x="768096" y="2286000"/>
            <a:ext cx="7747254" cy="3862971"/>
          </a:xfrm>
        </p:spPr>
        <p:txBody>
          <a:bodyPr>
            <a:normAutofit/>
          </a:bodyPr>
          <a:lstStyle/>
          <a:p>
            <a:r>
              <a:rPr lang="en-GB" b="1" dirty="0"/>
              <a:t>Education</a:t>
            </a:r>
            <a:r>
              <a:rPr lang="en-GB" dirty="0"/>
              <a:t>: </a:t>
            </a:r>
          </a:p>
          <a:p>
            <a:pPr marL="0" indent="0">
              <a:buNone/>
            </a:pPr>
            <a:r>
              <a:rPr lang="en-GB" dirty="0"/>
              <a:t>With the increase in globalisation, it has become easier for people to move across borders to different parts of the world to acquire better education. This has resulted in an integration of cultures</a:t>
            </a:r>
          </a:p>
        </p:txBody>
      </p:sp>
    </p:spTree>
    <p:extLst>
      <p:ext uri="{BB962C8B-B14F-4D97-AF65-F5344CB8AC3E}">
        <p14:creationId xmlns:p14="http://schemas.microsoft.com/office/powerpoint/2010/main" val="780737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dirty="0"/>
          </a:p>
        </p:txBody>
      </p:sp>
      <p:sp>
        <p:nvSpPr>
          <p:cNvPr id="3" name="Content Placeholder 2"/>
          <p:cNvSpPr>
            <a:spLocks noGrp="1"/>
          </p:cNvSpPr>
          <p:nvPr>
            <p:ph idx="1"/>
          </p:nvPr>
        </p:nvSpPr>
        <p:spPr>
          <a:xfrm>
            <a:off x="768096" y="1988840"/>
            <a:ext cx="8124384" cy="4320520"/>
          </a:xfrm>
        </p:spPr>
        <p:txBody>
          <a:bodyPr>
            <a:normAutofit/>
          </a:bodyPr>
          <a:lstStyle/>
          <a:p>
            <a:r>
              <a:rPr lang="en-GB" b="1" dirty="0"/>
              <a:t>Increase in free trade</a:t>
            </a:r>
            <a:r>
              <a:rPr lang="en-GB" dirty="0"/>
              <a:t>: </a:t>
            </a:r>
          </a:p>
          <a:p>
            <a:pPr marL="0" indent="0">
              <a:buNone/>
            </a:pPr>
            <a:r>
              <a:rPr lang="en-GB" dirty="0"/>
              <a:t>An increase in free trade has opened doors for investors in developed countries to invest their money in developing countries. Big companies from developed countries have the freedom to operate in developing countries.</a:t>
            </a:r>
          </a:p>
        </p:txBody>
      </p:sp>
    </p:spTree>
    <p:extLst>
      <p:ext uri="{BB962C8B-B14F-4D97-AF65-F5344CB8AC3E}">
        <p14:creationId xmlns:p14="http://schemas.microsoft.com/office/powerpoint/2010/main" val="2146158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4852" y="1268760"/>
            <a:ext cx="5255248" cy="4712747"/>
          </a:xfrm>
        </p:spPr>
        <p:txBody>
          <a:bodyPr anchor="t">
            <a:normAutofit/>
          </a:bodyPr>
          <a:lstStyle/>
          <a:p>
            <a:endParaRPr lang="en-GB" dirty="0"/>
          </a:p>
        </p:txBody>
      </p:sp>
      <p:sp>
        <p:nvSpPr>
          <p:cNvPr id="3" name="Content Placeholder 2"/>
          <p:cNvSpPr>
            <a:spLocks noGrp="1"/>
          </p:cNvSpPr>
          <p:nvPr>
            <p:ph idx="1"/>
          </p:nvPr>
        </p:nvSpPr>
        <p:spPr>
          <a:xfrm>
            <a:off x="395537" y="876493"/>
            <a:ext cx="7920879" cy="3200579"/>
          </a:xfrm>
        </p:spPr>
        <p:txBody>
          <a:bodyPr anchor="b">
            <a:normAutofit/>
          </a:bodyPr>
          <a:lstStyle/>
          <a:p>
            <a:r>
              <a:rPr lang="en-GB" sz="2000" dirty="0">
                <a:solidFill>
                  <a:srgbClr val="FFFFFF"/>
                </a:solidFill>
              </a:rPr>
              <a:t> </a:t>
            </a:r>
            <a:r>
              <a:rPr lang="en-GB" sz="2000" b="1" dirty="0"/>
              <a:t>Increase in quality of goods and services</a:t>
            </a:r>
            <a:r>
              <a:rPr lang="en-GB" sz="2000" dirty="0"/>
              <a:t>: </a:t>
            </a:r>
          </a:p>
          <a:p>
            <a:pPr marL="0" indent="0">
              <a:buNone/>
            </a:pPr>
            <a:r>
              <a:rPr lang="en-GB" sz="2000" dirty="0"/>
              <a:t>As a result of globalisation, people have access to the best quality of goods and services throughout the world. Companies have to strive to provide better quality goods and services to the consumer and the consumer has the freedom of choosing whichever product he/she thinks is best suited for his/her needs. </a:t>
            </a:r>
          </a:p>
        </p:txBody>
      </p:sp>
    </p:spTree>
    <p:extLst>
      <p:ext uri="{BB962C8B-B14F-4D97-AF65-F5344CB8AC3E}">
        <p14:creationId xmlns:p14="http://schemas.microsoft.com/office/powerpoint/2010/main" val="308715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a:p>
        </p:txBody>
      </p:sp>
      <p:sp>
        <p:nvSpPr>
          <p:cNvPr id="3" name="Content Placeholder 2"/>
          <p:cNvSpPr>
            <a:spLocks noGrp="1"/>
          </p:cNvSpPr>
          <p:nvPr>
            <p:ph idx="1"/>
          </p:nvPr>
        </p:nvSpPr>
        <p:spPr>
          <a:xfrm>
            <a:off x="768096" y="2286000"/>
            <a:ext cx="8052376" cy="2007096"/>
          </a:xfrm>
        </p:spPr>
        <p:txBody>
          <a:bodyPr>
            <a:normAutofit/>
          </a:bodyPr>
          <a:lstStyle/>
          <a:p>
            <a:r>
              <a:rPr lang="en-GB" dirty="0"/>
              <a:t>Companies can increase growth in a mature market and reach a wider target market.</a:t>
            </a:r>
          </a:p>
        </p:txBody>
      </p:sp>
    </p:spTree>
    <p:extLst>
      <p:ext uri="{BB962C8B-B14F-4D97-AF65-F5344CB8AC3E}">
        <p14:creationId xmlns:p14="http://schemas.microsoft.com/office/powerpoint/2010/main" val="2408145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dirty="0"/>
          </a:p>
        </p:txBody>
      </p:sp>
      <p:sp>
        <p:nvSpPr>
          <p:cNvPr id="3" name="Content Placeholder 2"/>
          <p:cNvSpPr>
            <a:spLocks noGrp="1"/>
          </p:cNvSpPr>
          <p:nvPr>
            <p:ph idx="1"/>
          </p:nvPr>
        </p:nvSpPr>
        <p:spPr>
          <a:xfrm>
            <a:off x="768096" y="2286000"/>
            <a:ext cx="7980368" cy="2871192"/>
          </a:xfrm>
        </p:spPr>
        <p:txBody>
          <a:bodyPr>
            <a:normAutofit fontScale="92500" lnSpcReduction="10000"/>
          </a:bodyPr>
          <a:lstStyle/>
          <a:p>
            <a:r>
              <a:rPr lang="en-GB" b="1" dirty="0"/>
              <a:t>Decrease in prices of goods and services</a:t>
            </a:r>
            <a:r>
              <a:rPr lang="en-GB" dirty="0"/>
              <a:t>: </a:t>
            </a:r>
          </a:p>
          <a:p>
            <a:pPr marL="0" indent="0">
              <a:buNone/>
            </a:pPr>
            <a:r>
              <a:rPr lang="en-GB" dirty="0"/>
              <a:t>As the competition in the market has increased due to rapid globalisation, producers have to price their products competitively in order to remain in the market.</a:t>
            </a:r>
          </a:p>
        </p:txBody>
      </p:sp>
    </p:spTree>
    <p:extLst>
      <p:ext uri="{BB962C8B-B14F-4D97-AF65-F5344CB8AC3E}">
        <p14:creationId xmlns:p14="http://schemas.microsoft.com/office/powerpoint/2010/main" val="3870570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591" y="804333"/>
            <a:ext cx="2543925" cy="5249334"/>
          </a:xfrm>
        </p:spPr>
        <p:txBody>
          <a:bodyPr>
            <a:normAutofit/>
          </a:bodyPr>
          <a:lstStyle/>
          <a:p>
            <a:pPr algn="r"/>
            <a:endParaRPr lang="en-GB">
              <a:solidFill>
                <a:srgbClr val="FFFFFF"/>
              </a:solidFill>
            </a:endParaRPr>
          </a:p>
        </p:txBody>
      </p:sp>
      <p:sp>
        <p:nvSpPr>
          <p:cNvPr id="3" name="Content Placeholder 2"/>
          <p:cNvSpPr>
            <a:spLocks noGrp="1"/>
          </p:cNvSpPr>
          <p:nvPr>
            <p:ph idx="1"/>
          </p:nvPr>
        </p:nvSpPr>
        <p:spPr>
          <a:xfrm>
            <a:off x="395536" y="692697"/>
            <a:ext cx="8424936" cy="3888432"/>
          </a:xfrm>
        </p:spPr>
        <p:txBody>
          <a:bodyPr anchor="ctr">
            <a:normAutofit/>
          </a:bodyPr>
          <a:lstStyle/>
          <a:p>
            <a:r>
              <a:rPr lang="en-GB" b="1" dirty="0"/>
              <a:t>Reduction in cultural barriers</a:t>
            </a:r>
            <a:r>
              <a:rPr lang="en-GB" dirty="0"/>
              <a:t>: </a:t>
            </a:r>
          </a:p>
          <a:p>
            <a:pPr marL="0" indent="0">
              <a:buNone/>
            </a:pPr>
            <a:r>
              <a:rPr lang="en-GB" dirty="0"/>
              <a:t>As people move from one country to another, barriers between various cultures tend to decrease. This has resulted in tolerance and openness towards other cultures. This has also facilitated communication between different cultures.</a:t>
            </a:r>
          </a:p>
        </p:txBody>
      </p:sp>
    </p:spTree>
    <p:extLst>
      <p:ext uri="{BB962C8B-B14F-4D97-AF65-F5344CB8AC3E}">
        <p14:creationId xmlns:p14="http://schemas.microsoft.com/office/powerpoint/2010/main" val="2107211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531137"/>
            <a:ext cx="7808540" cy="3450370"/>
          </a:xfrm>
        </p:spPr>
        <p:txBody>
          <a:bodyPr anchor="t">
            <a:normAutofit/>
          </a:bodyPr>
          <a:lstStyle/>
          <a:p>
            <a:r>
              <a:rPr lang="en-GB" dirty="0"/>
              <a:t>Disadvantages of Globalisation</a:t>
            </a:r>
          </a:p>
        </p:txBody>
      </p:sp>
      <p:sp>
        <p:nvSpPr>
          <p:cNvPr id="3" name="Content Placeholder 2"/>
          <p:cNvSpPr>
            <a:spLocks noGrp="1"/>
          </p:cNvSpPr>
          <p:nvPr>
            <p:ph idx="1"/>
          </p:nvPr>
        </p:nvSpPr>
        <p:spPr>
          <a:xfrm>
            <a:off x="3164851" y="965864"/>
            <a:ext cx="5255249" cy="3450370"/>
          </a:xfrm>
        </p:spPr>
        <p:txBody>
          <a:bodyPr anchor="b">
            <a:normAutofit/>
          </a:bodyPr>
          <a:lstStyle/>
          <a:p>
            <a:r>
              <a:rPr lang="en-GB" sz="1700" b="1">
                <a:solidFill>
                  <a:srgbClr val="FFFFFF"/>
                </a:solidFill>
              </a:rPr>
              <a:t>Environmental degradation</a:t>
            </a:r>
            <a:r>
              <a:rPr lang="en-GB" sz="1700">
                <a:solidFill>
                  <a:srgbClr val="FFFFFF"/>
                </a:solidFill>
              </a:rPr>
              <a:t>: </a:t>
            </a:r>
          </a:p>
          <a:p>
            <a:pPr marL="0" indent="0">
              <a:buNone/>
            </a:pPr>
            <a:r>
              <a:rPr lang="en-GB" sz="1700">
                <a:solidFill>
                  <a:srgbClr val="FFFFFF"/>
                </a:solidFill>
              </a:rPr>
              <a:t>Developed countries can take advantage of underdeveloped countries’ weak regulatory laws in terms of environmental protection.</a:t>
            </a:r>
          </a:p>
        </p:txBody>
      </p:sp>
    </p:spTree>
    <p:extLst>
      <p:ext uri="{BB962C8B-B14F-4D97-AF65-F5344CB8AC3E}">
        <p14:creationId xmlns:p14="http://schemas.microsoft.com/office/powerpoint/2010/main" val="3434881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a:p>
        </p:txBody>
      </p:sp>
      <p:sp>
        <p:nvSpPr>
          <p:cNvPr id="3" name="Content Placeholder 2"/>
          <p:cNvSpPr>
            <a:spLocks noGrp="1"/>
          </p:cNvSpPr>
          <p:nvPr>
            <p:ph idx="1"/>
          </p:nvPr>
        </p:nvSpPr>
        <p:spPr>
          <a:xfrm>
            <a:off x="768096" y="2286000"/>
            <a:ext cx="8052376" cy="2943200"/>
          </a:xfrm>
        </p:spPr>
        <p:txBody>
          <a:bodyPr>
            <a:normAutofit fontScale="85000" lnSpcReduction="20000"/>
          </a:bodyPr>
          <a:lstStyle/>
          <a:p>
            <a:pPr marL="0" indent="0">
              <a:buNone/>
            </a:pPr>
            <a:r>
              <a:rPr lang="en-GB" b="1" dirty="0"/>
              <a:t>Unfair working conditions</a:t>
            </a:r>
            <a:r>
              <a:rPr lang="en-GB" dirty="0"/>
              <a:t>: </a:t>
            </a:r>
          </a:p>
          <a:p>
            <a:r>
              <a:rPr lang="en-GB" dirty="0"/>
              <a:t>Many multinationals have been accused of social injustice by exploiting labour in underdeveloped countries in order to cut costs. There may be unhealthy working conditions leading to health hazards. Many large companies have also been accused of using child labour in their factories in underdeveloped countries.</a:t>
            </a:r>
          </a:p>
        </p:txBody>
      </p:sp>
    </p:spTree>
    <p:extLst>
      <p:ext uri="{BB962C8B-B14F-4D97-AF65-F5344CB8AC3E}">
        <p14:creationId xmlns:p14="http://schemas.microsoft.com/office/powerpoint/2010/main" val="3277364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a:p>
        </p:txBody>
      </p:sp>
      <p:sp>
        <p:nvSpPr>
          <p:cNvPr id="3" name="Content Placeholder 2"/>
          <p:cNvSpPr>
            <a:spLocks noGrp="1"/>
          </p:cNvSpPr>
          <p:nvPr>
            <p:ph idx="1"/>
          </p:nvPr>
        </p:nvSpPr>
        <p:spPr>
          <a:xfrm>
            <a:off x="768096" y="2286000"/>
            <a:ext cx="8124384" cy="2871192"/>
          </a:xfrm>
        </p:spPr>
        <p:txBody>
          <a:bodyPr>
            <a:normAutofit lnSpcReduction="10000"/>
          </a:bodyPr>
          <a:lstStyle/>
          <a:p>
            <a:pPr marL="0" indent="0">
              <a:buNone/>
            </a:pPr>
            <a:r>
              <a:rPr lang="en-GB" b="1" dirty="0"/>
              <a:t>Fall in employment growth rate</a:t>
            </a:r>
          </a:p>
          <a:p>
            <a:pPr marL="0" indent="0">
              <a:buNone/>
            </a:pPr>
            <a:r>
              <a:rPr lang="en-GB" dirty="0"/>
              <a:t>Companies move their production facilities from one place to another in search of cheaper labour once the workers in the previous country start demanding better wages.</a:t>
            </a:r>
          </a:p>
        </p:txBody>
      </p:sp>
    </p:spTree>
    <p:extLst>
      <p:ext uri="{BB962C8B-B14F-4D97-AF65-F5344CB8AC3E}">
        <p14:creationId xmlns:p14="http://schemas.microsoft.com/office/powerpoint/2010/main" val="1009839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a:p>
        </p:txBody>
      </p:sp>
      <p:sp>
        <p:nvSpPr>
          <p:cNvPr id="3" name="Content Placeholder 2"/>
          <p:cNvSpPr>
            <a:spLocks noGrp="1"/>
          </p:cNvSpPr>
          <p:nvPr>
            <p:ph idx="1"/>
          </p:nvPr>
        </p:nvSpPr>
        <p:spPr>
          <a:xfrm>
            <a:off x="768096" y="2286000"/>
            <a:ext cx="7980368" cy="3231232"/>
          </a:xfrm>
        </p:spPr>
        <p:txBody>
          <a:bodyPr>
            <a:normAutofit fontScale="92500" lnSpcReduction="10000"/>
          </a:bodyPr>
          <a:lstStyle/>
          <a:p>
            <a:pPr marL="0" indent="0">
              <a:buNone/>
            </a:pPr>
            <a:r>
              <a:rPr lang="en-GB" b="1" dirty="0"/>
              <a:t>Small scale industries face extinction</a:t>
            </a:r>
            <a:r>
              <a:rPr lang="en-GB" dirty="0"/>
              <a:t>: </a:t>
            </a:r>
          </a:p>
          <a:p>
            <a:r>
              <a:rPr lang="en-GB" dirty="0"/>
              <a:t>Small scale industries face extinction as they do not have the resources or the power that the multinational companies have. As a result, these small industries are unable to compete with bigger companies and go out of business.</a:t>
            </a:r>
          </a:p>
        </p:txBody>
      </p:sp>
    </p:spTree>
    <p:extLst>
      <p:ext uri="{BB962C8B-B14F-4D97-AF65-F5344CB8AC3E}">
        <p14:creationId xmlns:p14="http://schemas.microsoft.com/office/powerpoint/2010/main" val="670600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4522-E0EA-1789-176F-EF7C2D3BA65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7F90F40-C459-F4E7-394D-6503F0400ED1}"/>
              </a:ext>
            </a:extLst>
          </p:cNvPr>
          <p:cNvSpPr>
            <a:spLocks noGrp="1"/>
          </p:cNvSpPr>
          <p:nvPr>
            <p:ph idx="1"/>
          </p:nvPr>
        </p:nvSpPr>
        <p:spPr/>
        <p:txBody>
          <a:bodyPr/>
          <a:lstStyle/>
          <a:p>
            <a:r>
              <a:rPr lang="en-GB" sz="2800" dirty="0"/>
              <a:t>In this lecture we have determined the different levels of international marketing.</a:t>
            </a:r>
          </a:p>
          <a:p>
            <a:r>
              <a:rPr lang="en-GB" sz="2800" dirty="0"/>
              <a:t>The differences between international and global marketers.</a:t>
            </a:r>
          </a:p>
          <a:p>
            <a:r>
              <a:rPr lang="en-GB" sz="2800" dirty="0"/>
              <a:t>The factors that influence the different stages of international marketing.</a:t>
            </a:r>
          </a:p>
          <a:p>
            <a:r>
              <a:rPr lang="en-GB" sz="2800" dirty="0"/>
              <a:t>The advantages and disadvantages of globalisation.</a:t>
            </a:r>
          </a:p>
          <a:p>
            <a:endParaRPr lang="en-GB" dirty="0"/>
          </a:p>
        </p:txBody>
      </p:sp>
      <p:sp>
        <p:nvSpPr>
          <p:cNvPr id="4" name="Date Placeholder 3">
            <a:extLst>
              <a:ext uri="{FF2B5EF4-FFF2-40B4-BE49-F238E27FC236}">
                <a16:creationId xmlns:a16="http://schemas.microsoft.com/office/drawing/2014/main" id="{9361CF3D-D1D2-7FBE-187D-9CC061A0CAF4}"/>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F03A5220-D7D5-66CD-6E54-8AD8156C059D}"/>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7826068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FB420-4E1E-E6BB-7AE1-FA0DD97A9C11}"/>
              </a:ext>
            </a:extLst>
          </p:cNvPr>
          <p:cNvSpPr>
            <a:spLocks noGrp="1"/>
          </p:cNvSpPr>
          <p:nvPr>
            <p:ph type="title"/>
          </p:nvPr>
        </p:nvSpPr>
        <p:spPr/>
        <p:txBody>
          <a:bodyPr/>
          <a:lstStyle/>
          <a:p>
            <a:r>
              <a:rPr lang="en-GB" sz="3600" dirty="0"/>
              <a:t>References</a:t>
            </a:r>
          </a:p>
        </p:txBody>
      </p:sp>
      <p:sp>
        <p:nvSpPr>
          <p:cNvPr id="4" name="Date Placeholder 3">
            <a:extLst>
              <a:ext uri="{FF2B5EF4-FFF2-40B4-BE49-F238E27FC236}">
                <a16:creationId xmlns:a16="http://schemas.microsoft.com/office/drawing/2014/main" id="{D1873B77-7493-63D6-FD93-C1F8188369BC}"/>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F23862B0-2C33-E715-09B0-9BD19B851873}"/>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
        <p:nvSpPr>
          <p:cNvPr id="18" name="Rectangle 13">
            <a:extLst>
              <a:ext uri="{FF2B5EF4-FFF2-40B4-BE49-F238E27FC236}">
                <a16:creationId xmlns:a16="http://schemas.microsoft.com/office/drawing/2014/main" id="{EF28F2E3-1470-BBEB-A39A-D9D81FAA9CFE}"/>
              </a:ext>
            </a:extLst>
          </p:cNvPr>
          <p:cNvSpPr>
            <a:spLocks noGrp="1" noChangeArrowheads="1"/>
          </p:cNvSpPr>
          <p:nvPr>
            <p:ph idx="1"/>
          </p:nvPr>
        </p:nvSpPr>
        <p:spPr bwMode="auto">
          <a:xfrm>
            <a:off x="611560" y="1549226"/>
            <a:ext cx="653897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Anon, (n.d.).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https://20countries.com/blog/advantages-and-disadvantages-of-international-marketing/</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 name="Rectangle 14">
            <a:extLst>
              <a:ext uri="{FF2B5EF4-FFF2-40B4-BE49-F238E27FC236}">
                <a16:creationId xmlns:a16="http://schemas.microsoft.com/office/drawing/2014/main" id="{C57C4BDB-C795-11DA-C638-5CB34C673D94}"/>
              </a:ext>
            </a:extLst>
          </p:cNvPr>
          <p:cNvSpPr>
            <a:spLocks noChangeArrowheads="1"/>
          </p:cNvSpPr>
          <p:nvPr/>
        </p:nvSpPr>
        <p:spPr bwMode="auto">
          <a:xfrm>
            <a:off x="611560" y="1916832"/>
            <a:ext cx="558569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Cavusgil</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S.T., Knight, G.A.,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Riesenberger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J.R.,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Rammal</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H.G. and Rose, E.L. (2016).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business : the new realities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Frenchs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Forest, N.S.W.: Pearson Australia.</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0" name="Rectangle 15">
            <a:extLst>
              <a:ext uri="{FF2B5EF4-FFF2-40B4-BE49-F238E27FC236}">
                <a16:creationId xmlns:a16="http://schemas.microsoft.com/office/drawing/2014/main" id="{D106200D-E064-09A7-D237-5FCA8DBB6948}"/>
              </a:ext>
            </a:extLst>
          </p:cNvPr>
          <p:cNvSpPr>
            <a:spLocks noChangeArrowheads="1"/>
          </p:cNvSpPr>
          <p:nvPr/>
        </p:nvSpPr>
        <p:spPr bwMode="auto">
          <a:xfrm>
            <a:off x="618634" y="2469104"/>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Mcgregor, H. (2014).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Globalisation</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London: Wayland.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 name="Rectangle 16">
            <a:extLst>
              <a:ext uri="{FF2B5EF4-FFF2-40B4-BE49-F238E27FC236}">
                <a16:creationId xmlns:a16="http://schemas.microsoft.com/office/drawing/2014/main" id="{324E9CC1-52E4-DBB1-3664-5CA455891F57}"/>
              </a:ext>
            </a:extLst>
          </p:cNvPr>
          <p:cNvSpPr>
            <a:spLocks noChangeArrowheads="1"/>
          </p:cNvSpPr>
          <p:nvPr/>
        </p:nvSpPr>
        <p:spPr bwMode="auto">
          <a:xfrm>
            <a:off x="618634" y="2944091"/>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Teichmann, I. (2022).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Globalisation</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London: Watts.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 name="Rectangle 17">
            <a:extLst>
              <a:ext uri="{FF2B5EF4-FFF2-40B4-BE49-F238E27FC236}">
                <a16:creationId xmlns:a16="http://schemas.microsoft.com/office/drawing/2014/main" id="{7C24373E-0541-A754-78F8-405F858BB800}"/>
              </a:ext>
            </a:extLst>
          </p:cNvPr>
          <p:cNvSpPr>
            <a:spLocks noChangeArrowheads="1"/>
          </p:cNvSpPr>
          <p:nvPr/>
        </p:nvSpPr>
        <p:spPr bwMode="auto">
          <a:xfrm>
            <a:off x="618634" y="3529184"/>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Walsh, L. (2018).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International marketing</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1st ed. London: Financial Times Management.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987495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2264</TotalTime>
  <Words>1066</Words>
  <Application>Microsoft Office PowerPoint</Application>
  <PresentationFormat>On-screen Show (4:3)</PresentationFormat>
  <Paragraphs>106</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Myriad Pro</vt:lpstr>
      <vt:lpstr>SourceSansPro</vt:lpstr>
      <vt:lpstr>Arial</vt:lpstr>
      <vt:lpstr>Times New Roman</vt:lpstr>
      <vt:lpstr>Verdana</vt:lpstr>
      <vt:lpstr>20140311PresentationUWTSDTemplate</vt:lpstr>
      <vt:lpstr>LCMB7026</vt:lpstr>
      <vt:lpstr>Learning Objectives</vt:lpstr>
      <vt:lpstr>  Stimuli for international experimentation </vt:lpstr>
      <vt:lpstr>  Active international involvement </vt:lpstr>
      <vt:lpstr>   Committed international involvement </vt:lpstr>
      <vt:lpstr>Question</vt:lpstr>
      <vt:lpstr>Phase 1: Initial Entry</vt:lpstr>
      <vt:lpstr> Phase 2: Local Market Expansion</vt:lpstr>
      <vt:lpstr> Phase 3: Global Rationalisation</vt:lpstr>
      <vt:lpstr>   </vt:lpstr>
      <vt:lpstr>   Triggers at Phase 2, local market expansion, might be: </vt:lpstr>
      <vt:lpstr>  In Phase 3, global rationalisation, the triggers could be: </vt:lpstr>
      <vt:lpstr>Characteristics of Services</vt:lpstr>
      <vt:lpstr>  International considerations with services </vt:lpstr>
      <vt:lpstr>Globalisation </vt:lpstr>
      <vt:lpstr>What is Globalisation?</vt:lpstr>
      <vt:lpstr>Advantages of Globalisation</vt:lpstr>
      <vt:lpstr>PowerPoint Presentation</vt:lpstr>
      <vt:lpstr>PowerPoint Presentation</vt:lpstr>
      <vt:lpstr>PowerPoint Presentation</vt:lpstr>
      <vt:lpstr>PowerPoint Presentation</vt:lpstr>
      <vt:lpstr>PowerPoint Presentation</vt:lpstr>
      <vt:lpstr>PowerPoint Presentation</vt:lpstr>
      <vt:lpstr>Disadvantages of Globalisation</vt:lpstr>
      <vt:lpstr>PowerPoint Presentation</vt:lpstr>
      <vt:lpstr>PowerPoint Presentation</vt:lpstr>
      <vt:lpstr>PowerPoint Presentation</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137</cp:revision>
  <cp:lastPrinted>2023-06-20T17:54:37Z</cp:lastPrinted>
  <dcterms:created xsi:type="dcterms:W3CDTF">2002-10-07T19:43:58Z</dcterms:created>
  <dcterms:modified xsi:type="dcterms:W3CDTF">2025-02-12T09:41:44Z</dcterms:modified>
</cp:coreProperties>
</file>