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02"/>
  </p:notesMasterIdLst>
  <p:sldIdLst>
    <p:sldId id="398" r:id="rId5"/>
    <p:sldId id="399" r:id="rId6"/>
    <p:sldId id="389" r:id="rId7"/>
    <p:sldId id="446" r:id="rId8"/>
    <p:sldId id="517" r:id="rId9"/>
    <p:sldId id="447" r:id="rId10"/>
    <p:sldId id="448" r:id="rId11"/>
    <p:sldId id="449" r:id="rId12"/>
    <p:sldId id="471" r:id="rId13"/>
    <p:sldId id="472" r:id="rId14"/>
    <p:sldId id="473" r:id="rId15"/>
    <p:sldId id="450" r:id="rId16"/>
    <p:sldId id="351" r:id="rId17"/>
    <p:sldId id="352" r:id="rId18"/>
    <p:sldId id="474" r:id="rId19"/>
    <p:sldId id="476" r:id="rId20"/>
    <p:sldId id="475" r:id="rId21"/>
    <p:sldId id="478" r:id="rId22"/>
    <p:sldId id="402" r:id="rId23"/>
    <p:sldId id="406" r:id="rId24"/>
    <p:sldId id="315" r:id="rId25"/>
    <p:sldId id="528" r:id="rId26"/>
    <p:sldId id="305" r:id="rId27"/>
    <p:sldId id="537" r:id="rId28"/>
    <p:sldId id="529" r:id="rId29"/>
    <p:sldId id="538" r:id="rId30"/>
    <p:sldId id="313" r:id="rId31"/>
    <p:sldId id="539" r:id="rId32"/>
    <p:sldId id="306" r:id="rId33"/>
    <p:sldId id="311" r:id="rId34"/>
    <p:sldId id="329" r:id="rId35"/>
    <p:sldId id="540" r:id="rId36"/>
    <p:sldId id="314" r:id="rId37"/>
    <p:sldId id="541" r:id="rId38"/>
    <p:sldId id="530" r:id="rId39"/>
    <p:sldId id="531" r:id="rId40"/>
    <p:sldId id="542" r:id="rId41"/>
    <p:sldId id="532" r:id="rId42"/>
    <p:sldId id="543" r:id="rId43"/>
    <p:sldId id="411" r:id="rId44"/>
    <p:sldId id="296" r:id="rId45"/>
    <p:sldId id="333" r:id="rId46"/>
    <p:sldId id="297" r:id="rId47"/>
    <p:sldId id="521" r:id="rId48"/>
    <p:sldId id="536" r:id="rId49"/>
    <p:sldId id="522" r:id="rId50"/>
    <p:sldId id="550" r:id="rId51"/>
    <p:sldId id="407" r:id="rId52"/>
    <p:sldId id="334" r:id="rId53"/>
    <p:sldId id="335" r:id="rId54"/>
    <p:sldId id="336" r:id="rId55"/>
    <p:sldId id="525" r:id="rId56"/>
    <p:sldId id="549" r:id="rId57"/>
    <p:sldId id="347" r:id="rId58"/>
    <p:sldId id="410" r:id="rId59"/>
    <p:sldId id="499" r:id="rId60"/>
    <p:sldId id="551" r:id="rId61"/>
    <p:sldId id="500" r:id="rId62"/>
    <p:sldId id="501" r:id="rId63"/>
    <p:sldId id="502" r:id="rId64"/>
    <p:sldId id="491" r:id="rId65"/>
    <p:sldId id="492" r:id="rId66"/>
    <p:sldId id="504" r:id="rId67"/>
    <p:sldId id="515" r:id="rId68"/>
    <p:sldId id="408" r:id="rId69"/>
    <p:sldId id="413" r:id="rId70"/>
    <p:sldId id="414" r:id="rId71"/>
    <p:sldId id="266" r:id="rId72"/>
    <p:sldId id="415" r:id="rId73"/>
    <p:sldId id="288" r:id="rId74"/>
    <p:sldId id="291" r:id="rId75"/>
    <p:sldId id="286" r:id="rId76"/>
    <p:sldId id="416" r:id="rId77"/>
    <p:sldId id="510" r:id="rId78"/>
    <p:sldId id="412" r:id="rId79"/>
    <p:sldId id="294" r:id="rId80"/>
    <p:sldId id="400" r:id="rId81"/>
    <p:sldId id="545" r:id="rId82"/>
    <p:sldId id="552" r:id="rId83"/>
    <p:sldId id="318" r:id="rId84"/>
    <p:sldId id="547" r:id="rId85"/>
    <p:sldId id="548" r:id="rId86"/>
    <p:sldId id="319" r:id="rId87"/>
    <p:sldId id="553" r:id="rId88"/>
    <p:sldId id="275" r:id="rId89"/>
    <p:sldId id="265" r:id="rId90"/>
    <p:sldId id="280" r:id="rId91"/>
    <p:sldId id="281" r:id="rId92"/>
    <p:sldId id="268" r:id="rId93"/>
    <p:sldId id="276" r:id="rId94"/>
    <p:sldId id="269" r:id="rId95"/>
    <p:sldId id="270" r:id="rId96"/>
    <p:sldId id="282" r:id="rId97"/>
    <p:sldId id="277" r:id="rId98"/>
    <p:sldId id="544" r:id="rId99"/>
    <p:sldId id="401" r:id="rId100"/>
    <p:sldId id="257" r:id="rId10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61C74A-9976-45F3-964D-A142B5AFC059}" v="35" dt="2023-01-16T22:45:42.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4593" autoAdjust="0"/>
    <p:restoredTop sz="86465" autoAdjust="0"/>
  </p:normalViewPr>
  <p:slideViewPr>
    <p:cSldViewPr snapToGrid="0">
      <p:cViewPr>
        <p:scale>
          <a:sx n="73" d="100"/>
          <a:sy n="73" d="100"/>
        </p:scale>
        <p:origin x="173" y="-14"/>
      </p:cViewPr>
      <p:guideLst/>
    </p:cSldViewPr>
  </p:slideViewPr>
  <p:outlineViewPr>
    <p:cViewPr>
      <p:scale>
        <a:sx n="33" d="100"/>
        <a:sy n="33" d="100"/>
      </p:scale>
      <p:origin x="0" y="-11098"/>
    </p:cViewPr>
  </p:outlineViewPr>
  <p:notesTextViewPr>
    <p:cViewPr>
      <p:scale>
        <a:sx n="75" d="100"/>
        <a:sy n="75" d="100"/>
      </p:scale>
      <p:origin x="0" y="0"/>
    </p:cViewPr>
  </p:notesTextViewPr>
  <p:sorterViewPr>
    <p:cViewPr varScale="1">
      <p:scale>
        <a:sx n="1" d="1"/>
        <a:sy n="1" d="1"/>
      </p:scale>
      <p:origin x="0" y="-67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07" Type="http://schemas.microsoft.com/office/2015/10/relationships/revisionInfo" Target="revisionInfo.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notesMaster" Target="notesMasters/notesMaster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4CB0D6-3F73-4039-9860-9D652A2E79AD}" type="datetimeFigureOut">
              <a:rPr lang="en-GB" smtClean="0"/>
              <a:t>16/01/2023</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4008C4-B93C-4135-B550-AF341AF452DF}" type="slidenum">
              <a:rPr lang="en-GB" smtClean="0"/>
              <a:t>‹#›</a:t>
            </a:fld>
            <a:endParaRPr lang="en-GB" dirty="0"/>
          </a:p>
        </p:txBody>
      </p:sp>
    </p:spTree>
    <p:extLst>
      <p:ext uri="{BB962C8B-B14F-4D97-AF65-F5344CB8AC3E}">
        <p14:creationId xmlns:p14="http://schemas.microsoft.com/office/powerpoint/2010/main" val="3979525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653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1693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7</a:t>
            </a:fld>
            <a:endParaRPr lang="en-GB" dirty="0"/>
          </a:p>
        </p:txBody>
      </p:sp>
    </p:spTree>
    <p:extLst>
      <p:ext uri="{BB962C8B-B14F-4D97-AF65-F5344CB8AC3E}">
        <p14:creationId xmlns:p14="http://schemas.microsoft.com/office/powerpoint/2010/main" val="661052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8960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7985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22</a:t>
            </a:fld>
            <a:endParaRPr lang="en-GB" dirty="0"/>
          </a:p>
        </p:txBody>
      </p:sp>
    </p:spTree>
    <p:extLst>
      <p:ext uri="{BB962C8B-B14F-4D97-AF65-F5344CB8AC3E}">
        <p14:creationId xmlns:p14="http://schemas.microsoft.com/office/powerpoint/2010/main" val="2705099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28</a:t>
            </a:fld>
            <a:endParaRPr lang="en-GB" dirty="0"/>
          </a:p>
        </p:txBody>
      </p:sp>
    </p:spTree>
    <p:extLst>
      <p:ext uri="{BB962C8B-B14F-4D97-AF65-F5344CB8AC3E}">
        <p14:creationId xmlns:p14="http://schemas.microsoft.com/office/powerpoint/2010/main" val="491497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39</a:t>
            </a:fld>
            <a:endParaRPr lang="en-GB" dirty="0"/>
          </a:p>
        </p:txBody>
      </p:sp>
    </p:spTree>
    <p:extLst>
      <p:ext uri="{BB962C8B-B14F-4D97-AF65-F5344CB8AC3E}">
        <p14:creationId xmlns:p14="http://schemas.microsoft.com/office/powerpoint/2010/main" val="556795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0472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47</a:t>
            </a:fld>
            <a:endParaRPr lang="en-GB"/>
          </a:p>
        </p:txBody>
      </p:sp>
    </p:spTree>
    <p:extLst>
      <p:ext uri="{BB962C8B-B14F-4D97-AF65-F5344CB8AC3E}">
        <p14:creationId xmlns:p14="http://schemas.microsoft.com/office/powerpoint/2010/main" val="1633856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5362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9897535-4DE9-DE98-21D9-5788D0F276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67AFF3B-0A75-14D6-2657-5994440D0D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4036" name="Slide Number Placeholder 3">
            <a:extLst>
              <a:ext uri="{FF2B5EF4-FFF2-40B4-BE49-F238E27FC236}">
                <a16:creationId xmlns:a16="http://schemas.microsoft.com/office/drawing/2014/main" id="{F330A50B-FEA1-A9B4-23E5-1871C08EEA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A7EC06A-AF9C-4A8E-9C41-89C0683FBB77}" type="slidenum">
              <a:rPr lang="en-GB" altLang="en-US"/>
              <a:pPr eaLnBrk="1" hangingPunct="1"/>
              <a:t>49</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FD39FB7-51DA-F9B8-76E4-BB8CEF0DED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DEA735C7-83E5-E9D9-8D66-D6921ECFF0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5060" name="Slide Number Placeholder 3">
            <a:extLst>
              <a:ext uri="{FF2B5EF4-FFF2-40B4-BE49-F238E27FC236}">
                <a16:creationId xmlns:a16="http://schemas.microsoft.com/office/drawing/2014/main" id="{E4AF88AF-2524-691D-8328-B28AE9EA096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F565920-9B76-4B87-8630-5284CE6A5C4D}" type="slidenum">
              <a:rPr lang="en-GB" altLang="en-US"/>
              <a:pPr eaLnBrk="1" hangingPunct="1"/>
              <a:t>50</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B2D4A6BB-BE48-70D6-C09A-D1E2CF32AB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7DFD7C1-3063-7521-F968-41B5774D0F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6084" name="Slide Number Placeholder 3">
            <a:extLst>
              <a:ext uri="{FF2B5EF4-FFF2-40B4-BE49-F238E27FC236}">
                <a16:creationId xmlns:a16="http://schemas.microsoft.com/office/drawing/2014/main" id="{83E418E7-228A-4735-F060-933AB16C80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DB7C090-56CE-4381-8951-0770474351E7}" type="slidenum">
              <a:rPr lang="en-GB" altLang="en-US"/>
              <a:pPr eaLnBrk="1" hangingPunct="1"/>
              <a:t>51</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7224A1-3949-4C4D-8136-948A30EEB6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50590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54</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5907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685C406-7841-4859-90ED-6E9341AB11FF}" type="slidenum">
              <a:rPr lang="en-GB"/>
              <a:pPr/>
              <a:t>56</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685C406-7841-4859-90ED-6E9341AB11FF}" type="slidenum">
              <a:rPr lang="en-GB"/>
              <a:pPr/>
              <a:t>57</a:t>
            </a:fld>
            <a:endParaRPr lang="en-GB"/>
          </a:p>
        </p:txBody>
      </p:sp>
    </p:spTree>
    <p:extLst>
      <p:ext uri="{BB962C8B-B14F-4D97-AF65-F5344CB8AC3E}">
        <p14:creationId xmlns:p14="http://schemas.microsoft.com/office/powerpoint/2010/main" val="42799017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59E380-EA61-4DFC-A1D1-4131C9EBBB21}" type="slidenum">
              <a:rPr lang="en-GB"/>
              <a:pPr/>
              <a:t>58</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8FFB96-B0DA-4389-A071-E6BA1C45A795}" type="slidenum">
              <a:rPr lang="en-GB"/>
              <a:pPr/>
              <a:t>59</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450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225F619-E428-4D25-942D-05F0F10B11C6}" type="slidenum">
              <a:rPr lang="en-GB"/>
              <a:pPr/>
              <a:t>60</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9AFF658-413D-48D9-AFEF-6841F8438C64}" type="slidenum">
              <a:rPr lang="en-GB"/>
              <a:pPr/>
              <a:t>61</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3AD63C7-BDA0-4A14-986C-787005855AC0}" type="slidenum">
              <a:rPr lang="en-GB"/>
              <a:pPr/>
              <a:t>62</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94AA40-B64E-4990-ABCA-6548C9BF4FD4}" type="slidenum">
              <a:rPr lang="en-GB"/>
              <a:pPr/>
              <a:t>63</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p:spPr>
      </p:sp>
      <p:sp>
        <p:nvSpPr>
          <p:cNvPr id="716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716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48B370-E44A-4D94-8FAB-0958617BCD15}" type="slidenum">
              <a:rPr lang="en-GB"/>
              <a:pPr/>
              <a:t>64</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1847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74</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85959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81026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08622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80</a:t>
            </a:fld>
            <a:endParaRPr lang="en-GB"/>
          </a:p>
        </p:txBody>
      </p:sp>
    </p:spTree>
    <p:extLst>
      <p:ext uri="{BB962C8B-B14F-4D97-AF65-F5344CB8AC3E}">
        <p14:creationId xmlns:p14="http://schemas.microsoft.com/office/powerpoint/2010/main" val="30868999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81</a:t>
            </a:fld>
            <a:endParaRPr lang="en-GB"/>
          </a:p>
        </p:txBody>
      </p:sp>
    </p:spTree>
    <p:extLst>
      <p:ext uri="{BB962C8B-B14F-4D97-AF65-F5344CB8AC3E}">
        <p14:creationId xmlns:p14="http://schemas.microsoft.com/office/powerpoint/2010/main" val="29039866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82</a:t>
            </a:fld>
            <a:endParaRPr lang="en-GB"/>
          </a:p>
        </p:txBody>
      </p:sp>
    </p:spTree>
    <p:extLst>
      <p:ext uri="{BB962C8B-B14F-4D97-AF65-F5344CB8AC3E}">
        <p14:creationId xmlns:p14="http://schemas.microsoft.com/office/powerpoint/2010/main" val="3278265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83</a:t>
            </a:fld>
            <a:endParaRPr lang="en-GB"/>
          </a:p>
        </p:txBody>
      </p:sp>
    </p:spTree>
    <p:extLst>
      <p:ext uri="{BB962C8B-B14F-4D97-AF65-F5344CB8AC3E}">
        <p14:creationId xmlns:p14="http://schemas.microsoft.com/office/powerpoint/2010/main" val="16279317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61F4836-F42A-4D62-BAEC-5F36FEF73223}" type="slidenum">
              <a:rPr lang="en-GB" smtClean="0"/>
              <a:t>84</a:t>
            </a:fld>
            <a:endParaRPr lang="en-GB"/>
          </a:p>
        </p:txBody>
      </p:sp>
    </p:spTree>
    <p:extLst>
      <p:ext uri="{BB962C8B-B14F-4D97-AF65-F5344CB8AC3E}">
        <p14:creationId xmlns:p14="http://schemas.microsoft.com/office/powerpoint/2010/main" val="38036770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90</a:t>
            </a:fld>
            <a:endParaRPr lang="en-GB" dirty="0"/>
          </a:p>
        </p:txBody>
      </p:sp>
    </p:spTree>
    <p:extLst>
      <p:ext uri="{BB962C8B-B14F-4D97-AF65-F5344CB8AC3E}">
        <p14:creationId xmlns:p14="http://schemas.microsoft.com/office/powerpoint/2010/main" val="40237405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93</a:t>
            </a:fld>
            <a:endParaRPr lang="en-GB" dirty="0"/>
          </a:p>
        </p:txBody>
      </p:sp>
    </p:spTree>
    <p:extLst>
      <p:ext uri="{BB962C8B-B14F-4D97-AF65-F5344CB8AC3E}">
        <p14:creationId xmlns:p14="http://schemas.microsoft.com/office/powerpoint/2010/main" val="37844584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1719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8992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4251087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656389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718521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166217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374881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245273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75001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728081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841005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443283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165373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16/01/2023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dirty="0"/>
          </a:p>
        </p:txBody>
      </p:sp>
    </p:spTree>
    <p:extLst>
      <p:ext uri="{BB962C8B-B14F-4D97-AF65-F5344CB8AC3E}">
        <p14:creationId xmlns:p14="http://schemas.microsoft.com/office/powerpoint/2010/main" val="219585247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4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1.xml"/><Relationship Id="rId4" Type="http://schemas.openxmlformats.org/officeDocument/2006/relationships/image" Target="../media/image58.jpeg"/></Relationships>
</file>

<file path=ppt/slides/_rels/slide4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62.png"/></Relationships>
</file>

<file path=ppt/slides/_rels/slide5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69.png"/><Relationship Id="rId4" Type="http://schemas.openxmlformats.org/officeDocument/2006/relationships/image" Target="../media/image68.png"/></Relationships>
</file>

<file path=ppt/slides/_rels/slide5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72.jpeg"/><Relationship Id="rId4" Type="http://schemas.openxmlformats.org/officeDocument/2006/relationships/image" Target="../media/image71.jpe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76.jpg"/></Relationships>
</file>

<file path=ppt/slides/_rels/slide59.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79.jpeg"/></Relationships>
</file>

<file path=ppt/slides/_rels/slide61.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6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85.jpeg"/><Relationship Id="rId4" Type="http://schemas.openxmlformats.org/officeDocument/2006/relationships/image" Target="../media/image84.jpeg"/></Relationships>
</file>

<file path=ppt/slides/_rels/slide64.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88.jpeg"/><Relationship Id="rId4" Type="http://schemas.openxmlformats.org/officeDocument/2006/relationships/image" Target="../media/image87.jpe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92.jpeg"/><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89.jpeg"/><Relationship Id="rId1" Type="http://schemas.openxmlformats.org/officeDocument/2006/relationships/slideLayout" Target="../slideLayouts/slideLayout1.xml"/><Relationship Id="rId4" Type="http://schemas.openxmlformats.org/officeDocument/2006/relationships/image" Target="../media/image97.jpeg"/></Relationships>
</file>

<file path=ppt/slides/_rels/slide73.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89.jpe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00.jpe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image" Target="../media/image101.jpeg"/><Relationship Id="rId7" Type="http://schemas.openxmlformats.org/officeDocument/2006/relationships/image" Target="../media/image105.jpeg"/><Relationship Id="rId2" Type="http://schemas.openxmlformats.org/officeDocument/2006/relationships/image" Target="../media/image89.jpeg"/><Relationship Id="rId1" Type="http://schemas.openxmlformats.org/officeDocument/2006/relationships/slideLayout" Target="../slideLayouts/slideLayout1.xml"/><Relationship Id="rId6" Type="http://schemas.openxmlformats.org/officeDocument/2006/relationships/image" Target="../media/image104.jpeg"/><Relationship Id="rId5" Type="http://schemas.openxmlformats.org/officeDocument/2006/relationships/image" Target="../media/image103.jpeg"/><Relationship Id="rId4" Type="http://schemas.openxmlformats.org/officeDocument/2006/relationships/image" Target="../media/image102.jpeg"/></Relationships>
</file>

<file path=ppt/slides/_rels/slide77.xml.rels><?xml version="1.0" encoding="UTF-8" standalone="yes"?>
<Relationships xmlns="http://schemas.openxmlformats.org/package/2006/relationships"><Relationship Id="rId3" Type="http://schemas.openxmlformats.org/officeDocument/2006/relationships/image" Target="../media/image106.jp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1.xml"/></Relationships>
</file>

<file path=ppt/slides/_rels/slide86.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1.xml"/></Relationships>
</file>

<file path=ppt/slides/_rels/slide87.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1.xml"/></Relationships>
</file>

<file path=ppt/slides/_rels/slide8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1.xml"/></Relationships>
</file>

<file path=ppt/slides/_rels/slide90.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123.jpe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1.xml"/><Relationship Id="rId4" Type="http://schemas.openxmlformats.org/officeDocument/2006/relationships/image" Target="../media/image126.jpeg"/></Relationships>
</file>

<file path=ppt/slides/_rels/slide93.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128.jpeg"/></Relationships>
</file>

<file path=ppt/slides/_rels/slide94.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1.xml"/></Relationships>
</file>

<file path=ppt/slides/_rels/slide95.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1.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7BEC21-B4AE-4125-64C2-9302B0E3CAE0}"/>
              </a:ext>
            </a:extLst>
          </p:cNvPr>
          <p:cNvSpPr txBox="1"/>
          <p:nvPr/>
        </p:nvSpPr>
        <p:spPr>
          <a:xfrm>
            <a:off x="9665000" y="163285"/>
            <a:ext cx="2326279" cy="923330"/>
          </a:xfrm>
          <a:prstGeom prst="rect">
            <a:avLst/>
          </a:prstGeom>
          <a:noFill/>
        </p:spPr>
        <p:txBody>
          <a:bodyPr wrap="none" rtlCol="0">
            <a:spAutoFit/>
          </a:bodyPr>
          <a:lstStyle/>
          <a:p>
            <a:pPr algn="r"/>
            <a:r>
              <a:rPr lang="en-GB" b="1" dirty="0">
                <a:latin typeface="Arial" panose="020B0604020202020204" pitchFamily="34" charset="0"/>
                <a:cs typeface="Arial" panose="020B0604020202020204" pitchFamily="34" charset="0"/>
              </a:rPr>
              <a:t>HPHP4004</a:t>
            </a:r>
            <a:r>
              <a:rPr lang="en-GB" dirty="0">
                <a:latin typeface="Arial" panose="020B0604020202020204" pitchFamily="34" charset="0"/>
                <a:cs typeface="Arial" panose="020B0604020202020204" pitchFamily="34" charset="0"/>
              </a:rPr>
              <a:t> </a:t>
            </a:r>
          </a:p>
          <a:p>
            <a:pPr algn="r"/>
            <a:r>
              <a:rPr lang="en-GB" dirty="0">
                <a:latin typeface="Arial" panose="020B0604020202020204" pitchFamily="34" charset="0"/>
                <a:cs typeface="Arial" panose="020B0604020202020204" pitchFamily="34" charset="0"/>
              </a:rPr>
              <a:t>The Colonial Project </a:t>
            </a:r>
          </a:p>
          <a:p>
            <a:pPr algn="r"/>
            <a:r>
              <a:rPr lang="en-GB" dirty="0">
                <a:latin typeface="Arial" panose="020B0604020202020204" pitchFamily="34" charset="0"/>
                <a:cs typeface="Arial" panose="020B0604020202020204" pitchFamily="34" charset="0"/>
              </a:rPr>
              <a:t>and the Humanities</a:t>
            </a:r>
          </a:p>
        </p:txBody>
      </p:sp>
      <p:sp>
        <p:nvSpPr>
          <p:cNvPr id="3" name="TextBox 2">
            <a:extLst>
              <a:ext uri="{FF2B5EF4-FFF2-40B4-BE49-F238E27FC236}">
                <a16:creationId xmlns:a16="http://schemas.microsoft.com/office/drawing/2014/main" id="{5D783AB7-C1A2-3B28-3F32-08D301C56979}"/>
              </a:ext>
            </a:extLst>
          </p:cNvPr>
          <p:cNvSpPr txBox="1"/>
          <p:nvPr/>
        </p:nvSpPr>
        <p:spPr>
          <a:xfrm>
            <a:off x="1894114" y="2950029"/>
            <a:ext cx="8443337" cy="1323439"/>
          </a:xfrm>
          <a:prstGeom prst="rect">
            <a:avLst/>
          </a:prstGeom>
          <a:noFill/>
        </p:spPr>
        <p:txBody>
          <a:bodyPr wrap="none" rtlCol="0">
            <a:spAutoFit/>
          </a:bodyPr>
          <a:lstStyle/>
          <a:p>
            <a:pPr algn="ctr"/>
            <a:r>
              <a:rPr lang="en-GB" sz="4400" dirty="0">
                <a:latin typeface="Arial" panose="020B0604020202020204" pitchFamily="34" charset="0"/>
                <a:cs typeface="Arial" panose="020B0604020202020204" pitchFamily="34" charset="0"/>
              </a:rPr>
              <a:t>Archaeology :</a:t>
            </a:r>
          </a:p>
          <a:p>
            <a:pPr algn="ctr"/>
            <a:r>
              <a:rPr lang="en-GB" sz="3600" dirty="0">
                <a:latin typeface="Arial" panose="020B0604020202020204" pitchFamily="34" charset="0"/>
                <a:cs typeface="Arial" panose="020B0604020202020204" pitchFamily="34" charset="0"/>
              </a:rPr>
              <a:t>a willing or naïve servant of colonialism?</a:t>
            </a:r>
          </a:p>
        </p:txBody>
      </p:sp>
    </p:spTree>
    <p:extLst>
      <p:ext uri="{BB962C8B-B14F-4D97-AF65-F5344CB8AC3E}">
        <p14:creationId xmlns:p14="http://schemas.microsoft.com/office/powerpoint/2010/main" val="3796918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28A118-FACA-88DC-6CA5-0617D64FD1C5}"/>
              </a:ext>
            </a:extLst>
          </p:cNvPr>
          <p:cNvSpPr txBox="1"/>
          <p:nvPr/>
        </p:nvSpPr>
        <p:spPr>
          <a:xfrm>
            <a:off x="3101430" y="1785257"/>
            <a:ext cx="5989140" cy="2123658"/>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What is Archaeology?</a:t>
            </a:r>
          </a:p>
          <a:p>
            <a:endParaRPr lang="en-GB"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What are the Classics?</a:t>
            </a:r>
          </a:p>
        </p:txBody>
      </p:sp>
    </p:spTree>
    <p:extLst>
      <p:ext uri="{BB962C8B-B14F-4D97-AF65-F5344CB8AC3E}">
        <p14:creationId xmlns:p14="http://schemas.microsoft.com/office/powerpoint/2010/main" val="3833952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47905CF-FF51-4101-8642-C2FE1D66EEA2}"/>
              </a:ext>
            </a:extLst>
          </p:cNvPr>
          <p:cNvSpPr>
            <a:spLocks noGrp="1"/>
          </p:cNvSpPr>
          <p:nvPr>
            <p:ph type="body" idx="1"/>
          </p:nvPr>
        </p:nvSpPr>
        <p:spPr/>
        <p:txBody>
          <a:bodyPr>
            <a:normAutofit/>
          </a:bodyPr>
          <a:lstStyle/>
          <a:p>
            <a:pPr algn="ctr"/>
            <a:r>
              <a:rPr lang="en-GB" sz="3200" dirty="0"/>
              <a:t>Archaeology </a:t>
            </a:r>
          </a:p>
        </p:txBody>
      </p:sp>
      <p:sp>
        <p:nvSpPr>
          <p:cNvPr id="5" name="Content Placeholder 4">
            <a:extLst>
              <a:ext uri="{FF2B5EF4-FFF2-40B4-BE49-F238E27FC236}">
                <a16:creationId xmlns:a16="http://schemas.microsoft.com/office/drawing/2014/main" id="{E1B7F241-C0DB-4977-AC2D-795DDC6DCAFB}"/>
              </a:ext>
            </a:extLst>
          </p:cNvPr>
          <p:cNvSpPr>
            <a:spLocks noGrp="1"/>
          </p:cNvSpPr>
          <p:nvPr>
            <p:ph sz="half" idx="2"/>
          </p:nvPr>
        </p:nvSpPr>
        <p:spPr/>
        <p:txBody>
          <a:bodyPr>
            <a:normAutofit/>
          </a:bodyPr>
          <a:lstStyle/>
          <a:p>
            <a:r>
              <a:rPr lang="en-GB" dirty="0"/>
              <a:t>Study of </a:t>
            </a:r>
            <a:r>
              <a:rPr lang="en-GB" dirty="0">
                <a:solidFill>
                  <a:srgbClr val="FFFF00"/>
                </a:solidFill>
              </a:rPr>
              <a:t>past peoples</a:t>
            </a:r>
            <a:r>
              <a:rPr lang="en-GB" dirty="0"/>
              <a:t>, societies, and cultures through the systematic </a:t>
            </a:r>
            <a:r>
              <a:rPr lang="en-GB" dirty="0">
                <a:solidFill>
                  <a:srgbClr val="FFFF00"/>
                </a:solidFill>
              </a:rPr>
              <a:t>excavation</a:t>
            </a:r>
            <a:r>
              <a:rPr lang="en-GB" dirty="0"/>
              <a:t>, recording, and analysis of artefacts, burials, structures, and other </a:t>
            </a:r>
            <a:r>
              <a:rPr lang="en-GB" dirty="0">
                <a:solidFill>
                  <a:srgbClr val="FFFF00"/>
                </a:solidFill>
              </a:rPr>
              <a:t>material</a:t>
            </a:r>
            <a:r>
              <a:rPr lang="en-GB" dirty="0"/>
              <a:t> remains</a:t>
            </a:r>
          </a:p>
        </p:txBody>
      </p:sp>
      <p:sp>
        <p:nvSpPr>
          <p:cNvPr id="6" name="Text Placeholder 5">
            <a:extLst>
              <a:ext uri="{FF2B5EF4-FFF2-40B4-BE49-F238E27FC236}">
                <a16:creationId xmlns:a16="http://schemas.microsoft.com/office/drawing/2014/main" id="{02DDAA22-D258-419E-AAF0-3DF0ACDB5E4E}"/>
              </a:ext>
            </a:extLst>
          </p:cNvPr>
          <p:cNvSpPr>
            <a:spLocks noGrp="1"/>
          </p:cNvSpPr>
          <p:nvPr>
            <p:ph type="body" sz="quarter" idx="3"/>
          </p:nvPr>
        </p:nvSpPr>
        <p:spPr/>
        <p:txBody>
          <a:bodyPr>
            <a:normAutofit/>
          </a:bodyPr>
          <a:lstStyle/>
          <a:p>
            <a:pPr algn="ctr"/>
            <a:r>
              <a:rPr lang="en-GB" sz="3200" dirty="0"/>
              <a:t>Classics</a:t>
            </a:r>
          </a:p>
        </p:txBody>
      </p:sp>
      <p:sp>
        <p:nvSpPr>
          <p:cNvPr id="7" name="Content Placeholder 6">
            <a:extLst>
              <a:ext uri="{FF2B5EF4-FFF2-40B4-BE49-F238E27FC236}">
                <a16:creationId xmlns:a16="http://schemas.microsoft.com/office/drawing/2014/main" id="{EC8E345A-A740-49BE-B24E-9E8CE35ED329}"/>
              </a:ext>
            </a:extLst>
          </p:cNvPr>
          <p:cNvSpPr>
            <a:spLocks noGrp="1"/>
          </p:cNvSpPr>
          <p:nvPr>
            <p:ph sz="quarter" idx="4"/>
          </p:nvPr>
        </p:nvSpPr>
        <p:spPr/>
        <p:txBody>
          <a:bodyPr>
            <a:normAutofit/>
          </a:bodyPr>
          <a:lstStyle/>
          <a:p>
            <a:r>
              <a:rPr lang="en-GB" dirty="0"/>
              <a:t>Study of </a:t>
            </a:r>
            <a:r>
              <a:rPr lang="en-GB" dirty="0">
                <a:solidFill>
                  <a:srgbClr val="FFFF00"/>
                </a:solidFill>
              </a:rPr>
              <a:t>Greek and Roman antiquity</a:t>
            </a:r>
            <a:r>
              <a:rPr lang="en-GB" dirty="0"/>
              <a:t>, especially </a:t>
            </a:r>
            <a:r>
              <a:rPr lang="en-GB" dirty="0">
                <a:solidFill>
                  <a:srgbClr val="FFFF00"/>
                </a:solidFill>
              </a:rPr>
              <a:t>language </a:t>
            </a:r>
            <a:r>
              <a:rPr lang="en-GB" dirty="0"/>
              <a:t>and </a:t>
            </a:r>
            <a:r>
              <a:rPr lang="en-GB" dirty="0">
                <a:solidFill>
                  <a:srgbClr val="FFFF00"/>
                </a:solidFill>
              </a:rPr>
              <a:t>literature</a:t>
            </a:r>
            <a:endParaRPr lang="en-GB" dirty="0"/>
          </a:p>
        </p:txBody>
      </p:sp>
    </p:spTree>
    <p:extLst>
      <p:ext uri="{BB962C8B-B14F-4D97-AF65-F5344CB8AC3E}">
        <p14:creationId xmlns:p14="http://schemas.microsoft.com/office/powerpoint/2010/main" val="432001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4" name="Picture 2" descr="Australopithicus - Laetoli                                     00021F91Macintosh HD                   ABA78158:"/>
          <p:cNvPicPr>
            <a:picLocks noChangeAspect="1" noChangeArrowheads="1"/>
          </p:cNvPicPr>
          <p:nvPr/>
        </p:nvPicPr>
        <p:blipFill>
          <a:blip r:embed="rId2"/>
          <a:srcRect/>
          <a:stretch>
            <a:fillRect/>
          </a:stretch>
        </p:blipFill>
        <p:spPr bwMode="auto">
          <a:xfrm>
            <a:off x="693254" y="236061"/>
            <a:ext cx="4673403" cy="6375085"/>
          </a:xfrm>
          <a:prstGeom prst="rect">
            <a:avLst/>
          </a:prstGeom>
          <a:noFill/>
        </p:spPr>
      </p:pic>
      <p:pic>
        <p:nvPicPr>
          <p:cNvPr id="8" name="Picture 7" descr="harlechp38f.jpg"/>
          <p:cNvPicPr>
            <a:picLocks noChangeAspect="1"/>
          </p:cNvPicPr>
          <p:nvPr/>
        </p:nvPicPr>
        <p:blipFill>
          <a:blip r:embed="rId3"/>
          <a:stretch>
            <a:fillRect/>
          </a:stretch>
        </p:blipFill>
        <p:spPr>
          <a:xfrm>
            <a:off x="6032590" y="2071678"/>
            <a:ext cx="4496544" cy="4637232"/>
          </a:xfrm>
          <a:prstGeom prst="rect">
            <a:avLst/>
          </a:prstGeom>
        </p:spPr>
      </p:pic>
      <p:sp>
        <p:nvSpPr>
          <p:cNvPr id="9" name="TextBox 8"/>
          <p:cNvSpPr txBox="1"/>
          <p:nvPr/>
        </p:nvSpPr>
        <p:spPr>
          <a:xfrm>
            <a:off x="5864677" y="342880"/>
            <a:ext cx="5716630" cy="1569660"/>
          </a:xfrm>
          <a:prstGeom prst="rect">
            <a:avLst/>
          </a:prstGeom>
          <a:noFill/>
        </p:spPr>
        <p:txBody>
          <a:bodyPr wrap="none" rtlCol="0">
            <a:spAutoFit/>
          </a:bodyPr>
          <a:lstStyle/>
          <a:p>
            <a:r>
              <a:rPr lang="en-GB" sz="3200" dirty="0">
                <a:latin typeface="Arial" panose="020B0604020202020204" pitchFamily="34" charset="0"/>
                <a:cs typeface="Arial" panose="020B0604020202020204" pitchFamily="34" charset="0"/>
              </a:rPr>
              <a:t>......from our earliest ancestors</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......to the present day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p:cNvPicPr>
            <a:picLocks noChangeAspect="1" noChangeArrowheads="1"/>
          </p:cNvPicPr>
          <p:nvPr/>
        </p:nvPicPr>
        <p:blipFill>
          <a:blip r:embed="rId2"/>
          <a:srcRect/>
          <a:stretch>
            <a:fillRect/>
          </a:stretch>
        </p:blipFill>
        <p:spPr bwMode="auto">
          <a:xfrm>
            <a:off x="0" y="-17463"/>
            <a:ext cx="4419600" cy="3262313"/>
          </a:xfrm>
          <a:prstGeom prst="rect">
            <a:avLst/>
          </a:prstGeom>
          <a:noFill/>
          <a:ln w="9525">
            <a:noFill/>
            <a:miter lim="800000"/>
            <a:headEnd/>
            <a:tailEnd/>
          </a:ln>
          <a:effectLst/>
        </p:spPr>
      </p:pic>
      <p:pic>
        <p:nvPicPr>
          <p:cNvPr id="14341" name="Picture 5" descr="Schwarzenacker                                                 00021F91Macintosh HD                   ABA78158:"/>
          <p:cNvPicPr>
            <a:picLocks noChangeAspect="1" noChangeArrowheads="1"/>
          </p:cNvPicPr>
          <p:nvPr/>
        </p:nvPicPr>
        <p:blipFill>
          <a:blip r:embed="rId3"/>
          <a:srcRect/>
          <a:stretch>
            <a:fillRect/>
          </a:stretch>
        </p:blipFill>
        <p:spPr bwMode="auto">
          <a:xfrm>
            <a:off x="6324600" y="0"/>
            <a:ext cx="4343400" cy="3227388"/>
          </a:xfrm>
          <a:prstGeom prst="rect">
            <a:avLst/>
          </a:prstGeom>
          <a:noFill/>
        </p:spPr>
      </p:pic>
      <p:pic>
        <p:nvPicPr>
          <p:cNvPr id="14342" name="Picture 6"/>
          <p:cNvPicPr>
            <a:picLocks noChangeAspect="1" noChangeArrowheads="1"/>
          </p:cNvPicPr>
          <p:nvPr/>
        </p:nvPicPr>
        <p:blipFill>
          <a:blip r:embed="rId4"/>
          <a:srcRect/>
          <a:stretch>
            <a:fillRect/>
          </a:stretch>
        </p:blipFill>
        <p:spPr bwMode="auto">
          <a:xfrm>
            <a:off x="0" y="3429000"/>
            <a:ext cx="4429124" cy="3429000"/>
          </a:xfrm>
          <a:prstGeom prst="rect">
            <a:avLst/>
          </a:prstGeom>
          <a:noFill/>
          <a:ln w="9525">
            <a:noFill/>
            <a:miter lim="800000"/>
            <a:headEnd/>
            <a:tailEnd/>
          </a:ln>
          <a:effectLst/>
        </p:spPr>
      </p:pic>
      <p:sp>
        <p:nvSpPr>
          <p:cNvPr id="7" name="TextBox 6"/>
          <p:cNvSpPr txBox="1"/>
          <p:nvPr/>
        </p:nvSpPr>
        <p:spPr>
          <a:xfrm>
            <a:off x="6552523" y="3712339"/>
            <a:ext cx="3647152" cy="2862322"/>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.....from recovery</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.....to display</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......to reuse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descr="Schliemann - Mycenae  copy                                     00042B3DMacintosh HD                   ABA78158:"/>
          <p:cNvPicPr>
            <a:picLocks noChangeAspect="1" noChangeArrowheads="1"/>
          </p:cNvPicPr>
          <p:nvPr/>
        </p:nvPicPr>
        <p:blipFill>
          <a:blip r:embed="rId2"/>
          <a:srcRect/>
          <a:stretch>
            <a:fillRect/>
          </a:stretch>
        </p:blipFill>
        <p:spPr bwMode="auto">
          <a:xfrm>
            <a:off x="0" y="0"/>
            <a:ext cx="4068808" cy="4786322"/>
          </a:xfrm>
          <a:prstGeom prst="rect">
            <a:avLst/>
          </a:prstGeom>
          <a:noFill/>
        </p:spPr>
      </p:pic>
      <p:pic>
        <p:nvPicPr>
          <p:cNvPr id="205827" name="Picture 3" descr="herculanium copy                                               00042B3DMacintosh HD                   ABA78158:"/>
          <p:cNvPicPr>
            <a:picLocks noChangeAspect="1" noChangeArrowheads="1"/>
          </p:cNvPicPr>
          <p:nvPr/>
        </p:nvPicPr>
        <p:blipFill>
          <a:blip r:embed="rId3"/>
          <a:srcRect/>
          <a:stretch>
            <a:fillRect/>
          </a:stretch>
        </p:blipFill>
        <p:spPr bwMode="auto">
          <a:xfrm>
            <a:off x="5738810" y="0"/>
            <a:ext cx="2714644" cy="4773648"/>
          </a:xfrm>
          <a:prstGeom prst="rect">
            <a:avLst/>
          </a:prstGeom>
          <a:noFill/>
        </p:spPr>
      </p:pic>
      <p:pic>
        <p:nvPicPr>
          <p:cNvPr id="205829" name="Picture 5" descr="C:\Documents and Settings\Quentin Drew\My Documents\Q teaching\Laetoli.jpg"/>
          <p:cNvPicPr>
            <a:picLocks noChangeAspect="1" noChangeArrowheads="1"/>
          </p:cNvPicPr>
          <p:nvPr/>
        </p:nvPicPr>
        <p:blipFill>
          <a:blip r:embed="rId4"/>
          <a:srcRect/>
          <a:stretch>
            <a:fillRect/>
          </a:stretch>
        </p:blipFill>
        <p:spPr bwMode="auto">
          <a:xfrm>
            <a:off x="10123456" y="0"/>
            <a:ext cx="2057400" cy="6858000"/>
          </a:xfrm>
          <a:prstGeom prst="rect">
            <a:avLst/>
          </a:prstGeom>
          <a:noFill/>
        </p:spPr>
      </p:pic>
      <p:sp>
        <p:nvSpPr>
          <p:cNvPr id="8" name="TextBox 7"/>
          <p:cNvSpPr txBox="1"/>
          <p:nvPr/>
        </p:nvSpPr>
        <p:spPr>
          <a:xfrm>
            <a:off x="3557680" y="4970702"/>
            <a:ext cx="4110549" cy="1754326"/>
          </a:xfrm>
          <a:prstGeom prst="rect">
            <a:avLst/>
          </a:prstGeom>
          <a:noFill/>
        </p:spPr>
        <p:txBody>
          <a:bodyPr wrap="none" rtlCol="0">
            <a:spAutoFit/>
          </a:bodyPr>
          <a:lstStyle/>
          <a:p>
            <a:r>
              <a:rPr lang="en-GB" sz="3600" dirty="0"/>
              <a:t>.....from the fabulous</a:t>
            </a:r>
          </a:p>
          <a:p>
            <a:endParaRPr lang="en-GB" sz="3600" dirty="0"/>
          </a:p>
          <a:p>
            <a:r>
              <a:rPr lang="en-GB" sz="3600" dirty="0"/>
              <a:t>.....to the mundane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50" name="Picture 2" descr="C:\Documents and Settings\Quentin Drew\My Documents\Q teaching\Introducing Archaeology\artifacts 01.jpg"/>
          <p:cNvPicPr>
            <a:picLocks noChangeAspect="1" noChangeArrowheads="1"/>
          </p:cNvPicPr>
          <p:nvPr/>
        </p:nvPicPr>
        <p:blipFill>
          <a:blip r:embed="rId3"/>
          <a:srcRect/>
          <a:stretch>
            <a:fillRect/>
          </a:stretch>
        </p:blipFill>
        <p:spPr bwMode="auto">
          <a:xfrm>
            <a:off x="0" y="0"/>
            <a:ext cx="3546946" cy="2500306"/>
          </a:xfrm>
          <a:prstGeom prst="rect">
            <a:avLst/>
          </a:prstGeom>
          <a:noFill/>
        </p:spPr>
      </p:pic>
      <p:pic>
        <p:nvPicPr>
          <p:cNvPr id="206851" name="Picture 3" descr="15 yr steak                                                    0002120EMacintosh HD                   ABA78158:"/>
          <p:cNvPicPr>
            <a:picLocks noChangeAspect="1" noChangeArrowheads="1"/>
          </p:cNvPicPr>
          <p:nvPr/>
        </p:nvPicPr>
        <p:blipFill>
          <a:blip r:embed="rId4"/>
          <a:srcRect/>
          <a:stretch>
            <a:fillRect/>
          </a:stretch>
        </p:blipFill>
        <p:spPr bwMode="auto">
          <a:xfrm>
            <a:off x="4795822" y="0"/>
            <a:ext cx="2214578" cy="2500306"/>
          </a:xfrm>
          <a:prstGeom prst="rect">
            <a:avLst/>
          </a:prstGeom>
          <a:noFill/>
        </p:spPr>
      </p:pic>
      <p:pic>
        <p:nvPicPr>
          <p:cNvPr id="206852" name="Picture 4"/>
          <p:cNvPicPr>
            <a:picLocks noChangeAspect="1" noChangeArrowheads="1"/>
          </p:cNvPicPr>
          <p:nvPr/>
        </p:nvPicPr>
        <p:blipFill>
          <a:blip r:embed="rId5" cstate="print"/>
          <a:srcRect/>
          <a:stretch>
            <a:fillRect/>
          </a:stretch>
        </p:blipFill>
        <p:spPr bwMode="auto">
          <a:xfrm>
            <a:off x="8905884" y="-24310"/>
            <a:ext cx="3286116" cy="2501140"/>
          </a:xfrm>
          <a:prstGeom prst="rect">
            <a:avLst/>
          </a:prstGeom>
          <a:noFill/>
          <a:ln w="9525">
            <a:noFill/>
            <a:miter lim="800000"/>
            <a:headEnd/>
            <a:tailEnd/>
          </a:ln>
          <a:effectLst/>
        </p:spPr>
      </p:pic>
      <p:pic>
        <p:nvPicPr>
          <p:cNvPr id="206853" name="Picture 5" descr="1839 - 96 timber coffin /  copy                                0002120EMacintosh HD                   ABA78158:"/>
          <p:cNvPicPr>
            <a:picLocks noChangeAspect="1" noChangeArrowheads="1"/>
          </p:cNvPicPr>
          <p:nvPr/>
        </p:nvPicPr>
        <p:blipFill>
          <a:blip r:embed="rId6"/>
          <a:srcRect/>
          <a:stretch>
            <a:fillRect/>
          </a:stretch>
        </p:blipFill>
        <p:spPr bwMode="auto">
          <a:xfrm>
            <a:off x="7010400" y="2714621"/>
            <a:ext cx="3657600" cy="4143380"/>
          </a:xfrm>
          <a:prstGeom prst="rect">
            <a:avLst/>
          </a:prstGeom>
          <a:noFill/>
        </p:spPr>
      </p:pic>
      <p:sp>
        <p:nvSpPr>
          <p:cNvPr id="8" name="TextBox 7"/>
          <p:cNvSpPr txBox="1"/>
          <p:nvPr/>
        </p:nvSpPr>
        <p:spPr>
          <a:xfrm>
            <a:off x="1524000" y="3795714"/>
            <a:ext cx="4698722" cy="1754326"/>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.....from the preserved</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.....to the decayed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Text Box 2"/>
          <p:cNvSpPr txBox="1">
            <a:spLocks noChangeArrowheads="1"/>
          </p:cNvSpPr>
          <p:nvPr/>
        </p:nvSpPr>
        <p:spPr bwMode="auto">
          <a:xfrm>
            <a:off x="468086" y="359228"/>
            <a:ext cx="8001000" cy="3170099"/>
          </a:xfrm>
          <a:prstGeom prst="rect">
            <a:avLst/>
          </a:prstGeom>
          <a:noFill/>
          <a:ln w="9525">
            <a:noFill/>
            <a:miter lim="800000"/>
            <a:headEnd/>
            <a:tailEnd/>
          </a:ln>
          <a:effectLst/>
        </p:spPr>
        <p:txBody>
          <a:bodyPr>
            <a:spAutoFit/>
          </a:bodyPr>
          <a:lstStyle/>
          <a:p>
            <a:r>
              <a:rPr lang="en-GB" sz="3600" dirty="0">
                <a:latin typeface="Arial" panose="020B0604020202020204" pitchFamily="34" charset="0"/>
                <a:cs typeface="Arial" panose="020B0604020202020204" pitchFamily="34" charset="0"/>
              </a:rPr>
              <a:t>“Archaeology may be simply defined as the systematic study of antiquities as a means of reconstructing the past”</a:t>
            </a:r>
          </a:p>
          <a:p>
            <a:endParaRPr lang="en-GB" sz="3600" dirty="0">
              <a:latin typeface="Arial" panose="020B0604020202020204" pitchFamily="34" charset="0"/>
              <a:cs typeface="Arial" panose="020B0604020202020204" pitchFamily="34" charset="0"/>
            </a:endParaRPr>
          </a:p>
          <a:p>
            <a:r>
              <a:rPr lang="en-GB" sz="2800" dirty="0">
                <a:solidFill>
                  <a:schemeClr val="accent6">
                    <a:lumMod val="60000"/>
                    <a:lumOff val="40000"/>
                  </a:schemeClr>
                </a:solidFill>
                <a:latin typeface="Arial" panose="020B0604020202020204" pitchFamily="34" charset="0"/>
                <a:cs typeface="Arial" panose="020B0604020202020204" pitchFamily="34" charset="0"/>
              </a:rPr>
              <a:t>- Prof. Grahame Clark   </a:t>
            </a:r>
            <a:r>
              <a:rPr lang="en-GB" sz="2800" i="1" dirty="0">
                <a:solidFill>
                  <a:schemeClr val="accent6">
                    <a:lumMod val="60000"/>
                    <a:lumOff val="40000"/>
                  </a:schemeClr>
                </a:solidFill>
                <a:latin typeface="Arial" panose="020B0604020202020204" pitchFamily="34" charset="0"/>
                <a:cs typeface="Arial" panose="020B0604020202020204" pitchFamily="34" charset="0"/>
              </a:rPr>
              <a:t>Archaeology and Society</a:t>
            </a:r>
            <a:r>
              <a:rPr lang="en-GB" sz="2800" dirty="0">
                <a:solidFill>
                  <a:schemeClr val="accent6">
                    <a:lumMod val="60000"/>
                    <a:lumOff val="40000"/>
                  </a:schemeClr>
                </a:solidFill>
                <a:latin typeface="Arial" panose="020B0604020202020204" pitchFamily="34" charset="0"/>
                <a:cs typeface="Arial" panose="020B0604020202020204" pitchFamily="34" charset="0"/>
              </a:rPr>
              <a:t>  1939</a:t>
            </a:r>
          </a:p>
        </p:txBody>
      </p:sp>
      <p:sp>
        <p:nvSpPr>
          <p:cNvPr id="207875" name="Text Box 3"/>
          <p:cNvSpPr txBox="1">
            <a:spLocks noChangeArrowheads="1"/>
          </p:cNvSpPr>
          <p:nvPr/>
        </p:nvSpPr>
        <p:spPr bwMode="auto">
          <a:xfrm>
            <a:off x="3663498" y="3984172"/>
            <a:ext cx="8397875" cy="2616101"/>
          </a:xfrm>
          <a:prstGeom prst="rect">
            <a:avLst/>
          </a:prstGeom>
          <a:noFill/>
          <a:ln w="9525">
            <a:noFill/>
            <a:miter lim="800000"/>
            <a:headEnd/>
            <a:tailEnd/>
          </a:ln>
          <a:effectLst/>
        </p:spPr>
        <p:txBody>
          <a:bodyPr>
            <a:spAutoFit/>
          </a:bodyPr>
          <a:lstStyle/>
          <a:p>
            <a:r>
              <a:rPr lang="en-GB" sz="3600" dirty="0">
                <a:latin typeface="Arial" panose="020B0604020202020204" pitchFamily="34" charset="0"/>
                <a:cs typeface="Arial" panose="020B0604020202020204" pitchFamily="34" charset="0"/>
              </a:rPr>
              <a:t>“Archaeologists are students of material evidence surviving from the past”</a:t>
            </a:r>
          </a:p>
          <a:p>
            <a:endParaRPr lang="en-GB" sz="3600" dirty="0">
              <a:latin typeface="Arial" panose="020B0604020202020204" pitchFamily="34" charset="0"/>
              <a:cs typeface="Arial" panose="020B0604020202020204" pitchFamily="34" charset="0"/>
            </a:endParaRPr>
          </a:p>
          <a:p>
            <a:r>
              <a:rPr lang="en-GB" sz="2800" dirty="0">
                <a:solidFill>
                  <a:schemeClr val="accent6">
                    <a:lumMod val="60000"/>
                    <a:lumOff val="40000"/>
                  </a:schemeClr>
                </a:solidFill>
                <a:latin typeface="Arial" panose="020B0604020202020204" pitchFamily="34" charset="0"/>
                <a:cs typeface="Arial" panose="020B0604020202020204" pitchFamily="34" charset="0"/>
              </a:rPr>
              <a:t>- Prof. Stuart Piggott  </a:t>
            </a:r>
            <a:r>
              <a:rPr lang="en-GB" sz="2800" i="1" dirty="0">
                <a:solidFill>
                  <a:schemeClr val="accent6">
                    <a:lumMod val="60000"/>
                    <a:lumOff val="40000"/>
                  </a:schemeClr>
                </a:solidFill>
                <a:latin typeface="Arial" panose="020B0604020202020204" pitchFamily="34" charset="0"/>
                <a:cs typeface="Arial" panose="020B0604020202020204" pitchFamily="34" charset="0"/>
              </a:rPr>
              <a:t>Approach to Archaeology</a:t>
            </a:r>
            <a:r>
              <a:rPr lang="en-GB" sz="2800" dirty="0">
                <a:solidFill>
                  <a:schemeClr val="accent6">
                    <a:lumMod val="60000"/>
                    <a:lumOff val="40000"/>
                  </a:schemeClr>
                </a:solidFill>
                <a:latin typeface="Arial" panose="020B0604020202020204" pitchFamily="34" charset="0"/>
                <a:cs typeface="Arial" panose="020B0604020202020204" pitchFamily="34" charset="0"/>
              </a:rPr>
              <a:t>  1959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0402" name="Picture 2" descr="12 yr paper                                                    0002120EMacintosh HD                   ABA78158:"/>
          <p:cNvPicPr>
            <a:picLocks noChangeAspect="1" noChangeArrowheads="1"/>
          </p:cNvPicPr>
          <p:nvPr/>
        </p:nvPicPr>
        <p:blipFill>
          <a:blip r:embed="rId2"/>
          <a:srcRect/>
          <a:stretch>
            <a:fillRect/>
          </a:stretch>
        </p:blipFill>
        <p:spPr bwMode="auto">
          <a:xfrm>
            <a:off x="1524000" y="1"/>
            <a:ext cx="5029200" cy="3884613"/>
          </a:xfrm>
          <a:prstGeom prst="rect">
            <a:avLst/>
          </a:prstGeom>
          <a:noFill/>
        </p:spPr>
      </p:pic>
      <p:pic>
        <p:nvPicPr>
          <p:cNvPr id="230403" name="Picture 3" descr="Caerleon tombstone                                             00021F91Macintosh HD                   ABA78158:"/>
          <p:cNvPicPr>
            <a:picLocks noChangeAspect="1" noChangeArrowheads="1"/>
          </p:cNvPicPr>
          <p:nvPr/>
        </p:nvPicPr>
        <p:blipFill>
          <a:blip r:embed="rId3"/>
          <a:srcRect/>
          <a:stretch>
            <a:fillRect/>
          </a:stretch>
        </p:blipFill>
        <p:spPr bwMode="auto">
          <a:xfrm>
            <a:off x="6727826" y="1828800"/>
            <a:ext cx="3940175" cy="50292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426" name="Picture 2" descr="calibration curve                                              0002120EMacintosh HD                   ABA78158:"/>
          <p:cNvPicPr>
            <a:picLocks noChangeAspect="1" noChangeArrowheads="1"/>
          </p:cNvPicPr>
          <p:nvPr/>
        </p:nvPicPr>
        <p:blipFill>
          <a:blip r:embed="rId2"/>
          <a:srcRect/>
          <a:stretch>
            <a:fillRect/>
          </a:stretch>
        </p:blipFill>
        <p:spPr bwMode="auto">
          <a:xfrm>
            <a:off x="1828800" y="3810000"/>
            <a:ext cx="2819400" cy="2630488"/>
          </a:xfrm>
          <a:prstGeom prst="rect">
            <a:avLst/>
          </a:prstGeom>
          <a:noFill/>
        </p:spPr>
      </p:pic>
      <p:pic>
        <p:nvPicPr>
          <p:cNvPr id="231427" name="Picture 3" descr="C.140BC Han Dyn - woman                                        0002120EMacintosh HD                   ABA78158:"/>
          <p:cNvPicPr>
            <a:picLocks noChangeAspect="1" noChangeArrowheads="1"/>
          </p:cNvPicPr>
          <p:nvPr/>
        </p:nvPicPr>
        <p:blipFill>
          <a:blip r:embed="rId3"/>
          <a:srcRect/>
          <a:stretch>
            <a:fillRect/>
          </a:stretch>
        </p:blipFill>
        <p:spPr bwMode="auto">
          <a:xfrm>
            <a:off x="5105400" y="3455988"/>
            <a:ext cx="5562600" cy="3402012"/>
          </a:xfrm>
          <a:prstGeom prst="rect">
            <a:avLst/>
          </a:prstGeom>
          <a:noFill/>
        </p:spPr>
      </p:pic>
      <p:pic>
        <p:nvPicPr>
          <p:cNvPr id="231428" name="Picture 4" descr="C:\Documents and Settings\Quentin Drew\My Documents\Q teaching\Visualisation\Electrical Resistance 01.jpg"/>
          <p:cNvPicPr>
            <a:picLocks noChangeAspect="1" noChangeArrowheads="1"/>
          </p:cNvPicPr>
          <p:nvPr/>
        </p:nvPicPr>
        <p:blipFill>
          <a:blip r:embed="rId4"/>
          <a:srcRect/>
          <a:stretch>
            <a:fillRect/>
          </a:stretch>
        </p:blipFill>
        <p:spPr bwMode="auto">
          <a:xfrm>
            <a:off x="1524001" y="0"/>
            <a:ext cx="1984375" cy="3124200"/>
          </a:xfrm>
          <a:prstGeom prst="rect">
            <a:avLst/>
          </a:prstGeom>
          <a:noFill/>
        </p:spPr>
      </p:pic>
      <p:pic>
        <p:nvPicPr>
          <p:cNvPr id="231430" name="Picture 6" descr="C:\Documents and Settings\Quentin Drew\My Documents\Q teaching\Visualisation\Surveying.jpg"/>
          <p:cNvPicPr>
            <a:picLocks noChangeAspect="1" noChangeArrowheads="1"/>
          </p:cNvPicPr>
          <p:nvPr/>
        </p:nvPicPr>
        <p:blipFill>
          <a:blip r:embed="rId5"/>
          <a:srcRect/>
          <a:stretch>
            <a:fillRect/>
          </a:stretch>
        </p:blipFill>
        <p:spPr bwMode="auto">
          <a:xfrm>
            <a:off x="3657600" y="0"/>
            <a:ext cx="3276600" cy="2363788"/>
          </a:xfrm>
          <a:prstGeom prst="rect">
            <a:avLst/>
          </a:prstGeom>
          <a:noFill/>
        </p:spPr>
      </p:pic>
      <p:pic>
        <p:nvPicPr>
          <p:cNvPr id="231432" name="Picture 8" descr="C:\Documents and Settings\Quentin Drew\My Documents\Q teaching\Visualisation\ESRI - survey model 01.gif"/>
          <p:cNvPicPr>
            <a:picLocks noChangeAspect="1" noChangeArrowheads="1"/>
          </p:cNvPicPr>
          <p:nvPr/>
        </p:nvPicPr>
        <p:blipFill>
          <a:blip r:embed="rId6"/>
          <a:srcRect/>
          <a:stretch>
            <a:fillRect/>
          </a:stretch>
        </p:blipFill>
        <p:spPr bwMode="auto">
          <a:xfrm>
            <a:off x="7010400" y="1"/>
            <a:ext cx="3657600" cy="2701925"/>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450" name="Picture 2" descr="C:\Documents and Settings\Quentin Drew\My Documents\Q teaching\Visualisation\Prof Gunther von Hagens.jpg"/>
          <p:cNvPicPr>
            <a:picLocks noChangeAspect="1" noChangeArrowheads="1"/>
          </p:cNvPicPr>
          <p:nvPr/>
        </p:nvPicPr>
        <p:blipFill>
          <a:blip r:embed="rId2" cstate="print"/>
          <a:srcRect/>
          <a:stretch>
            <a:fillRect/>
          </a:stretch>
        </p:blipFill>
        <p:spPr bwMode="auto">
          <a:xfrm>
            <a:off x="7315200" y="0"/>
            <a:ext cx="3352800" cy="6858000"/>
          </a:xfrm>
          <a:prstGeom prst="rect">
            <a:avLst/>
          </a:prstGeom>
          <a:solidFill>
            <a:schemeClr val="bg1"/>
          </a:solidFill>
        </p:spPr>
      </p:pic>
      <p:pic>
        <p:nvPicPr>
          <p:cNvPr id="232451" name="Picture 3" descr="Ethno-Tsumkwe bushmen Nambia                                   00021F91Macintosh HD                   ABA78158:"/>
          <p:cNvPicPr>
            <a:picLocks noChangeAspect="1" noChangeArrowheads="1"/>
          </p:cNvPicPr>
          <p:nvPr/>
        </p:nvPicPr>
        <p:blipFill>
          <a:blip r:embed="rId3"/>
          <a:srcRect/>
          <a:stretch>
            <a:fillRect/>
          </a:stretch>
        </p:blipFill>
        <p:spPr bwMode="auto">
          <a:xfrm>
            <a:off x="1524000" y="0"/>
            <a:ext cx="4724400" cy="3022600"/>
          </a:xfrm>
          <a:prstGeom prst="rect">
            <a:avLst/>
          </a:prstGeom>
          <a:noFill/>
        </p:spPr>
      </p:pic>
      <p:pic>
        <p:nvPicPr>
          <p:cNvPr id="232452" name="Picture 4" descr="C:\Documents and Settings\Quentin Drew\My Documents\Q teaching\azande house.jpg"/>
          <p:cNvPicPr>
            <a:picLocks noChangeAspect="1" noChangeArrowheads="1"/>
          </p:cNvPicPr>
          <p:nvPr/>
        </p:nvPicPr>
        <p:blipFill>
          <a:blip r:embed="rId4"/>
          <a:srcRect/>
          <a:stretch>
            <a:fillRect/>
          </a:stretch>
        </p:blipFill>
        <p:spPr bwMode="auto">
          <a:xfrm>
            <a:off x="2362201" y="3124200"/>
            <a:ext cx="2854325" cy="3733800"/>
          </a:xfrm>
          <a:prstGeom prst="rect">
            <a:avLst/>
          </a:prstGeom>
          <a:noFill/>
        </p:spPr>
      </p:pic>
      <p:sp>
        <p:nvSpPr>
          <p:cNvPr id="232453" name="Rectangle 5"/>
          <p:cNvSpPr>
            <a:spLocks noChangeArrowheads="1"/>
          </p:cNvSpPr>
          <p:nvPr/>
        </p:nvSpPr>
        <p:spPr bwMode="auto">
          <a:xfrm>
            <a:off x="7315200" y="5845629"/>
            <a:ext cx="1219200" cy="762000"/>
          </a:xfrm>
          <a:prstGeom prst="rect">
            <a:avLst/>
          </a:prstGeom>
          <a:solidFill>
            <a:schemeClr val="tx1"/>
          </a:soli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2177143" y="2068287"/>
            <a:ext cx="8153400" cy="3170099"/>
          </a:xfrm>
          <a:prstGeom prst="rect">
            <a:avLst/>
          </a:prstGeom>
          <a:noFill/>
          <a:ln w="9525">
            <a:noFill/>
            <a:miter lim="800000"/>
            <a:headEnd/>
            <a:tailEnd/>
          </a:ln>
          <a:effectLst/>
        </p:spPr>
        <p:txBody>
          <a:bodyPr>
            <a:spAutoFit/>
          </a:bodyPr>
          <a:lstStyle/>
          <a:p>
            <a:r>
              <a:rPr lang="en-GB" sz="3600" dirty="0">
                <a:latin typeface="Arial" panose="020B0604020202020204" pitchFamily="34" charset="0"/>
                <a:cs typeface="Arial" panose="020B0604020202020204" pitchFamily="34" charset="0"/>
              </a:rPr>
              <a:t>“Too often we dig up mere things, unrepentantly forgetful that our proper aim is to dig up people”</a:t>
            </a:r>
          </a:p>
          <a:p>
            <a:endParaRPr lang="en-GB" sz="3600" dirty="0">
              <a:latin typeface="Arial" panose="020B0604020202020204" pitchFamily="34" charset="0"/>
              <a:cs typeface="Arial" panose="020B0604020202020204" pitchFamily="34" charset="0"/>
            </a:endParaRPr>
          </a:p>
          <a:p>
            <a:r>
              <a:rPr lang="en-GB" sz="2800" dirty="0">
                <a:solidFill>
                  <a:schemeClr val="accent6">
                    <a:lumMod val="60000"/>
                    <a:lumOff val="40000"/>
                  </a:schemeClr>
                </a:solidFill>
                <a:latin typeface="Arial" panose="020B0604020202020204" pitchFamily="34" charset="0"/>
                <a:cs typeface="Arial" panose="020B0604020202020204" pitchFamily="34" charset="0"/>
              </a:rPr>
              <a:t>- Sir Mortimer Wheeler  </a:t>
            </a:r>
            <a:r>
              <a:rPr lang="en-GB" sz="2800" i="1" dirty="0">
                <a:solidFill>
                  <a:schemeClr val="accent6">
                    <a:lumMod val="60000"/>
                    <a:lumOff val="40000"/>
                  </a:schemeClr>
                </a:solidFill>
                <a:latin typeface="Arial" panose="020B0604020202020204" pitchFamily="34" charset="0"/>
                <a:cs typeface="Arial" panose="020B0604020202020204" pitchFamily="34" charset="0"/>
              </a:rPr>
              <a:t>Archaeology from the earth</a:t>
            </a:r>
            <a:r>
              <a:rPr lang="en-GB" sz="2800" dirty="0">
                <a:solidFill>
                  <a:schemeClr val="accent6">
                    <a:lumMod val="60000"/>
                    <a:lumOff val="40000"/>
                  </a:schemeClr>
                </a:solidFill>
                <a:latin typeface="Arial" panose="020B0604020202020204" pitchFamily="34" charset="0"/>
                <a:cs typeface="Arial" panose="020B0604020202020204" pitchFamily="34" charset="0"/>
              </a:rPr>
              <a:t>  1954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archaeologist 1                                                00042B3DMacintosh HD                   ABA78158:"/>
          <p:cNvPicPr>
            <a:picLocks noChangeAspect="1" noChangeArrowheads="1"/>
          </p:cNvPicPr>
          <p:nvPr/>
        </p:nvPicPr>
        <p:blipFill>
          <a:blip r:embed="rId2"/>
          <a:srcRect/>
          <a:stretch>
            <a:fillRect/>
          </a:stretch>
        </p:blipFill>
        <p:spPr bwMode="auto">
          <a:xfrm>
            <a:off x="1524000" y="1"/>
            <a:ext cx="4419600" cy="4373563"/>
          </a:xfrm>
          <a:prstGeom prst="rect">
            <a:avLst/>
          </a:prstGeom>
          <a:noFill/>
        </p:spPr>
      </p:pic>
      <p:pic>
        <p:nvPicPr>
          <p:cNvPr id="105475" name="Picture 3" descr="archaeologist 2                                                00042B3DMacintosh HD                   ABA78158:"/>
          <p:cNvPicPr>
            <a:picLocks noChangeAspect="1" noChangeArrowheads="1"/>
          </p:cNvPicPr>
          <p:nvPr/>
        </p:nvPicPr>
        <p:blipFill>
          <a:blip r:embed="rId3"/>
          <a:srcRect/>
          <a:stretch>
            <a:fillRect/>
          </a:stretch>
        </p:blipFill>
        <p:spPr bwMode="auto">
          <a:xfrm>
            <a:off x="5943600" y="2363788"/>
            <a:ext cx="4724400" cy="4494212"/>
          </a:xfrm>
          <a:prstGeom prst="rect">
            <a:avLst/>
          </a:prstGeom>
          <a:noFill/>
        </p:spPr>
      </p:pic>
      <p:sp>
        <p:nvSpPr>
          <p:cNvPr id="6" name="TextBox 5"/>
          <p:cNvSpPr txBox="1"/>
          <p:nvPr/>
        </p:nvSpPr>
        <p:spPr>
          <a:xfrm>
            <a:off x="6881818" y="1071546"/>
            <a:ext cx="3698448" cy="646331"/>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....methodologies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archaeologist 3                                                00042B3DMacintosh HD                   ABA78158:"/>
          <p:cNvPicPr>
            <a:picLocks noChangeAspect="1" noChangeArrowheads="1"/>
          </p:cNvPicPr>
          <p:nvPr/>
        </p:nvPicPr>
        <p:blipFill>
          <a:blip r:embed="rId2"/>
          <a:srcRect/>
          <a:stretch>
            <a:fillRect/>
          </a:stretch>
        </p:blipFill>
        <p:spPr bwMode="auto">
          <a:xfrm>
            <a:off x="1524000" y="0"/>
            <a:ext cx="4267200" cy="6858000"/>
          </a:xfrm>
          <a:prstGeom prst="rect">
            <a:avLst/>
          </a:prstGeom>
          <a:noFill/>
        </p:spPr>
      </p:pic>
      <p:pic>
        <p:nvPicPr>
          <p:cNvPr id="106499" name="Picture 3" descr="archaeologist 4                                                00042B3DMacintosh HD                   ABA78158:"/>
          <p:cNvPicPr>
            <a:picLocks noChangeAspect="1" noChangeArrowheads="1"/>
          </p:cNvPicPr>
          <p:nvPr/>
        </p:nvPicPr>
        <p:blipFill>
          <a:blip r:embed="rId3"/>
          <a:srcRect/>
          <a:stretch>
            <a:fillRect/>
          </a:stretch>
        </p:blipFill>
        <p:spPr bwMode="auto">
          <a:xfrm>
            <a:off x="5786438" y="0"/>
            <a:ext cx="4881562" cy="69596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474" name="Picture 2" descr="William Smith Sthnge 1588                                      0002120EMacintosh HD                   ABA78158:"/>
          <p:cNvPicPr>
            <a:picLocks noChangeAspect="1" noChangeArrowheads="1"/>
          </p:cNvPicPr>
          <p:nvPr/>
        </p:nvPicPr>
        <p:blipFill>
          <a:blip r:embed="rId2"/>
          <a:srcRect/>
          <a:stretch>
            <a:fillRect/>
          </a:stretch>
        </p:blipFill>
        <p:spPr bwMode="auto">
          <a:xfrm>
            <a:off x="-3175" y="0"/>
            <a:ext cx="3505200" cy="2716213"/>
          </a:xfrm>
          <a:prstGeom prst="rect">
            <a:avLst/>
          </a:prstGeom>
          <a:noFill/>
        </p:spPr>
      </p:pic>
      <p:pic>
        <p:nvPicPr>
          <p:cNvPr id="233475" name="Picture 3" descr="C:\Documents and Settings\Quentin Drew\My Documents\Q teaching\Introducing Archaeology\nazi monument 1935- 4,500 standin stones- saxony.jpg"/>
          <p:cNvPicPr>
            <a:picLocks noChangeAspect="1" noChangeArrowheads="1"/>
          </p:cNvPicPr>
          <p:nvPr/>
        </p:nvPicPr>
        <p:blipFill>
          <a:blip r:embed="rId3"/>
          <a:srcRect/>
          <a:stretch>
            <a:fillRect/>
          </a:stretch>
        </p:blipFill>
        <p:spPr bwMode="auto">
          <a:xfrm>
            <a:off x="5442857" y="2686050"/>
            <a:ext cx="4876800" cy="4171950"/>
          </a:xfrm>
          <a:prstGeom prst="rect">
            <a:avLst/>
          </a:prstGeom>
          <a:noFill/>
        </p:spPr>
      </p:pic>
      <p:pic>
        <p:nvPicPr>
          <p:cNvPr id="233476" name="Picture 4" descr="Imitation Stonehenge - Yorkshir                                00042B3DMacintosh HD                   ABA78158:"/>
          <p:cNvPicPr>
            <a:picLocks noChangeAspect="1" noChangeArrowheads="1"/>
          </p:cNvPicPr>
          <p:nvPr/>
        </p:nvPicPr>
        <p:blipFill>
          <a:blip r:embed="rId4"/>
          <a:srcRect/>
          <a:stretch>
            <a:fillRect/>
          </a:stretch>
        </p:blipFill>
        <p:spPr bwMode="auto">
          <a:xfrm>
            <a:off x="-1" y="2943507"/>
            <a:ext cx="3178629" cy="3914493"/>
          </a:xfrm>
          <a:prstGeom prst="rect">
            <a:avLst/>
          </a:prstGeom>
          <a:noFill/>
        </p:spPr>
      </p:pic>
      <p:sp>
        <p:nvSpPr>
          <p:cNvPr id="7" name="TextBox 6"/>
          <p:cNvSpPr txBox="1"/>
          <p:nvPr/>
        </p:nvSpPr>
        <p:spPr>
          <a:xfrm>
            <a:off x="4370612" y="711775"/>
            <a:ext cx="7186583" cy="646331"/>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referencing the past in the present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24" name="Picture 4" descr="C:\Documents and Settings\Quentin Drew\My Documents\Q teaching\Introducing Archaeology\Castel Henllys.jpg"/>
          <p:cNvPicPr>
            <a:picLocks noChangeAspect="1" noChangeArrowheads="1"/>
          </p:cNvPicPr>
          <p:nvPr/>
        </p:nvPicPr>
        <p:blipFill>
          <a:blip r:embed="rId2"/>
          <a:srcRect/>
          <a:stretch>
            <a:fillRect/>
          </a:stretch>
        </p:blipFill>
        <p:spPr bwMode="auto">
          <a:xfrm>
            <a:off x="1676400" y="228600"/>
            <a:ext cx="8839200" cy="5780088"/>
          </a:xfrm>
          <a:prstGeom prst="rect">
            <a:avLst/>
          </a:prstGeom>
          <a:noFill/>
        </p:spPr>
      </p:pic>
      <p:sp>
        <p:nvSpPr>
          <p:cNvPr id="5" name="TextBox 4"/>
          <p:cNvSpPr txBox="1"/>
          <p:nvPr/>
        </p:nvSpPr>
        <p:spPr>
          <a:xfrm>
            <a:off x="1995319" y="6008688"/>
            <a:ext cx="8520281" cy="646331"/>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space and place – concepts of ourselves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499" name="Picture 3" descr="C:\Documents and Settings\Quentin Drew\My Documents\Q teaching\Introducing Archaeology\Lara Croft.jpg"/>
          <p:cNvPicPr>
            <a:picLocks noChangeAspect="1" noChangeArrowheads="1"/>
          </p:cNvPicPr>
          <p:nvPr/>
        </p:nvPicPr>
        <p:blipFill>
          <a:blip r:embed="rId2"/>
          <a:srcRect/>
          <a:stretch>
            <a:fillRect/>
          </a:stretch>
        </p:blipFill>
        <p:spPr bwMode="auto">
          <a:xfrm>
            <a:off x="1524001" y="0"/>
            <a:ext cx="2479675" cy="3962400"/>
          </a:xfrm>
          <a:prstGeom prst="rect">
            <a:avLst/>
          </a:prstGeom>
          <a:noFill/>
        </p:spPr>
      </p:pic>
      <p:pic>
        <p:nvPicPr>
          <p:cNvPr id="234500" name="Picture 4" descr="C:\Documents and Settings\Quentin Drew\My Documents\Q teaching\Introducing Archaeology\Indiana Jones.jpg"/>
          <p:cNvPicPr>
            <a:picLocks noChangeAspect="1" noChangeArrowheads="1"/>
          </p:cNvPicPr>
          <p:nvPr/>
        </p:nvPicPr>
        <p:blipFill>
          <a:blip r:embed="rId3"/>
          <a:srcRect/>
          <a:stretch>
            <a:fillRect/>
          </a:stretch>
        </p:blipFill>
        <p:spPr bwMode="auto">
          <a:xfrm>
            <a:off x="7239000" y="4613276"/>
            <a:ext cx="3429000" cy="2244725"/>
          </a:xfrm>
          <a:prstGeom prst="rect">
            <a:avLst/>
          </a:prstGeom>
          <a:noFill/>
        </p:spPr>
      </p:pic>
      <p:pic>
        <p:nvPicPr>
          <p:cNvPr id="234501" name="Picture 5" descr="C:\Documents and Settings\Quentin Drew\My Documents\Q teaching\Introducing Archaeology\time-team-w400.jpg"/>
          <p:cNvPicPr>
            <a:picLocks noChangeAspect="1" noChangeArrowheads="1"/>
          </p:cNvPicPr>
          <p:nvPr/>
        </p:nvPicPr>
        <p:blipFill>
          <a:blip r:embed="rId4"/>
          <a:srcRect/>
          <a:stretch>
            <a:fillRect/>
          </a:stretch>
        </p:blipFill>
        <p:spPr bwMode="auto">
          <a:xfrm>
            <a:off x="4191000" y="1600200"/>
            <a:ext cx="4235450" cy="2946400"/>
          </a:xfrm>
          <a:prstGeom prst="rect">
            <a:avLst/>
          </a:prstGeom>
          <a:noFill/>
        </p:spPr>
      </p:pic>
      <p:sp>
        <p:nvSpPr>
          <p:cNvPr id="7" name="TextBox 6"/>
          <p:cNvSpPr txBox="1"/>
          <p:nvPr/>
        </p:nvSpPr>
        <p:spPr>
          <a:xfrm>
            <a:off x="6381752" y="571480"/>
            <a:ext cx="5493812" cy="646331"/>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archaeology as adventure</a:t>
            </a:r>
          </a:p>
        </p:txBody>
      </p:sp>
      <p:sp>
        <p:nvSpPr>
          <p:cNvPr id="8" name="TextBox 7"/>
          <p:cNvSpPr txBox="1"/>
          <p:nvPr/>
        </p:nvSpPr>
        <p:spPr>
          <a:xfrm>
            <a:off x="685776" y="5640189"/>
            <a:ext cx="6263253" cy="646331"/>
          </a:xfrm>
          <a:prstGeom prst="rect">
            <a:avLst/>
          </a:prstGeom>
          <a:noFill/>
        </p:spPr>
        <p:txBody>
          <a:bodyPr wrap="none" rtlCol="0">
            <a:spAutoFit/>
          </a:bodyPr>
          <a:lstStyle/>
          <a:p>
            <a:r>
              <a:rPr lang="en-GB" sz="3600" dirty="0">
                <a:latin typeface="Arial" panose="020B0604020202020204" pitchFamily="34" charset="0"/>
                <a:cs typeface="Arial" panose="020B0604020202020204" pitchFamily="34" charset="0"/>
              </a:rPr>
              <a:t>archaeology as entertainment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7570" name="Picture 2" descr="C:\Documents and Settings\Quentin Drew\My Documents\Q teaching\Introducing Archaeology\Tony Robinson.jpg"/>
          <p:cNvPicPr>
            <a:picLocks noChangeAspect="1" noChangeArrowheads="1"/>
          </p:cNvPicPr>
          <p:nvPr/>
        </p:nvPicPr>
        <p:blipFill>
          <a:blip r:embed="rId2"/>
          <a:srcRect/>
          <a:stretch>
            <a:fillRect/>
          </a:stretch>
        </p:blipFill>
        <p:spPr bwMode="auto">
          <a:xfrm>
            <a:off x="2135560" y="440505"/>
            <a:ext cx="8296885" cy="5940823"/>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3995104" y="3044279"/>
            <a:ext cx="4201791" cy="769441"/>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Why the divide?</a:t>
            </a:r>
          </a:p>
        </p:txBody>
      </p:sp>
    </p:spTree>
    <p:extLst>
      <p:ext uri="{BB962C8B-B14F-4D97-AF65-F5344CB8AC3E}">
        <p14:creationId xmlns:p14="http://schemas.microsoft.com/office/powerpoint/2010/main" val="1659933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1817961" y="3044279"/>
            <a:ext cx="9159174" cy="769441"/>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Antiquarianism  /  historical studies</a:t>
            </a:r>
          </a:p>
        </p:txBody>
      </p:sp>
    </p:spTree>
    <p:extLst>
      <p:ext uri="{BB962C8B-B14F-4D97-AF65-F5344CB8AC3E}">
        <p14:creationId xmlns:p14="http://schemas.microsoft.com/office/powerpoint/2010/main" val="3038895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37556F1E-B557-7481-459D-98BCB5227D29}"/>
              </a:ext>
            </a:extLst>
          </p:cNvPr>
          <p:cNvSpPr>
            <a:spLocks noChangeArrowheads="1"/>
          </p:cNvSpPr>
          <p:nvPr/>
        </p:nvSpPr>
        <p:spPr bwMode="auto">
          <a:xfrm>
            <a:off x="6998153" y="478292"/>
            <a:ext cx="4867275" cy="59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b="1" dirty="0">
                <a:cs typeface="Arial" panose="020B0604020202020204" pitchFamily="34" charset="0"/>
              </a:rPr>
              <a:t>Peter N Millar  </a:t>
            </a:r>
          </a:p>
          <a:p>
            <a:pPr eaLnBrk="1" hangingPunct="1"/>
            <a:r>
              <a:rPr lang="en-GB" altLang="en-US" sz="2800" dirty="0">
                <a:cs typeface="Arial" panose="020B0604020202020204" pitchFamily="34" charset="0"/>
              </a:rPr>
              <a:t>(Bard Graduate Centre NYC)</a:t>
            </a:r>
          </a:p>
          <a:p>
            <a:pPr eaLnBrk="1" hangingPunct="1"/>
            <a:endParaRPr lang="en-GB" altLang="en-US" sz="2800"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The antiquaries of the European fifteenth, sixteenth, and seventeenth centuries created the modern study of the ancient world by </a:t>
            </a:r>
            <a:r>
              <a:rPr lang="en-GB" altLang="en-US" sz="2800" b="1" dirty="0">
                <a:solidFill>
                  <a:srgbClr val="FFC000"/>
                </a:solidFill>
                <a:cs typeface="Arial" panose="020B0604020202020204" pitchFamily="34" charset="0"/>
              </a:rPr>
              <a:t>bringing objects and the object world into the domain of scholarship. </a:t>
            </a:r>
            <a:endParaRPr lang="en-GB" altLang="en-US" sz="2800" b="1"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endParaRPr lang="en-GB" altLang="en-US" sz="1600" dirty="0">
              <a:solidFill>
                <a:schemeClr val="bg1"/>
              </a:solidFill>
              <a:cs typeface="Arial" panose="020B0604020202020204" pitchFamily="34" charset="0"/>
            </a:endParaRPr>
          </a:p>
        </p:txBody>
      </p:sp>
      <p:pic>
        <p:nvPicPr>
          <p:cNvPr id="6147" name="Picture 3" descr="part1_what_is_the_bgc.jpg">
            <a:extLst>
              <a:ext uri="{FF2B5EF4-FFF2-40B4-BE49-F238E27FC236}">
                <a16:creationId xmlns:a16="http://schemas.microsoft.com/office/drawing/2014/main" id="{281DD6B4-D07F-FFC4-F2AB-C6DDDDADD83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1" y="304800"/>
            <a:ext cx="6318705" cy="631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24CBD72-A601-8041-F43D-A74E3C07A166}"/>
              </a:ext>
            </a:extLst>
          </p:cNvPr>
          <p:cNvSpPr>
            <a:spLocks noChangeArrowheads="1"/>
          </p:cNvSpPr>
          <p:nvPr/>
        </p:nvSpPr>
        <p:spPr bwMode="auto">
          <a:xfrm>
            <a:off x="6096000" y="271463"/>
            <a:ext cx="5791200" cy="8710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b="1" dirty="0">
                <a:cs typeface="Arial" panose="020B0604020202020204" pitchFamily="34" charset="0"/>
              </a:rPr>
              <a:t>Peter N Millar  </a:t>
            </a:r>
          </a:p>
          <a:p>
            <a:pPr eaLnBrk="1" hangingPunct="1"/>
            <a:r>
              <a:rPr lang="en-GB" altLang="en-US" sz="2800" dirty="0">
                <a:cs typeface="Arial" panose="020B0604020202020204" pitchFamily="34" charset="0"/>
              </a:rPr>
              <a:t>(Bard Graduate Centre NYC)</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Antiquarian study of ancient religion, law, clothing, weapons, sports, ritual, architecture, and food was written out of an awareness that:</a:t>
            </a:r>
          </a:p>
          <a:p>
            <a:pPr eaLnBrk="1" hangingPunct="1"/>
            <a:r>
              <a:rPr lang="en-GB" altLang="en-US" sz="2800" b="1" dirty="0">
                <a:solidFill>
                  <a:srgbClr val="FFC000"/>
                </a:solidFill>
                <a:cs typeface="Arial" panose="020B0604020202020204" pitchFamily="34" charset="0"/>
              </a:rPr>
              <a:t>....textual sources needed to be completed by confrontation with material remains, and that material remains were most fully understood when compared to surviving texts. </a:t>
            </a:r>
          </a:p>
          <a:p>
            <a:pPr eaLnBrk="1" hangingPunct="1"/>
            <a:endParaRPr lang="en-GB" altLang="en-US" sz="2800"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Thus, antiquarianism implies – if only at the level of evidence – </a:t>
            </a:r>
            <a:r>
              <a:rPr lang="en-GB" altLang="en-US" sz="2800" b="1" dirty="0">
                <a:solidFill>
                  <a:srgbClr val="FFC000"/>
                </a:solidFill>
                <a:cs typeface="Arial" panose="020B0604020202020204" pitchFamily="34" charset="0"/>
              </a:rPr>
              <a:t>a comparative approach </a:t>
            </a:r>
          </a:p>
        </p:txBody>
      </p:sp>
      <p:pic>
        <p:nvPicPr>
          <p:cNvPr id="7171" name="Picture 3" descr="2_wunderkammer.jpg">
            <a:extLst>
              <a:ext uri="{FF2B5EF4-FFF2-40B4-BE49-F238E27FC236}">
                <a16:creationId xmlns:a16="http://schemas.microsoft.com/office/drawing/2014/main" id="{4B36A02F-1647-3872-BE19-64241B25537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596347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5B5FDCC9-1D73-88D9-4BF9-8460A09D7ECE}"/>
              </a:ext>
            </a:extLst>
          </p:cNvPr>
          <p:cNvSpPr>
            <a:spLocks noChangeArrowheads="1"/>
          </p:cNvSpPr>
          <p:nvPr/>
        </p:nvSpPr>
        <p:spPr bwMode="auto">
          <a:xfrm>
            <a:off x="5857647" y="138043"/>
            <a:ext cx="6127523" cy="4216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800" b="1" dirty="0">
              <a:cs typeface="Arial" panose="020B0604020202020204" pitchFamily="34" charset="0"/>
            </a:endParaRPr>
          </a:p>
          <a:p>
            <a:pPr eaLnBrk="1" hangingPunct="1"/>
            <a:r>
              <a:rPr lang="en-US" altLang="en-US" sz="2800" b="1" dirty="0" err="1">
                <a:cs typeface="Arial" panose="020B0604020202020204" pitchFamily="34" charset="0"/>
              </a:rPr>
              <a:t>Roey</a:t>
            </a:r>
            <a:r>
              <a:rPr lang="en-US" altLang="en-US" sz="2800" b="1" dirty="0">
                <a:cs typeface="Arial" panose="020B0604020202020204" pitchFamily="34" charset="0"/>
              </a:rPr>
              <a:t> Sweet  </a:t>
            </a:r>
            <a:r>
              <a:rPr lang="en-US" altLang="en-US" sz="2800" dirty="0">
                <a:cs typeface="Arial" panose="020B0604020202020204" pitchFamily="34" charset="0"/>
              </a:rPr>
              <a:t>(Leicester)</a:t>
            </a:r>
          </a:p>
          <a:p>
            <a:pPr eaLnBrk="1" hangingPunct="1"/>
            <a:endParaRPr lang="en-US" altLang="en-US" sz="2800" dirty="0">
              <a:cs typeface="Arial" panose="020B0604020202020204" pitchFamily="34" charset="0"/>
            </a:endParaRPr>
          </a:p>
          <a:p>
            <a:pPr eaLnBrk="1" hangingPunct="1"/>
            <a:r>
              <a:rPr lang="en-US" altLang="en-US" sz="2800" b="1" dirty="0">
                <a:cs typeface="Arial" panose="020B0604020202020204" pitchFamily="34" charset="0"/>
              </a:rPr>
              <a:t>Antiquarianism</a:t>
            </a:r>
            <a:r>
              <a:rPr lang="en-US" altLang="en-US" sz="2800" dirty="0">
                <a:cs typeface="Arial" panose="020B0604020202020204" pitchFamily="34" charset="0"/>
              </a:rPr>
              <a:t> and </a:t>
            </a:r>
            <a:r>
              <a:rPr lang="en-US" altLang="en-US" sz="2800" b="1" dirty="0">
                <a:cs typeface="Arial" panose="020B0604020202020204" pitchFamily="34" charset="0"/>
              </a:rPr>
              <a:t>history</a:t>
            </a:r>
            <a:r>
              <a:rPr lang="en-US" altLang="en-US" sz="2800" dirty="0">
                <a:cs typeface="Arial" panose="020B0604020202020204" pitchFamily="34" charset="0"/>
              </a:rPr>
              <a:t> have always been closely related - they are both disciplines primarily concerned with </a:t>
            </a:r>
            <a:r>
              <a:rPr lang="en-US" altLang="en-US" sz="2800" b="1" dirty="0">
                <a:cs typeface="Arial" panose="020B0604020202020204" pitchFamily="34" charset="0"/>
              </a:rPr>
              <a:t>the study of the past. </a:t>
            </a:r>
          </a:p>
          <a:p>
            <a:pPr eaLnBrk="1" hangingPunct="1"/>
            <a:endParaRPr lang="en-US" altLang="en-US" sz="2800" dirty="0">
              <a:cs typeface="Arial" panose="020B0604020202020204" pitchFamily="34" charset="0"/>
            </a:endParaRPr>
          </a:p>
          <a:p>
            <a:pPr eaLnBrk="1" hangingPunct="1"/>
            <a:endParaRPr lang="en-US" altLang="en-US" sz="1600" dirty="0">
              <a:solidFill>
                <a:schemeClr val="bg1"/>
              </a:solidFill>
              <a:cs typeface="Arial" panose="020B0604020202020204" pitchFamily="34" charset="0"/>
            </a:endParaRPr>
          </a:p>
        </p:txBody>
      </p:sp>
      <p:pic>
        <p:nvPicPr>
          <p:cNvPr id="8195" name="Picture 3" descr="roey sweet crop.jpg">
            <a:extLst>
              <a:ext uri="{FF2B5EF4-FFF2-40B4-BE49-F238E27FC236}">
                <a16:creationId xmlns:a16="http://schemas.microsoft.com/office/drawing/2014/main" id="{6E074422-5F46-3575-B555-EB31449FF0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816429"/>
            <a:ext cx="5529943" cy="608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4" descr="stara-i-rijetka-knj-fr-007.jpg">
            <a:extLst>
              <a:ext uri="{FF2B5EF4-FFF2-40B4-BE49-F238E27FC236}">
                <a16:creationId xmlns:a16="http://schemas.microsoft.com/office/drawing/2014/main" id="{4BA25493-55B9-3A88-6E4C-8695E0F310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46828" y="4321925"/>
            <a:ext cx="338455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5B5FDCC9-1D73-88D9-4BF9-8460A09D7ECE}"/>
              </a:ext>
            </a:extLst>
          </p:cNvPr>
          <p:cNvSpPr>
            <a:spLocks noChangeArrowheads="1"/>
          </p:cNvSpPr>
          <p:nvPr/>
        </p:nvSpPr>
        <p:spPr bwMode="auto">
          <a:xfrm>
            <a:off x="5846762" y="107657"/>
            <a:ext cx="6127523"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800" b="1" dirty="0">
              <a:cs typeface="Arial" panose="020B0604020202020204" pitchFamily="34" charset="0"/>
            </a:endParaRPr>
          </a:p>
          <a:p>
            <a:pPr eaLnBrk="1" hangingPunct="1"/>
            <a:r>
              <a:rPr lang="en-US" altLang="en-US" sz="2800" b="1" dirty="0" err="1">
                <a:cs typeface="Arial" panose="020B0604020202020204" pitchFamily="34" charset="0"/>
              </a:rPr>
              <a:t>Roey</a:t>
            </a:r>
            <a:r>
              <a:rPr lang="en-US" altLang="en-US" sz="2800" b="1" dirty="0">
                <a:cs typeface="Arial" panose="020B0604020202020204" pitchFamily="34" charset="0"/>
              </a:rPr>
              <a:t> Sweet  </a:t>
            </a:r>
            <a:r>
              <a:rPr lang="en-US" altLang="en-US" sz="2800" dirty="0">
                <a:cs typeface="Arial" panose="020B0604020202020204" pitchFamily="34" charset="0"/>
              </a:rPr>
              <a:t>(Leicester)</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Historians, however, do not generally use the word 'antiquarian' in a positive sense. </a:t>
            </a:r>
            <a:r>
              <a:rPr lang="en-US" altLang="en-US" sz="2800" dirty="0">
                <a:solidFill>
                  <a:srgbClr val="FFC000"/>
                </a:solidFill>
                <a:cs typeface="Arial" panose="020B0604020202020204" pitchFamily="34" charset="0"/>
              </a:rPr>
              <a:t>If a book is described as 'antiquarian' the implication is that its focus is narrow; that it is full of detail; but that it fails to see the 'big picture'.</a:t>
            </a:r>
            <a:r>
              <a:rPr lang="en-US" altLang="en-US" sz="2800" dirty="0">
                <a:cs typeface="Arial" panose="020B0604020202020204" pitchFamily="34" charset="0"/>
              </a:rPr>
              <a:t> </a:t>
            </a:r>
          </a:p>
          <a:p>
            <a:pPr eaLnBrk="1" hangingPunct="1"/>
            <a:endParaRPr lang="en-US" altLang="en-US" sz="1600" dirty="0">
              <a:solidFill>
                <a:schemeClr val="bg1"/>
              </a:solidFill>
              <a:cs typeface="Arial" panose="020B0604020202020204" pitchFamily="34" charset="0"/>
            </a:endParaRPr>
          </a:p>
        </p:txBody>
      </p:sp>
      <p:pic>
        <p:nvPicPr>
          <p:cNvPr id="8195" name="Picture 3" descr="roey sweet crop.jpg">
            <a:extLst>
              <a:ext uri="{FF2B5EF4-FFF2-40B4-BE49-F238E27FC236}">
                <a16:creationId xmlns:a16="http://schemas.microsoft.com/office/drawing/2014/main" id="{6E074422-5F46-3575-B555-EB31449FF0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816429"/>
            <a:ext cx="5464629" cy="6017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4" descr="stara-i-rijetka-knj-fr-007.jpg">
            <a:extLst>
              <a:ext uri="{FF2B5EF4-FFF2-40B4-BE49-F238E27FC236}">
                <a16:creationId xmlns:a16="http://schemas.microsoft.com/office/drawing/2014/main" id="{4BA25493-55B9-3A88-6E4C-8695E0F310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46828" y="4427830"/>
            <a:ext cx="338455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7145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a:extLst>
              <a:ext uri="{FF2B5EF4-FFF2-40B4-BE49-F238E27FC236}">
                <a16:creationId xmlns:a16="http://schemas.microsoft.com/office/drawing/2014/main" id="{1A819101-6F35-C15F-2795-87198C03BB72}"/>
              </a:ext>
            </a:extLst>
          </p:cNvPr>
          <p:cNvSpPr>
            <a:spLocks noChangeArrowheads="1"/>
          </p:cNvSpPr>
          <p:nvPr/>
        </p:nvSpPr>
        <p:spPr bwMode="auto">
          <a:xfrm>
            <a:off x="5823857" y="0"/>
            <a:ext cx="5649686" cy="5047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1400" b="1" dirty="0">
              <a:cs typeface="Arial" panose="020B0604020202020204" pitchFamily="34" charset="0"/>
            </a:endParaRPr>
          </a:p>
          <a:p>
            <a:pPr eaLnBrk="1" hangingPunct="1"/>
            <a:r>
              <a:rPr lang="en-US" altLang="en-US" sz="2800" b="1" dirty="0" err="1">
                <a:cs typeface="Arial" panose="020B0604020202020204" pitchFamily="34" charset="0"/>
              </a:rPr>
              <a:t>Roey</a:t>
            </a:r>
            <a:r>
              <a:rPr lang="en-US" altLang="en-US" sz="2800" b="1" dirty="0">
                <a:cs typeface="Arial" panose="020B0604020202020204" pitchFamily="34" charset="0"/>
              </a:rPr>
              <a:t> Sweet  </a:t>
            </a:r>
            <a:r>
              <a:rPr lang="en-US" altLang="en-US" sz="2800" dirty="0">
                <a:cs typeface="Arial" panose="020B0604020202020204" pitchFamily="34" charset="0"/>
              </a:rPr>
              <a:t>(Leicester)</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Antiquarian scholarship may be meticulously researched, but there is often an assumption that the subject matter is of little interest to anyone except the specialist, and that in the midst of empirical detail, the argument is lost. </a:t>
            </a:r>
          </a:p>
          <a:p>
            <a:pPr eaLnBrk="1" hangingPunct="1"/>
            <a:endParaRPr lang="en-US" altLang="en-US" sz="2800" dirty="0">
              <a:cs typeface="Arial" panose="020B0604020202020204" pitchFamily="34" charset="0"/>
            </a:endParaRPr>
          </a:p>
          <a:p>
            <a:pPr eaLnBrk="1" hangingPunct="1"/>
            <a:r>
              <a:rPr lang="en-US" altLang="en-US" sz="2800" dirty="0">
                <a:solidFill>
                  <a:srgbClr val="FFC000"/>
                </a:solidFill>
                <a:cs typeface="Arial" panose="020B0604020202020204" pitchFamily="34" charset="0"/>
              </a:rPr>
              <a:t>.</a:t>
            </a:r>
          </a:p>
        </p:txBody>
      </p:sp>
      <p:pic>
        <p:nvPicPr>
          <p:cNvPr id="9219" name="Picture 3" descr="ox011pitt-rivers.jpg">
            <a:extLst>
              <a:ext uri="{FF2B5EF4-FFF2-40B4-BE49-F238E27FC236}">
                <a16:creationId xmlns:a16="http://schemas.microsoft.com/office/drawing/2014/main" id="{9176B6D0-D14D-E0B5-2676-5CC5FEE73D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72" y="185057"/>
            <a:ext cx="5573485" cy="663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a:extLst>
              <a:ext uri="{FF2B5EF4-FFF2-40B4-BE49-F238E27FC236}">
                <a16:creationId xmlns:a16="http://schemas.microsoft.com/office/drawing/2014/main" id="{1A819101-6F35-C15F-2795-87198C03BB72}"/>
              </a:ext>
            </a:extLst>
          </p:cNvPr>
          <p:cNvSpPr>
            <a:spLocks noChangeArrowheads="1"/>
          </p:cNvSpPr>
          <p:nvPr/>
        </p:nvSpPr>
        <p:spPr bwMode="auto">
          <a:xfrm>
            <a:off x="5867399" y="185057"/>
            <a:ext cx="564968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1400" b="1" dirty="0">
              <a:cs typeface="Arial" panose="020B0604020202020204" pitchFamily="34" charset="0"/>
            </a:endParaRPr>
          </a:p>
          <a:p>
            <a:pPr eaLnBrk="1" hangingPunct="1"/>
            <a:r>
              <a:rPr lang="en-US" altLang="en-US" sz="2800" b="1" dirty="0" err="1">
                <a:cs typeface="Arial" panose="020B0604020202020204" pitchFamily="34" charset="0"/>
              </a:rPr>
              <a:t>Roey</a:t>
            </a:r>
            <a:r>
              <a:rPr lang="en-US" altLang="en-US" sz="2800" b="1" dirty="0">
                <a:cs typeface="Arial" panose="020B0604020202020204" pitchFamily="34" charset="0"/>
              </a:rPr>
              <a:t> Sweet  </a:t>
            </a:r>
            <a:r>
              <a:rPr lang="en-US" altLang="en-US" sz="2800" dirty="0">
                <a:cs typeface="Arial" panose="020B0604020202020204" pitchFamily="34" charset="0"/>
              </a:rPr>
              <a:t>(Leicester)</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History, by contrast, seeks to </a:t>
            </a:r>
            <a:r>
              <a:rPr lang="en-US" altLang="en-US" sz="2800" b="1" dirty="0" err="1">
                <a:solidFill>
                  <a:srgbClr val="FFC000"/>
                </a:solidFill>
                <a:cs typeface="Arial" panose="020B0604020202020204" pitchFamily="34" charset="0"/>
              </a:rPr>
              <a:t>analyse</a:t>
            </a:r>
            <a:r>
              <a:rPr lang="en-US" altLang="en-US" sz="2800" b="1" dirty="0">
                <a:solidFill>
                  <a:srgbClr val="FFC000"/>
                </a:solidFill>
                <a:cs typeface="Arial" panose="020B0604020202020204" pitchFamily="34" charset="0"/>
              </a:rPr>
              <a:t>, understand and explain</a:t>
            </a:r>
            <a:r>
              <a:rPr lang="en-US" altLang="en-US" sz="2800" dirty="0">
                <a:cs typeface="Arial" panose="020B0604020202020204" pitchFamily="34" charset="0"/>
              </a:rPr>
              <a:t>; it is interested in ideas as much as artefacts, and considers the general as well as a specific. </a:t>
            </a:r>
          </a:p>
          <a:p>
            <a:pPr eaLnBrk="1" hangingPunct="1"/>
            <a:endParaRPr lang="en-US" altLang="en-US" sz="2800" dirty="0">
              <a:cs typeface="Arial" panose="020B0604020202020204" pitchFamily="34" charset="0"/>
            </a:endParaRPr>
          </a:p>
          <a:p>
            <a:pPr eaLnBrk="1" hangingPunct="1"/>
            <a:endParaRPr lang="en-US" altLang="en-US" sz="2800" dirty="0">
              <a:solidFill>
                <a:schemeClr val="bg1"/>
              </a:solidFill>
              <a:cs typeface="Arial" panose="020B0604020202020204" pitchFamily="34" charset="0"/>
            </a:endParaRPr>
          </a:p>
          <a:p>
            <a:pPr eaLnBrk="1" hangingPunct="1"/>
            <a:r>
              <a:rPr lang="en-US" altLang="en-US" sz="2800" b="1" dirty="0">
                <a:solidFill>
                  <a:srgbClr val="FFC000"/>
                </a:solidFill>
                <a:cs typeface="Arial" panose="020B0604020202020204" pitchFamily="34" charset="0"/>
              </a:rPr>
              <a:t>History is an interpretation of the past rather than a simple record of factual observations</a:t>
            </a:r>
            <a:r>
              <a:rPr lang="en-US" altLang="en-US" sz="2800" dirty="0">
                <a:solidFill>
                  <a:srgbClr val="FFC000"/>
                </a:solidFill>
                <a:cs typeface="Arial" panose="020B0604020202020204" pitchFamily="34" charset="0"/>
              </a:rPr>
              <a:t>.</a:t>
            </a:r>
          </a:p>
        </p:txBody>
      </p:sp>
      <p:pic>
        <p:nvPicPr>
          <p:cNvPr id="9219" name="Picture 3" descr="ox011pitt-rivers.jpg">
            <a:extLst>
              <a:ext uri="{FF2B5EF4-FFF2-40B4-BE49-F238E27FC236}">
                <a16:creationId xmlns:a16="http://schemas.microsoft.com/office/drawing/2014/main" id="{9176B6D0-D14D-E0B5-2676-5CC5FEE73D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72" y="185057"/>
            <a:ext cx="5573485" cy="663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5573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FC7D7355-8B39-74F1-5506-A69D90BA85FB}"/>
              </a:ext>
            </a:extLst>
          </p:cNvPr>
          <p:cNvSpPr>
            <a:spLocks noChangeArrowheads="1"/>
          </p:cNvSpPr>
          <p:nvPr/>
        </p:nvSpPr>
        <p:spPr bwMode="auto">
          <a:xfrm>
            <a:off x="6377669" y="225460"/>
            <a:ext cx="5378903" cy="5601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1400" dirty="0">
              <a:cs typeface="Arial" panose="020B0604020202020204" pitchFamily="34" charset="0"/>
            </a:endParaRPr>
          </a:p>
          <a:p>
            <a:pPr eaLnBrk="1" hangingPunct="1"/>
            <a:endParaRPr lang="en-US" altLang="en-US" sz="1400" dirty="0">
              <a:cs typeface="Arial" panose="020B0604020202020204" pitchFamily="34" charset="0"/>
            </a:endParaRPr>
          </a:p>
          <a:p>
            <a:pPr eaLnBrk="1" hangingPunct="1"/>
            <a:r>
              <a:rPr lang="en-US" altLang="en-US" sz="2800" b="1" dirty="0">
                <a:cs typeface="Arial" panose="020B0604020202020204" pitchFamily="34" charset="0"/>
              </a:rPr>
              <a:t>Antiquarians……</a:t>
            </a:r>
          </a:p>
          <a:p>
            <a:pPr eaLnBrk="1" hangingPunct="1"/>
            <a:endParaRPr lang="en-US" altLang="en-US" sz="2800" dirty="0">
              <a:cs typeface="Arial" panose="020B0604020202020204" pitchFamily="34" charset="0"/>
            </a:endParaRP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Those fascinated, often passionate, about the </a:t>
            </a:r>
            <a:r>
              <a:rPr lang="en-US" altLang="en-US" sz="2800" b="1" dirty="0">
                <a:solidFill>
                  <a:srgbClr val="FFC000"/>
                </a:solidFill>
                <a:cs typeface="Arial" panose="020B0604020202020204" pitchFamily="34" charset="0"/>
              </a:rPr>
              <a:t>collection, description, classification </a:t>
            </a:r>
            <a:r>
              <a:rPr lang="en-US" altLang="en-US" sz="2800" dirty="0">
                <a:cs typeface="Arial" panose="020B0604020202020204" pitchFamily="34" charset="0"/>
              </a:rPr>
              <a:t>of the remains of the past. Artifacts and monuments, landscapes even, as evidence connecting us with the past.</a:t>
            </a:r>
          </a:p>
          <a:p>
            <a:pPr eaLnBrk="1" hangingPunct="1"/>
            <a:endParaRPr lang="en-US" altLang="en-US" sz="2800" dirty="0">
              <a:cs typeface="Arial" panose="020B0604020202020204" pitchFamily="34" charset="0"/>
            </a:endParaRPr>
          </a:p>
          <a:p>
            <a:pPr eaLnBrk="1" hangingPunct="1"/>
            <a:endParaRPr lang="en-US" altLang="en-US" sz="2800" dirty="0">
              <a:cs typeface="Arial" panose="020B0604020202020204" pitchFamily="34" charset="0"/>
            </a:endParaRPr>
          </a:p>
        </p:txBody>
      </p:sp>
      <p:pic>
        <p:nvPicPr>
          <p:cNvPr id="10243" name="Picture 3" descr="6a00d83542d51e69e20153904038df970b.jpg">
            <a:extLst>
              <a:ext uri="{FF2B5EF4-FFF2-40B4-BE49-F238E27FC236}">
                <a16:creationId xmlns:a16="http://schemas.microsoft.com/office/drawing/2014/main" id="{46A3A26B-46CC-A31E-99D7-CEB2F27BB2E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99518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FC7D7355-8B39-74F1-5506-A69D90BA85FB}"/>
              </a:ext>
            </a:extLst>
          </p:cNvPr>
          <p:cNvSpPr>
            <a:spLocks noChangeArrowheads="1"/>
          </p:cNvSpPr>
          <p:nvPr/>
        </p:nvSpPr>
        <p:spPr bwMode="auto">
          <a:xfrm>
            <a:off x="6388555" y="769745"/>
            <a:ext cx="5574845" cy="5601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dirty="0">
                <a:cs typeface="Arial" panose="020B0604020202020204" pitchFamily="34" charset="0"/>
              </a:rPr>
              <a:t>Antiquarianism sounds arcane. ………</a:t>
            </a:r>
          </a:p>
          <a:p>
            <a:pPr eaLnBrk="1" hangingPunct="1"/>
            <a:r>
              <a:rPr lang="en-US" altLang="en-US" sz="2800" dirty="0">
                <a:cs typeface="Arial" panose="020B0604020202020204" pitchFamily="34" charset="0"/>
              </a:rPr>
              <a:t>……..</a:t>
            </a:r>
            <a:r>
              <a:rPr lang="en-US" altLang="en-US" sz="2800" b="1" dirty="0">
                <a:cs typeface="Arial" panose="020B0604020202020204" pitchFamily="34" charset="0"/>
              </a:rPr>
              <a:t>It is</a:t>
            </a:r>
            <a:r>
              <a:rPr lang="en-US" altLang="en-US" sz="2800" dirty="0">
                <a:cs typeface="Arial" panose="020B0604020202020204" pitchFamily="34" charset="0"/>
              </a:rPr>
              <a:t>…..not least because it got such a bad press. </a:t>
            </a:r>
          </a:p>
          <a:p>
            <a:pPr eaLnBrk="1" hangingPunct="1"/>
            <a:endParaRPr lang="en-US" altLang="en-US" sz="2800" dirty="0">
              <a:cs typeface="Arial" panose="020B0604020202020204" pitchFamily="34" charset="0"/>
            </a:endParaRP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By the nineteenth century, calling someone an antiquarian was an insult, inferring they were an amateurish scholar at best, bookish, myopic, neurotically obsessed with dry and dusty relics of no interest to anyone else.</a:t>
            </a:r>
          </a:p>
        </p:txBody>
      </p:sp>
      <p:pic>
        <p:nvPicPr>
          <p:cNvPr id="10243" name="Picture 3" descr="6a00d83542d51e69e20153904038df970b.jpg">
            <a:extLst>
              <a:ext uri="{FF2B5EF4-FFF2-40B4-BE49-F238E27FC236}">
                <a16:creationId xmlns:a16="http://schemas.microsoft.com/office/drawing/2014/main" id="{46A3A26B-46CC-A31E-99D7-CEB2F27BB2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99518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6650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a:extLst>
              <a:ext uri="{FF2B5EF4-FFF2-40B4-BE49-F238E27FC236}">
                <a16:creationId xmlns:a16="http://schemas.microsoft.com/office/drawing/2014/main" id="{91C73D64-28BF-399A-BFD7-F346F7223242}"/>
              </a:ext>
            </a:extLst>
          </p:cNvPr>
          <p:cNvSpPr>
            <a:spLocks noChangeArrowheads="1"/>
          </p:cNvSpPr>
          <p:nvPr/>
        </p:nvSpPr>
        <p:spPr bwMode="auto">
          <a:xfrm>
            <a:off x="5164593" y="678562"/>
            <a:ext cx="6570207"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800" dirty="0">
              <a:cs typeface="Arial" panose="020B0604020202020204" pitchFamily="34" charset="0"/>
            </a:endParaRP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This image of the antiquarian suggests an……</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 </a:t>
            </a:r>
            <a:r>
              <a:rPr lang="en-US" altLang="en-US" sz="2800" b="1" dirty="0">
                <a:solidFill>
                  <a:srgbClr val="FFC000"/>
                </a:solidFill>
                <a:cs typeface="Arial" panose="020B0604020202020204" pitchFamily="34" charset="0"/>
              </a:rPr>
              <a:t>unhealthy, pathological obsession with the past, which values objects indiscriminately because of their age and their state of decay</a:t>
            </a:r>
            <a:r>
              <a:rPr lang="en-US" altLang="en-US" sz="2800" b="1" dirty="0">
                <a:cs typeface="Arial" panose="020B0604020202020204" pitchFamily="34" charset="0"/>
              </a:rPr>
              <a:t>…….</a:t>
            </a:r>
          </a:p>
          <a:p>
            <a:pPr eaLnBrk="1" hangingPunct="1"/>
            <a:endParaRPr lang="en-US" altLang="en-US" sz="2800" b="1" dirty="0">
              <a:cs typeface="Arial" panose="020B0604020202020204" pitchFamily="34" charset="0"/>
            </a:endParaRPr>
          </a:p>
          <a:p>
            <a:pPr eaLnBrk="1" hangingPunct="1"/>
            <a:r>
              <a:rPr lang="en-US" altLang="en-US" sz="2800" b="1" dirty="0">
                <a:cs typeface="Arial" panose="020B0604020202020204" pitchFamily="34" charset="0"/>
              </a:rPr>
              <a:t>…….</a:t>
            </a:r>
            <a:r>
              <a:rPr lang="en-US" altLang="en-US" sz="2800" dirty="0">
                <a:cs typeface="Arial" panose="020B0604020202020204" pitchFamily="34" charset="0"/>
              </a:rPr>
              <a:t>rather than because of their meaning or significance.</a:t>
            </a:r>
          </a:p>
        </p:txBody>
      </p:sp>
      <p:pic>
        <p:nvPicPr>
          <p:cNvPr id="11267" name="Picture 3" descr="colantiq.jpg">
            <a:extLst>
              <a:ext uri="{FF2B5EF4-FFF2-40B4-BE49-F238E27FC236}">
                <a16:creationId xmlns:a16="http://schemas.microsoft.com/office/drawing/2014/main" id="{9087C4F7-092F-E59A-9824-313370F6AE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70513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2">
            <a:extLst>
              <a:ext uri="{FF2B5EF4-FFF2-40B4-BE49-F238E27FC236}">
                <a16:creationId xmlns:a16="http://schemas.microsoft.com/office/drawing/2014/main" id="{D4B482A3-BA6B-028A-08D5-46C4425F2AB0}"/>
              </a:ext>
            </a:extLst>
          </p:cNvPr>
          <p:cNvSpPr txBox="1">
            <a:spLocks noChangeArrowheads="1"/>
          </p:cNvSpPr>
          <p:nvPr/>
        </p:nvSpPr>
        <p:spPr bwMode="auto">
          <a:xfrm>
            <a:off x="6408739" y="1020903"/>
            <a:ext cx="5511117" cy="4678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cs typeface="Arial" panose="020B0604020202020204" pitchFamily="34" charset="0"/>
              </a:rPr>
              <a:t>Historians collect evidence methodically; they use comparative analysis; they often (but not invariably) believe that their data reflects the objective reality of the past; and like antiquarians of the past, they define their discipline as a 'science'. </a:t>
            </a:r>
          </a:p>
          <a:p>
            <a:pPr eaLnBrk="1" hangingPunct="1"/>
            <a:endParaRPr lang="en-GB" altLang="en-US" sz="2800" dirty="0">
              <a:cs typeface="Arial" panose="020B0604020202020204" pitchFamily="34" charset="0"/>
            </a:endParaRPr>
          </a:p>
          <a:p>
            <a:pPr eaLnBrk="1" hangingPunct="1"/>
            <a:endParaRPr lang="en-GB" altLang="en-US" dirty="0">
              <a:solidFill>
                <a:schemeClr val="bg1"/>
              </a:solidFill>
              <a:cs typeface="Arial" panose="020B0604020202020204" pitchFamily="34" charset="0"/>
            </a:endParaRPr>
          </a:p>
        </p:txBody>
      </p:sp>
      <p:pic>
        <p:nvPicPr>
          <p:cNvPr id="12291" name="Picture 3" descr="Wunderkammer1.jpg">
            <a:extLst>
              <a:ext uri="{FF2B5EF4-FFF2-40B4-BE49-F238E27FC236}">
                <a16:creationId xmlns:a16="http://schemas.microsoft.com/office/drawing/2014/main" id="{67A2FFFA-928E-4E1D-6111-7CBD767399D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2144" y="367393"/>
            <a:ext cx="5823856" cy="641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Box 2">
            <a:extLst>
              <a:ext uri="{FF2B5EF4-FFF2-40B4-BE49-F238E27FC236}">
                <a16:creationId xmlns:a16="http://schemas.microsoft.com/office/drawing/2014/main" id="{F2DCD23F-DBFE-D708-FD54-D096B70907FA}"/>
              </a:ext>
            </a:extLst>
          </p:cNvPr>
          <p:cNvSpPr txBox="1">
            <a:spLocks noChangeArrowheads="1"/>
          </p:cNvSpPr>
          <p:nvPr/>
        </p:nvSpPr>
        <p:spPr bwMode="auto">
          <a:xfrm>
            <a:off x="6240463" y="410936"/>
            <a:ext cx="5679394"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cs typeface="Arial" panose="020B0604020202020204" pitchFamily="34" charset="0"/>
              </a:rPr>
              <a:t>In earlier periods, critics, poured scorn on antiquarians because they were interested in the most humdrum remains of the material past: a rusty stirrup, fragments of clothing, medical recipes or children's toys.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Such items, antiquarians believed, shed light on the </a:t>
            </a:r>
            <a:r>
              <a:rPr lang="en-GB" altLang="en-US" sz="2800" b="1" dirty="0">
                <a:solidFill>
                  <a:srgbClr val="FFC000"/>
                </a:solidFill>
                <a:cs typeface="Arial" panose="020B0604020202020204" pitchFamily="34" charset="0"/>
              </a:rPr>
              <a:t>'manners and customs' of the past. </a:t>
            </a:r>
            <a:endParaRPr lang="en-GB" altLang="en-US" sz="2800" b="1" dirty="0">
              <a:cs typeface="Arial" panose="020B0604020202020204" pitchFamily="34" charset="0"/>
            </a:endParaRPr>
          </a:p>
        </p:txBody>
      </p:sp>
      <p:pic>
        <p:nvPicPr>
          <p:cNvPr id="13315" name="Picture 3" descr="Wunderkammer1.jpg">
            <a:extLst>
              <a:ext uri="{FF2B5EF4-FFF2-40B4-BE49-F238E27FC236}">
                <a16:creationId xmlns:a16="http://schemas.microsoft.com/office/drawing/2014/main" id="{383E1FC1-A20D-B78E-B4F6-04805F532E8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589" y="410936"/>
            <a:ext cx="5851950" cy="6447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Box 2">
            <a:extLst>
              <a:ext uri="{FF2B5EF4-FFF2-40B4-BE49-F238E27FC236}">
                <a16:creationId xmlns:a16="http://schemas.microsoft.com/office/drawing/2014/main" id="{F2DCD23F-DBFE-D708-FD54-D096B70907FA}"/>
              </a:ext>
            </a:extLst>
          </p:cNvPr>
          <p:cNvSpPr txBox="1">
            <a:spLocks noChangeArrowheads="1"/>
          </p:cNvSpPr>
          <p:nvPr/>
        </p:nvSpPr>
        <p:spPr bwMode="auto">
          <a:xfrm>
            <a:off x="6316663" y="2305615"/>
            <a:ext cx="5679394"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cs typeface="Arial" panose="020B0604020202020204" pitchFamily="34" charset="0"/>
              </a:rPr>
              <a:t>Today we can recognise this early interest in the customs, habits and dress of 'ordinary' people as one of the foundation stones of </a:t>
            </a:r>
            <a:r>
              <a:rPr lang="en-GB" altLang="en-US" sz="2800" b="1" dirty="0">
                <a:solidFill>
                  <a:srgbClr val="FFC000"/>
                </a:solidFill>
                <a:cs typeface="Arial" panose="020B0604020202020204" pitchFamily="34" charset="0"/>
              </a:rPr>
              <a:t>social history</a:t>
            </a:r>
            <a:r>
              <a:rPr lang="en-GB" altLang="en-US" sz="2800" dirty="0">
                <a:solidFill>
                  <a:schemeClr val="bg1"/>
                </a:solidFill>
                <a:cs typeface="Arial" panose="020B0604020202020204" pitchFamily="34" charset="0"/>
              </a:rPr>
              <a:t>.</a:t>
            </a:r>
          </a:p>
        </p:txBody>
      </p:sp>
      <p:pic>
        <p:nvPicPr>
          <p:cNvPr id="13315" name="Picture 3" descr="Wunderkammer1.jpg">
            <a:extLst>
              <a:ext uri="{FF2B5EF4-FFF2-40B4-BE49-F238E27FC236}">
                <a16:creationId xmlns:a16="http://schemas.microsoft.com/office/drawing/2014/main" id="{383E1FC1-A20D-B78E-B4F6-04805F532E8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589" y="410936"/>
            <a:ext cx="5851950" cy="6447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35411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5956EF9B-C4A6-138B-5FF3-728ACFF429F2}"/>
              </a:ext>
            </a:extLst>
          </p:cNvPr>
          <p:cNvSpPr>
            <a:spLocks noChangeArrowheads="1"/>
          </p:cNvSpPr>
          <p:nvPr/>
        </p:nvSpPr>
        <p:spPr bwMode="auto">
          <a:xfrm>
            <a:off x="4805361" y="1106407"/>
            <a:ext cx="7168923"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1400" dirty="0">
              <a:cs typeface="Arial" panose="020B0604020202020204" pitchFamily="34" charset="0"/>
            </a:endParaRPr>
          </a:p>
          <a:p>
            <a:pPr eaLnBrk="1" hangingPunct="1"/>
            <a:r>
              <a:rPr lang="en-US" altLang="en-US" sz="2800" dirty="0">
                <a:cs typeface="Arial" panose="020B0604020202020204" pitchFamily="34" charset="0"/>
              </a:rPr>
              <a:t>….but a major reevaluation is taking place. </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The topic is nothing less than people’s attitudes towards the past, and particularly the presence of the past with us here now, and how we might deal with the remains. </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……the issue is the dealing with </a:t>
            </a:r>
            <a:r>
              <a:rPr lang="en-US" altLang="en-US" sz="2800" b="1" dirty="0">
                <a:solidFill>
                  <a:srgbClr val="FFC000"/>
                </a:solidFill>
                <a:cs typeface="Arial" panose="020B0604020202020204" pitchFamily="34" charset="0"/>
              </a:rPr>
              <a:t>people’s attachment to things and places, relationships with the life of things. </a:t>
            </a:r>
            <a:endParaRPr lang="en-US" altLang="en-US" sz="2800" b="1" dirty="0">
              <a:cs typeface="Arial" panose="020B0604020202020204" pitchFamily="34" charset="0"/>
            </a:endParaRPr>
          </a:p>
          <a:p>
            <a:pPr eaLnBrk="1" hangingPunct="1"/>
            <a:endParaRPr lang="en-US" altLang="en-US" sz="2800" dirty="0">
              <a:cs typeface="Arial" panose="020B0604020202020204" pitchFamily="34" charset="0"/>
            </a:endParaRPr>
          </a:p>
        </p:txBody>
      </p:sp>
      <p:pic>
        <p:nvPicPr>
          <p:cNvPr id="14339" name="Picture 3" descr="CABINE~1.JPG">
            <a:extLst>
              <a:ext uri="{FF2B5EF4-FFF2-40B4-BE49-F238E27FC236}">
                <a16:creationId xmlns:a16="http://schemas.microsoft.com/office/drawing/2014/main" id="{0D923CB5-D894-FD54-D52F-4AC70C33B8D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087" y="0"/>
            <a:ext cx="42148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5956EF9B-C4A6-138B-5FF3-728ACFF429F2}"/>
              </a:ext>
            </a:extLst>
          </p:cNvPr>
          <p:cNvSpPr>
            <a:spLocks noChangeArrowheads="1"/>
          </p:cNvSpPr>
          <p:nvPr/>
        </p:nvSpPr>
        <p:spPr bwMode="auto">
          <a:xfrm>
            <a:off x="4816247" y="2887790"/>
            <a:ext cx="7168923" cy="2154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dirty="0">
                <a:solidFill>
                  <a:srgbClr val="FFC000"/>
                </a:solidFill>
                <a:cs typeface="Arial" panose="020B0604020202020204" pitchFamily="34" charset="0"/>
              </a:rPr>
              <a:t>It’s about memory, personal and collective, the way things make us who we are, traces and vestiges of times gone past, ruin and decay, entropy and mortality. </a:t>
            </a:r>
          </a:p>
        </p:txBody>
      </p:sp>
      <p:pic>
        <p:nvPicPr>
          <p:cNvPr id="14339" name="Picture 3" descr="CABINE~1.JPG">
            <a:extLst>
              <a:ext uri="{FF2B5EF4-FFF2-40B4-BE49-F238E27FC236}">
                <a16:creationId xmlns:a16="http://schemas.microsoft.com/office/drawing/2014/main" id="{0D923CB5-D894-FD54-D52F-4AC70C33B8D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087" y="0"/>
            <a:ext cx="42148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50537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4CC7EE60-C48C-1F30-2F18-8E4E823A8BE4}"/>
              </a:ext>
            </a:extLst>
          </p:cNvPr>
          <p:cNvSpPr>
            <a:spLocks noChangeArrowheads="1"/>
          </p:cNvSpPr>
          <p:nvPr/>
        </p:nvSpPr>
        <p:spPr bwMode="auto">
          <a:xfrm>
            <a:off x="5012191" y="789684"/>
            <a:ext cx="6831465" cy="4616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800" dirty="0">
              <a:cs typeface="Arial" panose="020B0604020202020204" pitchFamily="34" charset="0"/>
            </a:endParaRPr>
          </a:p>
          <a:p>
            <a:pPr eaLnBrk="1" hangingPunct="1"/>
            <a:r>
              <a:rPr lang="en-US" altLang="en-US" sz="2800" b="1" dirty="0">
                <a:cs typeface="Arial" panose="020B0604020202020204" pitchFamily="34" charset="0"/>
              </a:rPr>
              <a:t>Sarah Morris</a:t>
            </a:r>
            <a:r>
              <a:rPr lang="en-US" altLang="en-US" sz="2800" dirty="0">
                <a:cs typeface="Arial" panose="020B0604020202020204" pitchFamily="34" charset="0"/>
              </a:rPr>
              <a:t> (UCLA) </a:t>
            </a: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….identified three key components: </a:t>
            </a:r>
          </a:p>
          <a:p>
            <a:pPr eaLnBrk="1" hangingPunct="1"/>
            <a:endParaRPr lang="en-US" altLang="en-US" sz="2800" b="1" dirty="0">
              <a:cs typeface="Arial" panose="020B0604020202020204" pitchFamily="34" charset="0"/>
            </a:endParaRPr>
          </a:p>
          <a:p>
            <a:pPr eaLnBrk="1" hangingPunct="1"/>
            <a:r>
              <a:rPr lang="en-US" altLang="en-US" sz="2800" b="1" dirty="0">
                <a:solidFill>
                  <a:srgbClr val="FFC000"/>
                </a:solidFill>
                <a:cs typeface="Arial" panose="020B0604020202020204" pitchFamily="34" charset="0"/>
              </a:rPr>
              <a:t>relics, reverence, revival</a:t>
            </a:r>
            <a:endParaRPr lang="en-US" altLang="en-US" sz="2800" b="1" dirty="0">
              <a:cs typeface="Arial" panose="020B0604020202020204" pitchFamily="34" charset="0"/>
            </a:endParaRPr>
          </a:p>
          <a:p>
            <a:pPr eaLnBrk="1" hangingPunct="1"/>
            <a:endParaRPr lang="en-US" altLang="en-US" sz="2800" dirty="0">
              <a:cs typeface="Arial" panose="020B0604020202020204" pitchFamily="34" charset="0"/>
            </a:endParaRPr>
          </a:p>
          <a:p>
            <a:pPr eaLnBrk="1" hangingPunct="1"/>
            <a:r>
              <a:rPr lang="en-US" altLang="en-US" sz="2800" dirty="0">
                <a:cs typeface="Arial" panose="020B0604020202020204" pitchFamily="34" charset="0"/>
              </a:rPr>
              <a:t>Collecting, organizing, caring for things, restoring and reviving = major matters of common human concern.</a:t>
            </a:r>
          </a:p>
          <a:p>
            <a:pPr eaLnBrk="1" hangingPunct="1"/>
            <a:endParaRPr lang="en-US" altLang="en-US" sz="2000" dirty="0">
              <a:solidFill>
                <a:schemeClr val="bg1"/>
              </a:solidFill>
              <a:cs typeface="Arial" panose="020B0604020202020204" pitchFamily="34" charset="0"/>
            </a:endParaRPr>
          </a:p>
        </p:txBody>
      </p:sp>
      <p:pic>
        <p:nvPicPr>
          <p:cNvPr id="15363" name="Picture 3" descr="Sarah Morris.jpg">
            <a:extLst>
              <a:ext uri="{FF2B5EF4-FFF2-40B4-BE49-F238E27FC236}">
                <a16:creationId xmlns:a16="http://schemas.microsoft.com/office/drawing/2014/main" id="{9A43D057-D99D-A9C0-2853-8333CA5C33C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82886" cy="6902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81E42F8D-21E4-CF0B-7A3F-B2FCFD719DA3}"/>
              </a:ext>
            </a:extLst>
          </p:cNvPr>
          <p:cNvSpPr>
            <a:spLocks noChangeArrowheads="1"/>
          </p:cNvSpPr>
          <p:nvPr/>
        </p:nvSpPr>
        <p:spPr bwMode="auto">
          <a:xfrm>
            <a:off x="5493202" y="305068"/>
            <a:ext cx="6187168" cy="6247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1400" dirty="0">
              <a:cs typeface="Arial" panose="020B0604020202020204" pitchFamily="34" charset="0"/>
            </a:endParaRPr>
          </a:p>
          <a:p>
            <a:pPr eaLnBrk="1" hangingPunct="1"/>
            <a:r>
              <a:rPr lang="en-GB" altLang="en-US" sz="2800" b="1" dirty="0">
                <a:cs typeface="Arial" panose="020B0604020202020204" pitchFamily="34" charset="0"/>
              </a:rPr>
              <a:t>Michael Shanks </a:t>
            </a:r>
            <a:r>
              <a:rPr lang="en-GB" altLang="en-US" sz="2800" dirty="0">
                <a:cs typeface="Arial" panose="020B0604020202020204" pitchFamily="34" charset="0"/>
              </a:rPr>
              <a:t>(Stanford)</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For me antiquarian thought is </a:t>
            </a:r>
            <a:r>
              <a:rPr lang="en-GB" altLang="en-US" sz="2800" b="1" dirty="0">
                <a:solidFill>
                  <a:srgbClr val="FFC000"/>
                </a:solidFill>
                <a:cs typeface="Arial" panose="020B0604020202020204" pitchFamily="34" charset="0"/>
              </a:rPr>
              <a:t>distinctively contemporary. </a:t>
            </a:r>
            <a:endParaRPr lang="en-GB" altLang="en-US" sz="2800" b="1"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We can see this argument made so well by </a:t>
            </a:r>
            <a:r>
              <a:rPr lang="en-GB" altLang="en-US" sz="2800" b="1" dirty="0">
                <a:cs typeface="Arial" panose="020B0604020202020204" pitchFamily="34" charset="0"/>
              </a:rPr>
              <a:t>Walter Benjamin,</a:t>
            </a:r>
            <a:r>
              <a:rPr lang="en-GB" altLang="en-US" sz="2800" dirty="0">
                <a:cs typeface="Arial" panose="020B0604020202020204" pitchFamily="34" charset="0"/>
              </a:rPr>
              <a:t> his take </a:t>
            </a:r>
            <a:r>
              <a:rPr lang="en-GB" altLang="en-US" sz="2800" b="1" dirty="0">
                <a:cs typeface="Arial" panose="020B0604020202020204" pitchFamily="34" charset="0"/>
              </a:rPr>
              <a:t>on </a:t>
            </a:r>
            <a:r>
              <a:rPr lang="en-GB" altLang="en-US" sz="2800" b="1" dirty="0">
                <a:solidFill>
                  <a:srgbClr val="FFC000"/>
                </a:solidFill>
                <a:cs typeface="Arial" panose="020B0604020202020204" pitchFamily="34" charset="0"/>
              </a:rPr>
              <a:t>the figure of the collector, the ruin of history in modernity</a:t>
            </a:r>
            <a:r>
              <a:rPr lang="en-GB" altLang="en-US" sz="2800" dirty="0">
                <a:cs typeface="Arial" panose="020B0604020202020204" pitchFamily="34" charset="0"/>
              </a:rPr>
              <a:t>, his great final project, the </a:t>
            </a:r>
            <a:r>
              <a:rPr lang="en-GB" altLang="en-US" sz="2800" b="1" i="1" dirty="0" err="1">
                <a:cs typeface="Arial" panose="020B0604020202020204" pitchFamily="34" charset="0"/>
              </a:rPr>
              <a:t>Passagenwerk</a:t>
            </a:r>
            <a:r>
              <a:rPr lang="en-GB" altLang="en-US" sz="2800" b="1" dirty="0">
                <a:cs typeface="Arial" panose="020B0604020202020204" pitchFamily="34" charset="0"/>
              </a:rPr>
              <a:t>,</a:t>
            </a:r>
            <a:r>
              <a:rPr lang="en-GB" altLang="en-US" sz="2800" dirty="0">
                <a:cs typeface="Arial" panose="020B0604020202020204" pitchFamily="34" charset="0"/>
              </a:rPr>
              <a:t> to create an (antiquarian) history of Paris, capital of the nineteenth century, composed as an archival commentary on a cultural miscellany.</a:t>
            </a:r>
            <a:r>
              <a:rPr lang="en-GB" altLang="en-US" sz="2800" b="1" dirty="0">
                <a:solidFill>
                  <a:srgbClr val="FFC000"/>
                </a:solidFill>
                <a:cs typeface="Arial" panose="020B0604020202020204" pitchFamily="34" charset="0"/>
              </a:rPr>
              <a:t>.</a:t>
            </a:r>
            <a:endParaRPr lang="en-US" altLang="en-US" sz="2800" b="1" dirty="0">
              <a:solidFill>
                <a:srgbClr val="FFC000"/>
              </a:solidFill>
            </a:endParaRPr>
          </a:p>
        </p:txBody>
      </p:sp>
      <p:pic>
        <p:nvPicPr>
          <p:cNvPr id="16387" name="Picture 3" descr="autosuggestion-Green-18.jpg">
            <a:extLst>
              <a:ext uri="{FF2B5EF4-FFF2-40B4-BE49-F238E27FC236}">
                <a16:creationId xmlns:a16="http://schemas.microsoft.com/office/drawing/2014/main" id="{1A398459-1DE4-C749-C12E-CBD9E305FA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1630" y="1487261"/>
            <a:ext cx="4488557" cy="2986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81E42F8D-21E4-CF0B-7A3F-B2FCFD719DA3}"/>
              </a:ext>
            </a:extLst>
          </p:cNvPr>
          <p:cNvSpPr>
            <a:spLocks noChangeArrowheads="1"/>
          </p:cNvSpPr>
          <p:nvPr/>
        </p:nvSpPr>
        <p:spPr bwMode="auto">
          <a:xfrm>
            <a:off x="5591174" y="949015"/>
            <a:ext cx="6089195" cy="4955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1400" dirty="0">
              <a:cs typeface="Arial" panose="020B0604020202020204" pitchFamily="34" charset="0"/>
            </a:endParaRPr>
          </a:p>
          <a:p>
            <a:pPr eaLnBrk="1" hangingPunct="1"/>
            <a:r>
              <a:rPr lang="en-GB" altLang="en-US" sz="2800" b="1" dirty="0">
                <a:cs typeface="Arial" panose="020B0604020202020204" pitchFamily="34" charset="0"/>
              </a:rPr>
              <a:t>Michael Shanks </a:t>
            </a:r>
            <a:r>
              <a:rPr lang="en-GB" altLang="en-US" sz="2800" dirty="0">
                <a:cs typeface="Arial" panose="020B0604020202020204" pitchFamily="34" charset="0"/>
              </a:rPr>
              <a:t>(Stanford)</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Put to one side the caricatures and, in antiquarianism, you find the most intelligent and creative of approaches to studying a region – </a:t>
            </a:r>
            <a:r>
              <a:rPr lang="en-GB" altLang="en-US" sz="2800" b="1" dirty="0">
                <a:solidFill>
                  <a:srgbClr val="FFC000"/>
                </a:solidFill>
                <a:cs typeface="Arial" panose="020B0604020202020204" pitchFamily="34" charset="0"/>
              </a:rPr>
              <a:t>addressing questions of how you represent a region, handling sources, remains, texts, memories, echoes, mortality, people’s impacts on the land and on history, stories and narratives.</a:t>
            </a:r>
            <a:endParaRPr lang="en-US" altLang="en-US" sz="2800" b="1" dirty="0">
              <a:solidFill>
                <a:srgbClr val="FFC000"/>
              </a:solidFill>
            </a:endParaRPr>
          </a:p>
        </p:txBody>
      </p:sp>
      <p:pic>
        <p:nvPicPr>
          <p:cNvPr id="16387" name="Picture 3" descr="autosuggestion-Green-18.jpg">
            <a:extLst>
              <a:ext uri="{FF2B5EF4-FFF2-40B4-BE49-F238E27FC236}">
                <a16:creationId xmlns:a16="http://schemas.microsoft.com/office/drawing/2014/main" id="{1A398459-1DE4-C749-C12E-CBD9E305FA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1630" y="1487261"/>
            <a:ext cx="4488557" cy="2986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0287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a:extLst>
              <a:ext uri="{FF2B5EF4-FFF2-40B4-BE49-F238E27FC236}">
                <a16:creationId xmlns:a16="http://schemas.microsoft.com/office/drawing/2014/main" id="{9649C423-371C-8481-2DAA-28813891C459}"/>
              </a:ext>
            </a:extLst>
          </p:cNvPr>
          <p:cNvSpPr>
            <a:spLocks noChangeArrowheads="1"/>
          </p:cNvSpPr>
          <p:nvPr/>
        </p:nvSpPr>
        <p:spPr bwMode="auto">
          <a:xfrm>
            <a:off x="5018314" y="592725"/>
            <a:ext cx="6803571" cy="3016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b="1" dirty="0">
                <a:cs typeface="Arial" panose="020B0604020202020204" pitchFamily="34" charset="0"/>
              </a:rPr>
              <a:t>Peter Miller </a:t>
            </a:r>
            <a:r>
              <a:rPr lang="en-GB" altLang="en-US" sz="2800" dirty="0">
                <a:cs typeface="Arial" panose="020B0604020202020204" pitchFamily="34" charset="0"/>
              </a:rPr>
              <a:t>summed up with a very astute point that the </a:t>
            </a:r>
            <a:r>
              <a:rPr lang="en-GB" altLang="en-US" sz="2800" b="1" dirty="0">
                <a:solidFill>
                  <a:srgbClr val="FFC000"/>
                </a:solidFill>
                <a:cs typeface="Arial" panose="020B0604020202020204" pitchFamily="34" charset="0"/>
              </a:rPr>
              <a:t>academic marginalization </a:t>
            </a:r>
            <a:r>
              <a:rPr lang="en-GB" altLang="en-US" sz="2800" dirty="0">
                <a:cs typeface="Arial" panose="020B0604020202020204" pitchFamily="34" charset="0"/>
              </a:rPr>
              <a:t>of antiquarian study in the nineteenth and twentieth centuries is precisely that, a particular </a:t>
            </a:r>
            <a:r>
              <a:rPr lang="en-GB" altLang="en-US" sz="2800" b="1" dirty="0">
                <a:solidFill>
                  <a:srgbClr val="FFC000"/>
                </a:solidFill>
                <a:cs typeface="Arial" panose="020B0604020202020204" pitchFamily="34" charset="0"/>
              </a:rPr>
              <a:t>partisan exclusion from the academy </a:t>
            </a:r>
            <a:r>
              <a:rPr lang="en-GB" altLang="en-US" sz="2800" dirty="0">
                <a:cs typeface="Arial" panose="020B0604020202020204" pitchFamily="34" charset="0"/>
              </a:rPr>
              <a:t>of certain interests, attitudes and practices. </a:t>
            </a:r>
            <a:endParaRPr lang="en-US" altLang="en-US" sz="1600" dirty="0"/>
          </a:p>
        </p:txBody>
      </p:sp>
      <p:pic>
        <p:nvPicPr>
          <p:cNvPr id="17411" name="Picture 3" descr="615KTHZ20ZL.jpg">
            <a:extLst>
              <a:ext uri="{FF2B5EF4-FFF2-40B4-BE49-F238E27FC236}">
                <a16:creationId xmlns:a16="http://schemas.microsoft.com/office/drawing/2014/main" id="{22C59AED-1AFD-6F2E-399F-71E37366D6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4680857" cy="6778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a:extLst>
              <a:ext uri="{FF2B5EF4-FFF2-40B4-BE49-F238E27FC236}">
                <a16:creationId xmlns:a16="http://schemas.microsoft.com/office/drawing/2014/main" id="{9649C423-371C-8481-2DAA-28813891C459}"/>
              </a:ext>
            </a:extLst>
          </p:cNvPr>
          <p:cNvSpPr>
            <a:spLocks noChangeArrowheads="1"/>
          </p:cNvSpPr>
          <p:nvPr/>
        </p:nvSpPr>
        <p:spPr bwMode="auto">
          <a:xfrm>
            <a:off x="5127171" y="398423"/>
            <a:ext cx="6803571" cy="6278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b="1" dirty="0">
                <a:solidFill>
                  <a:srgbClr val="FFC000"/>
                </a:solidFill>
                <a:cs typeface="Arial" panose="020B0604020202020204" pitchFamily="34" charset="0"/>
              </a:rPr>
              <a:t>Antiquarianism didn’t go away. </a:t>
            </a:r>
            <a:endParaRPr lang="en-GB" altLang="en-US" sz="2800" b="1"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It wasn’t a pre-modern and inferior precursor to archaeology, geography and cultural studies.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Antiquarianism is more alive than ever.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...only we don’t call it antiquarianism.</a:t>
            </a:r>
          </a:p>
          <a:p>
            <a:pPr eaLnBrk="1" hangingPunct="1"/>
            <a:endParaRPr lang="en-GB" altLang="en-US" sz="2800" dirty="0">
              <a:cs typeface="Arial" panose="020B0604020202020204" pitchFamily="34" charset="0"/>
            </a:endParaRPr>
          </a:p>
          <a:p>
            <a:pPr eaLnBrk="1" hangingPunct="1"/>
            <a:endParaRPr lang="en-GB" altLang="en-US" sz="2800" dirty="0">
              <a:cs typeface="Arial" panose="020B0604020202020204" pitchFamily="34" charset="0"/>
            </a:endParaRPr>
          </a:p>
          <a:p>
            <a:pPr eaLnBrk="1" hangingPunct="1"/>
            <a:r>
              <a:rPr lang="en-GB" altLang="en-US" sz="2800" b="1" i="1" dirty="0">
                <a:solidFill>
                  <a:srgbClr val="FFC000"/>
                </a:solidFill>
                <a:cs typeface="Arial" panose="020B0604020202020204" pitchFamily="34" charset="0"/>
              </a:rPr>
              <a:t>Actually, I think I’m a neo-antiquarian.</a:t>
            </a:r>
            <a:endParaRPr lang="en-GB" altLang="en-US" sz="2800" b="1" i="1" dirty="0">
              <a:cs typeface="Arial" panose="020B0604020202020204" pitchFamily="34" charset="0"/>
            </a:endParaRPr>
          </a:p>
          <a:p>
            <a:pPr eaLnBrk="1" hangingPunct="1"/>
            <a:r>
              <a:rPr lang="en-GB" altLang="en-US" sz="2800" b="1" dirty="0">
                <a:cs typeface="Arial" panose="020B0604020202020204" pitchFamily="34" charset="0"/>
              </a:rPr>
              <a:t>Michael Shanks </a:t>
            </a:r>
            <a:r>
              <a:rPr lang="en-GB" altLang="en-US" sz="2800" dirty="0">
                <a:cs typeface="Arial" panose="020B0604020202020204" pitchFamily="34" charset="0"/>
              </a:rPr>
              <a:t>(Stanford)</a:t>
            </a:r>
          </a:p>
          <a:p>
            <a:pPr eaLnBrk="1" hangingPunct="1"/>
            <a:endParaRPr lang="en-GB" altLang="en-US" sz="2800" b="1" dirty="0">
              <a:cs typeface="Arial" panose="020B0604020202020204" pitchFamily="34" charset="0"/>
            </a:endParaRPr>
          </a:p>
          <a:p>
            <a:pPr eaLnBrk="1" hangingPunct="1"/>
            <a:endParaRPr lang="en-US" altLang="en-US" sz="1600" dirty="0"/>
          </a:p>
        </p:txBody>
      </p:sp>
      <p:pic>
        <p:nvPicPr>
          <p:cNvPr id="17411" name="Picture 3" descr="615KTHZ20ZL.jpg">
            <a:extLst>
              <a:ext uri="{FF2B5EF4-FFF2-40B4-BE49-F238E27FC236}">
                <a16:creationId xmlns:a16="http://schemas.microsoft.com/office/drawing/2014/main" id="{22C59AED-1AFD-6F2E-399F-71E37366D69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4680857" cy="6778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34515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1817961" y="3044279"/>
            <a:ext cx="8004114" cy="1446550"/>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Emergence of the museum</a:t>
            </a:r>
          </a:p>
          <a:p>
            <a:r>
              <a:rPr lang="en-GB" sz="4400" dirty="0">
                <a:latin typeface="Arial" panose="020B0604020202020204" pitchFamily="34" charset="0"/>
                <a:cs typeface="Arial" panose="020B0604020202020204" pitchFamily="34" charset="0"/>
              </a:rPr>
              <a:t>			- national / regional / local</a:t>
            </a:r>
          </a:p>
        </p:txBody>
      </p:sp>
    </p:spTree>
    <p:extLst>
      <p:ext uri="{BB962C8B-B14F-4D97-AF65-F5344CB8AC3E}">
        <p14:creationId xmlns:p14="http://schemas.microsoft.com/office/powerpoint/2010/main" val="35130143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1" descr="John Tradescant's Collection.jpg">
            <a:extLst>
              <a:ext uri="{FF2B5EF4-FFF2-40B4-BE49-F238E27FC236}">
                <a16:creationId xmlns:a16="http://schemas.microsoft.com/office/drawing/2014/main" id="{A4ADF1D1-1758-F3AB-A7A9-1806A6D6F30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24813" y="2857500"/>
            <a:ext cx="2208212"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Box 2">
            <a:extLst>
              <a:ext uri="{FF2B5EF4-FFF2-40B4-BE49-F238E27FC236}">
                <a16:creationId xmlns:a16="http://schemas.microsoft.com/office/drawing/2014/main" id="{E559ED8D-1FFB-E7BD-D3CF-A4B91A85244B}"/>
              </a:ext>
            </a:extLst>
          </p:cNvPr>
          <p:cNvSpPr txBox="1">
            <a:spLocks noChangeArrowheads="1"/>
          </p:cNvSpPr>
          <p:nvPr/>
        </p:nvSpPr>
        <p:spPr bwMode="auto">
          <a:xfrm>
            <a:off x="1881189" y="285751"/>
            <a:ext cx="41433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....and John Tradescant's Collection currently held in the Ashmolean Museum</a:t>
            </a:r>
          </a:p>
        </p:txBody>
      </p:sp>
      <p:sp>
        <p:nvSpPr>
          <p:cNvPr id="15364" name="TextBox 3">
            <a:extLst>
              <a:ext uri="{FF2B5EF4-FFF2-40B4-BE49-F238E27FC236}">
                <a16:creationId xmlns:a16="http://schemas.microsoft.com/office/drawing/2014/main" id="{660C4800-CDE8-8204-AEF5-33750A0F1E80}"/>
              </a:ext>
            </a:extLst>
          </p:cNvPr>
          <p:cNvSpPr txBox="1">
            <a:spLocks noChangeArrowheads="1"/>
          </p:cNvSpPr>
          <p:nvPr/>
        </p:nvSpPr>
        <p:spPr bwMode="auto">
          <a:xfrm>
            <a:off x="1738313" y="1643063"/>
            <a:ext cx="5929312"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t>John Tradescant</a:t>
            </a:r>
            <a:r>
              <a:rPr lang="en-GB" altLang="en-US"/>
              <a:t> the Younger (1608 -1662), botanist - son of John Tradescant the elder - unlike his father, who collected via other people bringing back specimens, he went in person to Virginia to collect plants</a:t>
            </a:r>
          </a:p>
          <a:p>
            <a:pPr eaLnBrk="1" hangingPunct="1"/>
            <a:endParaRPr lang="en-GB" altLang="en-US"/>
          </a:p>
          <a:p>
            <a:pPr eaLnBrk="1" hangingPunct="1"/>
            <a:endParaRPr lang="en-GB" altLang="en-US"/>
          </a:p>
          <a:p>
            <a:pPr eaLnBrk="1" hangingPunct="1"/>
            <a:r>
              <a:rPr lang="en-GB" altLang="en-US"/>
              <a:t>He published the contents of his father's celebrated collection as </a:t>
            </a:r>
            <a:r>
              <a:rPr lang="en-GB" altLang="en-US" i="1"/>
              <a:t>Musaeum Tradescantianum</a:t>
            </a:r>
            <a:r>
              <a:rPr lang="en-GB" altLang="en-US"/>
              <a:t> — books, coins, weapons, costumes, taxidermy, and other curiosities </a:t>
            </a:r>
          </a:p>
          <a:p>
            <a:pPr eaLnBrk="1" hangingPunct="1"/>
            <a:endParaRPr lang="en-GB" altLang="en-US"/>
          </a:p>
          <a:p>
            <a:pPr eaLnBrk="1" hangingPunct="1"/>
            <a:endParaRPr lang="en-GB" altLang="en-US"/>
          </a:p>
          <a:p>
            <a:pPr eaLnBrk="1" hangingPunct="1"/>
            <a:endParaRPr lang="en-GB" altLang="en-US"/>
          </a:p>
          <a:p>
            <a:pPr eaLnBrk="1" hangingPunct="1"/>
            <a:r>
              <a:rPr lang="en-GB" altLang="en-US"/>
              <a:t>Tradescant bequeathed his library and museum to Elias Ashmole (1617–1692), whose name it bears as the core of the Ashmolean Museum in Oxford where the Tradescant collections remain largely intact.</a:t>
            </a:r>
          </a:p>
        </p:txBody>
      </p:sp>
      <p:pic>
        <p:nvPicPr>
          <p:cNvPr id="15365" name="Picture 7" descr="521px-John_Tradescant_the_Younger.jpg">
            <a:extLst>
              <a:ext uri="{FF2B5EF4-FFF2-40B4-BE49-F238E27FC236}">
                <a16:creationId xmlns:a16="http://schemas.microsoft.com/office/drawing/2014/main" id="{8A9C6AEC-E8DC-4C4A-1933-ED0890D6719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24813" y="214314"/>
            <a:ext cx="2195512"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3">
            <a:extLst>
              <a:ext uri="{FF2B5EF4-FFF2-40B4-BE49-F238E27FC236}">
                <a16:creationId xmlns:a16="http://schemas.microsoft.com/office/drawing/2014/main" id="{98D4176F-91B7-4A31-EE46-8ACFFBEE308B}"/>
              </a:ext>
            </a:extLst>
          </p:cNvPr>
          <p:cNvSpPr txBox="1">
            <a:spLocks noChangeArrowheads="1"/>
          </p:cNvSpPr>
          <p:nvPr/>
        </p:nvSpPr>
        <p:spPr bwMode="auto">
          <a:xfrm>
            <a:off x="2855914" y="3141663"/>
            <a:ext cx="18367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t>Elias Ashmole </a:t>
            </a:r>
          </a:p>
          <a:p>
            <a:pPr eaLnBrk="1" hangingPunct="1"/>
            <a:r>
              <a:rPr lang="en-GB" altLang="en-US"/>
              <a:t>(1617–1692)</a:t>
            </a:r>
          </a:p>
        </p:txBody>
      </p:sp>
      <p:pic>
        <p:nvPicPr>
          <p:cNvPr id="16387" name="Picture 5" descr="Elias Ashmole.jpg">
            <a:extLst>
              <a:ext uri="{FF2B5EF4-FFF2-40B4-BE49-F238E27FC236}">
                <a16:creationId xmlns:a16="http://schemas.microsoft.com/office/drawing/2014/main" id="{BB3A6BD9-EBE7-47CA-3D1C-BD2478DA5CE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59364" y="0"/>
            <a:ext cx="56086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Box 1">
            <a:extLst>
              <a:ext uri="{FF2B5EF4-FFF2-40B4-BE49-F238E27FC236}">
                <a16:creationId xmlns:a16="http://schemas.microsoft.com/office/drawing/2014/main" id="{04D46230-852B-19BA-1639-6CE02FF68A3B}"/>
              </a:ext>
            </a:extLst>
          </p:cNvPr>
          <p:cNvSpPr txBox="1">
            <a:spLocks noChangeArrowheads="1"/>
          </p:cNvSpPr>
          <p:nvPr/>
        </p:nvSpPr>
        <p:spPr bwMode="auto">
          <a:xfrm>
            <a:off x="1738313" y="1785939"/>
            <a:ext cx="5143500"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The </a:t>
            </a:r>
            <a:r>
              <a:rPr lang="en-GB" altLang="en-US" b="1"/>
              <a:t>Ashmolean Museum of Art and Archaeology</a:t>
            </a:r>
            <a:r>
              <a:rPr lang="en-GB" altLang="en-US"/>
              <a:t> in Oxford, was the first university museum, and the first built during the 17th century (1678–1683), as an Institution established to </a:t>
            </a:r>
            <a:r>
              <a:rPr lang="en-GB" altLang="en-US" b="1">
                <a:solidFill>
                  <a:srgbClr val="FFC000"/>
                </a:solidFill>
              </a:rPr>
              <a:t>preserve &amp; display </a:t>
            </a:r>
            <a:r>
              <a:rPr lang="en-GB" altLang="en-US"/>
              <a:t>a collection to the public......</a:t>
            </a:r>
          </a:p>
          <a:p>
            <a:pPr eaLnBrk="1" hangingPunct="1"/>
            <a:endParaRPr lang="en-GB" altLang="en-US"/>
          </a:p>
          <a:p>
            <a:pPr eaLnBrk="1" hangingPunct="1"/>
            <a:r>
              <a:rPr lang="en-GB" altLang="en-US"/>
              <a:t>....built to house the </a:t>
            </a:r>
            <a:r>
              <a:rPr lang="en-GB" altLang="en-US" b="1">
                <a:solidFill>
                  <a:srgbClr val="FFC000"/>
                </a:solidFill>
              </a:rPr>
              <a:t>cabinet of curiosities </a:t>
            </a:r>
            <a:r>
              <a:rPr lang="en-GB" altLang="en-US"/>
              <a:t>that Elias Ashmole gave Oxford University in 1677</a:t>
            </a:r>
          </a:p>
        </p:txBody>
      </p:sp>
      <p:pic>
        <p:nvPicPr>
          <p:cNvPr id="17411" name="Picture 2" descr="Ashmolean Museum.jpg">
            <a:extLst>
              <a:ext uri="{FF2B5EF4-FFF2-40B4-BE49-F238E27FC236}">
                <a16:creationId xmlns:a16="http://schemas.microsoft.com/office/drawing/2014/main" id="{60713DDF-B10A-C7E3-2075-705D242D90D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72300" y="214314"/>
            <a:ext cx="3498850"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3" descr="Ashmolean Museum 2b.jpg">
            <a:extLst>
              <a:ext uri="{FF2B5EF4-FFF2-40B4-BE49-F238E27FC236}">
                <a16:creationId xmlns:a16="http://schemas.microsoft.com/office/drawing/2014/main" id="{8C556881-F3E0-A2DC-979B-312BBF44C4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38313" y="0"/>
            <a:ext cx="50927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AshmoleanMuseuminterior530x804.jpg">
            <a:extLst>
              <a:ext uri="{FF2B5EF4-FFF2-40B4-BE49-F238E27FC236}">
                <a16:creationId xmlns:a16="http://schemas.microsoft.com/office/drawing/2014/main" id="{E51B0C45-342E-CAE2-4164-179BADD9A97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82064" y="4071938"/>
            <a:ext cx="1785937" cy="278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descr="Ashmolean Museum 3.jpg">
            <a:extLst>
              <a:ext uri="{FF2B5EF4-FFF2-40B4-BE49-F238E27FC236}">
                <a16:creationId xmlns:a16="http://schemas.microsoft.com/office/drawing/2014/main" id="{A3D04191-19A5-C2C8-728D-5779243BD16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19289" y="4508500"/>
            <a:ext cx="4929187"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descr="Ashmolean Museum  atrium.jpg">
            <a:extLst>
              <a:ext uri="{FF2B5EF4-FFF2-40B4-BE49-F238E27FC236}">
                <a16:creationId xmlns:a16="http://schemas.microsoft.com/office/drawing/2014/main" id="{06249494-7DCD-6DAC-E6CB-98F6CBE60D78}"/>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024689" y="4071938"/>
            <a:ext cx="1793875" cy="278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1">
            <a:extLst>
              <a:ext uri="{FF2B5EF4-FFF2-40B4-BE49-F238E27FC236}">
                <a16:creationId xmlns:a16="http://schemas.microsoft.com/office/drawing/2014/main" id="{11FB7023-B6A6-F6E7-69BD-16317DAA9A3D}"/>
              </a:ext>
            </a:extLst>
          </p:cNvPr>
          <p:cNvSpPr txBox="1">
            <a:spLocks noChangeArrowheads="1"/>
          </p:cNvSpPr>
          <p:nvPr/>
        </p:nvSpPr>
        <p:spPr bwMode="auto">
          <a:xfrm>
            <a:off x="1952626" y="285751"/>
            <a:ext cx="814387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Prior to the 18th century, museums were generally places for the holding of private collections, and were designed as spaces for the socially privileged and educated persons of society. </a:t>
            </a:r>
          </a:p>
          <a:p>
            <a:pPr eaLnBrk="1" hangingPunct="1"/>
            <a:endParaRPr lang="en-GB" altLang="en-US"/>
          </a:p>
          <a:p>
            <a:pPr eaLnBrk="1" hangingPunct="1"/>
            <a:r>
              <a:rPr lang="en-GB" altLang="en-US"/>
              <a:t>The 18th century saw the flowering of </a:t>
            </a:r>
            <a:r>
              <a:rPr lang="en-GB" altLang="en-US" b="1">
                <a:solidFill>
                  <a:srgbClr val="FFC000"/>
                </a:solidFill>
              </a:rPr>
              <a:t>the Enlightenment </a:t>
            </a:r>
            <a:r>
              <a:rPr lang="en-GB" altLang="en-US"/>
              <a:t>and the encyclopaedic spirit, as well as a growing taste for the exotic....... </a:t>
            </a:r>
          </a:p>
          <a:p>
            <a:pPr eaLnBrk="1" hangingPunct="1"/>
            <a:endParaRPr lang="en-GB" altLang="en-US"/>
          </a:p>
          <a:p>
            <a:pPr eaLnBrk="1" hangingPunct="1"/>
            <a:endParaRPr lang="en-GB" altLang="en-US"/>
          </a:p>
        </p:txBody>
      </p:sp>
      <p:pic>
        <p:nvPicPr>
          <p:cNvPr id="18435" name="Picture 4" descr="British Museum Enlightenment Gallery.jpg">
            <a:extLst>
              <a:ext uri="{FF2B5EF4-FFF2-40B4-BE49-F238E27FC236}">
                <a16:creationId xmlns:a16="http://schemas.microsoft.com/office/drawing/2014/main" id="{0E9C53F6-2CA4-F8D4-DBD4-46B88A2AE87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24063" y="2286000"/>
            <a:ext cx="7924800" cy="386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Box 5">
            <a:extLst>
              <a:ext uri="{FF2B5EF4-FFF2-40B4-BE49-F238E27FC236}">
                <a16:creationId xmlns:a16="http://schemas.microsoft.com/office/drawing/2014/main" id="{724C2AEC-2F1D-002F-350B-AE726F5A358F}"/>
              </a:ext>
            </a:extLst>
          </p:cNvPr>
          <p:cNvSpPr txBox="1">
            <a:spLocks noChangeArrowheads="1"/>
          </p:cNvSpPr>
          <p:nvPr/>
        </p:nvSpPr>
        <p:spPr bwMode="auto">
          <a:xfrm>
            <a:off x="5310188" y="6429375"/>
            <a:ext cx="47625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The British Museum – Enlightenment Gallery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 descr="John Soane by William Owen, 1804.jpg">
            <a:extLst>
              <a:ext uri="{FF2B5EF4-FFF2-40B4-BE49-F238E27FC236}">
                <a16:creationId xmlns:a16="http://schemas.microsoft.com/office/drawing/2014/main" id="{36528822-5E96-C26B-5852-17D7AA26F14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86688" y="-1"/>
            <a:ext cx="4111398" cy="5155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2" descr="Sir John Soane's Museum 2.jpg">
            <a:extLst>
              <a:ext uri="{FF2B5EF4-FFF2-40B4-BE49-F238E27FC236}">
                <a16:creationId xmlns:a16="http://schemas.microsoft.com/office/drawing/2014/main" id="{110EB2F8-8F85-BE51-02C4-6E9F78873D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710" y="-1"/>
            <a:ext cx="40147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3" descr="Sir John Soane's Museum 10.jpg">
            <a:extLst>
              <a:ext uri="{FF2B5EF4-FFF2-40B4-BE49-F238E27FC236}">
                <a16:creationId xmlns:a16="http://schemas.microsoft.com/office/drawing/2014/main" id="{9FE79BD4-FB1D-2C05-F657-DC575AC84E5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99498" y="865579"/>
            <a:ext cx="3218212" cy="4290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Box 4">
            <a:extLst>
              <a:ext uri="{FF2B5EF4-FFF2-40B4-BE49-F238E27FC236}">
                <a16:creationId xmlns:a16="http://schemas.microsoft.com/office/drawing/2014/main" id="{235686C8-23A0-1325-A2E2-5F5A21046114}"/>
              </a:ext>
            </a:extLst>
          </p:cNvPr>
          <p:cNvSpPr txBox="1">
            <a:spLocks noChangeArrowheads="1"/>
          </p:cNvSpPr>
          <p:nvPr/>
        </p:nvSpPr>
        <p:spPr bwMode="auto">
          <a:xfrm>
            <a:off x="7935006" y="5299967"/>
            <a:ext cx="386195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t>Sir John Soane </a:t>
            </a:r>
          </a:p>
          <a:p>
            <a:pPr eaLnBrk="1" hangingPunct="1"/>
            <a:r>
              <a:rPr lang="en-GB" altLang="en-US" sz="2800" dirty="0"/>
              <a:t>(1753 – 1837)</a:t>
            </a:r>
          </a:p>
          <a:p>
            <a:pPr eaLnBrk="1" hangingPunct="1"/>
            <a:r>
              <a:rPr lang="en-GB" altLang="en-US" sz="2800" dirty="0"/>
              <a:t>by William Owen, 1804</a:t>
            </a:r>
          </a:p>
        </p:txBody>
      </p:sp>
      <p:sp>
        <p:nvSpPr>
          <p:cNvPr id="22534" name="TextBox 5">
            <a:extLst>
              <a:ext uri="{FF2B5EF4-FFF2-40B4-BE49-F238E27FC236}">
                <a16:creationId xmlns:a16="http://schemas.microsoft.com/office/drawing/2014/main" id="{01B6A06C-54AD-FCF1-037D-EEB0CFAA4F2F}"/>
              </a:ext>
            </a:extLst>
          </p:cNvPr>
          <p:cNvSpPr txBox="1">
            <a:spLocks noChangeArrowheads="1"/>
          </p:cNvSpPr>
          <p:nvPr/>
        </p:nvSpPr>
        <p:spPr bwMode="auto">
          <a:xfrm>
            <a:off x="5667376" y="6143625"/>
            <a:ext cx="25003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dirty="0">
                <a:solidFill>
                  <a:schemeClr val="bg1"/>
                </a:solidFill>
              </a:rPr>
              <a:t>Soane Museum</a:t>
            </a:r>
          </a:p>
          <a:p>
            <a:pPr eaLnBrk="1" hangingPunct="1"/>
            <a:r>
              <a:rPr lang="en-GB" altLang="en-US" sz="1600" dirty="0">
                <a:solidFill>
                  <a:schemeClr val="bg1"/>
                </a:solidFill>
              </a:rPr>
              <a:t>12-13 Lincoln's Inn Fields</a:t>
            </a:r>
          </a:p>
        </p:txBody>
      </p:sp>
      <p:sp>
        <p:nvSpPr>
          <p:cNvPr id="22535" name="TextBox 6">
            <a:extLst>
              <a:ext uri="{FF2B5EF4-FFF2-40B4-BE49-F238E27FC236}">
                <a16:creationId xmlns:a16="http://schemas.microsoft.com/office/drawing/2014/main" id="{6222F3C4-692C-AC7C-EB10-6143FBA6F3DD}"/>
              </a:ext>
            </a:extLst>
          </p:cNvPr>
          <p:cNvSpPr txBox="1">
            <a:spLocks noChangeArrowheads="1"/>
          </p:cNvSpPr>
          <p:nvPr/>
        </p:nvSpPr>
        <p:spPr bwMode="auto">
          <a:xfrm>
            <a:off x="6167438" y="4292601"/>
            <a:ext cx="13652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solidFill>
                  <a:schemeClr val="bg1"/>
                </a:solidFill>
              </a:rPr>
              <a:t>architect</a:t>
            </a:r>
          </a:p>
          <a:p>
            <a:pPr eaLnBrk="1" hangingPunct="1"/>
            <a:r>
              <a:rPr lang="en-GB" altLang="en-US" b="1">
                <a:solidFill>
                  <a:schemeClr val="bg1"/>
                </a:solidFill>
              </a:rPr>
              <a:t>collector</a:t>
            </a:r>
          </a:p>
          <a:p>
            <a:pPr eaLnBrk="1" hangingPunct="1"/>
            <a:r>
              <a:rPr lang="en-GB" altLang="en-US" b="1">
                <a:solidFill>
                  <a:schemeClr val="bg1"/>
                </a:solidFill>
              </a:rPr>
              <a:t>benefactor</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Box 1">
            <a:extLst>
              <a:ext uri="{FF2B5EF4-FFF2-40B4-BE49-F238E27FC236}">
                <a16:creationId xmlns:a16="http://schemas.microsoft.com/office/drawing/2014/main" id="{FCDBEE3B-BCB8-2D18-32B5-F3DDAE983BB2}"/>
              </a:ext>
            </a:extLst>
          </p:cNvPr>
          <p:cNvSpPr txBox="1">
            <a:spLocks noChangeArrowheads="1"/>
          </p:cNvSpPr>
          <p:nvPr/>
        </p:nvSpPr>
        <p:spPr bwMode="auto">
          <a:xfrm>
            <a:off x="1809750" y="428625"/>
            <a:ext cx="4357688"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a:p>
            <a:pPr eaLnBrk="1" hangingPunct="1"/>
            <a:r>
              <a:rPr lang="en-GB" altLang="en-US"/>
              <a:t>These influences, encouraged by empire, increasing world exploration, by trade centred on northwestern Europe, and by developing industrialization, are evident in the opening of two of Europe's most well known Museums; </a:t>
            </a:r>
          </a:p>
          <a:p>
            <a:pPr eaLnBrk="1" hangingPunct="1"/>
            <a:endParaRPr lang="en-GB" altLang="en-US"/>
          </a:p>
          <a:p>
            <a:pPr eaLnBrk="1" hangingPunct="1"/>
            <a:r>
              <a:rPr lang="en-GB" altLang="en-US"/>
              <a:t>the British Museum, London (1759) </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r>
              <a:rPr lang="en-GB" altLang="en-US"/>
              <a:t>and the Louvre, Paris (1793). </a:t>
            </a:r>
          </a:p>
          <a:p>
            <a:pPr eaLnBrk="1" hangingPunct="1"/>
            <a:endParaRPr lang="en-GB" altLang="en-US"/>
          </a:p>
        </p:txBody>
      </p:sp>
      <p:pic>
        <p:nvPicPr>
          <p:cNvPr id="19459" name="Picture 2" descr="British Museum.jpg">
            <a:extLst>
              <a:ext uri="{FF2B5EF4-FFF2-40B4-BE49-F238E27FC236}">
                <a16:creationId xmlns:a16="http://schemas.microsoft.com/office/drawing/2014/main" id="{ED38A930-33F1-6BF7-AB87-862CFF7C58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53189" y="214314"/>
            <a:ext cx="4073525" cy="305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3" descr="louvre-museum-pics.jpg">
            <a:extLst>
              <a:ext uri="{FF2B5EF4-FFF2-40B4-BE49-F238E27FC236}">
                <a16:creationId xmlns:a16="http://schemas.microsoft.com/office/drawing/2014/main" id="{2E7BF6D0-BAC5-4999-33EC-17B77B2CDBA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3188" y="3500438"/>
            <a:ext cx="4095750" cy="307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CE213BB-E2C3-47E4-9E85-B2BC36655DC1}"/>
              </a:ext>
            </a:extLst>
          </p:cNvPr>
          <p:cNvSpPr>
            <a:spLocks noGrp="1"/>
          </p:cNvSpPr>
          <p:nvPr>
            <p:ph idx="1"/>
          </p:nvPr>
        </p:nvSpPr>
        <p:spPr>
          <a:xfrm>
            <a:off x="722586" y="1253331"/>
            <a:ext cx="10515600" cy="4351338"/>
          </a:xfrm>
        </p:spPr>
        <p:txBody>
          <a:bodyPr>
            <a:normAutofit/>
          </a:bodyPr>
          <a:lstStyle/>
          <a:p>
            <a:r>
              <a:rPr lang="en-GB" dirty="0">
                <a:latin typeface="Arial" panose="020B0604020202020204" pitchFamily="34" charset="0"/>
                <a:cs typeface="Arial" panose="020B0604020202020204" pitchFamily="34" charset="0"/>
              </a:rPr>
              <a:t>Archaeology and Classics as a means of aggrandising and </a:t>
            </a:r>
            <a:r>
              <a:rPr lang="en-GB" b="1" i="1" dirty="0">
                <a:solidFill>
                  <a:srgbClr val="FFC000"/>
                </a:solidFill>
                <a:latin typeface="Arial" panose="020B0604020202020204" pitchFamily="34" charset="0"/>
                <a:cs typeface="Arial" panose="020B0604020202020204" pitchFamily="34" charset="0"/>
              </a:rPr>
              <a:t>legitimising </a:t>
            </a:r>
            <a:r>
              <a:rPr lang="en-GB" dirty="0">
                <a:latin typeface="Arial" panose="020B0604020202020204" pitchFamily="34" charset="0"/>
                <a:cs typeface="Arial" panose="020B0604020202020204" pitchFamily="34" charset="0"/>
              </a:rPr>
              <a:t>European empires and asserting continuities with ancient empires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Archaeology and Classics means of </a:t>
            </a:r>
            <a:r>
              <a:rPr lang="en-GB" b="1" i="1" dirty="0">
                <a:solidFill>
                  <a:srgbClr val="FFC000"/>
                </a:solidFill>
                <a:latin typeface="Arial" panose="020B0604020202020204" pitchFamily="34" charset="0"/>
                <a:cs typeface="Arial" panose="020B0604020202020204" pitchFamily="34" charset="0"/>
              </a:rPr>
              <a:t>possessing</a:t>
            </a:r>
            <a:r>
              <a:rPr lang="en-GB" dirty="0">
                <a:latin typeface="Arial" panose="020B0604020202020204" pitchFamily="34" charset="0"/>
                <a:cs typeface="Arial" panose="020B0604020202020204" pitchFamily="34" charset="0"/>
              </a:rPr>
              <a:t> material knowledge of ‘the East’ </a:t>
            </a:r>
            <a:r>
              <a:rPr lang="en-GB" i="1" dirty="0">
                <a:latin typeface="Arial" panose="020B0604020202020204" pitchFamily="34" charset="0"/>
                <a:cs typeface="Arial" panose="020B0604020202020204" pitchFamily="34" charset="0"/>
              </a:rPr>
              <a:t>and its past</a:t>
            </a:r>
          </a:p>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Archaeology and Classics a means of </a:t>
            </a:r>
            <a:r>
              <a:rPr lang="en-GB" b="1" i="1" dirty="0">
                <a:solidFill>
                  <a:srgbClr val="FFC000"/>
                </a:solidFill>
                <a:latin typeface="Arial" panose="020B0604020202020204" pitchFamily="34" charset="0"/>
                <a:cs typeface="Arial" panose="020B0604020202020204" pitchFamily="34" charset="0"/>
              </a:rPr>
              <a:t>teaching empire </a:t>
            </a:r>
            <a:r>
              <a:rPr lang="en-GB" dirty="0">
                <a:latin typeface="Arial" panose="020B0604020202020204" pitchFamily="34" charset="0"/>
                <a:cs typeface="Arial" panose="020B0604020202020204" pitchFamily="34" charset="0"/>
              </a:rPr>
              <a:t>to the domestic audiences</a:t>
            </a:r>
          </a:p>
          <a:p>
            <a:endParaRPr lang="en-GB" dirty="0">
              <a:latin typeface="Elephant" panose="02020904090505020303" pitchFamily="18" charset="0"/>
            </a:endParaRPr>
          </a:p>
        </p:txBody>
      </p:sp>
    </p:spTree>
    <p:extLst>
      <p:ext uri="{BB962C8B-B14F-4D97-AF65-F5344CB8AC3E}">
        <p14:creationId xmlns:p14="http://schemas.microsoft.com/office/powerpoint/2010/main" val="37304191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1817961" y="3044279"/>
            <a:ext cx="5174815" cy="769441"/>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Empire / </a:t>
            </a:r>
            <a:r>
              <a:rPr lang="en-GB" sz="4400" dirty="0" err="1">
                <a:latin typeface="Arial" panose="020B0604020202020204" pitchFamily="34" charset="0"/>
                <a:cs typeface="Arial" panose="020B0604020202020204" pitchFamily="34" charset="0"/>
              </a:rPr>
              <a:t>Naploeon</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71925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1">
            <a:extLst>
              <a:ext uri="{FF2B5EF4-FFF2-40B4-BE49-F238E27FC236}">
                <a16:creationId xmlns:a16="http://schemas.microsoft.com/office/drawing/2014/main" id="{8E585E1E-B71F-65E7-C325-2BE72ED2F259}"/>
              </a:ext>
            </a:extLst>
          </p:cNvPr>
          <p:cNvSpPr txBox="1">
            <a:spLocks noChangeArrowheads="1"/>
          </p:cNvSpPr>
          <p:nvPr/>
        </p:nvSpPr>
        <p:spPr bwMode="auto">
          <a:xfrm>
            <a:off x="488730" y="789878"/>
            <a:ext cx="11361683"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a:t>In France, the first public museum was the Louvre Museum in Paris, opened in 1793 during the French Revolution, which enabled for the first time free access to the former French royal collections for people of all stations and status. </a:t>
            </a:r>
          </a:p>
          <a:p>
            <a:pPr eaLnBrk="1" hangingPunct="1"/>
            <a:endParaRPr lang="en-GB" altLang="en-US" dirty="0"/>
          </a:p>
          <a:p>
            <a:pPr eaLnBrk="1" hangingPunct="1"/>
            <a:endParaRPr lang="en-GB" altLang="en-US" dirty="0"/>
          </a:p>
        </p:txBody>
      </p:sp>
      <p:pic>
        <p:nvPicPr>
          <p:cNvPr id="23555" name="Picture 2" descr="guillotine-robespierre-french-revolution.jpg">
            <a:extLst>
              <a:ext uri="{FF2B5EF4-FFF2-40B4-BE49-F238E27FC236}">
                <a16:creationId xmlns:a16="http://schemas.microsoft.com/office/drawing/2014/main" id="{44C19BF3-1664-E8EA-B8C2-0F6D5FC352F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52441" y="3039087"/>
            <a:ext cx="4990279" cy="3740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3" descr="untitled.png">
            <a:extLst>
              <a:ext uri="{FF2B5EF4-FFF2-40B4-BE49-F238E27FC236}">
                <a16:creationId xmlns:a16="http://schemas.microsoft.com/office/drawing/2014/main" id="{280EE6E4-CB49-3DC0-F022-A28CE118EE5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 y="3039087"/>
            <a:ext cx="7028047" cy="3818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3" descr="'Cathedral of art' Hubert Robert's view of the Louvre in 1796.jpg">
            <a:extLst>
              <a:ext uri="{FF2B5EF4-FFF2-40B4-BE49-F238E27FC236}">
                <a16:creationId xmlns:a16="http://schemas.microsoft.com/office/drawing/2014/main" id="{10165789-BC46-C499-D1B6-6E08EE423D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
            <a:ext cx="9144000" cy="573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Box 4">
            <a:extLst>
              <a:ext uri="{FF2B5EF4-FFF2-40B4-BE49-F238E27FC236}">
                <a16:creationId xmlns:a16="http://schemas.microsoft.com/office/drawing/2014/main" id="{DB32F188-23E9-0940-8AF1-062E632CB919}"/>
              </a:ext>
            </a:extLst>
          </p:cNvPr>
          <p:cNvSpPr txBox="1">
            <a:spLocks noChangeArrowheads="1"/>
          </p:cNvSpPr>
          <p:nvPr/>
        </p:nvSpPr>
        <p:spPr bwMode="auto">
          <a:xfrm>
            <a:off x="3719513" y="6165850"/>
            <a:ext cx="55739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a:t>'Cathedral of art' - Hubert Robert  1796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Box 4">
            <a:extLst>
              <a:ext uri="{FF2B5EF4-FFF2-40B4-BE49-F238E27FC236}">
                <a16:creationId xmlns:a16="http://schemas.microsoft.com/office/drawing/2014/main" id="{3CBB0651-4E43-2BDA-F0B8-F1C1BC0A7189}"/>
              </a:ext>
            </a:extLst>
          </p:cNvPr>
          <p:cNvSpPr txBox="1">
            <a:spLocks noChangeArrowheads="1"/>
          </p:cNvSpPr>
          <p:nvPr/>
        </p:nvSpPr>
        <p:spPr bwMode="auto">
          <a:xfrm>
            <a:off x="697405" y="6290222"/>
            <a:ext cx="1096967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a:t>Napoléon visiting the Louvre staircase with the architects </a:t>
            </a:r>
            <a:r>
              <a:rPr lang="en-GB" altLang="en-US" sz="2400" dirty="0" err="1"/>
              <a:t>Percier</a:t>
            </a:r>
            <a:r>
              <a:rPr lang="en-GB" altLang="en-US" sz="2400" dirty="0"/>
              <a:t> and Fontaine </a:t>
            </a:r>
          </a:p>
        </p:txBody>
      </p:sp>
      <p:pic>
        <p:nvPicPr>
          <p:cNvPr id="25603" name="Picture 5" descr="Napoléon visiting the Louvre staircase with the architects Percier and Fontaine.jpg">
            <a:extLst>
              <a:ext uri="{FF2B5EF4-FFF2-40B4-BE49-F238E27FC236}">
                <a16:creationId xmlns:a16="http://schemas.microsoft.com/office/drawing/2014/main" id="{388CC23C-D29C-1503-F51C-3AF2121D9AD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23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TextBox 6">
            <a:extLst>
              <a:ext uri="{FF2B5EF4-FFF2-40B4-BE49-F238E27FC236}">
                <a16:creationId xmlns:a16="http://schemas.microsoft.com/office/drawing/2014/main" id="{49591518-904C-E945-9D75-4029ED5E61D6}"/>
              </a:ext>
            </a:extLst>
          </p:cNvPr>
          <p:cNvSpPr txBox="1">
            <a:spLocks noChangeArrowheads="1"/>
          </p:cNvSpPr>
          <p:nvPr/>
        </p:nvSpPr>
        <p:spPr bwMode="auto">
          <a:xfrm>
            <a:off x="4727576" y="549275"/>
            <a:ext cx="58881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a:t>1803 - Louvre renamed </a:t>
            </a:r>
            <a:r>
              <a:rPr lang="en-GB" altLang="en-US" sz="2400" i="1" dirty="0" err="1"/>
              <a:t>Musée</a:t>
            </a:r>
            <a:r>
              <a:rPr lang="en-GB" altLang="en-US" sz="2400" i="1" dirty="0"/>
              <a:t> Napoléon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1">
            <a:extLst>
              <a:ext uri="{FF2B5EF4-FFF2-40B4-BE49-F238E27FC236}">
                <a16:creationId xmlns:a16="http://schemas.microsoft.com/office/drawing/2014/main" id="{2B853FD6-39E1-1A68-EA8E-EA17D82CF918}"/>
              </a:ext>
            </a:extLst>
          </p:cNvPr>
          <p:cNvSpPr txBox="1">
            <a:spLocks noChangeArrowheads="1"/>
          </p:cNvSpPr>
          <p:nvPr/>
        </p:nvSpPr>
        <p:spPr bwMode="auto">
          <a:xfrm>
            <a:off x="315311" y="428625"/>
            <a:ext cx="11529848" cy="7478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dirty="0"/>
              <a:t>The </a:t>
            </a:r>
            <a:r>
              <a:rPr lang="en-GB" altLang="en-US" sz="2400" i="1" dirty="0"/>
              <a:t>Conservatoire du </a:t>
            </a:r>
            <a:r>
              <a:rPr lang="en-GB" altLang="en-US" sz="2400" i="1" dirty="0" err="1"/>
              <a:t>muséum</a:t>
            </a:r>
            <a:r>
              <a:rPr lang="en-GB" altLang="en-US" sz="2400" i="1" dirty="0"/>
              <a:t> national des Arts</a:t>
            </a:r>
            <a:r>
              <a:rPr lang="en-GB" altLang="en-US" sz="2400" dirty="0"/>
              <a:t> (National Museum of </a:t>
            </a:r>
            <a:r>
              <a:rPr lang="en-GB" altLang="en-US" sz="2400" dirty="0" err="1"/>
              <a:t>Arts's</a:t>
            </a:r>
            <a:r>
              <a:rPr lang="en-GB" altLang="en-US" sz="2400" dirty="0"/>
              <a:t> Conservatory) was charged with organizing the Louvre as a national public museum and the centrepiece of a </a:t>
            </a:r>
            <a:r>
              <a:rPr lang="en-GB" altLang="en-US" sz="2400" b="1" dirty="0">
                <a:solidFill>
                  <a:srgbClr val="FFC000"/>
                </a:solidFill>
              </a:rPr>
              <a:t>planned national museum system</a:t>
            </a:r>
            <a:r>
              <a:rPr lang="en-GB" altLang="en-US" sz="2400" dirty="0"/>
              <a:t>. </a:t>
            </a:r>
          </a:p>
          <a:p>
            <a:pPr eaLnBrk="1" hangingPunct="1"/>
            <a:endParaRPr lang="en-GB" altLang="en-US" sz="2400" dirty="0"/>
          </a:p>
          <a:p>
            <a:pPr eaLnBrk="1" hangingPunct="1"/>
            <a:endParaRPr lang="en-GB" altLang="en-US" sz="2400" dirty="0"/>
          </a:p>
          <a:p>
            <a:pPr eaLnBrk="1" hangingPunct="1"/>
            <a:endParaRPr lang="en-GB" altLang="en-US" sz="2400" dirty="0"/>
          </a:p>
          <a:p>
            <a:pPr eaLnBrk="1" hangingPunct="1"/>
            <a:endParaRPr lang="en-GB" altLang="en-US" sz="2400" dirty="0"/>
          </a:p>
          <a:p>
            <a:pPr eaLnBrk="1" hangingPunct="1"/>
            <a:endParaRPr lang="en-GB" altLang="en-US" sz="2400" dirty="0"/>
          </a:p>
          <a:p>
            <a:pPr eaLnBrk="1" hangingPunct="1"/>
            <a:endParaRPr lang="en-GB" altLang="en-US" sz="2400" dirty="0"/>
          </a:p>
          <a:p>
            <a:pPr eaLnBrk="1" hangingPunct="1"/>
            <a:endParaRPr lang="en-GB" altLang="en-US" sz="2400" dirty="0"/>
          </a:p>
          <a:p>
            <a:pPr eaLnBrk="1" hangingPunct="1"/>
            <a:endParaRPr lang="en-GB" altLang="en-US" sz="2400" dirty="0"/>
          </a:p>
          <a:p>
            <a:pPr eaLnBrk="1" hangingPunct="1"/>
            <a:endParaRPr lang="en-GB" altLang="en-US" sz="2400" dirty="0"/>
          </a:p>
          <a:p>
            <a:pPr eaLnBrk="1" hangingPunct="1"/>
            <a:r>
              <a:rPr lang="en-GB" altLang="en-US" sz="2400" dirty="0"/>
              <a:t>As Napoléon I conquered the great cities of Europe, confiscating art objects as he went, the collections grew and the organizational task became more and more complicated. After Napoleon was defeated in 1815, many of the treasures he had amassed were gradually returned to their owners (and many were not). </a:t>
            </a:r>
          </a:p>
          <a:p>
            <a:pPr eaLnBrk="1" hangingPunct="1"/>
            <a:endParaRPr lang="en-GB" altLang="en-US" sz="2400" dirty="0"/>
          </a:p>
          <a:p>
            <a:pPr eaLnBrk="1" hangingPunct="1"/>
            <a:endParaRPr lang="en-GB" altLang="en-US" sz="2400" dirty="0"/>
          </a:p>
          <a:p>
            <a:pPr eaLnBrk="1" hangingPunct="1"/>
            <a:r>
              <a:rPr lang="en-GB" altLang="en-US" sz="2400" dirty="0"/>
              <a:t>His plan was never fully realized, but his concept of a museum as an agent of nationalistic fervour had a profound influence throughout Europe.</a:t>
            </a:r>
          </a:p>
        </p:txBody>
      </p:sp>
      <p:pic>
        <p:nvPicPr>
          <p:cNvPr id="26627" name="Picture 2" descr="crowning-of-napoleon.jpg">
            <a:extLst>
              <a:ext uri="{FF2B5EF4-FFF2-40B4-BE49-F238E27FC236}">
                <a16:creationId xmlns:a16="http://schemas.microsoft.com/office/drawing/2014/main" id="{F1688CE8-6E3B-55D8-B9ED-CAF2C44101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657" y="1875771"/>
            <a:ext cx="316230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3" descr="Napoleon-in-Alps-031.jpg">
            <a:extLst>
              <a:ext uri="{FF2B5EF4-FFF2-40B4-BE49-F238E27FC236}">
                <a16:creationId xmlns:a16="http://schemas.microsoft.com/office/drawing/2014/main" id="{9FE0BA78-2BEF-C0B5-03A5-4BD12D4C49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99380" y="1931114"/>
            <a:ext cx="3286125" cy="246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468836" y="0"/>
            <a:ext cx="5548993" cy="7242020"/>
          </a:xfrm>
          <a:prstGeom prst="rect">
            <a:avLst/>
          </a:prstGeom>
        </p:spPr>
        <p:txBody>
          <a:bodyPr wrap="square" tIns="360000" bIns="360000">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GB" sz="2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Egyptomania</a:t>
            </a: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GB" sz="28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Napoleon invasion ignites fascination for Egypt </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Discoveries of </a:t>
            </a:r>
            <a:r>
              <a:rPr kumimoji="0" lang="en-GB" sz="2000" b="1" i="0" u="none" strike="noStrike" kern="1200" cap="none" spc="0" normalizeH="0" baseline="0" noProof="0" dirty="0">
                <a:ln>
                  <a:noFill/>
                </a:ln>
                <a:effectLst/>
                <a:uLnTx/>
                <a:uFillTx/>
                <a:latin typeface="Calibri" panose="020F0502020204030204"/>
                <a:ea typeface="+mn-ea"/>
                <a:cs typeface="+mn-cs"/>
              </a:rPr>
              <a:t>Pharaonic-era artefacts predating classical Greek and Roman world</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Rosetta Stone and other large antiquities (those to big for individual transportation) ceded to British Museum under terms of French surrender in North Africa, 1801</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Jean-François Champollion (1790–1832) deciphers hieroglyphs in 1820s, 30s </a:t>
            </a:r>
          </a:p>
          <a:p>
            <a:pPr marL="342900" marR="0" lvl="0" indent="-342900" algn="r" defTabSz="914400" rtl="0" eaLnBrk="1" fontAlgn="auto" latinLnBrk="0" hangingPunct="1">
              <a:lnSpc>
                <a:spcPct val="12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Museums a means of aggrandising military conquest to domestic audience</a:t>
            </a:r>
          </a:p>
          <a:p>
            <a:pPr marL="285750" marR="0" lvl="0" indent="-285750" algn="r" defTabSz="914400" rtl="0" eaLnBrk="1" fontAlgn="auto" latinLnBrk="0" hangingPunct="1">
              <a:lnSpc>
                <a:spcPct val="120000"/>
              </a:lnSpc>
              <a:spcBef>
                <a:spcPts val="0"/>
              </a:spcBef>
              <a:spcAft>
                <a:spcPts val="0"/>
              </a:spcAft>
              <a:buClrTx/>
              <a:buSzTx/>
              <a:buFontTx/>
              <a:buChar char="-"/>
              <a:tabLst/>
              <a:defRPr/>
            </a:pPr>
            <a:endParaRPr kumimoji="0" lang="en-GB" sz="2000" b="0" i="0" u="none" strike="noStrike" kern="1200" cap="none" spc="0" normalizeH="0" baseline="0" noProof="0" dirty="0">
              <a:ln>
                <a:noFill/>
              </a:ln>
              <a:effectLst/>
              <a:uLnTx/>
              <a:uFillTx/>
              <a:latin typeface="Calibri" panose="020F0502020204030204"/>
              <a:ea typeface="+mn-ea"/>
              <a:cs typeface="+mn-cs"/>
            </a:endParaRPr>
          </a:p>
          <a:p>
            <a:pPr marL="0" marR="0" lvl="0" indent="0" algn="r" defTabSz="914400" rtl="0" eaLnBrk="1" fontAlgn="auto" latinLnBrk="0" hangingPunct="1">
              <a:lnSpc>
                <a:spcPct val="120000"/>
              </a:lnSpc>
              <a:spcBef>
                <a:spcPts val="0"/>
              </a:spcBef>
              <a:spcAft>
                <a:spcPts val="0"/>
              </a:spcAft>
              <a:buClrTx/>
              <a:buSzTx/>
              <a:buFontTx/>
              <a:buNone/>
              <a:tabLst/>
              <a:defRPr/>
            </a:pPr>
            <a:r>
              <a:rPr kumimoji="0" lang="en-GB" sz="2000" b="0" i="1" u="none" strike="noStrike" kern="1200" cap="none" spc="0" normalizeH="0" baseline="0" noProof="0" dirty="0">
                <a:ln>
                  <a:noFill/>
                </a:ln>
                <a:effectLst/>
                <a:uLnTx/>
                <a:uFillTx/>
                <a:latin typeface="Calibri" panose="020F0502020204030204"/>
                <a:ea typeface="+mn-ea"/>
                <a:cs typeface="+mn-cs"/>
              </a:rPr>
              <a:t>Rosetta Stone and Egypt section, British Museum; Champollion portrait by Léon </a:t>
            </a:r>
            <a:r>
              <a:rPr kumimoji="0" lang="en-GB" sz="2000" b="0" i="1" u="none" strike="noStrike" kern="1200" cap="none" spc="0" normalizeH="0" baseline="0" noProof="0" dirty="0" err="1">
                <a:ln>
                  <a:noFill/>
                </a:ln>
                <a:effectLst/>
                <a:uLnTx/>
                <a:uFillTx/>
                <a:latin typeface="Calibri" panose="020F0502020204030204"/>
                <a:ea typeface="+mn-ea"/>
                <a:cs typeface="+mn-cs"/>
              </a:rPr>
              <a:t>Cogniet</a:t>
            </a:r>
            <a:r>
              <a:rPr kumimoji="0" lang="en-GB" sz="2000" b="0" i="1" u="none" strike="noStrike" kern="1200" cap="none" spc="0" normalizeH="0" baseline="0" noProof="0" dirty="0">
                <a:ln>
                  <a:noFill/>
                </a:ln>
                <a:effectLst/>
                <a:uLnTx/>
                <a:uFillTx/>
                <a:latin typeface="Calibri" panose="020F0502020204030204"/>
                <a:ea typeface="+mn-ea"/>
                <a:cs typeface="+mn-cs"/>
              </a:rPr>
              <a:t> (1831) </a:t>
            </a:r>
          </a:p>
          <a:p>
            <a:pPr marL="0" marR="0" lvl="0" indent="0" algn="r" defTabSz="914400" rtl="0" eaLnBrk="1" fontAlgn="auto" latinLnBrk="0" hangingPunct="1">
              <a:lnSpc>
                <a:spcPct val="12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011" y="0"/>
            <a:ext cx="5238750"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5957" y="3490756"/>
            <a:ext cx="2892879" cy="3387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163011" y="3788229"/>
            <a:ext cx="2517057" cy="3089687"/>
          </a:xfrm>
          <a:prstGeom prst="rect">
            <a:avLst/>
          </a:prstGeom>
        </p:spPr>
      </p:pic>
    </p:spTree>
    <p:extLst>
      <p:ext uri="{BB962C8B-B14F-4D97-AF65-F5344CB8AC3E}">
        <p14:creationId xmlns:p14="http://schemas.microsoft.com/office/powerpoint/2010/main" val="15344101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9" name="Picture 3"/>
          <p:cNvPicPr>
            <a:picLocks noChangeAspect="1" noChangeArrowheads="1"/>
          </p:cNvPicPr>
          <p:nvPr/>
        </p:nvPicPr>
        <p:blipFill>
          <a:blip r:embed="rId3"/>
          <a:srcRect/>
          <a:stretch>
            <a:fillRect/>
          </a:stretch>
        </p:blipFill>
        <p:spPr bwMode="auto">
          <a:xfrm>
            <a:off x="6053138" y="0"/>
            <a:ext cx="4614862" cy="5105400"/>
          </a:xfrm>
          <a:prstGeom prst="rect">
            <a:avLst/>
          </a:prstGeom>
          <a:noFill/>
        </p:spPr>
      </p:pic>
      <p:sp>
        <p:nvSpPr>
          <p:cNvPr id="101380" name="Text Box 4"/>
          <p:cNvSpPr txBox="1">
            <a:spLocks noChangeArrowheads="1"/>
          </p:cNvSpPr>
          <p:nvPr/>
        </p:nvSpPr>
        <p:spPr bwMode="auto">
          <a:xfrm>
            <a:off x="6400801" y="5562600"/>
            <a:ext cx="3814506" cy="1200329"/>
          </a:xfrm>
          <a:prstGeom prst="rect">
            <a:avLst/>
          </a:prstGeom>
          <a:noFill/>
          <a:ln w="9525">
            <a:noFill/>
            <a:miter lim="800000"/>
            <a:headEnd/>
            <a:tailEnd/>
          </a:ln>
          <a:effectLst/>
        </p:spPr>
        <p:txBody>
          <a:bodyPr wrap="none">
            <a:spAutoFit/>
          </a:bodyPr>
          <a:lstStyle/>
          <a:p>
            <a:r>
              <a:rPr lang="en-GB" sz="2400" b="1" dirty="0">
                <a:latin typeface="Arial" panose="020B0604020202020204" pitchFamily="34" charset="0"/>
                <a:cs typeface="Arial" panose="020B0604020202020204" pitchFamily="34" charset="0"/>
              </a:rPr>
              <a:t>Howard Carter</a:t>
            </a:r>
          </a:p>
          <a:p>
            <a:r>
              <a:rPr lang="en-GB" sz="2400" dirty="0">
                <a:latin typeface="Arial" panose="020B0604020202020204" pitchFamily="34" charset="0"/>
                <a:cs typeface="Arial" panose="020B0604020202020204" pitchFamily="34" charset="0"/>
              </a:rPr>
              <a:t>1874 - 1939</a:t>
            </a:r>
            <a:r>
              <a:rPr lang="en-GB" sz="2400" b="1"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Tutankhamen’s tomb 1922</a:t>
            </a:r>
          </a:p>
        </p:txBody>
      </p:sp>
      <p:pic>
        <p:nvPicPr>
          <p:cNvPr id="101381" name="Picture 5" descr="Howard Carter 03"/>
          <p:cNvPicPr>
            <a:picLocks noChangeAspect="1" noChangeArrowheads="1"/>
          </p:cNvPicPr>
          <p:nvPr/>
        </p:nvPicPr>
        <p:blipFill>
          <a:blip r:embed="rId4"/>
          <a:srcRect/>
          <a:stretch>
            <a:fillRect/>
          </a:stretch>
        </p:blipFill>
        <p:spPr bwMode="auto">
          <a:xfrm>
            <a:off x="1524000" y="0"/>
            <a:ext cx="3257550" cy="4343400"/>
          </a:xfrm>
          <a:prstGeom prst="rect">
            <a:avLst/>
          </a:prstGeom>
          <a:noFill/>
        </p:spPr>
      </p:pic>
      <p:pic>
        <p:nvPicPr>
          <p:cNvPr id="101382" name="Picture 6" descr="Howard Carter + Lord Carnarvon 01"/>
          <p:cNvPicPr>
            <a:picLocks noChangeAspect="1" noChangeArrowheads="1"/>
          </p:cNvPicPr>
          <p:nvPr/>
        </p:nvPicPr>
        <p:blipFill>
          <a:blip r:embed="rId5"/>
          <a:srcRect/>
          <a:stretch>
            <a:fillRect/>
          </a:stretch>
        </p:blipFill>
        <p:spPr bwMode="auto">
          <a:xfrm>
            <a:off x="1524000" y="4578350"/>
            <a:ext cx="3886200" cy="2279650"/>
          </a:xfrm>
          <a:prstGeom prst="rect">
            <a:avLst/>
          </a:prstGeo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1817961" y="3044279"/>
            <a:ext cx="8255786" cy="1446550"/>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Grand Tour  /  ‘in and out club’</a:t>
            </a:r>
          </a:p>
          <a:p>
            <a:r>
              <a:rPr lang="en-GB" sz="4400" dirty="0">
                <a:latin typeface="Arial" panose="020B0604020202020204" pitchFamily="34" charset="0"/>
                <a:cs typeface="Arial" panose="020B0604020202020204" pitchFamily="34" charset="0"/>
              </a:rPr>
              <a:t>			- nationalist consequences</a:t>
            </a:r>
          </a:p>
        </p:txBody>
      </p:sp>
    </p:spTree>
    <p:extLst>
      <p:ext uri="{BB962C8B-B14F-4D97-AF65-F5344CB8AC3E}">
        <p14:creationId xmlns:p14="http://schemas.microsoft.com/office/powerpoint/2010/main" val="12265091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inting of a person and person&#10;&#10;Description automatically generated with low confidence">
            <a:extLst>
              <a:ext uri="{FF2B5EF4-FFF2-40B4-BE49-F238E27FC236}">
                <a16:creationId xmlns:a16="http://schemas.microsoft.com/office/drawing/2014/main" id="{EF2D7D69-47FE-131A-F758-6C9B0D29DD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1" y="0"/>
            <a:ext cx="4981904" cy="6819202"/>
          </a:xfrm>
          <a:prstGeom prst="rect">
            <a:avLst/>
          </a:prstGeom>
        </p:spPr>
      </p:pic>
      <p:sp>
        <p:nvSpPr>
          <p:cNvPr id="4" name="TextBox 3">
            <a:extLst>
              <a:ext uri="{FF2B5EF4-FFF2-40B4-BE49-F238E27FC236}">
                <a16:creationId xmlns:a16="http://schemas.microsoft.com/office/drawing/2014/main" id="{6FC8F6F7-5FDB-D29B-6306-639187ABB3D5}"/>
              </a:ext>
            </a:extLst>
          </p:cNvPr>
          <p:cNvSpPr txBox="1"/>
          <p:nvPr/>
        </p:nvSpPr>
        <p:spPr>
          <a:xfrm>
            <a:off x="5307725" y="4971393"/>
            <a:ext cx="3941379" cy="1569660"/>
          </a:xfrm>
          <a:prstGeom prst="rect">
            <a:avLst/>
          </a:prstGeom>
          <a:noFill/>
        </p:spPr>
        <p:txBody>
          <a:bodyPr wrap="square" rtlCol="0">
            <a:spAutoFit/>
          </a:bodyPr>
          <a:lstStyle/>
          <a:p>
            <a:r>
              <a:rPr lang="en-GB" sz="2400" b="0" i="0" dirty="0">
                <a:effectLst/>
                <a:latin typeface="Arial" panose="020B0604020202020204" pitchFamily="34" charset="0"/>
                <a:cs typeface="Arial" panose="020B0604020202020204" pitchFamily="34" charset="0"/>
              </a:rPr>
              <a:t>….before the Arch of Constantine in Rome</a:t>
            </a:r>
          </a:p>
          <a:p>
            <a:endParaRPr lang="en-GB" sz="2400" dirty="0">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by Anton von Maron  1767</a:t>
            </a:r>
            <a:endParaRPr lang="en-GB" sz="2400" dirty="0">
              <a:latin typeface="Arial" panose="020B0604020202020204" pitchFamily="34" charset="0"/>
              <a:cs typeface="Arial" panose="020B0604020202020204" pitchFamily="34" charset="0"/>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2"/>
          <p:cNvPicPr>
            <a:picLocks noChangeAspect="1" noChangeArrowheads="1"/>
          </p:cNvPicPr>
          <p:nvPr/>
        </p:nvPicPr>
        <p:blipFill>
          <a:blip r:embed="rId3"/>
          <a:srcRect/>
          <a:stretch>
            <a:fillRect/>
          </a:stretch>
        </p:blipFill>
        <p:spPr bwMode="auto">
          <a:xfrm>
            <a:off x="1524000" y="1"/>
            <a:ext cx="9144000" cy="6215063"/>
          </a:xfrm>
          <a:prstGeom prst="rect">
            <a:avLst/>
          </a:prstGeom>
          <a:noFill/>
          <a:ln w="9525">
            <a:noFill/>
            <a:miter lim="800000"/>
            <a:headEnd/>
            <a:tailEnd/>
          </a:ln>
        </p:spPr>
      </p:pic>
      <p:sp>
        <p:nvSpPr>
          <p:cNvPr id="37890" name="Text Box 3"/>
          <p:cNvSpPr txBox="1">
            <a:spLocks noChangeArrowheads="1"/>
          </p:cNvSpPr>
          <p:nvPr/>
        </p:nvSpPr>
        <p:spPr bwMode="auto">
          <a:xfrm>
            <a:off x="3810001" y="6334125"/>
            <a:ext cx="4346062" cy="461665"/>
          </a:xfrm>
          <a:prstGeom prst="rect">
            <a:avLst/>
          </a:prstGeom>
          <a:noFill/>
          <a:ln w="9525">
            <a:noFill/>
            <a:miter lim="800000"/>
            <a:headEnd/>
            <a:tailEnd/>
          </a:ln>
        </p:spPr>
        <p:txBody>
          <a:bodyPr wrap="none">
            <a:spAutoFit/>
          </a:bodyPr>
          <a:lstStyle/>
          <a:p>
            <a:pPr eaLnBrk="0" hangingPunct="0"/>
            <a:r>
              <a:rPr lang="en-GB" sz="2400" b="1" dirty="0">
                <a:latin typeface="Arial" panose="020B0604020202020204" pitchFamily="34" charset="0"/>
                <a:cs typeface="Arial" panose="020B0604020202020204" pitchFamily="34" charset="0"/>
              </a:rPr>
              <a:t>Herculaneum</a:t>
            </a:r>
            <a:r>
              <a:rPr lang="en-GB" sz="2400" dirty="0">
                <a:latin typeface="Arial" panose="020B0604020202020204" pitchFamily="34" charset="0"/>
                <a:cs typeface="Arial" panose="020B0604020202020204" pitchFamily="34" charset="0"/>
              </a:rPr>
              <a:t> engraving </a:t>
            </a:r>
            <a:r>
              <a:rPr lang="en-GB" sz="2400" b="1" dirty="0">
                <a:latin typeface="Arial" panose="020B0604020202020204" pitchFamily="34" charset="0"/>
                <a:cs typeface="Arial" panose="020B0604020202020204" pitchFamily="34" charset="0"/>
              </a:rPr>
              <a:t>1782</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60887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48" name="Rectangle 39942">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937" name="Picture 2"/>
          <p:cNvPicPr>
            <a:picLocks noChangeAspect="1" noChangeArrowheads="1"/>
          </p:cNvPicPr>
          <p:nvPr/>
        </p:nvPicPr>
        <p:blipFill rotWithShape="1">
          <a:blip r:embed="rId3"/>
          <a:srcRect l="22892"/>
          <a:stretch/>
        </p:blipFill>
        <p:spPr bwMode="auto">
          <a:xfrm>
            <a:off x="7816130" y="-2"/>
            <a:ext cx="4375870"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a:noFill/>
        </p:spPr>
      </p:pic>
      <p:pic>
        <p:nvPicPr>
          <p:cNvPr id="3" name="Picture 2" descr="A picture containing text&#10;&#10;Description automatically generated">
            <a:extLst>
              <a:ext uri="{FF2B5EF4-FFF2-40B4-BE49-F238E27FC236}">
                <a16:creationId xmlns:a16="http://schemas.microsoft.com/office/drawing/2014/main" id="{184E8589-CA9A-F28D-477A-F1A3D25C966C}"/>
              </a:ext>
            </a:extLst>
          </p:cNvPr>
          <p:cNvPicPr>
            <a:picLocks noChangeAspect="1"/>
          </p:cNvPicPr>
          <p:nvPr/>
        </p:nvPicPr>
        <p:blipFill rotWithShape="1">
          <a:blip r:embed="rId4">
            <a:extLst>
              <a:ext uri="{28A0092B-C50C-407E-A947-70E740481C1C}">
                <a14:useLocalDpi xmlns:a14="http://schemas.microsoft.com/office/drawing/2010/main" val="0"/>
              </a:ext>
            </a:extLst>
          </a:blip>
          <a:srcRect l="30900" r="15592"/>
          <a:stretch/>
        </p:blipFill>
        <p:spPr>
          <a:xfrm>
            <a:off x="3595404" y="33"/>
            <a:ext cx="4942298"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39950" name="Freeform: Shape 39944">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947" name="Freeform: Shape 39946">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938" name="Text Box 3"/>
          <p:cNvSpPr txBox="1">
            <a:spLocks noChangeArrowheads="1"/>
          </p:cNvSpPr>
          <p:nvPr/>
        </p:nvSpPr>
        <p:spPr bwMode="auto">
          <a:xfrm>
            <a:off x="438913" y="1511589"/>
            <a:ext cx="3430958" cy="289643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b="1" kern="1200">
                <a:solidFill>
                  <a:schemeClr val="tx1"/>
                </a:solidFill>
                <a:latin typeface="+mj-lt"/>
                <a:ea typeface="+mj-ea"/>
                <a:cs typeface="+mj-cs"/>
              </a:rPr>
              <a:t>Pompeii</a:t>
            </a:r>
            <a:r>
              <a:rPr lang="en-US" sz="4000" kern="1200">
                <a:solidFill>
                  <a:schemeClr val="tx1"/>
                </a:solidFill>
                <a:latin typeface="+mj-lt"/>
                <a:ea typeface="+mj-ea"/>
                <a:cs typeface="+mj-cs"/>
              </a:rPr>
              <a:t> </a:t>
            </a:r>
          </a:p>
          <a:p>
            <a:pPr defTabSz="914400">
              <a:lnSpc>
                <a:spcPct val="90000"/>
              </a:lnSpc>
              <a:spcBef>
                <a:spcPct val="0"/>
              </a:spcBef>
              <a:spcAft>
                <a:spcPts val="600"/>
              </a:spcAft>
            </a:pPr>
            <a:r>
              <a:rPr lang="en-US" sz="4000" kern="1200">
                <a:solidFill>
                  <a:schemeClr val="tx1"/>
                </a:solidFill>
                <a:latin typeface="+mj-lt"/>
                <a:ea typeface="+mj-ea"/>
                <a:cs typeface="+mj-cs"/>
              </a:rPr>
              <a:t>Temple of Apollo</a:t>
            </a:r>
            <a:endParaRPr lang="en-US" sz="4000" b="1" kern="1200">
              <a:solidFill>
                <a:schemeClr val="tx1"/>
              </a:solidFill>
              <a:latin typeface="+mj-lt"/>
              <a:ea typeface="+mj-ea"/>
              <a:cs typeface="+mj-cs"/>
            </a:endParaRPr>
          </a:p>
        </p:txBody>
      </p:sp>
      <p:sp>
        <p:nvSpPr>
          <p:cNvPr id="39949" name="Rectangle 39948">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9951" name="Rectangle 3995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050"/>
          <p:cNvPicPr>
            <a:picLocks noChangeAspect="1" noChangeArrowheads="1"/>
          </p:cNvPicPr>
          <p:nvPr/>
        </p:nvPicPr>
        <p:blipFill>
          <a:blip r:embed="rId3"/>
          <a:srcRect/>
          <a:stretch>
            <a:fillRect/>
          </a:stretch>
        </p:blipFill>
        <p:spPr bwMode="auto">
          <a:xfrm>
            <a:off x="1828800" y="762001"/>
            <a:ext cx="8610600" cy="5140325"/>
          </a:xfrm>
          <a:prstGeom prst="rect">
            <a:avLst/>
          </a:prstGeom>
          <a:noFill/>
          <a:ln w="9525">
            <a:noFill/>
            <a:miter lim="800000"/>
            <a:headEnd/>
            <a:tailEnd/>
          </a:ln>
        </p:spPr>
      </p:pic>
      <p:sp>
        <p:nvSpPr>
          <p:cNvPr id="41986" name="Text Box 2051"/>
          <p:cNvSpPr txBox="1">
            <a:spLocks noChangeArrowheads="1"/>
          </p:cNvSpPr>
          <p:nvPr/>
        </p:nvSpPr>
        <p:spPr bwMode="auto">
          <a:xfrm>
            <a:off x="4038600" y="6019800"/>
            <a:ext cx="3778214" cy="523220"/>
          </a:xfrm>
          <a:prstGeom prst="rect">
            <a:avLst/>
          </a:prstGeom>
          <a:noFill/>
          <a:ln w="9525">
            <a:noFill/>
            <a:miter lim="800000"/>
            <a:headEnd/>
            <a:tailEnd/>
          </a:ln>
        </p:spPr>
        <p:txBody>
          <a:bodyPr wrap="none">
            <a:spAutoFit/>
          </a:bodyPr>
          <a:lstStyle/>
          <a:p>
            <a:pPr eaLnBrk="0" hangingPunct="0"/>
            <a:r>
              <a:rPr lang="en-GB" sz="2800" b="1">
                <a:cs typeface="Arial" charset="0"/>
              </a:rPr>
              <a:t>Parthenon, Athens 1787</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2" descr="Antiquarians"/>
          <p:cNvPicPr>
            <a:picLocks noChangeAspect="1" noChangeArrowheads="1"/>
          </p:cNvPicPr>
          <p:nvPr/>
        </p:nvPicPr>
        <p:blipFill>
          <a:blip r:embed="rId3"/>
          <a:srcRect/>
          <a:stretch>
            <a:fillRect/>
          </a:stretch>
        </p:blipFill>
        <p:spPr bwMode="auto">
          <a:xfrm>
            <a:off x="0" y="2820988"/>
            <a:ext cx="4191000" cy="4037012"/>
          </a:xfrm>
          <a:prstGeom prst="rect">
            <a:avLst/>
          </a:prstGeom>
          <a:noFill/>
          <a:ln w="9525">
            <a:noFill/>
            <a:miter lim="800000"/>
            <a:headEnd/>
            <a:tailEnd/>
          </a:ln>
        </p:spPr>
      </p:pic>
      <p:pic>
        <p:nvPicPr>
          <p:cNvPr id="44034" name="Picture 3" descr="Barrow diggin 1845"/>
          <p:cNvPicPr>
            <a:picLocks noChangeAspect="1" noChangeArrowheads="1"/>
          </p:cNvPicPr>
          <p:nvPr/>
        </p:nvPicPr>
        <p:blipFill>
          <a:blip r:embed="rId4"/>
          <a:srcRect/>
          <a:stretch>
            <a:fillRect/>
          </a:stretch>
        </p:blipFill>
        <p:spPr bwMode="auto">
          <a:xfrm>
            <a:off x="6934200" y="0"/>
            <a:ext cx="5257800" cy="3084513"/>
          </a:xfrm>
          <a:prstGeom prst="rect">
            <a:avLst/>
          </a:prstGeom>
          <a:noFill/>
          <a:ln w="9525">
            <a:noFill/>
            <a:miter lim="800000"/>
            <a:headEnd/>
            <a:tailEnd/>
          </a:ln>
        </p:spPr>
      </p:pic>
      <p:sp>
        <p:nvSpPr>
          <p:cNvPr id="44035" name="Text Box 4"/>
          <p:cNvSpPr txBox="1">
            <a:spLocks noChangeArrowheads="1"/>
          </p:cNvSpPr>
          <p:nvPr/>
        </p:nvSpPr>
        <p:spPr bwMode="auto">
          <a:xfrm>
            <a:off x="6319643" y="3929064"/>
            <a:ext cx="3946914" cy="2677656"/>
          </a:xfrm>
          <a:prstGeom prst="rect">
            <a:avLst/>
          </a:prstGeom>
          <a:noFill/>
          <a:ln w="9525">
            <a:noFill/>
            <a:miter lim="800000"/>
            <a:headEnd/>
            <a:tailEnd/>
          </a:ln>
        </p:spPr>
        <p:txBody>
          <a:bodyPr wrap="none">
            <a:spAutoFit/>
          </a:bodyPr>
          <a:lstStyle/>
          <a:p>
            <a:pPr algn="ctr" eaLnBrk="0" hangingPunct="0"/>
            <a:r>
              <a:rPr lang="en-GB" sz="2800" dirty="0">
                <a:latin typeface="Arial" panose="020B0604020202020204" pitchFamily="34" charset="0"/>
                <a:cs typeface="Arial" panose="020B0604020202020204" pitchFamily="34" charset="0"/>
              </a:rPr>
              <a:t>British Antiquarians</a:t>
            </a:r>
          </a:p>
          <a:p>
            <a:pPr algn="ctr" eaLnBrk="0" hangingPunct="0"/>
            <a:endParaRPr lang="en-GB" sz="2800" dirty="0">
              <a:latin typeface="Arial" panose="020B0604020202020204" pitchFamily="34" charset="0"/>
              <a:cs typeface="Arial" panose="020B0604020202020204" pitchFamily="34" charset="0"/>
            </a:endParaRPr>
          </a:p>
          <a:p>
            <a:pPr algn="ctr" eaLnBrk="0" hangingPunct="0"/>
            <a:r>
              <a:rPr lang="en-GB" sz="2800" dirty="0">
                <a:latin typeface="Arial" panose="020B0604020202020204" pitchFamily="34" charset="0"/>
                <a:cs typeface="Arial" panose="020B0604020202020204" pitchFamily="34" charset="0"/>
              </a:rPr>
              <a:t>Grand Tour Classicism </a:t>
            </a:r>
          </a:p>
          <a:p>
            <a:pPr algn="ctr" eaLnBrk="0" hangingPunct="0"/>
            <a:r>
              <a:rPr lang="en-GB" sz="2800" dirty="0">
                <a:latin typeface="Arial" panose="020B0604020202020204" pitchFamily="34" charset="0"/>
                <a:cs typeface="Arial" panose="020B0604020202020204" pitchFamily="34" charset="0"/>
              </a:rPr>
              <a:t>vs </a:t>
            </a:r>
          </a:p>
          <a:p>
            <a:pPr algn="ctr" eaLnBrk="0" hangingPunct="0"/>
            <a:r>
              <a:rPr lang="en-GB" sz="2800" dirty="0">
                <a:latin typeface="Arial" panose="020B0604020202020204" pitchFamily="34" charset="0"/>
                <a:cs typeface="Arial" panose="020B0604020202020204" pitchFamily="34" charset="0"/>
              </a:rPr>
              <a:t>a golden age prehistory</a:t>
            </a:r>
          </a:p>
          <a:p>
            <a:pPr algn="ctr" eaLnBrk="0" hangingPunct="0"/>
            <a:endParaRPr lang="en-GB" sz="1400" dirty="0"/>
          </a:p>
          <a:p>
            <a:pPr algn="ctr" eaLnBrk="0" hangingPunct="0"/>
            <a:endParaRPr lang="en-GB" sz="14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Box 10"/>
          <p:cNvSpPr txBox="1">
            <a:spLocks noChangeArrowheads="1"/>
          </p:cNvSpPr>
          <p:nvPr/>
        </p:nvSpPr>
        <p:spPr bwMode="auto">
          <a:xfrm>
            <a:off x="6999889" y="785813"/>
            <a:ext cx="4971393" cy="6001643"/>
          </a:xfrm>
          <a:prstGeom prst="rect">
            <a:avLst/>
          </a:prstGeom>
          <a:noFill/>
          <a:ln w="9525">
            <a:noFill/>
            <a:miter lim="800000"/>
            <a:headEnd/>
            <a:tailEnd/>
          </a:ln>
        </p:spPr>
        <p:txBody>
          <a:bodyPr wrap="square">
            <a:spAutoFit/>
          </a:bodyPr>
          <a:lstStyle/>
          <a:p>
            <a:pPr eaLnBrk="0" hangingPunct="0">
              <a:buFont typeface="Arial" charset="0"/>
              <a:buChar char="•"/>
            </a:pPr>
            <a:r>
              <a:rPr lang="en-GB" sz="2400" dirty="0">
                <a:latin typeface="Arial" panose="020B0604020202020204" pitchFamily="34" charset="0"/>
                <a:cs typeface="Arial" panose="020B0604020202020204" pitchFamily="34" charset="0"/>
              </a:rPr>
              <a:t> Stonehenge and Avebury</a:t>
            </a:r>
          </a:p>
          <a:p>
            <a:pPr eaLnBrk="0" hangingPunct="0"/>
            <a:endParaRPr lang="en-GB" sz="2400" dirty="0">
              <a:latin typeface="Arial" panose="020B0604020202020204" pitchFamily="34" charset="0"/>
              <a:cs typeface="Arial" panose="020B0604020202020204" pitchFamily="34" charset="0"/>
            </a:endParaRPr>
          </a:p>
          <a:p>
            <a:pPr eaLnBrk="0" hangingPunct="0">
              <a:buFont typeface="Arial" charset="0"/>
              <a:buChar char="•"/>
            </a:pPr>
            <a:r>
              <a:rPr lang="en-GB" sz="2400" i="1" dirty="0">
                <a:latin typeface="Arial" panose="020B0604020202020204" pitchFamily="34" charset="0"/>
                <a:cs typeface="Arial" panose="020B0604020202020204" pitchFamily="34" charset="0"/>
              </a:rPr>
              <a:t> </a:t>
            </a:r>
            <a:r>
              <a:rPr lang="en-GB" sz="2400" i="1" dirty="0" err="1">
                <a:latin typeface="Arial" panose="020B0604020202020204" pitchFamily="34" charset="0"/>
                <a:cs typeface="Arial" panose="020B0604020202020204" pitchFamily="34" charset="0"/>
              </a:rPr>
              <a:t>Monumenta</a:t>
            </a:r>
            <a:r>
              <a:rPr lang="en-GB" sz="2400" i="1" dirty="0">
                <a:latin typeface="Arial" panose="020B0604020202020204" pitchFamily="34" charset="0"/>
                <a:cs typeface="Arial" panose="020B0604020202020204" pitchFamily="34" charset="0"/>
              </a:rPr>
              <a:t> Britannica c.1690</a:t>
            </a:r>
          </a:p>
          <a:p>
            <a:pPr eaLnBrk="0" hangingPunct="0"/>
            <a:endParaRPr lang="en-GB" sz="2400" i="1" dirty="0">
              <a:latin typeface="Arial" panose="020B0604020202020204" pitchFamily="34" charset="0"/>
              <a:cs typeface="Arial" panose="020B0604020202020204" pitchFamily="34" charset="0"/>
            </a:endParaRPr>
          </a:p>
          <a:p>
            <a:pPr eaLnBrk="0" hangingPunct="0">
              <a:buFont typeface="Arial" charset="0"/>
              <a:buChar char="•"/>
            </a:pPr>
            <a:r>
              <a:rPr lang="en-GB" sz="2400" dirty="0">
                <a:latin typeface="Arial" panose="020B0604020202020204" pitchFamily="34" charset="0"/>
                <a:cs typeface="Arial" panose="020B0604020202020204" pitchFamily="34" charset="0"/>
              </a:rPr>
              <a:t> Aubrey was a donor of books and manuscripts to the Bodleian, and he also gave books, manuscripts, mathematical instruments, and other objects to the new Ashmolean Museum, which opened in 1683.</a:t>
            </a:r>
          </a:p>
          <a:p>
            <a:pPr eaLnBrk="0" hangingPunct="0"/>
            <a:endParaRPr lang="en-GB" sz="2400" dirty="0">
              <a:latin typeface="Arial" panose="020B0604020202020204" pitchFamily="34" charset="0"/>
              <a:cs typeface="Arial" panose="020B0604020202020204" pitchFamily="34" charset="0"/>
            </a:endParaRPr>
          </a:p>
          <a:p>
            <a:pPr eaLnBrk="0" hangingPunct="0"/>
            <a:r>
              <a:rPr lang="en-GB" sz="2400" i="1" dirty="0">
                <a:latin typeface="Arial" panose="020B0604020202020204" pitchFamily="34" charset="0"/>
                <a:cs typeface="Arial" panose="020B0604020202020204" pitchFamily="34" charset="0"/>
              </a:rPr>
              <a:t>“How these curiosities would be quite </a:t>
            </a:r>
            <a:r>
              <a:rPr lang="en-GB" sz="2400" i="1" dirty="0" err="1">
                <a:latin typeface="Arial" panose="020B0604020202020204" pitchFamily="34" charset="0"/>
                <a:cs typeface="Arial" panose="020B0604020202020204" pitchFamily="34" charset="0"/>
              </a:rPr>
              <a:t>forgott</a:t>
            </a:r>
            <a:r>
              <a:rPr lang="en-GB" sz="2400" i="1" dirty="0">
                <a:latin typeface="Arial" panose="020B0604020202020204" pitchFamily="34" charset="0"/>
                <a:cs typeface="Arial" panose="020B0604020202020204" pitchFamily="34" charset="0"/>
              </a:rPr>
              <a:t>, did not such idle </a:t>
            </a:r>
            <a:r>
              <a:rPr lang="en-GB" sz="2400" i="1" dirty="0" err="1">
                <a:latin typeface="Arial" panose="020B0604020202020204" pitchFamily="34" charset="0"/>
                <a:cs typeface="Arial" panose="020B0604020202020204" pitchFamily="34" charset="0"/>
              </a:rPr>
              <a:t>fellowes</a:t>
            </a:r>
            <a:r>
              <a:rPr lang="en-GB" sz="2400" i="1" dirty="0">
                <a:latin typeface="Arial" panose="020B0604020202020204" pitchFamily="34" charset="0"/>
                <a:cs typeface="Arial" panose="020B0604020202020204" pitchFamily="34" charset="0"/>
              </a:rPr>
              <a:t> as I am putt them </a:t>
            </a:r>
            <a:r>
              <a:rPr lang="en-GB" sz="2400" i="1" dirty="0" err="1">
                <a:latin typeface="Arial" panose="020B0604020202020204" pitchFamily="34" charset="0"/>
                <a:cs typeface="Arial" panose="020B0604020202020204" pitchFamily="34" charset="0"/>
              </a:rPr>
              <a:t>downe</a:t>
            </a:r>
            <a:r>
              <a:rPr lang="en-GB" sz="2400" i="1" dirty="0">
                <a:latin typeface="Arial" panose="020B0604020202020204" pitchFamily="34" charset="0"/>
                <a:cs typeface="Arial" panose="020B0604020202020204" pitchFamily="34" charset="0"/>
              </a:rPr>
              <a:t>” – Brief Lives 1696</a:t>
            </a:r>
            <a:endParaRPr lang="en-GB" sz="2400" dirty="0">
              <a:latin typeface="Arial" panose="020B0604020202020204" pitchFamily="34" charset="0"/>
              <a:cs typeface="Arial" panose="020B0604020202020204" pitchFamily="34" charset="0"/>
            </a:endParaRPr>
          </a:p>
        </p:txBody>
      </p:sp>
      <p:sp>
        <p:nvSpPr>
          <p:cNvPr id="23554" name="TextBox 11"/>
          <p:cNvSpPr txBox="1">
            <a:spLocks noChangeArrowheads="1"/>
          </p:cNvSpPr>
          <p:nvPr/>
        </p:nvSpPr>
        <p:spPr bwMode="auto">
          <a:xfrm>
            <a:off x="1744718" y="262759"/>
            <a:ext cx="4971393" cy="1231106"/>
          </a:xfrm>
          <a:prstGeom prst="rect">
            <a:avLst/>
          </a:prstGeom>
          <a:noFill/>
          <a:ln w="9525">
            <a:noFill/>
            <a:miter lim="800000"/>
            <a:headEnd/>
            <a:tailEnd/>
          </a:ln>
        </p:spPr>
        <p:txBody>
          <a:bodyPr wrap="square">
            <a:spAutoFit/>
          </a:bodyPr>
          <a:lstStyle/>
          <a:p>
            <a:pPr eaLnBrk="0" hangingPunct="0"/>
            <a:r>
              <a:rPr lang="en-GB" sz="2800" b="1" dirty="0">
                <a:latin typeface="Arial" panose="020B0604020202020204" pitchFamily="34" charset="0"/>
                <a:cs typeface="Arial" panose="020B0604020202020204" pitchFamily="34" charset="0"/>
              </a:rPr>
              <a:t>John Aubrey </a:t>
            </a:r>
            <a:r>
              <a:rPr lang="en-GB" sz="2800" dirty="0">
                <a:latin typeface="Arial" panose="020B0604020202020204" pitchFamily="34" charset="0"/>
                <a:cs typeface="Arial" panose="020B0604020202020204" pitchFamily="34" charset="0"/>
              </a:rPr>
              <a:t>(1626 – 97)</a:t>
            </a:r>
            <a:endParaRPr lang="en-GB" sz="2800" b="1" dirty="0">
              <a:latin typeface="Arial" panose="020B0604020202020204" pitchFamily="34" charset="0"/>
              <a:cs typeface="Arial" panose="020B0604020202020204" pitchFamily="34" charset="0"/>
            </a:endParaRPr>
          </a:p>
          <a:p>
            <a:pPr eaLnBrk="0" hangingPunct="0"/>
            <a:r>
              <a:rPr lang="en-GB" sz="2800" dirty="0">
                <a:latin typeface="Arial" panose="020B0604020202020204" pitchFamily="34" charset="0"/>
                <a:cs typeface="Arial" panose="020B0604020202020204" pitchFamily="34" charset="0"/>
              </a:rPr>
              <a:t> </a:t>
            </a:r>
          </a:p>
          <a:p>
            <a:pPr eaLnBrk="0" hangingPunct="0"/>
            <a:endParaRPr lang="en-GB" dirty="0"/>
          </a:p>
        </p:txBody>
      </p:sp>
      <p:pic>
        <p:nvPicPr>
          <p:cNvPr id="23563" name="Picture 20" descr="John Aubrey + Stonehenge plan (aubrey holes).jpg"/>
          <p:cNvPicPr>
            <a:picLocks noChangeAspect="1"/>
          </p:cNvPicPr>
          <p:nvPr/>
        </p:nvPicPr>
        <p:blipFill>
          <a:blip r:embed="rId3"/>
          <a:srcRect/>
          <a:stretch>
            <a:fillRect/>
          </a:stretch>
        </p:blipFill>
        <p:spPr bwMode="auto">
          <a:xfrm>
            <a:off x="0" y="1116724"/>
            <a:ext cx="6922622" cy="4624552"/>
          </a:xfrm>
          <a:prstGeom prst="rect">
            <a:avLst/>
          </a:prstGeom>
          <a:noFill/>
          <a:ln w="9525">
            <a:noFill/>
            <a:miter lim="800000"/>
            <a:headEnd/>
            <a:tailEnd/>
          </a:ln>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Box 1027"/>
          <p:cNvSpPr txBox="1">
            <a:spLocks noChangeArrowheads="1"/>
          </p:cNvSpPr>
          <p:nvPr/>
        </p:nvSpPr>
        <p:spPr bwMode="auto">
          <a:xfrm>
            <a:off x="6096000" y="214313"/>
            <a:ext cx="5896303" cy="3785652"/>
          </a:xfrm>
          <a:prstGeom prst="rect">
            <a:avLst/>
          </a:prstGeom>
          <a:noFill/>
          <a:ln w="9525">
            <a:noFill/>
            <a:miter lim="800000"/>
            <a:headEnd/>
            <a:tailEnd/>
          </a:ln>
        </p:spPr>
        <p:txBody>
          <a:bodyPr wrap="square">
            <a:spAutoFit/>
          </a:bodyPr>
          <a:lstStyle/>
          <a:p>
            <a:pPr eaLnBrk="0" hangingPunct="0"/>
            <a:r>
              <a:rPr lang="en-GB" sz="2400" b="1" dirty="0">
                <a:latin typeface="Arial" panose="020B0604020202020204" pitchFamily="34" charset="0"/>
                <a:cs typeface="Arial" panose="020B0604020202020204" pitchFamily="34" charset="0"/>
              </a:rPr>
              <a:t>William Stukeley</a:t>
            </a:r>
          </a:p>
          <a:p>
            <a:pPr eaLnBrk="0" hangingPunct="0"/>
            <a:r>
              <a:rPr lang="en-GB" sz="2400" dirty="0">
                <a:latin typeface="Arial" panose="020B0604020202020204" pitchFamily="34" charset="0"/>
                <a:cs typeface="Arial" panose="020B0604020202020204" pitchFamily="34" charset="0"/>
              </a:rPr>
              <a:t>(1687-1765)</a:t>
            </a:r>
          </a:p>
          <a:p>
            <a:pPr eaLnBrk="0" hangingPunct="0"/>
            <a:endParaRPr lang="en-GB" sz="2400" dirty="0">
              <a:latin typeface="Arial" panose="020B0604020202020204" pitchFamily="34" charset="0"/>
              <a:cs typeface="Arial" panose="020B0604020202020204" pitchFamily="34" charset="0"/>
            </a:endParaRPr>
          </a:p>
          <a:p>
            <a:pPr eaLnBrk="0" hangingPunct="0">
              <a:buFont typeface="Arial" charset="0"/>
              <a:buChar char="•"/>
            </a:pPr>
            <a:r>
              <a:rPr lang="en-GB" sz="2400" dirty="0">
                <a:latin typeface="Arial" panose="020B0604020202020204" pitchFamily="34" charset="0"/>
                <a:cs typeface="Arial" panose="020B0604020202020204" pitchFamily="34" charset="0"/>
              </a:rPr>
              <a:t> 1</a:t>
            </a:r>
            <a:r>
              <a:rPr lang="en-GB" sz="2400" baseline="30000" dirty="0">
                <a:latin typeface="Arial" panose="020B0604020202020204" pitchFamily="34" charset="0"/>
                <a:cs typeface="Arial" panose="020B0604020202020204" pitchFamily="34" charset="0"/>
              </a:rPr>
              <a:t>st</a:t>
            </a:r>
            <a:r>
              <a:rPr lang="en-GB" sz="2400" dirty="0">
                <a:latin typeface="Arial" panose="020B0604020202020204" pitchFamily="34" charset="0"/>
                <a:cs typeface="Arial" panose="020B0604020202020204" pitchFamily="34" charset="0"/>
              </a:rPr>
              <a:t> president of the Society of Antiquaries, founded London 1707</a:t>
            </a:r>
          </a:p>
          <a:p>
            <a:pPr eaLnBrk="0" hangingPunct="0"/>
            <a:endParaRPr lang="en-GB" sz="2400" dirty="0">
              <a:latin typeface="Arial" panose="020B0604020202020204" pitchFamily="34" charset="0"/>
              <a:cs typeface="Arial" panose="020B0604020202020204" pitchFamily="34" charset="0"/>
            </a:endParaRPr>
          </a:p>
          <a:p>
            <a:pPr eaLnBrk="0" hangingPunct="0">
              <a:buFont typeface="Arial" charset="0"/>
              <a:buChar char="•"/>
            </a:pPr>
            <a:r>
              <a:rPr lang="en-GB" sz="2400" dirty="0">
                <a:latin typeface="Arial" panose="020B0604020202020204" pitchFamily="34" charset="0"/>
                <a:cs typeface="Arial" panose="020B0604020202020204" pitchFamily="34" charset="0"/>
              </a:rPr>
              <a:t> Though later in life obsessed with Druidism, his field observations demonstrated a clear understanding of time-depth to the landscape</a:t>
            </a:r>
          </a:p>
        </p:txBody>
      </p:sp>
      <p:pic>
        <p:nvPicPr>
          <p:cNvPr id="25602" name="Picture 3" descr="Stukeley_William.jpg"/>
          <p:cNvPicPr>
            <a:picLocks noChangeAspect="1"/>
          </p:cNvPicPr>
          <p:nvPr/>
        </p:nvPicPr>
        <p:blipFill>
          <a:blip r:embed="rId3"/>
          <a:srcRect/>
          <a:stretch>
            <a:fillRect/>
          </a:stretch>
        </p:blipFill>
        <p:spPr bwMode="auto">
          <a:xfrm>
            <a:off x="-1" y="0"/>
            <a:ext cx="5822731" cy="6793186"/>
          </a:xfrm>
          <a:prstGeom prst="rect">
            <a:avLst/>
          </a:prstGeom>
          <a:noFill/>
          <a:ln w="9525">
            <a:noFill/>
            <a:miter lim="800000"/>
            <a:headEnd/>
            <a:tailEnd/>
          </a:ln>
        </p:spPr>
      </p:pic>
      <p:pic>
        <p:nvPicPr>
          <p:cNvPr id="25608" name="Picture 9" descr="stuke2.gif"/>
          <p:cNvPicPr>
            <a:picLocks noChangeAspect="1"/>
          </p:cNvPicPr>
          <p:nvPr/>
        </p:nvPicPr>
        <p:blipFill>
          <a:blip r:embed="rId4"/>
          <a:srcRect/>
          <a:stretch>
            <a:fillRect/>
          </a:stretch>
        </p:blipFill>
        <p:spPr bwMode="auto">
          <a:xfrm>
            <a:off x="7977352" y="4093957"/>
            <a:ext cx="3125350" cy="2549729"/>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2" descr="antiquarians -Stonehenge 1805"/>
          <p:cNvPicPr>
            <a:picLocks noChangeAspect="1" noChangeArrowheads="1"/>
          </p:cNvPicPr>
          <p:nvPr/>
        </p:nvPicPr>
        <p:blipFill>
          <a:blip r:embed="rId3"/>
          <a:srcRect/>
          <a:stretch>
            <a:fillRect/>
          </a:stretch>
        </p:blipFill>
        <p:spPr bwMode="auto">
          <a:xfrm>
            <a:off x="1752600" y="0"/>
            <a:ext cx="8686800" cy="4900613"/>
          </a:xfrm>
          <a:prstGeom prst="rect">
            <a:avLst/>
          </a:prstGeom>
          <a:noFill/>
          <a:ln w="9525">
            <a:noFill/>
            <a:miter lim="800000"/>
            <a:headEnd/>
            <a:tailEnd/>
          </a:ln>
        </p:spPr>
      </p:pic>
      <p:sp>
        <p:nvSpPr>
          <p:cNvPr id="48130" name="Text Box 3"/>
          <p:cNvSpPr txBox="1">
            <a:spLocks noChangeArrowheads="1"/>
          </p:cNvSpPr>
          <p:nvPr/>
        </p:nvSpPr>
        <p:spPr bwMode="auto">
          <a:xfrm>
            <a:off x="5700875" y="5015816"/>
            <a:ext cx="5923565" cy="1815882"/>
          </a:xfrm>
          <a:prstGeom prst="rect">
            <a:avLst/>
          </a:prstGeom>
          <a:noFill/>
          <a:ln w="9525">
            <a:noFill/>
            <a:miter lim="800000"/>
            <a:headEnd/>
            <a:tailEnd/>
          </a:ln>
        </p:spPr>
        <p:txBody>
          <a:bodyPr wrap="square">
            <a:spAutoFit/>
          </a:bodyPr>
          <a:lstStyle/>
          <a:p>
            <a:r>
              <a:rPr lang="en-GB" sz="2800" dirty="0">
                <a:latin typeface="Arial" panose="020B0604020202020204" pitchFamily="34" charset="0"/>
                <a:cs typeface="Arial" panose="020B0604020202020204" pitchFamily="34" charset="0"/>
              </a:rPr>
              <a:t>Antiquarians </a:t>
            </a:r>
          </a:p>
          <a:p>
            <a:r>
              <a:rPr lang="en-GB" sz="2800" dirty="0">
                <a:latin typeface="Arial" panose="020B0604020202020204" pitchFamily="34" charset="0"/>
                <a:cs typeface="Arial" panose="020B0604020202020204" pitchFamily="34" charset="0"/>
              </a:rPr>
              <a:t>– Sir Richard Colt-Hoare and William Cunnington</a:t>
            </a:r>
          </a:p>
          <a:p>
            <a:r>
              <a:rPr lang="en-GB" sz="2800" dirty="0">
                <a:latin typeface="Arial" panose="020B0604020202020204" pitchFamily="34" charset="0"/>
                <a:cs typeface="Arial" panose="020B0604020202020204" pitchFamily="34" charset="0"/>
              </a:rPr>
              <a:t>Stonehenge environs 1805</a:t>
            </a:r>
          </a:p>
        </p:txBody>
      </p:sp>
      <p:pic>
        <p:nvPicPr>
          <p:cNvPr id="48131" name="Picture 3" descr="Sir Richard Colt Hoare 1758-1838.jpg"/>
          <p:cNvPicPr>
            <a:picLocks noChangeAspect="1"/>
          </p:cNvPicPr>
          <p:nvPr/>
        </p:nvPicPr>
        <p:blipFill>
          <a:blip r:embed="rId4"/>
          <a:srcRect/>
          <a:stretch>
            <a:fillRect/>
          </a:stretch>
        </p:blipFill>
        <p:spPr bwMode="auto">
          <a:xfrm>
            <a:off x="1738313" y="5143500"/>
            <a:ext cx="1428750" cy="1582738"/>
          </a:xfrm>
          <a:prstGeom prst="rect">
            <a:avLst/>
          </a:prstGeom>
          <a:noFill/>
          <a:ln w="9525">
            <a:noFill/>
            <a:miter lim="800000"/>
            <a:headEnd/>
            <a:tailEnd/>
          </a:ln>
        </p:spPr>
      </p:pic>
      <p:pic>
        <p:nvPicPr>
          <p:cNvPr id="48132" name="Picture 4" descr="William Cunnington 1754-1810.jpg"/>
          <p:cNvPicPr>
            <a:picLocks noChangeAspect="1"/>
          </p:cNvPicPr>
          <p:nvPr/>
        </p:nvPicPr>
        <p:blipFill>
          <a:blip r:embed="rId5"/>
          <a:srcRect/>
          <a:stretch>
            <a:fillRect/>
          </a:stretch>
        </p:blipFill>
        <p:spPr bwMode="auto">
          <a:xfrm>
            <a:off x="3238501" y="5143501"/>
            <a:ext cx="1357313" cy="1560513"/>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1026" descr="Pitt-Rivers 1827-1900"/>
          <p:cNvPicPr>
            <a:picLocks noChangeAspect="1" noChangeArrowheads="1"/>
          </p:cNvPicPr>
          <p:nvPr/>
        </p:nvPicPr>
        <p:blipFill>
          <a:blip r:embed="rId3"/>
          <a:srcRect/>
          <a:stretch>
            <a:fillRect/>
          </a:stretch>
        </p:blipFill>
        <p:spPr bwMode="auto">
          <a:xfrm>
            <a:off x="1524001" y="0"/>
            <a:ext cx="4589463" cy="6858000"/>
          </a:xfrm>
          <a:prstGeom prst="rect">
            <a:avLst/>
          </a:prstGeom>
          <a:noFill/>
          <a:ln w="9525">
            <a:noFill/>
            <a:miter lim="800000"/>
            <a:headEnd/>
            <a:tailEnd/>
          </a:ln>
        </p:spPr>
      </p:pic>
      <p:pic>
        <p:nvPicPr>
          <p:cNvPr id="70658" name="Picture 1027" descr="pitt-rivers Cissbury Ring 1875 01"/>
          <p:cNvPicPr>
            <a:picLocks noChangeAspect="1" noChangeArrowheads="1"/>
          </p:cNvPicPr>
          <p:nvPr/>
        </p:nvPicPr>
        <p:blipFill>
          <a:blip r:embed="rId4"/>
          <a:srcRect/>
          <a:stretch>
            <a:fillRect/>
          </a:stretch>
        </p:blipFill>
        <p:spPr bwMode="auto">
          <a:xfrm>
            <a:off x="6167438" y="0"/>
            <a:ext cx="4500562" cy="2820988"/>
          </a:xfrm>
          <a:prstGeom prst="rect">
            <a:avLst/>
          </a:prstGeom>
          <a:noFill/>
          <a:ln w="9525">
            <a:noFill/>
            <a:miter lim="800000"/>
            <a:headEnd/>
            <a:tailEnd/>
          </a:ln>
        </p:spPr>
      </p:pic>
      <p:pic>
        <p:nvPicPr>
          <p:cNvPr id="70659" name="Picture 1028" descr="Pitt-Rivers Wor Barrow"/>
          <p:cNvPicPr>
            <a:picLocks noChangeAspect="1" noChangeArrowheads="1"/>
          </p:cNvPicPr>
          <p:nvPr/>
        </p:nvPicPr>
        <p:blipFill>
          <a:blip r:embed="rId5"/>
          <a:srcRect/>
          <a:stretch>
            <a:fillRect/>
          </a:stretch>
        </p:blipFill>
        <p:spPr bwMode="auto">
          <a:xfrm>
            <a:off x="6172200" y="4424364"/>
            <a:ext cx="4495800" cy="2433637"/>
          </a:xfrm>
          <a:prstGeom prst="rect">
            <a:avLst/>
          </a:prstGeom>
          <a:noFill/>
          <a:ln w="9525">
            <a:noFill/>
            <a:miter lim="800000"/>
            <a:headEnd/>
            <a:tailEnd/>
          </a:ln>
        </p:spPr>
      </p:pic>
      <p:sp>
        <p:nvSpPr>
          <p:cNvPr id="70660" name="Text Box 1032"/>
          <p:cNvSpPr txBox="1">
            <a:spLocks noChangeArrowheads="1"/>
          </p:cNvSpPr>
          <p:nvPr/>
        </p:nvSpPr>
        <p:spPr bwMode="auto">
          <a:xfrm>
            <a:off x="6749067" y="3071813"/>
            <a:ext cx="3394455" cy="923330"/>
          </a:xfrm>
          <a:prstGeom prst="rect">
            <a:avLst/>
          </a:prstGeom>
          <a:noFill/>
          <a:ln w="9525">
            <a:noFill/>
            <a:miter lim="800000"/>
            <a:headEnd/>
            <a:tailEnd/>
          </a:ln>
        </p:spPr>
        <p:txBody>
          <a:bodyPr wrap="none">
            <a:spAutoFit/>
          </a:bodyPr>
          <a:lstStyle/>
          <a:p>
            <a:pPr algn="ctr" eaLnBrk="0" hangingPunct="0"/>
            <a:r>
              <a:rPr lang="en-GB" sz="1600" b="1"/>
              <a:t>General Augustus Lane Fox Pitt-Rivers</a:t>
            </a:r>
          </a:p>
          <a:p>
            <a:pPr algn="ctr" eaLnBrk="0" hangingPunct="0"/>
            <a:r>
              <a:rPr lang="en-GB" sz="2000"/>
              <a:t>(1827 – 1900)</a:t>
            </a:r>
          </a:p>
          <a:p>
            <a:pPr algn="ctr" eaLnBrk="0" hangingPunct="0"/>
            <a:endParaRPr lang="en-GB"/>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1817961" y="3044279"/>
            <a:ext cx="6835526" cy="1446550"/>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Rise of the ‘Middle </a:t>
            </a:r>
            <a:r>
              <a:rPr lang="en-GB" sz="4400" dirty="0" err="1">
                <a:latin typeface="Arial" panose="020B0604020202020204" pitchFamily="34" charset="0"/>
                <a:cs typeface="Arial" panose="020B0604020202020204" pitchFamily="34" charset="0"/>
              </a:rPr>
              <a:t>Class’</a:t>
            </a:r>
            <a:endParaRPr lang="en-GB"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			- cotton and sugar</a:t>
            </a:r>
          </a:p>
        </p:txBody>
      </p:sp>
      <p:sp>
        <p:nvSpPr>
          <p:cNvPr id="3" name="TextBox 2">
            <a:extLst>
              <a:ext uri="{FF2B5EF4-FFF2-40B4-BE49-F238E27FC236}">
                <a16:creationId xmlns:a16="http://schemas.microsoft.com/office/drawing/2014/main" id="{0F30C3C3-E687-6EAD-1951-67DB4EDBA923}"/>
              </a:ext>
            </a:extLst>
          </p:cNvPr>
          <p:cNvSpPr txBox="1"/>
          <p:nvPr/>
        </p:nvSpPr>
        <p:spPr>
          <a:xfrm>
            <a:off x="1817961" y="1284514"/>
            <a:ext cx="9409948" cy="1046440"/>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Industrial revolution  /  social reform</a:t>
            </a:r>
          </a:p>
          <a:p>
            <a:endParaRPr lang="en-GB" dirty="0"/>
          </a:p>
        </p:txBody>
      </p:sp>
    </p:spTree>
    <p:extLst>
      <p:ext uri="{BB962C8B-B14F-4D97-AF65-F5344CB8AC3E}">
        <p14:creationId xmlns:p14="http://schemas.microsoft.com/office/powerpoint/2010/main" val="25612629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sp>
        <p:nvSpPr>
          <p:cNvPr id="3075" name="TextBox 3"/>
          <p:cNvSpPr txBox="1">
            <a:spLocks noChangeArrowheads="1"/>
          </p:cNvSpPr>
          <p:nvPr/>
        </p:nvSpPr>
        <p:spPr bwMode="auto">
          <a:xfrm>
            <a:off x="4810126" y="6000750"/>
            <a:ext cx="4354077" cy="461665"/>
          </a:xfrm>
          <a:prstGeom prst="rect">
            <a:avLst/>
          </a:prstGeom>
          <a:noFill/>
          <a:ln w="9525">
            <a:noFill/>
            <a:miter lim="800000"/>
            <a:headEnd/>
            <a:tailEnd/>
          </a:ln>
        </p:spPr>
        <p:txBody>
          <a:bodyPr wrap="none">
            <a:spAutoFit/>
          </a:bodyPr>
          <a:lstStyle/>
          <a:p>
            <a:r>
              <a:rPr lang="en-GB" sz="2400" b="1" dirty="0">
                <a:latin typeface="Arial" panose="020B0604020202020204" pitchFamily="34" charset="0"/>
                <a:cs typeface="Arial" panose="020B0604020202020204" pitchFamily="34" charset="0"/>
              </a:rPr>
              <a:t>Industrial  urban landscapes</a:t>
            </a:r>
          </a:p>
        </p:txBody>
      </p:sp>
      <p:pic>
        <p:nvPicPr>
          <p:cNvPr id="3076" name="Picture 4" descr="2121487586_f3af3a15ae.jpg"/>
          <p:cNvPicPr>
            <a:picLocks noChangeAspect="1"/>
          </p:cNvPicPr>
          <p:nvPr/>
        </p:nvPicPr>
        <p:blipFill>
          <a:blip r:embed="rId3"/>
          <a:srcRect/>
          <a:stretch>
            <a:fillRect/>
          </a:stretch>
        </p:blipFill>
        <p:spPr bwMode="auto">
          <a:xfrm>
            <a:off x="3024189" y="285751"/>
            <a:ext cx="7477125" cy="5357813"/>
          </a:xfrm>
          <a:prstGeom prst="rect">
            <a:avLst/>
          </a:prstGeom>
          <a:noFill/>
          <a:ln w="9525">
            <a:noFill/>
            <a:miter lim="800000"/>
            <a:headEnd/>
            <a:tailEnd/>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sp>
        <p:nvSpPr>
          <p:cNvPr id="4099" name="TextBox 3"/>
          <p:cNvSpPr txBox="1">
            <a:spLocks noChangeArrowheads="1"/>
          </p:cNvSpPr>
          <p:nvPr/>
        </p:nvSpPr>
        <p:spPr bwMode="auto">
          <a:xfrm>
            <a:off x="4810125" y="6000750"/>
            <a:ext cx="5005537" cy="461665"/>
          </a:xfrm>
          <a:prstGeom prst="rect">
            <a:avLst/>
          </a:prstGeom>
          <a:noFill/>
          <a:ln w="9525">
            <a:noFill/>
            <a:miter lim="800000"/>
            <a:headEnd/>
            <a:tailEnd/>
          </a:ln>
        </p:spPr>
        <p:txBody>
          <a:bodyPr wrap="none">
            <a:spAutoFit/>
          </a:bodyPr>
          <a:lstStyle/>
          <a:p>
            <a:r>
              <a:rPr lang="en-GB" sz="2400" b="1" dirty="0">
                <a:latin typeface="Arial" panose="020B0604020202020204" pitchFamily="34" charset="0"/>
                <a:cs typeface="Arial" panose="020B0604020202020204" pitchFamily="34" charset="0"/>
              </a:rPr>
              <a:t>‘</a:t>
            </a:r>
            <a:r>
              <a:rPr lang="en-GB" sz="2400" b="1" dirty="0" err="1">
                <a:latin typeface="Arial" panose="020B0604020202020204" pitchFamily="34" charset="0"/>
                <a:cs typeface="Arial" panose="020B0604020202020204" pitchFamily="34" charset="0"/>
              </a:rPr>
              <a:t>Cottonopolis</a:t>
            </a:r>
            <a:r>
              <a:rPr lang="en-GB" sz="2400" b="1" dirty="0">
                <a:latin typeface="Arial" panose="020B0604020202020204" pitchFamily="34" charset="0"/>
                <a:cs typeface="Arial" panose="020B0604020202020204" pitchFamily="34" charset="0"/>
              </a:rPr>
              <a:t>’ (Manchester) 1850</a:t>
            </a:r>
          </a:p>
        </p:txBody>
      </p:sp>
      <p:pic>
        <p:nvPicPr>
          <p:cNvPr id="6" name="Picture 5" descr="Cottonopolis Manchester 1850.jpg"/>
          <p:cNvPicPr>
            <a:picLocks noChangeAspect="1"/>
          </p:cNvPicPr>
          <p:nvPr/>
        </p:nvPicPr>
        <p:blipFill>
          <a:blip r:embed="rId3">
            <a:duotone>
              <a:prstClr val="black"/>
              <a:schemeClr val="accent3">
                <a:tint val="45000"/>
                <a:satMod val="400000"/>
              </a:schemeClr>
            </a:duotone>
            <a:lum bright="1000" contrast="9000"/>
          </a:blip>
          <a:stretch>
            <a:fillRect/>
          </a:stretch>
        </p:blipFill>
        <p:spPr>
          <a:xfrm>
            <a:off x="2952728" y="214290"/>
            <a:ext cx="7583159" cy="5572165"/>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4.jpg"/>
          <p:cNvPicPr>
            <a:picLocks noChangeAspect="1"/>
          </p:cNvPicPr>
          <p:nvPr/>
        </p:nvPicPr>
        <p:blipFill>
          <a:blip r:embed="rId2">
            <a:duotone>
              <a:prstClr val="black"/>
              <a:schemeClr val="accent3">
                <a:tint val="45000"/>
                <a:satMod val="400000"/>
              </a:schemeClr>
            </a:duotone>
          </a:blip>
          <a:stretch>
            <a:fillRect/>
          </a:stretch>
        </p:blipFill>
        <p:spPr>
          <a:xfrm>
            <a:off x="3309919" y="285728"/>
            <a:ext cx="6908123" cy="5357826"/>
          </a:xfrm>
          <a:prstGeom prst="rect">
            <a:avLst/>
          </a:prstGeom>
        </p:spPr>
      </p:pic>
      <p:pic>
        <p:nvPicPr>
          <p:cNvPr id="3" name="Picture 2" descr="283.jpg"/>
          <p:cNvPicPr>
            <a:picLocks noChangeAspect="1"/>
          </p:cNvPicPr>
          <p:nvPr/>
        </p:nvPicPr>
        <p:blipFill>
          <a:blip r:embed="rId3">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sp>
        <p:nvSpPr>
          <p:cNvPr id="5124" name="TextBox 3"/>
          <p:cNvSpPr txBox="1">
            <a:spLocks noChangeArrowheads="1"/>
          </p:cNvSpPr>
          <p:nvPr/>
        </p:nvSpPr>
        <p:spPr bwMode="auto">
          <a:xfrm>
            <a:off x="4810126" y="6000750"/>
            <a:ext cx="4354077" cy="461665"/>
          </a:xfrm>
          <a:prstGeom prst="rect">
            <a:avLst/>
          </a:prstGeom>
          <a:noFill/>
          <a:ln w="9525">
            <a:noFill/>
            <a:miter lim="800000"/>
            <a:headEnd/>
            <a:tailEnd/>
          </a:ln>
        </p:spPr>
        <p:txBody>
          <a:bodyPr wrap="none">
            <a:spAutoFit/>
          </a:bodyPr>
          <a:lstStyle/>
          <a:p>
            <a:r>
              <a:rPr lang="en-GB" sz="2400" b="1" dirty="0">
                <a:latin typeface="Arial" panose="020B0604020202020204" pitchFamily="34" charset="0"/>
                <a:cs typeface="Arial" panose="020B0604020202020204" pitchFamily="34" charset="0"/>
              </a:rPr>
              <a:t>Industrial  urban landscapes</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pic>
        <p:nvPicPr>
          <p:cNvPr id="6147" name="Picture 5" descr="3w-industrial.jpg"/>
          <p:cNvPicPr>
            <a:picLocks noChangeAspect="1"/>
          </p:cNvPicPr>
          <p:nvPr/>
        </p:nvPicPr>
        <p:blipFill>
          <a:blip r:embed="rId3">
            <a:lum bright="-2000" contrast="8000"/>
          </a:blip>
          <a:srcRect/>
          <a:stretch>
            <a:fillRect/>
          </a:stretch>
        </p:blipFill>
        <p:spPr bwMode="auto">
          <a:xfrm>
            <a:off x="3238500" y="185738"/>
            <a:ext cx="7246938" cy="6386512"/>
          </a:xfrm>
          <a:prstGeom prst="rect">
            <a:avLst/>
          </a:prstGeom>
          <a:noFill/>
          <a:ln w="9525">
            <a:noFill/>
            <a:miter lim="800000"/>
            <a:headEnd/>
            <a:tailEnd/>
          </a:ln>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pic>
        <p:nvPicPr>
          <p:cNvPr id="5" name="Picture 4" descr="industrial_revolution.jpg"/>
          <p:cNvPicPr>
            <a:picLocks noChangeAspect="1"/>
          </p:cNvPicPr>
          <p:nvPr/>
        </p:nvPicPr>
        <p:blipFill>
          <a:blip r:embed="rId3">
            <a:duotone>
              <a:prstClr val="black"/>
              <a:schemeClr val="accent6">
                <a:tint val="45000"/>
                <a:satMod val="400000"/>
              </a:schemeClr>
            </a:duotone>
            <a:lum bright="9000" contrast="34000"/>
          </a:blip>
          <a:stretch>
            <a:fillRect/>
          </a:stretch>
        </p:blipFill>
        <p:spPr>
          <a:xfrm>
            <a:off x="2952728" y="142852"/>
            <a:ext cx="7552944" cy="6135624"/>
          </a:xfrm>
          <a:prstGeom prst="rect">
            <a:avLst/>
          </a:prstGeom>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pic>
        <p:nvPicPr>
          <p:cNvPr id="8195" name="Picture 4" descr="bobbins_hines.jpg"/>
          <p:cNvPicPr>
            <a:picLocks noChangeAspect="1"/>
          </p:cNvPicPr>
          <p:nvPr/>
        </p:nvPicPr>
        <p:blipFill>
          <a:blip r:embed="rId3"/>
          <a:srcRect/>
          <a:stretch>
            <a:fillRect/>
          </a:stretch>
        </p:blipFill>
        <p:spPr bwMode="auto">
          <a:xfrm>
            <a:off x="3167063" y="357188"/>
            <a:ext cx="7143750" cy="5689600"/>
          </a:xfrm>
          <a:prstGeom prst="rect">
            <a:avLst/>
          </a:prstGeom>
          <a:noFill/>
          <a:ln w="9525">
            <a:noFill/>
            <a:miter lim="800000"/>
            <a:headEnd/>
            <a:tailEnd/>
          </a:ln>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sp>
        <p:nvSpPr>
          <p:cNvPr id="9219" name="TextBox 3"/>
          <p:cNvSpPr txBox="1">
            <a:spLocks noChangeArrowheads="1"/>
          </p:cNvSpPr>
          <p:nvPr/>
        </p:nvSpPr>
        <p:spPr bwMode="auto">
          <a:xfrm>
            <a:off x="4204959" y="5708595"/>
            <a:ext cx="6558014" cy="830997"/>
          </a:xfrm>
          <a:prstGeom prst="rect">
            <a:avLst/>
          </a:prstGeom>
          <a:noFill/>
          <a:ln w="9525">
            <a:noFill/>
            <a:miter lim="800000"/>
            <a:headEnd/>
            <a:tailEnd/>
          </a:ln>
        </p:spPr>
        <p:txBody>
          <a:bodyPr wrap="none">
            <a:spAutoFit/>
          </a:bodyPr>
          <a:lstStyle/>
          <a:p>
            <a:r>
              <a:rPr lang="en-GB" sz="2400" b="1" dirty="0">
                <a:latin typeface="Arial" panose="020B0604020202020204" pitchFamily="34" charset="0"/>
                <a:cs typeface="Arial" panose="020B0604020202020204" pitchFamily="34" charset="0"/>
              </a:rPr>
              <a:t>The Great Chartist meeting – April 10</a:t>
            </a:r>
            <a:r>
              <a:rPr lang="en-GB" sz="2400" b="1" baseline="30000" dirty="0">
                <a:latin typeface="Arial" panose="020B0604020202020204" pitchFamily="34" charset="0"/>
                <a:cs typeface="Arial" panose="020B0604020202020204" pitchFamily="34" charset="0"/>
              </a:rPr>
              <a:t>th</a:t>
            </a:r>
            <a:r>
              <a:rPr lang="en-GB" sz="2400" b="1" dirty="0">
                <a:latin typeface="Arial" panose="020B0604020202020204" pitchFamily="34" charset="0"/>
                <a:cs typeface="Arial" panose="020B0604020202020204" pitchFamily="34" charset="0"/>
              </a:rPr>
              <a:t> 1848</a:t>
            </a:r>
          </a:p>
          <a:p>
            <a:r>
              <a:rPr lang="en-GB" sz="2400" b="1" dirty="0">
                <a:latin typeface="Arial" panose="020B0604020202020204" pitchFamily="34" charset="0"/>
                <a:cs typeface="Arial" panose="020B0604020202020204" pitchFamily="34" charset="0"/>
              </a:rPr>
              <a:t>Kennington Common</a:t>
            </a:r>
          </a:p>
        </p:txBody>
      </p:sp>
      <p:pic>
        <p:nvPicPr>
          <p:cNvPr id="9220" name="Picture 4" descr="The Great Chartist Meeting on Kennington Common, April 10, 1848.jpg"/>
          <p:cNvPicPr>
            <a:picLocks noChangeAspect="1"/>
          </p:cNvPicPr>
          <p:nvPr/>
        </p:nvPicPr>
        <p:blipFill>
          <a:blip r:embed="rId3"/>
          <a:srcRect/>
          <a:stretch>
            <a:fillRect/>
          </a:stretch>
        </p:blipFill>
        <p:spPr bwMode="auto">
          <a:xfrm>
            <a:off x="4881563" y="142876"/>
            <a:ext cx="5580062" cy="5072063"/>
          </a:xfrm>
          <a:prstGeom prst="rect">
            <a:avLst/>
          </a:prstGeom>
          <a:noFill/>
          <a:ln w="9525">
            <a:noFill/>
            <a:miter lim="800000"/>
            <a:headEnd/>
            <a:tailEnd/>
          </a:ln>
        </p:spPr>
      </p:pic>
      <p:pic>
        <p:nvPicPr>
          <p:cNvPr id="9221" name="Picture 5" descr="482454888_65eda75c37.jpg"/>
          <p:cNvPicPr>
            <a:picLocks noChangeAspect="1"/>
          </p:cNvPicPr>
          <p:nvPr/>
        </p:nvPicPr>
        <p:blipFill>
          <a:blip r:embed="rId4"/>
          <a:srcRect/>
          <a:stretch>
            <a:fillRect/>
          </a:stretch>
        </p:blipFill>
        <p:spPr bwMode="auto">
          <a:xfrm>
            <a:off x="3024189" y="142875"/>
            <a:ext cx="1525587" cy="1214438"/>
          </a:xfrm>
          <a:prstGeom prst="rect">
            <a:avLst/>
          </a:prstGeom>
          <a:noFill/>
          <a:ln w="9525">
            <a:noFill/>
            <a:miter lim="800000"/>
            <a:headEnd/>
            <a:tailEnd/>
          </a:ln>
        </p:spPr>
      </p:pic>
      <p:pic>
        <p:nvPicPr>
          <p:cNvPr id="9222" name="Picture 7" descr="482454888_65eda75c37.jpg"/>
          <p:cNvPicPr>
            <a:picLocks noChangeAspect="1"/>
          </p:cNvPicPr>
          <p:nvPr/>
        </p:nvPicPr>
        <p:blipFill>
          <a:blip r:embed="rId4"/>
          <a:srcRect/>
          <a:stretch>
            <a:fillRect/>
          </a:stretch>
        </p:blipFill>
        <p:spPr bwMode="auto">
          <a:xfrm>
            <a:off x="3024189" y="1428750"/>
            <a:ext cx="1525587" cy="1214438"/>
          </a:xfrm>
          <a:prstGeom prst="rect">
            <a:avLst/>
          </a:prstGeom>
          <a:noFill/>
          <a:ln w="9525">
            <a:noFill/>
            <a:miter lim="800000"/>
            <a:headEnd/>
            <a:tailEnd/>
          </a:ln>
        </p:spPr>
      </p:pic>
      <p:pic>
        <p:nvPicPr>
          <p:cNvPr id="9223" name="Picture 8" descr="482454888_65eda75c37.jpg"/>
          <p:cNvPicPr>
            <a:picLocks noChangeAspect="1"/>
          </p:cNvPicPr>
          <p:nvPr/>
        </p:nvPicPr>
        <p:blipFill>
          <a:blip r:embed="rId4"/>
          <a:srcRect/>
          <a:stretch>
            <a:fillRect/>
          </a:stretch>
        </p:blipFill>
        <p:spPr bwMode="auto">
          <a:xfrm>
            <a:off x="3024189" y="2714625"/>
            <a:ext cx="1525587" cy="1214438"/>
          </a:xfrm>
          <a:prstGeom prst="rect">
            <a:avLst/>
          </a:prstGeom>
          <a:noFill/>
          <a:ln w="9525">
            <a:noFill/>
            <a:miter lim="800000"/>
            <a:headEnd/>
            <a:tailEnd/>
          </a:ln>
        </p:spPr>
      </p:pic>
      <p:pic>
        <p:nvPicPr>
          <p:cNvPr id="9224" name="Picture 9" descr="482454888_65eda75c37.jpg"/>
          <p:cNvPicPr>
            <a:picLocks noChangeAspect="1"/>
          </p:cNvPicPr>
          <p:nvPr/>
        </p:nvPicPr>
        <p:blipFill>
          <a:blip r:embed="rId4"/>
          <a:srcRect/>
          <a:stretch>
            <a:fillRect/>
          </a:stretch>
        </p:blipFill>
        <p:spPr bwMode="auto">
          <a:xfrm>
            <a:off x="3024189" y="4000500"/>
            <a:ext cx="1525587" cy="1214438"/>
          </a:xfrm>
          <a:prstGeom prst="rect">
            <a:avLst/>
          </a:prstGeom>
          <a:noFill/>
          <a:ln w="9525">
            <a:noFill/>
            <a:miter lim="800000"/>
            <a:headEnd/>
            <a:tailEnd/>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24000" y="0"/>
            <a:ext cx="1285852" cy="6858000"/>
          </a:xfrm>
          <a:prstGeom prst="rect">
            <a:avLst/>
          </a:prstGeom>
          <a:noFill/>
          <a:ln>
            <a:noFill/>
          </a:ln>
        </p:spPr>
      </p:pic>
      <p:sp>
        <p:nvSpPr>
          <p:cNvPr id="10243" name="TextBox 3"/>
          <p:cNvSpPr txBox="1">
            <a:spLocks noChangeArrowheads="1"/>
          </p:cNvSpPr>
          <p:nvPr/>
        </p:nvSpPr>
        <p:spPr bwMode="auto">
          <a:xfrm>
            <a:off x="3451669" y="5927177"/>
            <a:ext cx="6441187" cy="461665"/>
          </a:xfrm>
          <a:prstGeom prst="rect">
            <a:avLst/>
          </a:prstGeom>
          <a:noFill/>
          <a:ln w="9525">
            <a:noFill/>
            <a:miter lim="800000"/>
            <a:headEnd/>
            <a:tailEnd/>
          </a:ln>
        </p:spPr>
        <p:txBody>
          <a:bodyPr wrap="none">
            <a:spAutoFit/>
          </a:bodyPr>
          <a:lstStyle/>
          <a:p>
            <a:r>
              <a:rPr lang="en-GB" sz="2400" b="1" dirty="0">
                <a:latin typeface="Arial" panose="020B0604020202020204" pitchFamily="34" charset="0"/>
                <a:cs typeface="Arial" panose="020B0604020202020204" pitchFamily="34" charset="0"/>
              </a:rPr>
              <a:t>Charles Booth – London poverty map 1889</a:t>
            </a:r>
          </a:p>
        </p:txBody>
      </p:sp>
      <p:pic>
        <p:nvPicPr>
          <p:cNvPr id="10244" name="Picture 5" descr="Booth1889Detail Whitechapel London.jpg"/>
          <p:cNvPicPr>
            <a:picLocks noChangeAspect="1"/>
          </p:cNvPicPr>
          <p:nvPr/>
        </p:nvPicPr>
        <p:blipFill>
          <a:blip r:embed="rId3"/>
          <a:srcRect/>
          <a:stretch>
            <a:fillRect/>
          </a:stretch>
        </p:blipFill>
        <p:spPr bwMode="auto">
          <a:xfrm>
            <a:off x="3381376" y="357189"/>
            <a:ext cx="6581775" cy="5248275"/>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3"/>
          <p:cNvPicPr>
            <a:picLocks noChangeAspect="1" noChangeArrowheads="1"/>
          </p:cNvPicPr>
          <p:nvPr/>
        </p:nvPicPr>
        <p:blipFill>
          <a:blip r:embed="rId3"/>
          <a:srcRect/>
          <a:stretch>
            <a:fillRect/>
          </a:stretch>
        </p:blipFill>
        <p:spPr bwMode="auto">
          <a:xfrm>
            <a:off x="6342064" y="0"/>
            <a:ext cx="4325937" cy="5562600"/>
          </a:xfrm>
          <a:prstGeom prst="rect">
            <a:avLst/>
          </a:prstGeom>
          <a:noFill/>
          <a:ln w="9525">
            <a:noFill/>
            <a:miter lim="800000"/>
            <a:headEnd/>
            <a:tailEnd/>
          </a:ln>
        </p:spPr>
      </p:pic>
      <p:sp>
        <p:nvSpPr>
          <p:cNvPr id="60418" name="Text Box 4"/>
          <p:cNvSpPr txBox="1">
            <a:spLocks noChangeArrowheads="1"/>
          </p:cNvSpPr>
          <p:nvPr/>
        </p:nvSpPr>
        <p:spPr bwMode="auto">
          <a:xfrm>
            <a:off x="7485502" y="5643564"/>
            <a:ext cx="2450222" cy="1015663"/>
          </a:xfrm>
          <a:prstGeom prst="rect">
            <a:avLst/>
          </a:prstGeom>
          <a:noFill/>
          <a:ln w="9525">
            <a:noFill/>
            <a:miter lim="800000"/>
            <a:headEnd/>
            <a:tailEnd/>
          </a:ln>
        </p:spPr>
        <p:txBody>
          <a:bodyPr wrap="none">
            <a:spAutoFit/>
          </a:bodyPr>
          <a:lstStyle/>
          <a:p>
            <a:pPr algn="ctr" eaLnBrk="0" hangingPunct="0"/>
            <a:r>
              <a:rPr lang="en-GB" sz="2800" b="1">
                <a:cs typeface="Arial" charset="0"/>
              </a:rPr>
              <a:t>Charles Darwin</a:t>
            </a:r>
          </a:p>
          <a:p>
            <a:pPr algn="ctr" eaLnBrk="0" hangingPunct="0"/>
            <a:r>
              <a:rPr lang="en-GB" sz="1600" i="1">
                <a:cs typeface="Arial" charset="0"/>
              </a:rPr>
              <a:t>Origin of the Species</a:t>
            </a:r>
            <a:endParaRPr lang="en-GB" sz="1600" b="1" i="1">
              <a:cs typeface="Arial" charset="0"/>
            </a:endParaRPr>
          </a:p>
          <a:p>
            <a:pPr algn="ctr" eaLnBrk="0" hangingPunct="0"/>
            <a:r>
              <a:rPr lang="en-GB" sz="1600" b="1">
                <a:cs typeface="Arial" charset="0"/>
              </a:rPr>
              <a:t>1859</a:t>
            </a:r>
          </a:p>
        </p:txBody>
      </p:sp>
      <p:pic>
        <p:nvPicPr>
          <p:cNvPr id="60419" name="Picture 5" descr="Charles Darwin 1809-82 01"/>
          <p:cNvPicPr>
            <a:picLocks noChangeAspect="1" noChangeArrowheads="1"/>
          </p:cNvPicPr>
          <p:nvPr/>
        </p:nvPicPr>
        <p:blipFill>
          <a:blip r:embed="rId4"/>
          <a:srcRect/>
          <a:stretch>
            <a:fillRect/>
          </a:stretch>
        </p:blipFill>
        <p:spPr bwMode="auto">
          <a:xfrm>
            <a:off x="1524001" y="0"/>
            <a:ext cx="4265613" cy="6858000"/>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6FA28-447B-DF2F-5C8A-6BFCBEBE900A}"/>
              </a:ext>
            </a:extLst>
          </p:cNvPr>
          <p:cNvSpPr txBox="1"/>
          <p:nvPr/>
        </p:nvSpPr>
        <p:spPr>
          <a:xfrm>
            <a:off x="1817961" y="3044279"/>
            <a:ext cx="5412059" cy="2123658"/>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 Neoclassicism  /  </a:t>
            </a:r>
          </a:p>
          <a:p>
            <a:r>
              <a:rPr lang="en-GB" sz="4400" dirty="0">
                <a:latin typeface="Arial" panose="020B0604020202020204" pitchFamily="34" charset="0"/>
                <a:cs typeface="Arial" panose="020B0604020202020204" pitchFamily="34" charset="0"/>
              </a:rPr>
              <a:t>			romanticism  / </a:t>
            </a:r>
          </a:p>
          <a:p>
            <a:r>
              <a:rPr lang="en-GB" sz="4400" dirty="0">
                <a:latin typeface="Arial" panose="020B0604020202020204" pitchFamily="34" charset="0"/>
                <a:cs typeface="Arial" panose="020B0604020202020204" pitchFamily="34" charset="0"/>
              </a:rPr>
              <a:t>					picturesque</a:t>
            </a:r>
          </a:p>
        </p:txBody>
      </p:sp>
    </p:spTree>
    <p:extLst>
      <p:ext uri="{BB962C8B-B14F-4D97-AF65-F5344CB8AC3E}">
        <p14:creationId xmlns:p14="http://schemas.microsoft.com/office/powerpoint/2010/main" val="385758620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283.jpg"/>
          <p:cNvPicPr>
            <a:picLocks noChangeAspect="1"/>
          </p:cNvPicPr>
          <p:nvPr/>
        </p:nvPicPr>
        <p:blipFill>
          <a:blip r:embed="rId2">
            <a:duotone>
              <a:schemeClr val="accent6">
                <a:shade val="45000"/>
                <a:satMod val="135000"/>
              </a:schemeClr>
              <a:prstClr val="white"/>
            </a:duotone>
          </a:blip>
          <a:stretch>
            <a:fillRect/>
          </a:stretch>
        </p:blipFill>
        <p:spPr>
          <a:xfrm>
            <a:off x="15924" y="0"/>
            <a:ext cx="1285852" cy="6858000"/>
          </a:xfrm>
          <a:prstGeom prst="rect">
            <a:avLst/>
          </a:prstGeom>
          <a:noFill/>
          <a:ln>
            <a:noFill/>
          </a:ln>
        </p:spPr>
      </p:pic>
      <p:sp>
        <p:nvSpPr>
          <p:cNvPr id="9219" name="TextBox 3"/>
          <p:cNvSpPr txBox="1">
            <a:spLocks noChangeArrowheads="1"/>
          </p:cNvSpPr>
          <p:nvPr/>
        </p:nvSpPr>
        <p:spPr bwMode="auto">
          <a:xfrm>
            <a:off x="6310315" y="5857892"/>
            <a:ext cx="5738494" cy="954107"/>
          </a:xfrm>
          <a:prstGeom prst="rect">
            <a:avLst/>
          </a:prstGeom>
          <a:noFill/>
          <a:ln w="9525">
            <a:noFill/>
            <a:miter lim="800000"/>
            <a:headEnd/>
            <a:tailEnd/>
          </a:ln>
        </p:spPr>
        <p:txBody>
          <a:bodyPr wrap="none">
            <a:spAutoFit/>
          </a:bodyPr>
          <a:lstStyle/>
          <a:p>
            <a:r>
              <a:rPr lang="en-US" sz="2800" b="1" dirty="0">
                <a:latin typeface="Arial" panose="020B0604020202020204" pitchFamily="34" charset="0"/>
                <a:cs typeface="Arial" panose="020B0604020202020204" pitchFamily="34" charset="0"/>
              </a:rPr>
              <a:t>Frankenstein;</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or, the Modern Prometheus 1831</a:t>
            </a:r>
            <a:endParaRPr lang="en-GB" sz="2800" b="1" dirty="0">
              <a:latin typeface="Arial" panose="020B0604020202020204" pitchFamily="34" charset="0"/>
              <a:cs typeface="Arial" panose="020B0604020202020204" pitchFamily="34" charset="0"/>
            </a:endParaRPr>
          </a:p>
        </p:txBody>
      </p:sp>
      <p:pic>
        <p:nvPicPr>
          <p:cNvPr id="9" name="Picture 8" descr="461px-Frontispiece_to_Frankenstein_1831.jpg"/>
          <p:cNvPicPr>
            <a:picLocks noChangeAspect="1"/>
          </p:cNvPicPr>
          <p:nvPr/>
        </p:nvPicPr>
        <p:blipFill>
          <a:blip r:embed="rId3"/>
          <a:stretch>
            <a:fillRect/>
          </a:stretch>
        </p:blipFill>
        <p:spPr>
          <a:xfrm>
            <a:off x="7855437" y="0"/>
            <a:ext cx="4315597" cy="5607470"/>
          </a:xfrm>
          <a:prstGeom prst="rect">
            <a:avLst/>
          </a:prstGeom>
        </p:spPr>
      </p:pic>
      <p:pic>
        <p:nvPicPr>
          <p:cNvPr id="10" name="Picture 9" descr="250px-John_Keats_by_William_Hilton 1795.jpg"/>
          <p:cNvPicPr>
            <a:picLocks noChangeAspect="1"/>
          </p:cNvPicPr>
          <p:nvPr/>
        </p:nvPicPr>
        <p:blipFill>
          <a:blip r:embed="rId4"/>
          <a:stretch>
            <a:fillRect/>
          </a:stretch>
        </p:blipFill>
        <p:spPr>
          <a:xfrm>
            <a:off x="1301776" y="0"/>
            <a:ext cx="1214446" cy="1481625"/>
          </a:xfrm>
          <a:prstGeom prst="rect">
            <a:avLst/>
          </a:prstGeom>
        </p:spPr>
      </p:pic>
      <p:pic>
        <p:nvPicPr>
          <p:cNvPr id="11" name="Picture 10" descr="William_Blake_by_Thomas_Phillips 1807.jpg"/>
          <p:cNvPicPr>
            <a:picLocks noChangeAspect="1"/>
          </p:cNvPicPr>
          <p:nvPr/>
        </p:nvPicPr>
        <p:blipFill>
          <a:blip r:embed="rId5" cstate="print"/>
          <a:stretch>
            <a:fillRect/>
          </a:stretch>
        </p:blipFill>
        <p:spPr>
          <a:xfrm>
            <a:off x="1301776" y="1481625"/>
            <a:ext cx="1214446" cy="1577203"/>
          </a:xfrm>
          <a:prstGeom prst="rect">
            <a:avLst/>
          </a:prstGeom>
        </p:spPr>
      </p:pic>
      <p:pic>
        <p:nvPicPr>
          <p:cNvPr id="12" name="Picture 11" descr="William Wordsworth 1842.jpg"/>
          <p:cNvPicPr>
            <a:picLocks noChangeAspect="1"/>
          </p:cNvPicPr>
          <p:nvPr/>
        </p:nvPicPr>
        <p:blipFill>
          <a:blip r:embed="rId6" cstate="print"/>
          <a:stretch>
            <a:fillRect/>
          </a:stretch>
        </p:blipFill>
        <p:spPr>
          <a:xfrm>
            <a:off x="1313277" y="3103056"/>
            <a:ext cx="1224702" cy="1500198"/>
          </a:xfrm>
          <a:prstGeom prst="rect">
            <a:avLst/>
          </a:prstGeom>
        </p:spPr>
      </p:pic>
      <p:pic>
        <p:nvPicPr>
          <p:cNvPr id="13" name="Picture 12" descr="488px-RothwellMaryShelley.jpg"/>
          <p:cNvPicPr>
            <a:picLocks noChangeAspect="1"/>
          </p:cNvPicPr>
          <p:nvPr/>
        </p:nvPicPr>
        <p:blipFill>
          <a:blip r:embed="rId7" cstate="print"/>
          <a:stretch>
            <a:fillRect/>
          </a:stretch>
        </p:blipFill>
        <p:spPr>
          <a:xfrm>
            <a:off x="1414546" y="4629789"/>
            <a:ext cx="1214446" cy="1493171"/>
          </a:xfrm>
          <a:prstGeom prst="rect">
            <a:avLst/>
          </a:prstGeom>
        </p:spPr>
      </p:pic>
      <p:sp>
        <p:nvSpPr>
          <p:cNvPr id="14" name="TextBox 13"/>
          <p:cNvSpPr txBox="1"/>
          <p:nvPr/>
        </p:nvSpPr>
        <p:spPr>
          <a:xfrm>
            <a:off x="3233378" y="556146"/>
            <a:ext cx="1103187"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Keats</a:t>
            </a:r>
            <a:endParaRPr lang="en-US" sz="2800" dirty="0">
              <a:latin typeface="Arial" panose="020B0604020202020204" pitchFamily="34" charset="0"/>
              <a:cs typeface="Arial" panose="020B0604020202020204" pitchFamily="34" charset="0"/>
            </a:endParaRPr>
          </a:p>
        </p:txBody>
      </p:sp>
      <p:sp>
        <p:nvSpPr>
          <p:cNvPr id="15" name="TextBox 14"/>
          <p:cNvSpPr txBox="1"/>
          <p:nvPr/>
        </p:nvSpPr>
        <p:spPr>
          <a:xfrm>
            <a:off x="3310372" y="2008616"/>
            <a:ext cx="1083951"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Blake</a:t>
            </a:r>
            <a:endParaRPr lang="en-US" sz="2800" dirty="0">
              <a:latin typeface="Arial" panose="020B0604020202020204" pitchFamily="34" charset="0"/>
              <a:cs typeface="Arial" panose="020B0604020202020204" pitchFamily="34" charset="0"/>
            </a:endParaRPr>
          </a:p>
        </p:txBody>
      </p:sp>
      <p:sp>
        <p:nvSpPr>
          <p:cNvPr id="16" name="TextBox 15"/>
          <p:cNvSpPr txBox="1"/>
          <p:nvPr/>
        </p:nvSpPr>
        <p:spPr>
          <a:xfrm>
            <a:off x="3310372" y="3461086"/>
            <a:ext cx="2096984"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Wordsworth</a:t>
            </a:r>
            <a:endParaRPr lang="en-US" sz="2800" dirty="0">
              <a:latin typeface="Arial" panose="020B0604020202020204" pitchFamily="34" charset="0"/>
              <a:cs typeface="Arial" panose="020B0604020202020204" pitchFamily="34" charset="0"/>
            </a:endParaRPr>
          </a:p>
        </p:txBody>
      </p:sp>
      <p:sp>
        <p:nvSpPr>
          <p:cNvPr id="17" name="TextBox 16"/>
          <p:cNvSpPr txBox="1"/>
          <p:nvPr/>
        </p:nvSpPr>
        <p:spPr>
          <a:xfrm>
            <a:off x="3368087" y="5198626"/>
            <a:ext cx="1364476"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Shelley</a:t>
            </a:r>
            <a:endParaRPr lang="en-US" sz="2800" dirty="0">
              <a:latin typeface="Arial" panose="020B0604020202020204" pitchFamily="34" charset="0"/>
              <a:cs typeface="Arial" panose="020B0604020202020204" pitchFamily="34" charset="0"/>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outdoor, nature, mountain&#10;&#10;Description automatically generated">
            <a:extLst>
              <a:ext uri="{FF2B5EF4-FFF2-40B4-BE49-F238E27FC236}">
                <a16:creationId xmlns:a16="http://schemas.microsoft.com/office/drawing/2014/main" id="{9BD79C60-9D52-129E-1909-CCF50DC49F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8" y="0"/>
            <a:ext cx="12184264" cy="6858000"/>
          </a:xfrm>
          <a:prstGeom prst="rect">
            <a:avLst/>
          </a:prstGeom>
        </p:spPr>
      </p:pic>
      <p:sp>
        <p:nvSpPr>
          <p:cNvPr id="2" name="TextBox 1">
            <a:extLst>
              <a:ext uri="{FF2B5EF4-FFF2-40B4-BE49-F238E27FC236}">
                <a16:creationId xmlns:a16="http://schemas.microsoft.com/office/drawing/2014/main" id="{8FDAFC98-5890-08CB-AA7E-6D3588C2FBA1}"/>
              </a:ext>
            </a:extLst>
          </p:cNvPr>
          <p:cNvSpPr txBox="1"/>
          <p:nvPr/>
        </p:nvSpPr>
        <p:spPr>
          <a:xfrm>
            <a:off x="8419537" y="6097502"/>
            <a:ext cx="3592650" cy="461665"/>
          </a:xfrm>
          <a:prstGeom prst="rect">
            <a:avLst/>
          </a:prstGeom>
          <a:noFill/>
        </p:spPr>
        <p:txBody>
          <a:bodyPr wrap="none" rtlCol="0">
            <a:spAutoFit/>
          </a:bodyPr>
          <a:lstStyle/>
          <a:p>
            <a:r>
              <a:rPr lang="en-GB" sz="2400" dirty="0" err="1">
                <a:latin typeface="Arial" panose="020B0604020202020204" pitchFamily="34" charset="0"/>
                <a:cs typeface="Arial" panose="020B0604020202020204" pitchFamily="34" charset="0"/>
              </a:rPr>
              <a:t>Hafod</a:t>
            </a:r>
            <a:r>
              <a:rPr lang="en-GB" sz="2400" dirty="0">
                <a:latin typeface="Arial" panose="020B0604020202020204" pitchFamily="34" charset="0"/>
                <a:cs typeface="Arial" panose="020B0604020202020204" pitchFamily="34" charset="0"/>
              </a:rPr>
              <a:t> estate, Ceredigion</a:t>
            </a:r>
          </a:p>
        </p:txBody>
      </p:sp>
    </p:spTree>
    <p:extLst>
      <p:ext uri="{BB962C8B-B14F-4D97-AF65-F5344CB8AC3E}">
        <p14:creationId xmlns:p14="http://schemas.microsoft.com/office/powerpoint/2010/main" val="60155968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165600" y="1643063"/>
            <a:ext cx="7812423" cy="5024365"/>
          </a:xfrm>
          <a:prstGeom prst="rect">
            <a:avLst/>
          </a:prstGeom>
        </p:spPr>
      </p:pic>
      <p:sp>
        <p:nvSpPr>
          <p:cNvPr id="3" name="Title 2"/>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Hellenism in Victorian Britain</a:t>
            </a:r>
          </a:p>
        </p:txBody>
      </p:sp>
      <p:pic>
        <p:nvPicPr>
          <p:cNvPr id="5" name="Picture 4"/>
          <p:cNvPicPr>
            <a:picLocks noChangeAspect="1"/>
          </p:cNvPicPr>
          <p:nvPr/>
        </p:nvPicPr>
        <p:blipFill>
          <a:blip r:embed="rId3"/>
          <a:stretch>
            <a:fillRect/>
          </a:stretch>
        </p:blipFill>
        <p:spPr>
          <a:xfrm>
            <a:off x="203200" y="1643063"/>
            <a:ext cx="3391998" cy="5049837"/>
          </a:xfrm>
          <a:prstGeom prst="rect">
            <a:avLst/>
          </a:prstGeom>
        </p:spPr>
      </p:pic>
    </p:spTree>
    <p:extLst>
      <p:ext uri="{BB962C8B-B14F-4D97-AF65-F5344CB8AC3E}">
        <p14:creationId xmlns:p14="http://schemas.microsoft.com/office/powerpoint/2010/main" val="18923621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DAFC98-5890-08CB-AA7E-6D3588C2FBA1}"/>
              </a:ext>
            </a:extLst>
          </p:cNvPr>
          <p:cNvSpPr txBox="1"/>
          <p:nvPr/>
        </p:nvSpPr>
        <p:spPr>
          <a:xfrm>
            <a:off x="2155371" y="2786743"/>
            <a:ext cx="8468985" cy="769441"/>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Archaeology &amp; Colonialism today</a:t>
            </a:r>
          </a:p>
        </p:txBody>
      </p:sp>
    </p:spTree>
    <p:extLst>
      <p:ext uri="{BB962C8B-B14F-4D97-AF65-F5344CB8AC3E}">
        <p14:creationId xmlns:p14="http://schemas.microsoft.com/office/powerpoint/2010/main" val="132950097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8413"/>
          <a:stretch/>
        </p:blipFill>
        <p:spPr>
          <a:xfrm>
            <a:off x="-14113" y="0"/>
            <a:ext cx="12186439" cy="4078014"/>
          </a:xfrm>
          <a:prstGeom prst="rect">
            <a:avLst/>
          </a:prstGeom>
        </p:spPr>
      </p:pic>
      <p:sp>
        <p:nvSpPr>
          <p:cNvPr id="3" name="Rectangle 2"/>
          <p:cNvSpPr/>
          <p:nvPr/>
        </p:nvSpPr>
        <p:spPr>
          <a:xfrm>
            <a:off x="0" y="4673740"/>
            <a:ext cx="12192000" cy="646331"/>
          </a:xfrm>
          <a:prstGeom prst="rect">
            <a:avLst/>
          </a:prstGeom>
        </p:spPr>
        <p:txBody>
          <a:bodyPr wrap="square">
            <a:spAutoFit/>
          </a:bodyPr>
          <a:lstStyle/>
          <a:p>
            <a:pPr algn="ctr"/>
            <a:r>
              <a:rPr lang="en-GB" sz="3600" b="1" dirty="0">
                <a:latin typeface="Arial" panose="020B0604020202020204" pitchFamily="34" charset="0"/>
                <a:cs typeface="Arial" panose="020B0604020202020204" pitchFamily="34" charset="0"/>
              </a:rPr>
              <a:t>Parthenon Marbles</a:t>
            </a:r>
          </a:p>
        </p:txBody>
      </p:sp>
    </p:spTree>
    <p:extLst>
      <p:ext uri="{BB962C8B-B14F-4D97-AF65-F5344CB8AC3E}">
        <p14:creationId xmlns:p14="http://schemas.microsoft.com/office/powerpoint/2010/main" val="2925499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0" y="-9525"/>
            <a:ext cx="4578350" cy="6867525"/>
          </a:xfrm>
          <a:prstGeom prst="rect">
            <a:avLst/>
          </a:prstGeom>
        </p:spPr>
      </p:pic>
      <p:sp>
        <p:nvSpPr>
          <p:cNvPr id="7" name="Rectangle 6"/>
          <p:cNvSpPr/>
          <p:nvPr/>
        </p:nvSpPr>
        <p:spPr>
          <a:xfrm>
            <a:off x="5067300" y="435721"/>
            <a:ext cx="4497114" cy="3046988"/>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Thomas Bruce, </a:t>
            </a:r>
          </a:p>
          <a:p>
            <a:r>
              <a:rPr lang="en-GB" sz="2400" dirty="0">
                <a:latin typeface="Arial" panose="020B0604020202020204" pitchFamily="34" charset="0"/>
                <a:cs typeface="Arial" panose="020B0604020202020204" pitchFamily="34" charset="0"/>
              </a:rPr>
              <a:t>7th Earl of Elgin (1766–1841)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nobleman, soldier, politician and diplomat, who negotiated removal of marble sculptures from the Parthenon in Athens with Ottoman authorities</a:t>
            </a:r>
          </a:p>
        </p:txBody>
      </p:sp>
    </p:spTree>
    <p:extLst>
      <p:ext uri="{BB962C8B-B14F-4D97-AF65-F5344CB8AC3E}">
        <p14:creationId xmlns:p14="http://schemas.microsoft.com/office/powerpoint/2010/main" val="6725371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5511" y="0"/>
            <a:ext cx="9437882" cy="6724491"/>
          </a:xfrm>
          <a:prstGeom prst="rect">
            <a:avLst/>
          </a:prstGeom>
        </p:spPr>
      </p:pic>
      <p:sp>
        <p:nvSpPr>
          <p:cNvPr id="5" name="Rectangle 4"/>
          <p:cNvSpPr/>
          <p:nvPr/>
        </p:nvSpPr>
        <p:spPr>
          <a:xfrm>
            <a:off x="9690538" y="1246438"/>
            <a:ext cx="2207172" cy="1938992"/>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Elgin Room at the British Museum by Archibald Archer (1819)</a:t>
            </a:r>
          </a:p>
        </p:txBody>
      </p:sp>
    </p:spTree>
    <p:extLst>
      <p:ext uri="{BB962C8B-B14F-4D97-AF65-F5344CB8AC3E}">
        <p14:creationId xmlns:p14="http://schemas.microsoft.com/office/powerpoint/2010/main" val="296310722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5500" y="249237"/>
            <a:ext cx="10515600" cy="1325563"/>
          </a:xfrm>
        </p:spPr>
        <p:txBody>
          <a:bodyPr>
            <a:normAutofit/>
          </a:bodyPr>
          <a:lstStyle/>
          <a:p>
            <a:br>
              <a:rPr lang="en-GB" sz="4000" dirty="0">
                <a:latin typeface="Elephant" panose="02020904090505020303" pitchFamily="18" charset="0"/>
              </a:rPr>
            </a:br>
            <a:endParaRPr lang="en-GB" sz="4000" dirty="0">
              <a:latin typeface="Elephant" panose="02020904090505020303" pitchFamily="18" charset="0"/>
            </a:endParaRPr>
          </a:p>
        </p:txBody>
      </p:sp>
      <p:pic>
        <p:nvPicPr>
          <p:cNvPr id="2" name="Picture 1"/>
          <p:cNvPicPr>
            <a:picLocks noChangeAspect="1"/>
          </p:cNvPicPr>
          <p:nvPr/>
        </p:nvPicPr>
        <p:blipFill>
          <a:blip r:embed="rId3"/>
          <a:stretch>
            <a:fillRect/>
          </a:stretch>
        </p:blipFill>
        <p:spPr>
          <a:xfrm>
            <a:off x="8066261" y="19269"/>
            <a:ext cx="4005012" cy="4814105"/>
          </a:xfrm>
          <a:prstGeom prst="rect">
            <a:avLst/>
          </a:prstGeom>
        </p:spPr>
      </p:pic>
      <p:sp>
        <p:nvSpPr>
          <p:cNvPr id="10" name="Rectangle 9"/>
          <p:cNvSpPr/>
          <p:nvPr/>
        </p:nvSpPr>
        <p:spPr>
          <a:xfrm>
            <a:off x="8741449" y="4984330"/>
            <a:ext cx="3329824" cy="923330"/>
          </a:xfrm>
          <a:prstGeom prst="rect">
            <a:avLst/>
          </a:prstGeom>
        </p:spPr>
        <p:txBody>
          <a:bodyPr wrap="square">
            <a:spAutoFit/>
          </a:bodyPr>
          <a:lstStyle/>
          <a:p>
            <a:r>
              <a:rPr lang="en-GB" dirty="0">
                <a:solidFill>
                  <a:prstClr val="white"/>
                </a:solidFill>
                <a:latin typeface="Franklin Gothic Medium"/>
              </a:rPr>
              <a:t>Lord Byron </a:t>
            </a:r>
          </a:p>
          <a:p>
            <a:r>
              <a:rPr lang="en-GB" dirty="0">
                <a:solidFill>
                  <a:prstClr val="white"/>
                </a:solidFill>
                <a:latin typeface="Franklin Gothic Medium"/>
              </a:rPr>
              <a:t>painted by Thomas Phillips in 1813</a:t>
            </a:r>
          </a:p>
        </p:txBody>
      </p:sp>
      <p:sp>
        <p:nvSpPr>
          <p:cNvPr id="4" name="Rectangle 3"/>
          <p:cNvSpPr/>
          <p:nvPr/>
        </p:nvSpPr>
        <p:spPr>
          <a:xfrm>
            <a:off x="415086" y="249237"/>
            <a:ext cx="7457162" cy="6001643"/>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Dull is the eye that will not weep to see</a:t>
            </a:r>
          </a:p>
          <a:p>
            <a:r>
              <a:rPr lang="en-GB" sz="2800" dirty="0">
                <a:solidFill>
                  <a:srgbClr val="FFFF00"/>
                </a:solidFill>
                <a:latin typeface="Arial" panose="020B0604020202020204" pitchFamily="34" charset="0"/>
                <a:cs typeface="Arial" panose="020B0604020202020204" pitchFamily="34" charset="0"/>
              </a:rPr>
              <a:t>Thy walls defaced, thy mouldering shrines removed</a:t>
            </a:r>
          </a:p>
          <a:p>
            <a:r>
              <a:rPr lang="en-GB" sz="2800" dirty="0">
                <a:latin typeface="Arial" panose="020B0604020202020204" pitchFamily="34" charset="0"/>
                <a:cs typeface="Arial" panose="020B0604020202020204" pitchFamily="34" charset="0"/>
              </a:rPr>
              <a:t>By </a:t>
            </a:r>
            <a:r>
              <a:rPr lang="en-GB" sz="2800" dirty="0">
                <a:solidFill>
                  <a:srgbClr val="FFFF00"/>
                </a:solidFill>
                <a:latin typeface="Arial" panose="020B0604020202020204" pitchFamily="34" charset="0"/>
                <a:cs typeface="Arial" panose="020B0604020202020204" pitchFamily="34" charset="0"/>
              </a:rPr>
              <a:t>British hands</a:t>
            </a:r>
            <a:r>
              <a:rPr lang="en-GB" sz="2800" dirty="0">
                <a:latin typeface="Arial" panose="020B0604020202020204" pitchFamily="34" charset="0"/>
                <a:cs typeface="Arial" panose="020B0604020202020204" pitchFamily="34" charset="0"/>
              </a:rPr>
              <a:t>, which it had best behoved</a:t>
            </a:r>
          </a:p>
          <a:p>
            <a:r>
              <a:rPr lang="en-GB" sz="2800" dirty="0">
                <a:latin typeface="Arial" panose="020B0604020202020204" pitchFamily="34" charset="0"/>
                <a:cs typeface="Arial" panose="020B0604020202020204" pitchFamily="34" charset="0"/>
              </a:rPr>
              <a:t>To guard those relics ne'er to be restored.</a:t>
            </a:r>
          </a:p>
          <a:p>
            <a:r>
              <a:rPr lang="en-GB" sz="2800" dirty="0">
                <a:latin typeface="Arial" panose="020B0604020202020204" pitchFamily="34" charset="0"/>
                <a:cs typeface="Arial" panose="020B0604020202020204" pitchFamily="34" charset="0"/>
              </a:rPr>
              <a:t>Curst be the hour when from their isle they roved,</a:t>
            </a:r>
          </a:p>
          <a:p>
            <a:r>
              <a:rPr lang="en-GB" sz="2800" dirty="0">
                <a:latin typeface="Arial" panose="020B0604020202020204" pitchFamily="34" charset="0"/>
                <a:cs typeface="Arial" panose="020B0604020202020204" pitchFamily="34" charset="0"/>
              </a:rPr>
              <a:t>And once again thy </a:t>
            </a:r>
            <a:r>
              <a:rPr lang="en-GB" sz="2800" dirty="0">
                <a:solidFill>
                  <a:srgbClr val="FFFF00"/>
                </a:solidFill>
                <a:latin typeface="Arial" panose="020B0604020202020204" pitchFamily="34" charset="0"/>
                <a:cs typeface="Arial" panose="020B0604020202020204" pitchFamily="34" charset="0"/>
              </a:rPr>
              <a:t>hapless bosom gored</a:t>
            </a:r>
            <a:r>
              <a:rPr lang="en-GB" sz="2800" dirty="0">
                <a:latin typeface="Arial" panose="020B0604020202020204" pitchFamily="34" charset="0"/>
                <a:cs typeface="Arial" panose="020B0604020202020204" pitchFamily="34" charset="0"/>
              </a:rPr>
              <a:t>,</a:t>
            </a:r>
          </a:p>
          <a:p>
            <a:r>
              <a:rPr lang="en-GB" sz="2800" dirty="0">
                <a:latin typeface="Arial" panose="020B0604020202020204" pitchFamily="34" charset="0"/>
                <a:cs typeface="Arial" panose="020B0604020202020204" pitchFamily="34" charset="0"/>
              </a:rPr>
              <a:t>And </a:t>
            </a:r>
            <a:r>
              <a:rPr lang="en-GB" sz="2800" dirty="0" err="1">
                <a:solidFill>
                  <a:srgbClr val="FFFF00"/>
                </a:solidFill>
                <a:latin typeface="Arial" panose="020B0604020202020204" pitchFamily="34" charset="0"/>
                <a:cs typeface="Arial" panose="020B0604020202020204" pitchFamily="34" charset="0"/>
              </a:rPr>
              <a:t>snatch'd</a:t>
            </a:r>
            <a:r>
              <a:rPr lang="en-GB" sz="2800" dirty="0">
                <a:solidFill>
                  <a:srgbClr val="FFFF00"/>
                </a:solidFill>
                <a:latin typeface="Arial" panose="020B0604020202020204" pitchFamily="34" charset="0"/>
                <a:cs typeface="Arial" panose="020B0604020202020204" pitchFamily="34" charset="0"/>
              </a:rPr>
              <a:t> thy shrinking gods to northern climes abhorred</a:t>
            </a:r>
            <a:r>
              <a:rPr lang="en-GB" sz="2800" dirty="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marL="342900" indent="-342900" algn="r">
              <a:buFontTx/>
              <a:buChar char="-"/>
            </a:pPr>
            <a:r>
              <a:rPr lang="en-GB" sz="2800" dirty="0">
                <a:latin typeface="Arial" panose="020B0604020202020204" pitchFamily="34" charset="0"/>
                <a:cs typeface="Arial" panose="020B0604020202020204" pitchFamily="34" charset="0"/>
              </a:rPr>
              <a:t>Byron on Elgin marbles, </a:t>
            </a:r>
          </a:p>
          <a:p>
            <a:pPr marL="342900" indent="-342900" algn="r">
              <a:buFontTx/>
              <a:buChar char="-"/>
            </a:pPr>
            <a:r>
              <a:rPr lang="en-GB" sz="2800" i="1" dirty="0">
                <a:latin typeface="Arial" panose="020B0604020202020204" pitchFamily="34" charset="0"/>
                <a:cs typeface="Arial" panose="020B0604020202020204" pitchFamily="34" charset="0"/>
              </a:rPr>
              <a:t>Childe Harold's Pilgrimage </a:t>
            </a:r>
            <a:r>
              <a:rPr lang="en-GB" sz="2800" dirty="0">
                <a:latin typeface="Arial" panose="020B0604020202020204" pitchFamily="34" charset="0"/>
                <a:cs typeface="Arial" panose="020B0604020202020204" pitchFamily="34" charset="0"/>
              </a:rPr>
              <a:t>(1812)</a:t>
            </a:r>
          </a:p>
          <a:p>
            <a:endParaRPr lang="en-GB" sz="2000" dirty="0"/>
          </a:p>
        </p:txBody>
      </p:sp>
    </p:spTree>
    <p:extLst>
      <p:ext uri="{BB962C8B-B14F-4D97-AF65-F5344CB8AC3E}">
        <p14:creationId xmlns:p14="http://schemas.microsoft.com/office/powerpoint/2010/main" val="159612246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18413"/>
          <a:stretch/>
        </p:blipFill>
        <p:spPr>
          <a:xfrm>
            <a:off x="-14113" y="0"/>
            <a:ext cx="12186439" cy="4078014"/>
          </a:xfrm>
          <a:prstGeom prst="rect">
            <a:avLst/>
          </a:prstGeom>
        </p:spPr>
      </p:pic>
      <p:sp>
        <p:nvSpPr>
          <p:cNvPr id="3" name="Rectangle 2"/>
          <p:cNvSpPr/>
          <p:nvPr/>
        </p:nvSpPr>
        <p:spPr>
          <a:xfrm>
            <a:off x="830317" y="4274347"/>
            <a:ext cx="10720552" cy="2308324"/>
          </a:xfrm>
          <a:prstGeom prst="rect">
            <a:avLst/>
          </a:prstGeom>
        </p:spPr>
        <p:txBody>
          <a:bodyPr wrap="square">
            <a:spAutoFit/>
          </a:bodyPr>
          <a:lstStyle/>
          <a:p>
            <a:pPr algn="ctr"/>
            <a:r>
              <a:rPr lang="en-GB" sz="2400" b="0" i="0" dirty="0">
                <a:effectLst/>
                <a:latin typeface="Arial" panose="020B0604020202020204" pitchFamily="34" charset="0"/>
                <a:cs typeface="Arial" panose="020B0604020202020204" pitchFamily="34" charset="0"/>
              </a:rPr>
              <a:t>Michelle </a:t>
            </a:r>
            <a:r>
              <a:rPr lang="en-GB" sz="2400" b="0" i="0" dirty="0" err="1">
                <a:effectLst/>
                <a:latin typeface="Arial" panose="020B0604020202020204" pitchFamily="34" charset="0"/>
                <a:cs typeface="Arial" panose="020B0604020202020204" pitchFamily="34" charset="0"/>
              </a:rPr>
              <a:t>Donelan</a:t>
            </a:r>
            <a:r>
              <a:rPr lang="en-GB" sz="2400" b="0" i="0" dirty="0">
                <a:effectLst/>
                <a:latin typeface="Arial" panose="020B0604020202020204" pitchFamily="34" charset="0"/>
                <a:cs typeface="Arial" panose="020B0604020202020204" pitchFamily="34" charset="0"/>
              </a:rPr>
              <a:t>  UK Culture Secretary:</a:t>
            </a:r>
          </a:p>
          <a:p>
            <a:pPr algn="ctr"/>
            <a:endParaRPr lang="en-GB" sz="2400" b="0" i="0" dirty="0">
              <a:effectLst/>
              <a:latin typeface="Arial" panose="020B0604020202020204" pitchFamily="34" charset="0"/>
              <a:cs typeface="Arial" panose="020B0604020202020204" pitchFamily="34" charset="0"/>
            </a:endParaRPr>
          </a:p>
          <a:p>
            <a:pPr algn="ctr"/>
            <a:r>
              <a:rPr lang="en-GB" sz="2400" b="0" i="0" dirty="0">
                <a:effectLst/>
                <a:latin typeface="Source Serif Pro" panose="02040603050405020204" pitchFamily="18" charset="0"/>
              </a:rPr>
              <a:t>…….would not agree to handing back the artefacts permanently, telling broadcasters that they “belong in the UK” and that returning them would “open a can of worms”.</a:t>
            </a:r>
          </a:p>
          <a:p>
            <a:pPr algn="ctr"/>
            <a:r>
              <a:rPr lang="en-GB" sz="2400" i="1" dirty="0">
                <a:latin typeface="Source Serif Pro" panose="02040603050405020204" pitchFamily="18" charset="0"/>
                <a:cs typeface="Arial" panose="020B0604020202020204" pitchFamily="34" charset="0"/>
              </a:rPr>
              <a:t>Independent</a:t>
            </a:r>
            <a:r>
              <a:rPr lang="en-GB" sz="2400" dirty="0">
                <a:latin typeface="Source Serif Pro" panose="02040603050405020204" pitchFamily="18" charset="0"/>
                <a:cs typeface="Arial" panose="020B0604020202020204" pitchFamily="34" charset="0"/>
              </a:rPr>
              <a:t>  Jan. 11</a:t>
            </a:r>
            <a:r>
              <a:rPr lang="en-GB" sz="2400" baseline="30000" dirty="0">
                <a:latin typeface="Source Serif Pro" panose="02040603050405020204" pitchFamily="18" charset="0"/>
                <a:cs typeface="Arial" panose="020B0604020202020204" pitchFamily="34" charset="0"/>
              </a:rPr>
              <a:t>th</a:t>
            </a:r>
            <a:r>
              <a:rPr lang="en-GB" sz="2400" dirty="0">
                <a:latin typeface="Source Serif Pro" panose="02040603050405020204" pitchFamily="18" charset="0"/>
                <a:cs typeface="Arial" panose="020B0604020202020204" pitchFamily="34" charset="0"/>
              </a:rPr>
              <a:t> 2023</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615678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13515" y="229261"/>
            <a:ext cx="7315200" cy="6740307"/>
          </a:xfrm>
          <a:prstGeom prst="rect">
            <a:avLst/>
          </a:prstGeom>
          <a:noFill/>
        </p:spPr>
        <p:txBody>
          <a:bodyPr wrap="square" rtlCol="0">
            <a:spAutoFit/>
          </a:bodyPr>
          <a:lstStyle/>
          <a:p>
            <a:r>
              <a:rPr lang="en-GB" sz="2400" dirty="0"/>
              <a:t>Francis Pryor’s work on Seahenge (2001) provides a narrative account that not only offers an overview of the prehistoric archaeology of the Fenlands of eastern England, but also an autobiographical approach.  </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This book also contains a short account of the political issues surrounding the excavation of the site of Seahenge</a:t>
            </a:r>
          </a:p>
          <a:p>
            <a:r>
              <a:rPr lang="en-GB" sz="2400" dirty="0"/>
              <a:t> </a:t>
            </a:r>
          </a:p>
        </p:txBody>
      </p:sp>
      <p:pic>
        <p:nvPicPr>
          <p:cNvPr id="3" name="Picture 2" descr="seahenge.jpg"/>
          <p:cNvPicPr>
            <a:picLocks noChangeAspect="1"/>
          </p:cNvPicPr>
          <p:nvPr/>
        </p:nvPicPr>
        <p:blipFill>
          <a:blip r:embed="rId2"/>
          <a:stretch>
            <a:fillRect/>
          </a:stretch>
        </p:blipFill>
        <p:spPr>
          <a:xfrm>
            <a:off x="0" y="0"/>
            <a:ext cx="4467497" cy="6858000"/>
          </a:xfrm>
          <a:prstGeom prst="rect">
            <a:avLst/>
          </a:prstGeom>
        </p:spPr>
      </p:pic>
      <p:pic>
        <p:nvPicPr>
          <p:cNvPr id="4" name="Picture 3" descr="2008wickenby_22.jpg"/>
          <p:cNvPicPr>
            <a:picLocks noChangeAspect="1"/>
          </p:cNvPicPr>
          <p:nvPr/>
        </p:nvPicPr>
        <p:blipFill>
          <a:blip r:embed="rId3"/>
          <a:stretch>
            <a:fillRect/>
          </a:stretch>
        </p:blipFill>
        <p:spPr>
          <a:xfrm>
            <a:off x="6453190" y="2571745"/>
            <a:ext cx="3810000" cy="2543175"/>
          </a:xfrm>
          <a:prstGeom prst="rect">
            <a:avLst/>
          </a:prstGeom>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74255" y="272805"/>
            <a:ext cx="5580287" cy="6155531"/>
          </a:xfrm>
          <a:prstGeom prst="rect">
            <a:avLst/>
          </a:prstGeom>
          <a:noFill/>
        </p:spPr>
        <p:txBody>
          <a:bodyPr wrap="square" rtlCol="0">
            <a:spAutoFit/>
          </a:bodyPr>
          <a:lstStyle/>
          <a:p>
            <a:r>
              <a:rPr lang="en-GB" sz="4000" b="1" dirty="0"/>
              <a:t>Seahenge </a:t>
            </a:r>
          </a:p>
          <a:p>
            <a:r>
              <a:rPr lang="en-GB" sz="2800" dirty="0"/>
              <a:t>as the site was dubbed by journalists, was a circle of fifty-five timber posts with a central inverted tree trunk eroding out of the tidal zone at Holme-next-the-Sea on the Norfolk coast of eastern England </a:t>
            </a:r>
          </a:p>
          <a:p>
            <a:endParaRPr lang="en-GB" sz="2800" dirty="0"/>
          </a:p>
          <a:p>
            <a:endParaRPr lang="en-GB" sz="2800" dirty="0"/>
          </a:p>
          <a:p>
            <a:endParaRPr lang="en-GB" sz="2800" dirty="0"/>
          </a:p>
          <a:p>
            <a:r>
              <a:rPr lang="en-GB" sz="2800" dirty="0"/>
              <a:t>dendrochronology confirmed a date in the Early Bronze Age of 2050 BCE (Before Common Era).  </a:t>
            </a:r>
          </a:p>
          <a:p>
            <a:endParaRPr lang="en-GB" dirty="0"/>
          </a:p>
        </p:txBody>
      </p:sp>
      <p:pic>
        <p:nvPicPr>
          <p:cNvPr id="3" name="Picture 2" descr="seahenge5.jpg"/>
          <p:cNvPicPr>
            <a:picLocks noChangeAspect="1"/>
          </p:cNvPicPr>
          <p:nvPr/>
        </p:nvPicPr>
        <p:blipFill>
          <a:blip r:embed="rId2"/>
          <a:stretch>
            <a:fillRect/>
          </a:stretch>
        </p:blipFill>
        <p:spPr>
          <a:xfrm>
            <a:off x="1524000" y="0"/>
            <a:ext cx="4572001" cy="6858000"/>
          </a:xfrm>
          <a:prstGeom prst="rect">
            <a:avLst/>
          </a:prstGeom>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05400" y="237424"/>
            <a:ext cx="6694714" cy="640175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 1999 English Heritage decided that the site should be excavated prior to damage by further erosion and the Norfolk Archaeological Unit was contracted to conduct the excavation.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media coverage was slow to develop at first, but prior to the excavation it became widespread and not only attracted the interest of Channel 4’s </a:t>
            </a:r>
            <a:r>
              <a:rPr lang="en-GB" sz="2800" i="1" dirty="0">
                <a:latin typeface="Arial" panose="020B0604020202020204" pitchFamily="34" charset="0"/>
                <a:cs typeface="Arial" panose="020B0604020202020204" pitchFamily="34" charset="0"/>
              </a:rPr>
              <a:t>Time Team</a:t>
            </a:r>
            <a:r>
              <a:rPr lang="en-GB" sz="2800" dirty="0">
                <a:latin typeface="Arial" panose="020B0604020202020204" pitchFamily="34" charset="0"/>
                <a:cs typeface="Arial" panose="020B0604020202020204" pitchFamily="34" charset="0"/>
              </a:rPr>
              <a:t>,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but two sets of interest groups who objected to the excavation of the site.</a:t>
            </a:r>
          </a:p>
          <a:p>
            <a:endParaRPr lang="en-GB" dirty="0"/>
          </a:p>
        </p:txBody>
      </p:sp>
      <p:pic>
        <p:nvPicPr>
          <p:cNvPr id="3" name="Picture 2" descr="imagesCAIB3UFA.jpg"/>
          <p:cNvPicPr>
            <a:picLocks noChangeAspect="1"/>
          </p:cNvPicPr>
          <p:nvPr/>
        </p:nvPicPr>
        <p:blipFill>
          <a:blip r:embed="rId2"/>
          <a:stretch>
            <a:fillRect/>
          </a:stretch>
        </p:blipFill>
        <p:spPr>
          <a:xfrm>
            <a:off x="0" y="3214686"/>
            <a:ext cx="4864012" cy="3643314"/>
          </a:xfrm>
          <a:prstGeom prst="rect">
            <a:avLst/>
          </a:prstGeom>
        </p:spPr>
      </p:pic>
      <p:pic>
        <p:nvPicPr>
          <p:cNvPr id="4" name="Picture 3" descr="2300800596_1f741cd33f.jpg"/>
          <p:cNvPicPr>
            <a:picLocks noChangeAspect="1"/>
          </p:cNvPicPr>
          <p:nvPr/>
        </p:nvPicPr>
        <p:blipFill>
          <a:blip r:embed="rId3"/>
          <a:stretch>
            <a:fillRect/>
          </a:stretch>
        </p:blipFill>
        <p:spPr>
          <a:xfrm>
            <a:off x="861986" y="237424"/>
            <a:ext cx="3500430" cy="2450301"/>
          </a:xfrm>
          <a:prstGeom prst="rect">
            <a:avLst/>
          </a:prstGeom>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04657" y="261257"/>
            <a:ext cx="7413172" cy="470898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first group consisted of self-styled ‘Druids’, Pagans and New Agers.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Druids and Pagans were negotiated with and work was stopped to allow ceremonies to be performed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.......but the New Agers were travellers who were difficult to pin down and were very savvy in making their presence felt when representatives of the media were present.  </a:t>
            </a:r>
          </a:p>
          <a:p>
            <a:endParaRPr lang="en-GB" dirty="0"/>
          </a:p>
          <a:p>
            <a:endParaRPr lang="en-GB" dirty="0"/>
          </a:p>
        </p:txBody>
      </p:sp>
      <p:pic>
        <p:nvPicPr>
          <p:cNvPr id="3" name="Picture 2" descr="seahenge2b.jpg"/>
          <p:cNvPicPr>
            <a:picLocks noChangeAspect="1"/>
          </p:cNvPicPr>
          <p:nvPr/>
        </p:nvPicPr>
        <p:blipFill>
          <a:blip r:embed="rId2"/>
          <a:stretch>
            <a:fillRect/>
          </a:stretch>
        </p:blipFill>
        <p:spPr>
          <a:xfrm>
            <a:off x="-21629" y="4793347"/>
            <a:ext cx="12213629" cy="2064654"/>
          </a:xfrm>
          <a:prstGeom prst="rect">
            <a:avLst/>
          </a:prstGeom>
        </p:spPr>
      </p:pic>
      <p:pic>
        <p:nvPicPr>
          <p:cNvPr id="6" name="Picture 5" descr="seahengerr.jpg"/>
          <p:cNvPicPr>
            <a:picLocks noChangeAspect="1"/>
          </p:cNvPicPr>
          <p:nvPr/>
        </p:nvPicPr>
        <p:blipFill>
          <a:blip r:embed="rId3"/>
          <a:stretch>
            <a:fillRect/>
          </a:stretch>
        </p:blipFill>
        <p:spPr>
          <a:xfrm>
            <a:off x="487787" y="489857"/>
            <a:ext cx="3810000" cy="3429000"/>
          </a:xfrm>
          <a:prstGeom prst="rect">
            <a:avLst/>
          </a:prstGeom>
        </p:spPr>
      </p:pic>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438685" y="331995"/>
            <a:ext cx="8588828"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day selected for lifting the central trunk was postponed when New Agers occupied the site and could not be removed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following day with police assistance the trunk was hoisted and taken away.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New Agers argued that the excavation was nothing less than the desecration of a sacred shrine.</a:t>
            </a:r>
          </a:p>
          <a:p>
            <a:r>
              <a:rPr lang="en-GB" sz="2400" dirty="0">
                <a:latin typeface="Arial" panose="020B0604020202020204" pitchFamily="34" charset="0"/>
                <a:cs typeface="Arial" panose="020B0604020202020204" pitchFamily="34" charset="0"/>
              </a:rPr>
              <a:t> </a:t>
            </a:r>
          </a:p>
        </p:txBody>
      </p:sp>
      <p:pic>
        <p:nvPicPr>
          <p:cNvPr id="3" name="Picture 2" descr="seahenge3b.jpg"/>
          <p:cNvPicPr>
            <a:picLocks noChangeAspect="1"/>
          </p:cNvPicPr>
          <p:nvPr/>
        </p:nvPicPr>
        <p:blipFill>
          <a:blip r:embed="rId2"/>
          <a:stretch>
            <a:fillRect/>
          </a:stretch>
        </p:blipFill>
        <p:spPr>
          <a:xfrm>
            <a:off x="0" y="3550208"/>
            <a:ext cx="12192000" cy="3307793"/>
          </a:xfrm>
          <a:prstGeom prst="rect">
            <a:avLst/>
          </a:prstGeom>
        </p:spPr>
      </p:pic>
      <p:pic>
        <p:nvPicPr>
          <p:cNvPr id="4" name="Picture 3" descr="seahenge_confront.jpg"/>
          <p:cNvPicPr>
            <a:picLocks noChangeAspect="1"/>
          </p:cNvPicPr>
          <p:nvPr/>
        </p:nvPicPr>
        <p:blipFill>
          <a:blip r:embed="rId3"/>
          <a:stretch>
            <a:fillRect/>
          </a:stretch>
        </p:blipFill>
        <p:spPr>
          <a:xfrm>
            <a:off x="488117" y="252365"/>
            <a:ext cx="2786082" cy="3869558"/>
          </a:xfrm>
          <a:prstGeom prst="rect">
            <a:avLst/>
          </a:prstGeom>
        </p:spPr>
      </p:pic>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00600" y="346307"/>
            <a:ext cx="7391400" cy="664797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second group was a loose conglomeration of locals who either believed that the sea and erosion was not a threat to the site and therefore it should be left where it was, and may indeed attract tourists to the area.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others were worried that the timbers would be removed from northwest Norfolk and taken to a place where they did not belong, that is, 50 kilometres away in Cambridgeshire in the first instance.</a:t>
            </a:r>
          </a:p>
          <a:p>
            <a:r>
              <a:rPr lang="en-GB" dirty="0"/>
              <a:t> </a:t>
            </a:r>
          </a:p>
        </p:txBody>
      </p:sp>
      <p:pic>
        <p:nvPicPr>
          <p:cNvPr id="3" name="Picture 2" descr="2148825499_21dd615658_o.jpg"/>
          <p:cNvPicPr>
            <a:picLocks noChangeAspect="1"/>
          </p:cNvPicPr>
          <p:nvPr/>
        </p:nvPicPr>
        <p:blipFill>
          <a:blip r:embed="rId3"/>
          <a:stretch>
            <a:fillRect/>
          </a:stretch>
        </p:blipFill>
        <p:spPr>
          <a:xfrm>
            <a:off x="0" y="-28772"/>
            <a:ext cx="4500563" cy="6858000"/>
          </a:xfrm>
          <a:prstGeom prst="rect">
            <a:avLst/>
          </a:prstGeom>
        </p:spPr>
      </p:pic>
      <p:pic>
        <p:nvPicPr>
          <p:cNvPr id="4" name="Picture 3" descr="1.jpg"/>
          <p:cNvPicPr>
            <a:picLocks noChangeAspect="1"/>
          </p:cNvPicPr>
          <p:nvPr/>
        </p:nvPicPr>
        <p:blipFill>
          <a:blip r:embed="rId4"/>
          <a:stretch>
            <a:fillRect/>
          </a:stretch>
        </p:blipFill>
        <p:spPr>
          <a:xfrm>
            <a:off x="6096000" y="2571744"/>
            <a:ext cx="3937000" cy="2197100"/>
          </a:xfrm>
          <a:prstGeom prst="rect">
            <a:avLst/>
          </a:prstGeom>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1945" y="642918"/>
            <a:ext cx="11424745" cy="5539978"/>
          </a:xfrm>
          <a:prstGeom prst="rect">
            <a:avLst/>
          </a:prstGeom>
          <a:noFill/>
        </p:spPr>
        <p:txBody>
          <a:bodyPr wrap="square" rtlCol="0">
            <a:spAutoFit/>
          </a:bodyPr>
          <a:lstStyle/>
          <a:p>
            <a:r>
              <a:rPr lang="en-GB" dirty="0"/>
              <a:t> </a:t>
            </a:r>
          </a:p>
          <a:p>
            <a:r>
              <a:rPr lang="en-GB" sz="2400" dirty="0">
                <a:latin typeface="Arial" panose="020B0604020202020204" pitchFamily="34" charset="0"/>
                <a:cs typeface="Arial" panose="020B0604020202020204" pitchFamily="34" charset="0"/>
              </a:rPr>
              <a:t>the concerns of local people, who can have a great deal of pride in the archaeology of their locale, is not completely unheard of elsewhere.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such protests are quite rare unless the archaeological excavations are in advance of unpopular development (road building etc) where the archaeology can be useful for NIMBY (not in my backyard) protests.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concerns regarding desecration of a sacred place, however, was very unusual in British archaeology, this is not the case for other parts of the World and such concerns are being taken far more seriously in the UK than had previously been the case.</a:t>
            </a:r>
          </a:p>
          <a:p>
            <a:r>
              <a:rPr lang="en-GB" sz="2400" dirty="0">
                <a:latin typeface="Arial" panose="020B0604020202020204" pitchFamily="34" charset="0"/>
                <a:cs typeface="Arial" panose="020B0604020202020204" pitchFamily="34" charset="0"/>
              </a:rPr>
              <a: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29048" y="642918"/>
            <a:ext cx="6894786"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across the world archaeologists have been embroiled in political issues that have generally involved confrontations between practitioners and Indigenous people in settler or colonial situations, particularly in North America and Australia.  </a:t>
            </a:r>
          </a:p>
        </p:txBody>
      </p:sp>
      <p:pic>
        <p:nvPicPr>
          <p:cNvPr id="3" name="Picture 2" descr="r476764_2408092.jpg"/>
          <p:cNvPicPr>
            <a:picLocks noChangeAspect="1"/>
          </p:cNvPicPr>
          <p:nvPr/>
        </p:nvPicPr>
        <p:blipFill>
          <a:blip r:embed="rId2"/>
          <a:stretch>
            <a:fillRect/>
          </a:stretch>
        </p:blipFill>
        <p:spPr>
          <a:xfrm>
            <a:off x="0" y="3284337"/>
            <a:ext cx="4929190" cy="3573663"/>
          </a:xfrm>
          <a:prstGeom prst="rect">
            <a:avLst/>
          </a:prstGeom>
        </p:spPr>
      </p:pic>
      <p:pic>
        <p:nvPicPr>
          <p:cNvPr id="4" name="Picture 3" descr="expulsion_disguised_as_archaeology.jpg"/>
          <p:cNvPicPr>
            <a:picLocks noChangeAspect="1"/>
          </p:cNvPicPr>
          <p:nvPr/>
        </p:nvPicPr>
        <p:blipFill>
          <a:blip r:embed="rId3" cstate="print"/>
          <a:stretch>
            <a:fillRect/>
          </a:stretch>
        </p:blipFill>
        <p:spPr>
          <a:xfrm>
            <a:off x="0" y="-73572"/>
            <a:ext cx="4890265" cy="3214686"/>
          </a:xfrm>
          <a:prstGeom prst="rect">
            <a:avLst/>
          </a:prstGeom>
        </p:spPr>
      </p:pic>
      <p:pic>
        <p:nvPicPr>
          <p:cNvPr id="6" name="Picture 5" descr="hpim2713.jpg"/>
          <p:cNvPicPr>
            <a:picLocks noChangeAspect="1"/>
          </p:cNvPicPr>
          <p:nvPr/>
        </p:nvPicPr>
        <p:blipFill>
          <a:blip r:embed="rId4" cstate="print"/>
          <a:stretch>
            <a:fillRect/>
          </a:stretch>
        </p:blipFill>
        <p:spPr>
          <a:xfrm>
            <a:off x="8108786" y="3214685"/>
            <a:ext cx="4083214" cy="3643315"/>
          </a:xfrm>
          <a:prstGeom prst="rect">
            <a:avLst/>
          </a:prstGeom>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71090" y="642919"/>
            <a:ext cx="6768662"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much of the concern has been related to the excavation of human remains and / or their deposition in museums.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indigenous people have often quite different concerns about the disturbance of the remains of what they perceive as the remains of their ancestors compared to the information available from such remains through physical anthropological studies.  </a:t>
            </a:r>
          </a:p>
        </p:txBody>
      </p:sp>
      <p:pic>
        <p:nvPicPr>
          <p:cNvPr id="7" name="Picture 6" descr="0,1020,883290,00.jpg"/>
          <p:cNvPicPr>
            <a:picLocks noChangeAspect="1"/>
          </p:cNvPicPr>
          <p:nvPr/>
        </p:nvPicPr>
        <p:blipFill>
          <a:blip r:embed="rId3"/>
          <a:stretch>
            <a:fillRect/>
          </a:stretch>
        </p:blipFill>
        <p:spPr>
          <a:xfrm>
            <a:off x="0" y="115614"/>
            <a:ext cx="4890896" cy="3714752"/>
          </a:xfrm>
          <a:prstGeom prst="rect">
            <a:avLst/>
          </a:prstGeom>
        </p:spPr>
      </p:pic>
      <p:pic>
        <p:nvPicPr>
          <p:cNvPr id="8" name="Picture 7" descr="09cnd-venus_1.jpg"/>
          <p:cNvPicPr>
            <a:picLocks noChangeAspect="1"/>
          </p:cNvPicPr>
          <p:nvPr/>
        </p:nvPicPr>
        <p:blipFill>
          <a:blip r:embed="rId4"/>
          <a:stretch>
            <a:fillRect/>
          </a:stretch>
        </p:blipFill>
        <p:spPr>
          <a:xfrm>
            <a:off x="-38294" y="3750925"/>
            <a:ext cx="4929190" cy="3107075"/>
          </a:xfrm>
          <a:prstGeom prst="rect">
            <a:avLst/>
          </a:prstGeom>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23945" y="338119"/>
            <a:ext cx="6831724" cy="600164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John Mulvaney argued that the repatriation of human remains from the site of Kow Swamp in south-eastern Australia to local Aboriginal custodians for reburial was a loss to science.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remains dated to the Late Pleistocene (15,000 - 10,000 years ago)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 direct ancestral relationship could be claimed by the present day Aboriginal community in the area.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rarity of human remains of this date were of universal importance to science that transcended political concerns at the local level. </a:t>
            </a:r>
          </a:p>
          <a:p>
            <a:endParaRPr lang="en-GB" sz="2400" dirty="0">
              <a:latin typeface="Arial" panose="020B0604020202020204" pitchFamily="34" charset="0"/>
              <a:cs typeface="Arial" panose="020B0604020202020204" pitchFamily="34" charset="0"/>
            </a:endParaRPr>
          </a:p>
        </p:txBody>
      </p:sp>
      <p:pic>
        <p:nvPicPr>
          <p:cNvPr id="3" name="Picture 2" descr="centre_2ef_rs.jpg"/>
          <p:cNvPicPr>
            <a:picLocks noChangeAspect="1"/>
          </p:cNvPicPr>
          <p:nvPr/>
        </p:nvPicPr>
        <p:blipFill>
          <a:blip r:embed="rId2"/>
          <a:stretch>
            <a:fillRect/>
          </a:stretch>
        </p:blipFill>
        <p:spPr>
          <a:xfrm>
            <a:off x="-1" y="94246"/>
            <a:ext cx="4714907" cy="6765892"/>
          </a:xfrm>
          <a:prstGeom prst="rect">
            <a:avLst/>
          </a:prstGeom>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18538" y="1893650"/>
            <a:ext cx="6831724"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Mulvaney’s view is one that is not shared by most Australian archaeologists, the majority of whom are of European ancestry, who work closely in consultation with Aboriginal communities in conducting archaeological work on their land.</a:t>
            </a:r>
          </a:p>
        </p:txBody>
      </p:sp>
      <p:pic>
        <p:nvPicPr>
          <p:cNvPr id="3" name="Picture 2" descr="centre_2ef_rs.jpg"/>
          <p:cNvPicPr>
            <a:picLocks noChangeAspect="1"/>
          </p:cNvPicPr>
          <p:nvPr/>
        </p:nvPicPr>
        <p:blipFill>
          <a:blip r:embed="rId2"/>
          <a:stretch>
            <a:fillRect/>
          </a:stretch>
        </p:blipFill>
        <p:spPr>
          <a:xfrm>
            <a:off x="-1" y="94246"/>
            <a:ext cx="4714907" cy="6765892"/>
          </a:xfrm>
          <a:prstGeom prst="rect">
            <a:avLst/>
          </a:prstGeom>
        </p:spPr>
      </p:pic>
    </p:spTree>
    <p:extLst>
      <p:ext uri="{BB962C8B-B14F-4D97-AF65-F5344CB8AC3E}">
        <p14:creationId xmlns:p14="http://schemas.microsoft.com/office/powerpoint/2010/main" val="167564613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253FA9-0956-F88E-1BF5-C32654278615}"/>
              </a:ext>
            </a:extLst>
          </p:cNvPr>
          <p:cNvSpPr txBox="1"/>
          <p:nvPr/>
        </p:nvSpPr>
        <p:spPr>
          <a:xfrm>
            <a:off x="3015342" y="2960914"/>
            <a:ext cx="7213834" cy="769441"/>
          </a:xfrm>
          <a:prstGeom prst="rect">
            <a:avLst/>
          </a:prstGeom>
          <a:noFill/>
        </p:spPr>
        <p:txBody>
          <a:bodyPr wrap="none" rtlCol="0">
            <a:spAutoFit/>
          </a:bodyPr>
          <a:lstStyle/>
          <a:p>
            <a:r>
              <a:rPr lang="en-GB" sz="4400" dirty="0">
                <a:latin typeface="Arial" panose="020B0604020202020204" pitchFamily="34" charset="0"/>
                <a:cs typeface="Arial" panose="020B0604020202020204" pitchFamily="34" charset="0"/>
              </a:rPr>
              <a:t>Decolonialising archaeology</a:t>
            </a:r>
          </a:p>
        </p:txBody>
      </p:sp>
    </p:spTree>
    <p:extLst>
      <p:ext uri="{BB962C8B-B14F-4D97-AF65-F5344CB8AC3E}">
        <p14:creationId xmlns:p14="http://schemas.microsoft.com/office/powerpoint/2010/main" val="132372851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64827B-F912-3898-BD45-B7062F1A6FAF}"/>
              </a:ext>
            </a:extLst>
          </p:cNvPr>
          <p:cNvSpPr txBox="1"/>
          <p:nvPr/>
        </p:nvSpPr>
        <p:spPr>
          <a:xfrm>
            <a:off x="872358" y="582067"/>
            <a:ext cx="10941270"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local / regional focus / giving voice / problematic REF</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new </a:t>
            </a:r>
            <a:r>
              <a:rPr lang="en-GB" sz="2800" dirty="0" err="1">
                <a:latin typeface="Arial" panose="020B0604020202020204" pitchFamily="34" charset="0"/>
                <a:cs typeface="Arial" panose="020B0604020202020204" pitchFamily="34" charset="0"/>
              </a:rPr>
              <a:t>museologies</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UNESCO = complexities / conveniences / collaboration</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funding archaeology </a:t>
            </a:r>
          </a:p>
          <a:p>
            <a:r>
              <a:rPr lang="en-GB" sz="2800" dirty="0">
                <a:latin typeface="Arial" panose="020B0604020202020204" pitchFamily="34" charset="0"/>
                <a:cs typeface="Arial" panose="020B0604020202020204" pitchFamily="34" charset="0"/>
              </a:rPr>
              <a:t>	= sustainability / regeneration / capitalism &amp; globalism</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1990s = PPGs and the breakdown of the archaeological trusts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2000s = restructuring of national bodies (RCAHME / English Heritage / </a:t>
            </a:r>
            <a:r>
              <a:rPr lang="en-GB" sz="2800" dirty="0" err="1">
                <a:latin typeface="Arial" panose="020B0604020202020204" pitchFamily="34" charset="0"/>
                <a:cs typeface="Arial" panose="020B0604020202020204" pitchFamily="34" charset="0"/>
              </a:rPr>
              <a:t>Cadw</a:t>
            </a:r>
            <a:r>
              <a:rPr lang="en-GB" sz="2800" dirty="0">
                <a:latin typeface="Arial" panose="020B0604020202020204" pitchFamily="34" charset="0"/>
                <a:cs typeface="Arial" panose="020B0604020202020204" pitchFamily="34" charset="0"/>
              </a:rPr>
              <a:t> etc)</a:t>
            </a:r>
          </a:p>
        </p:txBody>
      </p:sp>
    </p:spTree>
    <p:extLst>
      <p:ext uri="{BB962C8B-B14F-4D97-AF65-F5344CB8AC3E}">
        <p14:creationId xmlns:p14="http://schemas.microsoft.com/office/powerpoint/2010/main" val="24927483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1FD83C-AF5D-49C7-B8A1-7E7353C04D43}">
  <ds:schemaRefs>
    <ds:schemaRef ds:uri="http://purl.org/dc/elements/1.1/"/>
    <ds:schemaRef ds:uri="http://purl.org/dc/dcmitype/"/>
    <ds:schemaRef ds:uri="18e00798-69c8-4d73-a841-5247a1895ee0"/>
    <ds:schemaRef ds:uri="http://schemas.microsoft.com/office/2006/documentManagement/types"/>
    <ds:schemaRef ds:uri="http://purl.org/dc/terms/"/>
    <ds:schemaRef ds:uri="http://schemas.microsoft.com/office/infopath/2007/PartnerControls"/>
    <ds:schemaRef ds:uri="http://www.w3.org/XML/1998/namespace"/>
    <ds:schemaRef ds:uri="http://schemas.openxmlformats.org/package/2006/metadata/core-properties"/>
    <ds:schemaRef ds:uri="53eb33a0-f383-4069-9f53-0e79fd56955c"/>
    <ds:schemaRef ds:uri="http://schemas.microsoft.com/office/2006/metadata/properties"/>
  </ds:schemaRefs>
</ds:datastoreItem>
</file>

<file path=customXml/itemProps2.xml><?xml version="1.0" encoding="utf-8"?>
<ds:datastoreItem xmlns:ds="http://schemas.openxmlformats.org/officeDocument/2006/customXml" ds:itemID="{4082366C-0BDD-43E1-9473-BC693995D563}">
  <ds:schemaRefs>
    <ds:schemaRef ds:uri="http://schemas.microsoft.com/sharepoint/v3/contenttype/forms"/>
  </ds:schemaRefs>
</ds:datastoreItem>
</file>

<file path=customXml/itemProps3.xml><?xml version="1.0" encoding="utf-8"?>
<ds:datastoreItem xmlns:ds="http://schemas.openxmlformats.org/officeDocument/2006/customXml" ds:itemID="{2EB3D755-ED60-4760-8825-6359F8423D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4309</TotalTime>
  <Words>3057</Words>
  <Application>Microsoft Office PowerPoint</Application>
  <PresentationFormat>Widescreen</PresentationFormat>
  <Paragraphs>418</Paragraphs>
  <Slides>97</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97</vt:i4>
      </vt:variant>
    </vt:vector>
  </HeadingPairs>
  <TitlesOfParts>
    <vt:vector size="105" baseType="lpstr">
      <vt:lpstr>Arial</vt:lpstr>
      <vt:lpstr>Avenir Next LT Pro</vt:lpstr>
      <vt:lpstr>Calibri</vt:lpstr>
      <vt:lpstr>Calibri Light</vt:lpstr>
      <vt:lpstr>Elephant</vt:lpstr>
      <vt:lpstr>Franklin Gothic Medium</vt:lpstr>
      <vt:lpstr>Source Serif Pro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Hellenism in Victorian Britain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and Empire</dc:title>
  <dc:creator>Alexander Scott</dc:creator>
  <cp:lastModifiedBy>Quentin Drew</cp:lastModifiedBy>
  <cp:revision>39</cp:revision>
  <cp:lastPrinted>2019-05-21T12:33:37Z</cp:lastPrinted>
  <dcterms:created xsi:type="dcterms:W3CDTF">2019-05-21T08:05:32Z</dcterms:created>
  <dcterms:modified xsi:type="dcterms:W3CDTF">2023-01-16T23:04:31Z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