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handoutMasterIdLst>
    <p:handoutMasterId r:id="rId12"/>
  </p:handoutMasterIdLst>
  <p:sldIdLst>
    <p:sldId id="256" r:id="rId2"/>
    <p:sldId id="257" r:id="rId3"/>
    <p:sldId id="271" r:id="rId4"/>
    <p:sldId id="259" r:id="rId5"/>
    <p:sldId id="270" r:id="rId6"/>
    <p:sldId id="272" r:id="rId7"/>
    <p:sldId id="273" r:id="rId8"/>
    <p:sldId id="274" r:id="rId9"/>
    <p:sldId id="269" r:id="rId10"/>
  </p:sldIdLst>
  <p:sldSz cx="9144000" cy="6858000" type="screen4x3"/>
  <p:notesSz cx="9926638" cy="67976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141">
          <p15:clr>
            <a:srgbClr val="A4A3A4"/>
          </p15:clr>
        </p15:guide>
        <p15:guide id="2" pos="312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485" autoAdjust="0"/>
    <p:restoredTop sz="72007" autoAdjust="0"/>
  </p:normalViewPr>
  <p:slideViewPr>
    <p:cSldViewPr>
      <p:cViewPr varScale="1">
        <p:scale>
          <a:sx n="55" d="100"/>
          <a:sy n="55" d="100"/>
        </p:scale>
        <p:origin x="200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40" d="100"/>
          <a:sy n="140" d="100"/>
        </p:scale>
        <p:origin x="18" y="-510"/>
      </p:cViewPr>
      <p:guideLst>
        <p:guide orient="horz" pos="2141"/>
        <p:guide pos="3127"/>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D9495B-C282-47F2-BE5D-A12873EC3004}"/>
              </a:ext>
            </a:extLst>
          </p:cNvPr>
          <p:cNvSpPr>
            <a:spLocks noGrp="1"/>
          </p:cNvSpPr>
          <p:nvPr>
            <p:ph type="hdr" sz="quarter"/>
          </p:nvPr>
        </p:nvSpPr>
        <p:spPr>
          <a:xfrm>
            <a:off x="0" y="0"/>
            <a:ext cx="4302125" cy="339725"/>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dirty="0"/>
          </a:p>
        </p:txBody>
      </p:sp>
      <p:sp>
        <p:nvSpPr>
          <p:cNvPr id="3" name="Date Placeholder 2">
            <a:extLst>
              <a:ext uri="{FF2B5EF4-FFF2-40B4-BE49-F238E27FC236}">
                <a16:creationId xmlns:a16="http://schemas.microsoft.com/office/drawing/2014/main" id="{1733AE64-E2FF-47FF-BC4D-EF9FBFAB05EF}"/>
              </a:ext>
            </a:extLst>
          </p:cNvPr>
          <p:cNvSpPr>
            <a:spLocks noGrp="1"/>
          </p:cNvSpPr>
          <p:nvPr>
            <p:ph type="dt" sz="quarter" idx="1"/>
          </p:nvPr>
        </p:nvSpPr>
        <p:spPr>
          <a:xfrm>
            <a:off x="5622925" y="0"/>
            <a:ext cx="4302125" cy="339725"/>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26D45D2B-A272-45CC-B4EA-8865C90E5D32}" type="datetimeFigureOut">
              <a:rPr lang="en-GB"/>
              <a:pPr>
                <a:defRPr/>
              </a:pPr>
              <a:t>15/09/2019</a:t>
            </a:fld>
            <a:endParaRPr lang="en-GB" dirty="0"/>
          </a:p>
        </p:txBody>
      </p:sp>
      <p:sp>
        <p:nvSpPr>
          <p:cNvPr id="4" name="Footer Placeholder 3">
            <a:extLst>
              <a:ext uri="{FF2B5EF4-FFF2-40B4-BE49-F238E27FC236}">
                <a16:creationId xmlns:a16="http://schemas.microsoft.com/office/drawing/2014/main" id="{F4C63B8F-92B6-44A8-AEC5-175C4396BF3B}"/>
              </a:ext>
            </a:extLst>
          </p:cNvPr>
          <p:cNvSpPr>
            <a:spLocks noGrp="1"/>
          </p:cNvSpPr>
          <p:nvPr>
            <p:ph type="ftr" sz="quarter" idx="2"/>
          </p:nvPr>
        </p:nvSpPr>
        <p:spPr>
          <a:xfrm>
            <a:off x="0" y="6456363"/>
            <a:ext cx="4302125" cy="339725"/>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dirty="0"/>
          </a:p>
        </p:txBody>
      </p:sp>
      <p:sp>
        <p:nvSpPr>
          <p:cNvPr id="5" name="Slide Number Placeholder 4">
            <a:extLst>
              <a:ext uri="{FF2B5EF4-FFF2-40B4-BE49-F238E27FC236}">
                <a16:creationId xmlns:a16="http://schemas.microsoft.com/office/drawing/2014/main" id="{459ED010-E1FB-4439-BA2D-914418FEF338}"/>
              </a:ext>
            </a:extLst>
          </p:cNvPr>
          <p:cNvSpPr>
            <a:spLocks noGrp="1"/>
          </p:cNvSpPr>
          <p:nvPr>
            <p:ph type="sldNum" sz="quarter" idx="3"/>
          </p:nvPr>
        </p:nvSpPr>
        <p:spPr>
          <a:xfrm>
            <a:off x="5622925" y="6456363"/>
            <a:ext cx="4302125" cy="3397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6CAF70B-5C56-40BB-AD74-BD02BF64E65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43E0AEF-B927-481A-AE21-5F08C4AB25CE}"/>
              </a:ext>
            </a:extLst>
          </p:cNvPr>
          <p:cNvSpPr>
            <a:spLocks noGrp="1"/>
          </p:cNvSpPr>
          <p:nvPr>
            <p:ph type="hdr" sz="quarter"/>
          </p:nvPr>
        </p:nvSpPr>
        <p:spPr>
          <a:xfrm>
            <a:off x="0" y="0"/>
            <a:ext cx="4302125" cy="339725"/>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dirty="0"/>
          </a:p>
        </p:txBody>
      </p:sp>
      <p:sp>
        <p:nvSpPr>
          <p:cNvPr id="3" name="Date Placeholder 2">
            <a:extLst>
              <a:ext uri="{FF2B5EF4-FFF2-40B4-BE49-F238E27FC236}">
                <a16:creationId xmlns:a16="http://schemas.microsoft.com/office/drawing/2014/main" id="{6C37DD48-0075-42E3-A8DD-53A7D22E3089}"/>
              </a:ext>
            </a:extLst>
          </p:cNvPr>
          <p:cNvSpPr>
            <a:spLocks noGrp="1"/>
          </p:cNvSpPr>
          <p:nvPr>
            <p:ph type="dt" idx="1"/>
          </p:nvPr>
        </p:nvSpPr>
        <p:spPr>
          <a:xfrm>
            <a:off x="5622925" y="0"/>
            <a:ext cx="4302125" cy="339725"/>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7E86F46A-3174-4807-83CE-75617DAFCE4F}" type="datetimeFigureOut">
              <a:rPr lang="en-GB"/>
              <a:pPr>
                <a:defRPr/>
              </a:pPr>
              <a:t>15/09/2019</a:t>
            </a:fld>
            <a:endParaRPr lang="en-GB" dirty="0"/>
          </a:p>
        </p:txBody>
      </p:sp>
      <p:sp>
        <p:nvSpPr>
          <p:cNvPr id="4" name="Slide Image Placeholder 3">
            <a:extLst>
              <a:ext uri="{FF2B5EF4-FFF2-40B4-BE49-F238E27FC236}">
                <a16:creationId xmlns:a16="http://schemas.microsoft.com/office/drawing/2014/main" id="{75BE7BD2-70D0-491A-AD0A-2CA52CDF8E2E}"/>
              </a:ext>
            </a:extLst>
          </p:cNvPr>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002A480B-D1E0-47B9-B7FF-91DBC88D3949}"/>
              </a:ext>
            </a:extLst>
          </p:cNvPr>
          <p:cNvSpPr>
            <a:spLocks noGrp="1"/>
          </p:cNvSpPr>
          <p:nvPr>
            <p:ph type="body" sz="quarter" idx="3"/>
          </p:nvPr>
        </p:nvSpPr>
        <p:spPr>
          <a:xfrm>
            <a:off x="992188" y="3228975"/>
            <a:ext cx="7942262" cy="30591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65363060-FBA6-4519-AC81-26E658F12931}"/>
              </a:ext>
            </a:extLst>
          </p:cNvPr>
          <p:cNvSpPr>
            <a:spLocks noGrp="1"/>
          </p:cNvSpPr>
          <p:nvPr>
            <p:ph type="ftr" sz="quarter" idx="4"/>
          </p:nvPr>
        </p:nvSpPr>
        <p:spPr>
          <a:xfrm>
            <a:off x="0" y="6456363"/>
            <a:ext cx="4302125" cy="339725"/>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dirty="0"/>
          </a:p>
        </p:txBody>
      </p:sp>
      <p:sp>
        <p:nvSpPr>
          <p:cNvPr id="7" name="Slide Number Placeholder 6">
            <a:extLst>
              <a:ext uri="{FF2B5EF4-FFF2-40B4-BE49-F238E27FC236}">
                <a16:creationId xmlns:a16="http://schemas.microsoft.com/office/drawing/2014/main" id="{7EEB4AE3-A0DA-43D8-B887-DEEE8F24E7FA}"/>
              </a:ext>
            </a:extLst>
          </p:cNvPr>
          <p:cNvSpPr>
            <a:spLocks noGrp="1"/>
          </p:cNvSpPr>
          <p:nvPr>
            <p:ph type="sldNum" sz="quarter" idx="5"/>
          </p:nvPr>
        </p:nvSpPr>
        <p:spPr>
          <a:xfrm>
            <a:off x="5622925" y="6456363"/>
            <a:ext cx="4302125" cy="3397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0FA97872-5575-44C1-A1FF-FCB103D4C666}"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01448DAF-4FA0-4D71-A05E-58AE23C6FA87}"/>
              </a:ext>
            </a:extLst>
          </p:cNvPr>
          <p:cNvSpPr>
            <a:spLocks noGrp="1" noRot="1" noChangeAspect="1" noTextEdit="1"/>
          </p:cNvSpPr>
          <p:nvPr>
            <p:ph type="sldImg"/>
          </p:nvPr>
        </p:nvSpPr>
        <p:spPr bwMode="auto">
          <a:xfrm>
            <a:off x="3222625" y="528638"/>
            <a:ext cx="3398838" cy="2549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C4B57FE8-037B-4666-AAAF-392670A239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spcBef>
                <a:spcPct val="0"/>
              </a:spcBef>
            </a:pPr>
            <a:endParaRPr lang="en-GB" altLang="en-US" dirty="0">
              <a:latin typeface="Times New Roman" panose="02020603050405020304" pitchFamily="18" charset="0"/>
              <a:cs typeface="Times New Roman" panose="02020603050405020304" pitchFamily="18" charset="0"/>
            </a:endParaRPr>
          </a:p>
        </p:txBody>
      </p:sp>
      <p:sp>
        <p:nvSpPr>
          <p:cNvPr id="5124" name="Slide Number Placeholder 3">
            <a:extLst>
              <a:ext uri="{FF2B5EF4-FFF2-40B4-BE49-F238E27FC236}">
                <a16:creationId xmlns:a16="http://schemas.microsoft.com/office/drawing/2014/main" id="{32F8CE6E-D871-46F4-96D8-0651DB2C7B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7A7B60-5905-4C5D-878B-E0E1450BC8B5}" type="slidenum">
              <a:rPr lang="en-GB" altLang="en-US" smtClean="0">
                <a:latin typeface="Calibri" panose="020F0502020204030204" pitchFamily="34" charset="0"/>
              </a:rPr>
              <a:pPr/>
              <a:t>1</a:t>
            </a:fld>
            <a:endParaRPr lang="en-GB" altLang="en-US" dirty="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D1617A9-EE6E-4203-9D29-ABCF57A1A5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67894D-D7C2-499A-9891-6400693102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latin typeface="Times New Roman" panose="02020603050405020304" pitchFamily="18" charset="0"/>
            </a:endParaRPr>
          </a:p>
        </p:txBody>
      </p:sp>
      <p:sp>
        <p:nvSpPr>
          <p:cNvPr id="7172" name="Slide Number Placeholder 3">
            <a:extLst>
              <a:ext uri="{FF2B5EF4-FFF2-40B4-BE49-F238E27FC236}">
                <a16:creationId xmlns:a16="http://schemas.microsoft.com/office/drawing/2014/main" id="{3ADEBC28-54F4-44C4-97C0-E9922E13D9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334E12-808F-4ABB-97A8-DF4102A66A1F}" type="slidenum">
              <a:rPr lang="en-GB" altLang="en-US" smtClean="0">
                <a:latin typeface="Calibri" panose="020F0502020204030204" pitchFamily="34" charset="0"/>
              </a:rPr>
              <a:pPr/>
              <a:t>2</a:t>
            </a:fld>
            <a:endParaRPr lang="en-GB" altLang="en-US" dirty="0">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F487C2D1-6502-45FC-84C7-874C12B7DB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9CA4230E-7365-4D0A-8EA0-8B611AAE2567}"/>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lnSpcReduction="20000"/>
          </a:bodyPr>
          <a:lstStyle/>
          <a:p>
            <a:pPr marL="228600" indent="-228600" eaLnBrk="1" hangingPunct="1">
              <a:spcBef>
                <a:spcPct val="0"/>
              </a:spcBef>
              <a:defRPr/>
            </a:pPr>
            <a:r>
              <a:rPr lang="en-GB" altLang="en-US" i="0" u="sng" dirty="0">
                <a:latin typeface="Times New Roman" panose="02020603050405020304" pitchFamily="18" charset="0"/>
              </a:rPr>
              <a:t>‘Strengths’:</a:t>
            </a:r>
          </a:p>
          <a:p>
            <a:pPr marL="0" indent="0" eaLnBrk="1" hangingPunct="1">
              <a:spcBef>
                <a:spcPct val="0"/>
              </a:spcBef>
              <a:buFontTx/>
              <a:buNone/>
              <a:defRPr/>
            </a:pPr>
            <a:r>
              <a:rPr lang="en-GB" altLang="en-US" i="0" dirty="0">
                <a:latin typeface="Times New Roman" panose="02020603050405020304" pitchFamily="18" charset="0"/>
              </a:rPr>
              <a:t>Flexibility in the ‘labour market’</a:t>
            </a:r>
          </a:p>
          <a:p>
            <a:pPr marL="0" indent="0" eaLnBrk="1" hangingPunct="1">
              <a:spcBef>
                <a:spcPct val="0"/>
              </a:spcBef>
              <a:buFontTx/>
              <a:buNone/>
              <a:defRPr/>
            </a:pPr>
            <a:r>
              <a:rPr lang="en-GB" altLang="en-US" i="0" dirty="0">
                <a:latin typeface="Times New Roman" panose="02020603050405020304" pitchFamily="18" charset="0"/>
              </a:rPr>
              <a:t>‘Full employment’ is one of the Federal Reserve’s goals</a:t>
            </a:r>
          </a:p>
          <a:p>
            <a:pPr marL="0" indent="0" eaLnBrk="1" hangingPunct="1">
              <a:spcBef>
                <a:spcPct val="0"/>
              </a:spcBef>
              <a:buFontTx/>
              <a:buNone/>
              <a:defRPr/>
            </a:pPr>
            <a:r>
              <a:rPr lang="en-GB" altLang="en-US" i="0" dirty="0">
                <a:latin typeface="Times New Roman" panose="02020603050405020304" pitchFamily="18" charset="0"/>
              </a:rPr>
              <a:t>US dollar’s prime position in the ‘global economy’ </a:t>
            </a:r>
          </a:p>
          <a:p>
            <a:pPr marL="0" indent="0" eaLnBrk="1" hangingPunct="1">
              <a:spcBef>
                <a:spcPct val="0"/>
              </a:spcBef>
              <a:buFontTx/>
              <a:buNone/>
              <a:defRPr/>
            </a:pPr>
            <a:r>
              <a:rPr lang="en-GB" altLang="en-US" i="0" dirty="0">
                <a:latin typeface="Times New Roman" panose="02020603050405020304" pitchFamily="18" charset="0"/>
              </a:rPr>
              <a:t>‘Almost 60% of public debt held by residents’ </a:t>
            </a:r>
          </a:p>
          <a:p>
            <a:pPr marL="0" indent="0" eaLnBrk="1" hangingPunct="1">
              <a:spcBef>
                <a:spcPct val="0"/>
              </a:spcBef>
              <a:buFontTx/>
              <a:buNone/>
              <a:defRPr/>
            </a:pPr>
            <a:r>
              <a:rPr lang="en-GB" altLang="en-US" i="0" dirty="0">
                <a:latin typeface="Times New Roman" panose="02020603050405020304" pitchFamily="18" charset="0"/>
              </a:rPr>
              <a:t>Extremely inspiring leader in ‘research and innovation’ with massive market </a:t>
            </a:r>
          </a:p>
          <a:p>
            <a:pPr marL="0" indent="0" eaLnBrk="1" hangingPunct="1">
              <a:spcBef>
                <a:spcPct val="0"/>
              </a:spcBef>
              <a:buFontTx/>
              <a:buNone/>
              <a:defRPr/>
            </a:pPr>
            <a:r>
              <a:rPr lang="en-GB" altLang="en-US" i="0" dirty="0">
                <a:latin typeface="Times New Roman" panose="02020603050405020304" pitchFamily="18" charset="0"/>
              </a:rPr>
              <a:t>‘Reduced corporate tax rates’ </a:t>
            </a:r>
          </a:p>
          <a:p>
            <a:pPr marL="0" indent="0" eaLnBrk="1" hangingPunct="1">
              <a:spcBef>
                <a:spcPct val="0"/>
              </a:spcBef>
              <a:buFontTx/>
              <a:buNone/>
              <a:defRPr/>
            </a:pPr>
            <a:r>
              <a:rPr lang="en-GB" altLang="en-US" i="0" dirty="0">
                <a:latin typeface="Times New Roman" panose="02020603050405020304" pitchFamily="18" charset="0"/>
              </a:rPr>
              <a:t>‘Increasing energy self-sufficiency’ </a:t>
            </a:r>
            <a:r>
              <a:rPr lang="en-GB" altLang="en-US" sz="1200" dirty="0">
                <a:latin typeface="Times New Roman" panose="02020603050405020304" pitchFamily="18" charset="0"/>
                <a:cs typeface="Times New Roman" panose="02020603050405020304" pitchFamily="18" charset="0"/>
              </a:rPr>
              <a:t>(Coface for Trade, 2019: 1).</a:t>
            </a:r>
            <a:r>
              <a:rPr lang="en-GB" altLang="en-US" dirty="0">
                <a:latin typeface="Times New Roman" panose="02020603050405020304" pitchFamily="18" charset="0"/>
              </a:rPr>
              <a:t> </a:t>
            </a:r>
          </a:p>
          <a:p>
            <a:pPr marL="228600" indent="-228600" eaLnBrk="1" hangingPunct="1">
              <a:spcBef>
                <a:spcPct val="0"/>
              </a:spcBef>
              <a:buFontTx/>
              <a:buChar char="-"/>
              <a:defRPr/>
            </a:pPr>
            <a:endParaRPr lang="en-GB" altLang="en-US" dirty="0">
              <a:latin typeface="Times New Roman" panose="02020603050405020304" pitchFamily="18" charset="0"/>
            </a:endParaRPr>
          </a:p>
          <a:p>
            <a:pPr marL="0" indent="0" eaLnBrk="1" hangingPunct="1">
              <a:spcBef>
                <a:spcPct val="0"/>
              </a:spcBef>
              <a:buFontTx/>
              <a:buNone/>
              <a:defRPr/>
            </a:pPr>
            <a:r>
              <a:rPr lang="en-GB" altLang="en-US" i="0" u="sng" dirty="0">
                <a:latin typeface="Times New Roman" panose="02020603050405020304" pitchFamily="18" charset="0"/>
              </a:rPr>
              <a:t>‘Weaknesses’:</a:t>
            </a:r>
          </a:p>
          <a:p>
            <a:pPr marL="0" indent="0" eaLnBrk="1" hangingPunct="1">
              <a:spcBef>
                <a:spcPct val="0"/>
              </a:spcBef>
              <a:buFontTx/>
              <a:buNone/>
              <a:defRPr/>
            </a:pPr>
            <a:r>
              <a:rPr lang="en-GB" altLang="en-US" i="0" dirty="0">
                <a:latin typeface="Times New Roman" panose="02020603050405020304" pitchFamily="18" charset="0"/>
              </a:rPr>
              <a:t>‘Low labour market’ involvement </a:t>
            </a:r>
          </a:p>
          <a:p>
            <a:pPr marL="0" indent="0" eaLnBrk="1" hangingPunct="1">
              <a:spcBef>
                <a:spcPct val="0"/>
              </a:spcBef>
              <a:buFontTx/>
              <a:buNone/>
              <a:defRPr/>
            </a:pPr>
            <a:r>
              <a:rPr lang="en-GB" altLang="en-US" i="0" dirty="0">
                <a:latin typeface="Times New Roman" panose="02020603050405020304" pitchFamily="18" charset="0"/>
              </a:rPr>
              <a:t>‘Households [are] not very geographically flexible’</a:t>
            </a:r>
          </a:p>
          <a:p>
            <a:pPr marL="0" indent="0" eaLnBrk="1" hangingPunct="1">
              <a:spcBef>
                <a:spcPct val="0"/>
              </a:spcBef>
              <a:buFontTx/>
              <a:buNone/>
              <a:defRPr/>
            </a:pPr>
            <a:r>
              <a:rPr lang="en-GB" altLang="en-US" i="0" dirty="0">
                <a:latin typeface="Times New Roman" panose="02020603050405020304" pitchFamily="18" charset="0"/>
              </a:rPr>
              <a:t>Excessive ‘household debt (131% of gross disposable income)’</a:t>
            </a:r>
          </a:p>
          <a:p>
            <a:pPr marL="0" indent="0" eaLnBrk="1" hangingPunct="1">
              <a:spcBef>
                <a:spcPct val="0"/>
              </a:spcBef>
              <a:buFontTx/>
              <a:buNone/>
              <a:defRPr/>
            </a:pPr>
            <a:r>
              <a:rPr lang="en-GB" altLang="en-US" i="0" dirty="0">
                <a:latin typeface="Times New Roman" panose="02020603050405020304" pitchFamily="18" charset="0"/>
              </a:rPr>
              <a:t>‘Polarised political landscape’</a:t>
            </a:r>
          </a:p>
          <a:p>
            <a:pPr marL="0" indent="0" eaLnBrk="1" hangingPunct="1">
              <a:spcBef>
                <a:spcPct val="0"/>
              </a:spcBef>
              <a:buFontTx/>
              <a:buNone/>
              <a:defRPr/>
            </a:pPr>
            <a:r>
              <a:rPr lang="en-GB" altLang="en-US" i="0" dirty="0">
                <a:latin typeface="Times New Roman" panose="02020603050405020304" pitchFamily="18" charset="0"/>
              </a:rPr>
              <a:t>Reduced ‘fertility rate’ </a:t>
            </a:r>
          </a:p>
          <a:p>
            <a:pPr marL="0" indent="0" eaLnBrk="1" hangingPunct="1">
              <a:spcBef>
                <a:spcPct val="0"/>
              </a:spcBef>
              <a:buFontTx/>
              <a:buNone/>
              <a:defRPr/>
            </a:pPr>
            <a:r>
              <a:rPr lang="en-GB" altLang="en-US" i="0" dirty="0">
                <a:latin typeface="Times New Roman" panose="02020603050405020304" pitchFamily="18" charset="0"/>
              </a:rPr>
              <a:t>‘Outdated infrastructure’ </a:t>
            </a:r>
          </a:p>
          <a:p>
            <a:pPr marL="0" indent="0" eaLnBrk="1" hangingPunct="1">
              <a:spcBef>
                <a:spcPct val="0"/>
              </a:spcBef>
              <a:buFontTx/>
              <a:buNone/>
              <a:defRPr/>
            </a:pPr>
            <a:r>
              <a:rPr lang="en-GB" altLang="en-US" i="0" dirty="0">
                <a:latin typeface="Times New Roman" panose="02020603050405020304" pitchFamily="18" charset="0"/>
              </a:rPr>
              <a:t>Widened ‘inequalities’ </a:t>
            </a:r>
            <a:r>
              <a:rPr lang="en-GB" altLang="en-US" sz="1200" dirty="0">
                <a:latin typeface="Times New Roman" panose="02020603050405020304" pitchFamily="18" charset="0"/>
                <a:cs typeface="Times New Roman" panose="02020603050405020304" pitchFamily="18" charset="0"/>
              </a:rPr>
              <a:t>(Coface for Trade, 2019: 1).</a:t>
            </a:r>
            <a:endParaRPr lang="en-GB" altLang="en-US" dirty="0">
              <a:latin typeface="Times New Roman" panose="02020603050405020304" pitchFamily="18" charset="0"/>
            </a:endParaRPr>
          </a:p>
          <a:p>
            <a:pPr marL="228600" indent="-228600" eaLnBrk="1" hangingPunct="1">
              <a:spcBef>
                <a:spcPct val="0"/>
              </a:spcBef>
              <a:buFontTx/>
              <a:buChar char="-"/>
              <a:defRPr/>
            </a:pPr>
            <a:endParaRPr lang="en-GB" altLang="en-US" dirty="0">
              <a:latin typeface="Times New Roman" panose="02020603050405020304" pitchFamily="18" charset="0"/>
            </a:endParaRPr>
          </a:p>
        </p:txBody>
      </p:sp>
      <p:sp>
        <p:nvSpPr>
          <p:cNvPr id="9220" name="Slide Number Placeholder 3">
            <a:extLst>
              <a:ext uri="{FF2B5EF4-FFF2-40B4-BE49-F238E27FC236}">
                <a16:creationId xmlns:a16="http://schemas.microsoft.com/office/drawing/2014/main" id="{2EF2C9C5-BDB6-44B2-BB30-CEACA43A0E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FBEA62-CE86-45BE-A288-FDFCD984FF7E}" type="slidenum">
              <a:rPr lang="en-GB" altLang="en-US" smtClean="0">
                <a:latin typeface="Calibri" panose="020F0502020204030204" pitchFamily="34" charset="0"/>
              </a:rPr>
              <a:pPr/>
              <a:t>3</a:t>
            </a:fld>
            <a:endParaRPr lang="en-GB" altLang="en-US" dirty="0">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B0F8957-ABA2-4D4F-8FEB-DDF3F37FCA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74A150D-D63D-4502-BC3D-BAF10EC2AD66}"/>
              </a:ext>
            </a:extLst>
          </p:cNvPr>
          <p:cNvSpPr>
            <a:spLocks noGrp="1"/>
          </p:cNvSpPr>
          <p:nvPr>
            <p:ph type="body" idx="1"/>
          </p:nvPr>
        </p:nvSpPr>
        <p:spPr bwMode="auto">
          <a:xfrm>
            <a:off x="992188" y="3248025"/>
            <a:ext cx="7942262" cy="3059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algn="just"/>
            <a:r>
              <a:rPr lang="en-GB" altLang="en-US" i="0" u="sng" dirty="0">
                <a:latin typeface="Times New Roman" panose="02020603050405020304" pitchFamily="18" charset="0"/>
                <a:cs typeface="Times New Roman" panose="02020603050405020304" pitchFamily="18" charset="0"/>
              </a:rPr>
              <a:t>Decrease in activities after reaching a maximum point:</a:t>
            </a:r>
          </a:p>
          <a:p>
            <a:pPr algn="just"/>
            <a:r>
              <a:rPr lang="en-GB" altLang="en-US" i="0" u="none" dirty="0">
                <a:latin typeface="Times New Roman" panose="02020603050405020304" pitchFamily="18" charset="0"/>
                <a:cs typeface="Times New Roman" panose="02020603050405020304" pitchFamily="18" charset="0"/>
              </a:rPr>
              <a:t>Growth is decreasing which demonstrates that ‘business environment’ is less dynamic after being forced by ‘President Donald Trump’s tax reforms’ when corporate tax was reduced from 35% to 21% in 2018. </a:t>
            </a:r>
            <a:r>
              <a:rPr lang="en-GB" altLang="en-US" i="0" dirty="0">
                <a:latin typeface="Times New Roman" panose="02020603050405020304" pitchFamily="18" charset="0"/>
                <a:cs typeface="Times New Roman" panose="02020603050405020304" pitchFamily="18" charset="0"/>
              </a:rPr>
              <a:t>The ‘US Federal Reserve (Fed)’ made a decision to change its ‘monetary policy’ to assist its activities and reduce its main ‘interest rate’ in 2019, after reaching a maximum point rising from 1.5% to 2.5% in 2018. ‘Household consumption’ should display ‘resilience’ due to the continuous reduction of the ‘unemployment rate’ (3.6% in May 2019, the lowest figure in last 50 years) and the important growth in ‘real wages’. As military budget increases in 2019 ($80 billion or 0.4% of GDP), ‘public consumption’ will boost this trend. On the other hand, the business environment is less attractive (decrease in the key ‘partner economies [and] protectionist reprisals’). Furthermore, ‘exports’ will be reduced considerably regardless of the ‘signing the USMCA trade deal renegotiated NAFTA’ but imports will decrease more gradually due to resilient household consumption. International trade will have an impact on growth. ‘Manufacturing’, specifically the ‘automotive and construction’ industries are affected by increasing ‘input costs’. The energy industry is suffering thanks to the reductions in ‘oil prices’ </a:t>
            </a:r>
            <a:r>
              <a:rPr lang="en-GB" altLang="en-US" sz="1200" dirty="0">
                <a:latin typeface="Times New Roman" panose="02020603050405020304" pitchFamily="18" charset="0"/>
                <a:cs typeface="Times New Roman" panose="02020603050405020304" pitchFamily="18" charset="0"/>
              </a:rPr>
              <a:t>(Coface for Trade, 2019: 2).</a:t>
            </a:r>
            <a:r>
              <a:rPr lang="en-GB" altLang="en-US" sz="1200" i="1" dirty="0">
                <a:latin typeface="Times New Roman" panose="02020603050405020304" pitchFamily="18" charset="0"/>
                <a:cs typeface="Times New Roman" panose="02020603050405020304" pitchFamily="18" charset="0"/>
              </a:rPr>
              <a:t> </a:t>
            </a:r>
            <a:endParaRPr lang="en-GB" altLang="en-US" i="0" u="none" dirty="0">
              <a:latin typeface="Times New Roman" panose="02020603050405020304" pitchFamily="18" charset="0"/>
              <a:cs typeface="Times New Roman" panose="02020603050405020304" pitchFamily="18" charset="0"/>
            </a:endParaRPr>
          </a:p>
          <a:p>
            <a:pPr algn="just"/>
            <a:endParaRPr lang="en-GB" altLang="en-US" i="1" dirty="0">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sz="1200" i="0" u="sng" dirty="0">
                <a:latin typeface="Times New Roman" panose="02020603050405020304" pitchFamily="18" charset="0"/>
                <a:cs typeface="Times New Roman" panose="02020603050405020304" pitchFamily="18" charset="0"/>
              </a:rPr>
              <a:t>Decline of the ‘public and external accounts’:</a:t>
            </a: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sz="1200" i="0" u="none" dirty="0">
                <a:latin typeface="Times New Roman" panose="02020603050405020304" pitchFamily="18" charset="0"/>
                <a:cs typeface="Times New Roman" panose="02020603050405020304" pitchFamily="18" charset="0"/>
              </a:rPr>
              <a:t>The significant budget deficit is predicted to increase in 2019. While it widened significantly with President Trump’s tax reforms ($1.4 trillion in tax reduction over ten years or 0.7 of GDP per annum) in 2018, the deficit will carry on rising regardless of the ‘strong economy’. Consequently, the ‘US public debt’ (one of the highest worldwide), will continue to increase. Major ‘imports of consumer and capital goods’ have resulted in ‘chronic deficit’ in the ‘goods balance’ which is to a degree ‘offset by the surpluses in services and income’ (dividends from US investments’ overseas which ‘exceed remittances from investors’ and international workforce). Regardless of the ‘implementation of protectionist measures’ and still existing ‘trade war with China’ (custom tariffs of 25% on $250 billion of ‘Chinese imports’), the ‘current account deficit’ is predicted to increase in 2019. The ‘US net external’ status is ‘structurally in deficit’ (42% of GDP in June 2018) funded by FDI and ‘portfolio investment’ </a:t>
            </a:r>
            <a:r>
              <a:rPr lang="en-GB" altLang="en-US" sz="1200" dirty="0">
                <a:latin typeface="Times New Roman" panose="02020603050405020304" pitchFamily="18" charset="0"/>
                <a:cs typeface="Times New Roman" panose="02020603050405020304" pitchFamily="18" charset="0"/>
              </a:rPr>
              <a:t>(Coface for Trade, 2019: 2).</a:t>
            </a:r>
            <a:r>
              <a:rPr lang="en-GB" altLang="en-US" sz="1200" i="1" dirty="0">
                <a:latin typeface="Times New Roman" panose="02020603050405020304" pitchFamily="18" charset="0"/>
                <a:cs typeface="Times New Roman" panose="02020603050405020304" pitchFamily="18" charset="0"/>
              </a:rPr>
              <a:t> </a:t>
            </a:r>
            <a:r>
              <a:rPr lang="en-GB" altLang="en-US" sz="1200" i="1" u="none" dirty="0">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30000"/>
              </a:spcBef>
              <a:spcAft>
                <a:spcPct val="0"/>
              </a:spcAft>
              <a:buClrTx/>
              <a:buSzTx/>
              <a:buFontTx/>
              <a:buNone/>
              <a:tabLst/>
              <a:defRPr/>
            </a:pPr>
            <a:endParaRPr lang="en-GB" altLang="en-US" sz="1200" i="0" u="sng" dirty="0">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sz="1200" i="0" u="sng" dirty="0">
                <a:latin typeface="Times New Roman" panose="02020603050405020304" pitchFamily="18" charset="0"/>
                <a:cs typeface="Times New Roman" panose="02020603050405020304" pitchFamily="18" charset="0"/>
              </a:rPr>
              <a:t>Democrats win back ‘control of the House of Representatives’:</a:t>
            </a: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sz="1200" i="0" dirty="0">
                <a:latin typeface="Times New Roman" panose="02020603050405020304" pitchFamily="18" charset="0"/>
                <a:cs typeface="Times New Roman" panose="02020603050405020304" pitchFamily="18" charset="0"/>
              </a:rPr>
              <a:t>After the ‘mid-term elections’ in November 2018, the Democrats won back the ‘House of Representatives’ gaining 235 seats out of 435. Consequently, any main ‘new reform’ such as: ‘health insurance, Mexican border, immigration [and] taxation’ except the infrastructure strategy will be very difficult due to President Trump’s reliance on Democrats’ assistance. But the Republicans managed to keep 53 seats out of 100 in the Senate, for this reason, they have authority to recommend election of ‘senior officials and Supreme Court judges.’ While the president’s ‘domestic policy’ will be heavily affected by this set up, he adheres to the similar line in foreign policy. Hence, ‘trade tensions’ especially with ‘China, the EU or India’ are predicted to remain, together with Iran’s ‘geopolitical tensions’ </a:t>
            </a:r>
            <a:r>
              <a:rPr lang="en-GB" altLang="en-US" sz="1200" dirty="0">
                <a:latin typeface="Times New Roman" panose="02020603050405020304" pitchFamily="18" charset="0"/>
                <a:cs typeface="Times New Roman" panose="02020603050405020304" pitchFamily="18" charset="0"/>
              </a:rPr>
              <a:t>(Coface for Trade, 2019: 2).</a:t>
            </a:r>
            <a:r>
              <a:rPr lang="en-GB" altLang="en-US" sz="1200" i="1" dirty="0">
                <a:latin typeface="Times New Roman" panose="02020603050405020304" pitchFamily="18" charset="0"/>
                <a:cs typeface="Times New Roman" panose="02020603050405020304" pitchFamily="18" charset="0"/>
              </a:rPr>
              <a:t> </a:t>
            </a:r>
            <a:r>
              <a:rPr lang="en-GB" altLang="en-US" sz="1200" i="0" dirty="0">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30000"/>
              </a:spcBef>
              <a:spcAft>
                <a:spcPct val="0"/>
              </a:spcAft>
              <a:buClrTx/>
              <a:buSzTx/>
              <a:buFontTx/>
              <a:buNone/>
              <a:tabLst/>
              <a:defRPr/>
            </a:pPr>
            <a:endParaRPr lang="en-GB" altLang="en-US" i="1" dirty="0">
              <a:latin typeface="Times New Roman" panose="02020603050405020304" pitchFamily="18" charset="0"/>
              <a:cs typeface="Times New Roman" panose="02020603050405020304" pitchFamily="18" charset="0"/>
            </a:endParaRPr>
          </a:p>
          <a:p>
            <a:pPr algn="just"/>
            <a:endParaRPr lang="en-GB" altLang="en-US" i="1" dirty="0">
              <a:latin typeface="Times New Roman" panose="02020603050405020304" pitchFamily="18" charset="0"/>
              <a:cs typeface="Times New Roman" panose="02020603050405020304" pitchFamily="18" charset="0"/>
            </a:endParaRPr>
          </a:p>
        </p:txBody>
      </p:sp>
      <p:sp>
        <p:nvSpPr>
          <p:cNvPr id="11268" name="Slide Number Placeholder 3">
            <a:extLst>
              <a:ext uri="{FF2B5EF4-FFF2-40B4-BE49-F238E27FC236}">
                <a16:creationId xmlns:a16="http://schemas.microsoft.com/office/drawing/2014/main" id="{B9417B95-0DD4-42D1-A062-11FE45BAAE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1E618B-CE2F-4360-B264-206D89F54DC7}" type="slidenum">
              <a:rPr lang="en-GB" altLang="en-US" smtClean="0">
                <a:latin typeface="Calibri" panose="020F0502020204030204" pitchFamily="34" charset="0"/>
              </a:rPr>
              <a:pPr/>
              <a:t>4</a:t>
            </a:fld>
            <a:endParaRPr lang="en-GB" altLang="en-US" dirty="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541BA5E3-4383-449B-A7BF-FF6721FBD1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4C0C51F-CB15-4AC1-91D6-F92ECD7519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dirty="0">
                <a:latin typeface="Times New Roman" panose="02020603050405020304" pitchFamily="18" charset="0"/>
                <a:cs typeface="Times New Roman" panose="02020603050405020304" pitchFamily="18" charset="0"/>
              </a:rPr>
              <a:t>‘Exporters’ should focus on </a:t>
            </a:r>
            <a:r>
              <a:rPr lang="en-GB" altLang="en-US" i="0" dirty="0">
                <a:latin typeface="Times New Roman" panose="02020603050405020304" pitchFamily="18" charset="0"/>
                <a:cs typeface="Times New Roman" panose="02020603050405020304" pitchFamily="18" charset="0"/>
              </a:rPr>
              <a:t>‘sales contract clauses’, especially on ‘obligations of the parties’ involved and identify ‘payment terms’ most appropriate to them. Transfers are often utilised specifically through the ‘</a:t>
            </a:r>
            <a:r>
              <a:rPr lang="en-GB" altLang="en-US" i="1" dirty="0">
                <a:latin typeface="Times New Roman" panose="02020603050405020304" pitchFamily="18" charset="0"/>
                <a:cs typeface="Times New Roman" panose="02020603050405020304" pitchFamily="18" charset="0"/>
              </a:rPr>
              <a:t>‘</a:t>
            </a:r>
            <a:r>
              <a:rPr lang="en-GB" altLang="en-US" i="0" dirty="0">
                <a:latin typeface="Times New Roman" panose="02020603050405020304" pitchFamily="18" charset="0"/>
                <a:cs typeface="Times New Roman" panose="02020603050405020304" pitchFamily="18" charset="0"/>
              </a:rPr>
              <a:t>SWIFT electronic network’ to which many US banks are linked and which delivers fast and relatively cheap processing of global payments. For huge amounts of funds, main US businesses utilise 2 other ‘interbank transfer systems’: the ‘Clearing House Interbank Payments System (CHIPS)’</a:t>
            </a:r>
            <a:r>
              <a:rPr lang="en-GB" altLang="en-US" i="1" dirty="0">
                <a:latin typeface="Times New Roman" panose="02020603050405020304" pitchFamily="18" charset="0"/>
                <a:cs typeface="Times New Roman" panose="02020603050405020304" pitchFamily="18" charset="0"/>
              </a:rPr>
              <a:t> </a:t>
            </a:r>
            <a:r>
              <a:rPr lang="en-GB" altLang="en-US" i="0" dirty="0">
                <a:latin typeface="Times New Roman" panose="02020603050405020304" pitchFamily="18" charset="0"/>
                <a:cs typeface="Times New Roman" panose="02020603050405020304" pitchFamily="18" charset="0"/>
              </a:rPr>
              <a:t>run by private banks and the ‘Fedwire Funds Service System’ managed</a:t>
            </a:r>
            <a:r>
              <a:rPr lang="en-GB" altLang="en-US" i="1" dirty="0">
                <a:latin typeface="Times New Roman" panose="02020603050405020304" pitchFamily="18" charset="0"/>
                <a:cs typeface="Times New Roman" panose="02020603050405020304" pitchFamily="18" charset="0"/>
              </a:rPr>
              <a:t> </a:t>
            </a:r>
            <a:r>
              <a:rPr lang="en-GB" altLang="en-US" i="0" dirty="0">
                <a:latin typeface="Times New Roman" panose="02020603050405020304" pitchFamily="18" charset="0"/>
                <a:cs typeface="Times New Roman" panose="02020603050405020304" pitchFamily="18" charset="0"/>
              </a:rPr>
              <a:t>by the Federal Reserve</a:t>
            </a:r>
            <a:r>
              <a:rPr lang="en-GB" altLang="en-US" dirty="0">
                <a:latin typeface="Times New Roman" panose="02020603050405020304" pitchFamily="18" charset="0"/>
                <a:cs typeface="Times New Roman" panose="02020603050405020304" pitchFamily="18" charset="0"/>
              </a:rPr>
              <a:t> </a:t>
            </a:r>
            <a:r>
              <a:rPr lang="en-GB" altLang="en-US" sz="1200" dirty="0">
                <a:latin typeface="Times New Roman" panose="02020603050405020304" pitchFamily="18" charset="0"/>
                <a:cs typeface="Times New Roman" panose="02020603050405020304" pitchFamily="18" charset="0"/>
              </a:rPr>
              <a:t>(Coface for Trade, 2019: 3).</a:t>
            </a:r>
            <a:r>
              <a:rPr lang="en-GB" altLang="en-US" dirty="0">
                <a:latin typeface="Times New Roman" panose="02020603050405020304" pitchFamily="18" charset="0"/>
                <a:cs typeface="Times New Roman" panose="02020603050405020304" pitchFamily="18" charset="0"/>
              </a:rPr>
              <a:t>   </a:t>
            </a:r>
            <a:endParaRPr lang="en-GB" altLang="en-US" dirty="0">
              <a:latin typeface="Times New Roman" panose="02020603050405020304" pitchFamily="18" charset="0"/>
            </a:endParaRPr>
          </a:p>
        </p:txBody>
      </p:sp>
      <p:sp>
        <p:nvSpPr>
          <p:cNvPr id="13316" name="Slide Number Placeholder 3">
            <a:extLst>
              <a:ext uri="{FF2B5EF4-FFF2-40B4-BE49-F238E27FC236}">
                <a16:creationId xmlns:a16="http://schemas.microsoft.com/office/drawing/2014/main" id="{6285EEB0-0362-4269-B8BC-D72604AAA2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C6E35B-9615-4ECC-85A3-1C1B01C0A3BA}" type="slidenum">
              <a:rPr lang="en-GB" altLang="en-US" smtClean="0">
                <a:latin typeface="Calibri" panose="020F0502020204030204" pitchFamily="34" charset="0"/>
              </a:rPr>
              <a:pPr/>
              <a:t>5</a:t>
            </a:fld>
            <a:endParaRPr lang="en-GB" altLang="en-US" dirty="0">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541BA5E3-4383-449B-A7BF-FF6721FBD1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4C0C51F-CB15-4AC1-91D6-F92ECD7519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lgn="just"/>
            <a:r>
              <a:rPr lang="en-GB" altLang="en-US" i="1" u="sng" dirty="0">
                <a:latin typeface="Times New Roman" panose="02020603050405020304" pitchFamily="18" charset="0"/>
                <a:cs typeface="Times New Roman" panose="02020603050405020304" pitchFamily="18" charset="0"/>
              </a:rPr>
              <a:t>‘</a:t>
            </a:r>
            <a:r>
              <a:rPr lang="en-GB" altLang="en-US" i="0" u="sng" dirty="0">
                <a:latin typeface="Times New Roman" panose="02020603050405020304" pitchFamily="18" charset="0"/>
                <a:cs typeface="Times New Roman" panose="02020603050405020304" pitchFamily="18" charset="0"/>
              </a:rPr>
              <a:t>Amicable Phase’:</a:t>
            </a:r>
          </a:p>
          <a:p>
            <a:pPr algn="just"/>
            <a:r>
              <a:rPr lang="en-GB" altLang="en-US" i="0" u="none" dirty="0">
                <a:latin typeface="Times New Roman" panose="02020603050405020304" pitchFamily="18" charset="0"/>
                <a:cs typeface="Times New Roman" panose="02020603050405020304" pitchFamily="18" charset="0"/>
              </a:rPr>
              <a:t>The US legislation is complicated and expensive. It is therefore recommended to reach an agreement and resolve debt disputes with clients out of court or contract a ‘collection agency’ </a:t>
            </a:r>
            <a:r>
              <a:rPr lang="en-GB" altLang="en-US" sz="1200" dirty="0">
                <a:latin typeface="Times New Roman" panose="02020603050405020304" pitchFamily="18" charset="0"/>
                <a:cs typeface="Times New Roman" panose="02020603050405020304" pitchFamily="18" charset="0"/>
              </a:rPr>
              <a:t>(Coface for Trade, 2019: 3).</a:t>
            </a:r>
            <a:r>
              <a:rPr lang="en-GB" altLang="en-US" dirty="0">
                <a:latin typeface="Times New Roman" panose="02020603050405020304" pitchFamily="18" charset="0"/>
                <a:cs typeface="Times New Roman" panose="02020603050405020304" pitchFamily="18" charset="0"/>
              </a:rPr>
              <a:t> </a:t>
            </a:r>
            <a:r>
              <a:rPr lang="en-GB" altLang="en-US" i="0" u="none" dirty="0">
                <a:latin typeface="Times New Roman" panose="02020603050405020304" pitchFamily="18" charset="0"/>
                <a:cs typeface="Times New Roman" panose="02020603050405020304" pitchFamily="18" charset="0"/>
              </a:rPr>
              <a:t> </a:t>
            </a:r>
            <a:endParaRPr lang="en-GB" altLang="en-US" i="1" u="none" dirty="0">
              <a:latin typeface="Times New Roman" panose="02020603050405020304" pitchFamily="18" charset="0"/>
              <a:cs typeface="Times New Roman" panose="02020603050405020304" pitchFamily="18" charset="0"/>
            </a:endParaRPr>
          </a:p>
          <a:p>
            <a:pPr algn="just"/>
            <a:endParaRPr lang="en-GB" altLang="en-US" i="1" dirty="0">
              <a:latin typeface="Times New Roman" panose="02020603050405020304" pitchFamily="18" charset="0"/>
              <a:cs typeface="Times New Roman" panose="02020603050405020304" pitchFamily="18" charset="0"/>
            </a:endParaRPr>
          </a:p>
          <a:p>
            <a:pPr algn="just"/>
            <a:r>
              <a:rPr lang="en-GB" altLang="en-US" i="0" u="sng" dirty="0">
                <a:latin typeface="Times New Roman" panose="02020603050405020304" pitchFamily="18" charset="0"/>
              </a:rPr>
              <a:t>‘Legal Proceedings’:</a:t>
            </a:r>
          </a:p>
          <a:p>
            <a:pPr algn="just"/>
            <a:r>
              <a:rPr lang="en-GB" altLang="en-US" i="0" dirty="0">
                <a:latin typeface="Times New Roman" panose="02020603050405020304" pitchFamily="18" charset="0"/>
              </a:rPr>
              <a:t>The ‘judicial system’ includes 2 fundamental types of court: the federal District Courts (at least one in every state) and the Circuit or County Courts ‘under the jurisdiction’ of every state </a:t>
            </a:r>
            <a:r>
              <a:rPr lang="en-GB" altLang="en-US" sz="1200" i="0" dirty="0">
                <a:latin typeface="Times New Roman" panose="02020603050405020304" pitchFamily="18" charset="0"/>
                <a:cs typeface="Times New Roman" panose="02020603050405020304" pitchFamily="18" charset="0"/>
              </a:rPr>
              <a:t>(Coface for Trade, 2019: 3).</a:t>
            </a:r>
            <a:r>
              <a:rPr lang="en-GB" altLang="en-US" i="0" dirty="0">
                <a:latin typeface="Times New Roman" panose="02020603050405020304" pitchFamily="18" charset="0"/>
              </a:rPr>
              <a:t> </a:t>
            </a:r>
          </a:p>
          <a:p>
            <a:pPr algn="just"/>
            <a:endParaRPr lang="en-GB" altLang="en-US" i="1" dirty="0">
              <a:latin typeface="Times New Roman" panose="02020603050405020304" pitchFamily="18" charset="0"/>
            </a:endParaRPr>
          </a:p>
          <a:p>
            <a:pPr algn="just"/>
            <a:r>
              <a:rPr lang="en-GB" altLang="en-US" i="1" u="sng" dirty="0">
                <a:latin typeface="Times New Roman" panose="02020603050405020304" pitchFamily="18" charset="0"/>
              </a:rPr>
              <a:t>‘</a:t>
            </a:r>
            <a:r>
              <a:rPr lang="en-GB" altLang="en-US" i="0" u="sng" dirty="0">
                <a:latin typeface="Times New Roman" panose="02020603050405020304" pitchFamily="18" charset="0"/>
              </a:rPr>
              <a:t>Fast-track Proceedings’:</a:t>
            </a:r>
          </a:p>
          <a:p>
            <a:pPr algn="just"/>
            <a:r>
              <a:rPr lang="en-GB" altLang="en-US" i="0" dirty="0">
                <a:latin typeface="Times New Roman" panose="02020603050405020304" pitchFamily="18" charset="0"/>
              </a:rPr>
              <a:t>If the debt is accepted, the US legislation presents a ‘summary judgment procedure’ in which ‘a motion for summary judgment’ is founded on a ‘claim by one party’ that all required physical evidence is heard or that ‘no trial’ is required </a:t>
            </a:r>
            <a:r>
              <a:rPr lang="en-GB" altLang="en-US" sz="1200" dirty="0">
                <a:latin typeface="Times New Roman" panose="02020603050405020304" pitchFamily="18" charset="0"/>
                <a:cs typeface="Times New Roman" panose="02020603050405020304" pitchFamily="18" charset="0"/>
              </a:rPr>
              <a:t>(Coface for Trade, 2019: 3).</a:t>
            </a:r>
            <a:r>
              <a:rPr lang="en-GB" altLang="en-US" dirty="0">
                <a:latin typeface="Times New Roman" panose="02020603050405020304" pitchFamily="18" charset="0"/>
              </a:rPr>
              <a:t> </a:t>
            </a:r>
            <a:endParaRPr lang="en-GB" altLang="en-US" i="0" dirty="0">
              <a:latin typeface="Times New Roman" panose="02020603050405020304" pitchFamily="18" charset="0"/>
            </a:endParaRPr>
          </a:p>
          <a:p>
            <a:pPr algn="just"/>
            <a:endParaRPr lang="en-GB" altLang="en-US" i="1" dirty="0">
              <a:latin typeface="Times New Roman" panose="02020603050405020304" pitchFamily="18" charset="0"/>
            </a:endParaRPr>
          </a:p>
          <a:p>
            <a:pPr algn="just"/>
            <a:r>
              <a:rPr lang="en-GB" altLang="en-US" i="0" u="sng" dirty="0">
                <a:latin typeface="Times New Roman" panose="02020603050405020304" pitchFamily="18" charset="0"/>
              </a:rPr>
              <a:t>‘Ordinary Proceedings’:</a:t>
            </a:r>
          </a:p>
          <a:p>
            <a:pPr algn="just"/>
            <a:r>
              <a:rPr lang="en-GB" altLang="en-US" i="0" u="none" dirty="0">
                <a:latin typeface="Times New Roman" panose="02020603050405020304" pitchFamily="18" charset="0"/>
              </a:rPr>
              <a:t>Many proceedings are examined by ‘state courts’ which apply ‘state and federal law to disputes </a:t>
            </a:r>
            <a:r>
              <a:rPr lang="en-GB" altLang="en-US" i="0" dirty="0">
                <a:latin typeface="Times New Roman" panose="02020603050405020304" pitchFamily="18" charset="0"/>
              </a:rPr>
              <a:t>falling within their jurisdictions’ </a:t>
            </a:r>
            <a:r>
              <a:rPr lang="en-GB" altLang="en-US" sz="1200" dirty="0">
                <a:latin typeface="Times New Roman" panose="02020603050405020304" pitchFamily="18" charset="0"/>
                <a:cs typeface="Times New Roman" panose="02020603050405020304" pitchFamily="18" charset="0"/>
              </a:rPr>
              <a:t>(Coface for Trade, 2019: 3).</a:t>
            </a:r>
            <a:r>
              <a:rPr lang="en-GB" altLang="en-US" dirty="0">
                <a:latin typeface="Times New Roman" panose="02020603050405020304" pitchFamily="18" charset="0"/>
              </a:rPr>
              <a:t> </a:t>
            </a:r>
            <a:endParaRPr lang="en-GB" altLang="en-US" i="0" u="none" dirty="0">
              <a:latin typeface="Times New Roman" panose="02020603050405020304" pitchFamily="18" charset="0"/>
            </a:endParaRPr>
          </a:p>
          <a:p>
            <a:pPr algn="just"/>
            <a:endParaRPr lang="en-GB" altLang="en-US" i="0" u="sng" dirty="0">
              <a:latin typeface="Times New Roman" panose="02020603050405020304" pitchFamily="18" charset="0"/>
            </a:endParaRPr>
          </a:p>
          <a:p>
            <a:pPr algn="just"/>
            <a:r>
              <a:rPr lang="en-GB" altLang="en-US" i="0" u="sng" dirty="0">
                <a:latin typeface="Times New Roman" panose="02020603050405020304" pitchFamily="18" charset="0"/>
              </a:rPr>
              <a:t>‘Enforcement of a Legal Decision’:</a:t>
            </a:r>
          </a:p>
          <a:p>
            <a:pPr algn="just"/>
            <a:r>
              <a:rPr lang="en-GB" altLang="en-US" i="0" dirty="0">
                <a:latin typeface="Times New Roman" panose="02020603050405020304" pitchFamily="18" charset="0"/>
              </a:rPr>
              <a:t>‘Domestic judgments’ in the US provide the ‘creditors’ with extra ’rights’, for instance: the confiscation and ‘selling of the debtor’s assets’ or the ‘garnishment of their bank account’ </a:t>
            </a:r>
            <a:r>
              <a:rPr lang="en-GB" altLang="en-US" sz="1200" i="0" dirty="0">
                <a:latin typeface="Times New Roman" panose="02020603050405020304" pitchFamily="18" charset="0"/>
                <a:cs typeface="Times New Roman" panose="02020603050405020304" pitchFamily="18" charset="0"/>
              </a:rPr>
              <a:t>(Coface for Trade, 2019: 4).</a:t>
            </a:r>
            <a:r>
              <a:rPr lang="en-GB" altLang="en-US" i="0" dirty="0">
                <a:latin typeface="Times New Roman" panose="02020603050405020304" pitchFamily="18" charset="0"/>
              </a:rPr>
              <a:t> </a:t>
            </a:r>
          </a:p>
          <a:p>
            <a:pPr algn="just"/>
            <a:endParaRPr lang="en-GB" altLang="en-US" i="1" dirty="0">
              <a:latin typeface="Times New Roman" panose="02020603050405020304" pitchFamily="18" charset="0"/>
            </a:endParaRPr>
          </a:p>
        </p:txBody>
      </p:sp>
      <p:sp>
        <p:nvSpPr>
          <p:cNvPr id="13316" name="Slide Number Placeholder 3">
            <a:extLst>
              <a:ext uri="{FF2B5EF4-FFF2-40B4-BE49-F238E27FC236}">
                <a16:creationId xmlns:a16="http://schemas.microsoft.com/office/drawing/2014/main" id="{6285EEB0-0362-4269-B8BC-D72604AAA2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C6E35B-9615-4ECC-85A3-1C1B01C0A3BA}" type="slidenum">
              <a:rPr lang="en-GB" altLang="en-US" smtClean="0">
                <a:latin typeface="Calibri" panose="020F0502020204030204" pitchFamily="34" charset="0"/>
              </a:rPr>
              <a:pPr/>
              <a:t>6</a:t>
            </a:fld>
            <a:endParaRPr lang="en-GB" altLang="en-US" dirty="0">
              <a:latin typeface="Calibri" panose="020F0502020204030204" pitchFamily="34" charset="0"/>
            </a:endParaRPr>
          </a:p>
        </p:txBody>
      </p:sp>
    </p:spTree>
    <p:extLst>
      <p:ext uri="{BB962C8B-B14F-4D97-AF65-F5344CB8AC3E}">
        <p14:creationId xmlns:p14="http://schemas.microsoft.com/office/powerpoint/2010/main" val="562236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541BA5E3-4383-449B-A7BF-FF6721FBD1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4C0C51F-CB15-4AC1-91D6-F92ECD7519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lnSpcReduction="10000"/>
          </a:bodyPr>
          <a:lstStyle/>
          <a:p>
            <a:pPr algn="just"/>
            <a:r>
              <a:rPr lang="en-GB" altLang="en-US" i="0" u="sng" dirty="0">
                <a:latin typeface="Times New Roman" panose="02020603050405020304" pitchFamily="18" charset="0"/>
                <a:cs typeface="Times New Roman" panose="02020603050405020304" pitchFamily="18" charset="0"/>
              </a:rPr>
              <a:t>‘Out of Court Proceedings’:</a:t>
            </a: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i="0" dirty="0">
                <a:latin typeface="Times New Roman" panose="02020603050405020304" pitchFamily="18" charset="0"/>
                <a:cs typeface="Times New Roman" panose="02020603050405020304" pitchFamily="18" charset="0"/>
              </a:rPr>
              <a:t>Every state’s legislation can suggest ‘out of court proceedings’ in order to refrain from any official court proceedings. In this case, a business transfers all ‘assets to a third party’ who settles and administers them to every creditor in a fair manner </a:t>
            </a:r>
            <a:r>
              <a:rPr lang="en-GB" altLang="en-US" sz="1200" i="0" dirty="0">
                <a:latin typeface="Times New Roman" panose="02020603050405020304" pitchFamily="18" charset="0"/>
                <a:cs typeface="Times New Roman" panose="02020603050405020304" pitchFamily="18" charset="0"/>
              </a:rPr>
              <a:t>(Coface for Trade, 2019: 4).</a:t>
            </a:r>
            <a:r>
              <a:rPr lang="en-GB" altLang="en-US" i="0" dirty="0">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30000"/>
              </a:spcBef>
              <a:spcAft>
                <a:spcPct val="0"/>
              </a:spcAft>
              <a:buClrTx/>
              <a:buSzTx/>
              <a:buFontTx/>
              <a:buNone/>
              <a:tabLst/>
              <a:defRPr/>
            </a:pPr>
            <a:endParaRPr lang="en-GB" altLang="en-US" i="1" dirty="0">
              <a:latin typeface="Times New Roman" panose="02020603050405020304" pitchFamily="18" charset="0"/>
              <a:cs typeface="Times New Roman" panose="02020603050405020304" pitchFamily="18" charset="0"/>
            </a:endParaRPr>
          </a:p>
          <a:p>
            <a:pPr algn="just"/>
            <a:r>
              <a:rPr lang="en-GB" altLang="en-US" i="0" u="sng" dirty="0">
                <a:latin typeface="Times New Roman" panose="02020603050405020304" pitchFamily="18" charset="0"/>
                <a:cs typeface="Times New Roman" panose="02020603050405020304" pitchFamily="18" charset="0"/>
              </a:rPr>
              <a:t>‘Restructuring Proceedings’:</a:t>
            </a: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i="1" dirty="0">
                <a:latin typeface="Times New Roman" panose="02020603050405020304" pitchFamily="18" charset="0"/>
                <a:cs typeface="Times New Roman" panose="02020603050405020304" pitchFamily="18" charset="0"/>
              </a:rPr>
              <a:t>‘</a:t>
            </a:r>
            <a:r>
              <a:rPr lang="en-GB" altLang="en-US" i="0" dirty="0">
                <a:latin typeface="Times New Roman" panose="02020603050405020304" pitchFamily="18" charset="0"/>
                <a:cs typeface="Times New Roman" panose="02020603050405020304" pitchFamily="18" charset="0"/>
              </a:rPr>
              <a:t>Chapter 11 of the American Bankruptcy Code provides a distressed entity with the opportunity’ to protect its business as a ‘going concern’ during the implementation of ‘financial restructuring’ </a:t>
            </a:r>
            <a:r>
              <a:rPr lang="en-GB" altLang="en-US" sz="1200" i="0" dirty="0">
                <a:latin typeface="Times New Roman" panose="02020603050405020304" pitchFamily="18" charset="0"/>
                <a:cs typeface="Times New Roman" panose="02020603050405020304" pitchFamily="18" charset="0"/>
              </a:rPr>
              <a:t>(Coface for Trade, 2019: 4).</a:t>
            </a:r>
            <a:r>
              <a:rPr lang="en-GB" altLang="en-US" i="0" dirty="0">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30000"/>
              </a:spcBef>
              <a:spcAft>
                <a:spcPct val="0"/>
              </a:spcAft>
              <a:buClrTx/>
              <a:buSzTx/>
              <a:buFontTx/>
              <a:buNone/>
              <a:tabLst/>
              <a:defRPr/>
            </a:pPr>
            <a:endParaRPr lang="en-GB" altLang="en-US" i="1" dirty="0">
              <a:latin typeface="Times New Roman" panose="02020603050405020304" pitchFamily="18" charset="0"/>
              <a:cs typeface="Times New Roman" panose="02020603050405020304" pitchFamily="18" charset="0"/>
            </a:endParaRPr>
          </a:p>
          <a:p>
            <a:pPr algn="just"/>
            <a:r>
              <a:rPr lang="en-GB" altLang="en-US" i="0" u="sng" dirty="0">
                <a:latin typeface="Times New Roman" panose="02020603050405020304" pitchFamily="18" charset="0"/>
                <a:cs typeface="Times New Roman" panose="02020603050405020304" pitchFamily="18" charset="0"/>
              </a:rPr>
              <a:t>‘Liquidation’:</a:t>
            </a:r>
          </a:p>
          <a:p>
            <a:pPr marL="0" marR="0" lvl="0" indent="0" algn="just" defTabSz="914400" rtl="0" eaLnBrk="0" fontAlgn="base" latinLnBrk="0" hangingPunct="0">
              <a:lnSpc>
                <a:spcPct val="100000"/>
              </a:lnSpc>
              <a:spcBef>
                <a:spcPct val="30000"/>
              </a:spcBef>
              <a:spcAft>
                <a:spcPct val="0"/>
              </a:spcAft>
              <a:buClrTx/>
              <a:buSzTx/>
              <a:buFontTx/>
              <a:buNone/>
              <a:tabLst/>
              <a:defRPr/>
            </a:pPr>
            <a:r>
              <a:rPr lang="en-GB" altLang="en-US" i="0" u="none" dirty="0">
                <a:latin typeface="Times New Roman" panose="02020603050405020304" pitchFamily="18" charset="0"/>
                <a:cs typeface="Times New Roman" panose="02020603050405020304" pitchFamily="18" charset="0"/>
              </a:rPr>
              <a:t>As stated by ‘</a:t>
            </a:r>
            <a:r>
              <a:rPr lang="en-GB" altLang="en-US" i="0" dirty="0">
                <a:latin typeface="Times New Roman" panose="02020603050405020304" pitchFamily="18" charset="0"/>
                <a:cs typeface="Times New Roman" panose="02020603050405020304" pitchFamily="18" charset="0"/>
              </a:rPr>
              <a:t>Chapter 7 of the American Bankruptcy Code’, the reason for these proceedings is to carry out an ‘orderly liquidation of the distressed entity’ </a:t>
            </a:r>
            <a:r>
              <a:rPr lang="en-GB" altLang="en-US" sz="1200" i="0" dirty="0">
                <a:latin typeface="Times New Roman" panose="02020603050405020304" pitchFamily="18" charset="0"/>
                <a:cs typeface="Times New Roman" panose="02020603050405020304" pitchFamily="18" charset="0"/>
              </a:rPr>
              <a:t>(Coface for Trade, 2019: 4).</a:t>
            </a:r>
            <a:r>
              <a:rPr lang="en-GB" altLang="en-US" i="0" dirty="0">
                <a:latin typeface="Times New Roman" panose="02020603050405020304" pitchFamily="18" charset="0"/>
                <a:cs typeface="Times New Roman" panose="02020603050405020304" pitchFamily="18" charset="0"/>
              </a:rPr>
              <a:t>  </a:t>
            </a:r>
          </a:p>
          <a:p>
            <a:pPr algn="just"/>
            <a:endParaRPr lang="en-GB" altLang="en-US" dirty="0">
              <a:latin typeface="Times New Roman" panose="02020603050405020304" pitchFamily="18" charset="0"/>
            </a:endParaRPr>
          </a:p>
        </p:txBody>
      </p:sp>
      <p:sp>
        <p:nvSpPr>
          <p:cNvPr id="13316" name="Slide Number Placeholder 3">
            <a:extLst>
              <a:ext uri="{FF2B5EF4-FFF2-40B4-BE49-F238E27FC236}">
                <a16:creationId xmlns:a16="http://schemas.microsoft.com/office/drawing/2014/main" id="{6285EEB0-0362-4269-B8BC-D72604AAA2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C6E35B-9615-4ECC-85A3-1C1B01C0A3BA}" type="slidenum">
              <a:rPr lang="en-GB" altLang="en-US" smtClean="0">
                <a:latin typeface="Calibri" panose="020F0502020204030204" pitchFamily="34" charset="0"/>
              </a:rPr>
              <a:pPr/>
              <a:t>7</a:t>
            </a:fld>
            <a:endParaRPr lang="en-GB" altLang="en-US" dirty="0">
              <a:latin typeface="Calibri" panose="020F0502020204030204" pitchFamily="34" charset="0"/>
            </a:endParaRPr>
          </a:p>
        </p:txBody>
      </p:sp>
    </p:spTree>
    <p:extLst>
      <p:ext uri="{BB962C8B-B14F-4D97-AF65-F5344CB8AC3E}">
        <p14:creationId xmlns:p14="http://schemas.microsoft.com/office/powerpoint/2010/main" val="228399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541BA5E3-4383-449B-A7BF-FF6721FBD1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4C0C51F-CB15-4AC1-91D6-F92ECD7519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endParaRPr lang="en-GB" altLang="en-US" dirty="0">
              <a:latin typeface="Times New Roman" panose="02020603050405020304" pitchFamily="18" charset="0"/>
              <a:cs typeface="Times New Roman" panose="02020603050405020304" pitchFamily="18" charset="0"/>
            </a:endParaRPr>
          </a:p>
        </p:txBody>
      </p:sp>
      <p:sp>
        <p:nvSpPr>
          <p:cNvPr id="13316" name="Slide Number Placeholder 3">
            <a:extLst>
              <a:ext uri="{FF2B5EF4-FFF2-40B4-BE49-F238E27FC236}">
                <a16:creationId xmlns:a16="http://schemas.microsoft.com/office/drawing/2014/main" id="{6285EEB0-0362-4269-B8BC-D72604AAA2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C6E35B-9615-4ECC-85A3-1C1B01C0A3BA}" type="slidenum">
              <a:rPr lang="en-GB" altLang="en-US" smtClean="0">
                <a:latin typeface="Calibri" panose="020F0502020204030204" pitchFamily="34" charset="0"/>
              </a:rPr>
              <a:pPr/>
              <a:t>8</a:t>
            </a:fld>
            <a:endParaRPr lang="en-GB" altLang="en-US" dirty="0">
              <a:latin typeface="Calibri" panose="020F0502020204030204" pitchFamily="34" charset="0"/>
            </a:endParaRPr>
          </a:p>
        </p:txBody>
      </p:sp>
    </p:spTree>
    <p:extLst>
      <p:ext uri="{BB962C8B-B14F-4D97-AF65-F5344CB8AC3E}">
        <p14:creationId xmlns:p14="http://schemas.microsoft.com/office/powerpoint/2010/main" val="4049471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38946C36-69B4-460D-B0D6-D61FD123F190}"/>
              </a:ext>
            </a:extLst>
          </p:cNvPr>
          <p:cNvSpPr>
            <a:spLocks noGrp="1" noRot="1" noChangeAspect="1" noTextEdit="1"/>
          </p:cNvSpPr>
          <p:nvPr>
            <p:ph type="sldImg"/>
          </p:nvPr>
        </p:nvSpPr>
        <p:spPr bwMode="auto">
          <a:xfrm>
            <a:off x="3222625" y="528638"/>
            <a:ext cx="3398838" cy="25495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951CF32D-7FA1-4693-A2FA-6F7C00C869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9460" name="Slide Number Placeholder 3">
            <a:extLst>
              <a:ext uri="{FF2B5EF4-FFF2-40B4-BE49-F238E27FC236}">
                <a16:creationId xmlns:a16="http://schemas.microsoft.com/office/drawing/2014/main" id="{5D161914-5824-4A20-9128-8CBECCD986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4FDBC0-BC45-4872-A4C3-79AA4476F671}" type="slidenum">
              <a:rPr lang="en-GB" altLang="en-US" smtClean="0">
                <a:latin typeface="Calibri" panose="020F0502020204030204" pitchFamily="34" charset="0"/>
              </a:rPr>
              <a:pPr/>
              <a:t>9</a:t>
            </a:fld>
            <a:endParaRPr lang="en-GB" altLang="en-US"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0BB8948C-C205-4299-9FD5-C0163BA6CC5E}"/>
              </a:ext>
            </a:extLst>
          </p:cNvPr>
          <p:cNvSpPr>
            <a:spLocks noGrp="1"/>
          </p:cNvSpPr>
          <p:nvPr>
            <p:ph type="dt" sz="half" idx="10"/>
          </p:nvPr>
        </p:nvSpPr>
        <p:spPr/>
        <p:txBody>
          <a:bodyPr/>
          <a:lstStyle>
            <a:lvl1pPr>
              <a:defRPr/>
            </a:lvl1pPr>
          </a:lstStyle>
          <a:p>
            <a:pPr>
              <a:defRPr/>
            </a:pPr>
            <a:fld id="{1BC38F25-D83B-4252-B506-F548A9FC38C9}" type="datetime1">
              <a:rPr lang="en-US"/>
              <a:pPr>
                <a:defRPr/>
              </a:pPr>
              <a:t>9/15/2019</a:t>
            </a:fld>
            <a:endParaRPr lang="en-US" dirty="0"/>
          </a:p>
        </p:txBody>
      </p:sp>
      <p:sp>
        <p:nvSpPr>
          <p:cNvPr id="5" name="Footer Placeholder 21">
            <a:extLst>
              <a:ext uri="{FF2B5EF4-FFF2-40B4-BE49-F238E27FC236}">
                <a16:creationId xmlns:a16="http://schemas.microsoft.com/office/drawing/2014/main" id="{6A860B88-C9CC-4648-BB1D-18FA70F3A689}"/>
              </a:ext>
            </a:extLst>
          </p:cNvPr>
          <p:cNvSpPr>
            <a:spLocks noGrp="1"/>
          </p:cNvSpPr>
          <p:nvPr>
            <p:ph type="ftr" sz="quarter" idx="11"/>
          </p:nvPr>
        </p:nvSpPr>
        <p:spPr/>
        <p:txBody>
          <a:bodyPr/>
          <a:lstStyle>
            <a:lvl1pPr>
              <a:defRPr/>
            </a:lvl1pPr>
          </a:lstStyle>
          <a:p>
            <a:pPr>
              <a:defRPr/>
            </a:pPr>
            <a:endParaRPr lang="cs-CZ" altLang="en-US"/>
          </a:p>
        </p:txBody>
      </p:sp>
      <p:sp>
        <p:nvSpPr>
          <p:cNvPr id="6" name="Slide Number Placeholder 17">
            <a:extLst>
              <a:ext uri="{FF2B5EF4-FFF2-40B4-BE49-F238E27FC236}">
                <a16:creationId xmlns:a16="http://schemas.microsoft.com/office/drawing/2014/main" id="{3C91E515-2186-4DAF-82B1-14D15D8DEA1C}"/>
              </a:ext>
            </a:extLst>
          </p:cNvPr>
          <p:cNvSpPr>
            <a:spLocks noGrp="1"/>
          </p:cNvSpPr>
          <p:nvPr>
            <p:ph type="sldNum" sz="quarter" idx="12"/>
          </p:nvPr>
        </p:nvSpPr>
        <p:spPr/>
        <p:txBody>
          <a:bodyPr/>
          <a:lstStyle>
            <a:lvl1pPr>
              <a:defRPr/>
            </a:lvl1pPr>
          </a:lstStyle>
          <a:p>
            <a:pPr>
              <a:defRPr/>
            </a:pPr>
            <a:fld id="{40FAADEA-A7D9-48C7-B8F9-AD64A7BD59DC}" type="slidenum">
              <a:rPr lang="en-US" altLang="en-US"/>
              <a:pPr>
                <a:defRPr/>
              </a:pPr>
              <a:t>‹#›</a:t>
            </a:fld>
            <a:endParaRPr lang="en-US" altLang="en-US" dirty="0"/>
          </a:p>
        </p:txBody>
      </p:sp>
    </p:spTree>
    <p:extLst>
      <p:ext uri="{BB962C8B-B14F-4D97-AF65-F5344CB8AC3E}">
        <p14:creationId xmlns:p14="http://schemas.microsoft.com/office/powerpoint/2010/main" val="528068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10AF2CA1-11B2-4AFA-B4C1-756393C50EB1}"/>
              </a:ext>
            </a:extLst>
          </p:cNvPr>
          <p:cNvSpPr>
            <a:spLocks noGrp="1"/>
          </p:cNvSpPr>
          <p:nvPr>
            <p:ph type="dt" sz="half" idx="10"/>
          </p:nvPr>
        </p:nvSpPr>
        <p:spPr/>
        <p:txBody>
          <a:bodyPr/>
          <a:lstStyle>
            <a:lvl1pPr>
              <a:defRPr/>
            </a:lvl1pPr>
          </a:lstStyle>
          <a:p>
            <a:pPr>
              <a:defRPr/>
            </a:pPr>
            <a:fld id="{4ABB5370-8007-406D-B308-5AB89C712394}" type="datetime1">
              <a:rPr lang="en-US"/>
              <a:pPr>
                <a:defRPr/>
              </a:pPr>
              <a:t>9/15/2019</a:t>
            </a:fld>
            <a:endParaRPr lang="en-US" dirty="0"/>
          </a:p>
        </p:txBody>
      </p:sp>
      <p:sp>
        <p:nvSpPr>
          <p:cNvPr id="6" name="Footer Placeholder 21">
            <a:extLst>
              <a:ext uri="{FF2B5EF4-FFF2-40B4-BE49-F238E27FC236}">
                <a16:creationId xmlns:a16="http://schemas.microsoft.com/office/drawing/2014/main" id="{D1C96D11-8FA7-4DBF-B7A4-6ABC11AE8C0F}"/>
              </a:ext>
            </a:extLst>
          </p:cNvPr>
          <p:cNvSpPr>
            <a:spLocks noGrp="1"/>
          </p:cNvSpPr>
          <p:nvPr>
            <p:ph type="ftr" sz="quarter" idx="11"/>
          </p:nvPr>
        </p:nvSpPr>
        <p:spPr/>
        <p:txBody>
          <a:bodyPr/>
          <a:lstStyle>
            <a:lvl1pPr>
              <a:defRPr/>
            </a:lvl1pPr>
          </a:lstStyle>
          <a:p>
            <a:pPr>
              <a:defRPr/>
            </a:pPr>
            <a:endParaRPr lang="cs-CZ" altLang="en-US"/>
          </a:p>
        </p:txBody>
      </p:sp>
      <p:sp>
        <p:nvSpPr>
          <p:cNvPr id="7" name="Slide Number Placeholder 17">
            <a:extLst>
              <a:ext uri="{FF2B5EF4-FFF2-40B4-BE49-F238E27FC236}">
                <a16:creationId xmlns:a16="http://schemas.microsoft.com/office/drawing/2014/main" id="{25F575D4-42D6-4A4A-8166-4C3C9438237F}"/>
              </a:ext>
            </a:extLst>
          </p:cNvPr>
          <p:cNvSpPr>
            <a:spLocks noGrp="1"/>
          </p:cNvSpPr>
          <p:nvPr>
            <p:ph type="sldNum" sz="quarter" idx="12"/>
          </p:nvPr>
        </p:nvSpPr>
        <p:spPr/>
        <p:txBody>
          <a:bodyPr/>
          <a:lstStyle>
            <a:lvl1pPr>
              <a:defRPr/>
            </a:lvl1pPr>
          </a:lstStyle>
          <a:p>
            <a:pPr>
              <a:defRPr/>
            </a:pPr>
            <a:fld id="{D8331EA9-CD4A-45CD-AF74-53629BD28ACF}" type="slidenum">
              <a:rPr lang="en-US" altLang="en-US"/>
              <a:pPr>
                <a:defRPr/>
              </a:pPr>
              <a:t>‹#›</a:t>
            </a:fld>
            <a:endParaRPr lang="en-US" altLang="en-US" dirty="0"/>
          </a:p>
        </p:txBody>
      </p:sp>
    </p:spTree>
    <p:extLst>
      <p:ext uri="{BB962C8B-B14F-4D97-AF65-F5344CB8AC3E}">
        <p14:creationId xmlns:p14="http://schemas.microsoft.com/office/powerpoint/2010/main" val="3396659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02BEA592-5076-49E8-B483-557CE4FAA19E}"/>
              </a:ext>
            </a:extLst>
          </p:cNvPr>
          <p:cNvSpPr>
            <a:spLocks noGrp="1"/>
          </p:cNvSpPr>
          <p:nvPr>
            <p:ph type="dt" sz="half" idx="10"/>
          </p:nvPr>
        </p:nvSpPr>
        <p:spPr/>
        <p:txBody>
          <a:bodyPr/>
          <a:lstStyle>
            <a:lvl1pPr>
              <a:defRPr/>
            </a:lvl1pPr>
          </a:lstStyle>
          <a:p>
            <a:pPr>
              <a:defRPr/>
            </a:pPr>
            <a:fld id="{E79062A1-2FD9-44E7-B5A6-195C6D9FAC23}" type="datetime1">
              <a:rPr lang="en-US"/>
              <a:pPr>
                <a:defRPr/>
              </a:pPr>
              <a:t>9/15/2019</a:t>
            </a:fld>
            <a:endParaRPr lang="en-US" dirty="0"/>
          </a:p>
        </p:txBody>
      </p:sp>
      <p:sp>
        <p:nvSpPr>
          <p:cNvPr id="8" name="Footer Placeholder 21">
            <a:extLst>
              <a:ext uri="{FF2B5EF4-FFF2-40B4-BE49-F238E27FC236}">
                <a16:creationId xmlns:a16="http://schemas.microsoft.com/office/drawing/2014/main" id="{230137A1-937B-4D1B-8525-BFA06A7892D1}"/>
              </a:ext>
            </a:extLst>
          </p:cNvPr>
          <p:cNvSpPr>
            <a:spLocks noGrp="1"/>
          </p:cNvSpPr>
          <p:nvPr>
            <p:ph type="ftr" sz="quarter" idx="11"/>
          </p:nvPr>
        </p:nvSpPr>
        <p:spPr/>
        <p:txBody>
          <a:bodyPr/>
          <a:lstStyle>
            <a:lvl1pPr>
              <a:defRPr/>
            </a:lvl1pPr>
          </a:lstStyle>
          <a:p>
            <a:pPr>
              <a:defRPr/>
            </a:pPr>
            <a:endParaRPr lang="cs-CZ" altLang="en-US"/>
          </a:p>
        </p:txBody>
      </p:sp>
      <p:sp>
        <p:nvSpPr>
          <p:cNvPr id="9" name="Slide Number Placeholder 17">
            <a:extLst>
              <a:ext uri="{FF2B5EF4-FFF2-40B4-BE49-F238E27FC236}">
                <a16:creationId xmlns:a16="http://schemas.microsoft.com/office/drawing/2014/main" id="{ABF7D28C-BEEC-4C2F-917B-960D6C6FA410}"/>
              </a:ext>
            </a:extLst>
          </p:cNvPr>
          <p:cNvSpPr>
            <a:spLocks noGrp="1"/>
          </p:cNvSpPr>
          <p:nvPr>
            <p:ph type="sldNum" sz="quarter" idx="12"/>
          </p:nvPr>
        </p:nvSpPr>
        <p:spPr/>
        <p:txBody>
          <a:bodyPr/>
          <a:lstStyle>
            <a:lvl1pPr>
              <a:defRPr/>
            </a:lvl1pPr>
          </a:lstStyle>
          <a:p>
            <a:pPr>
              <a:defRPr/>
            </a:pPr>
            <a:fld id="{411E31FC-F437-4958-A315-759CB081A231}" type="slidenum">
              <a:rPr lang="en-US" altLang="en-US"/>
              <a:pPr>
                <a:defRPr/>
              </a:pPr>
              <a:t>‹#›</a:t>
            </a:fld>
            <a:endParaRPr lang="en-US" altLang="en-US" dirty="0"/>
          </a:p>
        </p:txBody>
      </p:sp>
    </p:spTree>
    <p:extLst>
      <p:ext uri="{BB962C8B-B14F-4D97-AF65-F5344CB8AC3E}">
        <p14:creationId xmlns:p14="http://schemas.microsoft.com/office/powerpoint/2010/main" val="3025618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2A132C71-F54E-452B-8CBA-4BC23DDED2C0}"/>
              </a:ext>
            </a:extLst>
          </p:cNvPr>
          <p:cNvSpPr>
            <a:spLocks noGrp="1"/>
          </p:cNvSpPr>
          <p:nvPr>
            <p:ph type="dt" sz="half" idx="10"/>
          </p:nvPr>
        </p:nvSpPr>
        <p:spPr/>
        <p:txBody>
          <a:bodyPr/>
          <a:lstStyle>
            <a:lvl1pPr>
              <a:defRPr/>
            </a:lvl1pPr>
          </a:lstStyle>
          <a:p>
            <a:pPr>
              <a:defRPr/>
            </a:pPr>
            <a:fld id="{B6C2E48E-71B4-498B-B6F8-2EDEA004FD4A}" type="datetime1">
              <a:rPr lang="en-US"/>
              <a:pPr>
                <a:defRPr/>
              </a:pPr>
              <a:t>9/15/2019</a:t>
            </a:fld>
            <a:endParaRPr lang="en-US" dirty="0"/>
          </a:p>
        </p:txBody>
      </p:sp>
      <p:sp>
        <p:nvSpPr>
          <p:cNvPr id="4" name="Footer Placeholder 21">
            <a:extLst>
              <a:ext uri="{FF2B5EF4-FFF2-40B4-BE49-F238E27FC236}">
                <a16:creationId xmlns:a16="http://schemas.microsoft.com/office/drawing/2014/main" id="{24FF28BA-BA54-4FFB-90FA-B26D04DB831C}"/>
              </a:ext>
            </a:extLst>
          </p:cNvPr>
          <p:cNvSpPr>
            <a:spLocks noGrp="1"/>
          </p:cNvSpPr>
          <p:nvPr>
            <p:ph type="ftr" sz="quarter" idx="11"/>
          </p:nvPr>
        </p:nvSpPr>
        <p:spPr/>
        <p:txBody>
          <a:bodyPr/>
          <a:lstStyle>
            <a:lvl1pPr>
              <a:defRPr/>
            </a:lvl1pPr>
          </a:lstStyle>
          <a:p>
            <a:pPr>
              <a:defRPr/>
            </a:pPr>
            <a:endParaRPr lang="cs-CZ" altLang="en-US"/>
          </a:p>
        </p:txBody>
      </p:sp>
      <p:sp>
        <p:nvSpPr>
          <p:cNvPr id="5" name="Slide Number Placeholder 17">
            <a:extLst>
              <a:ext uri="{FF2B5EF4-FFF2-40B4-BE49-F238E27FC236}">
                <a16:creationId xmlns:a16="http://schemas.microsoft.com/office/drawing/2014/main" id="{D9F2E07E-D06F-4998-9132-26FC5D9B6BEA}"/>
              </a:ext>
            </a:extLst>
          </p:cNvPr>
          <p:cNvSpPr>
            <a:spLocks noGrp="1"/>
          </p:cNvSpPr>
          <p:nvPr>
            <p:ph type="sldNum" sz="quarter" idx="12"/>
          </p:nvPr>
        </p:nvSpPr>
        <p:spPr/>
        <p:txBody>
          <a:bodyPr/>
          <a:lstStyle>
            <a:lvl1pPr>
              <a:defRPr/>
            </a:lvl1pPr>
          </a:lstStyle>
          <a:p>
            <a:pPr>
              <a:defRPr/>
            </a:pPr>
            <a:fld id="{C82D2E07-38CE-46FA-9342-3EE3ED16857A}" type="slidenum">
              <a:rPr lang="en-US" altLang="en-US"/>
              <a:pPr>
                <a:defRPr/>
              </a:pPr>
              <a:t>‹#›</a:t>
            </a:fld>
            <a:endParaRPr lang="en-US" altLang="en-US" dirty="0"/>
          </a:p>
        </p:txBody>
      </p:sp>
    </p:spTree>
    <p:extLst>
      <p:ext uri="{BB962C8B-B14F-4D97-AF65-F5344CB8AC3E}">
        <p14:creationId xmlns:p14="http://schemas.microsoft.com/office/powerpoint/2010/main" val="1545805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3FA58FA1-C16C-485B-A040-D7D3136264F0}"/>
              </a:ext>
            </a:extLst>
          </p:cNvPr>
          <p:cNvSpPr>
            <a:spLocks noGrp="1"/>
          </p:cNvSpPr>
          <p:nvPr>
            <p:ph type="dt" sz="half" idx="10"/>
          </p:nvPr>
        </p:nvSpPr>
        <p:spPr/>
        <p:txBody>
          <a:bodyPr/>
          <a:lstStyle>
            <a:lvl1pPr>
              <a:defRPr/>
            </a:lvl1pPr>
          </a:lstStyle>
          <a:p>
            <a:pPr>
              <a:defRPr/>
            </a:pPr>
            <a:fld id="{EEBAC155-5FC1-4E09-A48D-3EDC0DF35496}" type="datetime1">
              <a:rPr lang="en-US"/>
              <a:pPr>
                <a:defRPr/>
              </a:pPr>
              <a:t>9/15/2019</a:t>
            </a:fld>
            <a:endParaRPr lang="en-US" dirty="0"/>
          </a:p>
        </p:txBody>
      </p:sp>
      <p:sp>
        <p:nvSpPr>
          <p:cNvPr id="3" name="Footer Placeholder 21">
            <a:extLst>
              <a:ext uri="{FF2B5EF4-FFF2-40B4-BE49-F238E27FC236}">
                <a16:creationId xmlns:a16="http://schemas.microsoft.com/office/drawing/2014/main" id="{D12F7A5D-C48A-405A-8193-2B5D05722E54}"/>
              </a:ext>
            </a:extLst>
          </p:cNvPr>
          <p:cNvSpPr>
            <a:spLocks noGrp="1"/>
          </p:cNvSpPr>
          <p:nvPr>
            <p:ph type="ftr" sz="quarter" idx="11"/>
          </p:nvPr>
        </p:nvSpPr>
        <p:spPr/>
        <p:txBody>
          <a:bodyPr/>
          <a:lstStyle>
            <a:lvl1pPr>
              <a:defRPr/>
            </a:lvl1pPr>
          </a:lstStyle>
          <a:p>
            <a:pPr>
              <a:defRPr/>
            </a:pPr>
            <a:endParaRPr lang="cs-CZ" altLang="en-US"/>
          </a:p>
        </p:txBody>
      </p:sp>
      <p:sp>
        <p:nvSpPr>
          <p:cNvPr id="4" name="Slide Number Placeholder 17">
            <a:extLst>
              <a:ext uri="{FF2B5EF4-FFF2-40B4-BE49-F238E27FC236}">
                <a16:creationId xmlns:a16="http://schemas.microsoft.com/office/drawing/2014/main" id="{6739C33B-6593-4C1A-AE63-C5CC3CD8470E}"/>
              </a:ext>
            </a:extLst>
          </p:cNvPr>
          <p:cNvSpPr>
            <a:spLocks noGrp="1"/>
          </p:cNvSpPr>
          <p:nvPr>
            <p:ph type="sldNum" sz="quarter" idx="12"/>
          </p:nvPr>
        </p:nvSpPr>
        <p:spPr/>
        <p:txBody>
          <a:bodyPr/>
          <a:lstStyle>
            <a:lvl1pPr>
              <a:defRPr/>
            </a:lvl1pPr>
          </a:lstStyle>
          <a:p>
            <a:pPr>
              <a:defRPr/>
            </a:pPr>
            <a:fld id="{AAEAE28F-1F72-4E66-8B13-8D2A2E504337}" type="slidenum">
              <a:rPr lang="en-US" altLang="en-US"/>
              <a:pPr>
                <a:defRPr/>
              </a:pPr>
              <a:t>‹#›</a:t>
            </a:fld>
            <a:endParaRPr lang="en-US" altLang="en-US" dirty="0"/>
          </a:p>
        </p:txBody>
      </p:sp>
    </p:spTree>
    <p:extLst>
      <p:ext uri="{BB962C8B-B14F-4D97-AF65-F5344CB8AC3E}">
        <p14:creationId xmlns:p14="http://schemas.microsoft.com/office/powerpoint/2010/main" val="3654418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7FFC562D-B22E-435C-93BA-85F45F888E7E}"/>
              </a:ext>
            </a:extLst>
          </p:cNvPr>
          <p:cNvSpPr>
            <a:spLocks noGrp="1"/>
          </p:cNvSpPr>
          <p:nvPr>
            <p:ph type="dt" sz="half" idx="10"/>
          </p:nvPr>
        </p:nvSpPr>
        <p:spPr/>
        <p:txBody>
          <a:bodyPr/>
          <a:lstStyle>
            <a:lvl1pPr>
              <a:defRPr/>
            </a:lvl1pPr>
          </a:lstStyle>
          <a:p>
            <a:pPr>
              <a:defRPr/>
            </a:pPr>
            <a:fld id="{08A05F52-81B6-4872-A58B-6CBCF1F3A0E2}" type="datetime1">
              <a:rPr lang="en-US"/>
              <a:pPr>
                <a:defRPr/>
              </a:pPr>
              <a:t>9/15/2019</a:t>
            </a:fld>
            <a:endParaRPr lang="en-US" dirty="0"/>
          </a:p>
        </p:txBody>
      </p:sp>
      <p:sp>
        <p:nvSpPr>
          <p:cNvPr id="6" name="Footer Placeholder 21">
            <a:extLst>
              <a:ext uri="{FF2B5EF4-FFF2-40B4-BE49-F238E27FC236}">
                <a16:creationId xmlns:a16="http://schemas.microsoft.com/office/drawing/2014/main" id="{887217B2-6C40-4FC3-B1ED-44DFBEAE6011}"/>
              </a:ext>
            </a:extLst>
          </p:cNvPr>
          <p:cNvSpPr>
            <a:spLocks noGrp="1"/>
          </p:cNvSpPr>
          <p:nvPr>
            <p:ph type="ftr" sz="quarter" idx="11"/>
          </p:nvPr>
        </p:nvSpPr>
        <p:spPr/>
        <p:txBody>
          <a:bodyPr/>
          <a:lstStyle>
            <a:lvl1pPr>
              <a:defRPr/>
            </a:lvl1pPr>
          </a:lstStyle>
          <a:p>
            <a:pPr>
              <a:defRPr/>
            </a:pPr>
            <a:endParaRPr lang="cs-CZ" altLang="en-US"/>
          </a:p>
        </p:txBody>
      </p:sp>
      <p:sp>
        <p:nvSpPr>
          <p:cNvPr id="7" name="Slide Number Placeholder 17">
            <a:extLst>
              <a:ext uri="{FF2B5EF4-FFF2-40B4-BE49-F238E27FC236}">
                <a16:creationId xmlns:a16="http://schemas.microsoft.com/office/drawing/2014/main" id="{2DD5F607-6EA6-4673-9346-24C47263FE4F}"/>
              </a:ext>
            </a:extLst>
          </p:cNvPr>
          <p:cNvSpPr>
            <a:spLocks noGrp="1"/>
          </p:cNvSpPr>
          <p:nvPr>
            <p:ph type="sldNum" sz="quarter" idx="12"/>
          </p:nvPr>
        </p:nvSpPr>
        <p:spPr/>
        <p:txBody>
          <a:bodyPr/>
          <a:lstStyle>
            <a:lvl1pPr>
              <a:defRPr/>
            </a:lvl1pPr>
          </a:lstStyle>
          <a:p>
            <a:pPr>
              <a:defRPr/>
            </a:pPr>
            <a:fld id="{3F924F63-E411-42E1-A0EE-48EE50709E89}" type="slidenum">
              <a:rPr lang="en-US" altLang="en-US"/>
              <a:pPr>
                <a:defRPr/>
              </a:pPr>
              <a:t>‹#›</a:t>
            </a:fld>
            <a:endParaRPr lang="en-US" altLang="en-US" dirty="0"/>
          </a:p>
        </p:txBody>
      </p:sp>
    </p:spTree>
    <p:extLst>
      <p:ext uri="{BB962C8B-B14F-4D97-AF65-F5344CB8AC3E}">
        <p14:creationId xmlns:p14="http://schemas.microsoft.com/office/powerpoint/2010/main" val="859817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CDE5E5A1-5CAE-4B3D-95AC-5AC120E7DC63}"/>
              </a:ext>
            </a:extLst>
          </p:cNvPr>
          <p:cNvSpPr>
            <a:spLocks noGrp="1"/>
          </p:cNvSpPr>
          <p:nvPr>
            <p:ph type="dt" sz="half" idx="10"/>
          </p:nvPr>
        </p:nvSpPr>
        <p:spPr/>
        <p:txBody>
          <a:bodyPr/>
          <a:lstStyle>
            <a:lvl1pPr>
              <a:defRPr/>
            </a:lvl1pPr>
          </a:lstStyle>
          <a:p>
            <a:pPr>
              <a:defRPr/>
            </a:pPr>
            <a:fld id="{E8D258D2-D489-47EE-B804-6431D0A3F264}" type="datetime1">
              <a:rPr lang="en-US"/>
              <a:pPr>
                <a:defRPr/>
              </a:pPr>
              <a:t>9/15/2019</a:t>
            </a:fld>
            <a:endParaRPr lang="en-US" dirty="0"/>
          </a:p>
        </p:txBody>
      </p:sp>
      <p:sp>
        <p:nvSpPr>
          <p:cNvPr id="5" name="Footer Placeholder 21">
            <a:extLst>
              <a:ext uri="{FF2B5EF4-FFF2-40B4-BE49-F238E27FC236}">
                <a16:creationId xmlns:a16="http://schemas.microsoft.com/office/drawing/2014/main" id="{0ABC1D4A-2B6F-485D-9CAC-AF9D7E7C5376}"/>
              </a:ext>
            </a:extLst>
          </p:cNvPr>
          <p:cNvSpPr>
            <a:spLocks noGrp="1"/>
          </p:cNvSpPr>
          <p:nvPr>
            <p:ph type="ftr" sz="quarter" idx="11"/>
          </p:nvPr>
        </p:nvSpPr>
        <p:spPr/>
        <p:txBody>
          <a:bodyPr/>
          <a:lstStyle>
            <a:lvl1pPr>
              <a:defRPr/>
            </a:lvl1pPr>
          </a:lstStyle>
          <a:p>
            <a:pPr>
              <a:defRPr/>
            </a:pPr>
            <a:endParaRPr lang="cs-CZ" altLang="en-US"/>
          </a:p>
        </p:txBody>
      </p:sp>
      <p:sp>
        <p:nvSpPr>
          <p:cNvPr id="6" name="Slide Number Placeholder 17">
            <a:extLst>
              <a:ext uri="{FF2B5EF4-FFF2-40B4-BE49-F238E27FC236}">
                <a16:creationId xmlns:a16="http://schemas.microsoft.com/office/drawing/2014/main" id="{CABF3CC2-9E57-4E7B-B4DB-B67713A3830B}"/>
              </a:ext>
            </a:extLst>
          </p:cNvPr>
          <p:cNvSpPr>
            <a:spLocks noGrp="1"/>
          </p:cNvSpPr>
          <p:nvPr>
            <p:ph type="sldNum" sz="quarter" idx="12"/>
          </p:nvPr>
        </p:nvSpPr>
        <p:spPr/>
        <p:txBody>
          <a:bodyPr/>
          <a:lstStyle>
            <a:lvl1pPr>
              <a:defRPr/>
            </a:lvl1pPr>
          </a:lstStyle>
          <a:p>
            <a:pPr>
              <a:defRPr/>
            </a:pPr>
            <a:fld id="{F7000783-287A-4A0B-87BC-F2B6C8949D8C}" type="slidenum">
              <a:rPr lang="en-US" altLang="en-US"/>
              <a:pPr>
                <a:defRPr/>
              </a:pPr>
              <a:t>‹#›</a:t>
            </a:fld>
            <a:endParaRPr lang="en-US" altLang="en-US" dirty="0"/>
          </a:p>
        </p:txBody>
      </p:sp>
    </p:spTree>
    <p:extLst>
      <p:ext uri="{BB962C8B-B14F-4D97-AF65-F5344CB8AC3E}">
        <p14:creationId xmlns:p14="http://schemas.microsoft.com/office/powerpoint/2010/main" val="650803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44F9D0BE-6D49-46D6-B1A9-E3A14242CBDC}"/>
              </a:ext>
            </a:extLst>
          </p:cNvPr>
          <p:cNvSpPr>
            <a:spLocks noGrp="1"/>
          </p:cNvSpPr>
          <p:nvPr>
            <p:ph type="dt" sz="half" idx="10"/>
          </p:nvPr>
        </p:nvSpPr>
        <p:spPr/>
        <p:txBody>
          <a:bodyPr/>
          <a:lstStyle>
            <a:lvl1pPr>
              <a:defRPr/>
            </a:lvl1pPr>
          </a:lstStyle>
          <a:p>
            <a:pPr>
              <a:defRPr/>
            </a:pPr>
            <a:fld id="{6153BB62-BC55-442F-9577-B0AD58CA7CAD}" type="datetime1">
              <a:rPr lang="en-US"/>
              <a:pPr>
                <a:defRPr/>
              </a:pPr>
              <a:t>9/15/2019</a:t>
            </a:fld>
            <a:endParaRPr lang="en-US" dirty="0"/>
          </a:p>
        </p:txBody>
      </p:sp>
      <p:sp>
        <p:nvSpPr>
          <p:cNvPr id="5" name="Footer Placeholder 21">
            <a:extLst>
              <a:ext uri="{FF2B5EF4-FFF2-40B4-BE49-F238E27FC236}">
                <a16:creationId xmlns:a16="http://schemas.microsoft.com/office/drawing/2014/main" id="{17A8ED77-7A33-4B8D-8180-A1C2FCB684BC}"/>
              </a:ext>
            </a:extLst>
          </p:cNvPr>
          <p:cNvSpPr>
            <a:spLocks noGrp="1"/>
          </p:cNvSpPr>
          <p:nvPr>
            <p:ph type="ftr" sz="quarter" idx="11"/>
          </p:nvPr>
        </p:nvSpPr>
        <p:spPr/>
        <p:txBody>
          <a:bodyPr/>
          <a:lstStyle>
            <a:lvl1pPr>
              <a:defRPr/>
            </a:lvl1pPr>
          </a:lstStyle>
          <a:p>
            <a:pPr>
              <a:defRPr/>
            </a:pPr>
            <a:endParaRPr lang="cs-CZ" altLang="en-US"/>
          </a:p>
        </p:txBody>
      </p:sp>
      <p:sp>
        <p:nvSpPr>
          <p:cNvPr id="6" name="Slide Number Placeholder 17">
            <a:extLst>
              <a:ext uri="{FF2B5EF4-FFF2-40B4-BE49-F238E27FC236}">
                <a16:creationId xmlns:a16="http://schemas.microsoft.com/office/drawing/2014/main" id="{2122C862-BD19-4D7C-985A-B75270D1AC0F}"/>
              </a:ext>
            </a:extLst>
          </p:cNvPr>
          <p:cNvSpPr>
            <a:spLocks noGrp="1"/>
          </p:cNvSpPr>
          <p:nvPr>
            <p:ph type="sldNum" sz="quarter" idx="12"/>
          </p:nvPr>
        </p:nvSpPr>
        <p:spPr/>
        <p:txBody>
          <a:bodyPr/>
          <a:lstStyle>
            <a:lvl1pPr>
              <a:defRPr/>
            </a:lvl1pPr>
          </a:lstStyle>
          <a:p>
            <a:pPr>
              <a:defRPr/>
            </a:pPr>
            <a:fld id="{2393AF91-4E95-42BB-A7BB-A523FB2E2377}" type="slidenum">
              <a:rPr lang="en-US" altLang="en-US"/>
              <a:pPr>
                <a:defRPr/>
              </a:pPr>
              <a:t>‹#›</a:t>
            </a:fld>
            <a:endParaRPr lang="en-US" altLang="en-US" dirty="0"/>
          </a:p>
        </p:txBody>
      </p:sp>
    </p:spTree>
    <p:extLst>
      <p:ext uri="{BB962C8B-B14F-4D97-AF65-F5344CB8AC3E}">
        <p14:creationId xmlns:p14="http://schemas.microsoft.com/office/powerpoint/2010/main" val="3992770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9">
            <a:extLst>
              <a:ext uri="{FF2B5EF4-FFF2-40B4-BE49-F238E27FC236}">
                <a16:creationId xmlns:a16="http://schemas.microsoft.com/office/drawing/2014/main" id="{B7E74B7D-F118-4B48-805F-4D0AA33D9127}"/>
              </a:ext>
            </a:extLst>
          </p:cNvPr>
          <p:cNvSpPr>
            <a:spLocks noGrp="1"/>
          </p:cNvSpPr>
          <p:nvPr>
            <p:ph type="dt" sz="half" idx="10"/>
          </p:nvPr>
        </p:nvSpPr>
        <p:spPr/>
        <p:txBody>
          <a:bodyPr/>
          <a:lstStyle>
            <a:lvl1pPr>
              <a:defRPr/>
            </a:lvl1pPr>
          </a:lstStyle>
          <a:p>
            <a:pPr>
              <a:defRPr/>
            </a:pPr>
            <a:fld id="{B4A9E55E-26CF-4226-B001-9EC030796F31}" type="datetime1">
              <a:rPr lang="en-US"/>
              <a:pPr>
                <a:defRPr/>
              </a:pPr>
              <a:t>9/15/2019</a:t>
            </a:fld>
            <a:endParaRPr lang="en-US" dirty="0"/>
          </a:p>
        </p:txBody>
      </p:sp>
      <p:sp>
        <p:nvSpPr>
          <p:cNvPr id="5" name="Footer Placeholder 21">
            <a:extLst>
              <a:ext uri="{FF2B5EF4-FFF2-40B4-BE49-F238E27FC236}">
                <a16:creationId xmlns:a16="http://schemas.microsoft.com/office/drawing/2014/main" id="{17FC2584-08FA-4C7C-BF58-5F7638177F13}"/>
              </a:ext>
            </a:extLst>
          </p:cNvPr>
          <p:cNvSpPr>
            <a:spLocks noGrp="1"/>
          </p:cNvSpPr>
          <p:nvPr>
            <p:ph type="ftr" sz="quarter" idx="11"/>
          </p:nvPr>
        </p:nvSpPr>
        <p:spPr/>
        <p:txBody>
          <a:bodyPr/>
          <a:lstStyle>
            <a:lvl1pPr>
              <a:defRPr/>
            </a:lvl1pPr>
          </a:lstStyle>
          <a:p>
            <a:pPr>
              <a:defRPr/>
            </a:pPr>
            <a:endParaRPr lang="cs-CZ" altLang="en-US"/>
          </a:p>
        </p:txBody>
      </p:sp>
      <p:sp>
        <p:nvSpPr>
          <p:cNvPr id="6" name="Slide Number Placeholder 17">
            <a:extLst>
              <a:ext uri="{FF2B5EF4-FFF2-40B4-BE49-F238E27FC236}">
                <a16:creationId xmlns:a16="http://schemas.microsoft.com/office/drawing/2014/main" id="{1BF8B57D-A0B6-42BF-9C91-C96E468C65AC}"/>
              </a:ext>
            </a:extLst>
          </p:cNvPr>
          <p:cNvSpPr>
            <a:spLocks noGrp="1"/>
          </p:cNvSpPr>
          <p:nvPr>
            <p:ph type="sldNum" sz="quarter" idx="12"/>
          </p:nvPr>
        </p:nvSpPr>
        <p:spPr/>
        <p:txBody>
          <a:bodyPr/>
          <a:lstStyle>
            <a:lvl1pPr>
              <a:defRPr/>
            </a:lvl1pPr>
          </a:lstStyle>
          <a:p>
            <a:pPr>
              <a:defRPr/>
            </a:pPr>
            <a:fld id="{7A354020-1262-437C-A45F-FA9D6D213CED}" type="slidenum">
              <a:rPr lang="en-US" altLang="en-US"/>
              <a:pPr>
                <a:defRPr/>
              </a:pPr>
              <a:t>‹#›</a:t>
            </a:fld>
            <a:endParaRPr lang="en-US" altLang="en-US" dirty="0"/>
          </a:p>
        </p:txBody>
      </p:sp>
    </p:spTree>
    <p:extLst>
      <p:ext uri="{BB962C8B-B14F-4D97-AF65-F5344CB8AC3E}">
        <p14:creationId xmlns:p14="http://schemas.microsoft.com/office/powerpoint/2010/main" val="779456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04128AF-1B75-4382-8A1C-6AFBC1C4C7CD}"/>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8" name="Freeform 7">
            <a:extLst>
              <a:ext uri="{FF2B5EF4-FFF2-40B4-BE49-F238E27FC236}">
                <a16:creationId xmlns:a16="http://schemas.microsoft.com/office/drawing/2014/main" id="{4FFAA19C-E0AD-48A1-BA70-4F8DCAC6E34C}"/>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028" name="Title Placeholder 8">
            <a:extLst>
              <a:ext uri="{FF2B5EF4-FFF2-40B4-BE49-F238E27FC236}">
                <a16:creationId xmlns:a16="http://schemas.microsoft.com/office/drawing/2014/main" id="{A7B3B9DE-4E45-4259-B325-CA373145EE21}"/>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E56348F3-CE3B-4812-BC40-30162EB72990}"/>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F9D908CD-0E82-4D70-9A00-015436C44A91}"/>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fld id="{A515B326-8621-4682-A237-478A5FEAA919}" type="datetime1">
              <a:rPr lang="en-US"/>
              <a:pPr>
                <a:defRPr/>
              </a:pPr>
              <a:t>9/15/2019</a:t>
            </a:fld>
            <a:endParaRPr lang="en-US" dirty="0"/>
          </a:p>
        </p:txBody>
      </p:sp>
      <p:sp>
        <p:nvSpPr>
          <p:cNvPr id="22" name="Footer Placeholder 21">
            <a:extLst>
              <a:ext uri="{FF2B5EF4-FFF2-40B4-BE49-F238E27FC236}">
                <a16:creationId xmlns:a16="http://schemas.microsoft.com/office/drawing/2014/main" id="{BAD09878-F3EA-46A4-BBE3-BD4A428A3BCA}"/>
              </a:ext>
            </a:extLst>
          </p:cNvPr>
          <p:cNvSpPr>
            <a:spLocks noGrp="1"/>
          </p:cNvSpPr>
          <p:nvPr>
            <p:ph type="ftr" sz="quarter" idx="3"/>
          </p:nvPr>
        </p:nvSpPr>
        <p:spPr>
          <a:xfrm>
            <a:off x="2667000" y="6356350"/>
            <a:ext cx="3352800" cy="365125"/>
          </a:xfrm>
          <a:prstGeom prst="rect">
            <a:avLst/>
          </a:prstGeom>
        </p:spPr>
        <p:txBody>
          <a:bodyPr vert="horz" wrap="square" lIns="0" tIns="0" rIns="0" bIns="0" numCol="1" anchor="b" anchorCtr="0" compatLnSpc="1">
            <a:prstTxWarp prst="textNoShape">
              <a:avLst/>
            </a:prstTxWarp>
          </a:bodyPr>
          <a:lstStyle>
            <a:lvl1pPr eaLnBrk="1" hangingPunct="1">
              <a:defRPr sz="1200">
                <a:solidFill>
                  <a:srgbClr val="045C75"/>
                </a:solidFill>
                <a:latin typeface="Constantia" panose="02030602050306030303" pitchFamily="18" charset="0"/>
              </a:defRPr>
            </a:lvl1pPr>
          </a:lstStyle>
          <a:p>
            <a:pPr>
              <a:defRPr/>
            </a:pPr>
            <a:endParaRPr lang="cs-CZ" altLang="en-US"/>
          </a:p>
        </p:txBody>
      </p:sp>
      <p:sp>
        <p:nvSpPr>
          <p:cNvPr id="18" name="Slide Number Placeholder 17">
            <a:extLst>
              <a:ext uri="{FF2B5EF4-FFF2-40B4-BE49-F238E27FC236}">
                <a16:creationId xmlns:a16="http://schemas.microsoft.com/office/drawing/2014/main" id="{7EB28CF3-E103-48ED-88A5-6A0D8C36EEF9}"/>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latin typeface="Constantia" panose="02030602050306030303" pitchFamily="18" charset="0"/>
              </a:defRPr>
            </a:lvl1pPr>
          </a:lstStyle>
          <a:p>
            <a:pPr>
              <a:defRPr/>
            </a:pPr>
            <a:fld id="{A6616AA5-1B7E-498C-A440-52F18F41A8D7}" type="slidenum">
              <a:rPr lang="en-US" altLang="en-US"/>
              <a:pPr>
                <a:defRPr/>
              </a:pPr>
              <a:t>‹#›</a:t>
            </a:fld>
            <a:endParaRPr lang="en-US" altLang="en-US" dirty="0"/>
          </a:p>
        </p:txBody>
      </p:sp>
      <p:grpSp>
        <p:nvGrpSpPr>
          <p:cNvPr id="1033" name="Group 1">
            <a:extLst>
              <a:ext uri="{FF2B5EF4-FFF2-40B4-BE49-F238E27FC236}">
                <a16:creationId xmlns:a16="http://schemas.microsoft.com/office/drawing/2014/main" id="{F3B6C496-477E-4008-9A58-380022C943B2}"/>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D3463B5F-BA9F-4B61-A365-51CE0F5A08B6}"/>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sp>
          <p:nvSpPr>
            <p:cNvPr id="13" name="Freeform 12">
              <a:extLst>
                <a:ext uri="{FF2B5EF4-FFF2-40B4-BE49-F238E27FC236}">
                  <a16:creationId xmlns:a16="http://schemas.microsoft.com/office/drawing/2014/main" id="{BE53EDB0-B227-47B6-B4FD-202364171253}"/>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dirty="0">
                <a:latin typeface="+mn-lt"/>
                <a:cs typeface="+mn-cs"/>
              </a:endParaRPr>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Lst>
  <p:hf hdr="0" ftr="0" dt="0"/>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anose="020F0502020204030204" pitchFamily="34" charset="0"/>
        </a:defRPr>
      </a:lvl2pPr>
      <a:lvl3pPr algn="l" rtl="0" eaLnBrk="0" fontAlgn="base" hangingPunct="0">
        <a:spcBef>
          <a:spcPct val="0"/>
        </a:spcBef>
        <a:spcAft>
          <a:spcPct val="0"/>
        </a:spcAft>
        <a:defRPr sz="5000">
          <a:solidFill>
            <a:schemeClr val="tx2"/>
          </a:solidFill>
          <a:latin typeface="Calibri" panose="020F0502020204030204" pitchFamily="34" charset="0"/>
        </a:defRPr>
      </a:lvl3pPr>
      <a:lvl4pPr algn="l" rtl="0" eaLnBrk="0" fontAlgn="base" hangingPunct="0">
        <a:spcBef>
          <a:spcPct val="0"/>
        </a:spcBef>
        <a:spcAft>
          <a:spcPct val="0"/>
        </a:spcAft>
        <a:defRPr sz="5000">
          <a:solidFill>
            <a:schemeClr val="tx2"/>
          </a:solidFill>
          <a:latin typeface="Calibri" panose="020F0502020204030204" pitchFamily="34" charset="0"/>
        </a:defRPr>
      </a:lvl4pPr>
      <a:lvl5pPr algn="l" rtl="0" eaLnBrk="0" fontAlgn="base" hangingPunct="0">
        <a:spcBef>
          <a:spcPct val="0"/>
        </a:spcBef>
        <a:spcAft>
          <a:spcPct val="0"/>
        </a:spcAft>
        <a:defRPr sz="5000">
          <a:solidFill>
            <a:schemeClr val="tx2"/>
          </a:solidFill>
          <a:latin typeface="Calibri" panose="020F0502020204030204" pitchFamily="34" charset="0"/>
        </a:defRPr>
      </a:lvl5pPr>
      <a:lvl6pPr marL="457200" algn="l" rtl="0" fontAlgn="base">
        <a:spcBef>
          <a:spcPct val="0"/>
        </a:spcBef>
        <a:spcAft>
          <a:spcPct val="0"/>
        </a:spcAft>
        <a:defRPr sz="5000">
          <a:solidFill>
            <a:schemeClr val="tx2"/>
          </a:solidFill>
          <a:latin typeface="Calibri" panose="020F0502020204030204" pitchFamily="34" charset="0"/>
        </a:defRPr>
      </a:lvl6pPr>
      <a:lvl7pPr marL="914400" algn="l" rtl="0" fontAlgn="base">
        <a:spcBef>
          <a:spcPct val="0"/>
        </a:spcBef>
        <a:spcAft>
          <a:spcPct val="0"/>
        </a:spcAft>
        <a:defRPr sz="5000">
          <a:solidFill>
            <a:schemeClr val="tx2"/>
          </a:solidFill>
          <a:latin typeface="Calibri" panose="020F0502020204030204" pitchFamily="34" charset="0"/>
        </a:defRPr>
      </a:lvl7pPr>
      <a:lvl8pPr marL="1371600" algn="l" rtl="0" fontAlgn="base">
        <a:spcBef>
          <a:spcPct val="0"/>
        </a:spcBef>
        <a:spcAft>
          <a:spcPct val="0"/>
        </a:spcAft>
        <a:defRPr sz="5000">
          <a:solidFill>
            <a:schemeClr val="tx2"/>
          </a:solidFill>
          <a:latin typeface="Calibri" panose="020F0502020204030204" pitchFamily="34" charset="0"/>
        </a:defRPr>
      </a:lvl8pPr>
      <a:lvl9pPr marL="1828800" algn="l" rtl="0" fontAlgn="base">
        <a:spcBef>
          <a:spcPct val="0"/>
        </a:spcBef>
        <a:spcAft>
          <a:spcPct val="0"/>
        </a:spcAft>
        <a:defRPr sz="5000">
          <a:solidFill>
            <a:schemeClr val="tx2"/>
          </a:solidFill>
          <a:latin typeface="Calibri" panose="020F0502020204030204"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coface.com/News-Publications/Publications/Country-risk-assessment-map-July-2019" TargetMode="External"/><Relationship Id="rId5" Type="http://schemas.openxmlformats.org/officeDocument/2006/relationships/hyperlink" Target="https://www.coface.com/Economic-Studies-and-Country-Risks/United-States-of-America" TargetMode="External"/><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5">
            <a:extLst>
              <a:ext uri="{FF2B5EF4-FFF2-40B4-BE49-F238E27FC236}">
                <a16:creationId xmlns:a16="http://schemas.microsoft.com/office/drawing/2014/main" id="{6D1EB011-80C9-4DBF-865A-FB7581E8FD9F}"/>
              </a:ext>
            </a:extLst>
          </p:cNvPr>
          <p:cNvSpPr>
            <a:spLocks noGrp="1"/>
          </p:cNvSpPr>
          <p:nvPr>
            <p:ph type="title"/>
          </p:nvPr>
        </p:nvSpPr>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     </a:t>
            </a:r>
            <a:r>
              <a:rPr lang="en-GB" altLang="en-US" sz="2400" b="1" i="1" dirty="0">
                <a:solidFill>
                  <a:schemeClr val="tx1"/>
                </a:solidFill>
                <a:latin typeface="Times New Roman" panose="02020603050405020304" pitchFamily="18" charset="0"/>
                <a:cs typeface="Times New Roman" panose="02020603050405020304" pitchFamily="18" charset="0"/>
              </a:rPr>
              <a:t>Market Research &amp; Risk Assessment of the USA</a:t>
            </a:r>
            <a:endParaRPr lang="en-GB" altLang="en-US" sz="2400" i="1" dirty="0">
              <a:solidFill>
                <a:schemeClr val="tx1"/>
              </a:solidFill>
              <a:latin typeface="Times New Roman" panose="02020603050405020304" pitchFamily="18" charset="0"/>
              <a:cs typeface="Times New Roman" panose="02020603050405020304" pitchFamily="18" charset="0"/>
            </a:endParaRPr>
          </a:p>
        </p:txBody>
      </p:sp>
      <p:sp>
        <p:nvSpPr>
          <p:cNvPr id="4099" name="Content Placeholder 6">
            <a:extLst>
              <a:ext uri="{FF2B5EF4-FFF2-40B4-BE49-F238E27FC236}">
                <a16:creationId xmlns:a16="http://schemas.microsoft.com/office/drawing/2014/main" id="{2324305D-FB52-4AFE-909A-1FF3304DB419}"/>
              </a:ext>
            </a:extLst>
          </p:cNvPr>
          <p:cNvSpPr>
            <a:spLocks noGrp="1"/>
          </p:cNvSpPr>
          <p:nvPr>
            <p:ph idx="1"/>
          </p:nvPr>
        </p:nvSpPr>
        <p:spPr/>
        <p:txBody>
          <a:bodyPr/>
          <a:lstStyle/>
          <a:p>
            <a:pPr algn="ctr" eaLnBrk="1" hangingPunct="1">
              <a:buFont typeface="Wingdings 2" panose="05020102010507070707" pitchFamily="18" charset="2"/>
              <a:buNone/>
              <a:defRPr/>
            </a:pPr>
            <a:r>
              <a:rPr lang="en-GB" altLang="en-US" sz="2400" dirty="0">
                <a:latin typeface="Times New Roman" panose="02020603050405020304" pitchFamily="18" charset="0"/>
                <a:cs typeface="Times New Roman" panose="02020603050405020304" pitchFamily="18" charset="0"/>
              </a:rPr>
              <a:t>by </a:t>
            </a:r>
            <a:br>
              <a:rPr lang="en-GB" altLang="en-US" sz="2400" dirty="0">
                <a:latin typeface="Times New Roman" panose="02020603050405020304" pitchFamily="18" charset="0"/>
                <a:cs typeface="Times New Roman" panose="02020603050405020304" pitchFamily="18" charset="0"/>
              </a:rPr>
            </a:br>
            <a:br>
              <a:rPr lang="en-GB" altLang="en-US" sz="2400" dirty="0">
                <a:latin typeface="Times New Roman" panose="02020603050405020304" pitchFamily="18" charset="0"/>
                <a:cs typeface="Times New Roman" panose="02020603050405020304" pitchFamily="18" charset="0"/>
              </a:rPr>
            </a:br>
            <a:r>
              <a:rPr lang="en-GB" altLang="en-US" sz="2400" dirty="0">
                <a:latin typeface="Times New Roman" panose="02020603050405020304" pitchFamily="18" charset="0"/>
                <a:cs typeface="Times New Roman" panose="02020603050405020304" pitchFamily="18" charset="0"/>
              </a:rPr>
              <a:t>Vojtech Vohanka</a:t>
            </a:r>
            <a:br>
              <a:rPr lang="en-GB" altLang="en-US" sz="2400" dirty="0">
                <a:latin typeface="Times New Roman" panose="02020603050405020304" pitchFamily="18" charset="0"/>
                <a:cs typeface="Times New Roman" panose="02020603050405020304" pitchFamily="18" charset="0"/>
              </a:rPr>
            </a:br>
            <a:r>
              <a:rPr lang="en-GB" altLang="en-US" sz="2400" dirty="0">
                <a:latin typeface="Times New Roman" panose="02020603050405020304" pitchFamily="18" charset="0"/>
                <a:cs typeface="Times New Roman" panose="02020603050405020304" pitchFamily="18" charset="0"/>
              </a:rPr>
              <a:t>MBA in General Management, </a:t>
            </a:r>
            <a:r>
              <a:rPr lang="en-GB" sz="2400" dirty="0">
                <a:latin typeface="Times New Roman" panose="02020603050405020304" pitchFamily="18" charset="0"/>
                <a:cs typeface="Times New Roman" panose="02020603050405020304" pitchFamily="18" charset="0"/>
              </a:rPr>
              <a:t>1703227</a:t>
            </a:r>
            <a:br>
              <a:rPr lang="de-DE" altLang="en-US"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SBMA7122D -</a:t>
            </a:r>
            <a:r>
              <a:rPr lang="de-DE" altLang="en-US" sz="2400" dirty="0">
                <a:latin typeface="Times New Roman" panose="02020603050405020304" pitchFamily="18" charset="0"/>
                <a:cs typeface="Times New Roman" panose="02020603050405020304" pitchFamily="18" charset="0"/>
              </a:rPr>
              <a:t> Part 1, 15.9.2019</a:t>
            </a:r>
            <a:br>
              <a:rPr lang="en-GB" altLang="en-US" sz="2400" dirty="0">
                <a:latin typeface="Times New Roman" panose="02020603050405020304" pitchFamily="18" charset="0"/>
                <a:cs typeface="Times New Roman" panose="02020603050405020304" pitchFamily="18" charset="0"/>
              </a:rPr>
            </a:br>
            <a:r>
              <a:rPr lang="en-GB" altLang="en-US" sz="2400" dirty="0">
                <a:latin typeface="Times New Roman" panose="02020603050405020304" pitchFamily="18" charset="0"/>
                <a:cs typeface="Times New Roman" panose="02020603050405020304" pitchFamily="18" charset="0"/>
              </a:rPr>
              <a:t>1195</a:t>
            </a:r>
            <a:r>
              <a:rPr lang="en-US" altLang="en-US" sz="2400"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words, 9 slides </a:t>
            </a:r>
          </a:p>
          <a:p>
            <a:pPr algn="ctr" eaLnBrk="1" hangingPunct="1">
              <a:buFont typeface="Wingdings 2" panose="05020102010507070707" pitchFamily="18" charset="2"/>
              <a:buNone/>
              <a:defRPr/>
            </a:pPr>
            <a:endParaRPr lang="en-GB" altLang="en-US" sz="1200" dirty="0">
              <a:latin typeface="Times New Roman" panose="02020603050405020304" pitchFamily="18" charset="0"/>
              <a:cs typeface="Times New Roman" panose="02020603050405020304" pitchFamily="18" charset="0"/>
            </a:endParaRPr>
          </a:p>
        </p:txBody>
      </p:sp>
      <p:sp>
        <p:nvSpPr>
          <p:cNvPr id="4100" name="Slide Number Placeholder 4">
            <a:extLst>
              <a:ext uri="{FF2B5EF4-FFF2-40B4-BE49-F238E27FC236}">
                <a16:creationId xmlns:a16="http://schemas.microsoft.com/office/drawing/2014/main" id="{063135AE-32D5-4C15-8120-6BDA94711AB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D91DCB-3189-4967-9A07-F20A80032F5F}" type="slidenum">
              <a:rPr lang="en-US" altLang="en-US" sz="2400" smtClean="0">
                <a:latin typeface="Times New Roman" panose="02020603050405020304" pitchFamily="18" charset="0"/>
                <a:cs typeface="Times New Roman" panose="02020603050405020304" pitchFamily="18" charset="0"/>
              </a:rPr>
              <a:pPr/>
              <a:t>1</a:t>
            </a:fld>
            <a:endParaRPr lang="en-US" altLang="en-US" sz="2400" dirty="0">
              <a:latin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EC8DDE67-0CEB-4FFC-B0D7-DEAFAF28EC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797"/>
    </mc:Choice>
    <mc:Fallback xmlns="">
      <p:transition spd="slow" advTm="10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2A224723-4773-47F1-9042-145634987D87}"/>
              </a:ext>
            </a:extLst>
          </p:cNvPr>
          <p:cNvSpPr>
            <a:spLocks noGrp="1"/>
          </p:cNvSpPr>
          <p:nvPr>
            <p:ph type="title"/>
          </p:nvPr>
        </p:nvSpPr>
        <p:spPr/>
        <p:txBody>
          <a:bodyPr/>
          <a:lstStyle/>
          <a:p>
            <a:pPr algn="ctr" eaLnBrk="1" hangingPunct="1"/>
            <a:r>
              <a:rPr lang="en-GB" altLang="en-US" sz="2400" b="1" dirty="0">
                <a:solidFill>
                  <a:schemeClr val="tx1"/>
                </a:solidFill>
                <a:latin typeface="Times New Roman" panose="02020603050405020304" pitchFamily="18" charset="0"/>
                <a:cs typeface="Times New Roman" panose="02020603050405020304" pitchFamily="18" charset="0"/>
              </a:rPr>
              <a:t>Content</a:t>
            </a:r>
          </a:p>
        </p:txBody>
      </p:sp>
      <p:sp>
        <p:nvSpPr>
          <p:cNvPr id="6147" name="Title 2">
            <a:extLst>
              <a:ext uri="{FF2B5EF4-FFF2-40B4-BE49-F238E27FC236}">
                <a16:creationId xmlns:a16="http://schemas.microsoft.com/office/drawing/2014/main" id="{2958D2DA-E23B-4426-AA7B-B7D88E71FF56}"/>
              </a:ext>
            </a:extLst>
          </p:cNvPr>
          <p:cNvSpPr>
            <a:spLocks noGrp="1"/>
          </p:cNvSpPr>
          <p:nvPr>
            <p:ph idx="1"/>
          </p:nvPr>
        </p:nvSpPr>
        <p:spPr/>
        <p:txBody>
          <a:bodyPr/>
          <a:lstStyle/>
          <a:p>
            <a:pPr eaLnBrk="1" hangingPunct="1">
              <a:lnSpc>
                <a:spcPct val="80000"/>
              </a:lnSpc>
              <a:buClrTx/>
              <a:defRPr/>
            </a:pPr>
            <a:endParaRPr lang="en-GB" altLang="en-US" sz="1500" dirty="0">
              <a:latin typeface="Times New Roman" panose="02020603050405020304" pitchFamily="18" charset="0"/>
              <a:cs typeface="Times New Roman" panose="02020603050405020304" pitchFamily="18" charset="0"/>
            </a:endParaRPr>
          </a:p>
          <a:p>
            <a:pPr eaLnBrk="1" hangingPunct="1">
              <a:lnSpc>
                <a:spcPct val="80000"/>
              </a:lnSpc>
              <a:buClrTx/>
              <a:defRPr/>
            </a:pPr>
            <a:endParaRPr lang="en-GB" altLang="en-US" sz="1500" dirty="0">
              <a:latin typeface="Times New Roman" panose="02020603050405020304" pitchFamily="18" charset="0"/>
              <a:cs typeface="Times New Roman" panose="02020603050405020304" pitchFamily="18" charset="0"/>
            </a:endParaRPr>
          </a:p>
          <a:p>
            <a:pPr eaLnBrk="1" hangingPunct="1">
              <a:lnSpc>
                <a:spcPct val="80000"/>
              </a:lnSpc>
              <a:buClrTx/>
              <a:defRPr/>
            </a:pPr>
            <a:endParaRPr lang="en-GB" altLang="en-US" sz="1500" dirty="0">
              <a:latin typeface="Times New Roman" panose="02020603050405020304" pitchFamily="18" charset="0"/>
              <a:cs typeface="Times New Roman" panose="02020603050405020304" pitchFamily="18" charset="0"/>
            </a:endParaRP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Key ‘Macro Economic Indicators’</a:t>
            </a:r>
            <a:r>
              <a:rPr lang="en-GB" altLang="en-US" sz="2400" i="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3</a:t>
            </a: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‘Risk Assessment’ </a:t>
            </a:r>
            <a:r>
              <a:rPr lang="en-GB" altLang="en-US" sz="2400" b="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4 </a:t>
            </a: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‘Payment’	</a:t>
            </a:r>
            <a:r>
              <a:rPr lang="en-GB" altLang="en-US" sz="2400" i="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5 </a:t>
            </a:r>
            <a:endParaRPr lang="en-GB" altLang="en-US" sz="2400" i="1" dirty="0">
              <a:latin typeface="Times New Roman" panose="02020603050405020304" pitchFamily="18" charset="0"/>
              <a:cs typeface="Times New Roman" panose="02020603050405020304" pitchFamily="18" charset="0"/>
            </a:endParaRPr>
          </a:p>
          <a:p>
            <a:pPr eaLnBrk="1" hangingPunct="1">
              <a:lnSpc>
                <a:spcPct val="80000"/>
              </a:lnSpc>
              <a:buClrTx/>
              <a:defRPr/>
            </a:pPr>
            <a:r>
              <a:rPr lang="en-GB" altLang="en-US" sz="2400" i="1" dirty="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Debt Collection’  </a:t>
            </a:r>
            <a:r>
              <a:rPr lang="en-GB" altLang="en-US" sz="2400" i="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6 </a:t>
            </a: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‘Insolvency Proceedings’</a:t>
            </a:r>
            <a:r>
              <a:rPr lang="en-GB" altLang="en-US" sz="2400" i="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7 </a:t>
            </a: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Background	of Taybar Security </a:t>
            </a:r>
            <a:r>
              <a:rPr lang="en-GB" altLang="en-US" sz="2400" b="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		 slide 8</a:t>
            </a:r>
          </a:p>
          <a:p>
            <a:pPr eaLnBrk="1" hangingPunct="1">
              <a:lnSpc>
                <a:spcPct val="80000"/>
              </a:lnSpc>
              <a:buClrTx/>
              <a:defRPr/>
            </a:pPr>
            <a:r>
              <a:rPr lang="en-GB" altLang="en-US" sz="2400" dirty="0">
                <a:latin typeface="Times New Roman" panose="02020603050405020304" pitchFamily="18" charset="0"/>
                <a:cs typeface="Times New Roman" panose="02020603050405020304" pitchFamily="18" charset="0"/>
              </a:rPr>
              <a:t>References 					 	 slide 9</a:t>
            </a:r>
          </a:p>
          <a:p>
            <a:pPr marL="0" indent="0" eaLnBrk="1" hangingPunct="1">
              <a:lnSpc>
                <a:spcPct val="80000"/>
              </a:lnSpc>
              <a:buClrTx/>
              <a:buNone/>
              <a:defRPr/>
            </a:pPr>
            <a:r>
              <a:rPr lang="en-GB" altLang="en-US" sz="2400" dirty="0">
                <a:latin typeface="Times New Roman" panose="02020603050405020304" pitchFamily="18" charset="0"/>
                <a:cs typeface="Times New Roman" panose="02020603050405020304" pitchFamily="18" charset="0"/>
              </a:rPr>
              <a:t>(Coface for Trade, 2019: 1-4) </a:t>
            </a:r>
            <a:br>
              <a:rPr lang="en-GB" altLang="en-US" sz="2400" dirty="0">
                <a:latin typeface="Times New Roman" panose="02020603050405020304" pitchFamily="18" charset="0"/>
                <a:cs typeface="Times New Roman" panose="02020603050405020304" pitchFamily="18" charset="0"/>
              </a:rPr>
            </a:br>
            <a:br>
              <a:rPr lang="en-GB" altLang="en-US" sz="1500" b="1" dirty="0">
                <a:latin typeface="Times New Roman" panose="02020603050405020304" pitchFamily="18" charset="0"/>
                <a:cs typeface="Times New Roman" panose="02020603050405020304" pitchFamily="18" charset="0"/>
              </a:rPr>
            </a:br>
            <a:br>
              <a:rPr lang="en-GB" altLang="en-US" sz="1500" dirty="0">
                <a:latin typeface="Times New Roman" panose="02020603050405020304" pitchFamily="18" charset="0"/>
                <a:cs typeface="Times New Roman" panose="02020603050405020304" pitchFamily="18" charset="0"/>
              </a:rPr>
            </a:br>
            <a:br>
              <a:rPr lang="en-GB" altLang="en-US" sz="1500" dirty="0">
                <a:latin typeface="Times New Roman" panose="02020603050405020304" pitchFamily="18" charset="0"/>
                <a:cs typeface="Times New Roman" panose="02020603050405020304" pitchFamily="18" charset="0"/>
              </a:rPr>
            </a:br>
            <a:br>
              <a:rPr lang="en-GB" altLang="en-US" sz="1600" dirty="0"/>
            </a:br>
            <a:br>
              <a:rPr lang="en-GB" altLang="en-US" sz="1600" dirty="0"/>
            </a:br>
            <a:endParaRPr lang="en-GB" altLang="en-US" sz="1600" dirty="0"/>
          </a:p>
        </p:txBody>
      </p:sp>
      <p:sp>
        <p:nvSpPr>
          <p:cNvPr id="6148" name="Slide Number Placeholder 1">
            <a:extLst>
              <a:ext uri="{FF2B5EF4-FFF2-40B4-BE49-F238E27FC236}">
                <a16:creationId xmlns:a16="http://schemas.microsoft.com/office/drawing/2014/main" id="{3E19B670-0C92-438B-BD4F-B19B6BA62D2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6C0867-4D94-40E5-9E8F-48DEFA8D14BD}" type="slidenum">
              <a:rPr lang="en-US" altLang="en-US" sz="2400" smtClean="0">
                <a:latin typeface="Times New Roman" panose="02020603050405020304" pitchFamily="18" charset="0"/>
                <a:cs typeface="Times New Roman" panose="02020603050405020304" pitchFamily="18" charset="0"/>
              </a:rPr>
              <a:pPr/>
              <a:t>2</a:t>
            </a:fld>
            <a:endParaRPr lang="en-US" altLang="en-US" sz="2400" dirty="0">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60D5F115-9E58-4194-9453-398CF8C0F4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2650"/>
    </mc:Choice>
    <mc:Fallback xmlns="">
      <p:transition spd="slow" advTm="32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E97EC9A-9C2A-45E6-9F12-9521DC129166}"/>
              </a:ext>
            </a:extLst>
          </p:cNvPr>
          <p:cNvSpPr>
            <a:spLocks noGrp="1"/>
          </p:cNvSpPr>
          <p:nvPr>
            <p:ph type="title"/>
          </p:nvPr>
        </p:nvSpPr>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Key Macro Economic Indicators</a:t>
            </a:r>
          </a:p>
        </p:txBody>
      </p:sp>
      <p:sp>
        <p:nvSpPr>
          <p:cNvPr id="3" name="Content Placeholder 2">
            <a:extLst>
              <a:ext uri="{FF2B5EF4-FFF2-40B4-BE49-F238E27FC236}">
                <a16:creationId xmlns:a16="http://schemas.microsoft.com/office/drawing/2014/main" id="{94B7D54B-3EC3-4430-A532-1BEAF4B4D7D1}"/>
              </a:ext>
            </a:extLst>
          </p:cNvPr>
          <p:cNvSpPr>
            <a:spLocks noGrp="1"/>
          </p:cNvSpPr>
          <p:nvPr>
            <p:ph idx="1"/>
          </p:nvPr>
        </p:nvSpPr>
        <p:spPr/>
        <p:txBody>
          <a:bodyPr/>
          <a:lstStyle/>
          <a:p>
            <a:pPr eaLnBrk="1" hangingPunct="1">
              <a:lnSpc>
                <a:spcPct val="90000"/>
              </a:lnSpc>
              <a:buFont typeface="Wingdings 2" panose="05020102010507070707" pitchFamily="18" charset="2"/>
              <a:buNone/>
              <a:defRPr/>
            </a:pPr>
            <a:endParaRPr lang="en-GB" altLang="en-US" dirty="0"/>
          </a:p>
          <a:p>
            <a:pPr eaLnBrk="1" hangingPunct="1">
              <a:buClrTx/>
              <a:defRPr/>
            </a:pPr>
            <a:r>
              <a:rPr lang="en-GB" altLang="en-US" sz="2400" dirty="0">
                <a:latin typeface="Times New Roman" panose="02020603050405020304" pitchFamily="18" charset="0"/>
                <a:cs typeface="Times New Roman" panose="02020603050405020304" pitchFamily="18" charset="0"/>
              </a:rPr>
              <a:t>‘Population’ 325.9 million</a:t>
            </a:r>
          </a:p>
          <a:p>
            <a:pPr eaLnBrk="1" hangingPunct="1">
              <a:buClrTx/>
              <a:defRPr/>
            </a:pPr>
            <a:r>
              <a:rPr lang="en-GB" altLang="en-US" sz="2400" dirty="0">
                <a:latin typeface="Times New Roman" panose="02020603050405020304" pitchFamily="18" charset="0"/>
                <a:cs typeface="Times New Roman" panose="02020603050405020304" pitchFamily="18" charset="0"/>
              </a:rPr>
              <a:t>‘GDP per capita’ $59.792</a:t>
            </a:r>
          </a:p>
          <a:p>
            <a:pPr eaLnBrk="1" hangingPunct="1">
              <a:buClrTx/>
              <a:defRPr/>
            </a:pPr>
            <a:r>
              <a:rPr lang="en-GB" altLang="en-US" sz="2400" dirty="0">
                <a:latin typeface="Times New Roman" panose="02020603050405020304" pitchFamily="18" charset="0"/>
                <a:cs typeface="Times New Roman" panose="02020603050405020304" pitchFamily="18" charset="0"/>
              </a:rPr>
              <a:t>‘GDP growth’ 2.5% </a:t>
            </a:r>
          </a:p>
          <a:p>
            <a:pPr eaLnBrk="1" hangingPunct="1">
              <a:buClrTx/>
              <a:defRPr/>
            </a:pPr>
            <a:r>
              <a:rPr lang="en-GB" altLang="en-US" sz="2400" dirty="0">
                <a:latin typeface="Times New Roman" panose="02020603050405020304" pitchFamily="18" charset="0"/>
                <a:cs typeface="Times New Roman" panose="02020603050405020304" pitchFamily="18" charset="0"/>
              </a:rPr>
              <a:t>‘Inflation’ (average per annum) 1.9%</a:t>
            </a:r>
          </a:p>
          <a:p>
            <a:pPr eaLnBrk="1" hangingPunct="1">
              <a:buClrTx/>
              <a:defRPr/>
            </a:pPr>
            <a:r>
              <a:rPr lang="en-GB" altLang="en-US" sz="2400" i="1" dirty="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Budget balance (GDP)’ -4.6%</a:t>
            </a:r>
          </a:p>
          <a:p>
            <a:pPr eaLnBrk="1" hangingPunct="1">
              <a:buClrTx/>
              <a:defRPr/>
            </a:pPr>
            <a:r>
              <a:rPr lang="en-GB" altLang="en-US" sz="2400" i="1" dirty="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Current account balance (GDP)’ -2.5%</a:t>
            </a:r>
          </a:p>
          <a:p>
            <a:pPr eaLnBrk="1" hangingPunct="1">
              <a:buClrTx/>
              <a:defRPr/>
            </a:pPr>
            <a:r>
              <a:rPr lang="en-GB" altLang="en-US" sz="2400" i="1" dirty="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Public debt (GDP)’ 106.5% (Coface for Trade, 2019: 1).</a:t>
            </a:r>
          </a:p>
        </p:txBody>
      </p:sp>
      <p:sp>
        <p:nvSpPr>
          <p:cNvPr id="8196" name="Slide Number Placeholder 3">
            <a:extLst>
              <a:ext uri="{FF2B5EF4-FFF2-40B4-BE49-F238E27FC236}">
                <a16:creationId xmlns:a16="http://schemas.microsoft.com/office/drawing/2014/main" id="{A9B66BA8-E4B7-446C-8D8E-2AB89E2FF1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5DCC16-F5E8-4A6E-9692-B2413CE24E56}" type="slidenum">
              <a:rPr lang="en-US" altLang="en-US" sz="2400" smtClean="0">
                <a:latin typeface="Times New Roman" panose="02020603050405020304" pitchFamily="18" charset="0"/>
                <a:cs typeface="Times New Roman" panose="02020603050405020304" pitchFamily="18" charset="0"/>
              </a:rPr>
              <a:pPr/>
              <a:t>3</a:t>
            </a:fld>
            <a:endParaRPr lang="en-US" altLang="en-US" sz="2400" dirty="0">
              <a:latin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862DB20B-3B0D-4208-A682-D243E9B693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1971"/>
    </mc:Choice>
    <mc:Fallback xmlns="">
      <p:transition spd="slow" advTm="91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B250D32-4934-4023-9461-0EF0552B205C}"/>
              </a:ext>
            </a:extLst>
          </p:cNvPr>
          <p:cNvSpPr>
            <a:spLocks noGrp="1"/>
          </p:cNvSpPr>
          <p:nvPr>
            <p:ph type="title"/>
          </p:nvPr>
        </p:nvSpPr>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Risk Assessment</a:t>
            </a:r>
          </a:p>
        </p:txBody>
      </p:sp>
      <p:sp>
        <p:nvSpPr>
          <p:cNvPr id="21506" name="Content Placeholder 2">
            <a:extLst>
              <a:ext uri="{FF2B5EF4-FFF2-40B4-BE49-F238E27FC236}">
                <a16:creationId xmlns:a16="http://schemas.microsoft.com/office/drawing/2014/main" id="{B01B7079-6FCB-418E-9DE8-E0561C16FB3B}"/>
              </a:ext>
            </a:extLst>
          </p:cNvPr>
          <p:cNvSpPr>
            <a:spLocks noGrp="1"/>
          </p:cNvSpPr>
          <p:nvPr>
            <p:ph idx="1"/>
          </p:nvPr>
        </p:nvSpPr>
        <p:spPr/>
        <p:txBody>
          <a:bodyPr/>
          <a:lstStyle/>
          <a:p>
            <a:pPr algn="just" eaLnBrk="1" hangingPunct="1">
              <a:buFont typeface="Wingdings 2" panose="05020102010507070707" pitchFamily="18" charset="2"/>
              <a:buNone/>
              <a:defRPr/>
            </a:pPr>
            <a:r>
              <a:rPr lang="en-GB" altLang="en-US" dirty="0"/>
              <a:t>  </a:t>
            </a:r>
          </a:p>
          <a:p>
            <a:pPr algn="just" eaLnBrk="1" hangingPunct="1">
              <a:buClr>
                <a:schemeClr val="tx1"/>
              </a:buClr>
              <a:buFontTx/>
              <a:buChar char="•"/>
              <a:defRPr/>
            </a:pPr>
            <a:r>
              <a:rPr lang="en-GB" altLang="en-US" sz="2400" i="1" dirty="0">
                <a:latin typeface="Times New Roman" panose="02020603050405020304" pitchFamily="18" charset="0"/>
                <a:cs typeface="Times New Roman" panose="02020603050405020304" pitchFamily="18" charset="0"/>
              </a:rPr>
              <a:t>‘</a:t>
            </a:r>
            <a:r>
              <a:rPr lang="en-GB" altLang="en-US" sz="2400" dirty="0">
                <a:latin typeface="Times New Roman" panose="02020603050405020304" pitchFamily="18" charset="0"/>
                <a:cs typeface="Times New Roman" panose="02020603050405020304" pitchFamily="18" charset="0"/>
              </a:rPr>
              <a:t>Business Climate’ A1 (very good)</a:t>
            </a:r>
          </a:p>
          <a:p>
            <a:pPr algn="just" eaLnBrk="1" hangingPunct="1">
              <a:buClr>
                <a:schemeClr val="tx1"/>
              </a:buClr>
              <a:buFontTx/>
              <a:buChar char="•"/>
              <a:defRPr/>
            </a:pPr>
            <a:r>
              <a:rPr lang="en-GB" altLang="en-US" sz="2400" dirty="0">
                <a:latin typeface="Times New Roman" panose="02020603050405020304" pitchFamily="18" charset="0"/>
                <a:cs typeface="Times New Roman" panose="02020603050405020304" pitchFamily="18" charset="0"/>
              </a:rPr>
              <a:t>‘Country Risk Assessment’ A2 (low risk)</a:t>
            </a:r>
          </a:p>
          <a:p>
            <a:pPr algn="just" eaLnBrk="1" hangingPunct="1">
              <a:buClr>
                <a:schemeClr val="tx1"/>
              </a:buClr>
              <a:buFontTx/>
              <a:buChar char="•"/>
              <a:defRPr/>
            </a:pPr>
            <a:r>
              <a:rPr lang="en-GB" altLang="en-US" sz="2400" dirty="0">
                <a:latin typeface="Times New Roman" panose="02020603050405020304" pitchFamily="18" charset="0"/>
                <a:cs typeface="Times New Roman" panose="02020603050405020304" pitchFamily="18" charset="0"/>
              </a:rPr>
              <a:t>Decrease in activities after reaching a maximum point</a:t>
            </a:r>
          </a:p>
          <a:p>
            <a:pPr algn="just" eaLnBrk="1" hangingPunct="1">
              <a:buClr>
                <a:schemeClr val="tx1"/>
              </a:buClr>
              <a:buFontTx/>
              <a:buChar char="•"/>
              <a:defRPr/>
            </a:pPr>
            <a:r>
              <a:rPr lang="en-GB" altLang="en-US" sz="2400" dirty="0">
                <a:latin typeface="Times New Roman" panose="02020603050405020304" pitchFamily="18" charset="0"/>
                <a:cs typeface="Times New Roman" panose="02020603050405020304" pitchFamily="18" charset="0"/>
              </a:rPr>
              <a:t>Decline of the ‘public and external accounts’</a:t>
            </a:r>
          </a:p>
          <a:p>
            <a:pPr algn="just" eaLnBrk="1" hangingPunct="1">
              <a:buClr>
                <a:schemeClr val="tx1"/>
              </a:buClr>
              <a:buFontTx/>
              <a:buChar char="•"/>
              <a:defRPr/>
            </a:pPr>
            <a:r>
              <a:rPr lang="en-GB" altLang="en-US" sz="2400" dirty="0">
                <a:latin typeface="Times New Roman" panose="02020603050405020304" pitchFamily="18" charset="0"/>
                <a:cs typeface="Times New Roman" panose="02020603050405020304" pitchFamily="18" charset="0"/>
              </a:rPr>
              <a:t>Democrats win back ‘control of the House of Representatives’ (Coface for Trade, 2019: 2).</a:t>
            </a:r>
            <a:endParaRPr lang="en-GB" altLang="en-US" sz="2400" i="1" dirty="0">
              <a:latin typeface="Times New Roman" panose="02020603050405020304" pitchFamily="18" charset="0"/>
              <a:cs typeface="Times New Roman" panose="02020603050405020304" pitchFamily="18" charset="0"/>
            </a:endParaRPr>
          </a:p>
        </p:txBody>
      </p:sp>
      <p:sp>
        <p:nvSpPr>
          <p:cNvPr id="10244" name="Slide Number Placeholder 3">
            <a:extLst>
              <a:ext uri="{FF2B5EF4-FFF2-40B4-BE49-F238E27FC236}">
                <a16:creationId xmlns:a16="http://schemas.microsoft.com/office/drawing/2014/main" id="{F4AE1988-863F-4F3A-A12F-D68C40BC317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9129C7-B028-4D71-BF00-C144990897EF}" type="slidenum">
              <a:rPr lang="en-US" altLang="en-US" sz="2400" smtClean="0">
                <a:latin typeface="Times New Roman" panose="02020603050405020304" pitchFamily="18" charset="0"/>
                <a:cs typeface="Times New Roman" panose="02020603050405020304" pitchFamily="18" charset="0"/>
              </a:rPr>
              <a:pPr/>
              <a:t>4</a:t>
            </a:fld>
            <a:endParaRPr lang="en-US" altLang="en-US" sz="24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124B87B5-509B-4F95-88FB-245936395D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6988"/>
    </mc:Choice>
    <mc:Fallback xmlns="">
      <p:transition spd="slow" advTm="306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0346BCC-C76B-4C8D-9C55-FAC2D7198358}"/>
              </a:ext>
            </a:extLst>
          </p:cNvPr>
          <p:cNvSpPr>
            <a:spLocks noGrp="1"/>
          </p:cNvSpPr>
          <p:nvPr>
            <p:ph type="title"/>
          </p:nvPr>
        </p:nvSpPr>
        <p:spPr>
          <a:xfrm>
            <a:off x="451338" y="792163"/>
            <a:ext cx="8229600" cy="1143000"/>
          </a:xfrm>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Payment</a:t>
            </a:r>
          </a:p>
        </p:txBody>
      </p:sp>
      <p:sp>
        <p:nvSpPr>
          <p:cNvPr id="3" name="Content Placeholder 2">
            <a:extLst>
              <a:ext uri="{FF2B5EF4-FFF2-40B4-BE49-F238E27FC236}">
                <a16:creationId xmlns:a16="http://schemas.microsoft.com/office/drawing/2014/main" id="{76AC17E8-BCDD-4BE3-8525-A81C435598CD}"/>
              </a:ext>
            </a:extLst>
          </p:cNvPr>
          <p:cNvSpPr>
            <a:spLocks noGrp="1"/>
          </p:cNvSpPr>
          <p:nvPr>
            <p:ph idx="1"/>
          </p:nvPr>
        </p:nvSpPr>
        <p:spPr/>
        <p:txBody>
          <a:bodyPr/>
          <a:lstStyle/>
          <a:p>
            <a:pPr eaLnBrk="1" hangingPunct="1">
              <a:lnSpc>
                <a:spcPct val="90000"/>
              </a:lnSpc>
              <a:buFont typeface="Wingdings 2" panose="05020102010507070707" pitchFamily="18" charset="2"/>
              <a:buNone/>
              <a:defRPr/>
            </a:pPr>
            <a:endParaRPr lang="en-GB" altLang="en-US" sz="2400" dirty="0">
              <a:latin typeface="Times New Roman" panose="02020603050405020304" pitchFamily="18" charset="0"/>
              <a:cs typeface="Times New Roman" panose="02020603050405020304" pitchFamily="18" charset="0"/>
            </a:endParaRP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Primary focus on ‘sales contract clauses’</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‘SWIFT electronic network’</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‘CHIPS transfers’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‘Fedwire Funds Service System’ (Coface for Trade, 2019: 3).</a:t>
            </a:r>
            <a:endParaRPr lang="en-GB" altLang="en-US" sz="2400" i="1" dirty="0">
              <a:latin typeface="Times New Roman" panose="02020603050405020304" pitchFamily="18" charset="0"/>
              <a:cs typeface="Times New Roman" panose="02020603050405020304" pitchFamily="18" charset="0"/>
            </a:endParaRPr>
          </a:p>
          <a:p>
            <a:pPr eaLnBrk="1" hangingPunct="1">
              <a:lnSpc>
                <a:spcPct val="90000"/>
              </a:lnSpc>
              <a:buClr>
                <a:schemeClr val="tx1"/>
              </a:buClr>
              <a:buFont typeface="Arial" panose="020B0604020202020204" pitchFamily="34" charset="0"/>
              <a:buChar char="•"/>
              <a:defRPr/>
            </a:pPr>
            <a:endParaRPr lang="en-GB" altLang="en-US" sz="2400" i="1" dirty="0">
              <a:latin typeface="Times New Roman" panose="02020603050405020304" pitchFamily="18" charset="0"/>
              <a:cs typeface="Times New Roman" panose="02020603050405020304" pitchFamily="18" charset="0"/>
            </a:endParaRPr>
          </a:p>
          <a:p>
            <a:pPr eaLnBrk="1" hangingPunct="1">
              <a:lnSpc>
                <a:spcPct val="90000"/>
              </a:lnSpc>
              <a:buClr>
                <a:schemeClr val="tx1"/>
              </a:buClr>
              <a:buFont typeface="Arial" panose="020B0604020202020204" pitchFamily="34" charset="0"/>
              <a:buChar char="•"/>
              <a:defRPr/>
            </a:pPr>
            <a:endParaRPr lang="en-GB" altLang="en-US" sz="2400" i="1" dirty="0">
              <a:latin typeface="Times New Roman" panose="02020603050405020304" pitchFamily="18" charset="0"/>
              <a:cs typeface="Times New Roman" panose="02020603050405020304" pitchFamily="18" charset="0"/>
            </a:endParaRPr>
          </a:p>
        </p:txBody>
      </p:sp>
      <p:sp>
        <p:nvSpPr>
          <p:cNvPr id="12292" name="Slide Number Placeholder 3">
            <a:extLst>
              <a:ext uri="{FF2B5EF4-FFF2-40B4-BE49-F238E27FC236}">
                <a16:creationId xmlns:a16="http://schemas.microsoft.com/office/drawing/2014/main" id="{1B20E221-0E7E-46AD-BAAB-572F47266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BCE81-768E-4CB4-B869-41F588642BB4}" type="slidenum">
              <a:rPr lang="en-US" altLang="en-US" sz="2400" smtClean="0">
                <a:latin typeface="Times New Roman" panose="02020603050405020304" pitchFamily="18" charset="0"/>
                <a:cs typeface="Times New Roman" panose="02020603050405020304" pitchFamily="18" charset="0"/>
              </a:rPr>
              <a:pPr/>
              <a:t>5</a:t>
            </a:fld>
            <a:endParaRPr lang="en-US" altLang="en-US" sz="2400" dirty="0">
              <a:latin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FD2F102B-A1E3-45CB-8142-FCA07040CB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5872"/>
    </mc:Choice>
    <mc:Fallback xmlns="">
      <p:transition spd="slow" advTm="65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0346BCC-C76B-4C8D-9C55-FAC2D7198358}"/>
              </a:ext>
            </a:extLst>
          </p:cNvPr>
          <p:cNvSpPr>
            <a:spLocks noGrp="1"/>
          </p:cNvSpPr>
          <p:nvPr>
            <p:ph type="title"/>
          </p:nvPr>
        </p:nvSpPr>
        <p:spPr>
          <a:xfrm>
            <a:off x="451338" y="792163"/>
            <a:ext cx="8229600" cy="1143000"/>
          </a:xfrm>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Debt Collection</a:t>
            </a:r>
          </a:p>
        </p:txBody>
      </p:sp>
      <p:sp>
        <p:nvSpPr>
          <p:cNvPr id="3" name="Content Placeholder 2">
            <a:extLst>
              <a:ext uri="{FF2B5EF4-FFF2-40B4-BE49-F238E27FC236}">
                <a16:creationId xmlns:a16="http://schemas.microsoft.com/office/drawing/2014/main" id="{76AC17E8-BCDD-4BE3-8525-A81C435598CD}"/>
              </a:ext>
            </a:extLst>
          </p:cNvPr>
          <p:cNvSpPr>
            <a:spLocks noGrp="1"/>
          </p:cNvSpPr>
          <p:nvPr>
            <p:ph idx="1"/>
          </p:nvPr>
        </p:nvSpPr>
        <p:spPr/>
        <p:txBody>
          <a:bodyPr/>
          <a:lstStyle/>
          <a:p>
            <a:pPr eaLnBrk="1" hangingPunct="1">
              <a:lnSpc>
                <a:spcPct val="90000"/>
              </a:lnSpc>
              <a:buFont typeface="Wingdings 2" panose="05020102010507070707" pitchFamily="18" charset="2"/>
              <a:buNone/>
              <a:defRPr/>
            </a:pPr>
            <a:endParaRPr lang="en-GB" altLang="en-US" sz="2400" dirty="0">
              <a:latin typeface="Times New Roman" panose="02020603050405020304" pitchFamily="18" charset="0"/>
              <a:cs typeface="Times New Roman" panose="02020603050405020304" pitchFamily="18" charset="0"/>
            </a:endParaRP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‘Amicable Phase’</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‘Legal Proceedings’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‘Fast-track Proceedings’</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‘Ordinary Proceedings’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‘Enforcement of a Legal Decision’ (Coface for Trade, 2019: 3-4).</a:t>
            </a:r>
          </a:p>
          <a:p>
            <a:pPr eaLnBrk="1" hangingPunct="1">
              <a:lnSpc>
                <a:spcPct val="90000"/>
              </a:lnSpc>
              <a:buClr>
                <a:schemeClr val="tx1"/>
              </a:buClr>
              <a:buFont typeface="Arial" panose="020B0604020202020204" pitchFamily="34" charset="0"/>
              <a:buChar char="•"/>
              <a:defRPr/>
            </a:pPr>
            <a:endParaRPr lang="en-GB" altLang="en-US" sz="2400" i="1" dirty="0">
              <a:latin typeface="Times New Roman" panose="02020603050405020304" pitchFamily="18" charset="0"/>
              <a:cs typeface="Times New Roman" panose="02020603050405020304" pitchFamily="18" charset="0"/>
            </a:endParaRPr>
          </a:p>
        </p:txBody>
      </p:sp>
      <p:sp>
        <p:nvSpPr>
          <p:cNvPr id="12292" name="Slide Number Placeholder 3">
            <a:extLst>
              <a:ext uri="{FF2B5EF4-FFF2-40B4-BE49-F238E27FC236}">
                <a16:creationId xmlns:a16="http://schemas.microsoft.com/office/drawing/2014/main" id="{1B20E221-0E7E-46AD-BAAB-572F47266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BCE81-768E-4CB4-B869-41F588642BB4}" type="slidenum">
              <a:rPr lang="en-US" altLang="en-US" sz="2400" smtClean="0">
                <a:latin typeface="Times New Roman" panose="02020603050405020304" pitchFamily="18" charset="0"/>
                <a:cs typeface="Times New Roman" panose="02020603050405020304" pitchFamily="18" charset="0"/>
              </a:rPr>
              <a:pPr/>
              <a:t>6</a:t>
            </a:fld>
            <a:endParaRPr lang="en-US" altLang="en-US" sz="2400" dirty="0">
              <a:latin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4B712A04-BF1C-499C-8B53-107AA36D62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3996628503"/>
      </p:ext>
    </p:extLst>
  </p:cSld>
  <p:clrMapOvr>
    <a:masterClrMapping/>
  </p:clrMapOvr>
  <mc:AlternateContent xmlns:mc="http://schemas.openxmlformats.org/markup-compatibility/2006" xmlns:p14="http://schemas.microsoft.com/office/powerpoint/2010/main">
    <mc:Choice Requires="p14">
      <p:transition spd="slow" p14:dur="2000" advTm="99230"/>
    </mc:Choice>
    <mc:Fallback xmlns="">
      <p:transition spd="slow" advTm="99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0346BCC-C76B-4C8D-9C55-FAC2D7198358}"/>
              </a:ext>
            </a:extLst>
          </p:cNvPr>
          <p:cNvSpPr>
            <a:spLocks noGrp="1"/>
          </p:cNvSpPr>
          <p:nvPr>
            <p:ph type="title"/>
          </p:nvPr>
        </p:nvSpPr>
        <p:spPr>
          <a:xfrm>
            <a:off x="451338" y="792163"/>
            <a:ext cx="8229600" cy="1143000"/>
          </a:xfrm>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Insolvency Proceedings </a:t>
            </a:r>
          </a:p>
        </p:txBody>
      </p:sp>
      <p:sp>
        <p:nvSpPr>
          <p:cNvPr id="3" name="Content Placeholder 2">
            <a:extLst>
              <a:ext uri="{FF2B5EF4-FFF2-40B4-BE49-F238E27FC236}">
                <a16:creationId xmlns:a16="http://schemas.microsoft.com/office/drawing/2014/main" id="{76AC17E8-BCDD-4BE3-8525-A81C435598CD}"/>
              </a:ext>
            </a:extLst>
          </p:cNvPr>
          <p:cNvSpPr>
            <a:spLocks noGrp="1"/>
          </p:cNvSpPr>
          <p:nvPr>
            <p:ph idx="1"/>
          </p:nvPr>
        </p:nvSpPr>
        <p:spPr/>
        <p:txBody>
          <a:bodyPr/>
          <a:lstStyle/>
          <a:p>
            <a:pPr eaLnBrk="1" hangingPunct="1">
              <a:lnSpc>
                <a:spcPct val="90000"/>
              </a:lnSpc>
              <a:buFont typeface="Wingdings 2" panose="05020102010507070707" pitchFamily="18" charset="2"/>
              <a:buNone/>
              <a:defRPr/>
            </a:pPr>
            <a:endParaRPr lang="en-GB" altLang="en-US" sz="2400" dirty="0">
              <a:latin typeface="Times New Roman" panose="02020603050405020304" pitchFamily="18" charset="0"/>
              <a:cs typeface="Times New Roman" panose="02020603050405020304" pitchFamily="18" charset="0"/>
            </a:endParaRP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‘Out of Court Proceedings’</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‘Restructuring Proceedings’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‘Liquidation’</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84,500 insolvencies of companies recorded in 2019 (Coface for Trade, 2019: 4-5).</a:t>
            </a:r>
          </a:p>
          <a:p>
            <a:pPr eaLnBrk="1" hangingPunct="1">
              <a:lnSpc>
                <a:spcPct val="90000"/>
              </a:lnSpc>
              <a:buClr>
                <a:schemeClr val="tx1"/>
              </a:buClr>
              <a:buFont typeface="Arial" panose="020B0604020202020204" pitchFamily="34" charset="0"/>
              <a:buChar char="•"/>
              <a:defRPr/>
            </a:pPr>
            <a:endParaRPr lang="en-GB" altLang="en-US" sz="2400" i="1" dirty="0">
              <a:latin typeface="Times New Roman" panose="02020603050405020304" pitchFamily="18" charset="0"/>
              <a:cs typeface="Times New Roman" panose="02020603050405020304" pitchFamily="18" charset="0"/>
            </a:endParaRPr>
          </a:p>
        </p:txBody>
      </p:sp>
      <p:sp>
        <p:nvSpPr>
          <p:cNvPr id="12292" name="Slide Number Placeholder 3">
            <a:extLst>
              <a:ext uri="{FF2B5EF4-FFF2-40B4-BE49-F238E27FC236}">
                <a16:creationId xmlns:a16="http://schemas.microsoft.com/office/drawing/2014/main" id="{1B20E221-0E7E-46AD-BAAB-572F47266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BCE81-768E-4CB4-B869-41F588642BB4}" type="slidenum">
              <a:rPr lang="en-US" altLang="en-US" sz="2400" smtClean="0">
                <a:latin typeface="Times New Roman" panose="02020603050405020304" pitchFamily="18" charset="0"/>
                <a:cs typeface="Times New Roman" panose="02020603050405020304" pitchFamily="18" charset="0"/>
              </a:rPr>
              <a:pPr/>
              <a:t>7</a:t>
            </a:fld>
            <a:endParaRPr lang="en-US" altLang="en-US" sz="24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81DF2A21-BC97-4C22-8684-416673FFFC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331185215"/>
      </p:ext>
    </p:extLst>
  </p:cSld>
  <p:clrMapOvr>
    <a:masterClrMapping/>
  </p:clrMapOvr>
  <mc:AlternateContent xmlns:mc="http://schemas.openxmlformats.org/markup-compatibility/2006" xmlns:p14="http://schemas.microsoft.com/office/powerpoint/2010/main">
    <mc:Choice Requires="p14">
      <p:transition spd="slow" p14:dur="2000" advTm="66988"/>
    </mc:Choice>
    <mc:Fallback xmlns="">
      <p:transition spd="slow" advTm="66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0346BCC-C76B-4C8D-9C55-FAC2D7198358}"/>
              </a:ext>
            </a:extLst>
          </p:cNvPr>
          <p:cNvSpPr>
            <a:spLocks noGrp="1"/>
          </p:cNvSpPr>
          <p:nvPr>
            <p:ph type="title"/>
          </p:nvPr>
        </p:nvSpPr>
        <p:spPr>
          <a:xfrm>
            <a:off x="451338" y="792163"/>
            <a:ext cx="8229600" cy="1143000"/>
          </a:xfrm>
        </p:spPr>
        <p:txBody>
          <a:bodyPr/>
          <a:lstStyle/>
          <a:p>
            <a:pPr algn="ctr" eaLnBrk="1" hangingPunct="1">
              <a:defRPr/>
            </a:pPr>
            <a:r>
              <a:rPr lang="en-GB" altLang="en-US" sz="2400" b="1" dirty="0">
                <a:solidFill>
                  <a:schemeClr val="tx1"/>
                </a:solidFill>
                <a:latin typeface="Times New Roman" panose="02020603050405020304" pitchFamily="18" charset="0"/>
                <a:cs typeface="Times New Roman" panose="02020603050405020304" pitchFamily="18" charset="0"/>
              </a:rPr>
              <a:t>Background of Taybar Security </a:t>
            </a:r>
          </a:p>
        </p:txBody>
      </p:sp>
      <p:sp>
        <p:nvSpPr>
          <p:cNvPr id="3" name="Content Placeholder 2">
            <a:extLst>
              <a:ext uri="{FF2B5EF4-FFF2-40B4-BE49-F238E27FC236}">
                <a16:creationId xmlns:a16="http://schemas.microsoft.com/office/drawing/2014/main" id="{76AC17E8-BCDD-4BE3-8525-A81C435598CD}"/>
              </a:ext>
            </a:extLst>
          </p:cNvPr>
          <p:cNvSpPr>
            <a:spLocks noGrp="1"/>
          </p:cNvSpPr>
          <p:nvPr>
            <p:ph idx="1"/>
          </p:nvPr>
        </p:nvSpPr>
        <p:spPr>
          <a:xfrm>
            <a:off x="433753" y="1966913"/>
            <a:ext cx="8229600" cy="4389437"/>
          </a:xfrm>
        </p:spPr>
        <p:txBody>
          <a:bodyPr/>
          <a:lstStyle/>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Established in 1995</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National security provider</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Very strong position in West Midlands and Shropshire regions</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£1.5 million turnover (2019)</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Services provided: Keyholding &amp; Alarm Response, Mobile Patrols, Guarding, Unlock &amp; Lock Up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Customers served: Councils, NHS, Public Sector, Corporates &amp; Residential properties</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90% customer retention rate</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Potential growth through acquisitions in the UK </a:t>
            </a:r>
          </a:p>
          <a:p>
            <a:pPr eaLnBrk="1" hangingPunct="1">
              <a:lnSpc>
                <a:spcPct val="90000"/>
              </a:lnSpc>
              <a:buClr>
                <a:schemeClr val="tx1"/>
              </a:buClr>
              <a:buFont typeface="Arial" panose="020B0604020202020204" pitchFamily="34" charset="0"/>
              <a:buChar char="•"/>
              <a:defRPr/>
            </a:pPr>
            <a:r>
              <a:rPr lang="en-GB" altLang="en-US" sz="2400" dirty="0">
                <a:latin typeface="Times New Roman" panose="02020603050405020304" pitchFamily="18" charset="0"/>
                <a:cs typeface="Times New Roman" panose="02020603050405020304" pitchFamily="18" charset="0"/>
              </a:rPr>
              <a:t>Potential expansion into a new market in the USA</a:t>
            </a:r>
          </a:p>
        </p:txBody>
      </p:sp>
      <p:sp>
        <p:nvSpPr>
          <p:cNvPr id="12292" name="Slide Number Placeholder 3">
            <a:extLst>
              <a:ext uri="{FF2B5EF4-FFF2-40B4-BE49-F238E27FC236}">
                <a16:creationId xmlns:a16="http://schemas.microsoft.com/office/drawing/2014/main" id="{1B20E221-0E7E-46AD-BAAB-572F4726624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BCE81-768E-4CB4-B869-41F588642BB4}" type="slidenum">
              <a:rPr lang="en-US" altLang="en-US" sz="2400" smtClean="0">
                <a:latin typeface="Times New Roman" panose="02020603050405020304" pitchFamily="18" charset="0"/>
                <a:cs typeface="Times New Roman" panose="02020603050405020304" pitchFamily="18" charset="0"/>
              </a:rPr>
              <a:pPr/>
              <a:t>8</a:t>
            </a:fld>
            <a:endParaRPr lang="en-US" altLang="en-US" sz="2400" dirty="0">
              <a:latin typeface="Times New Roman" panose="02020603050405020304" pitchFamily="18"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9EDDABC8-CE27-4611-A96D-22EDA7470C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6096000"/>
            <a:ext cx="609600" cy="609600"/>
          </a:xfrm>
          <a:prstGeom prst="rect">
            <a:avLst/>
          </a:prstGeom>
        </p:spPr>
      </p:pic>
    </p:spTree>
    <p:extLst>
      <p:ext uri="{BB962C8B-B14F-4D97-AF65-F5344CB8AC3E}">
        <p14:creationId xmlns:p14="http://schemas.microsoft.com/office/powerpoint/2010/main" val="2409351282"/>
      </p:ext>
    </p:extLst>
  </p:cSld>
  <p:clrMapOvr>
    <a:masterClrMapping/>
  </p:clrMapOvr>
  <mc:AlternateContent xmlns:mc="http://schemas.openxmlformats.org/markup-compatibility/2006" xmlns:p14="http://schemas.microsoft.com/office/powerpoint/2010/main">
    <mc:Choice Requires="p14">
      <p:transition spd="slow" p14:dur="2000" advTm="44889"/>
    </mc:Choice>
    <mc:Fallback xmlns="">
      <p:transition spd="slow" advTm="44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CC90AA5-DCA3-4AA5-A0D1-A7589A52B61B}"/>
              </a:ext>
            </a:extLst>
          </p:cNvPr>
          <p:cNvSpPr>
            <a:spLocks noGrp="1"/>
          </p:cNvSpPr>
          <p:nvPr>
            <p:ph type="title"/>
          </p:nvPr>
        </p:nvSpPr>
        <p:spPr>
          <a:xfrm>
            <a:off x="457200" y="685800"/>
            <a:ext cx="8229600" cy="1143000"/>
          </a:xfrm>
        </p:spPr>
        <p:txBody>
          <a:bodyPr/>
          <a:lstStyle/>
          <a:p>
            <a:pPr algn="ctr" eaLnBrk="1" hangingPunct="1"/>
            <a:r>
              <a:rPr lang="en-GB" altLang="en-US" sz="2400" b="1" dirty="0">
                <a:solidFill>
                  <a:schemeClr val="tx1"/>
                </a:solidFill>
                <a:latin typeface="Times New Roman" panose="02020603050405020304" pitchFamily="18" charset="0"/>
                <a:cs typeface="Times New Roman" panose="02020603050405020304" pitchFamily="18" charset="0"/>
              </a:rPr>
              <a:t>References</a:t>
            </a:r>
          </a:p>
        </p:txBody>
      </p:sp>
      <p:sp>
        <p:nvSpPr>
          <p:cNvPr id="18435" name="Content Placeholder 2">
            <a:extLst>
              <a:ext uri="{FF2B5EF4-FFF2-40B4-BE49-F238E27FC236}">
                <a16:creationId xmlns:a16="http://schemas.microsoft.com/office/drawing/2014/main" id="{BA588C3B-94F9-4582-B849-E40A2842A743}"/>
              </a:ext>
            </a:extLst>
          </p:cNvPr>
          <p:cNvSpPr>
            <a:spLocks noGrp="1"/>
          </p:cNvSpPr>
          <p:nvPr>
            <p:ph idx="1"/>
          </p:nvPr>
        </p:nvSpPr>
        <p:spPr>
          <a:xfrm>
            <a:off x="457200" y="1905000"/>
            <a:ext cx="8229600" cy="4389438"/>
          </a:xfrm>
        </p:spPr>
        <p:txBody>
          <a:bodyPr/>
          <a:lstStyle/>
          <a:p>
            <a:pPr eaLnBrk="1" hangingPunct="1">
              <a:buSzTx/>
              <a:buFontTx/>
              <a:buChar char="•"/>
              <a:defRPr/>
            </a:pPr>
            <a:endParaRPr lang="en-GB" altLang="en-US" sz="2400" dirty="0">
              <a:latin typeface="Times New Roman" panose="02020603050405020304" pitchFamily="18" charset="0"/>
              <a:cs typeface="Times New Roman" panose="02020603050405020304" pitchFamily="18" charset="0"/>
            </a:endParaRPr>
          </a:p>
          <a:p>
            <a:pPr eaLnBrk="1" hangingPunct="1">
              <a:buClr>
                <a:schemeClr val="tx1"/>
              </a:buClr>
              <a:buSzTx/>
              <a:buFont typeface="Arial" panose="020B0604020202020204" pitchFamily="34" charset="0"/>
              <a:buChar char="•"/>
              <a:defRPr/>
            </a:pPr>
            <a:r>
              <a:rPr lang="en-GB" sz="2400" dirty="0">
                <a:latin typeface="Times New Roman" panose="02020603050405020304" pitchFamily="18" charset="0"/>
                <a:cs typeface="Times New Roman" panose="02020603050405020304" pitchFamily="18" charset="0"/>
              </a:rPr>
              <a:t>Coface for Trade (2019) </a:t>
            </a:r>
            <a:r>
              <a:rPr lang="en-GB" sz="2400" i="1" dirty="0">
                <a:latin typeface="Times New Roman" panose="02020603050405020304" pitchFamily="18" charset="0"/>
                <a:cs typeface="Times New Roman" panose="02020603050405020304" pitchFamily="18" charset="0"/>
              </a:rPr>
              <a:t>United States of America Economic Studies, </a:t>
            </a:r>
            <a:r>
              <a:rPr lang="en-GB" sz="2400" u="sng" dirty="0">
                <a:latin typeface="Times New Roman" panose="02020603050405020304" pitchFamily="18" charset="0"/>
                <a:cs typeface="Times New Roman" panose="02020603050405020304" pitchFamily="18" charset="0"/>
                <a:hlinkClick r:id="rId5"/>
              </a:rPr>
              <a:t>https://www.coface.com/Economic-Studies-and-Country-Risks/United-States-of-America</a:t>
            </a:r>
            <a:r>
              <a:rPr lang="en-GB" sz="2400"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(accessed 5</a:t>
            </a:r>
            <a:r>
              <a:rPr lang="en-GB" altLang="en-US" sz="2400" baseline="30000" dirty="0">
                <a:latin typeface="Times New Roman" panose="02020603050405020304" pitchFamily="18" charset="0"/>
                <a:cs typeface="Times New Roman" panose="02020603050405020304" pitchFamily="18" charset="0"/>
              </a:rPr>
              <a:t>th</a:t>
            </a:r>
            <a:r>
              <a:rPr lang="en-GB" altLang="en-US" sz="2400" dirty="0">
                <a:latin typeface="Times New Roman" panose="02020603050405020304" pitchFamily="18" charset="0"/>
                <a:cs typeface="Times New Roman" panose="02020603050405020304" pitchFamily="18" charset="0"/>
              </a:rPr>
              <a:t> September 2019).</a:t>
            </a:r>
            <a:r>
              <a:rPr lang="cs-CZ" altLang="en-US" sz="2400" dirty="0">
                <a:latin typeface="Times New Roman" panose="02020603050405020304" pitchFamily="18" charset="0"/>
                <a:cs typeface="Times New Roman" panose="02020603050405020304" pitchFamily="18" charset="0"/>
              </a:rPr>
              <a:t> </a:t>
            </a:r>
            <a:endParaRPr lang="en-GB" altLang="en-US" sz="2400" dirty="0">
              <a:latin typeface="Times New Roman" panose="02020603050405020304" pitchFamily="18" charset="0"/>
              <a:cs typeface="Times New Roman" panose="02020603050405020304" pitchFamily="18" charset="0"/>
            </a:endParaRPr>
          </a:p>
          <a:p>
            <a:pPr eaLnBrk="1" hangingPunct="1">
              <a:buClr>
                <a:schemeClr val="tx1"/>
              </a:buClr>
              <a:buSzTx/>
              <a:buFont typeface="Arial" panose="020B0604020202020204" pitchFamily="34" charset="0"/>
              <a:buChar char="•"/>
              <a:defRPr/>
            </a:pPr>
            <a:r>
              <a:rPr lang="en-GB" sz="2400" dirty="0">
                <a:latin typeface="Times New Roman" panose="02020603050405020304" pitchFamily="18" charset="0"/>
                <a:cs typeface="Times New Roman" panose="02020603050405020304" pitchFamily="18" charset="0"/>
              </a:rPr>
              <a:t>Coface for Trade (2019) </a:t>
            </a:r>
            <a:r>
              <a:rPr lang="en-GB" sz="2400" i="1" dirty="0">
                <a:latin typeface="Times New Roman" panose="02020603050405020304" pitchFamily="18" charset="0"/>
                <a:cs typeface="Times New Roman" panose="02020603050405020304" pitchFamily="18" charset="0"/>
              </a:rPr>
              <a:t>Country Risk Assessment Map – July 2019, </a:t>
            </a:r>
            <a:r>
              <a:rPr lang="en-GB" sz="2400" u="sng" dirty="0">
                <a:latin typeface="Times New Roman" panose="02020603050405020304" pitchFamily="18" charset="0"/>
                <a:cs typeface="Times New Roman" panose="02020603050405020304" pitchFamily="18" charset="0"/>
                <a:hlinkClick r:id="rId6"/>
              </a:rPr>
              <a:t>https://www.coface.com/News-Publications/Publications/Country-risk-assessment-map-July-2019</a:t>
            </a:r>
            <a:r>
              <a:rPr lang="en-GB" sz="2400"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(accessed 5</a:t>
            </a:r>
            <a:r>
              <a:rPr lang="en-GB" altLang="en-US" sz="2400" baseline="30000" dirty="0">
                <a:latin typeface="Times New Roman" panose="02020603050405020304" pitchFamily="18" charset="0"/>
                <a:cs typeface="Times New Roman" panose="02020603050405020304" pitchFamily="18" charset="0"/>
              </a:rPr>
              <a:t>th</a:t>
            </a:r>
            <a:r>
              <a:rPr lang="en-GB" altLang="en-US" sz="2400" dirty="0">
                <a:latin typeface="Times New Roman" panose="02020603050405020304" pitchFamily="18" charset="0"/>
                <a:cs typeface="Times New Roman" panose="02020603050405020304" pitchFamily="18" charset="0"/>
              </a:rPr>
              <a:t> September 2019).</a:t>
            </a:r>
            <a:r>
              <a:rPr lang="cs-CZ" altLang="en-US" sz="2400" dirty="0">
                <a:latin typeface="Times New Roman" panose="02020603050405020304" pitchFamily="18" charset="0"/>
                <a:cs typeface="Times New Roman" panose="02020603050405020304" pitchFamily="18" charset="0"/>
              </a:rPr>
              <a:t> </a:t>
            </a:r>
            <a:endParaRPr lang="en-GB" altLang="en-US" sz="2400" dirty="0">
              <a:latin typeface="Times New Roman" panose="02020603050405020304" pitchFamily="18" charset="0"/>
              <a:cs typeface="Times New Roman" panose="02020603050405020304" pitchFamily="18" charset="0"/>
            </a:endParaRPr>
          </a:p>
          <a:p>
            <a:pPr eaLnBrk="1" hangingPunct="1">
              <a:buClr>
                <a:schemeClr val="tx1"/>
              </a:buClr>
              <a:buSzTx/>
              <a:buFont typeface="Arial" panose="020B0604020202020204" pitchFamily="34" charset="0"/>
              <a:buChar char="•"/>
              <a:defRPr/>
            </a:pPr>
            <a:endParaRPr lang="en-GB" dirty="0"/>
          </a:p>
          <a:p>
            <a:pPr eaLnBrk="1" hangingPunct="1">
              <a:buClr>
                <a:schemeClr val="tx1"/>
              </a:buClr>
              <a:buSzTx/>
              <a:buFont typeface="Arial" panose="020B0604020202020204" pitchFamily="34" charset="0"/>
              <a:buChar char="•"/>
              <a:defRPr/>
            </a:pPr>
            <a:endParaRPr lang="en-GB" dirty="0"/>
          </a:p>
          <a:p>
            <a:pPr eaLnBrk="1" hangingPunct="1">
              <a:buClr>
                <a:schemeClr val="tx1"/>
              </a:buClr>
              <a:buSzTx/>
              <a:buFont typeface="Arial" panose="020B0604020202020204" pitchFamily="34" charset="0"/>
              <a:buChar char="•"/>
              <a:defRPr/>
            </a:pPr>
            <a:endParaRPr lang="en-GB" sz="2400" dirty="0">
              <a:latin typeface="Times New Roman" panose="02020603050405020304" pitchFamily="18" charset="0"/>
              <a:cs typeface="Times New Roman" panose="02020603050405020304" pitchFamily="18" charset="0"/>
            </a:endParaRPr>
          </a:p>
          <a:p>
            <a:pPr eaLnBrk="1" hangingPunct="1">
              <a:buClr>
                <a:schemeClr val="tx1"/>
              </a:buClr>
              <a:buSzTx/>
              <a:buFont typeface="Arial" panose="020B0604020202020204" pitchFamily="34" charset="0"/>
              <a:buChar char="•"/>
              <a:defRPr/>
            </a:pPr>
            <a:endParaRPr lang="en-GB" dirty="0"/>
          </a:p>
          <a:p>
            <a:pPr eaLnBrk="1" hangingPunct="1">
              <a:buClr>
                <a:schemeClr val="tx1"/>
              </a:buClr>
              <a:buSzTx/>
              <a:buFont typeface="Arial" panose="020B0604020202020204" pitchFamily="34" charset="0"/>
              <a:buChar char="•"/>
              <a:defRPr/>
            </a:pPr>
            <a:endParaRPr lang="en-GB" altLang="en-US" sz="2400" dirty="0">
              <a:latin typeface="Times New Roman" panose="02020603050405020304" pitchFamily="18" charset="0"/>
              <a:cs typeface="Times New Roman" panose="02020603050405020304" pitchFamily="18" charset="0"/>
            </a:endParaRPr>
          </a:p>
        </p:txBody>
      </p:sp>
      <p:sp>
        <p:nvSpPr>
          <p:cNvPr id="18436" name="Slide Number Placeholder 3">
            <a:extLst>
              <a:ext uri="{FF2B5EF4-FFF2-40B4-BE49-F238E27FC236}">
                <a16:creationId xmlns:a16="http://schemas.microsoft.com/office/drawing/2014/main" id="{9F1B08DC-E5CA-48B5-B00A-AC9546BCD27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4BCC1-0AEA-4DD4-867D-DF295664A042}" type="slidenum">
              <a:rPr lang="en-US" altLang="en-US" sz="2400" smtClean="0">
                <a:latin typeface="Times New Roman" panose="02020603050405020304" pitchFamily="18" charset="0"/>
                <a:cs typeface="Times New Roman" panose="02020603050405020304" pitchFamily="18" charset="0"/>
              </a:rPr>
              <a:pPr/>
              <a:t>9</a:t>
            </a:fld>
            <a:endParaRPr lang="en-US" altLang="en-US" sz="2400" dirty="0">
              <a:latin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5C4A0093-FD7F-402D-9F08-93475D854CE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6096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192"/>
    </mc:Choice>
    <mc:Fallback xmlns="">
      <p:transition spd="slow" advTm="21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2211</TotalTime>
  <Words>1722</Words>
  <Application>Microsoft Office PowerPoint</Application>
  <PresentationFormat>On-screen Show (4:3)</PresentationFormat>
  <Paragraphs>132</Paragraphs>
  <Slides>9</Slides>
  <Notes>9</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Constantia</vt:lpstr>
      <vt:lpstr>Times New Roman</vt:lpstr>
      <vt:lpstr>Wingdings 2</vt:lpstr>
      <vt:lpstr>Flow</vt:lpstr>
      <vt:lpstr>     Market Research &amp; Risk Assessment of the USA</vt:lpstr>
      <vt:lpstr>Content</vt:lpstr>
      <vt:lpstr>Key Macro Economic Indicators</vt:lpstr>
      <vt:lpstr>Risk Assessment</vt:lpstr>
      <vt:lpstr>Payment</vt:lpstr>
      <vt:lpstr>Debt Collection</vt:lpstr>
      <vt:lpstr>Insolvency Proceedings </vt:lpstr>
      <vt:lpstr>Background of Taybar Security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 Planning: Individual Benefits for Employees at Keep-safe Security   by   Vojtech Vohanka FdA in SRM, 129046231 FA12, 27.7.2015 Word count: 3000</dc:title>
  <dc:creator>JGSCOV_Security</dc:creator>
  <cp:lastModifiedBy>Vohankovi</cp:lastModifiedBy>
  <cp:revision>360</cp:revision>
  <cp:lastPrinted>2018-07-27T14:12:54Z</cp:lastPrinted>
  <dcterms:created xsi:type="dcterms:W3CDTF">2006-08-16T00:00:00Z</dcterms:created>
  <dcterms:modified xsi:type="dcterms:W3CDTF">2019-09-15T14:38:13Z</dcterms:modified>
</cp:coreProperties>
</file>