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890" userDrawn="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9B9B9B"/>
    <a:srgbClr val="9E9E9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24" y="66"/>
      </p:cViewPr>
      <p:guideLst>
        <p:guide orient="horz" pos="89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slide" Target="slides/slide12.xml" /><Relationship Id="rId3" Type="http://schemas.openxmlformats.org/officeDocument/2006/relationships/slide" Target="slides/slide2.xml" /><Relationship Id="rId7" Type="http://schemas.openxmlformats.org/officeDocument/2006/relationships/slide" Target="slides/slide6.xml" /><Relationship Id="rId12" Type="http://schemas.openxmlformats.org/officeDocument/2006/relationships/slide" Target="slides/slide11.xml" /><Relationship Id="rId17" Type="http://schemas.openxmlformats.org/officeDocument/2006/relationships/tableStyles" Target="tableStyles.xml" /><Relationship Id="rId2" Type="http://schemas.openxmlformats.org/officeDocument/2006/relationships/slide" Target="slides/slide1.xml" /><Relationship Id="rId16" Type="http://schemas.openxmlformats.org/officeDocument/2006/relationships/theme" Target="theme/theme1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5" Type="http://schemas.openxmlformats.org/officeDocument/2006/relationships/slide" Target="slides/slide4.xml" /><Relationship Id="rId15" Type="http://schemas.openxmlformats.org/officeDocument/2006/relationships/viewProps" Target="viewProps.xml" /><Relationship Id="rId10" Type="http://schemas.openxmlformats.org/officeDocument/2006/relationships/slide" Target="slides/slide9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presProps" Target="presProps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9ED354-7060-4A3B-9F40-AD38941A30E0}" type="datetimeFigureOut">
              <a:rPr lang="ru-RU" smtClean="0"/>
              <a:t>10.08.2026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D03FA-139F-48A5-9623-5B3CD27584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28770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9ED354-7060-4A3B-9F40-AD38941A30E0}" type="datetimeFigureOut">
              <a:rPr lang="ru-RU" smtClean="0"/>
              <a:t>10.08.2026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D03FA-139F-48A5-9623-5B3CD27584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70499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9ED354-7060-4A3B-9F40-AD38941A30E0}" type="datetimeFigureOut">
              <a:rPr lang="ru-RU" smtClean="0"/>
              <a:t>10.08.2026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D03FA-139F-48A5-9623-5B3CD27584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34735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9ED354-7060-4A3B-9F40-AD38941A30E0}" type="datetimeFigureOut">
              <a:rPr lang="ru-RU" smtClean="0"/>
              <a:t>10.08.2026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D03FA-139F-48A5-9623-5B3CD27584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3435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9ED354-7060-4A3B-9F40-AD38941A30E0}" type="datetimeFigureOut">
              <a:rPr lang="ru-RU" smtClean="0"/>
              <a:t>10.08.2026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D03FA-139F-48A5-9623-5B3CD27584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84032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9ED354-7060-4A3B-9F40-AD38941A30E0}" type="datetimeFigureOut">
              <a:rPr lang="ru-RU" smtClean="0"/>
              <a:t>10.08.2026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D03FA-139F-48A5-9623-5B3CD27584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37874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9ED354-7060-4A3B-9F40-AD38941A30E0}" type="datetimeFigureOut">
              <a:rPr lang="ru-RU" smtClean="0"/>
              <a:t>10.08.2026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D03FA-139F-48A5-9623-5B3CD27584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4121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9ED354-7060-4A3B-9F40-AD38941A30E0}" type="datetimeFigureOut">
              <a:rPr lang="ru-RU" smtClean="0"/>
              <a:t>10.08.2026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D03FA-139F-48A5-9623-5B3CD27584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95087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9ED354-7060-4A3B-9F40-AD38941A30E0}" type="datetimeFigureOut">
              <a:rPr lang="ru-RU" smtClean="0"/>
              <a:t>10.08.2026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D03FA-139F-48A5-9623-5B3CD27584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99834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9ED354-7060-4A3B-9F40-AD38941A30E0}" type="datetimeFigureOut">
              <a:rPr lang="ru-RU" smtClean="0"/>
              <a:t>10.08.2026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D03FA-139F-48A5-9623-5B3CD27584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13561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9ED354-7060-4A3B-9F40-AD38941A30E0}" type="datetimeFigureOut">
              <a:rPr lang="ru-RU" smtClean="0"/>
              <a:t>10.08.2026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D03FA-139F-48A5-9623-5B3CD27584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78085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9ED354-7060-4A3B-9F40-AD38941A30E0}" type="datetimeFigureOut">
              <a:rPr lang="ru-RU" smtClean="0"/>
              <a:t>10.08.2026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7D03FA-139F-48A5-9623-5B3CD27584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58064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financialmodelslab.com/blogs/write-business-plan/translation-agency" TargetMode="External" /><Relationship Id="rId1" Type="http://schemas.openxmlformats.org/officeDocument/2006/relationships/slideLayout" Target="../slideLayouts/slideLayout6.xml" 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translationslondon.uk/" TargetMode="External" /><Relationship Id="rId2" Type="http://schemas.openxmlformats.org/officeDocument/2006/relationships/hyperlink" Target="https://www.spiderstrategies.com/blog/pestel-analysis/" TargetMode="External" /><Relationship Id="rId1" Type="http://schemas.openxmlformats.org/officeDocument/2006/relationships/slideLayout" Target="../slideLayouts/slideLayout6.xml" /><Relationship Id="rId6" Type="http://schemas.openxmlformats.org/officeDocument/2006/relationships/hyperlink" Target="https://www.londontranslations.co.uk/legal-translation/" TargetMode="External" /><Relationship Id="rId5" Type="http://schemas.openxmlformats.org/officeDocument/2006/relationships/hyperlink" Target="https://www.trados.com/blog/the-three-axis-strategy-people-process-technology/" TargetMode="External" /><Relationship Id="rId4" Type="http://schemas.openxmlformats.org/officeDocument/2006/relationships/hyperlink" Target="https://translated.com/resources/translateds-translation-team-structure-optimization-resource-management" TargetMode="Externa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2129246"/>
            <a:ext cx="9144000" cy="1123405"/>
          </a:xfrm>
        </p:spPr>
        <p:txBody>
          <a:bodyPr>
            <a:normAutofit/>
          </a:bodyPr>
          <a:lstStyle/>
          <a:p>
            <a:r>
              <a:rPr lang="en-GB" sz="4800" b="1" dirty="0">
                <a:solidFill>
                  <a:schemeClr val="accent6">
                    <a:lumMod val="50000"/>
                  </a:schemeClr>
                </a:solidFill>
                <a:latin typeface="+mn-lt"/>
              </a:rPr>
              <a:t>BUSINESS PLAN</a:t>
            </a:r>
            <a:br>
              <a:rPr lang="ru-RU" dirty="0"/>
            </a:br>
            <a:endParaRPr lang="ru-RU" sz="1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357153"/>
            <a:ext cx="9144000" cy="1332413"/>
          </a:xfrm>
        </p:spPr>
        <p:txBody>
          <a:bodyPr>
            <a:normAutofit fontScale="92500"/>
          </a:bodyPr>
          <a:lstStyle/>
          <a:p>
            <a:endParaRPr lang="en-GB" sz="4000" b="1" dirty="0">
              <a:solidFill>
                <a:srgbClr val="002060"/>
              </a:solidFill>
            </a:endParaRPr>
          </a:p>
          <a:p>
            <a:r>
              <a:rPr lang="en-GB" sz="4400" b="1" dirty="0">
                <a:solidFill>
                  <a:srgbClr val="002060"/>
                </a:solidFill>
              </a:rPr>
              <a:t>Translation Agency </a:t>
            </a:r>
            <a:r>
              <a:rPr lang="ro-RO" sz="4400" b="1" i="1" dirty="0">
                <a:solidFill>
                  <a:srgbClr val="002060"/>
                </a:solidFill>
              </a:rPr>
              <a:t>Balcan </a:t>
            </a:r>
            <a:r>
              <a:rPr lang="en-GB" sz="4400" b="1" i="1" dirty="0">
                <a:solidFill>
                  <a:srgbClr val="002060"/>
                </a:solidFill>
              </a:rPr>
              <a:t>Polyglot Ltd.</a:t>
            </a:r>
            <a:endParaRPr lang="ru-RU" sz="4400" b="1" dirty="0">
              <a:solidFill>
                <a:srgbClr val="002060"/>
              </a:solidFill>
            </a:endParaRPr>
          </a:p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2690949" y="783771"/>
            <a:ext cx="72368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002060"/>
                </a:solidFill>
              </a:rPr>
              <a:t>Enterprise and Entrepreneurship</a:t>
            </a:r>
          </a:p>
        </p:txBody>
      </p:sp>
    </p:spTree>
    <p:extLst>
      <p:ext uri="{BB962C8B-B14F-4D97-AF65-F5344CB8AC3E}">
        <p14:creationId xmlns:p14="http://schemas.microsoft.com/office/powerpoint/2010/main" val="12314671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402183" y="1071154"/>
            <a:ext cx="4336868" cy="41857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lvl="0" indent="-228600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Student name: </a:t>
            </a:r>
            <a:r>
              <a:rPr lang="en-US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Victor BALTATU</a:t>
            </a:r>
          </a:p>
          <a:p>
            <a:pPr marL="228600" lvl="0" indent="-228600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Student ID: 251 1664</a:t>
            </a:r>
          </a:p>
          <a:p>
            <a:pPr marL="228600" lvl="0" indent="-228600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Module Code: LCLM4006</a:t>
            </a:r>
          </a:p>
          <a:p>
            <a:pPr marL="228600" lvl="0" indent="-228600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Module Title: Enterprise &amp;              Entrepreneurship</a:t>
            </a:r>
          </a:p>
          <a:p>
            <a:pPr marL="228600" lvl="0" indent="-228600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Lecturer name: Charles 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Oham</a:t>
            </a:r>
            <a:endParaRPr lang="en-US" sz="20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endParaRPr lang="en-US" sz="2000" dirty="0">
              <a:solidFill>
                <a:prstClr val="black"/>
              </a:solidFill>
            </a:endParaRP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endParaRPr lang="en-US" sz="2000" dirty="0">
              <a:solidFill>
                <a:prstClr val="black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0"/>
            <a:ext cx="3370218" cy="6740307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4010297" y="5120640"/>
            <a:ext cx="7876903" cy="584775"/>
          </a:xfrm>
          <a:prstGeom prst="rect">
            <a:avLst/>
          </a:prstGeom>
          <a:noFill/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txBody>
          <a:bodyPr wrap="square" rtlCol="0">
            <a:spAutoFit/>
          </a:bodyPr>
          <a:lstStyle/>
          <a:p>
            <a:pPr algn="r"/>
            <a:r>
              <a:rPr lang="ro-RO" sz="2800" b="1" i="1" dirty="0">
                <a:solidFill>
                  <a:schemeClr val="accent6">
                    <a:lumMod val="50000"/>
                  </a:schemeClr>
                </a:solidFill>
                <a:latin typeface="Calibri Light" panose="020F0302020204030204"/>
                <a:ea typeface="+mj-ea"/>
                <a:cs typeface="+mj-cs"/>
              </a:rPr>
              <a:t>  </a:t>
            </a:r>
            <a:r>
              <a:rPr lang="ro-RO" sz="28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/>
                <a:ea typeface="+mj-ea"/>
                <a:cs typeface="+mj-cs"/>
              </a:rPr>
              <a:t>m</a:t>
            </a:r>
            <a:r>
              <a:rPr lang="en-GB" sz="2800" b="1" dirty="0" err="1">
                <a:solidFill>
                  <a:schemeClr val="accent6">
                    <a:lumMod val="50000"/>
                  </a:schemeClr>
                </a:solidFill>
                <a:latin typeface="Calibri Light" panose="020F0302020204030204"/>
                <a:ea typeface="+mj-ea"/>
                <a:cs typeface="+mj-cs"/>
              </a:rPr>
              <a:t>otto</a:t>
            </a:r>
            <a:r>
              <a:rPr lang="ro-RO" sz="2400" b="1" dirty="0">
                <a:solidFill>
                  <a:schemeClr val="accent6">
                    <a:lumMod val="50000"/>
                  </a:schemeClr>
                </a:solidFill>
                <a:latin typeface="Calibri Light" panose="020F0302020204030204"/>
                <a:ea typeface="+mj-ea"/>
                <a:cs typeface="+mj-cs"/>
              </a:rPr>
              <a:t>: </a:t>
            </a:r>
            <a:r>
              <a:rPr lang="ro-RO" sz="3200" b="1" i="1" dirty="0">
                <a:solidFill>
                  <a:schemeClr val="accent6">
                    <a:lumMod val="50000"/>
                  </a:schemeClr>
                </a:solidFill>
                <a:latin typeface="Calibri Light" panose="020F0302020204030204"/>
                <a:ea typeface="+mj-ea"/>
                <a:cs typeface="+mj-cs"/>
              </a:rPr>
              <a:t>No language barrier for Balcan diaspora</a:t>
            </a:r>
            <a:endParaRPr lang="ru-RU" sz="3200" i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47064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404258" y="147411"/>
            <a:ext cx="10515600" cy="1325563"/>
          </a:xfrm>
          <a:ln>
            <a:noFill/>
          </a:ln>
        </p:spPr>
        <p:txBody>
          <a:bodyPr/>
          <a:lstStyle/>
          <a:p>
            <a:r>
              <a:rPr lang="ro-RO" b="1" dirty="0">
                <a:solidFill>
                  <a:schemeClr val="accent6">
                    <a:lumMod val="50000"/>
                  </a:schemeClr>
                </a:solidFill>
              </a:rPr>
              <a:t>Table of Contents</a:t>
            </a:r>
            <a:endParaRPr lang="ru-RU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47165" y="1116106"/>
            <a:ext cx="8175811" cy="517064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o-RO" sz="2400" dirty="0"/>
              <a:t>Introduction</a:t>
            </a: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ro-RO" sz="2400" dirty="0"/>
              <a:t>Overview of the Business Idea – Section 1</a:t>
            </a: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ro-RO" sz="2400" dirty="0"/>
              <a:t>Legal Format and Management Structure – Secion 2</a:t>
            </a: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ro-RO" sz="2400" dirty="0"/>
              <a:t>Organizational Chart – Section 3</a:t>
            </a: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ro-RO" sz="2400" dirty="0"/>
              <a:t>PESTEL Analysis – Section 4</a:t>
            </a: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ro-RO" sz="2400" dirty="0"/>
              <a:t>Marketing strategies – Section 5</a:t>
            </a: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en-GB" sz="2000" dirty="0">
                <a:latin typeface="Söhne"/>
              </a:rPr>
              <a:t>Funding requirements &amp; Allocation</a:t>
            </a:r>
            <a:r>
              <a:rPr lang="ro-RO" sz="2000" dirty="0">
                <a:latin typeface="Söhne"/>
              </a:rPr>
              <a:t> – Section 6</a:t>
            </a: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ro-RO" sz="2000" dirty="0">
                <a:latin typeface="Söhne"/>
              </a:rPr>
              <a:t>Conclusions</a:t>
            </a: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ro-RO" sz="2000" dirty="0">
                <a:latin typeface="Söhne"/>
              </a:rPr>
              <a:t>References</a:t>
            </a:r>
            <a:endParaRPr lang="ro-RO" sz="2000" dirty="0"/>
          </a:p>
          <a:p>
            <a:pPr marL="457200" indent="-457200">
              <a:buAutoNum type="arabicPeriod"/>
            </a:pPr>
            <a:endParaRPr lang="ro-RO" sz="2400" dirty="0"/>
          </a:p>
        </p:txBody>
      </p:sp>
    </p:spTree>
    <p:extLst>
      <p:ext uri="{BB962C8B-B14F-4D97-AF65-F5344CB8AC3E}">
        <p14:creationId xmlns:p14="http://schemas.microsoft.com/office/powerpoint/2010/main" val="18543814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66483" y="107576"/>
            <a:ext cx="6131858" cy="589072"/>
          </a:xfrm>
          <a:prstGeom prst="rect">
            <a:avLst/>
          </a:prstGeom>
          <a:solidFill>
            <a:schemeClr val="bg1"/>
          </a:solidFill>
          <a:effectLst>
            <a:innerShdw blurRad="63500" dist="50800" dir="8100000">
              <a:prstClr val="black">
                <a:alpha val="50000"/>
              </a:prstClr>
            </a:innerShdw>
          </a:effectLst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ro-RO" sz="2400" b="1" dirty="0">
                <a:solidFill>
                  <a:srgbClr val="002060"/>
                </a:solidFill>
              </a:rPr>
              <a:t>Introduction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95835" y="696648"/>
            <a:ext cx="11564471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b="1" i="1" dirty="0"/>
              <a:t>Polyglot</a:t>
            </a:r>
            <a:r>
              <a:rPr lang="en-US" dirty="0"/>
              <a:t> </a:t>
            </a:r>
            <a:r>
              <a:rPr lang="en-US" b="1" dirty="0"/>
              <a:t>Ltd</a:t>
            </a:r>
            <a:r>
              <a:rPr lang="en-US" dirty="0"/>
              <a:t>. - a professional language services agency </a:t>
            </a:r>
            <a:r>
              <a:rPr lang="ro-RO" dirty="0"/>
              <a:t>in London </a:t>
            </a:r>
            <a:r>
              <a:rPr lang="en-US" dirty="0"/>
              <a:t>is part of South-East Europe diaspora. It will provide services of a wide range of lingual purposes for the translation market in London.</a:t>
            </a:r>
            <a:endParaRPr lang="ro-RO" dirty="0"/>
          </a:p>
          <a:p>
            <a:pPr algn="just">
              <a:lnSpc>
                <a:spcPct val="150000"/>
              </a:lnSpc>
            </a:pPr>
            <a:r>
              <a:rPr lang="en-US" dirty="0"/>
              <a:t> </a:t>
            </a:r>
            <a:r>
              <a:rPr lang="en-US" b="1" dirty="0"/>
              <a:t>Is There Room for a New Agency?</a:t>
            </a:r>
            <a:endParaRPr lang="ro-RO" dirty="0"/>
          </a:p>
          <a:p>
            <a:pPr algn="just">
              <a:lnSpc>
                <a:spcPct val="150000"/>
              </a:lnSpc>
            </a:pPr>
            <a:r>
              <a:rPr lang="en-GB" dirty="0">
                <a:latin typeface="Arial" panose="020B0604020202020204" pitchFamily="34" charset="0"/>
                <a:ea typeface="Calibri" panose="020F0502020204030204" pitchFamily="34" charset="0"/>
              </a:rPr>
              <a:t>The Balkan diaspora refers to 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millions of people and their descendants from countries like Albania, Bosnia and Herzegovina, Croatia, Kosovo, Montenegro, North Macedonia, Serbia, </a:t>
            </a:r>
            <a:r>
              <a:rPr lang="ro-RO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Bulgaria 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and Romania who live primarily </a:t>
            </a:r>
            <a:r>
              <a:rPr lang="ro-RO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 </a:t>
            </a:r>
            <a:r>
              <a:rPr lang="en-GB" dirty="0"/>
              <a:t>US, UK, and Canada</a:t>
            </a:r>
            <a:r>
              <a:rPr lang="ro-RO" dirty="0"/>
              <a:t>. So the demand for translation services with Balcan languages services is evident. </a:t>
            </a:r>
          </a:p>
          <a:p>
            <a:pPr algn="just">
              <a:lnSpc>
                <a:spcPct val="150000"/>
              </a:lnSpc>
            </a:pPr>
            <a:r>
              <a:rPr lang="en-GB" dirty="0"/>
              <a:t>Our interpreters and translators are qualified, skilled, and fluent in a variety of languages</a:t>
            </a:r>
            <a:r>
              <a:rPr lang="ro-RO" dirty="0"/>
              <a:t>, including East-European ones.</a:t>
            </a:r>
          </a:p>
          <a:p>
            <a:pPr algn="just">
              <a:lnSpc>
                <a:spcPct val="150000"/>
              </a:lnSpc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Delivering accurate, fast, and culturally adapted translation services is the </a:t>
            </a:r>
            <a:r>
              <a:rPr lang="en-GB" b="1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Polyglot’s </a:t>
            </a:r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Ltd.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priority.</a:t>
            </a:r>
            <a:endParaRPr lang="ro-RO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95835" y="4112968"/>
            <a:ext cx="11658600" cy="2123658"/>
          </a:xfrm>
          <a:prstGeom prst="rect">
            <a:avLst/>
          </a:prstGeom>
          <a:noFill/>
          <a:effectLst>
            <a:glow rad="228600">
              <a:schemeClr val="accent6">
                <a:satMod val="175000"/>
                <a:alpha val="40000"/>
              </a:schemeClr>
            </a:glow>
            <a:innerShdw blurRad="63500" dist="50800" dir="8100000">
              <a:prstClr val="black">
                <a:alpha val="50000"/>
              </a:prstClr>
            </a:innerShdw>
          </a:effectLst>
        </p:spPr>
        <p:txBody>
          <a:bodyPr wrap="square" rtlCol="0">
            <a:spAutoFit/>
          </a:bodyPr>
          <a:lstStyle/>
          <a:p>
            <a:r>
              <a:rPr lang="en-AU" sz="2400" b="1" dirty="0">
                <a:solidFill>
                  <a:schemeClr val="accent6">
                    <a:lumMod val="50000"/>
                  </a:schemeClr>
                </a:solidFill>
              </a:rPr>
              <a:t>Success </a:t>
            </a:r>
            <a:r>
              <a:rPr lang="ro-RO" sz="2400" b="1" dirty="0">
                <a:solidFill>
                  <a:schemeClr val="accent6">
                    <a:lumMod val="50000"/>
                  </a:schemeClr>
                </a:solidFill>
              </a:rPr>
              <a:t>Drivers: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High need for certified translations for the UK Home Office, visas, court hearings, and academic recognitions.</a:t>
            </a:r>
            <a:endParaRPr lang="ro-RO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fewer qualified native professionals exist for specific Balkan language pairs</a:t>
            </a:r>
            <a:r>
              <a:rPr lang="ro-RO" dirty="0"/>
              <a:t> (compared to French or Spanish).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Construction, trade, and legal firms operating between the UK and </a:t>
            </a:r>
            <a:r>
              <a:rPr lang="ro-RO" dirty="0"/>
              <a:t>Balcan countries </a:t>
            </a:r>
            <a:r>
              <a:rPr lang="en-US" dirty="0"/>
              <a:t>frequently require corporate localization and interpreting</a:t>
            </a:r>
            <a:r>
              <a:rPr lang="ro-RO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823899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9247" y="365125"/>
            <a:ext cx="9412941" cy="441699"/>
          </a:xfrm>
          <a:solidFill>
            <a:schemeClr val="bg2"/>
          </a:solidFill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txBody>
          <a:bodyPr>
            <a:normAutofit fontScale="90000"/>
          </a:bodyPr>
          <a:lstStyle/>
          <a:p>
            <a:pPr lvl="0">
              <a:spcAft>
                <a:spcPts val="600"/>
              </a:spcAft>
            </a:pPr>
            <a:r>
              <a:rPr lang="ro-RO" sz="3100" b="1" dirty="0">
                <a:solidFill>
                  <a:schemeClr val="bg2">
                    <a:lumMod val="25000"/>
                  </a:schemeClr>
                </a:solidFill>
                <a:ea typeface="+mn-ea"/>
                <a:cs typeface="+mn-cs"/>
              </a:rPr>
              <a:t>S</a:t>
            </a:r>
            <a:r>
              <a:rPr lang="en-US" sz="3100" b="1" dirty="0" err="1">
                <a:solidFill>
                  <a:schemeClr val="bg2">
                    <a:lumMod val="25000"/>
                  </a:schemeClr>
                </a:solidFill>
                <a:ea typeface="+mn-ea"/>
                <a:cs typeface="+mn-cs"/>
              </a:rPr>
              <a:t>ection</a:t>
            </a:r>
            <a:r>
              <a:rPr lang="en-US" sz="3100" b="1" dirty="0">
                <a:solidFill>
                  <a:schemeClr val="bg2">
                    <a:lumMod val="25000"/>
                  </a:schemeClr>
                </a:solidFill>
                <a:ea typeface="+mn-ea"/>
                <a:cs typeface="+mn-cs"/>
              </a:rPr>
              <a:t> 1</a:t>
            </a:r>
            <a:r>
              <a:rPr lang="ro-RO" sz="3100" b="1" dirty="0">
                <a:solidFill>
                  <a:prstClr val="black"/>
                </a:solidFill>
                <a:ea typeface="+mn-ea"/>
                <a:cs typeface="+mn-cs"/>
              </a:rPr>
              <a:t>. </a:t>
            </a:r>
            <a:r>
              <a:rPr lang="en-US" sz="3600" b="1" dirty="0">
                <a:solidFill>
                  <a:srgbClr val="002060"/>
                </a:solidFill>
                <a:ea typeface="+mn-ea"/>
                <a:cs typeface="+mn-cs"/>
              </a:rPr>
              <a:t>Overview of the Business Ide</a:t>
            </a:r>
            <a:r>
              <a:rPr lang="ro-RO" sz="3600" b="1" dirty="0">
                <a:solidFill>
                  <a:srgbClr val="002060"/>
                </a:solidFill>
                <a:ea typeface="+mn-ea"/>
                <a:cs typeface="+mn-cs"/>
              </a:rPr>
              <a:t>a</a:t>
            </a:r>
            <a:endParaRPr lang="ru-RU" sz="3600" b="1" dirty="0">
              <a:solidFill>
                <a:srgbClr val="00206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05119" y="1465729"/>
            <a:ext cx="11295528" cy="4674613"/>
          </a:xfrm>
          <a:prstGeom prst="rect">
            <a:avLst/>
          </a:prstGeom>
          <a:noFill/>
          <a:effectLst>
            <a:innerShdw blurRad="63500" dist="50800" dir="10800000">
              <a:prstClr val="black">
                <a:alpha val="50000"/>
              </a:prstClr>
            </a:innerShdw>
          </a:effectLst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Localization: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Adapting websites, software, and apps for local markets.</a:t>
            </a:r>
            <a:r>
              <a:rPr lang="en-GB" b="1" dirty="0">
                <a:solidFill>
                  <a:schemeClr val="bg2">
                    <a:lumMod val="1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o-RO" b="1" dirty="0">
              <a:solidFill>
                <a:schemeClr val="bg2">
                  <a:lumMod val="1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b="1" dirty="0">
                <a:solidFill>
                  <a:schemeClr val="bg2">
                    <a:lumMod val="1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Document Translation:</a:t>
            </a:r>
            <a:r>
              <a:rPr lang="en-GB" dirty="0">
                <a:solidFill>
                  <a:schemeClr val="bg2">
                    <a:lumMod val="1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Legal, financial, technical texts</a:t>
            </a:r>
            <a:r>
              <a:rPr lang="ro-RO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r>
              <a:rPr lang="ro-RO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Polyglot</a:t>
            </a:r>
            <a:r>
              <a:rPr lang="ro-RO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Ltd. will offer transcription services, converting your audio and video into clear, professionally written documents with our experts linguists.  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dirty="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Telephone interpreting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dirty="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Video interpretation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dirty="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Document translation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dirty="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Transcriptions of audio and video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dirty="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Face-to-face interpreters for in-person meetings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dirty="0" err="1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Accurate</a:t>
            </a:r>
            <a:r>
              <a:rPr lang="ru-RU" dirty="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ru-RU" dirty="0" err="1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timely</a:t>
            </a:r>
            <a:r>
              <a:rPr lang="ru-RU" dirty="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ru-RU" dirty="0" err="1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and</a:t>
            </a:r>
            <a:r>
              <a:rPr lang="ru-RU" dirty="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dependable</a:t>
            </a:r>
            <a:r>
              <a:rPr lang="ru-RU" dirty="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service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dirty="0" err="1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Expedited</a:t>
            </a:r>
            <a:r>
              <a:rPr lang="ru-RU" dirty="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translation</a:t>
            </a:r>
            <a:r>
              <a:rPr lang="ru-RU" dirty="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services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dirty="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Support for legal, medical, civil, and private matters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dirty="0" err="1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Services</a:t>
            </a:r>
            <a:r>
              <a:rPr lang="ru-RU" dirty="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available</a:t>
            </a:r>
            <a:r>
              <a:rPr lang="ru-RU" dirty="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to</a:t>
            </a:r>
            <a:r>
              <a:rPr lang="ru-RU" dirty="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private</a:t>
            </a:r>
            <a:r>
              <a:rPr lang="ru-RU" dirty="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individuals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05118" y="927847"/>
            <a:ext cx="58629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i="1" dirty="0">
                <a:solidFill>
                  <a:schemeClr val="accent6">
                    <a:lumMod val="50000"/>
                  </a:schemeClr>
                </a:solidFill>
              </a:rPr>
              <a:t>Polyglot’</a:t>
            </a:r>
            <a:r>
              <a:rPr lang="en-GB" sz="2000" b="1" dirty="0">
                <a:solidFill>
                  <a:schemeClr val="accent6">
                    <a:lumMod val="50000"/>
                  </a:schemeClr>
                </a:solidFill>
              </a:rPr>
              <a:t>s Ltd. language industry’s services</a:t>
            </a:r>
            <a:r>
              <a:rPr lang="ro-RO" sz="2000" b="1" dirty="0">
                <a:solidFill>
                  <a:schemeClr val="accent6">
                    <a:lumMod val="50000"/>
                  </a:schemeClr>
                </a:solidFill>
              </a:rPr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34758497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976" y="351677"/>
            <a:ext cx="10515600" cy="428251"/>
          </a:xfrm>
          <a:solidFill>
            <a:schemeClr val="bg1"/>
          </a:solidFill>
          <a:effectLst>
            <a:innerShdw blurRad="63500" dist="50800">
              <a:prstClr val="black">
                <a:alpha val="50000"/>
              </a:prstClr>
            </a:innerShdw>
          </a:effectLst>
        </p:spPr>
        <p:txBody>
          <a:bodyPr>
            <a:noAutofit/>
          </a:bodyPr>
          <a:lstStyle/>
          <a:p>
            <a:r>
              <a:rPr lang="ro-RO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Section 2</a:t>
            </a:r>
            <a:r>
              <a:rPr lang="ro-RO" sz="3200" b="1" dirty="0"/>
              <a:t>. </a:t>
            </a:r>
            <a:r>
              <a:rPr lang="ro-RO" sz="3200" b="1" dirty="0">
                <a:solidFill>
                  <a:srgbClr val="002060"/>
                </a:solidFill>
                <a:latin typeface="+mn-lt"/>
                <a:ea typeface="+mn-ea"/>
                <a:cs typeface="+mn-cs"/>
              </a:rPr>
              <a:t>Legal Format and Management Structure</a:t>
            </a:r>
            <a:endParaRPr lang="ru-RU" sz="3200" b="1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9975" y="900953"/>
            <a:ext cx="11452413" cy="5170646"/>
          </a:xfrm>
          <a:prstGeom prst="rect">
            <a:avLst/>
          </a:prstGeom>
          <a:noFill/>
          <a:effectLst>
            <a:innerShdw blurRad="63500" dist="50800" dir="8100000">
              <a:prstClr val="black">
                <a:alpha val="50000"/>
              </a:prstClr>
            </a:innerShdw>
          </a:effectLst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o-RO" sz="2000" b="1" i="1" dirty="0"/>
              <a:t>Polyglote</a:t>
            </a:r>
            <a:r>
              <a:rPr lang="ro-RO" sz="2000" i="1" dirty="0"/>
              <a:t> </a:t>
            </a:r>
            <a:r>
              <a:rPr lang="ro-RO" sz="2000" dirty="0"/>
              <a:t>registered as</a:t>
            </a:r>
            <a:r>
              <a:rPr lang="en-AU" sz="2000" dirty="0"/>
              <a:t> </a:t>
            </a:r>
            <a:r>
              <a:rPr lang="ro-RO" sz="2000" dirty="0"/>
              <a:t>a </a:t>
            </a:r>
            <a:r>
              <a:rPr lang="en-AU" sz="2000" dirty="0"/>
              <a:t>Private Limited Company</a:t>
            </a:r>
            <a:r>
              <a:rPr lang="ro-RO" sz="2000" dirty="0"/>
              <a:t> (Ltd. By shares): </a:t>
            </a:r>
            <a:r>
              <a:rPr lang="en-US" sz="2000" dirty="0"/>
              <a:t>Best if the agency operates purely as a commercial business, allowing easy profit distribution and reinvestment.</a:t>
            </a:r>
            <a:endParaRPr lang="ro-RO" sz="2000" dirty="0"/>
          </a:p>
          <a:p>
            <a:pPr algn="just">
              <a:lnSpc>
                <a:spcPct val="150000"/>
              </a:lnSpc>
            </a:pPr>
            <a:r>
              <a:rPr lang="en-US" sz="2000" b="1" u="sng" dirty="0">
                <a:solidFill>
                  <a:schemeClr val="accent6">
                    <a:lumMod val="50000"/>
                  </a:schemeClr>
                </a:solidFill>
              </a:rPr>
              <a:t>Management Structure</a:t>
            </a:r>
            <a:endParaRPr lang="ro-RO" sz="2000" b="1" u="sng" dirty="0">
              <a:solidFill>
                <a:schemeClr val="accent6">
                  <a:lumMod val="50000"/>
                </a:schemeClr>
              </a:solidFill>
            </a:endParaRPr>
          </a:p>
          <a:p>
            <a:pPr algn="just">
              <a:lnSpc>
                <a:spcPct val="150000"/>
              </a:lnSpc>
            </a:pPr>
            <a:r>
              <a:rPr lang="en-US" sz="2000" b="1" dirty="0"/>
              <a:t>Director: </a:t>
            </a:r>
            <a:r>
              <a:rPr lang="en-US" sz="2000" dirty="0"/>
              <a:t>Legally responsible for running the company, filing accounts with Companies House, and meeting UK corporate compliance.</a:t>
            </a:r>
            <a:endParaRPr lang="ro-RO" sz="2000" dirty="0"/>
          </a:p>
          <a:p>
            <a:pPr algn="just">
              <a:lnSpc>
                <a:spcPct val="150000"/>
              </a:lnSpc>
            </a:pPr>
            <a:r>
              <a:rPr lang="en-US" sz="2000" b="1" dirty="0"/>
              <a:t>Operations</a:t>
            </a:r>
            <a:r>
              <a:rPr lang="ro-RO" sz="2000" b="1" dirty="0"/>
              <a:t> </a:t>
            </a:r>
            <a:r>
              <a:rPr lang="en-US" sz="2000" b="1" dirty="0"/>
              <a:t>Manager:</a:t>
            </a:r>
            <a:r>
              <a:rPr lang="ro-RO" sz="2000" b="1" dirty="0"/>
              <a:t> </a:t>
            </a:r>
            <a:r>
              <a:rPr lang="ro-RO" sz="2000" dirty="0"/>
              <a:t>Responsable for h</a:t>
            </a:r>
            <a:r>
              <a:rPr lang="en-US" sz="2000" dirty="0" err="1"/>
              <a:t>andl</a:t>
            </a:r>
            <a:r>
              <a:rPr lang="ro-RO" sz="2000" dirty="0"/>
              <a:t>ing</a:t>
            </a:r>
            <a:r>
              <a:rPr lang="en-US" sz="2000" dirty="0"/>
              <a:t> day-to-day client workflows, assign</a:t>
            </a:r>
            <a:r>
              <a:rPr lang="ro-RO" sz="2000" dirty="0"/>
              <a:t>ing</a:t>
            </a:r>
            <a:r>
              <a:rPr lang="en-US" sz="2000" dirty="0"/>
              <a:t> tasks to sworn/certified translators, and manages quality control.</a:t>
            </a:r>
            <a:r>
              <a:rPr lang="ro-RO" sz="2000" dirty="0"/>
              <a:t> </a:t>
            </a:r>
          </a:p>
          <a:p>
            <a:pPr algn="just">
              <a:lnSpc>
                <a:spcPct val="150000"/>
              </a:lnSpc>
            </a:pPr>
            <a:r>
              <a:rPr lang="en-US" sz="2000" b="1" dirty="0"/>
              <a:t>Balkan Language Lead Coordinators: </a:t>
            </a:r>
            <a:r>
              <a:rPr lang="en-US" sz="2000" dirty="0"/>
              <a:t>Oversee specialized regional sub-teams (e.g., Albanian, Bosnian,</a:t>
            </a:r>
            <a:r>
              <a:rPr lang="ro-RO" sz="2000" dirty="0"/>
              <a:t> </a:t>
            </a:r>
            <a:r>
              <a:rPr lang="en-US" sz="2000" dirty="0"/>
              <a:t>Serbian, Romanian, Bulgarian) to ensure local dialect precision.</a:t>
            </a:r>
            <a:r>
              <a:rPr lang="ro-RO" sz="2000" dirty="0"/>
              <a:t>                                                                  </a:t>
            </a:r>
          </a:p>
          <a:p>
            <a:pPr algn="just">
              <a:lnSpc>
                <a:spcPct val="150000"/>
              </a:lnSpc>
            </a:pPr>
            <a:r>
              <a:rPr lang="en-US" sz="2000" b="1" dirty="0"/>
              <a:t>Advisory Diaspora Representatives: </a:t>
            </a:r>
            <a:r>
              <a:rPr lang="en-US" sz="2000" dirty="0"/>
              <a:t>A community panel providing cultural oversight and building trust within London’s various Balkan associations.</a:t>
            </a:r>
            <a:endParaRPr lang="ro-RO" sz="2000" dirty="0"/>
          </a:p>
        </p:txBody>
      </p:sp>
    </p:spTree>
    <p:extLst>
      <p:ext uri="{BB962C8B-B14F-4D97-AF65-F5344CB8AC3E}">
        <p14:creationId xmlns:p14="http://schemas.microsoft.com/office/powerpoint/2010/main" val="7840362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8941" y="365125"/>
            <a:ext cx="11084859" cy="508933"/>
          </a:xfrm>
          <a:solidFill>
            <a:schemeClr val="bg1"/>
          </a:solidFill>
          <a:effectLst>
            <a:innerShdw blurRad="63500" dist="50800" dir="8100000">
              <a:prstClr val="black">
                <a:alpha val="50000"/>
              </a:prstClr>
            </a:innerShdw>
          </a:effectLst>
        </p:spPr>
        <p:txBody>
          <a:bodyPr>
            <a:normAutofit fontScale="90000"/>
          </a:bodyPr>
          <a:lstStyle/>
          <a:p>
            <a:r>
              <a:rPr lang="ro-RO" sz="3100" dirty="0">
                <a:solidFill>
                  <a:schemeClr val="bg2">
                    <a:lumMod val="25000"/>
                  </a:schemeClr>
                </a:solidFill>
                <a:latin typeface="+mn-lt"/>
              </a:rPr>
              <a:t>Section 3. </a:t>
            </a:r>
            <a:r>
              <a:rPr lang="ro-RO" sz="4000" b="1" dirty="0">
                <a:solidFill>
                  <a:schemeClr val="accent6">
                    <a:lumMod val="50000"/>
                  </a:schemeClr>
                </a:solidFill>
                <a:latin typeface="+mn-lt"/>
              </a:rPr>
              <a:t>Organizational Chart</a:t>
            </a:r>
            <a:endParaRPr lang="ru-RU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68941" y="1143000"/>
            <a:ext cx="11084859" cy="45550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o-RO" sz="2000" dirty="0"/>
              <a:t>The s</a:t>
            </a:r>
            <a:r>
              <a:rPr lang="en-US" sz="2000" dirty="0" err="1"/>
              <a:t>tartup</a:t>
            </a:r>
            <a:r>
              <a:rPr lang="en-US" sz="2000" dirty="0"/>
              <a:t> translation agency organizational chart </a:t>
            </a:r>
            <a:r>
              <a:rPr lang="ro-RO" sz="2000" dirty="0"/>
              <a:t>will begin by:</a:t>
            </a:r>
            <a:r>
              <a:rPr lang="en-US" sz="2000" dirty="0"/>
              <a:t> </a:t>
            </a:r>
            <a:endParaRPr lang="ro-RO" sz="2000" dirty="0"/>
          </a:p>
          <a:p>
            <a:pPr algn="just">
              <a:lnSpc>
                <a:spcPct val="150000"/>
              </a:lnSpc>
            </a:pPr>
            <a:r>
              <a:rPr lang="en-US" sz="2000" dirty="0"/>
              <a:t>Director at the top</a:t>
            </a:r>
            <a:r>
              <a:rPr lang="ro-RO" sz="2000" dirty="0"/>
              <a:t>: </a:t>
            </a:r>
            <a:r>
              <a:rPr lang="en-US" sz="2000" dirty="0"/>
              <a:t>Sets business strategy, financial oversight, legal compliance, and quality frameworks </a:t>
            </a:r>
            <a:endParaRPr lang="ro-RO" sz="2000" dirty="0"/>
          </a:p>
          <a:p>
            <a:pPr algn="just">
              <a:lnSpc>
                <a:spcPct val="150000"/>
              </a:lnSpc>
            </a:pPr>
            <a:r>
              <a:rPr lang="ro-RO" sz="2000" dirty="0"/>
              <a:t>The business brunches </a:t>
            </a:r>
            <a:r>
              <a:rPr lang="en-US" sz="2000" dirty="0"/>
              <a:t>into three core operational pillars: </a:t>
            </a:r>
            <a:endParaRPr lang="ro-RO" sz="2000" dirty="0"/>
          </a:p>
          <a:p>
            <a:pPr algn="just">
              <a:lnSpc>
                <a:spcPct val="150000"/>
              </a:lnSpc>
            </a:pPr>
            <a:r>
              <a:rPr lang="ro-RO" sz="2000" b="1" dirty="0"/>
              <a:t>1. </a:t>
            </a:r>
            <a:r>
              <a:rPr lang="en-US" sz="2000" b="1" dirty="0"/>
              <a:t>Project Management &amp; Operations </a:t>
            </a:r>
            <a:endParaRPr lang="ro-RO" sz="2000" b="1" dirty="0"/>
          </a:p>
          <a:p>
            <a:pPr algn="just">
              <a:lnSpc>
                <a:spcPct val="150000"/>
              </a:lnSpc>
            </a:pPr>
            <a:r>
              <a:rPr lang="en-US" sz="2000" b="1" dirty="0"/>
              <a:t>Senior Project Manager:</a:t>
            </a:r>
            <a:r>
              <a:rPr lang="en-US" sz="2000" dirty="0"/>
              <a:t> Handles client requests, file prep, task assignment, and deadlines.</a:t>
            </a:r>
            <a:endParaRPr lang="ro-RO" sz="2000" b="1" dirty="0"/>
          </a:p>
          <a:p>
            <a:pPr algn="just">
              <a:lnSpc>
                <a:spcPct val="150000"/>
              </a:lnSpc>
            </a:pPr>
            <a:r>
              <a:rPr lang="ro-RO" sz="2000" b="1" dirty="0"/>
              <a:t>2. </a:t>
            </a:r>
            <a:r>
              <a:rPr lang="en-US" sz="2000" b="1" dirty="0"/>
              <a:t>Vendor/Linguist Management</a:t>
            </a:r>
            <a:r>
              <a:rPr lang="ro-RO" sz="2000" b="1" dirty="0"/>
              <a:t> </a:t>
            </a:r>
          </a:p>
          <a:p>
            <a:pPr algn="just">
              <a:lnSpc>
                <a:spcPct val="150000"/>
              </a:lnSpc>
            </a:pPr>
            <a:r>
              <a:rPr lang="en-US" sz="2000" b="1" dirty="0"/>
              <a:t>Vendor Manager:</a:t>
            </a:r>
            <a:r>
              <a:rPr lang="en-US" sz="2000" dirty="0"/>
              <a:t> Recruits, tests, and contracts freelance translators, editors, and proofreaders.</a:t>
            </a:r>
            <a:endParaRPr lang="ro-RO" sz="2000" b="1" dirty="0"/>
          </a:p>
          <a:p>
            <a:pPr algn="just">
              <a:lnSpc>
                <a:spcPct val="150000"/>
              </a:lnSpc>
            </a:pPr>
            <a:r>
              <a:rPr lang="ro-RO" sz="2000" b="1" dirty="0"/>
              <a:t>3. </a:t>
            </a:r>
            <a:r>
              <a:rPr lang="en-US" sz="2000" b="1" dirty="0"/>
              <a:t>Sales &amp; Marketing</a:t>
            </a:r>
            <a:r>
              <a:rPr lang="ro-RO" sz="2000" b="1" dirty="0"/>
              <a:t> Management</a:t>
            </a:r>
          </a:p>
          <a:p>
            <a:pPr algn="just">
              <a:lnSpc>
                <a:spcPct val="150000"/>
              </a:lnSpc>
            </a:pPr>
            <a:r>
              <a:rPr lang="en-US" sz="2000" b="1" dirty="0"/>
              <a:t>Sales &amp; Business Development:</a:t>
            </a:r>
            <a:r>
              <a:rPr lang="en-US" sz="2000" dirty="0"/>
              <a:t> Acquires direct clients, handles pitching, and negotiates contracts</a:t>
            </a:r>
            <a:endParaRPr lang="ro-RO" sz="2000" dirty="0"/>
          </a:p>
          <a:p>
            <a:pPr algn="just"/>
            <a:endParaRPr lang="ro-RO" sz="2000" dirty="0"/>
          </a:p>
        </p:txBody>
      </p:sp>
    </p:spTree>
    <p:extLst>
      <p:ext uri="{BB962C8B-B14F-4D97-AF65-F5344CB8AC3E}">
        <p14:creationId xmlns:p14="http://schemas.microsoft.com/office/powerpoint/2010/main" val="41757801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76169"/>
          </a:xfrm>
          <a:solidFill>
            <a:schemeClr val="accent3">
              <a:lumMod val="20000"/>
              <a:lumOff val="80000"/>
            </a:schemeClr>
          </a:solidFill>
          <a:effectLst>
            <a:innerShdw blurRad="63500" dist="50800" dir="5400000">
              <a:prstClr val="black">
                <a:alpha val="50000"/>
              </a:prstClr>
            </a:innerShdw>
          </a:effectLst>
        </p:spPr>
        <p:txBody>
          <a:bodyPr>
            <a:normAutofit fontScale="90000"/>
          </a:bodyPr>
          <a:lstStyle/>
          <a:p>
            <a:r>
              <a:rPr lang="ro-RO" sz="2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</a:rPr>
              <a:t>Section 4. </a:t>
            </a:r>
            <a:r>
              <a:rPr lang="ro-RO" sz="4000" b="1" dirty="0">
                <a:solidFill>
                  <a:srgbClr val="002060"/>
                </a:solidFill>
                <a:latin typeface="+mn-lt"/>
              </a:rPr>
              <a:t>PESTEL Analysis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363072" y="1640541"/>
            <a:ext cx="11497234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AU" dirty="0"/>
              <a:t>PESTEL analysis for a translation agency targeting diaspora communities in London evaluates six external macro-environmental factors: </a:t>
            </a:r>
            <a:endParaRPr lang="ro-RO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AU" dirty="0"/>
              <a:t>Political (UK immigration policy shifts)</a:t>
            </a:r>
            <a:endParaRPr lang="ro-RO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AU" dirty="0"/>
              <a:t> Economic (inflation and exchange rates)</a:t>
            </a:r>
            <a:endParaRPr lang="ro-RO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AU" dirty="0"/>
              <a:t>Social (growing migrant demographics)</a:t>
            </a:r>
            <a:endParaRPr lang="ro-RO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AU" dirty="0"/>
              <a:t> Technological (AI translation tools)</a:t>
            </a:r>
            <a:endParaRPr lang="ro-RO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AU" dirty="0"/>
              <a:t> Environmental (paperless green office standards)</a:t>
            </a:r>
            <a:endParaRPr lang="ro-RO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AU" dirty="0"/>
              <a:t> Legal (data protection and certified translation regulations)</a:t>
            </a:r>
            <a:endParaRPr lang="ro-RO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ro-RO" dirty="0"/>
          </a:p>
          <a:p>
            <a:pPr>
              <a:lnSpc>
                <a:spcPct val="150000"/>
              </a:lnSpc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817343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61565" y="149972"/>
            <a:ext cx="8798858" cy="845110"/>
          </a:xfrm>
          <a:solidFill>
            <a:schemeClr val="accent3">
              <a:lumMod val="20000"/>
              <a:lumOff val="80000"/>
            </a:schemeClr>
          </a:solidFill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txBody>
          <a:bodyPr>
            <a:normAutofit/>
          </a:bodyPr>
          <a:lstStyle/>
          <a:p>
            <a:pPr algn="ctr"/>
            <a:r>
              <a:rPr lang="ro-RO" sz="2800" dirty="0">
                <a:solidFill>
                  <a:schemeClr val="bg2">
                    <a:lumMod val="25000"/>
                  </a:schemeClr>
                </a:solidFill>
                <a:latin typeface="+mn-lt"/>
              </a:rPr>
              <a:t>Section 5. </a:t>
            </a:r>
            <a:r>
              <a:rPr lang="ro-RO" sz="36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Marketing strategies</a:t>
            </a:r>
            <a:endParaRPr lang="ru-RU" sz="36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01706" y="1237129"/>
            <a:ext cx="11026588" cy="41293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2400" b="1" dirty="0">
                <a:solidFill>
                  <a:srgbClr val="002060"/>
                </a:solidFill>
              </a:rPr>
              <a:t>How exactly </a:t>
            </a:r>
            <a:r>
              <a:rPr lang="ro-RO" sz="2400" b="1" i="1" dirty="0">
                <a:solidFill>
                  <a:srgbClr val="002060"/>
                </a:solidFill>
              </a:rPr>
              <a:t>Polyglote Ltd. </a:t>
            </a:r>
            <a:r>
              <a:rPr lang="ro-RO" sz="2400" b="1" dirty="0">
                <a:solidFill>
                  <a:srgbClr val="002060"/>
                </a:solidFill>
              </a:rPr>
              <a:t>will get clients</a:t>
            </a:r>
            <a:r>
              <a:rPr lang="ro-RO" sz="2000" b="1" dirty="0">
                <a:solidFill>
                  <a:srgbClr val="002060"/>
                </a:solidFill>
              </a:rPr>
              <a:t>?</a:t>
            </a:r>
          </a:p>
          <a:p>
            <a:endParaRPr lang="ro-RO" sz="2000" b="1" dirty="0">
              <a:solidFill>
                <a:srgbClr val="002060"/>
              </a:solidFill>
            </a:endParaRPr>
          </a:p>
          <a:p>
            <a:pPr marL="285750" lvl="0" indent="-285750" algn="just">
              <a:lnSpc>
                <a:spcPct val="150000"/>
              </a:lnSpc>
              <a:spcAft>
                <a:spcPts val="800"/>
              </a:spcAft>
              <a:buSzPts val="1000"/>
              <a:buFont typeface="Wingdings" panose="05000000000000000000" pitchFamily="2" charset="2"/>
              <a:buChar char="§"/>
              <a:tabLst>
                <a:tab pos="457200" algn="l"/>
              </a:tabLst>
            </a:pPr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Competitive Advantage: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Native-speaking certified translators and CAT tools. </a:t>
            </a: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By combining exceptional customer service with high-quality language support, we have become a trusted partner for organisations that rely on accurate, professional, and timely communication solutions</a:t>
            </a:r>
            <a:r>
              <a:rPr lang="ro-RO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  <a:p>
            <a:pPr marL="342900" lvl="0" indent="-342900" algn="just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Target </a:t>
            </a:r>
            <a:r>
              <a:rPr lang="ro-RO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Market</a:t>
            </a:r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ro-RO" sz="2000" dirty="0">
                <a:ea typeface="Calibri" panose="020F0502020204030204" pitchFamily="34" charset="0"/>
                <a:cs typeface="Times New Roman" panose="02020603050405020304" pitchFamily="18" charset="0"/>
              </a:rPr>
              <a:t>W</a:t>
            </a:r>
            <a:r>
              <a:rPr lang="en-GB" sz="2000" dirty="0">
                <a:ea typeface="Calibri" panose="020F0502020204030204" pitchFamily="34" charset="0"/>
                <a:cs typeface="Times New Roman" panose="02020603050405020304" pitchFamily="18" charset="0"/>
              </a:rPr>
              <a:t>e aim to become a trusted one-stop solution for individuals, businesses, and organisations seeking high-quality linguistic services, delivered through expertise, innovation, and a personalised approach to client care. We intend to build lasting relationships and help clients communicate confidently across languages and cultures.</a:t>
            </a:r>
            <a:endParaRPr lang="ro-RO" sz="20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endParaRPr lang="ru-RU" sz="2000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68041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89211" y="392019"/>
            <a:ext cx="10103224" cy="724087"/>
          </a:xfrm>
          <a:solidFill>
            <a:schemeClr val="bg1">
              <a:lumMod val="95000"/>
            </a:schemeClr>
          </a:solidFill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txBody>
          <a:bodyPr>
            <a:normAutofit fontScale="90000"/>
          </a:bodyPr>
          <a:lstStyle/>
          <a:p>
            <a:pPr marL="457200" lvl="0" indent="-457200">
              <a:lnSpc>
                <a:spcPct val="150000"/>
              </a:lnSpc>
              <a:spcBef>
                <a:spcPts val="0"/>
              </a:spcBef>
            </a:pPr>
            <a:r>
              <a:rPr lang="ro-RO" sz="2400" b="1" dirty="0">
                <a:solidFill>
                  <a:schemeClr val="bg2">
                    <a:lumMod val="50000"/>
                  </a:schemeClr>
                </a:solidFill>
                <a:latin typeface="Söhne"/>
              </a:rPr>
              <a:t>Section 6</a:t>
            </a:r>
            <a:r>
              <a:rPr lang="ro-RO" sz="2400" b="1" dirty="0">
                <a:solidFill>
                  <a:prstClr val="black"/>
                </a:solidFill>
                <a:latin typeface="Söhne"/>
              </a:rPr>
              <a:t>. </a:t>
            </a:r>
            <a:r>
              <a:rPr lang="en-GB" sz="3600" dirty="0">
                <a:solidFill>
                  <a:schemeClr val="accent6">
                    <a:lumMod val="50000"/>
                  </a:schemeClr>
                </a:solidFill>
                <a:latin typeface="Söhne"/>
                <a:ea typeface="+mn-ea"/>
                <a:cs typeface="+mn-cs"/>
              </a:rPr>
              <a:t>Funding requirements &amp; Allocation</a:t>
            </a:r>
            <a:endParaRPr lang="ru-RU" sz="36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89211" y="1119696"/>
            <a:ext cx="845820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o-RO" sz="2000" b="1" dirty="0">
              <a:solidFill>
                <a:schemeClr val="bg2">
                  <a:lumMod val="10000"/>
                </a:schemeClr>
              </a:solidFill>
            </a:endParaRPr>
          </a:p>
          <a:p>
            <a:r>
              <a:rPr lang="ro-RO" sz="2000" b="1" dirty="0">
                <a:solidFill>
                  <a:schemeClr val="bg2">
                    <a:lumMod val="10000"/>
                  </a:schemeClr>
                </a:solidFill>
              </a:rPr>
              <a:t>Startup costs from minimum</a:t>
            </a:r>
          </a:p>
          <a:p>
            <a:endParaRPr lang="ru-RU" sz="2000" b="1" dirty="0">
              <a:solidFill>
                <a:schemeClr val="bg2">
                  <a:lumMod val="10000"/>
                </a:schemeClr>
              </a:solidFill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6552301"/>
              </p:ext>
            </p:extLst>
          </p:nvPr>
        </p:nvGraphicFramePr>
        <p:xfrm>
          <a:off x="927463" y="1821113"/>
          <a:ext cx="10126019" cy="441832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446490">
                  <a:extLst>
                    <a:ext uri="{9D8B030D-6E8A-4147-A177-3AD203B41FA5}">
                      <a16:colId xmlns:a16="http://schemas.microsoft.com/office/drawing/2014/main" val="1841479964"/>
                    </a:ext>
                  </a:extLst>
                </a:gridCol>
                <a:gridCol w="4679529">
                  <a:extLst>
                    <a:ext uri="{9D8B030D-6E8A-4147-A177-3AD203B41FA5}">
                      <a16:colId xmlns:a16="http://schemas.microsoft.com/office/drawing/2014/main" val="3791218268"/>
                    </a:ext>
                  </a:extLst>
                </a:gridCol>
              </a:tblGrid>
              <a:tr h="459414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dirty="0" err="1">
                          <a:effectLst/>
                        </a:rPr>
                        <a:t>Expense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dirty="0" err="1">
                          <a:effectLst/>
                        </a:rPr>
                        <a:t>Minimum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205864056"/>
                  </a:ext>
                </a:extLst>
              </a:tr>
              <a:tr h="86716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dirty="0">
                          <a:effectLst/>
                        </a:rPr>
                        <a:t>Business registration (</a:t>
                      </a:r>
                      <a:r>
                        <a:rPr lang="ro-RO" sz="2000" dirty="0">
                          <a:effectLst/>
                        </a:rPr>
                        <a:t>Ltd)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o-RO" sz="2000" dirty="0">
                          <a:effectLst/>
                        </a:rPr>
                        <a:t>     </a:t>
                      </a:r>
                      <a:r>
                        <a:rPr lang="ru-RU" sz="2000" dirty="0">
                          <a:effectLst/>
                        </a:rPr>
                        <a:t>€100-300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354146163"/>
                  </a:ext>
                </a:extLst>
              </a:tr>
              <a:tr h="468111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dirty="0" err="1">
                          <a:effectLst/>
                        </a:rPr>
                        <a:t>Website</a:t>
                      </a:r>
                      <a:r>
                        <a:rPr lang="ru-RU" sz="2000" dirty="0">
                          <a:effectLst/>
                        </a:rPr>
                        <a:t> (</a:t>
                      </a:r>
                      <a:r>
                        <a:rPr lang="ru-RU" sz="2000" dirty="0" err="1">
                          <a:effectLst/>
                        </a:rPr>
                        <a:t>domain</a:t>
                      </a:r>
                      <a:r>
                        <a:rPr lang="ru-RU" sz="2000" dirty="0">
                          <a:effectLst/>
                        </a:rPr>
                        <a:t> + </a:t>
                      </a:r>
                      <a:r>
                        <a:rPr lang="ru-RU" sz="2000" dirty="0" err="1">
                          <a:effectLst/>
                        </a:rPr>
                        <a:t>hosting</a:t>
                      </a:r>
                      <a:r>
                        <a:rPr lang="ru-RU" sz="2000" dirty="0">
                          <a:effectLst/>
                        </a:rPr>
                        <a:t> + </a:t>
                      </a:r>
                      <a:r>
                        <a:rPr lang="ru-RU" sz="2000" dirty="0" err="1">
                          <a:effectLst/>
                        </a:rPr>
                        <a:t>design</a:t>
                      </a:r>
                      <a:r>
                        <a:rPr lang="ru-RU" sz="2000" dirty="0">
                          <a:effectLst/>
                        </a:rPr>
                        <a:t>)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o-RO" sz="2000" dirty="0">
                          <a:effectLst/>
                        </a:rPr>
                        <a:t>    </a:t>
                      </a:r>
                      <a:r>
                        <a:rPr lang="ru-RU" sz="2000" dirty="0">
                          <a:effectLst/>
                        </a:rPr>
                        <a:t>€200-500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883791116"/>
                  </a:ext>
                </a:extLst>
              </a:tr>
              <a:tr h="459414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dirty="0">
                          <a:effectLst/>
                        </a:rPr>
                        <a:t>C</a:t>
                      </a:r>
                      <a:r>
                        <a:rPr lang="ro-RO" sz="2000" dirty="0">
                          <a:effectLst/>
                        </a:rPr>
                        <a:t>omputer </a:t>
                      </a:r>
                      <a:r>
                        <a:rPr lang="ru-RU" sz="2000" dirty="0">
                          <a:effectLst/>
                        </a:rPr>
                        <a:t>A</a:t>
                      </a:r>
                      <a:r>
                        <a:rPr lang="ro-RO" sz="2000" dirty="0">
                          <a:effectLst/>
                        </a:rPr>
                        <a:t>ssisted T</a:t>
                      </a:r>
                      <a:r>
                        <a:rPr lang="ru-RU" sz="2000" dirty="0" err="1">
                          <a:effectLst/>
                        </a:rPr>
                        <a:t>ools</a:t>
                      </a:r>
                      <a:r>
                        <a:rPr lang="ru-RU" sz="2000" dirty="0">
                          <a:effectLst/>
                        </a:rPr>
                        <a:t> (</a:t>
                      </a:r>
                      <a:r>
                        <a:rPr lang="ru-RU" sz="2000" dirty="0" err="1">
                          <a:effectLst/>
                        </a:rPr>
                        <a:t>licenses</a:t>
                      </a:r>
                      <a:r>
                        <a:rPr lang="ru-RU" sz="2000" dirty="0">
                          <a:effectLst/>
                        </a:rPr>
                        <a:t>)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o-RO" sz="2000" dirty="0">
                          <a:effectLst/>
                        </a:rPr>
                        <a:t>     </a:t>
                      </a:r>
                      <a:r>
                        <a:rPr lang="ru-RU" sz="2000" dirty="0">
                          <a:effectLst/>
                        </a:rPr>
                        <a:t>€0 (</a:t>
                      </a:r>
                      <a:r>
                        <a:rPr lang="ru-RU" sz="2000" dirty="0" err="1">
                          <a:effectLst/>
                        </a:rPr>
                        <a:t>Smartcat</a:t>
                      </a:r>
                      <a:r>
                        <a:rPr lang="ru-RU" sz="2000" dirty="0">
                          <a:effectLst/>
                        </a:rPr>
                        <a:t> </a:t>
                      </a:r>
                      <a:r>
                        <a:rPr lang="ru-RU" sz="2000" dirty="0" err="1">
                          <a:effectLst/>
                        </a:rPr>
                        <a:t>free</a:t>
                      </a:r>
                      <a:r>
                        <a:rPr lang="ru-RU" sz="2000" dirty="0">
                          <a:effectLst/>
                        </a:rPr>
                        <a:t>)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622965459"/>
                  </a:ext>
                </a:extLst>
              </a:tr>
              <a:tr h="459414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dirty="0">
                          <a:effectLst/>
                        </a:rPr>
                        <a:t>TMS </a:t>
                      </a:r>
                      <a:r>
                        <a:rPr lang="ro-RO" sz="2000" dirty="0">
                          <a:effectLst/>
                        </a:rPr>
                        <a:t>platform </a:t>
                      </a:r>
                      <a:r>
                        <a:rPr lang="ru-RU" sz="2000" dirty="0" err="1">
                          <a:effectLst/>
                        </a:rPr>
                        <a:t>for</a:t>
                      </a:r>
                      <a:r>
                        <a:rPr lang="ru-RU" sz="2000" dirty="0">
                          <a:effectLst/>
                        </a:rPr>
                        <a:t> </a:t>
                      </a:r>
                      <a:r>
                        <a:rPr lang="ru-RU" sz="2000" dirty="0" err="1">
                          <a:effectLst/>
                        </a:rPr>
                        <a:t>project</a:t>
                      </a:r>
                      <a:r>
                        <a:rPr lang="ru-RU" sz="2000" dirty="0">
                          <a:effectLst/>
                        </a:rPr>
                        <a:t> </a:t>
                      </a:r>
                      <a:r>
                        <a:rPr lang="ru-RU" sz="2000" dirty="0" err="1">
                          <a:effectLst/>
                        </a:rPr>
                        <a:t>management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o-RO" sz="2000" dirty="0">
                          <a:effectLst/>
                        </a:rPr>
                        <a:t>     </a:t>
                      </a:r>
                      <a:r>
                        <a:rPr lang="ru-RU" sz="2000" dirty="0">
                          <a:effectLst/>
                        </a:rPr>
                        <a:t>€0 (</a:t>
                      </a:r>
                      <a:r>
                        <a:rPr lang="ru-RU" sz="2000" dirty="0" err="1">
                          <a:effectLst/>
                        </a:rPr>
                        <a:t>Excel</a:t>
                      </a:r>
                      <a:r>
                        <a:rPr lang="ru-RU" sz="2000" dirty="0">
                          <a:effectLst/>
                        </a:rPr>
                        <a:t>)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136103495"/>
                  </a:ext>
                </a:extLst>
              </a:tr>
              <a:tr h="459414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>
                          <a:effectLst/>
                        </a:rPr>
                        <a:t>Legal documents (NDAs, contracts)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o-RO" sz="2000" dirty="0">
                          <a:effectLst/>
                        </a:rPr>
                        <a:t>    </a:t>
                      </a:r>
                      <a:r>
                        <a:rPr lang="ru-RU" sz="2000" dirty="0">
                          <a:effectLst/>
                        </a:rPr>
                        <a:t>€200-500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592846225"/>
                  </a:ext>
                </a:extLst>
              </a:tr>
              <a:tr h="459414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>
                          <a:effectLst/>
                        </a:rPr>
                        <a:t>Marketing (first 3 months)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o-RO" sz="2000" dirty="0">
                          <a:effectLst/>
                        </a:rPr>
                        <a:t>    </a:t>
                      </a:r>
                      <a:r>
                        <a:rPr lang="ru-RU" sz="2000" dirty="0">
                          <a:effectLst/>
                        </a:rPr>
                        <a:t>€300-1,000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167236856"/>
                  </a:ext>
                </a:extLst>
              </a:tr>
              <a:tr h="459414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>
                          <a:effectLst/>
                        </a:rPr>
                        <a:t>Cash reserve (3-6 months)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o-RO" sz="2000" dirty="0">
                          <a:effectLst/>
                        </a:rPr>
                        <a:t>     </a:t>
                      </a:r>
                      <a:r>
                        <a:rPr lang="ru-RU" sz="2000" dirty="0">
                          <a:effectLst/>
                        </a:rPr>
                        <a:t>€2,000-5,000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924941097"/>
                  </a:ext>
                </a:extLst>
              </a:tr>
              <a:tr h="326566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dirty="0" err="1">
                          <a:effectLst/>
                        </a:rPr>
                        <a:t>Total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o-RO" sz="2000" dirty="0">
                          <a:effectLst/>
                        </a:rPr>
                        <a:t>     </a:t>
                      </a:r>
                      <a:r>
                        <a:rPr lang="ru-RU" sz="2000" dirty="0">
                          <a:effectLst/>
                        </a:rPr>
                        <a:t>€3,000-7,500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26974105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735880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23129" y="257549"/>
            <a:ext cx="5392271" cy="656851"/>
          </a:xfrm>
          <a:solidFill>
            <a:schemeClr val="tx2">
              <a:lumMod val="20000"/>
              <a:lumOff val="80000"/>
            </a:schemeClr>
          </a:solidFill>
          <a:effectLst>
            <a:innerShdw blurRad="63500" dist="50800" dir="10800000">
              <a:prstClr val="black">
                <a:alpha val="50000"/>
              </a:prstClr>
            </a:innerShdw>
          </a:effectLst>
        </p:spPr>
        <p:txBody>
          <a:bodyPr>
            <a:normAutofit/>
          </a:bodyPr>
          <a:lstStyle/>
          <a:p>
            <a:pPr algn="ctr"/>
            <a:r>
              <a:rPr lang="ro-RO" sz="4000" dirty="0">
                <a:latin typeface="+mn-lt"/>
              </a:rPr>
              <a:t>Conclusions</a:t>
            </a:r>
            <a:endParaRPr lang="ru-RU" sz="4000" dirty="0">
              <a:latin typeface="+mn-lt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20271" y="1277471"/>
            <a:ext cx="10932458" cy="5625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o-RO" dirty="0">
                <a:cs typeface="Arial" panose="020B0604020202020204" pitchFamily="34" charset="0"/>
              </a:rPr>
              <a:t>According to the above presented facts, </a:t>
            </a:r>
            <a:r>
              <a:rPr lang="en-GB" b="1" i="1" dirty="0" err="1">
                <a:cs typeface="Arial" panose="020B0604020202020204" pitchFamily="34" charset="0"/>
              </a:rPr>
              <a:t>Polyglote</a:t>
            </a:r>
            <a:r>
              <a:rPr lang="en-GB" b="1" dirty="0">
                <a:cs typeface="Arial" panose="020B0604020202020204" pitchFamily="34" charset="0"/>
              </a:rPr>
              <a:t> Ltd. </a:t>
            </a:r>
            <a:r>
              <a:rPr lang="en-US" dirty="0">
                <a:cs typeface="Arial" panose="020B0604020202020204" pitchFamily="34" charset="0"/>
              </a:rPr>
              <a:t>translation agency focused on the Balkan diaspora (in London can be profitable, but success depends on targeting</a:t>
            </a:r>
            <a:r>
              <a:rPr lang="ro-RO" dirty="0">
                <a:cs typeface="Arial" panose="020B0604020202020204" pitchFamily="34" charset="0"/>
              </a:rPr>
              <a:t> </a:t>
            </a:r>
            <a:r>
              <a:rPr lang="en-US" dirty="0">
                <a:cs typeface="Arial" panose="020B0604020202020204" pitchFamily="34" charset="0"/>
              </a:rPr>
              <a:t>certified and notarized legal translations accepted by UK authorities.</a:t>
            </a:r>
            <a:endParaRPr lang="ro-RO" dirty="0"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ro-RO" dirty="0">
                <a:cs typeface="Arial" panose="020B0604020202020204" pitchFamily="34" charset="0"/>
              </a:rPr>
              <a:t>We should o</a:t>
            </a:r>
            <a:r>
              <a:rPr lang="en-US" dirty="0" err="1">
                <a:cs typeface="Arial" panose="020B0604020202020204" pitchFamily="34" charset="0"/>
              </a:rPr>
              <a:t>ffer</a:t>
            </a:r>
            <a:r>
              <a:rPr lang="en-US" dirty="0">
                <a:cs typeface="Arial" panose="020B0604020202020204" pitchFamily="34" charset="0"/>
              </a:rPr>
              <a:t> complementary services like legal or medical interpreting, or law firms.</a:t>
            </a:r>
          </a:p>
          <a:p>
            <a:pPr algn="just">
              <a:lnSpc>
                <a:spcPct val="150000"/>
              </a:lnSpc>
            </a:pPr>
            <a:r>
              <a:rPr lang="ro-RO" dirty="0">
                <a:cs typeface="Arial" panose="020B0604020202020204" pitchFamily="34" charset="0"/>
              </a:rPr>
              <a:t> </a:t>
            </a:r>
            <a:r>
              <a:rPr lang="en-US" b="1" u="sng" dirty="0">
                <a:solidFill>
                  <a:srgbClr val="00206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How we compete with large agencies?</a:t>
            </a:r>
            <a:endParaRPr lang="ro-RO" b="1" u="sng" dirty="0">
              <a:solidFill>
                <a:srgbClr val="002060"/>
              </a:solidFill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0" algn="just">
              <a:lnSpc>
                <a:spcPct val="115000"/>
              </a:lnSpc>
              <a:spcAft>
                <a:spcPts val="800"/>
              </a:spcAft>
              <a:buSzPts val="1000"/>
              <a:tabLst>
                <a:tab pos="457200" algn="l"/>
              </a:tabLst>
            </a:pPr>
            <a:r>
              <a:rPr lang="ro-RO" dirty="0">
                <a:ea typeface="Calibri" panose="020F0502020204030204" pitchFamily="34" charset="0"/>
                <a:cs typeface="Arial" panose="020B0604020202020204" pitchFamily="34" charset="0"/>
              </a:rPr>
              <a:t>We d</a:t>
            </a:r>
            <a:r>
              <a:rPr lang="en-US" dirty="0" err="1">
                <a:ea typeface="Calibri" panose="020F0502020204030204" pitchFamily="34" charset="0"/>
                <a:cs typeface="Arial" panose="020B0604020202020204" pitchFamily="34" charset="0"/>
              </a:rPr>
              <a:t>on’t</a:t>
            </a:r>
            <a:r>
              <a:rPr lang="en-US" dirty="0">
                <a:ea typeface="Calibri" panose="020F0502020204030204" pitchFamily="34" charset="0"/>
                <a:cs typeface="Arial" panose="020B0604020202020204" pitchFamily="34" charset="0"/>
              </a:rPr>
              <a:t> compete on price - we’ll lose. </a:t>
            </a:r>
            <a:endParaRPr lang="ro-RO" dirty="0"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0" algn="just">
              <a:lnSpc>
                <a:spcPct val="115000"/>
              </a:lnSpc>
              <a:spcAft>
                <a:spcPts val="800"/>
              </a:spcAft>
              <a:buSzPts val="1000"/>
              <a:tabLst>
                <a:tab pos="457200" algn="l"/>
              </a:tabLst>
            </a:pPr>
            <a:r>
              <a:rPr lang="en-US" dirty="0">
                <a:ea typeface="Calibri" panose="020F0502020204030204" pitchFamily="34" charset="0"/>
                <a:cs typeface="Arial" panose="020B0604020202020204" pitchFamily="34" charset="0"/>
              </a:rPr>
              <a:t>Compete on: response speed (large agencies take 24 hours, you can reply in 2)</a:t>
            </a:r>
            <a:endParaRPr lang="ro-RO" dirty="0"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0" algn="just">
              <a:lnSpc>
                <a:spcPct val="115000"/>
              </a:lnSpc>
              <a:spcAft>
                <a:spcPts val="800"/>
              </a:spcAft>
              <a:buSzPts val="1000"/>
              <a:tabLst>
                <a:tab pos="457200" algn="l"/>
              </a:tabLst>
            </a:pPr>
            <a:r>
              <a:rPr lang="en-US" dirty="0">
                <a:ea typeface="Calibri" panose="020F0502020204030204" pitchFamily="34" charset="0"/>
                <a:cs typeface="Arial" panose="020B0604020202020204" pitchFamily="34" charset="0"/>
              </a:rPr>
              <a:t> specialization personal touch (the client talks to you, not a random PM), </a:t>
            </a:r>
            <a:endParaRPr lang="ro-RO" dirty="0"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0" algn="just">
              <a:lnSpc>
                <a:spcPct val="115000"/>
              </a:lnSpc>
              <a:spcAft>
                <a:spcPts val="800"/>
              </a:spcAft>
              <a:buSzPts val="1000"/>
              <a:tabLst>
                <a:tab pos="457200" algn="l"/>
              </a:tabLst>
            </a:pPr>
            <a:r>
              <a:rPr lang="en-US" dirty="0">
                <a:ea typeface="Calibri" panose="020F0502020204030204" pitchFamily="34" charset="0"/>
                <a:cs typeface="Arial" panose="020B0604020202020204" pitchFamily="34" charset="0"/>
              </a:rPr>
              <a:t>flexibility (</a:t>
            </a:r>
            <a:r>
              <a:rPr lang="ro-RO" dirty="0">
                <a:ea typeface="Calibri" panose="020F0502020204030204" pitchFamily="34" charset="0"/>
                <a:cs typeface="Arial" panose="020B0604020202020204" pitchFamily="34" charset="0"/>
              </a:rPr>
              <a:t>we </a:t>
            </a:r>
            <a:r>
              <a:rPr lang="en-US" dirty="0">
                <a:ea typeface="Calibri" panose="020F0502020204030204" pitchFamily="34" charset="0"/>
                <a:cs typeface="Arial" panose="020B0604020202020204" pitchFamily="34" charset="0"/>
              </a:rPr>
              <a:t>can quickly adapt your process to the client’s needs).</a:t>
            </a:r>
            <a:endParaRPr lang="ro-RO" dirty="0"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>
                <a:solidFill>
                  <a:srgbClr val="1A1A1A"/>
                </a:solidFill>
                <a:cs typeface="Arial" panose="020B0604020202020204" pitchFamily="34" charset="0"/>
              </a:rPr>
              <a:t>According to </a:t>
            </a:r>
            <a:r>
              <a:rPr lang="en-US" dirty="0">
                <a:cs typeface="Arial" panose="020B0604020202020204" pitchFamily="34" charset="0"/>
                <a:hlinkClick r:id="rId2"/>
              </a:rPr>
              <a:t>Financial Models Lab</a:t>
            </a:r>
            <a:r>
              <a:rPr lang="en-US" dirty="0">
                <a:solidFill>
                  <a:srgbClr val="1A1A1A"/>
                </a:solidFill>
                <a:cs typeface="Arial" panose="020B0604020202020204" pitchFamily="34" charset="0"/>
              </a:rPr>
              <a:t>, the average break-even for a new translation agency is 18-29 months. </a:t>
            </a:r>
            <a:r>
              <a:rPr lang="ro-RO" dirty="0">
                <a:solidFill>
                  <a:srgbClr val="1A1A1A"/>
                </a:solidFill>
                <a:cs typeface="Arial" panose="020B0604020202020204" pitchFamily="34" charset="0"/>
              </a:rPr>
              <a:t>T</a:t>
            </a:r>
            <a:r>
              <a:rPr lang="en-US" dirty="0">
                <a:solidFill>
                  <a:srgbClr val="1A1A1A"/>
                </a:solidFill>
                <a:cs typeface="Arial" panose="020B0604020202020204" pitchFamily="34" charset="0"/>
              </a:rPr>
              <a:t>hat’s for an agency with a full team and serious investment</a:t>
            </a:r>
            <a:r>
              <a:rPr lang="en-US" sz="2000" dirty="0">
                <a:solidFill>
                  <a:srgbClr val="1A1A1A"/>
                </a:solidFill>
                <a:cs typeface="Arial" panose="020B0604020202020204" pitchFamily="34" charset="0"/>
              </a:rPr>
              <a:t>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GB" sz="2000" dirty="0">
                <a:ea typeface="Calibri" panose="020F0502020204030204" pitchFamily="34" charset="0"/>
                <a:cs typeface="Times New Roman" panose="02020603050405020304" pitchFamily="18" charset="0"/>
              </a:rPr>
              <a:t>To succeed, we need build trust with clients, and adapt our business model to market changes.</a:t>
            </a:r>
            <a:endParaRPr lang="ru-RU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58635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39988" y="270997"/>
            <a:ext cx="3509684" cy="993028"/>
          </a:xfrm>
          <a:solidFill>
            <a:schemeClr val="bg1"/>
          </a:solidFill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>
            <a:normAutofit/>
          </a:bodyPr>
          <a:lstStyle/>
          <a:p>
            <a:r>
              <a:rPr lang="ro-RO" sz="3600" b="1" dirty="0">
                <a:solidFill>
                  <a:schemeClr val="accent6">
                    <a:lumMod val="50000"/>
                  </a:schemeClr>
                </a:solidFill>
                <a:latin typeface="+mn-lt"/>
              </a:rPr>
              <a:t>References:</a:t>
            </a:r>
            <a:endParaRPr lang="ru-RU" sz="3600" b="1" dirty="0">
              <a:solidFill>
                <a:schemeClr val="accent6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43754" y="1264025"/>
            <a:ext cx="851198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endParaRPr lang="ro-RO" dirty="0">
              <a:hlinkClick r:id="rId2"/>
            </a:endParaRPr>
          </a:p>
          <a:p>
            <a:pPr>
              <a:lnSpc>
                <a:spcPct val="150000"/>
              </a:lnSpc>
            </a:pPr>
            <a:r>
              <a:rPr lang="ro-RO" dirty="0">
                <a:hlinkClick r:id="rId2"/>
              </a:rPr>
              <a:t>1.   https://www.spiderstrategies.com/blog/pestel-analysis/</a:t>
            </a:r>
            <a:r>
              <a:rPr lang="ro-RO" dirty="0"/>
              <a:t> </a:t>
            </a:r>
          </a:p>
          <a:p>
            <a:pPr>
              <a:lnSpc>
                <a:spcPct val="150000"/>
              </a:lnSpc>
            </a:pPr>
            <a:r>
              <a:rPr lang="ro-RO" dirty="0"/>
              <a:t>2. </a:t>
            </a:r>
            <a:r>
              <a:rPr lang="ro-RO" dirty="0">
                <a:hlinkClick r:id="rId3"/>
              </a:rPr>
              <a:t>https://translationslondon.uk/</a:t>
            </a:r>
            <a:r>
              <a:rPr lang="ro-RO" dirty="0"/>
              <a:t> </a:t>
            </a:r>
          </a:p>
          <a:p>
            <a:pPr>
              <a:lnSpc>
                <a:spcPct val="150000"/>
              </a:lnSpc>
            </a:pPr>
            <a:r>
              <a:rPr lang="ro-RO" dirty="0"/>
              <a:t>3. </a:t>
            </a:r>
            <a:r>
              <a:rPr lang="ro-RO" dirty="0">
                <a:hlinkClick r:id="rId4"/>
              </a:rPr>
              <a:t>https://translated.com/resources/translateds-translation-team-structure-optimization-resource-management</a:t>
            </a:r>
            <a:r>
              <a:rPr lang="ro-RO" dirty="0"/>
              <a:t> </a:t>
            </a:r>
          </a:p>
          <a:p>
            <a:pPr>
              <a:lnSpc>
                <a:spcPct val="150000"/>
              </a:lnSpc>
            </a:pPr>
            <a:r>
              <a:rPr lang="ro-RO" dirty="0"/>
              <a:t>4. </a:t>
            </a:r>
            <a:r>
              <a:rPr lang="ro-RO" dirty="0">
                <a:hlinkClick r:id="rId5"/>
              </a:rPr>
              <a:t>https://www.trados.com/blog/the-three-axis-strategy-people-process-technology/</a:t>
            </a:r>
            <a:endParaRPr lang="ro-RO" dirty="0"/>
          </a:p>
          <a:p>
            <a:pPr>
              <a:lnSpc>
                <a:spcPct val="150000"/>
              </a:lnSpc>
            </a:pPr>
            <a:r>
              <a:rPr lang="ro-RO" dirty="0"/>
              <a:t>5. </a:t>
            </a:r>
            <a:r>
              <a:rPr lang="ro-RO" dirty="0">
                <a:hlinkClick r:id="rId6"/>
              </a:rPr>
              <a:t>https://www.londontranslations.co.uk/legal-translation/</a:t>
            </a:r>
            <a:endParaRPr lang="en-GB" dirty="0"/>
          </a:p>
          <a:p>
            <a:pPr>
              <a:lnSpc>
                <a:spcPct val="150000"/>
              </a:lnSpc>
            </a:pPr>
            <a:r>
              <a:rPr lang="en-GB" dirty="0"/>
              <a:t> 6. </a:t>
            </a:r>
            <a:r>
              <a:rPr lang="en-GB" dirty="0" err="1"/>
              <a:t>Oprea</a:t>
            </a:r>
            <a:r>
              <a:rPr lang="en-GB" dirty="0"/>
              <a:t> D. </a:t>
            </a:r>
            <a:r>
              <a:rPr lang="en-GB" i="1" dirty="0"/>
              <a:t>English for Business people. </a:t>
            </a:r>
            <a:r>
              <a:rPr lang="en-GB" dirty="0"/>
              <a:t>Editor</a:t>
            </a:r>
            <a:r>
              <a:rPr lang="ro-RO" dirty="0"/>
              <a:t>: Bucarest </a:t>
            </a:r>
            <a:r>
              <a:rPr lang="ro-RO" i="1" dirty="0"/>
              <a:t>Polirom,</a:t>
            </a:r>
            <a:r>
              <a:rPr lang="ro-RO" dirty="0"/>
              <a:t> 2025.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449672" y="5673373"/>
            <a:ext cx="4297680" cy="58477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3200" i="1" dirty="0">
                <a:latin typeface="Calibri" panose="020F0502020204030204" pitchFamily="34" charset="0"/>
              </a:rPr>
              <a:t>Thank you for attention</a:t>
            </a:r>
            <a:endParaRPr lang="ru-RU" sz="3200" i="1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916296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402</TotalTime>
  <Words>1083</Words>
  <Application>Microsoft Office PowerPoint</Application>
  <PresentationFormat>Широкоэкранный</PresentationFormat>
  <Paragraphs>135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BUSINESS PLAN </vt:lpstr>
      <vt:lpstr>Презентация PowerPoint</vt:lpstr>
      <vt:lpstr>Table of Contents</vt:lpstr>
      <vt:lpstr>Презентация PowerPoint</vt:lpstr>
      <vt:lpstr>Section 1. Overview of the Business Idea</vt:lpstr>
      <vt:lpstr>Section 2. Legal Format and Management Structure</vt:lpstr>
      <vt:lpstr>Section 3. Organizational Chart</vt:lpstr>
      <vt:lpstr>Section 4. PESTEL Analysis</vt:lpstr>
      <vt:lpstr>Section 5. Marketing strategies</vt:lpstr>
      <vt:lpstr>Section 6. Funding requirements &amp; Allocation</vt:lpstr>
      <vt:lpstr>Conclusions</vt:lpstr>
      <vt:lpstr>References: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BUSINESS PLAN</dc:title>
  <dc:creator>Пользователь</dc:creator>
  <cp:lastModifiedBy>Baltatu Victor</cp:lastModifiedBy>
  <cp:revision>49</cp:revision>
  <dcterms:created xsi:type="dcterms:W3CDTF">2026-08-07T18:29:42Z</dcterms:created>
  <dcterms:modified xsi:type="dcterms:W3CDTF">2026-08-10T08:59:41Z</dcterms:modified>
</cp:coreProperties>
</file>