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67" r:id="rId3"/>
    <p:sldId id="268" r:id="rId4"/>
    <p:sldId id="257" r:id="rId5"/>
    <p:sldId id="258" r:id="rId6"/>
    <p:sldId id="259" r:id="rId7"/>
    <p:sldId id="261" r:id="rId8"/>
    <p:sldId id="260" r:id="rId9"/>
    <p:sldId id="262" r:id="rId10"/>
    <p:sldId id="263" r:id="rId11"/>
    <p:sldId id="265" r:id="rId12"/>
    <p:sldId id="266" r:id="rId13"/>
    <p:sldId id="264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8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794" y="-96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69227B-4278-4E89-840D-5E3FC6F38DCC}" type="datetimeFigureOut">
              <a:rPr lang="en-GB" smtClean="0"/>
              <a:pPr/>
              <a:t>11/09/2017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8A0F85-FCD9-4BF4-AA0E-6A6897EC20E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2077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358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6069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973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8861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1361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51059" y="4549709"/>
            <a:ext cx="6646616" cy="521148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1548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9768" y="4797875"/>
            <a:ext cx="5438140" cy="4549709"/>
          </a:xfrm>
        </p:spPr>
        <p:txBody>
          <a:bodyPr/>
          <a:lstStyle/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1136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6751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0816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9768" y="4715153"/>
            <a:ext cx="5438140" cy="521148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5740258" y="9428583"/>
            <a:ext cx="1055843" cy="496332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3964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906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803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494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0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11/09/2017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748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11/09/2017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43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11/09/2017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820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11/09/2017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831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11/09/2017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143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11/09/2017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698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845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743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11/09/2017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19461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11/09/2017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3414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11/09/2017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6616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11/09/2017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431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11/09/2017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96693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11/09/2017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6887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11/09/2017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24673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11/09/2017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48518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11/09/2017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2561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11/09/2017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08511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11/09/2017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9769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16DFE6-968B-49C7-934E-61F8C945E014}" type="datetimeFigureOut">
              <a:rPr lang="en-GB" smtClean="0"/>
              <a:pPr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905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11/09/2017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897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Ymchwil Cyfranogol a’r Dull Mosaig  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Participatory Research and the </a:t>
            </a:r>
            <a:br>
              <a:rPr lang="en-US" dirty="0"/>
            </a:br>
            <a:r>
              <a:rPr lang="en-US" dirty="0"/>
              <a:t>Mosaic Approach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EAEC5013C</a:t>
            </a:r>
          </a:p>
          <a:p>
            <a:r>
              <a:rPr lang="en-US" dirty="0" err="1"/>
              <a:t>Darlith</a:t>
            </a:r>
            <a:r>
              <a:rPr lang="en-US" dirty="0"/>
              <a:t> 7</a:t>
            </a:r>
          </a:p>
          <a:p>
            <a:r>
              <a:rPr lang="en-US" dirty="0"/>
              <a:t>Lecture 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7175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Autofit/>
          </a:bodyPr>
          <a:lstStyle/>
          <a:p>
            <a:r>
              <a:rPr lang="cy-GB" sz="3600" dirty="0">
                <a:solidFill>
                  <a:prstClr val="black"/>
                </a:solidFill>
                <a:latin typeface="Calibri" panose="020F0502020204030204" pitchFamily="34" charset="0"/>
              </a:rPr>
              <a:t>Meini prawf y SGC sy’n cael sylw yn y ddarlith heddiw </a:t>
            </a:r>
            <a:r>
              <a:rPr lang="en-GB" sz="3600" dirty="0">
                <a:solidFill>
                  <a:prstClr val="black"/>
                </a:solidFill>
                <a:latin typeface="Calibri" panose="020F0502020204030204" pitchFamily="34" charset="0"/>
              </a:rPr>
              <a:t>/ </a:t>
            </a:r>
            <a:r>
              <a:rPr lang="en-GB" sz="3600" dirty="0" err="1" smtClean="0">
                <a:latin typeface="Calibri" panose="020F0502020204030204" pitchFamily="34" charset="0"/>
              </a:rPr>
              <a:t>Nos</a:t>
            </a:r>
            <a:r>
              <a:rPr lang="en-GB" sz="3600" dirty="0" smtClean="0">
                <a:latin typeface="Calibri" panose="020F0502020204030204" pitchFamily="34" charset="0"/>
              </a:rPr>
              <a:t> </a:t>
            </a:r>
            <a:r>
              <a:rPr lang="en-GB" sz="3600" dirty="0" smtClean="0">
                <a:latin typeface="Calibri" panose="020F0502020204030204" pitchFamily="34" charset="0"/>
              </a:rPr>
              <a:t>knowledge criteria covered in todays </a:t>
            </a:r>
            <a:r>
              <a:rPr lang="en-GB" sz="3600" dirty="0" smtClean="0">
                <a:latin typeface="Calibri" panose="020F0502020204030204" pitchFamily="34" charset="0"/>
              </a:rPr>
              <a:t>lecture</a:t>
            </a:r>
            <a:endParaRPr lang="en-GB" sz="3600" dirty="0"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K2</a:t>
            </a:r>
            <a:endParaRPr lang="en-GB" dirty="0" smtClean="0"/>
          </a:p>
          <a:p>
            <a:r>
              <a:rPr lang="en-GB" dirty="0" smtClean="0"/>
              <a:t>K7</a:t>
            </a:r>
          </a:p>
          <a:p>
            <a:r>
              <a:rPr lang="en-GB" dirty="0" smtClean="0"/>
              <a:t>K16</a:t>
            </a:r>
          </a:p>
          <a:p>
            <a:r>
              <a:rPr lang="en-GB" dirty="0" smtClean="0"/>
              <a:t>K17</a:t>
            </a:r>
          </a:p>
          <a:p>
            <a:r>
              <a:rPr lang="en-GB" dirty="0" smtClean="0"/>
              <a:t>K18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068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Gall </a:t>
            </a:r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i="1" dirty="0" smtClean="0">
                <a:solidFill>
                  <a:schemeClr val="accent1"/>
                </a:solidFill>
              </a:rPr>
              <a:t>Research can be: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ar</a:t>
            </a:r>
            <a:endParaRPr lang="en-GB" dirty="0"/>
          </a:p>
          <a:p>
            <a:r>
              <a:rPr lang="en-GB" dirty="0" err="1"/>
              <a:t>gyda</a:t>
            </a:r>
            <a:r>
              <a:rPr lang="en-GB" dirty="0"/>
              <a:t>/</a:t>
            </a:r>
            <a:r>
              <a:rPr lang="en-GB" dirty="0" err="1"/>
              <a:t>gan</a:t>
            </a:r>
            <a:endParaRPr lang="en-GB" dirty="0"/>
          </a:p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tx2"/>
                </a:solidFill>
              </a:rPr>
              <a:t>on</a:t>
            </a:r>
          </a:p>
          <a:p>
            <a:r>
              <a:rPr lang="en-GB" i="1" dirty="0">
                <a:solidFill>
                  <a:schemeClr val="tx2"/>
                </a:solidFill>
              </a:rPr>
              <a:t>with / by</a:t>
            </a:r>
          </a:p>
          <a:p>
            <a:r>
              <a:rPr lang="en-GB" i="1" dirty="0">
                <a:solidFill>
                  <a:schemeClr val="tx2"/>
                </a:solidFill>
              </a:rPr>
              <a:t>for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8664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Cyfranogol</a:t>
            </a:r>
            <a:r>
              <a:rPr lang="en-GB" dirty="0" smtClean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chemeClr val="accent1"/>
                </a:solidFill>
              </a:rPr>
              <a:t>Participatory Research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24400" y="1600200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en-GB" i="1" dirty="0">
                <a:solidFill>
                  <a:schemeClr val="accent1"/>
                </a:solidFill>
              </a:rPr>
              <a:t>Then children take responsibility for collecting information </a:t>
            </a:r>
          </a:p>
          <a:p>
            <a:r>
              <a:rPr lang="en-GB" i="1" dirty="0">
                <a:solidFill>
                  <a:schemeClr val="accent1"/>
                </a:solidFill>
              </a:rPr>
              <a:t>Researcher follows and listens to the children's ideas</a:t>
            </a:r>
          </a:p>
          <a:p>
            <a:r>
              <a:rPr lang="en-GB" i="1" dirty="0">
                <a:solidFill>
                  <a:schemeClr val="accent1"/>
                </a:solidFill>
              </a:rPr>
              <a:t>Often relies on diaries, pictures, audio-visual data collection, taking photographs, discussion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000" y="1676400"/>
            <a:ext cx="3886200" cy="4449763"/>
          </a:xfrm>
        </p:spPr>
        <p:txBody>
          <a:bodyPr>
            <a:normAutofit lnSpcReduction="10000"/>
          </a:bodyPr>
          <a:lstStyle/>
          <a:p>
            <a:r>
              <a:rPr lang="cy-GB" dirty="0" smtClean="0"/>
              <a:t>Plant yn cymryd cyfrifoldeb am </a:t>
            </a:r>
            <a:r>
              <a:rPr lang="cy-GB" dirty="0" err="1" smtClean="0"/>
              <a:t>gasglu</a:t>
            </a:r>
            <a:r>
              <a:rPr lang="cy-GB" dirty="0" smtClean="0"/>
              <a:t> gwybodaeth</a:t>
            </a:r>
          </a:p>
          <a:p>
            <a:r>
              <a:rPr lang="cy-GB" dirty="0" smtClean="0"/>
              <a:t>Ymchwilwyr yn dilyn ac yn gwrando ar syniadau'r plant</a:t>
            </a:r>
          </a:p>
          <a:p>
            <a:r>
              <a:rPr lang="cy-GB" dirty="0" smtClean="0"/>
              <a:t>Yn aml yn defnyddio dyddiaduron, lluniau, </a:t>
            </a:r>
            <a:r>
              <a:rPr lang="cy-GB" dirty="0" smtClean="0"/>
              <a:t>dulliau casglu </a:t>
            </a:r>
            <a:r>
              <a:rPr lang="cy-GB" dirty="0" smtClean="0"/>
              <a:t>data </a:t>
            </a:r>
            <a:r>
              <a:rPr lang="cy-GB" dirty="0" smtClean="0"/>
              <a:t>clyweled, </a:t>
            </a:r>
            <a:r>
              <a:rPr lang="cy-GB" dirty="0" smtClean="0"/>
              <a:t>trafodaeth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0221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cryf</a:t>
            </a:r>
            <a:r>
              <a:rPr lang="en-GB" dirty="0" smtClean="0"/>
              <a:t> </a:t>
            </a:r>
            <a:r>
              <a:rPr lang="en-GB" dirty="0" smtClean="0"/>
              <a:t>â: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chemeClr val="accent1"/>
                </a:solidFill>
              </a:rPr>
              <a:t>Strong links to: 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05400" y="1676400"/>
            <a:ext cx="4038600" cy="4525963"/>
          </a:xfrm>
        </p:spPr>
        <p:txBody>
          <a:bodyPr/>
          <a:lstStyle/>
          <a:p>
            <a:r>
              <a:rPr lang="en-GB" i="1" dirty="0" smtClean="0">
                <a:solidFill>
                  <a:schemeClr val="accent1"/>
                </a:solidFill>
              </a:rPr>
              <a:t>UNCRC- respecting children's voice and competence to make decisions</a:t>
            </a:r>
          </a:p>
          <a:p>
            <a:r>
              <a:rPr lang="en-GB" i="1" dirty="0" smtClean="0">
                <a:solidFill>
                  <a:schemeClr val="accent1"/>
                </a:solidFill>
              </a:rPr>
              <a:t>Hart’s ladder of participation (Hart, 1992)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1600200"/>
            <a:ext cx="3962400" cy="4525963"/>
          </a:xfrm>
        </p:spPr>
        <p:txBody>
          <a:bodyPr/>
          <a:lstStyle/>
          <a:p>
            <a:r>
              <a:rPr lang="cy-GB" dirty="0" smtClean="0"/>
              <a:t>CCUHP- parchu llais y plentyn a </a:t>
            </a:r>
            <a:r>
              <a:rPr lang="cy-GB" dirty="0" smtClean="0"/>
              <a:t>chymhwysedd </a:t>
            </a:r>
            <a:r>
              <a:rPr lang="cy-GB" dirty="0" smtClean="0"/>
              <a:t>i wneud penderfyniadau</a:t>
            </a:r>
          </a:p>
          <a:p>
            <a:r>
              <a:rPr lang="cy-GB" dirty="0" smtClean="0"/>
              <a:t>Ysgol </a:t>
            </a:r>
            <a:r>
              <a:rPr lang="cy-GB" dirty="0" smtClean="0"/>
              <a:t>Cyfranogiad </a:t>
            </a:r>
            <a:r>
              <a:rPr lang="cy-GB" dirty="0" smtClean="0"/>
              <a:t>Hart (Hart, 1992)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36968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CCUHP </a:t>
            </a:r>
            <a:r>
              <a:rPr lang="en-GB" dirty="0" smtClean="0"/>
              <a:t>/ </a:t>
            </a:r>
            <a:r>
              <a:rPr lang="en-GB" i="1" dirty="0" smtClean="0">
                <a:solidFill>
                  <a:schemeClr val="accent1"/>
                </a:solidFill>
              </a:rPr>
              <a:t>UNCRC 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00600" y="838200"/>
            <a:ext cx="4191000" cy="7954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 smtClean="0">
                <a:solidFill>
                  <a:schemeClr val="accent1"/>
                </a:solidFill>
              </a:rPr>
              <a:t>Article 12</a:t>
            </a:r>
          </a:p>
          <a:p>
            <a:pPr marL="0" indent="0">
              <a:buNone/>
            </a:pPr>
            <a:r>
              <a:rPr lang="en-US" sz="2000" dirty="0" smtClean="0">
                <a:solidFill>
                  <a:schemeClr val="accent1"/>
                </a:solidFill>
              </a:rPr>
              <a:t>States </a:t>
            </a:r>
            <a:r>
              <a:rPr lang="en-US" sz="2000" dirty="0">
                <a:solidFill>
                  <a:schemeClr val="accent1"/>
                </a:solidFill>
              </a:rPr>
              <a:t>Parties shall assure to the child who is capable of forming his or her own views the right to express </a:t>
            </a:r>
            <a:r>
              <a:rPr lang="en-US" sz="2000" dirty="0" smtClean="0">
                <a:solidFill>
                  <a:schemeClr val="accent1"/>
                </a:solidFill>
              </a:rPr>
              <a:t>those views </a:t>
            </a:r>
            <a:r>
              <a:rPr lang="en-US" sz="2000" dirty="0">
                <a:solidFill>
                  <a:schemeClr val="accent1"/>
                </a:solidFill>
              </a:rPr>
              <a:t>freely in all matters affecting the child, the views of the child being given due weight in accordance with </a:t>
            </a:r>
            <a:r>
              <a:rPr lang="en-US" sz="2000" dirty="0" smtClean="0">
                <a:solidFill>
                  <a:schemeClr val="accent1"/>
                </a:solidFill>
              </a:rPr>
              <a:t>the age </a:t>
            </a:r>
            <a:r>
              <a:rPr lang="en-US" sz="2000" dirty="0">
                <a:solidFill>
                  <a:schemeClr val="accent1"/>
                </a:solidFill>
              </a:rPr>
              <a:t>and maturity of the child.</a:t>
            </a:r>
          </a:p>
          <a:p>
            <a:pPr marL="0" indent="0">
              <a:buNone/>
            </a:pPr>
            <a:endParaRPr lang="en-US" sz="20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sz="2000" dirty="0" smtClean="0">
                <a:solidFill>
                  <a:schemeClr val="accent1"/>
                </a:solidFill>
              </a:rPr>
              <a:t>Article 13</a:t>
            </a:r>
            <a:endParaRPr lang="en-US" sz="20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sz="2000" dirty="0" smtClean="0">
                <a:solidFill>
                  <a:schemeClr val="accent1"/>
                </a:solidFill>
              </a:rPr>
              <a:t>The </a:t>
            </a:r>
            <a:r>
              <a:rPr lang="en-US" sz="2000" dirty="0">
                <a:solidFill>
                  <a:schemeClr val="accent1"/>
                </a:solidFill>
              </a:rPr>
              <a:t>child shall have the right to freedom of expression; this right shall include freedom to seek, receive and </a:t>
            </a:r>
            <a:r>
              <a:rPr lang="en-US" sz="2000" dirty="0" smtClean="0">
                <a:solidFill>
                  <a:schemeClr val="accent1"/>
                </a:solidFill>
              </a:rPr>
              <a:t>impart information </a:t>
            </a:r>
            <a:r>
              <a:rPr lang="en-US" sz="2000" dirty="0">
                <a:solidFill>
                  <a:schemeClr val="accent1"/>
                </a:solidFill>
              </a:rPr>
              <a:t>and ideas of all kinds, regardless of frontiers, either orally, in writing or in print, in the form of art, </a:t>
            </a:r>
            <a:r>
              <a:rPr lang="en-US" sz="2000" dirty="0" smtClean="0">
                <a:solidFill>
                  <a:schemeClr val="accent1"/>
                </a:solidFill>
              </a:rPr>
              <a:t>or through </a:t>
            </a:r>
            <a:r>
              <a:rPr lang="en-US" sz="2000" dirty="0">
                <a:solidFill>
                  <a:schemeClr val="accent1"/>
                </a:solidFill>
              </a:rPr>
              <a:t>any other media of the child’s choice.</a:t>
            </a:r>
            <a:endParaRPr lang="en-GB" sz="2000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0" y="692696"/>
            <a:ext cx="4495801" cy="533400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 err="1"/>
              <a:t>Erthygl</a:t>
            </a:r>
            <a:r>
              <a:rPr lang="en-GB" sz="2000" dirty="0"/>
              <a:t> 12</a:t>
            </a:r>
          </a:p>
          <a:p>
            <a:pPr marL="0" indent="0">
              <a:buNone/>
            </a:pPr>
            <a:r>
              <a:rPr lang="en-GB" sz="2000" dirty="0" err="1"/>
              <a:t>Bydd</a:t>
            </a:r>
            <a:r>
              <a:rPr lang="en-GB" sz="2000" dirty="0"/>
              <a:t> </a:t>
            </a:r>
            <a:r>
              <a:rPr lang="en-GB" sz="2000" dirty="0" err="1"/>
              <a:t>Gwladwriaethau</a:t>
            </a:r>
            <a:r>
              <a:rPr lang="en-GB" sz="2000" dirty="0"/>
              <a:t> </a:t>
            </a:r>
            <a:r>
              <a:rPr lang="en-GB" sz="2000" dirty="0" err="1"/>
              <a:t>Cyfrannog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sicrhau</a:t>
            </a:r>
            <a:r>
              <a:rPr lang="en-GB" sz="2000" dirty="0"/>
              <a:t> bod </a:t>
            </a:r>
            <a:r>
              <a:rPr lang="nn-NO" sz="2000" dirty="0"/>
              <a:t>plentyn sy’n gallu ffurfio ei farn ei hun yn cael yr hawl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fynegi’r</a:t>
            </a:r>
            <a:r>
              <a:rPr lang="en-GB" sz="2000" dirty="0"/>
              <a:t> </a:t>
            </a:r>
            <a:r>
              <a:rPr lang="en-GB" sz="2000" dirty="0" err="1"/>
              <a:t>farn</a:t>
            </a:r>
            <a:r>
              <a:rPr lang="en-GB" sz="2000" dirty="0"/>
              <a:t> </a:t>
            </a:r>
            <a:r>
              <a:rPr lang="en-GB" sz="2000" dirty="0" err="1"/>
              <a:t>honno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rhydd</a:t>
            </a:r>
            <a:r>
              <a:rPr lang="en-GB" sz="2000" dirty="0"/>
              <a:t> </a:t>
            </a:r>
            <a:r>
              <a:rPr lang="en-GB" sz="2000" dirty="0" err="1"/>
              <a:t>ym</a:t>
            </a:r>
            <a:r>
              <a:rPr lang="en-GB" sz="2000" dirty="0"/>
              <a:t> </a:t>
            </a:r>
            <a:r>
              <a:rPr lang="en-GB" sz="2000" dirty="0" err="1"/>
              <a:t>mhob</a:t>
            </a:r>
            <a:r>
              <a:rPr lang="en-GB" sz="2000" dirty="0"/>
              <a:t> mater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effeithio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y </a:t>
            </a:r>
            <a:r>
              <a:rPr lang="en-GB" sz="2000" dirty="0" err="1"/>
              <a:t>plentyn</a:t>
            </a:r>
            <a:r>
              <a:rPr lang="en-GB" sz="2000" dirty="0"/>
              <a:t>, a bod </a:t>
            </a:r>
            <a:r>
              <a:rPr lang="en-GB" sz="2000" dirty="0" err="1"/>
              <a:t>ystyriaeth</a:t>
            </a:r>
            <a:r>
              <a:rPr lang="en-GB" sz="2000" dirty="0"/>
              <a:t> </a:t>
            </a:r>
            <a:r>
              <a:rPr lang="en-GB" sz="2000" dirty="0" err="1"/>
              <a:t>briodol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rhoi</a:t>
            </a:r>
            <a:r>
              <a:rPr lang="en-GB" sz="2000" dirty="0"/>
              <a:t> </a:t>
            </a:r>
            <a:r>
              <a:rPr lang="en-GB" sz="2000" dirty="0" err="1"/>
              <a:t>i’r</a:t>
            </a:r>
            <a:r>
              <a:rPr lang="en-GB" sz="2000" dirty="0"/>
              <a:t> </a:t>
            </a:r>
            <a:r>
              <a:rPr lang="en-GB" sz="2000" dirty="0" err="1"/>
              <a:t>farn</a:t>
            </a:r>
            <a:r>
              <a:rPr lang="en-GB" sz="2000" dirty="0"/>
              <a:t> </a:t>
            </a:r>
            <a:r>
              <a:rPr lang="en-GB" sz="2000" dirty="0" err="1"/>
              <a:t>honno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unol</a:t>
            </a:r>
            <a:r>
              <a:rPr lang="en-GB" sz="2000" dirty="0"/>
              <a:t> </a:t>
            </a:r>
            <a:r>
              <a:rPr lang="en-GB" sz="2000" dirty="0" err="1"/>
              <a:t>ag</a:t>
            </a:r>
            <a:r>
              <a:rPr lang="en-GB" sz="2000" dirty="0"/>
              <a:t> </a:t>
            </a:r>
            <a:r>
              <a:rPr lang="en-GB" sz="2000" dirty="0" err="1"/>
              <a:t>oed</a:t>
            </a:r>
            <a:r>
              <a:rPr lang="en-GB" sz="2000" dirty="0"/>
              <a:t> ac </a:t>
            </a:r>
            <a:r>
              <a:rPr lang="en-GB" sz="2000" dirty="0" err="1"/>
              <a:t>aeddfedrwydd</a:t>
            </a:r>
            <a:r>
              <a:rPr lang="en-GB" sz="2000" dirty="0"/>
              <a:t> y </a:t>
            </a:r>
            <a:r>
              <a:rPr lang="en-GB" sz="2000" dirty="0" err="1"/>
              <a:t>plentyn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Erthygl13</a:t>
            </a:r>
          </a:p>
          <a:p>
            <a:pPr marL="0" indent="0">
              <a:buNone/>
            </a:pPr>
            <a:r>
              <a:rPr lang="en-GB" sz="2000" dirty="0" err="1"/>
              <a:t>Bydd</a:t>
            </a:r>
            <a:r>
              <a:rPr lang="en-GB" sz="2000" dirty="0"/>
              <a:t> </a:t>
            </a:r>
            <a:r>
              <a:rPr lang="en-GB" sz="2000" dirty="0" err="1"/>
              <a:t>gan</a:t>
            </a:r>
            <a:r>
              <a:rPr lang="en-GB" sz="2000" dirty="0"/>
              <a:t> bob </a:t>
            </a:r>
            <a:r>
              <a:rPr lang="en-GB" sz="2000" dirty="0" err="1"/>
              <a:t>plentyn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hawl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fynegi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hun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rhydd</a:t>
            </a:r>
            <a:r>
              <a:rPr lang="en-GB" sz="2000" dirty="0"/>
              <a:t>; </a:t>
            </a:r>
            <a:r>
              <a:rPr lang="en-GB" sz="2000" dirty="0" err="1"/>
              <a:t>bydd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hawl</a:t>
            </a:r>
            <a:r>
              <a:rPr lang="en-GB" sz="2000" dirty="0"/>
              <a:t> </a:t>
            </a:r>
            <a:r>
              <a:rPr lang="en-GB" sz="2000" dirty="0" err="1"/>
              <a:t>hon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cynnwys</a:t>
            </a:r>
            <a:r>
              <a:rPr lang="en-GB" sz="2000" dirty="0"/>
              <a:t> y </a:t>
            </a:r>
            <a:r>
              <a:rPr lang="en-GB" sz="2000" dirty="0" err="1"/>
              <a:t>rhyddid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geisio</a:t>
            </a:r>
            <a:r>
              <a:rPr lang="en-GB" sz="2000" dirty="0"/>
              <a:t>, </a:t>
            </a:r>
            <a:r>
              <a:rPr lang="en-US" sz="2000" dirty="0" err="1"/>
              <a:t>cael</a:t>
            </a:r>
            <a:r>
              <a:rPr lang="en-US" sz="2000" dirty="0"/>
              <a:t> a </a:t>
            </a:r>
            <a:r>
              <a:rPr lang="en-US" sz="2000" dirty="0" err="1"/>
              <a:t>rhannu</a:t>
            </a:r>
            <a:r>
              <a:rPr lang="en-US" sz="2000" dirty="0"/>
              <a:t> </a:t>
            </a:r>
            <a:r>
              <a:rPr lang="en-US" sz="2000" dirty="0" err="1"/>
              <a:t>gwybodaeth</a:t>
            </a:r>
            <a:r>
              <a:rPr lang="en-US" sz="2000" dirty="0"/>
              <a:t> a </a:t>
            </a:r>
            <a:r>
              <a:rPr lang="en-US" sz="2000" dirty="0" err="1"/>
              <a:t>syniadau</a:t>
            </a:r>
            <a:r>
              <a:rPr lang="en-US" sz="2000" dirty="0"/>
              <a:t> o bob </a:t>
            </a:r>
            <a:r>
              <a:rPr lang="en-US" sz="2000" dirty="0" err="1"/>
              <a:t>math,heb</a:t>
            </a:r>
            <a:r>
              <a:rPr lang="en-US" sz="2000" dirty="0"/>
              <a:t> </a:t>
            </a:r>
            <a:r>
              <a:rPr lang="en-GB" sz="2000" dirty="0" err="1"/>
              <a:t>ystyried</a:t>
            </a:r>
            <a:r>
              <a:rPr lang="en-GB" sz="2000" dirty="0"/>
              <a:t> </a:t>
            </a:r>
            <a:r>
              <a:rPr lang="en-GB" sz="2000" dirty="0" err="1"/>
              <a:t>unrhyw</a:t>
            </a:r>
            <a:r>
              <a:rPr lang="en-GB" sz="2000" dirty="0"/>
              <a:t> </a:t>
            </a:r>
            <a:r>
              <a:rPr lang="en-GB" sz="2000" dirty="0" err="1"/>
              <a:t>ffiniau,un</a:t>
            </a:r>
            <a:r>
              <a:rPr lang="en-GB" sz="2000" dirty="0"/>
              <a:t> </a:t>
            </a:r>
            <a:r>
              <a:rPr lang="en-GB" sz="2000" dirty="0" err="1"/>
              <a:t>ai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lafar</a:t>
            </a:r>
            <a:r>
              <a:rPr lang="en-GB" sz="2000" dirty="0"/>
              <a:t>,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 smtClean="0"/>
              <a:t>ysgrifenedig</a:t>
            </a:r>
            <a:r>
              <a:rPr lang="en-GB" sz="2000" dirty="0" smtClean="0"/>
              <a:t> </a:t>
            </a:r>
            <a:r>
              <a:rPr lang="en-GB" sz="2000" dirty="0" err="1" smtClean="0"/>
              <a:t>neu</a:t>
            </a:r>
            <a:r>
              <a:rPr lang="en-GB" sz="2000" dirty="0" smtClean="0"/>
              <a:t> </a:t>
            </a:r>
            <a:r>
              <a:rPr lang="en-GB" sz="2000" dirty="0" err="1"/>
              <a:t>mewn</a:t>
            </a:r>
            <a:r>
              <a:rPr lang="en-GB" sz="2000" dirty="0"/>
              <a:t> print,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ffurf</a:t>
            </a:r>
            <a:r>
              <a:rPr lang="en-GB" sz="2000" dirty="0"/>
              <a:t> </a:t>
            </a:r>
            <a:r>
              <a:rPr lang="en-GB" sz="2000" dirty="0" err="1"/>
              <a:t>celf</a:t>
            </a:r>
            <a:r>
              <a:rPr lang="en-GB" sz="2000" dirty="0" smtClean="0"/>
              <a:t>, </a:t>
            </a:r>
            <a:r>
              <a:rPr lang="en-GB" sz="2000" dirty="0" err="1" smtClean="0"/>
              <a:t>neu</a:t>
            </a:r>
            <a:r>
              <a:rPr lang="en-GB" sz="2000" dirty="0" smtClean="0"/>
              <a:t> </a:t>
            </a:r>
            <a:r>
              <a:rPr lang="en-GB" sz="2000" dirty="0" err="1"/>
              <a:t>drwy</a:t>
            </a:r>
            <a:r>
              <a:rPr lang="en-GB" sz="2000" dirty="0"/>
              <a:t> </a:t>
            </a:r>
            <a:r>
              <a:rPr lang="en-GB" sz="2000" dirty="0" err="1"/>
              <a:t>unrhyw</a:t>
            </a:r>
            <a:r>
              <a:rPr lang="en-GB" sz="2000" dirty="0"/>
              <a:t> </a:t>
            </a:r>
            <a:r>
              <a:rPr lang="en-GB" sz="2000" dirty="0" err="1" smtClean="0"/>
              <a:t>gyfrwng</a:t>
            </a:r>
            <a:r>
              <a:rPr lang="en-GB" sz="2000" dirty="0" smtClean="0"/>
              <a:t> </a:t>
            </a:r>
            <a:r>
              <a:rPr lang="en-GB" sz="2000" dirty="0" err="1" smtClean="0"/>
              <a:t>arall</a:t>
            </a:r>
            <a:r>
              <a:rPr lang="en-GB" sz="2000" dirty="0" smtClean="0"/>
              <a:t> </a:t>
            </a:r>
            <a:r>
              <a:rPr lang="en-GB" sz="2000" dirty="0"/>
              <a:t>o </a:t>
            </a:r>
            <a:r>
              <a:rPr lang="en-GB" sz="2000" dirty="0" err="1"/>
              <a:t>ddewis</a:t>
            </a:r>
            <a:r>
              <a:rPr lang="en-GB" sz="2000" dirty="0"/>
              <a:t> y </a:t>
            </a:r>
            <a:r>
              <a:rPr lang="en-GB" sz="2000" dirty="0" err="1"/>
              <a:t>plentyn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11050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457200"/>
            <a:ext cx="8153400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4289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defnyddio’r</a:t>
            </a:r>
            <a:r>
              <a:rPr lang="en-GB" dirty="0" smtClean="0"/>
              <a:t> </a:t>
            </a:r>
            <a:r>
              <a:rPr lang="en-GB" dirty="0" smtClean="0"/>
              <a:t>Dull Mosaic </a:t>
            </a:r>
            <a:br>
              <a:rPr lang="en-GB" dirty="0" smtClean="0"/>
            </a:br>
            <a:r>
              <a:rPr lang="en-GB" i="1" dirty="0" smtClean="0">
                <a:solidFill>
                  <a:schemeClr val="accent1"/>
                </a:solidFill>
              </a:rPr>
              <a:t>Research using the Mosaic Approach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648200" y="1752600"/>
            <a:ext cx="4038600" cy="49530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sz="9600" i="1" dirty="0" smtClean="0">
                <a:solidFill>
                  <a:schemeClr val="accent1"/>
                </a:solidFill>
              </a:rPr>
              <a:t>A framework  for listening  to children </a:t>
            </a:r>
          </a:p>
          <a:p>
            <a:r>
              <a:rPr lang="en-US" sz="9600" i="1" dirty="0" smtClean="0">
                <a:solidFill>
                  <a:schemeClr val="accent1"/>
                </a:solidFill>
              </a:rPr>
              <a:t>Multi-method: </a:t>
            </a:r>
          </a:p>
          <a:p>
            <a:r>
              <a:rPr lang="en-US" sz="9600" i="1" dirty="0" smtClean="0">
                <a:solidFill>
                  <a:schemeClr val="accent1"/>
                </a:solidFill>
              </a:rPr>
              <a:t>Participatory: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r>
              <a:rPr lang="en-US" sz="9600" i="1" dirty="0" smtClean="0">
                <a:solidFill>
                  <a:schemeClr val="accent1"/>
                </a:solidFill>
              </a:rPr>
              <a:t>Reflexive: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r>
              <a:rPr lang="en-US" sz="9600" i="1" dirty="0" smtClean="0">
                <a:solidFill>
                  <a:schemeClr val="accent1"/>
                </a:solidFill>
              </a:rPr>
              <a:t>Adaptable: can be applied to a variety of early child-hood institutions 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r>
              <a:rPr lang="en-US" sz="9600" i="1" dirty="0" smtClean="0">
                <a:solidFill>
                  <a:schemeClr val="accent1"/>
                </a:solidFill>
              </a:rPr>
              <a:t>Focused on children’s lived experiences: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r>
              <a:rPr lang="en-US" sz="9600" i="1" dirty="0" smtClean="0">
                <a:solidFill>
                  <a:schemeClr val="accent1"/>
                </a:solidFill>
              </a:rPr>
              <a:t>Embedded into practice</a:t>
            </a:r>
          </a:p>
          <a:p>
            <a:pPr marL="0" indent="0">
              <a:buNone/>
            </a:pPr>
            <a:r>
              <a:rPr lang="en-US" sz="9600" i="1" dirty="0" smtClean="0">
                <a:solidFill>
                  <a:schemeClr val="accent1"/>
                </a:solidFill>
              </a:rPr>
              <a:t>(Clark and Moss, 2001)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endParaRPr lang="en-GB" sz="5500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7200" y="1600200"/>
            <a:ext cx="4038600" cy="49530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cy-GB" sz="9600" dirty="0" smtClean="0"/>
              <a:t>Fframwaith ar gyfer gwrando ar blant</a:t>
            </a:r>
          </a:p>
          <a:p>
            <a:r>
              <a:rPr lang="cy-GB" sz="9600" dirty="0" smtClean="0"/>
              <a:t>Dull Cymysg</a:t>
            </a:r>
          </a:p>
          <a:p>
            <a:r>
              <a:rPr lang="cy-GB" sz="9600" dirty="0" smtClean="0"/>
              <a:t>Cyfranogol</a:t>
            </a:r>
            <a:endParaRPr lang="cy-GB" sz="9600" dirty="0" smtClean="0"/>
          </a:p>
          <a:p>
            <a:r>
              <a:rPr lang="cy-GB" sz="9600" dirty="0" smtClean="0"/>
              <a:t>Ymatblyg</a:t>
            </a:r>
          </a:p>
          <a:p>
            <a:r>
              <a:rPr lang="cy-GB" sz="9600" dirty="0" smtClean="0"/>
              <a:t>Addasadwy- </a:t>
            </a:r>
            <a:r>
              <a:rPr lang="cy-GB" sz="9600" dirty="0" err="1" smtClean="0"/>
              <a:t>gellir</a:t>
            </a:r>
            <a:r>
              <a:rPr lang="cy-GB" sz="9600" dirty="0" smtClean="0"/>
              <a:t> </a:t>
            </a:r>
            <a:r>
              <a:rPr lang="cy-GB" sz="9600" dirty="0" smtClean="0"/>
              <a:t>ei </a:t>
            </a:r>
            <a:r>
              <a:rPr lang="cy-GB" sz="9600" dirty="0" smtClean="0"/>
              <a:t>ddefnyddio </a:t>
            </a:r>
            <a:r>
              <a:rPr lang="cy-GB" sz="9600" dirty="0" smtClean="0"/>
              <a:t>mewn </a:t>
            </a:r>
            <a:r>
              <a:rPr lang="cy-GB" sz="9600" dirty="0" smtClean="0"/>
              <a:t>gwahanol leoliadau </a:t>
            </a:r>
            <a:r>
              <a:rPr lang="cy-GB" sz="9600" dirty="0" smtClean="0"/>
              <a:t>plentyndod cynnar</a:t>
            </a:r>
          </a:p>
          <a:p>
            <a:r>
              <a:rPr lang="cy-GB" sz="9600" dirty="0" smtClean="0"/>
              <a:t>Canolbwyntio ar </a:t>
            </a:r>
            <a:r>
              <a:rPr lang="cy-GB" sz="9600" dirty="0" smtClean="0"/>
              <a:t>brofiadau </a:t>
            </a:r>
            <a:r>
              <a:rPr lang="cy-GB" sz="9600" dirty="0" smtClean="0"/>
              <a:t>bywyd plant</a:t>
            </a:r>
          </a:p>
          <a:p>
            <a:r>
              <a:rPr lang="cy-GB" sz="9600" dirty="0" smtClean="0"/>
              <a:t>Wedi’i </a:t>
            </a:r>
            <a:r>
              <a:rPr lang="cy-GB" sz="9600" dirty="0" smtClean="0"/>
              <a:t>ymgorffori mewn ymarfer</a:t>
            </a:r>
            <a:endParaRPr lang="cy-GB" sz="9600" dirty="0" smtClean="0"/>
          </a:p>
          <a:p>
            <a:pPr marL="0" indent="0">
              <a:buNone/>
            </a:pPr>
            <a:r>
              <a:rPr lang="cy-GB" sz="9600" dirty="0"/>
              <a:t>(Clark a Moss, 2001)</a:t>
            </a:r>
          </a:p>
          <a:p>
            <a:endParaRPr lang="cy-GB" sz="9600" dirty="0" smtClean="0"/>
          </a:p>
          <a:p>
            <a:endParaRPr lang="en-GB" sz="8000" dirty="0" smtClean="0"/>
          </a:p>
          <a:p>
            <a:pPr marL="0" indent="0">
              <a:buNone/>
            </a:pPr>
            <a:endParaRPr lang="en-GB" sz="8000" dirty="0"/>
          </a:p>
          <a:p>
            <a:pPr marL="0" indent="0">
              <a:buNone/>
            </a:pP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4794650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ts val="2800"/>
              </a:lnSpc>
            </a:pPr>
            <a:r>
              <a:rPr lang="en-US" sz="3100" dirty="0" smtClean="0"/>
              <a:t/>
            </a:r>
            <a:br>
              <a:rPr lang="en-US" sz="3100" dirty="0" smtClean="0"/>
            </a:br>
            <a:r>
              <a:rPr lang="en-US" sz="3600" dirty="0" err="1" smtClean="0"/>
              <a:t>Awgryma</a:t>
            </a:r>
            <a:r>
              <a:rPr lang="en-US" sz="3600" dirty="0" smtClean="0"/>
              <a:t> Clark a Moss </a:t>
            </a:r>
            <a:r>
              <a:rPr lang="en-US" sz="3600" dirty="0" err="1" smtClean="0"/>
              <a:t>Ddull</a:t>
            </a:r>
            <a:r>
              <a:rPr lang="en-US" sz="3600" dirty="0" smtClean="0"/>
              <a:t> </a:t>
            </a:r>
            <a:r>
              <a:rPr lang="en-US" sz="3600" dirty="0" err="1" smtClean="0"/>
              <a:t>Mosaig</a:t>
            </a:r>
            <a:r>
              <a:rPr lang="en-US" sz="3600" dirty="0" smtClean="0"/>
              <a:t> </a:t>
            </a:r>
            <a:r>
              <a:rPr lang="en-US" sz="3600" dirty="0" err="1" smtClean="0"/>
              <a:t>dau</a:t>
            </a:r>
            <a:r>
              <a:rPr lang="en-US" sz="3600" dirty="0" smtClean="0"/>
              <a:t> gam </a:t>
            </a:r>
            <a:r>
              <a:rPr lang="en-US" sz="3600" dirty="0" smtClean="0">
                <a:solidFill>
                  <a:schemeClr val="accent1"/>
                </a:solidFill>
              </a:rPr>
              <a:t>Clark </a:t>
            </a:r>
            <a:r>
              <a:rPr lang="en-US" sz="3600" dirty="0">
                <a:solidFill>
                  <a:schemeClr val="accent1"/>
                </a:solidFill>
              </a:rPr>
              <a:t>and Moss suggest a two staged Mosaic Approach: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br>
              <a:rPr lang="en-US" dirty="0">
                <a:solidFill>
                  <a:schemeClr val="accent1"/>
                </a:solidFill>
              </a:rPr>
            </a:b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0" y="1676400"/>
            <a:ext cx="4038600" cy="4525963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US" i="1" dirty="0" smtClean="0">
                <a:solidFill>
                  <a:schemeClr val="accent1"/>
                </a:solidFill>
              </a:rPr>
              <a:t>Stage </a:t>
            </a:r>
            <a:r>
              <a:rPr lang="en-US" i="1" dirty="0">
                <a:solidFill>
                  <a:schemeClr val="accent1"/>
                </a:solidFill>
              </a:rPr>
              <a:t>One: Children and adults gather </a:t>
            </a:r>
            <a:r>
              <a:rPr lang="en-US" i="1" dirty="0" smtClean="0">
                <a:solidFill>
                  <a:schemeClr val="accent1"/>
                </a:solidFill>
              </a:rPr>
              <a:t>documentation (diaries, pictures </a:t>
            </a:r>
            <a:r>
              <a:rPr lang="en-US" i="1" dirty="0" err="1" smtClean="0">
                <a:solidFill>
                  <a:schemeClr val="accent1"/>
                </a:solidFill>
              </a:rPr>
              <a:t>etc</a:t>
            </a:r>
            <a:r>
              <a:rPr lang="en-US" i="1" dirty="0" smtClean="0">
                <a:solidFill>
                  <a:schemeClr val="accent1"/>
                </a:solidFill>
              </a:rPr>
              <a:t>) </a:t>
            </a:r>
            <a:r>
              <a:rPr lang="en-US" i="1" dirty="0">
                <a:solidFill>
                  <a:schemeClr val="accent1"/>
                </a:solidFill>
              </a:rPr>
              <a:t>and practitioners and parents reflect on what they think life is like for the child(</a:t>
            </a:r>
            <a:r>
              <a:rPr lang="en-US" i="1" dirty="0" err="1">
                <a:solidFill>
                  <a:schemeClr val="accent1"/>
                </a:solidFill>
              </a:rPr>
              <a:t>ren</a:t>
            </a:r>
            <a:r>
              <a:rPr lang="en-US" i="1" dirty="0">
                <a:solidFill>
                  <a:schemeClr val="accent1"/>
                </a:solidFill>
              </a:rPr>
              <a:t>) </a:t>
            </a:r>
          </a:p>
          <a:p>
            <a:endParaRPr lang="en-GB" i="1" dirty="0">
              <a:solidFill>
                <a:schemeClr val="accent1"/>
              </a:solidFill>
            </a:endParaRPr>
          </a:p>
          <a:p>
            <a:r>
              <a:rPr lang="en-US" i="1" dirty="0">
                <a:solidFill>
                  <a:schemeClr val="accent1"/>
                </a:solidFill>
              </a:rPr>
              <a:t>Stage two: Piecing together information for dialogue, reflection and interpretation and practitioners and parents listen to the child(</a:t>
            </a:r>
            <a:r>
              <a:rPr lang="en-US" i="1" dirty="0" err="1">
                <a:solidFill>
                  <a:schemeClr val="accent1"/>
                </a:solidFill>
              </a:rPr>
              <a:t>ren’s</a:t>
            </a:r>
            <a:r>
              <a:rPr lang="en-US" i="1" dirty="0">
                <a:solidFill>
                  <a:schemeClr val="accent1"/>
                </a:solidFill>
              </a:rPr>
              <a:t>) own perspectives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81000" y="1905000"/>
            <a:ext cx="3886200" cy="5592763"/>
          </a:xfrm>
        </p:spPr>
        <p:txBody>
          <a:bodyPr>
            <a:normAutofit fontScale="77500" lnSpcReduction="20000"/>
          </a:bodyPr>
          <a:lstStyle/>
          <a:p>
            <a:r>
              <a:rPr lang="cy-GB" dirty="0" smtClean="0"/>
              <a:t>Cam Un: </a:t>
            </a:r>
            <a:r>
              <a:rPr lang="cy-GB" dirty="0" smtClean="0"/>
              <a:t>Plant ac oedolion yn casglu dogfennaeth (lluniau, dyddiaduron ayb.) ac ymarferwyr a </a:t>
            </a:r>
            <a:r>
              <a:rPr lang="cy-GB" dirty="0" smtClean="0"/>
              <a:t>rhieni </a:t>
            </a:r>
            <a:r>
              <a:rPr lang="cy-GB" dirty="0" smtClean="0"/>
              <a:t>yn adfyfyrio am eu syniadau nhw am fywyd y plant</a:t>
            </a:r>
          </a:p>
          <a:p>
            <a:endParaRPr lang="cy-GB" dirty="0" smtClean="0"/>
          </a:p>
          <a:p>
            <a:endParaRPr lang="cy-GB" dirty="0" smtClean="0"/>
          </a:p>
          <a:p>
            <a:r>
              <a:rPr lang="cy-GB" dirty="0" smtClean="0"/>
              <a:t>C</a:t>
            </a:r>
            <a:r>
              <a:rPr lang="cy-GB" dirty="0" smtClean="0"/>
              <a:t>am Dau: </a:t>
            </a:r>
            <a:r>
              <a:rPr lang="cy-GB" dirty="0" smtClean="0"/>
              <a:t>Dod </a:t>
            </a:r>
            <a:r>
              <a:rPr lang="cy-GB" dirty="0" smtClean="0"/>
              <a:t>â </a:t>
            </a:r>
            <a:r>
              <a:rPr lang="cy-GB" dirty="0" smtClean="0"/>
              <a:t>gwybodaeth at ei gilydd er mwyn cael dialog, adfyfyrio a </a:t>
            </a:r>
            <a:r>
              <a:rPr lang="cy-GB" dirty="0" smtClean="0"/>
              <a:t>dehongli, a’r </a:t>
            </a:r>
            <a:r>
              <a:rPr lang="cy-GB" dirty="0" smtClean="0"/>
              <a:t>rhieni ac ymarferwyr yn gwrando ar persbectifau plant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1848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‘</a:t>
            </a:r>
            <a:r>
              <a:rPr lang="en-US" sz="3600" dirty="0" err="1" smtClean="0"/>
              <a:t>Darnau</a:t>
            </a:r>
            <a:r>
              <a:rPr lang="en-US" sz="3600" dirty="0" smtClean="0"/>
              <a:t>’ </a:t>
            </a:r>
            <a:r>
              <a:rPr lang="en-US" sz="3600" dirty="0" err="1" smtClean="0"/>
              <a:t>methodolegol</a:t>
            </a:r>
            <a:r>
              <a:rPr lang="en-US" sz="3600" dirty="0" smtClean="0"/>
              <a:t> y dull </a:t>
            </a:r>
            <a:r>
              <a:rPr lang="en-US" sz="3600" dirty="0" err="1" smtClean="0"/>
              <a:t>Mosaig</a:t>
            </a:r>
            <a:r>
              <a:rPr lang="en-US" sz="3600" dirty="0" smtClean="0"/>
              <a:t> / Methodological </a:t>
            </a:r>
            <a:r>
              <a:rPr lang="en-US" sz="3600" dirty="0"/>
              <a:t>‘pieces’ of the Mosaic </a:t>
            </a:r>
            <a:r>
              <a:rPr lang="en-US" sz="3600" dirty="0" smtClean="0"/>
              <a:t>approach </a:t>
            </a:r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cy-GB" sz="2700" dirty="0" smtClean="0">
                <a:solidFill>
                  <a:srgbClr val="C0504D"/>
                </a:solidFill>
              </a:rPr>
              <a:t>Arsylwi- </a:t>
            </a:r>
            <a:r>
              <a:rPr lang="cy-GB" sz="2700" dirty="0" smtClean="0">
                <a:solidFill>
                  <a:prstClr val="black"/>
                </a:solidFill>
              </a:rPr>
              <a:t>adroddiadau </a:t>
            </a:r>
            <a:r>
              <a:rPr lang="cy-GB" sz="2700" dirty="0">
                <a:solidFill>
                  <a:prstClr val="black"/>
                </a:solidFill>
              </a:rPr>
              <a:t>arsylwadau ansoddol</a:t>
            </a:r>
          </a:p>
          <a:p>
            <a:pPr lvl="0"/>
            <a:r>
              <a:rPr lang="cy-GB" sz="2700" dirty="0">
                <a:solidFill>
                  <a:srgbClr val="8064A2">
                    <a:lumMod val="60000"/>
                    <a:lumOff val="40000"/>
                  </a:srgbClr>
                </a:solidFill>
              </a:rPr>
              <a:t>Cyfweliadau plant- </a:t>
            </a:r>
            <a:r>
              <a:rPr lang="cy-GB" sz="2700" dirty="0">
                <a:solidFill>
                  <a:prstClr val="black"/>
                </a:solidFill>
              </a:rPr>
              <a:t>Cyfweliad byr strwythuredig yn unigol neu mewn grŵp</a:t>
            </a:r>
          </a:p>
          <a:p>
            <a:pPr lvl="0"/>
            <a:r>
              <a:rPr lang="cy-GB" sz="2700" dirty="0">
                <a:solidFill>
                  <a:srgbClr val="FF0000"/>
                </a:solidFill>
              </a:rPr>
              <a:t>Ffotograffau a gwneud llyfrau- </a:t>
            </a:r>
            <a:r>
              <a:rPr lang="cy-GB" sz="2700" dirty="0">
                <a:solidFill>
                  <a:prstClr val="black"/>
                </a:solidFill>
              </a:rPr>
              <a:t>Plant yn tynnu lluniau o </a:t>
            </a:r>
            <a:r>
              <a:rPr lang="cy-GB" sz="2700" dirty="0" smtClean="0">
                <a:solidFill>
                  <a:prstClr val="black"/>
                </a:solidFill>
              </a:rPr>
              <a:t>‘bethau pwysig’ </a:t>
            </a:r>
            <a:r>
              <a:rPr lang="cy-GB" sz="2700" dirty="0">
                <a:solidFill>
                  <a:prstClr val="black"/>
                </a:solidFill>
              </a:rPr>
              <a:t>a llyfrau</a:t>
            </a:r>
          </a:p>
          <a:p>
            <a:pPr lvl="0"/>
            <a:r>
              <a:rPr lang="cy-GB" sz="2700" dirty="0">
                <a:solidFill>
                  <a:srgbClr val="1F497D">
                    <a:lumMod val="60000"/>
                    <a:lumOff val="40000"/>
                  </a:srgbClr>
                </a:solidFill>
              </a:rPr>
              <a:t>Teithiau</a:t>
            </a:r>
            <a:r>
              <a:rPr lang="cy-GB" sz="2700" dirty="0">
                <a:solidFill>
                  <a:prstClr val="black"/>
                </a:solidFill>
              </a:rPr>
              <a:t>- Teithiau o ardal  gyda </a:t>
            </a:r>
            <a:r>
              <a:rPr lang="cy-GB" sz="2700" dirty="0" smtClean="0">
                <a:solidFill>
                  <a:prstClr val="black"/>
                </a:solidFill>
              </a:rPr>
              <a:t>phlant </a:t>
            </a:r>
            <a:r>
              <a:rPr lang="cy-GB" sz="2700" dirty="0">
                <a:solidFill>
                  <a:prstClr val="black"/>
                </a:solidFill>
              </a:rPr>
              <a:t>yn arwain ac yn recordio</a:t>
            </a:r>
          </a:p>
          <a:p>
            <a:pPr lvl="0"/>
            <a:r>
              <a:rPr lang="cy-GB" sz="2700" dirty="0">
                <a:solidFill>
                  <a:srgbClr val="FFC000"/>
                </a:solidFill>
              </a:rPr>
              <a:t>Mapiau</a:t>
            </a:r>
            <a:r>
              <a:rPr lang="cy-GB" sz="2700" dirty="0">
                <a:solidFill>
                  <a:prstClr val="black"/>
                </a:solidFill>
              </a:rPr>
              <a:t>- Plant yn gwneud </a:t>
            </a:r>
            <a:r>
              <a:rPr lang="cy-GB" sz="2700" dirty="0" smtClean="0">
                <a:solidFill>
                  <a:prstClr val="black"/>
                </a:solidFill>
              </a:rPr>
              <a:t>cynrychioliadau 2D o’r </a:t>
            </a:r>
            <a:r>
              <a:rPr lang="cy-GB" sz="2700" dirty="0">
                <a:solidFill>
                  <a:prstClr val="black"/>
                </a:solidFill>
              </a:rPr>
              <a:t>ardal gan </a:t>
            </a:r>
            <a:r>
              <a:rPr lang="cy-GB" sz="2700" dirty="0" smtClean="0">
                <a:solidFill>
                  <a:prstClr val="black"/>
                </a:solidFill>
              </a:rPr>
              <a:t>ddefnyddio’u </a:t>
            </a:r>
            <a:r>
              <a:rPr lang="cy-GB" sz="2700" dirty="0">
                <a:solidFill>
                  <a:prstClr val="black"/>
                </a:solidFill>
              </a:rPr>
              <a:t>lluniau </a:t>
            </a:r>
            <a:r>
              <a:rPr lang="cy-GB" sz="2700" dirty="0" smtClean="0">
                <a:solidFill>
                  <a:prstClr val="black"/>
                </a:solidFill>
              </a:rPr>
              <a:t>a’u </a:t>
            </a:r>
            <a:r>
              <a:rPr lang="cy-GB" sz="2700" dirty="0">
                <a:solidFill>
                  <a:prstClr val="black"/>
                </a:solidFill>
              </a:rPr>
              <a:t>ffotograffau eu hunain</a:t>
            </a:r>
          </a:p>
          <a:p>
            <a:pPr lvl="0"/>
            <a:r>
              <a:rPr lang="cy-GB" sz="2700" dirty="0">
                <a:solidFill>
                  <a:srgbClr val="1F497D"/>
                </a:solidFill>
              </a:rPr>
              <a:t>Cyfweliadau </a:t>
            </a:r>
            <a:r>
              <a:rPr lang="cy-GB" sz="2700" dirty="0">
                <a:solidFill>
                  <a:prstClr val="black"/>
                </a:solidFill>
              </a:rPr>
              <a:t>- Cyfweliadau anffurfiol </a:t>
            </a:r>
            <a:r>
              <a:rPr lang="cy-GB" sz="2700" dirty="0" smtClean="0">
                <a:solidFill>
                  <a:prstClr val="black"/>
                </a:solidFill>
              </a:rPr>
              <a:t>gydag </a:t>
            </a:r>
            <a:r>
              <a:rPr lang="cy-GB" sz="2700" dirty="0">
                <a:solidFill>
                  <a:prstClr val="black"/>
                </a:solidFill>
              </a:rPr>
              <a:t>ymarferwyr a phlant</a:t>
            </a:r>
          </a:p>
          <a:p>
            <a:pPr lvl="0"/>
            <a:r>
              <a:rPr lang="cy-GB" sz="2700" dirty="0">
                <a:solidFill>
                  <a:srgbClr val="92D050"/>
                </a:solidFill>
              </a:rPr>
              <a:t>Carped Hud- </a:t>
            </a:r>
            <a:r>
              <a:rPr lang="cy-GB" sz="2700" dirty="0">
                <a:solidFill>
                  <a:prstClr val="black"/>
                </a:solidFill>
              </a:rPr>
              <a:t>Sioe sleidiau yn dangos llefydd </a:t>
            </a:r>
            <a:r>
              <a:rPr lang="cy-GB" sz="2700" dirty="0" smtClean="0">
                <a:solidFill>
                  <a:prstClr val="black"/>
                </a:solidFill>
              </a:rPr>
              <a:t>cyfarwydd a gwahanol</a:t>
            </a:r>
            <a:endParaRPr lang="cy-GB" sz="2700" dirty="0">
              <a:solidFill>
                <a:prstClr val="black"/>
              </a:solidFill>
            </a:endParaRPr>
          </a:p>
          <a:p>
            <a:endParaRPr lang="en-US" dirty="0" smtClean="0"/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Clark, 2005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en-GB" dirty="0">
                <a:solidFill>
                  <a:srgbClr val="C0504D"/>
                </a:solidFill>
              </a:rPr>
              <a:t>Observation</a:t>
            </a:r>
            <a:r>
              <a:rPr lang="en-GB" dirty="0">
                <a:solidFill>
                  <a:prstClr val="black"/>
                </a:solidFill>
              </a:rPr>
              <a:t> -Qualitative observation accounts</a:t>
            </a:r>
          </a:p>
          <a:p>
            <a:pPr lvl="0"/>
            <a:r>
              <a:rPr lang="en-US" dirty="0">
                <a:solidFill>
                  <a:srgbClr val="8064A2"/>
                </a:solidFill>
              </a:rPr>
              <a:t>Child interviewing </a:t>
            </a:r>
            <a:r>
              <a:rPr lang="en-US" dirty="0">
                <a:solidFill>
                  <a:prstClr val="black"/>
                </a:solidFill>
              </a:rPr>
              <a:t>-  A short structured interview conducted one to one or in a group</a:t>
            </a:r>
          </a:p>
          <a:p>
            <a:pPr lvl="0"/>
            <a:r>
              <a:rPr lang="en-US" dirty="0">
                <a:solidFill>
                  <a:srgbClr val="FF0000"/>
                </a:solidFill>
              </a:rPr>
              <a:t>Photography and book making-  </a:t>
            </a:r>
            <a:r>
              <a:rPr lang="en-US" dirty="0">
                <a:solidFill>
                  <a:prstClr val="black"/>
                </a:solidFill>
              </a:rPr>
              <a:t>Children’s photographs of ‘important things’ and books</a:t>
            </a:r>
          </a:p>
          <a:p>
            <a:pPr lvl="0"/>
            <a:r>
              <a:rPr lang="en-US" dirty="0">
                <a:solidFill>
                  <a:srgbClr val="4F81BD">
                    <a:lumMod val="75000"/>
                  </a:srgbClr>
                </a:solidFill>
              </a:rPr>
              <a:t>Tours</a:t>
            </a:r>
            <a:r>
              <a:rPr lang="en-US" dirty="0">
                <a:solidFill>
                  <a:prstClr val="black"/>
                </a:solidFill>
              </a:rPr>
              <a:t>-  Tours of the site directed and recorded by the children</a:t>
            </a:r>
          </a:p>
          <a:p>
            <a:pPr lvl="0"/>
            <a:r>
              <a:rPr lang="en-US" dirty="0">
                <a:solidFill>
                  <a:srgbClr val="F79646">
                    <a:lumMod val="75000"/>
                  </a:srgbClr>
                </a:solidFill>
              </a:rPr>
              <a:t>Map</a:t>
            </a:r>
            <a:r>
              <a:rPr lang="en-US" dirty="0">
                <a:solidFill>
                  <a:prstClr val="black"/>
                </a:solidFill>
              </a:rPr>
              <a:t>- making 2D representations of the site using children’s own photographs and </a:t>
            </a:r>
            <a:r>
              <a:rPr lang="en-GB" dirty="0">
                <a:solidFill>
                  <a:prstClr val="black"/>
                </a:solidFill>
              </a:rPr>
              <a:t>drawings</a:t>
            </a:r>
          </a:p>
          <a:p>
            <a:pPr lvl="0"/>
            <a:r>
              <a:rPr lang="en-US" dirty="0">
                <a:solidFill>
                  <a:srgbClr val="002060"/>
                </a:solidFill>
              </a:rPr>
              <a:t>Interviews</a:t>
            </a:r>
            <a:r>
              <a:rPr lang="en-US" dirty="0">
                <a:solidFill>
                  <a:prstClr val="black"/>
                </a:solidFill>
              </a:rPr>
              <a:t>- Informal interviews with practitioners and parents</a:t>
            </a:r>
          </a:p>
          <a:p>
            <a:pPr lvl="0"/>
            <a:r>
              <a:rPr lang="en-US" dirty="0">
                <a:solidFill>
                  <a:srgbClr val="9BBB59">
                    <a:lumMod val="75000"/>
                  </a:srgbClr>
                </a:solidFill>
              </a:rPr>
              <a:t>Magic carpet- </a:t>
            </a:r>
            <a:r>
              <a:rPr lang="en-US" dirty="0">
                <a:solidFill>
                  <a:prstClr val="black"/>
                </a:solidFill>
              </a:rPr>
              <a:t>Slide show of familiar and different places</a:t>
            </a:r>
          </a:p>
          <a:p>
            <a:endParaRPr lang="cy-GB" dirty="0" smtClean="0"/>
          </a:p>
          <a:p>
            <a:endParaRPr lang="cy-GB" dirty="0"/>
          </a:p>
          <a:p>
            <a:r>
              <a:rPr lang="cy-GB" dirty="0" smtClean="0"/>
              <a:t>Clark, 2005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66962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9525000" cy="715962"/>
          </a:xfrm>
        </p:spPr>
        <p:txBody>
          <a:bodyPr>
            <a:noAutofit/>
          </a:bodyPr>
          <a:lstStyle/>
          <a:p>
            <a:r>
              <a:rPr lang="cy-GB" sz="2400" dirty="0" smtClean="0"/>
              <a:t>Defnyddio’r </a:t>
            </a:r>
            <a:r>
              <a:rPr lang="cy-GB" sz="2400" dirty="0" smtClean="0"/>
              <a:t>Dull Mosaig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i="1" dirty="0" smtClean="0">
                <a:solidFill>
                  <a:schemeClr val="tx2"/>
                </a:solidFill>
              </a:rPr>
              <a:t>Using the mosaic approach</a:t>
            </a:r>
            <a:endParaRPr lang="en-GB" sz="2400" i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24400" y="1219200"/>
            <a:ext cx="4038600" cy="4906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In small groups (3-4) take pictures around campus of places that are important to you.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These could be places important or meaningful to you.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Places you find make you happy or support you time at University.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They can also be places you are not happy with or have a negative feeling about. Everyone must have an opportunity to choose somewhere to photograph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Bring the pictures back and discuss in your small groups why you have chosen the pictures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On a flipchart put down the main points of your discussions and feedback to the whole class.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Are there any areas of the campus that are seen as positive – Why?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Are there any areas seen as negative  why?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What should happen with these finding next?</a:t>
            </a:r>
          </a:p>
          <a:p>
            <a:pPr marL="0" indent="0">
              <a:buNone/>
            </a:pPr>
            <a:endParaRPr lang="en-GB" sz="1600" i="1" dirty="0">
              <a:solidFill>
                <a:schemeClr val="tx2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1143000"/>
            <a:ext cx="4038600" cy="5105400"/>
          </a:xfrm>
        </p:spPr>
        <p:txBody>
          <a:bodyPr>
            <a:normAutofit fontScale="25000" lnSpcReduction="20000"/>
          </a:bodyPr>
          <a:lstStyle/>
          <a:p>
            <a:r>
              <a:rPr lang="cy-GB" sz="6400" dirty="0" smtClean="0"/>
              <a:t>Mewn grwpiau bach (3-4) ewch o amgylch </a:t>
            </a:r>
            <a:r>
              <a:rPr lang="cy-GB" sz="6400" dirty="0" smtClean="0"/>
              <a:t>y </a:t>
            </a:r>
            <a:r>
              <a:rPr lang="cy-GB" sz="6400" dirty="0" smtClean="0"/>
              <a:t>campws yn tynnu lluniau o lefydd sy’n bwysig </a:t>
            </a:r>
            <a:r>
              <a:rPr lang="cy-GB" sz="6400" dirty="0" smtClean="0"/>
              <a:t>i </a:t>
            </a:r>
            <a:r>
              <a:rPr lang="cy-GB" sz="6400" dirty="0" smtClean="0"/>
              <a:t>chi</a:t>
            </a:r>
          </a:p>
          <a:p>
            <a:r>
              <a:rPr lang="cy-GB" sz="6400" dirty="0" smtClean="0"/>
              <a:t>Gall rhain fod yn ardaloedd sy’n bwysig neu’n ystyrlon i chi</a:t>
            </a:r>
          </a:p>
          <a:p>
            <a:r>
              <a:rPr lang="cy-GB" sz="6400" dirty="0" smtClean="0"/>
              <a:t>Efallai lleoedd sydd yn eich gwneud yn hapus neu sydd wedi cefnogi eich amser yn y Brifysgol.</a:t>
            </a:r>
          </a:p>
          <a:p>
            <a:r>
              <a:rPr lang="cy-GB" sz="6400" dirty="0" smtClean="0"/>
              <a:t>Maent  hefyd yn medru </a:t>
            </a:r>
            <a:r>
              <a:rPr lang="cy-GB" sz="6400" dirty="0" smtClean="0"/>
              <a:t>bod </a:t>
            </a:r>
            <a:r>
              <a:rPr lang="cy-GB" sz="6400" dirty="0" smtClean="0"/>
              <a:t>yn lleoedd nad ydych yn hapus </a:t>
            </a:r>
            <a:r>
              <a:rPr lang="cy-GB" sz="6400" dirty="0" smtClean="0"/>
              <a:t>â nhw neu </a:t>
            </a:r>
            <a:r>
              <a:rPr lang="cy-GB" sz="6400" dirty="0" smtClean="0"/>
              <a:t>mae gennych deimladau negyddol </a:t>
            </a:r>
            <a:r>
              <a:rPr lang="cy-GB" sz="6400" dirty="0" smtClean="0"/>
              <a:t>amdanynt</a:t>
            </a:r>
            <a:endParaRPr lang="cy-GB" sz="6400" dirty="0" smtClean="0"/>
          </a:p>
          <a:p>
            <a:r>
              <a:rPr lang="cy-GB" sz="6400" dirty="0" smtClean="0"/>
              <a:t>Dewch </a:t>
            </a:r>
            <a:r>
              <a:rPr lang="cy-GB" sz="6400" dirty="0" err="1" smtClean="0"/>
              <a:t>â’ch</a:t>
            </a:r>
            <a:r>
              <a:rPr lang="cy-GB" sz="6400" dirty="0" smtClean="0"/>
              <a:t> </a:t>
            </a:r>
            <a:r>
              <a:rPr lang="cy-GB" sz="6400" dirty="0" smtClean="0"/>
              <a:t>lluniau </a:t>
            </a:r>
            <a:r>
              <a:rPr lang="cy-GB" sz="6400" dirty="0" smtClean="0"/>
              <a:t>nôl i’r </a:t>
            </a:r>
            <a:r>
              <a:rPr lang="cy-GB" sz="6400" dirty="0" smtClean="0"/>
              <a:t>ddarlith a thrafodwch o fewn eich grŵp bach pam yr ydych wedi eu dewis</a:t>
            </a:r>
          </a:p>
          <a:p>
            <a:r>
              <a:rPr lang="cy-GB" sz="6400" dirty="0" smtClean="0"/>
              <a:t>Ar </a:t>
            </a:r>
            <a:r>
              <a:rPr lang="cy-GB" sz="6400" dirty="0" smtClean="0"/>
              <a:t>siart troi nodwch </a:t>
            </a:r>
            <a:r>
              <a:rPr lang="cy-GB" sz="6400" dirty="0" smtClean="0"/>
              <a:t>y </a:t>
            </a:r>
            <a:r>
              <a:rPr lang="cy-GB" sz="6400" dirty="0" smtClean="0"/>
              <a:t>prif bwyntiau </a:t>
            </a:r>
            <a:r>
              <a:rPr lang="cy-GB" sz="6400" dirty="0" smtClean="0"/>
              <a:t>o’ch trafodaeth </a:t>
            </a:r>
            <a:r>
              <a:rPr lang="cy-GB" sz="6400" dirty="0" smtClean="0"/>
              <a:t>ac </a:t>
            </a:r>
            <a:r>
              <a:rPr lang="cy-GB" sz="6400" dirty="0" smtClean="0"/>
              <a:t>wedyn fe gewch </a:t>
            </a:r>
            <a:r>
              <a:rPr lang="cy-GB" sz="6400" dirty="0" smtClean="0"/>
              <a:t>gyfle i roi </a:t>
            </a:r>
            <a:r>
              <a:rPr lang="cy-GB" sz="6400" dirty="0" smtClean="0"/>
              <a:t>adborth i’r dosbarth cyfan</a:t>
            </a:r>
          </a:p>
          <a:p>
            <a:r>
              <a:rPr lang="cy-GB" sz="6400" dirty="0" smtClean="0"/>
              <a:t>Oes yna ardaloedd o’r </a:t>
            </a:r>
            <a:r>
              <a:rPr lang="cy-GB" sz="6400" dirty="0" smtClean="0"/>
              <a:t>campws </a:t>
            </a:r>
            <a:r>
              <a:rPr lang="cy-GB" sz="6400" dirty="0" smtClean="0"/>
              <a:t>sydd yn cael eu gweld yn bositif. Pam?</a:t>
            </a:r>
          </a:p>
          <a:p>
            <a:r>
              <a:rPr lang="cy-GB" sz="6400" dirty="0" smtClean="0"/>
              <a:t>Oes rhai ardaloedd sydd yn cael eu gweld yn negyddol-Pam?</a:t>
            </a:r>
          </a:p>
          <a:p>
            <a:r>
              <a:rPr lang="cy-GB" sz="6400" dirty="0" smtClean="0"/>
              <a:t>Be ddylai </a:t>
            </a:r>
            <a:r>
              <a:rPr lang="cy-GB" sz="6400" dirty="0" smtClean="0"/>
              <a:t>ddigwydd nesaf gyda’r  </a:t>
            </a:r>
            <a:r>
              <a:rPr lang="cy-GB" sz="6400" dirty="0" smtClean="0"/>
              <a:t>canlyniadau </a:t>
            </a:r>
            <a:r>
              <a:rPr lang="cy-GB" sz="6400" dirty="0" smtClean="0"/>
              <a:t>yma?</a:t>
            </a:r>
            <a:endParaRPr lang="cy-GB" sz="6400" dirty="0" smtClean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0861785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r>
              <a:rPr lang="en-GB" dirty="0" smtClean="0"/>
              <a:t> / </a:t>
            </a:r>
            <a:r>
              <a:rPr lang="en-GB" i="1" dirty="0" smtClean="0">
                <a:solidFill>
                  <a:schemeClr val="tx2"/>
                </a:solidFill>
              </a:rPr>
              <a:t>Further Reading</a:t>
            </a:r>
            <a:endParaRPr lang="en-GB" i="1" dirty="0">
              <a:solidFill>
                <a:schemeClr val="tx2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000" y="1905000"/>
            <a:ext cx="8305800" cy="42211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Clark, A. (2005) ‘Ways of seeing: using the Mosaic approach to listen to young children’s perspectives</a:t>
            </a:r>
            <a:r>
              <a:rPr lang="en-US" dirty="0" smtClean="0"/>
              <a:t>’, in </a:t>
            </a:r>
            <a:r>
              <a:rPr lang="en-US" dirty="0"/>
              <a:t>Clark, A., </a:t>
            </a:r>
            <a:r>
              <a:rPr lang="en-US" dirty="0" err="1"/>
              <a:t>Kjørholt</a:t>
            </a:r>
            <a:r>
              <a:rPr lang="en-US" dirty="0"/>
              <a:t> and Moss, P. (eds.) </a:t>
            </a:r>
            <a:r>
              <a:rPr lang="en-US" i="1" dirty="0"/>
              <a:t>Beyond Listening</a:t>
            </a:r>
            <a:r>
              <a:rPr lang="en-US" dirty="0"/>
              <a:t>. Children’s </a:t>
            </a:r>
            <a:r>
              <a:rPr lang="en-US" dirty="0" smtClean="0"/>
              <a:t>perspectives on </a:t>
            </a:r>
            <a:r>
              <a:rPr lang="en-US" dirty="0"/>
              <a:t>early childhood services. Bristol: Policy Press, pp. 29–49</a:t>
            </a:r>
            <a:r>
              <a:rPr lang="en-US" dirty="0" smtClean="0"/>
              <a:t>.  (on Moodle)</a:t>
            </a:r>
          </a:p>
          <a:p>
            <a:pPr marL="0" indent="0">
              <a:buNone/>
            </a:pPr>
            <a:r>
              <a:rPr lang="en-US" dirty="0" smtClean="0"/>
              <a:t>Clark, A and Moss, P (2011) </a:t>
            </a:r>
            <a:r>
              <a:rPr lang="en-US" i="1" dirty="0" smtClean="0"/>
              <a:t>Listening to Young Children: The Mosaic Approach ( 2</a:t>
            </a:r>
            <a:r>
              <a:rPr lang="en-US" i="1" baseline="30000" dirty="0" smtClean="0"/>
              <a:t>nd</a:t>
            </a:r>
            <a:r>
              <a:rPr lang="en-US" i="1" dirty="0" smtClean="0"/>
              <a:t> ed.) </a:t>
            </a:r>
            <a:r>
              <a:rPr lang="en-US" dirty="0" smtClean="0"/>
              <a:t>National Children's Bureau Enterprises Ltd London.</a:t>
            </a:r>
          </a:p>
          <a:p>
            <a:pPr marL="0" indent="0">
              <a:buNone/>
            </a:pPr>
            <a:r>
              <a:rPr lang="en-US" dirty="0" smtClean="0"/>
              <a:t>Hart, R.A (1992) </a:t>
            </a:r>
            <a:r>
              <a:rPr lang="en-US" i="1" dirty="0" smtClean="0"/>
              <a:t>Children's Participation From Tokenism to Citizenship. </a:t>
            </a:r>
            <a:r>
              <a:rPr lang="en-US" i="1" dirty="0" err="1" smtClean="0"/>
              <a:t>Innocenti</a:t>
            </a:r>
            <a:r>
              <a:rPr lang="en-US" i="1" dirty="0" smtClean="0"/>
              <a:t> Essay Number 4</a:t>
            </a:r>
            <a:r>
              <a:rPr lang="en-US" dirty="0" smtClean="0"/>
              <a:t>, Florence; UNICEF.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 smtClean="0"/>
              <a:t>Darllen</a:t>
            </a:r>
            <a:r>
              <a:rPr lang="en-US" dirty="0" smtClean="0"/>
              <a:t> </a:t>
            </a:r>
            <a:r>
              <a:rPr lang="en-US" dirty="0" err="1" smtClean="0"/>
              <a:t>pellach</a:t>
            </a:r>
            <a:r>
              <a:rPr lang="en-US" dirty="0" smtClean="0"/>
              <a:t> </a:t>
            </a:r>
            <a:r>
              <a:rPr lang="en-US" dirty="0" err="1" smtClean="0"/>
              <a:t>hefyd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smtClean="0"/>
              <a:t> Moodle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Also </a:t>
            </a:r>
            <a:r>
              <a:rPr lang="en-US" dirty="0" smtClean="0"/>
              <a:t>reading on Moodle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9928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7">
      <a:dk1>
        <a:sysClr val="windowText" lastClr="000000"/>
      </a:dk1>
      <a:lt1>
        <a:srgbClr val="FFFF99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415</TotalTime>
  <Words>1134</Words>
  <Application>Microsoft Office PowerPoint</Application>
  <PresentationFormat>On-screen Show (4:3)</PresentationFormat>
  <Paragraphs>132</Paragraphs>
  <Slides>12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4" baseType="lpstr">
      <vt:lpstr>Office Theme</vt:lpstr>
      <vt:lpstr>20140311PresentationUWTSDTemplate</vt:lpstr>
      <vt:lpstr>Ymchwil Cyfranogol a’r Dull Mosaig   Participatory Research and the  Mosaic Approach </vt:lpstr>
      <vt:lpstr>Meini prawf y SGC sy’n cael sylw yn y ddarlith heddiw / Nos knowledge criteria covered in todays lecture</vt:lpstr>
      <vt:lpstr>Gall ymchwil fod:  Research can be:</vt:lpstr>
      <vt:lpstr> Ymchwil Cyfranogol  Participatory Research </vt:lpstr>
      <vt:lpstr>Cysylltiadau cryf â: Strong links to: </vt:lpstr>
      <vt:lpstr>CCUHP / UNCRC </vt:lpstr>
      <vt:lpstr>PowerPoint Presentation</vt:lpstr>
      <vt:lpstr>Ymchwil yn defnyddio’r Dull Mosaic  Research using the Mosaic Approach</vt:lpstr>
      <vt:lpstr> Awgryma Clark a Moss Ddull Mosaig dau gam Clark and Moss suggest a two staged Mosaic Approach:  </vt:lpstr>
      <vt:lpstr> ‘Darnau’ methodolegol y dull Mosaig / Methodological ‘pieces’ of the Mosaic approach  </vt:lpstr>
      <vt:lpstr>Defnyddio’r Dull Mosaig Using the mosaic approach</vt:lpstr>
      <vt:lpstr>Darllen pellach / Further Reading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Participatory Research  Mosaic Approach</dc:title>
  <dc:creator>Administrator</dc:creator>
  <cp:lastModifiedBy>Administrator</cp:lastModifiedBy>
  <cp:revision>48</cp:revision>
  <cp:lastPrinted>2017-08-03T11:11:39Z</cp:lastPrinted>
  <dcterms:created xsi:type="dcterms:W3CDTF">2013-11-13T13:51:08Z</dcterms:created>
  <dcterms:modified xsi:type="dcterms:W3CDTF">2017-09-11T11:01:28Z</dcterms:modified>
</cp:coreProperties>
</file>