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2" r:id="rId3"/>
    <p:sldId id="259" r:id="rId4"/>
    <p:sldId id="264" r:id="rId5"/>
    <p:sldId id="266" r:id="rId6"/>
    <p:sldId id="263" r:id="rId7"/>
    <p:sldId id="257" r:id="rId8"/>
    <p:sldId id="258" r:id="rId9"/>
    <p:sldId id="265"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BBAA14-6F01-9744-B4BC-BBDB55001F7D}" v="170" dt="2022-07-26T21:40:06.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7"/>
    <p:restoredTop sz="94632"/>
  </p:normalViewPr>
  <p:slideViewPr>
    <p:cSldViewPr snapToGrid="0" snapToObjects="1">
      <p:cViewPr varScale="1">
        <p:scale>
          <a:sx n="108" d="100"/>
          <a:sy n="108" d="100"/>
        </p:scale>
        <p:origin x="7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hyperlink" Target="https://sourceessay.com/hr-strategy-at-apple-make-their-employees-creative-and-innovative/" TargetMode="External"/><Relationship Id="rId2" Type="http://schemas.openxmlformats.org/officeDocument/2006/relationships/hyperlink" Target="https://www.apple.com/careers/us/corporate-functions.html" TargetMode="External"/><Relationship Id="rId1" Type="http://schemas.openxmlformats.org/officeDocument/2006/relationships/hyperlink" Target="https://bohatala.com/strategic-human-resource-activities-at-apple-inc/"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sourceessay.com/hr-strategy-at-apple-make-their-employees-creative-and-innovative/" TargetMode="External"/><Relationship Id="rId2" Type="http://schemas.openxmlformats.org/officeDocument/2006/relationships/hyperlink" Target="https://www.apple.com/careers/us/corporate-functions.html" TargetMode="External"/><Relationship Id="rId1" Type="http://schemas.openxmlformats.org/officeDocument/2006/relationships/hyperlink" Target="https://bohatala.com/strategic-human-resource-activities-at-apple-inc/"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419897-D506-415A-A8EE-D3A6006DE40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092C4FF-9400-48B4-BEBF-432B1EB63A03}">
      <dgm:prSet custT="1"/>
      <dgm:spPr/>
      <dgm:t>
        <a:bodyPr/>
        <a:lstStyle/>
        <a:p>
          <a:r>
            <a:rPr lang="en-US" sz="1400" dirty="0">
              <a:hlinkClick xmlns:r="http://schemas.openxmlformats.org/officeDocument/2006/relationships" r:id="rId1"/>
            </a:rPr>
            <a:t>https://bohatala.com/strategic-human-resource-activities-at-apple-inc/</a:t>
          </a:r>
          <a:endParaRPr lang="en-US" sz="1400" dirty="0"/>
        </a:p>
      </dgm:t>
    </dgm:pt>
    <dgm:pt modelId="{5D2CF44C-0A09-49AA-A671-BC1CF46E2B3B}" type="parTrans" cxnId="{11CCCCD3-139F-43CF-8962-48C32614E129}">
      <dgm:prSet/>
      <dgm:spPr/>
      <dgm:t>
        <a:bodyPr/>
        <a:lstStyle/>
        <a:p>
          <a:endParaRPr lang="en-US"/>
        </a:p>
      </dgm:t>
    </dgm:pt>
    <dgm:pt modelId="{B0A85DF2-D979-4BFD-ACEB-DEDB3B1AAEE5}" type="sibTrans" cxnId="{11CCCCD3-139F-43CF-8962-48C32614E129}">
      <dgm:prSet/>
      <dgm:spPr/>
      <dgm:t>
        <a:bodyPr/>
        <a:lstStyle/>
        <a:p>
          <a:endParaRPr lang="en-US"/>
        </a:p>
      </dgm:t>
    </dgm:pt>
    <dgm:pt modelId="{AB82856E-C7D0-4DB9-8C5A-56426CD136E0}">
      <dgm:prSet custT="1"/>
      <dgm:spPr/>
      <dgm:t>
        <a:bodyPr/>
        <a:lstStyle/>
        <a:p>
          <a:r>
            <a:rPr lang="en-US" sz="1400" dirty="0">
              <a:hlinkClick xmlns:r="http://schemas.openxmlformats.org/officeDocument/2006/relationships" r:id="rId2"/>
            </a:rPr>
            <a:t>https://www.apple.com/careers/us/corporate-functions.html</a:t>
          </a:r>
          <a:endParaRPr lang="en-US" sz="1400" dirty="0"/>
        </a:p>
      </dgm:t>
    </dgm:pt>
    <dgm:pt modelId="{01318D6E-72EA-48D1-8FCF-9935E08B0428}" type="parTrans" cxnId="{015E1CC4-9675-42F1-B40B-D9BDD010A9EC}">
      <dgm:prSet/>
      <dgm:spPr/>
      <dgm:t>
        <a:bodyPr/>
        <a:lstStyle/>
        <a:p>
          <a:endParaRPr lang="en-US"/>
        </a:p>
      </dgm:t>
    </dgm:pt>
    <dgm:pt modelId="{5460680C-7958-41DB-B32D-3255252102CB}" type="sibTrans" cxnId="{015E1CC4-9675-42F1-B40B-D9BDD010A9EC}">
      <dgm:prSet/>
      <dgm:spPr/>
      <dgm:t>
        <a:bodyPr/>
        <a:lstStyle/>
        <a:p>
          <a:endParaRPr lang="en-US"/>
        </a:p>
      </dgm:t>
    </dgm:pt>
    <dgm:pt modelId="{D2345254-309C-442A-BC50-DAE7E8F0E81D}">
      <dgm:prSet custT="1"/>
      <dgm:spPr/>
      <dgm:t>
        <a:bodyPr/>
        <a:lstStyle/>
        <a:p>
          <a:r>
            <a:rPr lang="en-US" sz="1400" dirty="0">
              <a:hlinkClick xmlns:r="http://schemas.openxmlformats.org/officeDocument/2006/relationships" r:id="rId3"/>
            </a:rPr>
            <a:t>https://sourceessay.com/hr-strategy-at-apple-make-their-employees-creative-and-innovative/</a:t>
          </a:r>
          <a:endParaRPr lang="en-US" sz="1400" dirty="0"/>
        </a:p>
        <a:p>
          <a:endParaRPr lang="en-GB" sz="1400" dirty="0"/>
        </a:p>
      </dgm:t>
    </dgm:pt>
    <dgm:pt modelId="{570B331D-D65D-4D57-86EA-C51B69B43D04}" type="parTrans" cxnId="{FE184293-DAB7-45E4-8B8A-71780EEB8ABE}">
      <dgm:prSet/>
      <dgm:spPr/>
      <dgm:t>
        <a:bodyPr/>
        <a:lstStyle/>
        <a:p>
          <a:endParaRPr lang="en-US"/>
        </a:p>
      </dgm:t>
    </dgm:pt>
    <dgm:pt modelId="{615991E1-E93F-4C82-9B5F-7AF078FE92FF}" type="sibTrans" cxnId="{FE184293-DAB7-45E4-8B8A-71780EEB8ABE}">
      <dgm:prSet/>
      <dgm:spPr/>
      <dgm:t>
        <a:bodyPr/>
        <a:lstStyle/>
        <a:p>
          <a:endParaRPr lang="en-US"/>
        </a:p>
      </dgm:t>
    </dgm:pt>
    <dgm:pt modelId="{88F0756C-81D3-D44F-8271-7603AD6BC2CF}">
      <dgm:prSet/>
      <dgm:spPr/>
      <dgm:t>
        <a:bodyPr/>
        <a:lstStyle/>
        <a:p>
          <a:r>
            <a:rPr lang="en-GB" b="0" i="0" u="none" dirty="0"/>
            <a:t>Armstrong, M. (2020). </a:t>
          </a:r>
          <a:r>
            <a:rPr lang="en-GB" b="0" i="1" u="none" dirty="0"/>
            <a:t>Armstrong’s handbook of human resource management practice </a:t>
          </a:r>
          <a:r>
            <a:rPr lang="en-GB" b="0" i="0" u="none" dirty="0"/>
            <a:t>(Fifteen edition., p. 1 online resource (801 pages); S. Taylor, Ed.). London, England ; New York, New York ; New Delhi India</a:t>
          </a:r>
        </a:p>
        <a:p>
          <a:endParaRPr lang="en-GB" b="0" i="0" u="none" dirty="0"/>
        </a:p>
      </dgm:t>
    </dgm:pt>
    <dgm:pt modelId="{118FEC5A-495C-6247-A834-5A744173F7F9}" type="parTrans" cxnId="{E4E15D1C-583F-094D-8CC3-8A9039F68DCC}">
      <dgm:prSet/>
      <dgm:spPr/>
      <dgm:t>
        <a:bodyPr/>
        <a:lstStyle/>
        <a:p>
          <a:endParaRPr lang="en-GB"/>
        </a:p>
      </dgm:t>
    </dgm:pt>
    <dgm:pt modelId="{2D81628C-D07C-A142-92A0-994BC1FF0ED2}" type="sibTrans" cxnId="{E4E15D1C-583F-094D-8CC3-8A9039F68DCC}">
      <dgm:prSet/>
      <dgm:spPr/>
      <dgm:t>
        <a:bodyPr/>
        <a:lstStyle/>
        <a:p>
          <a:endParaRPr lang="en-GB"/>
        </a:p>
      </dgm:t>
    </dgm:pt>
    <dgm:pt modelId="{FDED097C-5E52-9547-8D08-7D695C9DC965}" type="pres">
      <dgm:prSet presAssocID="{52419897-D506-415A-A8EE-D3A6006DE40F}" presName="vert0" presStyleCnt="0">
        <dgm:presLayoutVars>
          <dgm:dir/>
          <dgm:animOne val="branch"/>
          <dgm:animLvl val="lvl"/>
        </dgm:presLayoutVars>
      </dgm:prSet>
      <dgm:spPr/>
    </dgm:pt>
    <dgm:pt modelId="{8A69E2DC-7D5F-584E-A915-498E062DF9D8}" type="pres">
      <dgm:prSet presAssocID="{9092C4FF-9400-48B4-BEBF-432B1EB63A03}" presName="thickLine" presStyleLbl="alignNode1" presStyleIdx="0" presStyleCnt="4"/>
      <dgm:spPr/>
    </dgm:pt>
    <dgm:pt modelId="{779CB313-8E64-2841-810E-B53F258EFB76}" type="pres">
      <dgm:prSet presAssocID="{9092C4FF-9400-48B4-BEBF-432B1EB63A03}" presName="horz1" presStyleCnt="0"/>
      <dgm:spPr/>
    </dgm:pt>
    <dgm:pt modelId="{A64399DC-7F47-9745-B99D-AF81E2010B7E}" type="pres">
      <dgm:prSet presAssocID="{9092C4FF-9400-48B4-BEBF-432B1EB63A03}" presName="tx1" presStyleLbl="revTx" presStyleIdx="0" presStyleCnt="4"/>
      <dgm:spPr/>
    </dgm:pt>
    <dgm:pt modelId="{5336F419-9E39-DF48-86C6-4B3336A4B285}" type="pres">
      <dgm:prSet presAssocID="{9092C4FF-9400-48B4-BEBF-432B1EB63A03}" presName="vert1" presStyleCnt="0"/>
      <dgm:spPr/>
    </dgm:pt>
    <dgm:pt modelId="{1C2D4E52-7D6A-6E44-802B-497551359F90}" type="pres">
      <dgm:prSet presAssocID="{AB82856E-C7D0-4DB9-8C5A-56426CD136E0}" presName="thickLine" presStyleLbl="alignNode1" presStyleIdx="1" presStyleCnt="4"/>
      <dgm:spPr/>
    </dgm:pt>
    <dgm:pt modelId="{C6F0EDF3-D4D3-9544-B4AD-0D61034DB4E5}" type="pres">
      <dgm:prSet presAssocID="{AB82856E-C7D0-4DB9-8C5A-56426CD136E0}" presName="horz1" presStyleCnt="0"/>
      <dgm:spPr/>
    </dgm:pt>
    <dgm:pt modelId="{56236319-8A76-4A42-922D-6196E584A363}" type="pres">
      <dgm:prSet presAssocID="{AB82856E-C7D0-4DB9-8C5A-56426CD136E0}" presName="tx1" presStyleLbl="revTx" presStyleIdx="1" presStyleCnt="4" custScaleX="92822" custScaleY="152616"/>
      <dgm:spPr/>
    </dgm:pt>
    <dgm:pt modelId="{9693FB97-113E-8246-91C8-57E27BE56926}" type="pres">
      <dgm:prSet presAssocID="{AB82856E-C7D0-4DB9-8C5A-56426CD136E0}" presName="vert1" presStyleCnt="0"/>
      <dgm:spPr/>
    </dgm:pt>
    <dgm:pt modelId="{4ACFD150-8BEB-A241-A31B-929D6D6F3CF2}" type="pres">
      <dgm:prSet presAssocID="{D2345254-309C-442A-BC50-DAE7E8F0E81D}" presName="thickLine" presStyleLbl="alignNode1" presStyleIdx="2" presStyleCnt="4"/>
      <dgm:spPr/>
    </dgm:pt>
    <dgm:pt modelId="{3EBEADAC-C37A-844A-9CD8-126226727E62}" type="pres">
      <dgm:prSet presAssocID="{D2345254-309C-442A-BC50-DAE7E8F0E81D}" presName="horz1" presStyleCnt="0"/>
      <dgm:spPr/>
    </dgm:pt>
    <dgm:pt modelId="{1CAD7BB8-EE5A-B84D-BD95-D73C5D18E248}" type="pres">
      <dgm:prSet presAssocID="{D2345254-309C-442A-BC50-DAE7E8F0E81D}" presName="tx1" presStyleLbl="revTx" presStyleIdx="2" presStyleCnt="4"/>
      <dgm:spPr/>
    </dgm:pt>
    <dgm:pt modelId="{EDB6E5B7-F2E7-1342-9C61-F8ACD7C30BE7}" type="pres">
      <dgm:prSet presAssocID="{D2345254-309C-442A-BC50-DAE7E8F0E81D}" presName="vert1" presStyleCnt="0"/>
      <dgm:spPr/>
    </dgm:pt>
    <dgm:pt modelId="{F1D3BD3A-B2FF-6340-BC45-3F11B1AA505B}" type="pres">
      <dgm:prSet presAssocID="{88F0756C-81D3-D44F-8271-7603AD6BC2CF}" presName="thickLine" presStyleLbl="alignNode1" presStyleIdx="3" presStyleCnt="4"/>
      <dgm:spPr/>
    </dgm:pt>
    <dgm:pt modelId="{EB873ED5-04E0-5243-9812-95C0E6989F9B}" type="pres">
      <dgm:prSet presAssocID="{88F0756C-81D3-D44F-8271-7603AD6BC2CF}" presName="horz1" presStyleCnt="0"/>
      <dgm:spPr/>
    </dgm:pt>
    <dgm:pt modelId="{F37DDEF6-A490-4943-8ED3-C14119C237B5}" type="pres">
      <dgm:prSet presAssocID="{88F0756C-81D3-D44F-8271-7603AD6BC2CF}" presName="tx1" presStyleLbl="revTx" presStyleIdx="3" presStyleCnt="4"/>
      <dgm:spPr/>
    </dgm:pt>
    <dgm:pt modelId="{2D8883E2-AB29-9E45-9146-C7506C57E4C2}" type="pres">
      <dgm:prSet presAssocID="{88F0756C-81D3-D44F-8271-7603AD6BC2CF}" presName="vert1" presStyleCnt="0"/>
      <dgm:spPr/>
    </dgm:pt>
  </dgm:ptLst>
  <dgm:cxnLst>
    <dgm:cxn modelId="{8626FF0E-3BE8-2D47-B7FB-9C2A69D3AB60}" type="presOf" srcId="{52419897-D506-415A-A8EE-D3A6006DE40F}" destId="{FDED097C-5E52-9547-8D08-7D695C9DC965}" srcOrd="0" destOrd="0" presId="urn:microsoft.com/office/officeart/2008/layout/LinedList"/>
    <dgm:cxn modelId="{E4E15D1C-583F-094D-8CC3-8A9039F68DCC}" srcId="{52419897-D506-415A-A8EE-D3A6006DE40F}" destId="{88F0756C-81D3-D44F-8271-7603AD6BC2CF}" srcOrd="3" destOrd="0" parTransId="{118FEC5A-495C-6247-A834-5A744173F7F9}" sibTransId="{2D81628C-D07C-A142-92A0-994BC1FF0ED2}"/>
    <dgm:cxn modelId="{74595C77-2609-1646-90A2-07CCA5BB5909}" type="presOf" srcId="{88F0756C-81D3-D44F-8271-7603AD6BC2CF}" destId="{F37DDEF6-A490-4943-8ED3-C14119C237B5}" srcOrd="0" destOrd="0" presId="urn:microsoft.com/office/officeart/2008/layout/LinedList"/>
    <dgm:cxn modelId="{F78F2F86-E718-7943-BAAE-460BE24B9402}" type="presOf" srcId="{AB82856E-C7D0-4DB9-8C5A-56426CD136E0}" destId="{56236319-8A76-4A42-922D-6196E584A363}" srcOrd="0" destOrd="0" presId="urn:microsoft.com/office/officeart/2008/layout/LinedList"/>
    <dgm:cxn modelId="{17174C8F-4B8F-3B40-8C21-C4CA7F83F8E9}" type="presOf" srcId="{9092C4FF-9400-48B4-BEBF-432B1EB63A03}" destId="{A64399DC-7F47-9745-B99D-AF81E2010B7E}" srcOrd="0" destOrd="0" presId="urn:microsoft.com/office/officeart/2008/layout/LinedList"/>
    <dgm:cxn modelId="{FE184293-DAB7-45E4-8B8A-71780EEB8ABE}" srcId="{52419897-D506-415A-A8EE-D3A6006DE40F}" destId="{D2345254-309C-442A-BC50-DAE7E8F0E81D}" srcOrd="2" destOrd="0" parTransId="{570B331D-D65D-4D57-86EA-C51B69B43D04}" sibTransId="{615991E1-E93F-4C82-9B5F-7AF078FE92FF}"/>
    <dgm:cxn modelId="{015E1CC4-9675-42F1-B40B-D9BDD010A9EC}" srcId="{52419897-D506-415A-A8EE-D3A6006DE40F}" destId="{AB82856E-C7D0-4DB9-8C5A-56426CD136E0}" srcOrd="1" destOrd="0" parTransId="{01318D6E-72EA-48D1-8FCF-9935E08B0428}" sibTransId="{5460680C-7958-41DB-B32D-3255252102CB}"/>
    <dgm:cxn modelId="{2BEC8AC4-37F2-6046-947D-D663B9DF72BF}" type="presOf" srcId="{D2345254-309C-442A-BC50-DAE7E8F0E81D}" destId="{1CAD7BB8-EE5A-B84D-BD95-D73C5D18E248}" srcOrd="0" destOrd="0" presId="urn:microsoft.com/office/officeart/2008/layout/LinedList"/>
    <dgm:cxn modelId="{11CCCCD3-139F-43CF-8962-48C32614E129}" srcId="{52419897-D506-415A-A8EE-D3A6006DE40F}" destId="{9092C4FF-9400-48B4-BEBF-432B1EB63A03}" srcOrd="0" destOrd="0" parTransId="{5D2CF44C-0A09-49AA-A671-BC1CF46E2B3B}" sibTransId="{B0A85DF2-D979-4BFD-ACEB-DEDB3B1AAEE5}"/>
    <dgm:cxn modelId="{D559044B-FC85-A842-AEF0-CA41DA432FED}" type="presParOf" srcId="{FDED097C-5E52-9547-8D08-7D695C9DC965}" destId="{8A69E2DC-7D5F-584E-A915-498E062DF9D8}" srcOrd="0" destOrd="0" presId="urn:microsoft.com/office/officeart/2008/layout/LinedList"/>
    <dgm:cxn modelId="{3C0ACF07-4DFD-F643-949F-21F3A4352A65}" type="presParOf" srcId="{FDED097C-5E52-9547-8D08-7D695C9DC965}" destId="{779CB313-8E64-2841-810E-B53F258EFB76}" srcOrd="1" destOrd="0" presId="urn:microsoft.com/office/officeart/2008/layout/LinedList"/>
    <dgm:cxn modelId="{F7ECA928-04B9-FB4E-AA91-5B40E19F2B64}" type="presParOf" srcId="{779CB313-8E64-2841-810E-B53F258EFB76}" destId="{A64399DC-7F47-9745-B99D-AF81E2010B7E}" srcOrd="0" destOrd="0" presId="urn:microsoft.com/office/officeart/2008/layout/LinedList"/>
    <dgm:cxn modelId="{86C7338A-A196-B14F-8E04-BF93C22DD186}" type="presParOf" srcId="{779CB313-8E64-2841-810E-B53F258EFB76}" destId="{5336F419-9E39-DF48-86C6-4B3336A4B285}" srcOrd="1" destOrd="0" presId="urn:microsoft.com/office/officeart/2008/layout/LinedList"/>
    <dgm:cxn modelId="{8C3FB7E5-9E6A-E34A-8336-DB62820F485E}" type="presParOf" srcId="{FDED097C-5E52-9547-8D08-7D695C9DC965}" destId="{1C2D4E52-7D6A-6E44-802B-497551359F90}" srcOrd="2" destOrd="0" presId="urn:microsoft.com/office/officeart/2008/layout/LinedList"/>
    <dgm:cxn modelId="{7C287833-FFFB-9347-A4FC-E0A5D4C95A73}" type="presParOf" srcId="{FDED097C-5E52-9547-8D08-7D695C9DC965}" destId="{C6F0EDF3-D4D3-9544-B4AD-0D61034DB4E5}" srcOrd="3" destOrd="0" presId="urn:microsoft.com/office/officeart/2008/layout/LinedList"/>
    <dgm:cxn modelId="{A44088F7-EED3-CA41-90B4-9A8D50107F7E}" type="presParOf" srcId="{C6F0EDF3-D4D3-9544-B4AD-0D61034DB4E5}" destId="{56236319-8A76-4A42-922D-6196E584A363}" srcOrd="0" destOrd="0" presId="urn:microsoft.com/office/officeart/2008/layout/LinedList"/>
    <dgm:cxn modelId="{A916C28B-B264-F146-8164-6C32035E7D54}" type="presParOf" srcId="{C6F0EDF3-D4D3-9544-B4AD-0D61034DB4E5}" destId="{9693FB97-113E-8246-91C8-57E27BE56926}" srcOrd="1" destOrd="0" presId="urn:microsoft.com/office/officeart/2008/layout/LinedList"/>
    <dgm:cxn modelId="{D00C9937-054B-314D-954C-1B50C9F0FCD1}" type="presParOf" srcId="{FDED097C-5E52-9547-8D08-7D695C9DC965}" destId="{4ACFD150-8BEB-A241-A31B-929D6D6F3CF2}" srcOrd="4" destOrd="0" presId="urn:microsoft.com/office/officeart/2008/layout/LinedList"/>
    <dgm:cxn modelId="{03F81A59-2880-814D-AE6F-135619D6109E}" type="presParOf" srcId="{FDED097C-5E52-9547-8D08-7D695C9DC965}" destId="{3EBEADAC-C37A-844A-9CD8-126226727E62}" srcOrd="5" destOrd="0" presId="urn:microsoft.com/office/officeart/2008/layout/LinedList"/>
    <dgm:cxn modelId="{BE02364A-FFF4-1749-AB9A-4B03CC831088}" type="presParOf" srcId="{3EBEADAC-C37A-844A-9CD8-126226727E62}" destId="{1CAD7BB8-EE5A-B84D-BD95-D73C5D18E248}" srcOrd="0" destOrd="0" presId="urn:microsoft.com/office/officeart/2008/layout/LinedList"/>
    <dgm:cxn modelId="{002D761B-40DD-0648-98E8-4D2CB5CE2117}" type="presParOf" srcId="{3EBEADAC-C37A-844A-9CD8-126226727E62}" destId="{EDB6E5B7-F2E7-1342-9C61-F8ACD7C30BE7}" srcOrd="1" destOrd="0" presId="urn:microsoft.com/office/officeart/2008/layout/LinedList"/>
    <dgm:cxn modelId="{3A5207B9-8AB6-EF47-9E01-439B99469B49}" type="presParOf" srcId="{FDED097C-5E52-9547-8D08-7D695C9DC965}" destId="{F1D3BD3A-B2FF-6340-BC45-3F11B1AA505B}" srcOrd="6" destOrd="0" presId="urn:microsoft.com/office/officeart/2008/layout/LinedList"/>
    <dgm:cxn modelId="{1DFBBDC3-4934-6142-A6FF-FCF4EBFE28A9}" type="presParOf" srcId="{FDED097C-5E52-9547-8D08-7D695C9DC965}" destId="{EB873ED5-04E0-5243-9812-95C0E6989F9B}" srcOrd="7" destOrd="0" presId="urn:microsoft.com/office/officeart/2008/layout/LinedList"/>
    <dgm:cxn modelId="{20ADB8AA-4450-914F-AD14-249EE49792B1}" type="presParOf" srcId="{EB873ED5-04E0-5243-9812-95C0E6989F9B}" destId="{F37DDEF6-A490-4943-8ED3-C14119C237B5}" srcOrd="0" destOrd="0" presId="urn:microsoft.com/office/officeart/2008/layout/LinedList"/>
    <dgm:cxn modelId="{A25EA200-F142-4E43-92C4-A6E77F0EECF6}" type="presParOf" srcId="{EB873ED5-04E0-5243-9812-95C0E6989F9B}" destId="{2D8883E2-AB29-9E45-9146-C7506C57E4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9E2DC-7D5F-584E-A915-498E062DF9D8}">
      <dsp:nvSpPr>
        <dsp:cNvPr id="0" name=""/>
        <dsp:cNvSpPr/>
      </dsp:nvSpPr>
      <dsp:spPr>
        <a:xfrm>
          <a:off x="0" y="2808"/>
          <a:ext cx="12039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4399DC-7F47-9745-B99D-AF81E2010B7E}">
      <dsp:nvSpPr>
        <dsp:cNvPr id="0" name=""/>
        <dsp:cNvSpPr/>
      </dsp:nvSpPr>
      <dsp:spPr>
        <a:xfrm>
          <a:off x="0" y="2808"/>
          <a:ext cx="12039598" cy="11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hlinkClick xmlns:r="http://schemas.openxmlformats.org/officeDocument/2006/relationships" r:id="rId1"/>
            </a:rPr>
            <a:t>https://bohatala.com/strategic-human-resource-activities-at-apple-inc/</a:t>
          </a:r>
          <a:endParaRPr lang="en-US" sz="1400" kern="1200" dirty="0"/>
        </a:p>
      </dsp:txBody>
      <dsp:txXfrm>
        <a:off x="0" y="2808"/>
        <a:ext cx="12039598" cy="1166783"/>
      </dsp:txXfrm>
    </dsp:sp>
    <dsp:sp modelId="{1C2D4E52-7D6A-6E44-802B-497551359F90}">
      <dsp:nvSpPr>
        <dsp:cNvPr id="0" name=""/>
        <dsp:cNvSpPr/>
      </dsp:nvSpPr>
      <dsp:spPr>
        <a:xfrm>
          <a:off x="0" y="1169591"/>
          <a:ext cx="12039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236319-8A76-4A42-922D-6196E584A363}">
      <dsp:nvSpPr>
        <dsp:cNvPr id="0" name=""/>
        <dsp:cNvSpPr/>
      </dsp:nvSpPr>
      <dsp:spPr>
        <a:xfrm>
          <a:off x="0" y="1169591"/>
          <a:ext cx="11164483" cy="1780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hlinkClick xmlns:r="http://schemas.openxmlformats.org/officeDocument/2006/relationships" r:id="rId2"/>
            </a:rPr>
            <a:t>https://www.apple.com/careers/us/corporate-functions.html</a:t>
          </a:r>
          <a:endParaRPr lang="en-US" sz="1400" kern="1200" dirty="0"/>
        </a:p>
      </dsp:txBody>
      <dsp:txXfrm>
        <a:off x="0" y="1169591"/>
        <a:ext cx="11164483" cy="1780697"/>
      </dsp:txXfrm>
    </dsp:sp>
    <dsp:sp modelId="{4ACFD150-8BEB-A241-A31B-929D6D6F3CF2}">
      <dsp:nvSpPr>
        <dsp:cNvPr id="0" name=""/>
        <dsp:cNvSpPr/>
      </dsp:nvSpPr>
      <dsp:spPr>
        <a:xfrm>
          <a:off x="0" y="2950289"/>
          <a:ext cx="12039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D7BB8-EE5A-B84D-BD95-D73C5D18E248}">
      <dsp:nvSpPr>
        <dsp:cNvPr id="0" name=""/>
        <dsp:cNvSpPr/>
      </dsp:nvSpPr>
      <dsp:spPr>
        <a:xfrm>
          <a:off x="0" y="2950289"/>
          <a:ext cx="12039598" cy="11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hlinkClick xmlns:r="http://schemas.openxmlformats.org/officeDocument/2006/relationships" r:id="rId3"/>
            </a:rPr>
            <a:t>https://sourceessay.com/hr-strategy-at-apple-make-their-employees-creative-and-innovative/</a:t>
          </a:r>
          <a:endParaRPr lang="en-US" sz="1400" kern="1200" dirty="0"/>
        </a:p>
        <a:p>
          <a:pPr marL="0" lvl="0" indent="0" algn="l" defTabSz="622300">
            <a:lnSpc>
              <a:spcPct val="90000"/>
            </a:lnSpc>
            <a:spcBef>
              <a:spcPct val="0"/>
            </a:spcBef>
            <a:spcAft>
              <a:spcPct val="35000"/>
            </a:spcAft>
            <a:buNone/>
          </a:pPr>
          <a:endParaRPr lang="en-GB" sz="1400" kern="1200" dirty="0"/>
        </a:p>
      </dsp:txBody>
      <dsp:txXfrm>
        <a:off x="0" y="2950289"/>
        <a:ext cx="12039598" cy="1166783"/>
      </dsp:txXfrm>
    </dsp:sp>
    <dsp:sp modelId="{F1D3BD3A-B2FF-6340-BC45-3F11B1AA505B}">
      <dsp:nvSpPr>
        <dsp:cNvPr id="0" name=""/>
        <dsp:cNvSpPr/>
      </dsp:nvSpPr>
      <dsp:spPr>
        <a:xfrm>
          <a:off x="0" y="4117072"/>
          <a:ext cx="12039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DDEF6-A490-4943-8ED3-C14119C237B5}">
      <dsp:nvSpPr>
        <dsp:cNvPr id="0" name=""/>
        <dsp:cNvSpPr/>
      </dsp:nvSpPr>
      <dsp:spPr>
        <a:xfrm>
          <a:off x="0" y="4117072"/>
          <a:ext cx="12039598" cy="11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u="none" kern="1200" dirty="0"/>
            <a:t>Armstrong, M. (2020). </a:t>
          </a:r>
          <a:r>
            <a:rPr lang="en-GB" sz="2100" b="0" i="1" u="none" kern="1200" dirty="0"/>
            <a:t>Armstrong’s handbook of human resource management practice </a:t>
          </a:r>
          <a:r>
            <a:rPr lang="en-GB" sz="2100" b="0" i="0" u="none" kern="1200" dirty="0"/>
            <a:t>(Fifteen edition., p. 1 online resource (801 pages); S. Taylor, Ed.). London, England ; New York, New York ; New Delhi India</a:t>
          </a:r>
        </a:p>
        <a:p>
          <a:pPr marL="0" lvl="0" indent="0" algn="l" defTabSz="933450">
            <a:lnSpc>
              <a:spcPct val="90000"/>
            </a:lnSpc>
            <a:spcBef>
              <a:spcPct val="0"/>
            </a:spcBef>
            <a:spcAft>
              <a:spcPct val="35000"/>
            </a:spcAft>
            <a:buNone/>
          </a:pPr>
          <a:endParaRPr lang="en-GB" sz="2100" b="0" i="0" u="none" kern="1200" dirty="0"/>
        </a:p>
      </dsp:txBody>
      <dsp:txXfrm>
        <a:off x="0" y="4117072"/>
        <a:ext cx="12039598" cy="11667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B0B70D-2607-0048-B872-BBF0A59E3952}" type="datetimeFigureOut">
              <a:rPr lang="en-US" smtClean="0"/>
              <a:t>7/28/2022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D98098-ECFF-9E40-846A-EB3B87BB9847}" type="slidenum">
              <a:rPr lang="en-US" smtClean="0"/>
              <a:t>‹#›</a:t>
            </a:fld>
            <a:endParaRPr lang="en-US"/>
          </a:p>
        </p:txBody>
      </p:sp>
    </p:spTree>
    <p:extLst>
      <p:ext uri="{BB962C8B-B14F-4D97-AF65-F5344CB8AC3E}">
        <p14:creationId xmlns:p14="http://schemas.microsoft.com/office/powerpoint/2010/main" val="4294050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3D98098-ECFF-9E40-846A-EB3B87BB9847}" type="slidenum">
              <a:rPr lang="en-US" smtClean="0"/>
              <a:t>1</a:t>
            </a:fld>
            <a:endParaRPr lang="en-US"/>
          </a:p>
        </p:txBody>
      </p:sp>
    </p:spTree>
    <p:extLst>
      <p:ext uri="{BB962C8B-B14F-4D97-AF65-F5344CB8AC3E}">
        <p14:creationId xmlns:p14="http://schemas.microsoft.com/office/powerpoint/2010/main" val="1278884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E5427-2B4D-701F-C7D9-295500D0B1C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EA5BD7-F668-5255-F7E1-2D2FD27AD3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6B5A4FF-CCC2-058D-F418-059BB8BA1AE5}"/>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5" name="Footer Placeholder 4">
            <a:extLst>
              <a:ext uri="{FF2B5EF4-FFF2-40B4-BE49-F238E27FC236}">
                <a16:creationId xmlns:a16="http://schemas.microsoft.com/office/drawing/2014/main" id="{D5B83CCC-13FE-1F7E-E04C-2CEEFB4B45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CE5631-1B90-877B-6B8F-5868D0261165}"/>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1102134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D3FDA-F5A7-78ED-28F6-FE45AA5D62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8A7FC3-60DF-C181-B77F-BF4FF40184F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4317E4-4362-25C3-A865-2D21AF8A19EC}"/>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5" name="Footer Placeholder 4">
            <a:extLst>
              <a:ext uri="{FF2B5EF4-FFF2-40B4-BE49-F238E27FC236}">
                <a16:creationId xmlns:a16="http://schemas.microsoft.com/office/drawing/2014/main" id="{BFB83891-8DD2-3B13-AAA5-43EA8D6950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F9CEE9-1323-7B27-2AC9-D8E49B1387B8}"/>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2986489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3B755-EAD5-F804-CC9B-32727636E7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96572D-34DC-6FEA-4820-DE9E9E2E3F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42F8AC-19E1-88EE-3F0E-BAB5FF8DC969}"/>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5" name="Footer Placeholder 4">
            <a:extLst>
              <a:ext uri="{FF2B5EF4-FFF2-40B4-BE49-F238E27FC236}">
                <a16:creationId xmlns:a16="http://schemas.microsoft.com/office/drawing/2014/main" id="{A27F4ABD-0487-C4A8-20E3-AAE160830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9D8E49-E1EB-1C00-4FF7-4272944FCDA7}"/>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716345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ED9AD-85EA-2C24-6174-D3F23907F73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9B6EAA-EBEA-39FB-3B5D-B2A0872572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C5307A2-A9FC-98BB-12B8-02827B07F8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4B06587-6589-95F1-6602-BE947AAC18C2}"/>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6" name="Footer Placeholder 5">
            <a:extLst>
              <a:ext uri="{FF2B5EF4-FFF2-40B4-BE49-F238E27FC236}">
                <a16:creationId xmlns:a16="http://schemas.microsoft.com/office/drawing/2014/main" id="{B48C8621-42DA-F540-F249-0140D86F77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411433-AC0B-4E5A-29BB-FA347F229CCC}"/>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3682672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F93A5-9865-4CBF-6A85-9C3361B0CB7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1E79C8A-02FD-5AF8-194F-FFE88CAE43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94ABE3-F8AD-EE90-5B48-F51A3ED9631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19F7811-627B-D485-A290-BDF34B8A70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29468C-CB93-58C6-8C02-BD0741D284D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696D854-D4D4-4849-257C-D744509AB388}"/>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8" name="Footer Placeholder 7">
            <a:extLst>
              <a:ext uri="{FF2B5EF4-FFF2-40B4-BE49-F238E27FC236}">
                <a16:creationId xmlns:a16="http://schemas.microsoft.com/office/drawing/2014/main" id="{58721BF3-4883-0C2F-280F-0C062E39F00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FF43589-28CC-90CF-B8C5-0932F855D34F}"/>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1955621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410A-8425-2FD8-0DB3-5B92583CA3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AEDAC26-A218-F6DE-C29D-3B4D197912E6}"/>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4" name="Footer Placeholder 3">
            <a:extLst>
              <a:ext uri="{FF2B5EF4-FFF2-40B4-BE49-F238E27FC236}">
                <a16:creationId xmlns:a16="http://schemas.microsoft.com/office/drawing/2014/main" id="{D7A642D3-B9BC-163F-DF70-8F2D607B93A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8F50EA-10D7-BE51-C51D-51C21A59D38E}"/>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2592249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9C4E28-8C31-1966-506C-8E2919D045FD}"/>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3" name="Footer Placeholder 2">
            <a:extLst>
              <a:ext uri="{FF2B5EF4-FFF2-40B4-BE49-F238E27FC236}">
                <a16:creationId xmlns:a16="http://schemas.microsoft.com/office/drawing/2014/main" id="{DBF7D738-52F5-A0E8-B971-591FBB7B499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355926-2DC9-05F6-1247-E2FC0EF4DD38}"/>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2962149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3F08-9727-24D3-3A7F-9823E92F1C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329E534-852F-5513-008E-C5584214E5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8C7DDFF-63D4-4E36-9C4F-84861E1EB8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605575-6E3D-9447-A325-B92D460FEBF7}"/>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6" name="Footer Placeholder 5">
            <a:extLst>
              <a:ext uri="{FF2B5EF4-FFF2-40B4-BE49-F238E27FC236}">
                <a16:creationId xmlns:a16="http://schemas.microsoft.com/office/drawing/2014/main" id="{39973861-43D0-4DE0-C31F-E28240CFC1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5D3639-B42D-7A35-A620-1BD73119CEAB}"/>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3922809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675A-7A19-578F-80CC-5AAFC58D9E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3ED2780-F76F-3926-D953-A118CB9AA7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1CB6D90-8B19-579A-B694-0F4675FDC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DC5587-3E16-1D2F-C5F5-F95805184381}"/>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6" name="Footer Placeholder 5">
            <a:extLst>
              <a:ext uri="{FF2B5EF4-FFF2-40B4-BE49-F238E27FC236}">
                <a16:creationId xmlns:a16="http://schemas.microsoft.com/office/drawing/2014/main" id="{D840EB03-9C68-4C1B-6E6F-8D07D06B9C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B017D8-5395-DE50-36BC-84674DAB7541}"/>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342467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94FF6-C7CC-DADB-1204-11E32BD3B74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7CAA5F4-EAC9-BF72-E5FD-A12C8B61C97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968B0-C5B3-122F-C287-DD4BAF6669AA}"/>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5" name="Footer Placeholder 4">
            <a:extLst>
              <a:ext uri="{FF2B5EF4-FFF2-40B4-BE49-F238E27FC236}">
                <a16:creationId xmlns:a16="http://schemas.microsoft.com/office/drawing/2014/main" id="{A3D7C4BA-5DB1-557C-E85A-FD9BA025AB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22BE7F-C9EA-BB3F-6345-E33A8D652924}"/>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1517376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48EAD4-94C0-3BCE-0E06-544ABC3555E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9F04E37-F990-5742-3196-4052E48800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5079B1-B9E0-7D2A-C56C-200CFFE05E68}"/>
              </a:ext>
            </a:extLst>
          </p:cNvPr>
          <p:cNvSpPr>
            <a:spLocks noGrp="1"/>
          </p:cNvSpPr>
          <p:nvPr>
            <p:ph type="dt" sz="half" idx="10"/>
          </p:nvPr>
        </p:nvSpPr>
        <p:spPr/>
        <p:txBody>
          <a:bodyPr/>
          <a:lstStyle/>
          <a:p>
            <a:fld id="{90726EB5-394B-684E-A4EC-5260DBB5CC29}" type="datetimeFigureOut">
              <a:rPr lang="en-US" smtClean="0"/>
              <a:t>7/28/2022</a:t>
            </a:fld>
            <a:endParaRPr lang="en-US"/>
          </a:p>
        </p:txBody>
      </p:sp>
      <p:sp>
        <p:nvSpPr>
          <p:cNvPr id="5" name="Footer Placeholder 4">
            <a:extLst>
              <a:ext uri="{FF2B5EF4-FFF2-40B4-BE49-F238E27FC236}">
                <a16:creationId xmlns:a16="http://schemas.microsoft.com/office/drawing/2014/main" id="{B3658A3E-DA4F-F8DF-2B59-5A583F581D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81A141-3420-A4D8-217E-A89C9D2315CE}"/>
              </a:ext>
            </a:extLst>
          </p:cNvPr>
          <p:cNvSpPr>
            <a:spLocks noGrp="1"/>
          </p:cNvSpPr>
          <p:nvPr>
            <p:ph type="sldNum" sz="quarter" idx="12"/>
          </p:nvPr>
        </p:nvSpPr>
        <p:spPr/>
        <p:txBody>
          <a:bodyPr/>
          <a:lstStyle/>
          <a:p>
            <a:fld id="{1979F8AF-891F-6343-8F8A-85236F6CC8A6}" type="slidenum">
              <a:rPr lang="en-US" smtClean="0"/>
              <a:t>‹#›</a:t>
            </a:fld>
            <a:endParaRPr lang="en-US"/>
          </a:p>
        </p:txBody>
      </p:sp>
    </p:spTree>
    <p:extLst>
      <p:ext uri="{BB962C8B-B14F-4D97-AF65-F5344CB8AC3E}">
        <p14:creationId xmlns:p14="http://schemas.microsoft.com/office/powerpoint/2010/main" val="3139857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16FE2D-EE38-B31C-A645-1625A4C245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879798-C0DB-9E77-DF44-07274C98B6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3C1AB0-91A3-0931-EBDF-0B96573AC6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726EB5-394B-684E-A4EC-5260DBB5CC29}" type="datetimeFigureOut">
              <a:rPr lang="en-US" smtClean="0"/>
              <a:t>7/28/2022</a:t>
            </a:fld>
            <a:endParaRPr lang="en-US"/>
          </a:p>
        </p:txBody>
      </p:sp>
      <p:sp>
        <p:nvSpPr>
          <p:cNvPr id="5" name="Footer Placeholder 4">
            <a:extLst>
              <a:ext uri="{FF2B5EF4-FFF2-40B4-BE49-F238E27FC236}">
                <a16:creationId xmlns:a16="http://schemas.microsoft.com/office/drawing/2014/main" id="{1D93816B-0A89-BBE1-62F6-3A5C8BF28B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E34291C-E506-8BF4-C1BF-B67B64465B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79F8AF-891F-6343-8F8A-85236F6CC8A6}" type="slidenum">
              <a:rPr lang="en-US" smtClean="0"/>
              <a:t>‹#›</a:t>
            </a:fld>
            <a:endParaRPr lang="en-US"/>
          </a:p>
        </p:txBody>
      </p:sp>
    </p:spTree>
    <p:extLst>
      <p:ext uri="{BB962C8B-B14F-4D97-AF65-F5344CB8AC3E}">
        <p14:creationId xmlns:p14="http://schemas.microsoft.com/office/powerpoint/2010/main" val="1842737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7.png"/><Relationship Id="rId4" Type="http://schemas.openxmlformats.org/officeDocument/2006/relationships/diagramQuickStyle" Target="../diagrams/quickStyle1.xml"/><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3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7">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1ECB1-6E6A-E354-EB20-305344738581}"/>
              </a:ext>
            </a:extLst>
          </p:cNvPr>
          <p:cNvSpPr>
            <a:spLocks noGrp="1"/>
          </p:cNvSpPr>
          <p:nvPr>
            <p:ph type="ctrTitle"/>
          </p:nvPr>
        </p:nvSpPr>
        <p:spPr>
          <a:xfrm>
            <a:off x="804672" y="802955"/>
            <a:ext cx="4977976" cy="1454051"/>
          </a:xfrm>
        </p:spPr>
        <p:txBody>
          <a:bodyPr vert="horz" lIns="91440" tIns="45720" rIns="91440" bIns="45720" rtlCol="0" anchor="ctr">
            <a:normAutofit fontScale="90000"/>
          </a:bodyPr>
          <a:lstStyle/>
          <a:p>
            <a:pPr algn="l"/>
            <a:r>
              <a:rPr lang="en-US" altLang="en-US" sz="3100" b="1" kern="1200" dirty="0">
                <a:solidFill>
                  <a:schemeClr val="tx2"/>
                </a:solidFill>
                <a:latin typeface="Arial" panose="020B0604020202020204" pitchFamily="34" charset="0"/>
                <a:cs typeface="Arial" panose="020B0604020202020204" pitchFamily="34" charset="0"/>
              </a:rPr>
              <a:t>Developing Relationships and </a:t>
            </a:r>
            <a:r>
              <a:rPr lang="en-US" altLang="en-US" sz="3100" b="1" kern="1200">
                <a:solidFill>
                  <a:schemeClr val="tx2"/>
                </a:solidFill>
                <a:latin typeface="Arial" panose="020B0604020202020204" pitchFamily="34" charset="0"/>
                <a:cs typeface="Arial" panose="020B0604020202020204" pitchFamily="34" charset="0"/>
              </a:rPr>
              <a:t>Workplace Achievement</a:t>
            </a:r>
            <a:br>
              <a:rPr lang="en-US" altLang="en-US" sz="3100" b="1" kern="1200" dirty="0">
                <a:solidFill>
                  <a:schemeClr val="tx2"/>
                </a:solidFill>
                <a:latin typeface="Arial" panose="020B0604020202020204" pitchFamily="34" charset="0"/>
                <a:cs typeface="Arial" panose="020B0604020202020204" pitchFamily="34" charset="0"/>
              </a:rPr>
            </a:br>
            <a:endParaRPr lang="en-US" sz="3100" b="1" kern="1200" dirty="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0A7E2DF-5FDB-9F51-C03E-1618EFA2F041}"/>
              </a:ext>
            </a:extLst>
          </p:cNvPr>
          <p:cNvSpPr>
            <a:spLocks noGrp="1"/>
          </p:cNvSpPr>
          <p:nvPr>
            <p:ph type="subTitle" idx="1"/>
          </p:nvPr>
        </p:nvSpPr>
        <p:spPr>
          <a:xfrm>
            <a:off x="804672" y="2421682"/>
            <a:ext cx="4977578" cy="3639289"/>
          </a:xfrm>
        </p:spPr>
        <p:txBody>
          <a:bodyPr vert="horz" lIns="91440" tIns="45720" rIns="91440" bIns="45720" rtlCol="0" anchor="ctr">
            <a:normAutofit/>
          </a:bodyPr>
          <a:lstStyle/>
          <a:p>
            <a:pPr indent="-228600" algn="l">
              <a:buFont typeface="Arial" panose="020B0604020202020204" pitchFamily="34" charset="0"/>
              <a:buChar char="•"/>
            </a:pPr>
            <a:r>
              <a:rPr lang="en-US" sz="1800" dirty="0">
                <a:solidFill>
                  <a:schemeClr val="tx2"/>
                </a:solidFill>
              </a:rPr>
              <a:t>Fatumata Djarai Djalo</a:t>
            </a:r>
          </a:p>
          <a:p>
            <a:pPr indent="-228600" algn="l">
              <a:buFont typeface="Arial" panose="020B0604020202020204" pitchFamily="34" charset="0"/>
              <a:buChar char="•"/>
            </a:pPr>
            <a:r>
              <a:rPr lang="en-US" sz="1800" dirty="0">
                <a:solidFill>
                  <a:schemeClr val="tx2"/>
                </a:solidFill>
              </a:rPr>
              <a:t>2008470</a:t>
            </a:r>
          </a:p>
          <a:p>
            <a:pPr indent="-228600" algn="l">
              <a:buFont typeface="Arial" panose="020B0604020202020204" pitchFamily="34" charset="0"/>
              <a:buChar char="•"/>
            </a:pPr>
            <a:r>
              <a:rPr lang="en-US" altLang="en-US" sz="1800" dirty="0">
                <a:solidFill>
                  <a:schemeClr val="tx2"/>
                </a:solidFill>
              </a:rPr>
              <a:t>BMSK 5102</a:t>
            </a:r>
            <a:endParaRPr lang="en-US" sz="1800" dirty="0">
              <a:solidFill>
                <a:schemeClr val="tx2"/>
              </a:solidFill>
            </a:endParaRPr>
          </a:p>
          <a:p>
            <a:pPr indent="-228600" algn="l">
              <a:buFont typeface="Arial" panose="020B0604020202020204" pitchFamily="34" charset="0"/>
              <a:buChar char="•"/>
            </a:pPr>
            <a:r>
              <a:rPr lang="en-US" sz="1800" dirty="0">
                <a:solidFill>
                  <a:schemeClr val="tx2"/>
                </a:solidFill>
              </a:rPr>
              <a:t>Nishi Ramsurrun</a:t>
            </a:r>
          </a:p>
          <a:p>
            <a:pPr algn="l"/>
            <a:endParaRPr lang="en-US" altLang="en-US" sz="1800" dirty="0">
              <a:solidFill>
                <a:schemeClr val="tx2"/>
              </a:solidFill>
            </a:endParaRPr>
          </a:p>
        </p:txBody>
      </p:sp>
      <p:grpSp>
        <p:nvGrpSpPr>
          <p:cNvPr id="55" name="Group 3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56" name="Freeform: Shape 40">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41">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42">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9" name="Graphic 32" descr="Business Growth">
            <a:extLst>
              <a:ext uri="{FF2B5EF4-FFF2-40B4-BE49-F238E27FC236}">
                <a16:creationId xmlns:a16="http://schemas.microsoft.com/office/drawing/2014/main" id="{252248D6-F5FB-D80B-2EE7-78A5E09B45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808365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CA6FC54-9B12-0B3D-D188-E89640F8E354}"/>
              </a:ext>
            </a:extLst>
          </p:cNvPr>
          <p:cNvSpPr>
            <a:spLocks noGrp="1"/>
          </p:cNvSpPr>
          <p:nvPr>
            <p:ph type="title"/>
          </p:nvPr>
        </p:nvSpPr>
        <p:spPr>
          <a:xfrm>
            <a:off x="804672" y="1243013"/>
            <a:ext cx="3855720" cy="4371974"/>
          </a:xfrm>
        </p:spPr>
        <p:txBody>
          <a:bodyPr>
            <a:normAutofit/>
          </a:bodyPr>
          <a:lstStyle/>
          <a:p>
            <a:r>
              <a:rPr lang="en-US" sz="3600" b="1" dirty="0">
                <a:solidFill>
                  <a:schemeClr val="tx2"/>
                </a:solidFill>
                <a:latin typeface="Arial" panose="020B0604020202020204" pitchFamily="34" charset="0"/>
                <a:cs typeface="Arial" panose="020B0604020202020204" pitchFamily="34" charset="0"/>
              </a:rPr>
              <a:t>Apple</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8BCF980A-7370-BBAA-BB61-4F9E46919623}"/>
              </a:ext>
            </a:extLst>
          </p:cNvPr>
          <p:cNvSpPr>
            <a:spLocks noGrp="1"/>
          </p:cNvSpPr>
          <p:nvPr>
            <p:ph idx="1"/>
          </p:nvPr>
        </p:nvSpPr>
        <p:spPr>
          <a:xfrm>
            <a:off x="6632812" y="1032987"/>
            <a:ext cx="4919108" cy="4792027"/>
          </a:xfrm>
        </p:spPr>
        <p:txBody>
          <a:bodyPr anchor="ctr">
            <a:normAutofit/>
          </a:bodyPr>
          <a:lstStyle/>
          <a:p>
            <a:r>
              <a:rPr lang="en-GB" sz="2000">
                <a:solidFill>
                  <a:schemeClr val="tx2"/>
                </a:solidFill>
              </a:rPr>
              <a:t>The American multinational apple is one of the most relevant organizations in the development of electronic products and software.</a:t>
            </a:r>
            <a:endParaRPr lang="en-US" sz="2000">
              <a:solidFill>
                <a:schemeClr val="tx2"/>
              </a:solidFill>
            </a:endParaRPr>
          </a:p>
        </p:txBody>
      </p:sp>
    </p:spTree>
    <p:extLst>
      <p:ext uri="{BB962C8B-B14F-4D97-AF65-F5344CB8AC3E}">
        <p14:creationId xmlns:p14="http://schemas.microsoft.com/office/powerpoint/2010/main" val="3686874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65EAF30-7BE8-43EF-8987-DE34FA9D9C09}"/>
              </a:ext>
            </a:extLst>
          </p:cNvPr>
          <p:cNvSpPr>
            <a:spLocks noGrp="1"/>
          </p:cNvSpPr>
          <p:nvPr>
            <p:ph type="title"/>
          </p:nvPr>
        </p:nvSpPr>
        <p:spPr>
          <a:xfrm>
            <a:off x="3033466" y="991261"/>
            <a:ext cx="5754696" cy="1837349"/>
          </a:xfrm>
        </p:spPr>
        <p:txBody>
          <a:bodyPr anchor="ctr">
            <a:normAutofit/>
          </a:bodyPr>
          <a:lstStyle/>
          <a:p>
            <a:pPr algn="ctr"/>
            <a:r>
              <a:rPr lang="en-GB" sz="3600" b="1" dirty="0">
                <a:solidFill>
                  <a:schemeClr val="tx2"/>
                </a:solidFill>
                <a:latin typeface="Arial" panose="020B0604020202020204" pitchFamily="34" charset="0"/>
                <a:cs typeface="Arial" panose="020B0604020202020204" pitchFamily="34" charset="0"/>
              </a:rPr>
              <a:t>The skills needed for the position of HR Manager</a:t>
            </a:r>
            <a:endParaRPr lang="en-US" sz="3600"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6DB8C5-E486-B983-B946-0322A25FEBF4}"/>
              </a:ext>
            </a:extLst>
          </p:cNvPr>
          <p:cNvSpPr>
            <a:spLocks noGrp="1"/>
          </p:cNvSpPr>
          <p:nvPr>
            <p:ph idx="1"/>
          </p:nvPr>
        </p:nvSpPr>
        <p:spPr>
          <a:xfrm>
            <a:off x="3055954" y="2979336"/>
            <a:ext cx="5709721" cy="2430864"/>
          </a:xfrm>
        </p:spPr>
        <p:txBody>
          <a:bodyPr anchor="t">
            <a:normAutofit/>
          </a:bodyPr>
          <a:lstStyle/>
          <a:p>
            <a:r>
              <a:rPr lang="en-GB" sz="1600" dirty="0">
                <a:solidFill>
                  <a:schemeClr val="tx2"/>
                </a:solidFill>
              </a:rPr>
              <a:t>liaising with a range of people involved in policy areas such as staff performance and health and safety. </a:t>
            </a:r>
          </a:p>
          <a:p>
            <a:pPr marL="0" indent="0">
              <a:buNone/>
            </a:pPr>
            <a:r>
              <a:rPr lang="en-GB" sz="1600" dirty="0">
                <a:solidFill>
                  <a:schemeClr val="tx2"/>
                </a:solidFill>
              </a:rPr>
              <a:t>Apple doesn't just create a healthy work environment for its employees, it also cares about their personal life, so it seeks to ensure that they have a balanced personal and professional life, which positively contributes to the mental health of its employees.</a:t>
            </a:r>
          </a:p>
          <a:p>
            <a:pPr marL="0" indent="0">
              <a:buNone/>
            </a:pPr>
            <a:r>
              <a:rPr lang="en-GB" sz="1600" dirty="0">
                <a:solidFill>
                  <a:schemeClr val="tx2"/>
                </a:solidFill>
              </a:rPr>
              <a:t>And in terms of employee performance, it is extremely important to be able to hire and retain qualified employees to offer not only the best service, but also the best customer experience.</a:t>
            </a:r>
          </a:p>
          <a:p>
            <a:pPr marL="0" indent="0">
              <a:buNone/>
            </a:pPr>
            <a:endParaRPr lang="en-US" sz="1600" dirty="0">
              <a:solidFill>
                <a:schemeClr val="tx2"/>
              </a:solidFill>
            </a:endParaRPr>
          </a:p>
        </p:txBody>
      </p:sp>
    </p:spTree>
    <p:extLst>
      <p:ext uri="{BB962C8B-B14F-4D97-AF65-F5344CB8AC3E}">
        <p14:creationId xmlns:p14="http://schemas.microsoft.com/office/powerpoint/2010/main" val="1516166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3BE4883-AD5B-A612-5323-BEADC753FE8E}"/>
              </a:ext>
            </a:extLst>
          </p:cNvPr>
          <p:cNvSpPr>
            <a:spLocks noGrp="1"/>
          </p:cNvSpPr>
          <p:nvPr>
            <p:ph type="title"/>
          </p:nvPr>
        </p:nvSpPr>
        <p:spPr>
          <a:xfrm>
            <a:off x="1179226" y="1755073"/>
            <a:ext cx="9833548" cy="1066802"/>
          </a:xfrm>
        </p:spPr>
        <p:txBody>
          <a:bodyPr anchor="b">
            <a:normAutofit fontScale="90000"/>
          </a:bodyPr>
          <a:lstStyle/>
          <a:p>
            <a:r>
              <a:rPr lang="en-GB" sz="3600" b="1" dirty="0">
                <a:solidFill>
                  <a:schemeClr val="tx2"/>
                </a:solidFill>
                <a:latin typeface="Arial" panose="020B0604020202020204" pitchFamily="34" charset="0"/>
                <a:cs typeface="Arial" panose="020B0604020202020204" pitchFamily="34" charset="0"/>
              </a:rPr>
              <a:t>The skills needed for the position of HR Manager</a:t>
            </a:r>
            <a:endParaRPr lang="en-US" sz="3600" b="1" dirty="0">
              <a:solidFill>
                <a:schemeClr val="tx2"/>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821F52E-76E3-76FF-DECA-3623CF56E0CD}"/>
              </a:ext>
            </a:extLst>
          </p:cNvPr>
          <p:cNvSpPr>
            <a:spLocks noGrp="1"/>
          </p:cNvSpPr>
          <p:nvPr>
            <p:ph idx="1"/>
          </p:nvPr>
        </p:nvSpPr>
        <p:spPr>
          <a:xfrm>
            <a:off x="1179226" y="3049325"/>
            <a:ext cx="9833548" cy="2945574"/>
          </a:xfrm>
        </p:spPr>
        <p:txBody>
          <a:bodyPr anchor="ctr">
            <a:normAutofit/>
          </a:bodyPr>
          <a:lstStyle/>
          <a:p>
            <a:r>
              <a:rPr lang="en-GB" sz="1800" dirty="0">
                <a:solidFill>
                  <a:schemeClr val="tx2"/>
                </a:solidFill>
              </a:rPr>
              <a:t>working closely with various departments, increasingly in a consultancy role, assisting line managers to understand and implement policies and procedures.</a:t>
            </a:r>
          </a:p>
          <a:p>
            <a:pPr marL="0" indent="0">
              <a:buNone/>
            </a:pPr>
            <a:r>
              <a:rPr lang="en-GB" sz="1800" dirty="0">
                <a:solidFill>
                  <a:schemeClr val="tx2"/>
                </a:solidFill>
              </a:rPr>
              <a:t>It is important to have communication skills to be able to assist and monitor the different departments and work together with them, ensuring that they are aligned with the company's objectives and thus work efficiently.</a:t>
            </a:r>
          </a:p>
          <a:p>
            <a:r>
              <a:rPr lang="en-GB" sz="1800" dirty="0">
                <a:solidFill>
                  <a:schemeClr val="tx2"/>
                </a:solidFill>
              </a:rPr>
              <a:t> promoting equality and diversity as part of the culture of the organisation </a:t>
            </a:r>
          </a:p>
          <a:p>
            <a:pPr marL="0" indent="0">
              <a:buNone/>
            </a:pPr>
            <a:r>
              <a:rPr lang="en-GB" sz="1800" dirty="0">
                <a:solidFill>
                  <a:schemeClr val="tx2"/>
                </a:solidFill>
              </a:rPr>
              <a:t>for apple it is essential to have the ability to create inclusion programs that result in a team where everyone feels represented, which is one of the values ​​they stand for.</a:t>
            </a:r>
          </a:p>
          <a:p>
            <a:endParaRPr lang="en-US" sz="1800" dirty="0">
              <a:solidFill>
                <a:schemeClr val="tx2"/>
              </a:solidFill>
            </a:endParaRPr>
          </a:p>
        </p:txBody>
      </p:sp>
    </p:spTree>
    <p:extLst>
      <p:ext uri="{BB962C8B-B14F-4D97-AF65-F5344CB8AC3E}">
        <p14:creationId xmlns:p14="http://schemas.microsoft.com/office/powerpoint/2010/main" val="3035031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6C1D3CB-B26A-7E18-8971-A6F8DFE6EC1B}"/>
              </a:ext>
            </a:extLst>
          </p:cNvPr>
          <p:cNvSpPr>
            <a:spLocks noGrp="1"/>
          </p:cNvSpPr>
          <p:nvPr>
            <p:ph type="title"/>
          </p:nvPr>
        </p:nvSpPr>
        <p:spPr>
          <a:xfrm>
            <a:off x="1179226" y="1755073"/>
            <a:ext cx="9833548" cy="1066802"/>
          </a:xfrm>
        </p:spPr>
        <p:txBody>
          <a:bodyPr anchor="b">
            <a:normAutofit/>
          </a:bodyPr>
          <a:lstStyle/>
          <a:p>
            <a:r>
              <a:rPr lang="en-GB" sz="3300" b="1">
                <a:solidFill>
                  <a:schemeClr val="tx2"/>
                </a:solidFill>
                <a:latin typeface="Arial" panose="020B0604020202020204" pitchFamily="34" charset="0"/>
                <a:cs typeface="Arial" panose="020B0604020202020204" pitchFamily="34" charset="0"/>
              </a:rPr>
              <a:t>The skills needed for the position of HR Manager</a:t>
            </a:r>
            <a:endParaRPr lang="en-US" sz="3300">
              <a:solidFill>
                <a:schemeClr val="tx2"/>
              </a:solidFill>
            </a:endParaRP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2058F5A-6DBC-5AF1-23A9-6C177F9C9733}"/>
              </a:ext>
            </a:extLst>
          </p:cNvPr>
          <p:cNvSpPr>
            <a:spLocks noGrp="1"/>
          </p:cNvSpPr>
          <p:nvPr>
            <p:ph idx="1"/>
          </p:nvPr>
        </p:nvSpPr>
        <p:spPr>
          <a:xfrm>
            <a:off x="1179226" y="3049325"/>
            <a:ext cx="9833548" cy="2945574"/>
          </a:xfrm>
        </p:spPr>
        <p:txBody>
          <a:bodyPr anchor="ctr">
            <a:normAutofit/>
          </a:bodyPr>
          <a:lstStyle/>
          <a:p>
            <a:r>
              <a:rPr lang="en-GB" sz="1700">
                <a:solidFill>
                  <a:schemeClr val="tx2"/>
                </a:solidFill>
              </a:rPr>
              <a:t>developing and implementing policies on issues like working conditions, performance management, equal opportunities, disciplinary procedures, and absence management.</a:t>
            </a:r>
          </a:p>
          <a:p>
            <a:pPr marL="0" indent="0">
              <a:buNone/>
            </a:pPr>
            <a:r>
              <a:rPr lang="en-GB" sz="1700">
                <a:solidFill>
                  <a:schemeClr val="tx2"/>
                </a:solidFill>
              </a:rPr>
              <a:t>It is important to ensure that everyone embodies the organization's culture, driving a high level of performance and providing a pleasant working environment to allow everyone to give their best.</a:t>
            </a:r>
          </a:p>
          <a:p>
            <a:r>
              <a:rPr lang="en-GB" sz="1700">
                <a:solidFill>
                  <a:schemeClr val="tx2"/>
                </a:solidFill>
              </a:rPr>
              <a:t>Analysing training needs in conjunction with departmental managers</a:t>
            </a:r>
            <a:endParaRPr lang="en-US" sz="1700">
              <a:solidFill>
                <a:schemeClr val="tx2"/>
              </a:solidFill>
            </a:endParaRPr>
          </a:p>
          <a:p>
            <a:pPr marL="0" indent="0">
              <a:buNone/>
            </a:pPr>
            <a:r>
              <a:rPr lang="en-GB" sz="1700">
                <a:solidFill>
                  <a:schemeClr val="tx2"/>
                </a:solidFill>
              </a:rPr>
              <a:t>Apple is an organization that provides opportunities for professional growth both for the benefit of the organization and the employees themselves, helping them to reach the highest level of their careers, so it is important to know how to analyse the areas where more training is needed to encourage employees to be more qualified.</a:t>
            </a:r>
            <a:endParaRPr lang="en-US" sz="1700">
              <a:solidFill>
                <a:schemeClr val="tx2"/>
              </a:solidFill>
            </a:endParaRPr>
          </a:p>
          <a:p>
            <a:pPr marL="0" indent="0">
              <a:buNone/>
            </a:pPr>
            <a:r>
              <a:rPr lang="en-GB" sz="1700">
                <a:solidFill>
                  <a:schemeClr val="tx2"/>
                </a:solidFill>
              </a:rPr>
              <a:t> </a:t>
            </a:r>
            <a:endParaRPr lang="en-US" sz="1700">
              <a:solidFill>
                <a:schemeClr val="tx2"/>
              </a:solidFill>
            </a:endParaRPr>
          </a:p>
          <a:p>
            <a:endParaRPr lang="en-US" sz="1700">
              <a:solidFill>
                <a:schemeClr val="tx2"/>
              </a:solidFill>
            </a:endParaRPr>
          </a:p>
        </p:txBody>
      </p:sp>
    </p:spTree>
    <p:extLst>
      <p:ext uri="{BB962C8B-B14F-4D97-AF65-F5344CB8AC3E}">
        <p14:creationId xmlns:p14="http://schemas.microsoft.com/office/powerpoint/2010/main" val="765870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340CAE-383C-206C-B4FA-6DE4E72D40E6}"/>
              </a:ext>
            </a:extLst>
          </p:cNvPr>
          <p:cNvSpPr>
            <a:spLocks noGrp="1"/>
          </p:cNvSpPr>
          <p:nvPr>
            <p:ph type="title"/>
          </p:nvPr>
        </p:nvSpPr>
        <p:spPr>
          <a:xfrm>
            <a:off x="804672" y="2053641"/>
            <a:ext cx="3669161" cy="2760098"/>
          </a:xfrm>
        </p:spPr>
        <p:txBody>
          <a:bodyPr>
            <a:normAutofit fontScale="90000"/>
          </a:bodyPr>
          <a:lstStyle/>
          <a:p>
            <a:r>
              <a:rPr lang="en-GB" sz="4000" b="1" dirty="0">
                <a:solidFill>
                  <a:schemeClr val="tx2"/>
                </a:solidFill>
                <a:latin typeface="Arial" panose="020B0604020202020204" pitchFamily="34" charset="0"/>
                <a:cs typeface="Arial" panose="020B0604020202020204" pitchFamily="34" charset="0"/>
              </a:rPr>
              <a:t>Training that the company will provide me:</a:t>
            </a:r>
            <a:br>
              <a:rPr lang="en-US" sz="4000" b="1" dirty="0">
                <a:solidFill>
                  <a:schemeClr val="tx2"/>
                </a:solidFill>
                <a:latin typeface="Arial" panose="020B0604020202020204" pitchFamily="34" charset="0"/>
                <a:cs typeface="Arial" panose="020B0604020202020204" pitchFamily="34" charset="0"/>
              </a:rPr>
            </a:br>
            <a:endParaRPr lang="en-US" sz="4000"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88E9EB-A359-0988-0BAD-606757F601B5}"/>
              </a:ext>
            </a:extLst>
          </p:cNvPr>
          <p:cNvSpPr>
            <a:spLocks noGrp="1"/>
          </p:cNvSpPr>
          <p:nvPr>
            <p:ph idx="1"/>
          </p:nvPr>
        </p:nvSpPr>
        <p:spPr>
          <a:xfrm>
            <a:off x="6090574" y="801866"/>
            <a:ext cx="5306084" cy="5230634"/>
          </a:xfrm>
          <a:noFill/>
          <a:ln>
            <a:noFill/>
          </a:ln>
        </p:spPr>
        <p:txBody>
          <a:bodyPr anchor="ctr">
            <a:normAutofit/>
          </a:bodyPr>
          <a:lstStyle/>
          <a:p>
            <a:r>
              <a:rPr lang="en-GB" sz="1800" dirty="0">
                <a:solidFill>
                  <a:schemeClr val="tx2"/>
                </a:solidFill>
              </a:rPr>
              <a:t>When I was interviewed for this position, I made my weaknesses clear, because Apple is an organization that, in the hiring process, places more importance on commitment to the organization's culture and goals than experience, so they gave me not only the opportunity, but also the possibility to improve my skills through training in the areas that I need to improve as a professional</a:t>
            </a:r>
            <a:endParaRPr lang="en-US" sz="1800" dirty="0">
              <a:solidFill>
                <a:schemeClr val="tx2"/>
              </a:solidFill>
            </a:endParaRPr>
          </a:p>
        </p:txBody>
      </p:sp>
    </p:spTree>
    <p:extLst>
      <p:ext uri="{BB962C8B-B14F-4D97-AF65-F5344CB8AC3E}">
        <p14:creationId xmlns:p14="http://schemas.microsoft.com/office/powerpoint/2010/main" val="806065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E63DA8B-9309-155C-1469-F3B1536F47FE}"/>
              </a:ext>
            </a:extLst>
          </p:cNvPr>
          <p:cNvSpPr>
            <a:spLocks noGrp="1"/>
          </p:cNvSpPr>
          <p:nvPr>
            <p:ph type="title"/>
          </p:nvPr>
        </p:nvSpPr>
        <p:spPr>
          <a:xfrm>
            <a:off x="1179226" y="1755073"/>
            <a:ext cx="9833548" cy="1066802"/>
          </a:xfrm>
        </p:spPr>
        <p:txBody>
          <a:bodyPr anchor="b">
            <a:normAutofit fontScale="90000"/>
          </a:bodyPr>
          <a:lstStyle/>
          <a:p>
            <a:r>
              <a:rPr lang="en-US" sz="3300" dirty="0">
                <a:solidFill>
                  <a:schemeClr val="tx2"/>
                </a:solidFill>
              </a:rPr>
              <a:t>             </a:t>
            </a:r>
            <a:r>
              <a:rPr lang="en-GB" sz="3300" b="1" dirty="0">
                <a:solidFill>
                  <a:schemeClr val="tx2"/>
                </a:solidFill>
                <a:latin typeface="Arial" panose="020B0604020202020204" pitchFamily="34" charset="0"/>
                <a:cs typeface="Arial" panose="020B0604020202020204" pitchFamily="34" charset="0"/>
              </a:rPr>
              <a:t>Training that the company will provide me:</a:t>
            </a:r>
            <a:br>
              <a:rPr lang="en-US" sz="3300" b="1" dirty="0">
                <a:solidFill>
                  <a:schemeClr val="tx2"/>
                </a:solidFill>
                <a:latin typeface="Arial" panose="020B0604020202020204" pitchFamily="34" charset="0"/>
                <a:cs typeface="Arial" panose="020B0604020202020204" pitchFamily="34" charset="0"/>
              </a:rPr>
            </a:br>
            <a:endParaRPr lang="en-US" sz="3300" b="1" dirty="0">
              <a:solidFill>
                <a:schemeClr val="tx2"/>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D5A5ACB-BAFC-6454-0868-D6BE9F26CE5D}"/>
              </a:ext>
            </a:extLst>
          </p:cNvPr>
          <p:cNvSpPr>
            <a:spLocks noGrp="1"/>
          </p:cNvSpPr>
          <p:nvPr>
            <p:ph idx="1"/>
          </p:nvPr>
        </p:nvSpPr>
        <p:spPr>
          <a:xfrm>
            <a:off x="1179226" y="3049325"/>
            <a:ext cx="9833548" cy="2945574"/>
          </a:xfrm>
        </p:spPr>
        <p:txBody>
          <a:bodyPr anchor="ctr">
            <a:normAutofit/>
          </a:bodyPr>
          <a:lstStyle/>
          <a:p>
            <a:r>
              <a:rPr lang="en-GB" sz="1800">
                <a:solidFill>
                  <a:schemeClr val="tx2"/>
                </a:solidFill>
              </a:rPr>
              <a:t>Use Excel spreadsheet </a:t>
            </a:r>
          </a:p>
          <a:p>
            <a:pPr marL="0" indent="0">
              <a:buNone/>
            </a:pPr>
            <a:endParaRPr lang="en-GB" sz="1800">
              <a:solidFill>
                <a:schemeClr val="tx2"/>
              </a:solidFill>
            </a:endParaRPr>
          </a:p>
          <a:p>
            <a:r>
              <a:rPr lang="en-GB" sz="1800">
                <a:solidFill>
                  <a:schemeClr val="tx2"/>
                </a:solidFill>
              </a:rPr>
              <a:t>Use a Database </a:t>
            </a:r>
          </a:p>
          <a:p>
            <a:pPr marL="0" indent="0">
              <a:buNone/>
            </a:pPr>
            <a:endParaRPr lang="en-GB" sz="1800">
              <a:solidFill>
                <a:schemeClr val="tx2"/>
              </a:solidFill>
            </a:endParaRPr>
          </a:p>
          <a:p>
            <a:r>
              <a:rPr lang="en-GB" sz="1800">
                <a:solidFill>
                  <a:schemeClr val="tx2"/>
                </a:solidFill>
              </a:rPr>
              <a:t>experience in my role</a:t>
            </a:r>
          </a:p>
          <a:p>
            <a:pPr marL="0" indent="0">
              <a:buNone/>
            </a:pPr>
            <a:endParaRPr lang="en-GB" sz="1800">
              <a:solidFill>
                <a:schemeClr val="tx2"/>
              </a:solidFill>
            </a:endParaRPr>
          </a:p>
          <a:p>
            <a:r>
              <a:rPr lang="en-GB" sz="1800">
                <a:solidFill>
                  <a:schemeClr val="tx2"/>
                </a:solidFill>
              </a:rPr>
              <a:t>Delivering a training session </a:t>
            </a:r>
          </a:p>
          <a:p>
            <a:endParaRPr lang="en-US" sz="1800">
              <a:solidFill>
                <a:schemeClr val="tx2"/>
              </a:solidFill>
            </a:endParaRPr>
          </a:p>
        </p:txBody>
      </p:sp>
    </p:spTree>
    <p:extLst>
      <p:ext uri="{BB962C8B-B14F-4D97-AF65-F5344CB8AC3E}">
        <p14:creationId xmlns:p14="http://schemas.microsoft.com/office/powerpoint/2010/main" val="3965361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71FA5-2532-DFDD-D81B-47F24FC6D19D}"/>
              </a:ext>
            </a:extLst>
          </p:cNvPr>
          <p:cNvSpPr>
            <a:spLocks noGrp="1"/>
          </p:cNvSpPr>
          <p:nvPr>
            <p:ph type="title"/>
          </p:nvPr>
        </p:nvSpPr>
        <p:spPr>
          <a:xfrm>
            <a:off x="4965430" y="629266"/>
            <a:ext cx="6586491" cy="1676603"/>
          </a:xfrm>
        </p:spPr>
        <p:txBody>
          <a:bodyPr>
            <a:normAutofit/>
          </a:bodyPr>
          <a:lstStyle/>
          <a:p>
            <a:r>
              <a:rPr lang="en-GB" sz="3800" b="1" dirty="0">
                <a:latin typeface="Arial" panose="020B0604020202020204" pitchFamily="34" charset="0"/>
                <a:cs typeface="Arial" panose="020B0604020202020204" pitchFamily="34" charset="0"/>
              </a:rPr>
              <a:t>The benefits of training and development for myself as a HR officer.</a:t>
            </a:r>
            <a:endParaRPr lang="en-US" sz="3800" b="1" dirty="0">
              <a:latin typeface="Arial" panose="020B0604020202020204" pitchFamily="34" charset="0"/>
              <a:cs typeface="Arial" panose="020B0604020202020204" pitchFamily="34" charset="0"/>
            </a:endParaRPr>
          </a:p>
        </p:txBody>
      </p:sp>
      <p:pic>
        <p:nvPicPr>
          <p:cNvPr id="18" name="Picture 4" descr="Domino effect white cut-outs and one blue cutout">
            <a:extLst>
              <a:ext uri="{FF2B5EF4-FFF2-40B4-BE49-F238E27FC236}">
                <a16:creationId xmlns:a16="http://schemas.microsoft.com/office/drawing/2014/main" id="{26499EFE-2914-8C1C-EEF0-168C3CD7CA6E}"/>
              </a:ext>
            </a:extLst>
          </p:cNvPr>
          <p:cNvPicPr>
            <a:picLocks noChangeAspect="1"/>
          </p:cNvPicPr>
          <p:nvPr/>
        </p:nvPicPr>
        <p:blipFill rotWithShape="1">
          <a:blip r:embed="rId2"/>
          <a:srcRect l="45616" r="9264" b="-1"/>
          <a:stretch/>
        </p:blipFill>
        <p:spPr>
          <a:xfrm>
            <a:off x="20" y="10"/>
            <a:ext cx="4635571" cy="6857990"/>
          </a:xfrm>
          <a:prstGeom prst="rect">
            <a:avLst/>
          </a:prstGeom>
          <a:effectLst/>
        </p:spPr>
      </p:pic>
      <p:sp>
        <p:nvSpPr>
          <p:cNvPr id="3" name="Content Placeholder 2">
            <a:extLst>
              <a:ext uri="{FF2B5EF4-FFF2-40B4-BE49-F238E27FC236}">
                <a16:creationId xmlns:a16="http://schemas.microsoft.com/office/drawing/2014/main" id="{03313CD9-E000-06FA-4A43-FCC6C6C4281A}"/>
              </a:ext>
            </a:extLst>
          </p:cNvPr>
          <p:cNvSpPr>
            <a:spLocks noGrp="1"/>
          </p:cNvSpPr>
          <p:nvPr>
            <p:ph idx="1"/>
          </p:nvPr>
        </p:nvSpPr>
        <p:spPr>
          <a:xfrm>
            <a:off x="4965431" y="2438400"/>
            <a:ext cx="6586489" cy="3785419"/>
          </a:xfrm>
        </p:spPr>
        <p:txBody>
          <a:bodyPr>
            <a:normAutofit/>
          </a:bodyPr>
          <a:lstStyle/>
          <a:p>
            <a:r>
              <a:rPr lang="en-GB" sz="2200" dirty="0"/>
              <a:t>  Keep my knowledge and skills up-to-date. </a:t>
            </a:r>
          </a:p>
          <a:p>
            <a:r>
              <a:rPr lang="en-GB" sz="2200" dirty="0"/>
              <a:t> Career progression and advancement And sense of direction.</a:t>
            </a:r>
          </a:p>
          <a:p>
            <a:r>
              <a:rPr lang="en-GB" sz="2200" dirty="0"/>
              <a:t> Achieving higher salaries.</a:t>
            </a:r>
          </a:p>
          <a:p>
            <a:r>
              <a:rPr lang="en-GB" sz="2200" dirty="0"/>
              <a:t> It is the key to career progression and professional growth. </a:t>
            </a:r>
          </a:p>
          <a:p>
            <a:r>
              <a:rPr lang="en-GB" sz="2200" dirty="0"/>
              <a:t>It allows me to fill gaps </a:t>
            </a:r>
            <a:r>
              <a:rPr lang="en-GB" sz="2200"/>
              <a:t>in my knowledge </a:t>
            </a:r>
            <a:r>
              <a:rPr lang="en-GB" sz="2200" dirty="0"/>
              <a:t>and skills to become more productive and efficient. </a:t>
            </a:r>
          </a:p>
          <a:p>
            <a:endParaRPr lang="en-GB" sz="2200" dirty="0"/>
          </a:p>
          <a:p>
            <a:endParaRPr lang="en-GB" sz="2200" dirty="0"/>
          </a:p>
          <a:p>
            <a:endParaRPr lang="en-GB" sz="2200" dirty="0"/>
          </a:p>
          <a:p>
            <a:endParaRPr lang="en-US" sz="2200" dirty="0"/>
          </a:p>
        </p:txBody>
      </p:sp>
      <p:sp>
        <p:nvSpPr>
          <p:cNvPr id="19" name="Rectangle 8">
            <a:extLst>
              <a:ext uri="{FF2B5EF4-FFF2-40B4-BE49-F238E27FC236}">
                <a16:creationId xmlns:a16="http://schemas.microsoft.com/office/drawing/2014/main" id="{7269EBCC-2006-4BB1-87B8-1E132C787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1" y="0"/>
            <a:ext cx="12612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9907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804249B-4894-5C6F-5D86-40A2CF203058}"/>
              </a:ext>
            </a:extLst>
          </p:cNvPr>
          <p:cNvSpPr>
            <a:spLocks noGrp="1"/>
          </p:cNvSpPr>
          <p:nvPr>
            <p:ph type="title"/>
          </p:nvPr>
        </p:nvSpPr>
        <p:spPr>
          <a:xfrm>
            <a:off x="1179226" y="1755073"/>
            <a:ext cx="9833548" cy="1066802"/>
          </a:xfrm>
        </p:spPr>
        <p:txBody>
          <a:bodyPr anchor="b">
            <a:normAutofit/>
          </a:bodyPr>
          <a:lstStyle/>
          <a:p>
            <a:r>
              <a:rPr lang="en-US" sz="3600" b="1">
                <a:solidFill>
                  <a:schemeClr val="tx2"/>
                </a:solidFill>
                <a:latin typeface="Arial" panose="020B0604020202020204" pitchFamily="34" charset="0"/>
                <a:cs typeface="Arial" panose="020B0604020202020204" pitchFamily="34" charset="0"/>
              </a:rPr>
              <a:t>conclusion</a:t>
            </a:r>
          </a:p>
        </p:txBody>
      </p:sp>
      <p:grpSp>
        <p:nvGrpSpPr>
          <p:cNvPr id="19" name="Group 18">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737D57A-5B9E-F71D-3B0C-23F44F5C7653}"/>
              </a:ext>
            </a:extLst>
          </p:cNvPr>
          <p:cNvSpPr>
            <a:spLocks noGrp="1"/>
          </p:cNvSpPr>
          <p:nvPr>
            <p:ph idx="1"/>
          </p:nvPr>
        </p:nvSpPr>
        <p:spPr>
          <a:xfrm>
            <a:off x="1179226" y="3049325"/>
            <a:ext cx="9833548" cy="2945574"/>
          </a:xfrm>
        </p:spPr>
        <p:txBody>
          <a:bodyPr anchor="ctr">
            <a:normAutofit/>
          </a:bodyPr>
          <a:lstStyle/>
          <a:p>
            <a:r>
              <a:rPr lang="en-GB" sz="1800" dirty="0">
                <a:solidFill>
                  <a:schemeClr val="tx2"/>
                </a:solidFill>
              </a:rPr>
              <a:t>In conclusion, I can say that it was important to do a self-analysis and to know what my capacities are, considering  my difficulties in terms of improvement. which also helped me to know how I can better contribute to the organization and have support in what I need to improve</a:t>
            </a:r>
            <a:endParaRPr lang="en-US" sz="1800" dirty="0">
              <a:solidFill>
                <a:schemeClr val="tx2"/>
              </a:solidFill>
            </a:endParaRPr>
          </a:p>
        </p:txBody>
      </p:sp>
    </p:spTree>
    <p:extLst>
      <p:ext uri="{BB962C8B-B14F-4D97-AF65-F5344CB8AC3E}">
        <p14:creationId xmlns:p14="http://schemas.microsoft.com/office/powerpoint/2010/main" val="2429083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D091C-A594-5643-5E27-CCADB6B71B99}"/>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p>
        </p:txBody>
      </p:sp>
      <p:graphicFrame>
        <p:nvGraphicFramePr>
          <p:cNvPr id="1030" name="Content Placeholder 2">
            <a:extLst>
              <a:ext uri="{FF2B5EF4-FFF2-40B4-BE49-F238E27FC236}">
                <a16:creationId xmlns:a16="http://schemas.microsoft.com/office/drawing/2014/main" id="{375ED07C-34C2-2AB0-2705-9DD077442D4A}"/>
              </a:ext>
            </a:extLst>
          </p:cNvPr>
          <p:cNvGraphicFramePr>
            <a:graphicFrameLocks noGrp="1"/>
          </p:cNvGraphicFramePr>
          <p:nvPr>
            <p:ph idx="1"/>
            <p:extLst>
              <p:ext uri="{D42A27DB-BD31-4B8C-83A1-F6EECF244321}">
                <p14:modId xmlns:p14="http://schemas.microsoft.com/office/powerpoint/2010/main" val="3317556005"/>
              </p:ext>
            </p:extLst>
          </p:nvPr>
        </p:nvGraphicFramePr>
        <p:xfrm>
          <a:off x="0" y="1418937"/>
          <a:ext cx="12039599" cy="528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5" name="Picture 1" descr="page14image1331315424">
            <a:extLst>
              <a:ext uri="{FF2B5EF4-FFF2-40B4-BE49-F238E27FC236}">
                <a16:creationId xmlns:a16="http://schemas.microsoft.com/office/drawing/2014/main" id="{6654D186-CA64-47CF-63DE-A1A0F2666EB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400" y="152400"/>
            <a:ext cx="3314700" cy="889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age14image1331316288">
            <a:extLst>
              <a:ext uri="{FF2B5EF4-FFF2-40B4-BE49-F238E27FC236}">
                <a16:creationId xmlns:a16="http://schemas.microsoft.com/office/drawing/2014/main" id="{000915D6-1435-C006-6DC6-5B9B120DF1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2400" y="152400"/>
            <a:ext cx="3327400" cy="889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page14image1331329600">
            <a:extLst>
              <a:ext uri="{FF2B5EF4-FFF2-40B4-BE49-F238E27FC236}">
                <a16:creationId xmlns:a16="http://schemas.microsoft.com/office/drawing/2014/main" id="{69E705B2-765F-3EB1-A149-A82B23F2F1C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400" y="152400"/>
            <a:ext cx="3314700" cy="889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ge14image1331330816">
            <a:extLst>
              <a:ext uri="{FF2B5EF4-FFF2-40B4-BE49-F238E27FC236}">
                <a16:creationId xmlns:a16="http://schemas.microsoft.com/office/drawing/2014/main" id="{2791668E-1C4C-3161-E70E-38696826BD6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2400" y="152400"/>
            <a:ext cx="3327400" cy="889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6112F36-E54C-FE58-E6B1-F0DF18802215}"/>
              </a:ext>
            </a:extLst>
          </p:cNvPr>
          <p:cNvSpPr txBox="1"/>
          <p:nvPr/>
        </p:nvSpPr>
        <p:spPr>
          <a:xfrm>
            <a:off x="11358880" y="6441440"/>
            <a:ext cx="184731" cy="646331"/>
          </a:xfrm>
          <a:prstGeom prst="rect">
            <a:avLst/>
          </a:prstGeom>
          <a:noFill/>
        </p:spPr>
        <p:txBody>
          <a:bodyPr wrap="none" rtlCol="0">
            <a:spAutoFit/>
          </a:bodyPr>
          <a:lstStyle/>
          <a:p>
            <a:endParaRPr lang="en-US" dirty="0"/>
          </a:p>
          <a:p>
            <a:endParaRPr lang="en-US" dirty="0"/>
          </a:p>
        </p:txBody>
      </p:sp>
    </p:spTree>
    <p:extLst>
      <p:ext uri="{BB962C8B-B14F-4D97-AF65-F5344CB8AC3E}">
        <p14:creationId xmlns:p14="http://schemas.microsoft.com/office/powerpoint/2010/main" val="6397759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6702</TotalTime>
  <Words>693</Words>
  <Application>Microsoft Office PowerPoint</Application>
  <PresentationFormat>Widescreen</PresentationFormat>
  <Paragraphs>48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Developing Relationships and Workplace Achievement </vt:lpstr>
      <vt:lpstr>Apple</vt:lpstr>
      <vt:lpstr>The skills needed for the position of HR Manager</vt:lpstr>
      <vt:lpstr>The skills needed for the position of HR Manager</vt:lpstr>
      <vt:lpstr>The skills needed for the position of HR Manager</vt:lpstr>
      <vt:lpstr>Training that the company will provide me: </vt:lpstr>
      <vt:lpstr>             Training that the company will provide me: </vt:lpstr>
      <vt:lpstr>The benefits of training and development for myself as a HR officer.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Apple’s  HR Manager</dc:title>
  <dc:creator>Fatumata Djarai Djalo (2008470)</dc:creator>
  <cp:lastModifiedBy>Nishi Ramsurrun</cp:lastModifiedBy>
  <cp:revision>3</cp:revision>
  <dcterms:created xsi:type="dcterms:W3CDTF">2022-07-14T09:25:25Z</dcterms:created>
  <dcterms:modified xsi:type="dcterms:W3CDTF">2022-07-28T08:16:23Z</dcterms:modified>
</cp:coreProperties>
</file>