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4"/>
  </p:notesMasterIdLst>
  <p:sldIdLst>
    <p:sldId id="256" r:id="rId3"/>
    <p:sldId id="257" r:id="rId5"/>
    <p:sldId id="272" r:id="rId6"/>
    <p:sldId id="274" r:id="rId7"/>
    <p:sldId id="287" r:id="rId8"/>
    <p:sldId id="276" r:id="rId9"/>
    <p:sldId id="277" r:id="rId10"/>
    <p:sldId id="275" r:id="rId11"/>
    <p:sldId id="259" r:id="rId12"/>
    <p:sldId id="263" r:id="rId13"/>
    <p:sldId id="262" r:id="rId14"/>
    <p:sldId id="265" r:id="rId15"/>
    <p:sldId id="278" r:id="rId16"/>
    <p:sldId id="279" r:id="rId17"/>
    <p:sldId id="280" r:id="rId18"/>
    <p:sldId id="270" r:id="rId19"/>
  </p:sldIdLst>
  <p:sldSz cx="9144000" cy="5143500"/>
  <p:notesSz cx="5143500" cy="9144000"/>
  <p:embeddedFontLst>
    <p:embeddedFont>
      <p:font typeface="Arial Unicode MS" panose="020B0604020202020204" charset="-122"/>
      <p:regular r:id="rId24"/>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4" Type="http://schemas.openxmlformats.org/officeDocument/2006/relationships/font" Target="fonts/font1.fntdata"/><Relationship Id="rId23" Type="http://schemas.openxmlformats.org/officeDocument/2006/relationships/commentAuthors" Target="commentAuthors.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FFFCF8"/>
        </a:solidFill>
        <a:effectLst/>
      </p:bgPr>
    </p:bg>
    <p:spTree>
      <p:nvGrpSpPr>
        <p:cNvPr id="1" name=""/>
        <p:cNvGrpSpPr/>
        <p:nvPr/>
      </p:nvGrpSpPr>
      <p:grpSpPr>
        <a:xfrm>
          <a:off x="0" y="0"/>
          <a:ext cx="0" cy="0"/>
          <a:chOff x="0" y="0"/>
          <a:chExt cx="0" cy="0"/>
        </a:xfrm>
      </p:grpSpPr>
      <p:grpSp>
        <p:nvGrpSpPr>
          <p:cNvPr id="3" name="Group 4"/>
          <p:cNvGrpSpPr>
            <a:grpSpLocks noChangeAspect="1"/>
          </p:cNvGrpSpPr>
          <p:nvPr userDrawn="1"/>
        </p:nvGrpSpPr>
        <p:grpSpPr bwMode="auto">
          <a:xfrm>
            <a:off x="5466080" y="-1554005"/>
            <a:ext cx="4135120" cy="6484347"/>
            <a:chOff x="3441" y="-580"/>
            <a:chExt cx="2070" cy="3246"/>
          </a:xfrm>
        </p:grpSpPr>
        <p:sp>
          <p:nvSpPr>
            <p:cNvPr id="5" name="Freeform 5"/>
            <p:cNvSpPr/>
            <p:nvPr userDrawn="1"/>
          </p:nvSpPr>
          <p:spPr bwMode="auto">
            <a:xfrm>
              <a:off x="3546" y="-37"/>
              <a:ext cx="1965" cy="1540"/>
            </a:xfrm>
            <a:custGeom>
              <a:avLst/>
              <a:gdLst>
                <a:gd name="T0" fmla="*/ 724 w 1045"/>
                <a:gd name="T1" fmla="*/ 806 h 820"/>
                <a:gd name="T2" fmla="*/ 737 w 1045"/>
                <a:gd name="T3" fmla="*/ 750 h 820"/>
                <a:gd name="T4" fmla="*/ 726 w 1045"/>
                <a:gd name="T5" fmla="*/ 654 h 820"/>
                <a:gd name="T6" fmla="*/ 823 w 1045"/>
                <a:gd name="T7" fmla="*/ 679 h 820"/>
                <a:gd name="T8" fmla="*/ 990 w 1045"/>
                <a:gd name="T9" fmla="*/ 705 h 820"/>
                <a:gd name="T10" fmla="*/ 1024 w 1045"/>
                <a:gd name="T11" fmla="*/ 699 h 820"/>
                <a:gd name="T12" fmla="*/ 1044 w 1045"/>
                <a:gd name="T13" fmla="*/ 656 h 820"/>
                <a:gd name="T14" fmla="*/ 1024 w 1045"/>
                <a:gd name="T15" fmla="*/ 611 h 820"/>
                <a:gd name="T16" fmla="*/ 859 w 1045"/>
                <a:gd name="T17" fmla="*/ 500 h 820"/>
                <a:gd name="T18" fmla="*/ 603 w 1045"/>
                <a:gd name="T19" fmla="*/ 341 h 820"/>
                <a:gd name="T20" fmla="*/ 478 w 1045"/>
                <a:gd name="T21" fmla="*/ 191 h 820"/>
                <a:gd name="T22" fmla="*/ 309 w 1045"/>
                <a:gd name="T23" fmla="*/ 106 h 820"/>
                <a:gd name="T24" fmla="*/ 210 w 1045"/>
                <a:gd name="T25" fmla="*/ 116 h 820"/>
                <a:gd name="T26" fmla="*/ 42 w 1045"/>
                <a:gd name="T27" fmla="*/ 10 h 820"/>
                <a:gd name="T28" fmla="*/ 6 w 1045"/>
                <a:gd name="T29" fmla="*/ 11 h 820"/>
                <a:gd name="T30" fmla="*/ 9 w 1045"/>
                <a:gd name="T31" fmla="*/ 40 h 820"/>
                <a:gd name="T32" fmla="*/ 179 w 1045"/>
                <a:gd name="T33" fmla="*/ 202 h 820"/>
                <a:gd name="T34" fmla="*/ 193 w 1045"/>
                <a:gd name="T35" fmla="*/ 245 h 820"/>
                <a:gd name="T36" fmla="*/ 144 w 1045"/>
                <a:gd name="T37" fmla="*/ 288 h 820"/>
                <a:gd name="T38" fmla="*/ 171 w 1045"/>
                <a:gd name="T39" fmla="*/ 344 h 820"/>
                <a:gd name="T40" fmla="*/ 497 w 1045"/>
                <a:gd name="T41" fmla="*/ 632 h 820"/>
                <a:gd name="T42" fmla="*/ 543 w 1045"/>
                <a:gd name="T43" fmla="*/ 708 h 820"/>
                <a:gd name="T44" fmla="*/ 661 w 1045"/>
                <a:gd name="T45" fmla="*/ 798 h 820"/>
                <a:gd name="T46" fmla="*/ 724 w 1045"/>
                <a:gd name="T47" fmla="*/ 806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45" h="820">
                  <a:moveTo>
                    <a:pt x="724" y="806"/>
                  </a:moveTo>
                  <a:cubicBezTo>
                    <a:pt x="740" y="794"/>
                    <a:pt x="739" y="770"/>
                    <a:pt x="737" y="750"/>
                  </a:cubicBezTo>
                  <a:cubicBezTo>
                    <a:pt x="733" y="718"/>
                    <a:pt x="730" y="686"/>
                    <a:pt x="726" y="654"/>
                  </a:cubicBezTo>
                  <a:cubicBezTo>
                    <a:pt x="759" y="655"/>
                    <a:pt x="791" y="668"/>
                    <a:pt x="823" y="679"/>
                  </a:cubicBezTo>
                  <a:cubicBezTo>
                    <a:pt x="877" y="696"/>
                    <a:pt x="933" y="705"/>
                    <a:pt x="990" y="705"/>
                  </a:cubicBezTo>
                  <a:cubicBezTo>
                    <a:pt x="1001" y="705"/>
                    <a:pt x="1014" y="705"/>
                    <a:pt x="1024" y="699"/>
                  </a:cubicBezTo>
                  <a:cubicBezTo>
                    <a:pt x="1038" y="691"/>
                    <a:pt x="1045" y="673"/>
                    <a:pt x="1044" y="656"/>
                  </a:cubicBezTo>
                  <a:cubicBezTo>
                    <a:pt x="1042" y="640"/>
                    <a:pt x="1034" y="624"/>
                    <a:pt x="1024" y="611"/>
                  </a:cubicBezTo>
                  <a:cubicBezTo>
                    <a:pt x="985" y="557"/>
                    <a:pt x="920" y="528"/>
                    <a:pt x="859" y="500"/>
                  </a:cubicBezTo>
                  <a:cubicBezTo>
                    <a:pt x="767" y="459"/>
                    <a:pt x="673" y="413"/>
                    <a:pt x="603" y="341"/>
                  </a:cubicBezTo>
                  <a:cubicBezTo>
                    <a:pt x="557" y="294"/>
                    <a:pt x="523" y="238"/>
                    <a:pt x="478" y="191"/>
                  </a:cubicBezTo>
                  <a:cubicBezTo>
                    <a:pt x="433" y="143"/>
                    <a:pt x="374" y="104"/>
                    <a:pt x="309" y="106"/>
                  </a:cubicBezTo>
                  <a:cubicBezTo>
                    <a:pt x="276" y="108"/>
                    <a:pt x="243" y="120"/>
                    <a:pt x="210" y="116"/>
                  </a:cubicBezTo>
                  <a:cubicBezTo>
                    <a:pt x="144" y="108"/>
                    <a:pt x="101" y="42"/>
                    <a:pt x="42" y="10"/>
                  </a:cubicBezTo>
                  <a:cubicBezTo>
                    <a:pt x="30" y="4"/>
                    <a:pt x="14" y="0"/>
                    <a:pt x="6" y="11"/>
                  </a:cubicBezTo>
                  <a:cubicBezTo>
                    <a:pt x="0" y="19"/>
                    <a:pt x="4" y="31"/>
                    <a:pt x="9" y="40"/>
                  </a:cubicBezTo>
                  <a:cubicBezTo>
                    <a:pt x="46" y="110"/>
                    <a:pt x="127" y="142"/>
                    <a:pt x="179" y="202"/>
                  </a:cubicBezTo>
                  <a:cubicBezTo>
                    <a:pt x="189" y="214"/>
                    <a:pt x="199" y="230"/>
                    <a:pt x="193" y="245"/>
                  </a:cubicBezTo>
                  <a:cubicBezTo>
                    <a:pt x="185" y="266"/>
                    <a:pt x="153" y="268"/>
                    <a:pt x="144" y="288"/>
                  </a:cubicBezTo>
                  <a:cubicBezTo>
                    <a:pt x="135" y="308"/>
                    <a:pt x="153" y="330"/>
                    <a:pt x="171" y="344"/>
                  </a:cubicBezTo>
                  <a:cubicBezTo>
                    <a:pt x="284" y="435"/>
                    <a:pt x="421" y="506"/>
                    <a:pt x="497" y="632"/>
                  </a:cubicBezTo>
                  <a:cubicBezTo>
                    <a:pt x="512" y="657"/>
                    <a:pt x="525" y="685"/>
                    <a:pt x="543" y="708"/>
                  </a:cubicBezTo>
                  <a:cubicBezTo>
                    <a:pt x="574" y="747"/>
                    <a:pt x="618" y="773"/>
                    <a:pt x="661" y="798"/>
                  </a:cubicBezTo>
                  <a:cubicBezTo>
                    <a:pt x="681" y="809"/>
                    <a:pt x="706" y="820"/>
                    <a:pt x="724" y="806"/>
                  </a:cubicBezTo>
                  <a:close/>
                </a:path>
              </a:pathLst>
            </a:custGeom>
            <a:solidFill>
              <a:srgbClr val="C7D8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userDrawn="1"/>
          </p:nvSpPr>
          <p:spPr bwMode="auto">
            <a:xfrm>
              <a:off x="3952" y="-580"/>
              <a:ext cx="1502" cy="2324"/>
            </a:xfrm>
            <a:custGeom>
              <a:avLst/>
              <a:gdLst>
                <a:gd name="T0" fmla="*/ 770 w 799"/>
                <a:gd name="T1" fmla="*/ 1194 h 1237"/>
                <a:gd name="T2" fmla="*/ 795 w 799"/>
                <a:gd name="T3" fmla="*/ 1169 h 1237"/>
                <a:gd name="T4" fmla="*/ 794 w 799"/>
                <a:gd name="T5" fmla="*/ 1126 h 1237"/>
                <a:gd name="T6" fmla="*/ 753 w 799"/>
                <a:gd name="T7" fmla="*/ 920 h 1237"/>
                <a:gd name="T8" fmla="*/ 725 w 799"/>
                <a:gd name="T9" fmla="*/ 837 h 1237"/>
                <a:gd name="T10" fmla="*/ 671 w 799"/>
                <a:gd name="T11" fmla="*/ 783 h 1237"/>
                <a:gd name="T12" fmla="*/ 523 w 799"/>
                <a:gd name="T13" fmla="*/ 674 h 1237"/>
                <a:gd name="T14" fmla="*/ 478 w 799"/>
                <a:gd name="T15" fmla="*/ 604 h 1237"/>
                <a:gd name="T16" fmla="*/ 319 w 799"/>
                <a:gd name="T17" fmla="*/ 283 h 1237"/>
                <a:gd name="T18" fmla="*/ 235 w 799"/>
                <a:gd name="T19" fmla="*/ 121 h 1237"/>
                <a:gd name="T20" fmla="*/ 94 w 799"/>
                <a:gd name="T21" fmla="*/ 7 h 1237"/>
                <a:gd name="T22" fmla="*/ 61 w 799"/>
                <a:gd name="T23" fmla="*/ 2 h 1237"/>
                <a:gd name="T24" fmla="*/ 13 w 799"/>
                <a:gd name="T25" fmla="*/ 53 h 1237"/>
                <a:gd name="T26" fmla="*/ 1 w 799"/>
                <a:gd name="T27" fmla="*/ 176 h 1237"/>
                <a:gd name="T28" fmla="*/ 25 w 799"/>
                <a:gd name="T29" fmla="*/ 281 h 1237"/>
                <a:gd name="T30" fmla="*/ 89 w 799"/>
                <a:gd name="T31" fmla="*/ 331 h 1237"/>
                <a:gd name="T32" fmla="*/ 217 w 799"/>
                <a:gd name="T33" fmla="*/ 547 h 1237"/>
                <a:gd name="T34" fmla="*/ 304 w 799"/>
                <a:gd name="T35" fmla="*/ 785 h 1237"/>
                <a:gd name="T36" fmla="*/ 525 w 799"/>
                <a:gd name="T37" fmla="*/ 1058 h 1237"/>
                <a:gd name="T38" fmla="*/ 557 w 799"/>
                <a:gd name="T39" fmla="*/ 1147 h 1237"/>
                <a:gd name="T40" fmla="*/ 669 w 799"/>
                <a:gd name="T41" fmla="*/ 1223 h 1237"/>
                <a:gd name="T42" fmla="*/ 722 w 799"/>
                <a:gd name="T43" fmla="*/ 1234 h 1237"/>
                <a:gd name="T44" fmla="*/ 770 w 799"/>
                <a:gd name="T45" fmla="*/ 1194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99" h="1237">
                  <a:moveTo>
                    <a:pt x="770" y="1194"/>
                  </a:moveTo>
                  <a:cubicBezTo>
                    <a:pt x="782" y="1191"/>
                    <a:pt x="791" y="1181"/>
                    <a:pt x="795" y="1169"/>
                  </a:cubicBezTo>
                  <a:cubicBezTo>
                    <a:pt x="799" y="1155"/>
                    <a:pt x="796" y="1140"/>
                    <a:pt x="794" y="1126"/>
                  </a:cubicBezTo>
                  <a:cubicBezTo>
                    <a:pt x="781" y="1057"/>
                    <a:pt x="767" y="989"/>
                    <a:pt x="753" y="920"/>
                  </a:cubicBezTo>
                  <a:cubicBezTo>
                    <a:pt x="747" y="891"/>
                    <a:pt x="741" y="862"/>
                    <a:pt x="725" y="837"/>
                  </a:cubicBezTo>
                  <a:cubicBezTo>
                    <a:pt x="711" y="816"/>
                    <a:pt x="692" y="799"/>
                    <a:pt x="671" y="783"/>
                  </a:cubicBezTo>
                  <a:cubicBezTo>
                    <a:pt x="621" y="747"/>
                    <a:pt x="563" y="720"/>
                    <a:pt x="523" y="674"/>
                  </a:cubicBezTo>
                  <a:cubicBezTo>
                    <a:pt x="505" y="653"/>
                    <a:pt x="491" y="628"/>
                    <a:pt x="478" y="604"/>
                  </a:cubicBezTo>
                  <a:cubicBezTo>
                    <a:pt x="421" y="499"/>
                    <a:pt x="368" y="392"/>
                    <a:pt x="319" y="283"/>
                  </a:cubicBezTo>
                  <a:cubicBezTo>
                    <a:pt x="294" y="228"/>
                    <a:pt x="270" y="171"/>
                    <a:pt x="235" y="121"/>
                  </a:cubicBezTo>
                  <a:cubicBezTo>
                    <a:pt x="201" y="71"/>
                    <a:pt x="153" y="27"/>
                    <a:pt x="94" y="7"/>
                  </a:cubicBezTo>
                  <a:cubicBezTo>
                    <a:pt x="84" y="3"/>
                    <a:pt x="72" y="0"/>
                    <a:pt x="61" y="2"/>
                  </a:cubicBezTo>
                  <a:cubicBezTo>
                    <a:pt x="36" y="6"/>
                    <a:pt x="21" y="30"/>
                    <a:pt x="13" y="53"/>
                  </a:cubicBezTo>
                  <a:cubicBezTo>
                    <a:pt x="0" y="93"/>
                    <a:pt x="1" y="135"/>
                    <a:pt x="1" y="176"/>
                  </a:cubicBezTo>
                  <a:cubicBezTo>
                    <a:pt x="1" y="212"/>
                    <a:pt x="3" y="252"/>
                    <a:pt x="25" y="281"/>
                  </a:cubicBezTo>
                  <a:cubicBezTo>
                    <a:pt x="41" y="302"/>
                    <a:pt x="67" y="315"/>
                    <a:pt x="89" y="331"/>
                  </a:cubicBezTo>
                  <a:cubicBezTo>
                    <a:pt x="159" y="382"/>
                    <a:pt x="193" y="466"/>
                    <a:pt x="217" y="547"/>
                  </a:cubicBezTo>
                  <a:cubicBezTo>
                    <a:pt x="241" y="629"/>
                    <a:pt x="257" y="714"/>
                    <a:pt x="304" y="785"/>
                  </a:cubicBezTo>
                  <a:cubicBezTo>
                    <a:pt x="369" y="884"/>
                    <a:pt x="485" y="948"/>
                    <a:pt x="525" y="1058"/>
                  </a:cubicBezTo>
                  <a:cubicBezTo>
                    <a:pt x="535" y="1088"/>
                    <a:pt x="540" y="1120"/>
                    <a:pt x="557" y="1147"/>
                  </a:cubicBezTo>
                  <a:cubicBezTo>
                    <a:pt x="582" y="1185"/>
                    <a:pt x="627" y="1205"/>
                    <a:pt x="669" y="1223"/>
                  </a:cubicBezTo>
                  <a:cubicBezTo>
                    <a:pt x="686" y="1230"/>
                    <a:pt x="704" y="1237"/>
                    <a:pt x="722" y="1234"/>
                  </a:cubicBezTo>
                  <a:cubicBezTo>
                    <a:pt x="743" y="1230"/>
                    <a:pt x="758" y="1213"/>
                    <a:pt x="770" y="1194"/>
                  </a:cubicBezTo>
                  <a:close/>
                </a:path>
              </a:pathLst>
            </a:custGeom>
            <a:solidFill>
              <a:srgbClr val="E0EA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userDrawn="1"/>
          </p:nvSpPr>
          <p:spPr bwMode="auto">
            <a:xfrm>
              <a:off x="4005" y="128"/>
              <a:ext cx="1335" cy="2538"/>
            </a:xfrm>
            <a:custGeom>
              <a:avLst/>
              <a:gdLst>
                <a:gd name="T0" fmla="*/ 0 w 710"/>
                <a:gd name="T1" fmla="*/ 4 h 1351"/>
                <a:gd name="T2" fmla="*/ 22 w 710"/>
                <a:gd name="T3" fmla="*/ 103 h 1351"/>
                <a:gd name="T4" fmla="*/ 32 w 710"/>
                <a:gd name="T5" fmla="*/ 148 h 1351"/>
                <a:gd name="T6" fmla="*/ 54 w 710"/>
                <a:gd name="T7" fmla="*/ 180 h 1351"/>
                <a:gd name="T8" fmla="*/ 84 w 710"/>
                <a:gd name="T9" fmla="*/ 216 h 1351"/>
                <a:gd name="T10" fmla="*/ 107 w 710"/>
                <a:gd name="T11" fmla="*/ 255 h 1351"/>
                <a:gd name="T12" fmla="*/ 149 w 710"/>
                <a:gd name="T13" fmla="*/ 332 h 1351"/>
                <a:gd name="T14" fmla="*/ 173 w 710"/>
                <a:gd name="T15" fmla="*/ 421 h 1351"/>
                <a:gd name="T16" fmla="*/ 177 w 710"/>
                <a:gd name="T17" fmla="*/ 459 h 1351"/>
                <a:gd name="T18" fmla="*/ 202 w 710"/>
                <a:gd name="T19" fmla="*/ 482 h 1351"/>
                <a:gd name="T20" fmla="*/ 232 w 710"/>
                <a:gd name="T21" fmla="*/ 545 h 1351"/>
                <a:gd name="T22" fmla="*/ 258 w 710"/>
                <a:gd name="T23" fmla="*/ 604 h 1351"/>
                <a:gd name="T24" fmla="*/ 271 w 710"/>
                <a:gd name="T25" fmla="*/ 619 h 1351"/>
                <a:gd name="T26" fmla="*/ 276 w 710"/>
                <a:gd name="T27" fmla="*/ 643 h 1351"/>
                <a:gd name="T28" fmla="*/ 277 w 710"/>
                <a:gd name="T29" fmla="*/ 682 h 1351"/>
                <a:gd name="T30" fmla="*/ 322 w 710"/>
                <a:gd name="T31" fmla="*/ 732 h 1351"/>
                <a:gd name="T32" fmla="*/ 396 w 710"/>
                <a:gd name="T33" fmla="*/ 873 h 1351"/>
                <a:gd name="T34" fmla="*/ 404 w 710"/>
                <a:gd name="T35" fmla="*/ 912 h 1351"/>
                <a:gd name="T36" fmla="*/ 413 w 710"/>
                <a:gd name="T37" fmla="*/ 945 h 1351"/>
                <a:gd name="T38" fmla="*/ 422 w 710"/>
                <a:gd name="T39" fmla="*/ 954 h 1351"/>
                <a:gd name="T40" fmla="*/ 440 w 710"/>
                <a:gd name="T41" fmla="*/ 959 h 1351"/>
                <a:gd name="T42" fmla="*/ 429 w 710"/>
                <a:gd name="T43" fmla="*/ 995 h 1351"/>
                <a:gd name="T44" fmla="*/ 429 w 710"/>
                <a:gd name="T45" fmla="*/ 1061 h 1351"/>
                <a:gd name="T46" fmla="*/ 502 w 710"/>
                <a:gd name="T47" fmla="*/ 1087 h 1351"/>
                <a:gd name="T48" fmla="*/ 572 w 710"/>
                <a:gd name="T49" fmla="*/ 1128 h 1351"/>
                <a:gd name="T50" fmla="*/ 628 w 710"/>
                <a:gd name="T51" fmla="*/ 1185 h 1351"/>
                <a:gd name="T52" fmla="*/ 689 w 710"/>
                <a:gd name="T53" fmla="*/ 1250 h 1351"/>
                <a:gd name="T54" fmla="*/ 687 w 710"/>
                <a:gd name="T55" fmla="*/ 1329 h 1351"/>
                <a:gd name="T56" fmla="*/ 654 w 710"/>
                <a:gd name="T57" fmla="*/ 1346 h 1351"/>
                <a:gd name="T58" fmla="*/ 654 w 710"/>
                <a:gd name="T59" fmla="*/ 1350 h 1351"/>
                <a:gd name="T60" fmla="*/ 702 w 710"/>
                <a:gd name="T61" fmla="*/ 1312 h 1351"/>
                <a:gd name="T62" fmla="*/ 687 w 710"/>
                <a:gd name="T63" fmla="*/ 1239 h 1351"/>
                <a:gd name="T64" fmla="*/ 625 w 710"/>
                <a:gd name="T65" fmla="*/ 1177 h 1351"/>
                <a:gd name="T66" fmla="*/ 569 w 710"/>
                <a:gd name="T67" fmla="*/ 1119 h 1351"/>
                <a:gd name="T68" fmla="*/ 502 w 710"/>
                <a:gd name="T69" fmla="*/ 1082 h 1351"/>
                <a:gd name="T70" fmla="*/ 425 w 710"/>
                <a:gd name="T71" fmla="*/ 1048 h 1351"/>
                <a:gd name="T72" fmla="*/ 429 w 710"/>
                <a:gd name="T73" fmla="*/ 1004 h 1351"/>
                <a:gd name="T74" fmla="*/ 445 w 710"/>
                <a:gd name="T75" fmla="*/ 968 h 1351"/>
                <a:gd name="T76" fmla="*/ 435 w 710"/>
                <a:gd name="T77" fmla="*/ 951 h 1351"/>
                <a:gd name="T78" fmla="*/ 418 w 710"/>
                <a:gd name="T79" fmla="*/ 944 h 1351"/>
                <a:gd name="T80" fmla="*/ 411 w 710"/>
                <a:gd name="T81" fmla="*/ 927 h 1351"/>
                <a:gd name="T82" fmla="*/ 394 w 710"/>
                <a:gd name="T83" fmla="*/ 849 h 1351"/>
                <a:gd name="T84" fmla="*/ 363 w 710"/>
                <a:gd name="T85" fmla="*/ 776 h 1351"/>
                <a:gd name="T86" fmla="*/ 313 w 710"/>
                <a:gd name="T87" fmla="*/ 718 h 1351"/>
                <a:gd name="T88" fmla="*/ 287 w 710"/>
                <a:gd name="T89" fmla="*/ 691 h 1351"/>
                <a:gd name="T90" fmla="*/ 279 w 710"/>
                <a:gd name="T91" fmla="*/ 651 h 1351"/>
                <a:gd name="T92" fmla="*/ 272 w 710"/>
                <a:gd name="T93" fmla="*/ 614 h 1351"/>
                <a:gd name="T94" fmla="*/ 251 w 710"/>
                <a:gd name="T95" fmla="*/ 585 h 1351"/>
                <a:gd name="T96" fmla="*/ 229 w 710"/>
                <a:gd name="T97" fmla="*/ 517 h 1351"/>
                <a:gd name="T98" fmla="*/ 214 w 710"/>
                <a:gd name="T99" fmla="*/ 488 h 1351"/>
                <a:gd name="T100" fmla="*/ 189 w 710"/>
                <a:gd name="T101" fmla="*/ 466 h 1351"/>
                <a:gd name="T102" fmla="*/ 177 w 710"/>
                <a:gd name="T103" fmla="*/ 424 h 1351"/>
                <a:gd name="T104" fmla="*/ 171 w 710"/>
                <a:gd name="T105" fmla="*/ 380 h 1351"/>
                <a:gd name="T106" fmla="*/ 138 w 710"/>
                <a:gd name="T107" fmla="*/ 299 h 1351"/>
                <a:gd name="T108" fmla="*/ 92 w 710"/>
                <a:gd name="T109" fmla="*/ 220 h 1351"/>
                <a:gd name="T110" fmla="*/ 65 w 710"/>
                <a:gd name="T111" fmla="*/ 185 h 1351"/>
                <a:gd name="T112" fmla="*/ 37 w 710"/>
                <a:gd name="T113" fmla="*/ 148 h 1351"/>
                <a:gd name="T114" fmla="*/ 26 w 710"/>
                <a:gd name="T115" fmla="*/ 101 h 1351"/>
                <a:gd name="T116" fmla="*/ 15 w 710"/>
                <a:gd name="T117" fmla="*/ 52 h 1351"/>
                <a:gd name="T118" fmla="*/ 5 w 710"/>
                <a:gd name="T119" fmla="*/ 2 h 1351"/>
                <a:gd name="T120" fmla="*/ 0 w 710"/>
                <a:gd name="T121" fmla="*/ 4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10" h="1351">
                  <a:moveTo>
                    <a:pt x="0" y="4"/>
                  </a:moveTo>
                  <a:cubicBezTo>
                    <a:pt x="7" y="37"/>
                    <a:pt x="14" y="70"/>
                    <a:pt x="22" y="103"/>
                  </a:cubicBezTo>
                  <a:cubicBezTo>
                    <a:pt x="25" y="118"/>
                    <a:pt x="27" y="133"/>
                    <a:pt x="32" y="148"/>
                  </a:cubicBezTo>
                  <a:cubicBezTo>
                    <a:pt x="37" y="160"/>
                    <a:pt x="45" y="171"/>
                    <a:pt x="54" y="180"/>
                  </a:cubicBezTo>
                  <a:cubicBezTo>
                    <a:pt x="65" y="192"/>
                    <a:pt x="75" y="203"/>
                    <a:pt x="84" y="216"/>
                  </a:cubicBezTo>
                  <a:cubicBezTo>
                    <a:pt x="92" y="228"/>
                    <a:pt x="100" y="242"/>
                    <a:pt x="107" y="255"/>
                  </a:cubicBezTo>
                  <a:cubicBezTo>
                    <a:pt x="122" y="280"/>
                    <a:pt x="137" y="305"/>
                    <a:pt x="149" y="332"/>
                  </a:cubicBezTo>
                  <a:cubicBezTo>
                    <a:pt x="161" y="361"/>
                    <a:pt x="171" y="390"/>
                    <a:pt x="173" y="421"/>
                  </a:cubicBezTo>
                  <a:cubicBezTo>
                    <a:pt x="173" y="434"/>
                    <a:pt x="171" y="447"/>
                    <a:pt x="177" y="459"/>
                  </a:cubicBezTo>
                  <a:cubicBezTo>
                    <a:pt x="183" y="469"/>
                    <a:pt x="194" y="475"/>
                    <a:pt x="202" y="482"/>
                  </a:cubicBezTo>
                  <a:cubicBezTo>
                    <a:pt x="220" y="498"/>
                    <a:pt x="226" y="522"/>
                    <a:pt x="232" y="545"/>
                  </a:cubicBezTo>
                  <a:cubicBezTo>
                    <a:pt x="238" y="566"/>
                    <a:pt x="244" y="587"/>
                    <a:pt x="258" y="604"/>
                  </a:cubicBezTo>
                  <a:cubicBezTo>
                    <a:pt x="262" y="609"/>
                    <a:pt x="267" y="614"/>
                    <a:pt x="271" y="619"/>
                  </a:cubicBezTo>
                  <a:cubicBezTo>
                    <a:pt x="275" y="627"/>
                    <a:pt x="276" y="635"/>
                    <a:pt x="276" y="643"/>
                  </a:cubicBezTo>
                  <a:cubicBezTo>
                    <a:pt x="275" y="656"/>
                    <a:pt x="272" y="669"/>
                    <a:pt x="277" y="682"/>
                  </a:cubicBezTo>
                  <a:cubicBezTo>
                    <a:pt x="285" y="703"/>
                    <a:pt x="306" y="717"/>
                    <a:pt x="322" y="732"/>
                  </a:cubicBezTo>
                  <a:cubicBezTo>
                    <a:pt x="362" y="769"/>
                    <a:pt x="383" y="821"/>
                    <a:pt x="396" y="873"/>
                  </a:cubicBezTo>
                  <a:cubicBezTo>
                    <a:pt x="399" y="886"/>
                    <a:pt x="402" y="899"/>
                    <a:pt x="404" y="912"/>
                  </a:cubicBezTo>
                  <a:cubicBezTo>
                    <a:pt x="406" y="923"/>
                    <a:pt x="407" y="936"/>
                    <a:pt x="413" y="945"/>
                  </a:cubicBezTo>
                  <a:cubicBezTo>
                    <a:pt x="415" y="949"/>
                    <a:pt x="418" y="952"/>
                    <a:pt x="422" y="954"/>
                  </a:cubicBezTo>
                  <a:cubicBezTo>
                    <a:pt x="427" y="956"/>
                    <a:pt x="436" y="954"/>
                    <a:pt x="440" y="959"/>
                  </a:cubicBezTo>
                  <a:cubicBezTo>
                    <a:pt x="447" y="969"/>
                    <a:pt x="433" y="987"/>
                    <a:pt x="429" y="995"/>
                  </a:cubicBezTo>
                  <a:cubicBezTo>
                    <a:pt x="417" y="1017"/>
                    <a:pt x="410" y="1042"/>
                    <a:pt x="429" y="1061"/>
                  </a:cubicBezTo>
                  <a:cubicBezTo>
                    <a:pt x="448" y="1081"/>
                    <a:pt x="477" y="1082"/>
                    <a:pt x="502" y="1087"/>
                  </a:cubicBezTo>
                  <a:cubicBezTo>
                    <a:pt x="530" y="1092"/>
                    <a:pt x="552" y="1108"/>
                    <a:pt x="572" y="1128"/>
                  </a:cubicBezTo>
                  <a:cubicBezTo>
                    <a:pt x="591" y="1147"/>
                    <a:pt x="608" y="1167"/>
                    <a:pt x="628" y="1185"/>
                  </a:cubicBezTo>
                  <a:cubicBezTo>
                    <a:pt x="650" y="1205"/>
                    <a:pt x="674" y="1224"/>
                    <a:pt x="689" y="1250"/>
                  </a:cubicBezTo>
                  <a:cubicBezTo>
                    <a:pt x="703" y="1275"/>
                    <a:pt x="706" y="1306"/>
                    <a:pt x="687" y="1329"/>
                  </a:cubicBezTo>
                  <a:cubicBezTo>
                    <a:pt x="678" y="1339"/>
                    <a:pt x="667" y="1346"/>
                    <a:pt x="654" y="1346"/>
                  </a:cubicBezTo>
                  <a:cubicBezTo>
                    <a:pt x="651" y="1346"/>
                    <a:pt x="651" y="1351"/>
                    <a:pt x="654" y="1350"/>
                  </a:cubicBezTo>
                  <a:cubicBezTo>
                    <a:pt x="676" y="1350"/>
                    <a:pt x="694" y="1332"/>
                    <a:pt x="702" y="1312"/>
                  </a:cubicBezTo>
                  <a:cubicBezTo>
                    <a:pt x="710" y="1287"/>
                    <a:pt x="701" y="1260"/>
                    <a:pt x="687" y="1239"/>
                  </a:cubicBezTo>
                  <a:cubicBezTo>
                    <a:pt x="670" y="1214"/>
                    <a:pt x="646" y="1196"/>
                    <a:pt x="625" y="1177"/>
                  </a:cubicBezTo>
                  <a:cubicBezTo>
                    <a:pt x="605" y="1158"/>
                    <a:pt x="588" y="1137"/>
                    <a:pt x="569" y="1119"/>
                  </a:cubicBezTo>
                  <a:cubicBezTo>
                    <a:pt x="550" y="1100"/>
                    <a:pt x="528" y="1087"/>
                    <a:pt x="502" y="1082"/>
                  </a:cubicBezTo>
                  <a:cubicBezTo>
                    <a:pt x="475" y="1077"/>
                    <a:pt x="440" y="1076"/>
                    <a:pt x="425" y="1048"/>
                  </a:cubicBezTo>
                  <a:cubicBezTo>
                    <a:pt x="418" y="1034"/>
                    <a:pt x="423" y="1018"/>
                    <a:pt x="429" y="1004"/>
                  </a:cubicBezTo>
                  <a:cubicBezTo>
                    <a:pt x="435" y="992"/>
                    <a:pt x="444" y="981"/>
                    <a:pt x="445" y="968"/>
                  </a:cubicBezTo>
                  <a:cubicBezTo>
                    <a:pt x="446" y="961"/>
                    <a:pt x="444" y="953"/>
                    <a:pt x="435" y="951"/>
                  </a:cubicBezTo>
                  <a:cubicBezTo>
                    <a:pt x="428" y="950"/>
                    <a:pt x="423" y="951"/>
                    <a:pt x="418" y="944"/>
                  </a:cubicBezTo>
                  <a:cubicBezTo>
                    <a:pt x="414" y="939"/>
                    <a:pt x="412" y="933"/>
                    <a:pt x="411" y="927"/>
                  </a:cubicBezTo>
                  <a:cubicBezTo>
                    <a:pt x="406" y="901"/>
                    <a:pt x="402" y="874"/>
                    <a:pt x="394" y="849"/>
                  </a:cubicBezTo>
                  <a:cubicBezTo>
                    <a:pt x="387" y="823"/>
                    <a:pt x="377" y="799"/>
                    <a:pt x="363" y="776"/>
                  </a:cubicBezTo>
                  <a:cubicBezTo>
                    <a:pt x="350" y="754"/>
                    <a:pt x="332" y="735"/>
                    <a:pt x="313" y="718"/>
                  </a:cubicBezTo>
                  <a:cubicBezTo>
                    <a:pt x="303" y="710"/>
                    <a:pt x="294" y="701"/>
                    <a:pt x="287" y="691"/>
                  </a:cubicBezTo>
                  <a:cubicBezTo>
                    <a:pt x="279" y="678"/>
                    <a:pt x="278" y="666"/>
                    <a:pt x="279" y="651"/>
                  </a:cubicBezTo>
                  <a:cubicBezTo>
                    <a:pt x="281" y="637"/>
                    <a:pt x="281" y="625"/>
                    <a:pt x="272" y="614"/>
                  </a:cubicBezTo>
                  <a:cubicBezTo>
                    <a:pt x="265" y="604"/>
                    <a:pt x="256" y="596"/>
                    <a:pt x="251" y="585"/>
                  </a:cubicBezTo>
                  <a:cubicBezTo>
                    <a:pt x="240" y="563"/>
                    <a:pt x="237" y="539"/>
                    <a:pt x="229" y="517"/>
                  </a:cubicBezTo>
                  <a:cubicBezTo>
                    <a:pt x="225" y="507"/>
                    <a:pt x="221" y="497"/>
                    <a:pt x="214" y="488"/>
                  </a:cubicBezTo>
                  <a:cubicBezTo>
                    <a:pt x="207" y="479"/>
                    <a:pt x="197" y="474"/>
                    <a:pt x="189" y="466"/>
                  </a:cubicBezTo>
                  <a:cubicBezTo>
                    <a:pt x="176" y="455"/>
                    <a:pt x="178" y="439"/>
                    <a:pt x="177" y="424"/>
                  </a:cubicBezTo>
                  <a:cubicBezTo>
                    <a:pt x="176" y="409"/>
                    <a:pt x="174" y="395"/>
                    <a:pt x="171" y="380"/>
                  </a:cubicBezTo>
                  <a:cubicBezTo>
                    <a:pt x="163" y="352"/>
                    <a:pt x="151" y="325"/>
                    <a:pt x="138" y="299"/>
                  </a:cubicBezTo>
                  <a:cubicBezTo>
                    <a:pt x="123" y="272"/>
                    <a:pt x="108" y="245"/>
                    <a:pt x="92" y="220"/>
                  </a:cubicBezTo>
                  <a:cubicBezTo>
                    <a:pt x="84" y="208"/>
                    <a:pt x="75" y="196"/>
                    <a:pt x="65" y="185"/>
                  </a:cubicBezTo>
                  <a:cubicBezTo>
                    <a:pt x="54" y="174"/>
                    <a:pt x="43" y="163"/>
                    <a:pt x="37" y="148"/>
                  </a:cubicBezTo>
                  <a:cubicBezTo>
                    <a:pt x="32" y="133"/>
                    <a:pt x="29" y="117"/>
                    <a:pt x="26" y="101"/>
                  </a:cubicBezTo>
                  <a:cubicBezTo>
                    <a:pt x="22" y="85"/>
                    <a:pt x="19" y="68"/>
                    <a:pt x="15" y="52"/>
                  </a:cubicBezTo>
                  <a:cubicBezTo>
                    <a:pt x="12" y="35"/>
                    <a:pt x="8" y="19"/>
                    <a:pt x="5" y="2"/>
                  </a:cubicBezTo>
                  <a:cubicBezTo>
                    <a:pt x="4" y="0"/>
                    <a:pt x="0" y="1"/>
                    <a:pt x="0" y="4"/>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userDrawn="1"/>
          </p:nvSpPr>
          <p:spPr bwMode="auto">
            <a:xfrm>
              <a:off x="3441" y="-461"/>
              <a:ext cx="1972" cy="1508"/>
            </a:xfrm>
            <a:custGeom>
              <a:avLst/>
              <a:gdLst>
                <a:gd name="T0" fmla="*/ 1045 w 1049"/>
                <a:gd name="T1" fmla="*/ 407 h 803"/>
                <a:gd name="T2" fmla="*/ 899 w 1049"/>
                <a:gd name="T3" fmla="*/ 479 h 803"/>
                <a:gd name="T4" fmla="*/ 851 w 1049"/>
                <a:gd name="T5" fmla="*/ 545 h 803"/>
                <a:gd name="T6" fmla="*/ 818 w 1049"/>
                <a:gd name="T7" fmla="*/ 623 h 803"/>
                <a:gd name="T8" fmla="*/ 770 w 1049"/>
                <a:gd name="T9" fmla="*/ 689 h 803"/>
                <a:gd name="T10" fmla="*/ 690 w 1049"/>
                <a:gd name="T11" fmla="*/ 722 h 803"/>
                <a:gd name="T12" fmla="*/ 600 w 1049"/>
                <a:gd name="T13" fmla="*/ 732 h 803"/>
                <a:gd name="T14" fmla="*/ 499 w 1049"/>
                <a:gd name="T15" fmla="*/ 751 h 803"/>
                <a:gd name="T16" fmla="*/ 449 w 1049"/>
                <a:gd name="T17" fmla="*/ 767 h 803"/>
                <a:gd name="T18" fmla="*/ 401 w 1049"/>
                <a:gd name="T19" fmla="*/ 786 h 803"/>
                <a:gd name="T20" fmla="*/ 352 w 1049"/>
                <a:gd name="T21" fmla="*/ 798 h 803"/>
                <a:gd name="T22" fmla="*/ 302 w 1049"/>
                <a:gd name="T23" fmla="*/ 788 h 803"/>
                <a:gd name="T24" fmla="*/ 229 w 1049"/>
                <a:gd name="T25" fmla="*/ 735 h 803"/>
                <a:gd name="T26" fmla="*/ 169 w 1049"/>
                <a:gd name="T27" fmla="*/ 673 h 803"/>
                <a:gd name="T28" fmla="*/ 106 w 1049"/>
                <a:gd name="T29" fmla="*/ 615 h 803"/>
                <a:gd name="T30" fmla="*/ 70 w 1049"/>
                <a:gd name="T31" fmla="*/ 593 h 803"/>
                <a:gd name="T32" fmla="*/ 32 w 1049"/>
                <a:gd name="T33" fmla="*/ 570 h 803"/>
                <a:gd name="T34" fmla="*/ 8 w 1049"/>
                <a:gd name="T35" fmla="*/ 532 h 803"/>
                <a:gd name="T36" fmla="*/ 5 w 1049"/>
                <a:gd name="T37" fmla="*/ 484 h 803"/>
                <a:gd name="T38" fmla="*/ 24 w 1049"/>
                <a:gd name="T39" fmla="*/ 381 h 803"/>
                <a:gd name="T40" fmla="*/ 107 w 1049"/>
                <a:gd name="T41" fmla="*/ 201 h 803"/>
                <a:gd name="T42" fmla="*/ 116 w 1049"/>
                <a:gd name="T43" fmla="*/ 37 h 803"/>
                <a:gd name="T44" fmla="*/ 97 w 1049"/>
                <a:gd name="T45" fmla="*/ 2 h 803"/>
                <a:gd name="T46" fmla="*/ 93 w 1049"/>
                <a:gd name="T47" fmla="*/ 4 h 803"/>
                <a:gd name="T48" fmla="*/ 112 w 1049"/>
                <a:gd name="T49" fmla="*/ 170 h 803"/>
                <a:gd name="T50" fmla="*/ 32 w 1049"/>
                <a:gd name="T51" fmla="*/ 348 h 803"/>
                <a:gd name="T52" fmla="*/ 4 w 1049"/>
                <a:gd name="T53" fmla="*/ 447 h 803"/>
                <a:gd name="T54" fmla="*/ 0 w 1049"/>
                <a:gd name="T55" fmla="*/ 497 h 803"/>
                <a:gd name="T56" fmla="*/ 6 w 1049"/>
                <a:gd name="T57" fmla="*/ 542 h 803"/>
                <a:gd name="T58" fmla="*/ 68 w 1049"/>
                <a:gd name="T59" fmla="*/ 596 h 803"/>
                <a:gd name="T60" fmla="*/ 138 w 1049"/>
                <a:gd name="T61" fmla="*/ 648 h 803"/>
                <a:gd name="T62" fmla="*/ 262 w 1049"/>
                <a:gd name="T63" fmla="*/ 768 h 803"/>
                <a:gd name="T64" fmla="*/ 348 w 1049"/>
                <a:gd name="T65" fmla="*/ 803 h 803"/>
                <a:gd name="T66" fmla="*/ 444 w 1049"/>
                <a:gd name="T67" fmla="*/ 774 h 803"/>
                <a:gd name="T68" fmla="*/ 546 w 1049"/>
                <a:gd name="T69" fmla="*/ 745 h 803"/>
                <a:gd name="T70" fmla="*/ 644 w 1049"/>
                <a:gd name="T71" fmla="*/ 732 h 803"/>
                <a:gd name="T72" fmla="*/ 730 w 1049"/>
                <a:gd name="T73" fmla="*/ 716 h 803"/>
                <a:gd name="T74" fmla="*/ 796 w 1049"/>
                <a:gd name="T75" fmla="*/ 670 h 803"/>
                <a:gd name="T76" fmla="*/ 871 w 1049"/>
                <a:gd name="T77" fmla="*/ 520 h 803"/>
                <a:gd name="T78" fmla="*/ 1006 w 1049"/>
                <a:gd name="T79" fmla="*/ 420 h 803"/>
                <a:gd name="T80" fmla="*/ 1046 w 1049"/>
                <a:gd name="T81" fmla="*/ 411 h 803"/>
                <a:gd name="T82" fmla="*/ 1045 w 1049"/>
                <a:gd name="T83" fmla="*/ 407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49" h="803">
                  <a:moveTo>
                    <a:pt x="1045" y="407"/>
                  </a:moveTo>
                  <a:cubicBezTo>
                    <a:pt x="989" y="415"/>
                    <a:pt x="938" y="441"/>
                    <a:pt x="899" y="479"/>
                  </a:cubicBezTo>
                  <a:cubicBezTo>
                    <a:pt x="879" y="499"/>
                    <a:pt x="863" y="521"/>
                    <a:pt x="851" y="545"/>
                  </a:cubicBezTo>
                  <a:cubicBezTo>
                    <a:pt x="839" y="571"/>
                    <a:pt x="830" y="597"/>
                    <a:pt x="818" y="623"/>
                  </a:cubicBezTo>
                  <a:cubicBezTo>
                    <a:pt x="807" y="648"/>
                    <a:pt x="792" y="672"/>
                    <a:pt x="770" y="689"/>
                  </a:cubicBezTo>
                  <a:cubicBezTo>
                    <a:pt x="747" y="707"/>
                    <a:pt x="718" y="716"/>
                    <a:pt x="690" y="722"/>
                  </a:cubicBezTo>
                  <a:cubicBezTo>
                    <a:pt x="660" y="727"/>
                    <a:pt x="630" y="729"/>
                    <a:pt x="600" y="732"/>
                  </a:cubicBezTo>
                  <a:cubicBezTo>
                    <a:pt x="566" y="736"/>
                    <a:pt x="532" y="742"/>
                    <a:pt x="499" y="751"/>
                  </a:cubicBezTo>
                  <a:cubicBezTo>
                    <a:pt x="482" y="756"/>
                    <a:pt x="466" y="761"/>
                    <a:pt x="449" y="767"/>
                  </a:cubicBezTo>
                  <a:cubicBezTo>
                    <a:pt x="433" y="773"/>
                    <a:pt x="417" y="780"/>
                    <a:pt x="401" y="786"/>
                  </a:cubicBezTo>
                  <a:cubicBezTo>
                    <a:pt x="385" y="792"/>
                    <a:pt x="369" y="798"/>
                    <a:pt x="352" y="798"/>
                  </a:cubicBezTo>
                  <a:cubicBezTo>
                    <a:pt x="334" y="799"/>
                    <a:pt x="317" y="795"/>
                    <a:pt x="302" y="788"/>
                  </a:cubicBezTo>
                  <a:cubicBezTo>
                    <a:pt x="274" y="775"/>
                    <a:pt x="251" y="755"/>
                    <a:pt x="229" y="735"/>
                  </a:cubicBezTo>
                  <a:cubicBezTo>
                    <a:pt x="208" y="715"/>
                    <a:pt x="189" y="694"/>
                    <a:pt x="169" y="673"/>
                  </a:cubicBezTo>
                  <a:cubicBezTo>
                    <a:pt x="150" y="652"/>
                    <a:pt x="129" y="632"/>
                    <a:pt x="106" y="615"/>
                  </a:cubicBezTo>
                  <a:cubicBezTo>
                    <a:pt x="95" y="607"/>
                    <a:pt x="83" y="599"/>
                    <a:pt x="70" y="593"/>
                  </a:cubicBezTo>
                  <a:cubicBezTo>
                    <a:pt x="57" y="586"/>
                    <a:pt x="44" y="579"/>
                    <a:pt x="32" y="570"/>
                  </a:cubicBezTo>
                  <a:cubicBezTo>
                    <a:pt x="20" y="559"/>
                    <a:pt x="12" y="547"/>
                    <a:pt x="8" y="532"/>
                  </a:cubicBezTo>
                  <a:cubicBezTo>
                    <a:pt x="4" y="516"/>
                    <a:pt x="4" y="499"/>
                    <a:pt x="5" y="484"/>
                  </a:cubicBezTo>
                  <a:cubicBezTo>
                    <a:pt x="6" y="449"/>
                    <a:pt x="13" y="414"/>
                    <a:pt x="24" y="381"/>
                  </a:cubicBezTo>
                  <a:cubicBezTo>
                    <a:pt x="45" y="318"/>
                    <a:pt x="83" y="262"/>
                    <a:pt x="107" y="201"/>
                  </a:cubicBezTo>
                  <a:cubicBezTo>
                    <a:pt x="127" y="149"/>
                    <a:pt x="137" y="89"/>
                    <a:pt x="116" y="37"/>
                  </a:cubicBezTo>
                  <a:cubicBezTo>
                    <a:pt x="111" y="24"/>
                    <a:pt x="105" y="13"/>
                    <a:pt x="97" y="2"/>
                  </a:cubicBezTo>
                  <a:cubicBezTo>
                    <a:pt x="95" y="0"/>
                    <a:pt x="91" y="2"/>
                    <a:pt x="93" y="4"/>
                  </a:cubicBezTo>
                  <a:cubicBezTo>
                    <a:pt x="129" y="52"/>
                    <a:pt x="128" y="115"/>
                    <a:pt x="112" y="170"/>
                  </a:cubicBezTo>
                  <a:cubicBezTo>
                    <a:pt x="95" y="233"/>
                    <a:pt x="58" y="288"/>
                    <a:pt x="32" y="348"/>
                  </a:cubicBezTo>
                  <a:cubicBezTo>
                    <a:pt x="18" y="380"/>
                    <a:pt x="9" y="413"/>
                    <a:pt x="4" y="447"/>
                  </a:cubicBezTo>
                  <a:cubicBezTo>
                    <a:pt x="1" y="463"/>
                    <a:pt x="0" y="480"/>
                    <a:pt x="0" y="497"/>
                  </a:cubicBezTo>
                  <a:cubicBezTo>
                    <a:pt x="0" y="512"/>
                    <a:pt x="1" y="527"/>
                    <a:pt x="6" y="542"/>
                  </a:cubicBezTo>
                  <a:cubicBezTo>
                    <a:pt x="17" y="569"/>
                    <a:pt x="43" y="583"/>
                    <a:pt x="68" y="596"/>
                  </a:cubicBezTo>
                  <a:cubicBezTo>
                    <a:pt x="94" y="611"/>
                    <a:pt x="117" y="628"/>
                    <a:pt x="138" y="648"/>
                  </a:cubicBezTo>
                  <a:cubicBezTo>
                    <a:pt x="180" y="688"/>
                    <a:pt x="215" y="734"/>
                    <a:pt x="262" y="768"/>
                  </a:cubicBezTo>
                  <a:cubicBezTo>
                    <a:pt x="287" y="787"/>
                    <a:pt x="316" y="803"/>
                    <a:pt x="348" y="803"/>
                  </a:cubicBezTo>
                  <a:cubicBezTo>
                    <a:pt x="382" y="803"/>
                    <a:pt x="413" y="785"/>
                    <a:pt x="444" y="774"/>
                  </a:cubicBezTo>
                  <a:cubicBezTo>
                    <a:pt x="477" y="761"/>
                    <a:pt x="511" y="752"/>
                    <a:pt x="546" y="745"/>
                  </a:cubicBezTo>
                  <a:cubicBezTo>
                    <a:pt x="578" y="739"/>
                    <a:pt x="611" y="736"/>
                    <a:pt x="644" y="732"/>
                  </a:cubicBezTo>
                  <a:cubicBezTo>
                    <a:pt x="673" y="729"/>
                    <a:pt x="702" y="726"/>
                    <a:pt x="730" y="716"/>
                  </a:cubicBezTo>
                  <a:cubicBezTo>
                    <a:pt x="756" y="707"/>
                    <a:pt x="779" y="691"/>
                    <a:pt x="796" y="670"/>
                  </a:cubicBezTo>
                  <a:cubicBezTo>
                    <a:pt x="831" y="625"/>
                    <a:pt x="840" y="567"/>
                    <a:pt x="871" y="520"/>
                  </a:cubicBezTo>
                  <a:cubicBezTo>
                    <a:pt x="902" y="473"/>
                    <a:pt x="951" y="437"/>
                    <a:pt x="1006" y="420"/>
                  </a:cubicBezTo>
                  <a:cubicBezTo>
                    <a:pt x="1019" y="416"/>
                    <a:pt x="1032" y="413"/>
                    <a:pt x="1046" y="411"/>
                  </a:cubicBezTo>
                  <a:cubicBezTo>
                    <a:pt x="1049" y="410"/>
                    <a:pt x="1048" y="406"/>
                    <a:pt x="1045" y="407"/>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 name="组合 24"/>
          <p:cNvGrpSpPr/>
          <p:nvPr userDrawn="1"/>
        </p:nvGrpSpPr>
        <p:grpSpPr>
          <a:xfrm>
            <a:off x="-945988" y="2300000"/>
            <a:ext cx="2256628" cy="3421986"/>
            <a:chOff x="-925668" y="2139728"/>
            <a:chExt cx="2308719" cy="3500978"/>
          </a:xfrm>
        </p:grpSpPr>
        <p:sp>
          <p:nvSpPr>
            <p:cNvPr id="12" name="Freeform 12"/>
            <p:cNvSpPr/>
            <p:nvPr userDrawn="1"/>
          </p:nvSpPr>
          <p:spPr bwMode="auto">
            <a:xfrm>
              <a:off x="815311" y="3527776"/>
              <a:ext cx="550370" cy="2112930"/>
            </a:xfrm>
            <a:custGeom>
              <a:avLst/>
              <a:gdLst>
                <a:gd name="T0" fmla="*/ 111 w 170"/>
                <a:gd name="T1" fmla="*/ 644 h 653"/>
                <a:gd name="T2" fmla="*/ 126 w 170"/>
                <a:gd name="T3" fmla="*/ 639 h 653"/>
                <a:gd name="T4" fmla="*/ 135 w 170"/>
                <a:gd name="T5" fmla="*/ 621 h 653"/>
                <a:gd name="T6" fmla="*/ 163 w 170"/>
                <a:gd name="T7" fmla="*/ 528 h 653"/>
                <a:gd name="T8" fmla="*/ 169 w 170"/>
                <a:gd name="T9" fmla="*/ 488 h 653"/>
                <a:gd name="T10" fmla="*/ 159 w 170"/>
                <a:gd name="T11" fmla="*/ 454 h 653"/>
                <a:gd name="T12" fmla="*/ 122 w 170"/>
                <a:gd name="T13" fmla="*/ 378 h 653"/>
                <a:gd name="T14" fmla="*/ 119 w 170"/>
                <a:gd name="T15" fmla="*/ 339 h 653"/>
                <a:gd name="T16" fmla="*/ 123 w 170"/>
                <a:gd name="T17" fmla="*/ 174 h 653"/>
                <a:gd name="T18" fmla="*/ 124 w 170"/>
                <a:gd name="T19" fmla="*/ 90 h 653"/>
                <a:gd name="T20" fmla="*/ 91 w 170"/>
                <a:gd name="T21" fmla="*/ 13 h 653"/>
                <a:gd name="T22" fmla="*/ 78 w 170"/>
                <a:gd name="T23" fmla="*/ 3 h 653"/>
                <a:gd name="T24" fmla="*/ 47 w 170"/>
                <a:gd name="T25" fmla="*/ 14 h 653"/>
                <a:gd name="T26" fmla="*/ 16 w 170"/>
                <a:gd name="T27" fmla="*/ 61 h 653"/>
                <a:gd name="T28" fmla="*/ 3 w 170"/>
                <a:gd name="T29" fmla="*/ 110 h 653"/>
                <a:gd name="T30" fmla="*/ 19 w 170"/>
                <a:gd name="T31" fmla="*/ 144 h 653"/>
                <a:gd name="T32" fmla="*/ 24 w 170"/>
                <a:gd name="T33" fmla="*/ 260 h 653"/>
                <a:gd name="T34" fmla="*/ 9 w 170"/>
                <a:gd name="T35" fmla="*/ 376 h 653"/>
                <a:gd name="T36" fmla="*/ 40 w 170"/>
                <a:gd name="T37" fmla="*/ 535 h 653"/>
                <a:gd name="T38" fmla="*/ 34 w 170"/>
                <a:gd name="T39" fmla="*/ 578 h 653"/>
                <a:gd name="T40" fmla="*/ 63 w 170"/>
                <a:gd name="T41" fmla="*/ 634 h 653"/>
                <a:gd name="T42" fmla="*/ 82 w 170"/>
                <a:gd name="T43" fmla="*/ 650 h 653"/>
                <a:gd name="T44" fmla="*/ 111 w 170"/>
                <a:gd name="T45" fmla="*/ 644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653">
                  <a:moveTo>
                    <a:pt x="111" y="644"/>
                  </a:moveTo>
                  <a:cubicBezTo>
                    <a:pt x="116" y="645"/>
                    <a:pt x="122" y="643"/>
                    <a:pt x="126" y="639"/>
                  </a:cubicBezTo>
                  <a:cubicBezTo>
                    <a:pt x="131" y="634"/>
                    <a:pt x="133" y="627"/>
                    <a:pt x="135" y="621"/>
                  </a:cubicBezTo>
                  <a:cubicBezTo>
                    <a:pt x="145" y="590"/>
                    <a:pt x="154" y="559"/>
                    <a:pt x="163" y="528"/>
                  </a:cubicBezTo>
                  <a:cubicBezTo>
                    <a:pt x="167" y="515"/>
                    <a:pt x="170" y="502"/>
                    <a:pt x="169" y="488"/>
                  </a:cubicBezTo>
                  <a:cubicBezTo>
                    <a:pt x="168" y="476"/>
                    <a:pt x="164" y="465"/>
                    <a:pt x="159" y="454"/>
                  </a:cubicBezTo>
                  <a:cubicBezTo>
                    <a:pt x="146" y="429"/>
                    <a:pt x="128" y="405"/>
                    <a:pt x="122" y="378"/>
                  </a:cubicBezTo>
                  <a:cubicBezTo>
                    <a:pt x="119" y="365"/>
                    <a:pt x="119" y="352"/>
                    <a:pt x="119" y="339"/>
                  </a:cubicBezTo>
                  <a:cubicBezTo>
                    <a:pt x="118" y="284"/>
                    <a:pt x="119" y="229"/>
                    <a:pt x="123" y="174"/>
                  </a:cubicBezTo>
                  <a:cubicBezTo>
                    <a:pt x="125" y="146"/>
                    <a:pt x="127" y="118"/>
                    <a:pt x="124" y="90"/>
                  </a:cubicBezTo>
                  <a:cubicBezTo>
                    <a:pt x="120" y="62"/>
                    <a:pt x="110" y="34"/>
                    <a:pt x="91" y="13"/>
                  </a:cubicBezTo>
                  <a:cubicBezTo>
                    <a:pt x="87" y="9"/>
                    <a:pt x="83" y="5"/>
                    <a:pt x="78" y="3"/>
                  </a:cubicBezTo>
                  <a:cubicBezTo>
                    <a:pt x="67" y="0"/>
                    <a:pt x="56" y="6"/>
                    <a:pt x="47" y="14"/>
                  </a:cubicBezTo>
                  <a:cubicBezTo>
                    <a:pt x="34" y="27"/>
                    <a:pt x="25" y="45"/>
                    <a:pt x="16" y="61"/>
                  </a:cubicBezTo>
                  <a:cubicBezTo>
                    <a:pt x="8" y="77"/>
                    <a:pt x="0" y="93"/>
                    <a:pt x="3" y="110"/>
                  </a:cubicBezTo>
                  <a:cubicBezTo>
                    <a:pt x="5" y="122"/>
                    <a:pt x="13" y="133"/>
                    <a:pt x="19" y="144"/>
                  </a:cubicBezTo>
                  <a:cubicBezTo>
                    <a:pt x="36" y="180"/>
                    <a:pt x="32" y="221"/>
                    <a:pt x="24" y="260"/>
                  </a:cubicBezTo>
                  <a:cubicBezTo>
                    <a:pt x="16" y="298"/>
                    <a:pt x="5" y="337"/>
                    <a:pt x="9" y="376"/>
                  </a:cubicBezTo>
                  <a:cubicBezTo>
                    <a:pt x="14" y="430"/>
                    <a:pt x="47" y="482"/>
                    <a:pt x="40" y="535"/>
                  </a:cubicBezTo>
                  <a:cubicBezTo>
                    <a:pt x="38" y="550"/>
                    <a:pt x="33" y="564"/>
                    <a:pt x="34" y="578"/>
                  </a:cubicBezTo>
                  <a:cubicBezTo>
                    <a:pt x="36" y="599"/>
                    <a:pt x="50" y="617"/>
                    <a:pt x="63" y="634"/>
                  </a:cubicBezTo>
                  <a:cubicBezTo>
                    <a:pt x="69" y="640"/>
                    <a:pt x="74" y="647"/>
                    <a:pt x="82" y="650"/>
                  </a:cubicBezTo>
                  <a:cubicBezTo>
                    <a:pt x="92" y="653"/>
                    <a:pt x="102" y="649"/>
                    <a:pt x="111" y="644"/>
                  </a:cubicBezTo>
                  <a:close/>
                </a:path>
              </a:pathLst>
            </a:custGeom>
            <a:solidFill>
              <a:srgbClr val="C7D8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userDrawn="1"/>
          </p:nvSpPr>
          <p:spPr bwMode="auto">
            <a:xfrm>
              <a:off x="-331748" y="2636830"/>
              <a:ext cx="1503981" cy="2877181"/>
            </a:xfrm>
            <a:custGeom>
              <a:avLst/>
              <a:gdLst>
                <a:gd name="T0" fmla="*/ 28 w 464"/>
                <a:gd name="T1" fmla="*/ 49 h 889"/>
                <a:gd name="T2" fmla="*/ 167 w 464"/>
                <a:gd name="T3" fmla="*/ 28 h 889"/>
                <a:gd name="T4" fmla="*/ 217 w 464"/>
                <a:gd name="T5" fmla="*/ 73 h 889"/>
                <a:gd name="T6" fmla="*/ 340 w 464"/>
                <a:gd name="T7" fmla="*/ 154 h 889"/>
                <a:gd name="T8" fmla="*/ 394 w 464"/>
                <a:gd name="T9" fmla="*/ 196 h 889"/>
                <a:gd name="T10" fmla="*/ 410 w 464"/>
                <a:gd name="T11" fmla="*/ 229 h 889"/>
                <a:gd name="T12" fmla="*/ 449 w 464"/>
                <a:gd name="T13" fmla="*/ 263 h 889"/>
                <a:gd name="T14" fmla="*/ 458 w 464"/>
                <a:gd name="T15" fmla="*/ 329 h 889"/>
                <a:gd name="T16" fmla="*/ 434 w 464"/>
                <a:gd name="T17" fmla="*/ 395 h 889"/>
                <a:gd name="T18" fmla="*/ 433 w 464"/>
                <a:gd name="T19" fmla="*/ 498 h 889"/>
                <a:gd name="T20" fmla="*/ 445 w 464"/>
                <a:gd name="T21" fmla="*/ 664 h 889"/>
                <a:gd name="T22" fmla="*/ 418 w 464"/>
                <a:gd name="T23" fmla="*/ 784 h 889"/>
                <a:gd name="T24" fmla="*/ 249 w 464"/>
                <a:gd name="T25" fmla="*/ 873 h 889"/>
                <a:gd name="T26" fmla="*/ 239 w 464"/>
                <a:gd name="T27" fmla="*/ 885 h 889"/>
                <a:gd name="T28" fmla="*/ 221 w 464"/>
                <a:gd name="T29" fmla="*/ 888 h 889"/>
                <a:gd name="T30" fmla="*/ 45 w 464"/>
                <a:gd name="T31" fmla="*/ 874 h 889"/>
                <a:gd name="T32" fmla="*/ 34 w 464"/>
                <a:gd name="T33" fmla="*/ 871 h 889"/>
                <a:gd name="T34" fmla="*/ 25 w 464"/>
                <a:gd name="T35" fmla="*/ 849 h 889"/>
                <a:gd name="T36" fmla="*/ 11 w 464"/>
                <a:gd name="T37" fmla="*/ 356 h 889"/>
                <a:gd name="T38" fmla="*/ 19 w 464"/>
                <a:gd name="T39" fmla="*/ 204 h 889"/>
                <a:gd name="T40" fmla="*/ 17 w 464"/>
                <a:gd name="T41" fmla="*/ 83 h 889"/>
                <a:gd name="T42" fmla="*/ 25 w 464"/>
                <a:gd name="T43" fmla="*/ 50 h 889"/>
                <a:gd name="T44" fmla="*/ 53 w 464"/>
                <a:gd name="T45" fmla="*/ 36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64" h="889">
                  <a:moveTo>
                    <a:pt x="28" y="49"/>
                  </a:moveTo>
                  <a:cubicBezTo>
                    <a:pt x="61" y="10"/>
                    <a:pt x="124" y="0"/>
                    <a:pt x="167" y="28"/>
                  </a:cubicBezTo>
                  <a:cubicBezTo>
                    <a:pt x="186" y="40"/>
                    <a:pt x="200" y="58"/>
                    <a:pt x="217" y="73"/>
                  </a:cubicBezTo>
                  <a:cubicBezTo>
                    <a:pt x="252" y="107"/>
                    <a:pt x="297" y="131"/>
                    <a:pt x="340" y="154"/>
                  </a:cubicBezTo>
                  <a:cubicBezTo>
                    <a:pt x="361" y="165"/>
                    <a:pt x="382" y="176"/>
                    <a:pt x="394" y="196"/>
                  </a:cubicBezTo>
                  <a:cubicBezTo>
                    <a:pt x="400" y="207"/>
                    <a:pt x="403" y="219"/>
                    <a:pt x="410" y="229"/>
                  </a:cubicBezTo>
                  <a:cubicBezTo>
                    <a:pt x="421" y="243"/>
                    <a:pt x="438" y="249"/>
                    <a:pt x="449" y="263"/>
                  </a:cubicBezTo>
                  <a:cubicBezTo>
                    <a:pt x="464" y="281"/>
                    <a:pt x="464" y="307"/>
                    <a:pt x="458" y="329"/>
                  </a:cubicBezTo>
                  <a:cubicBezTo>
                    <a:pt x="452" y="352"/>
                    <a:pt x="440" y="372"/>
                    <a:pt x="434" y="395"/>
                  </a:cubicBezTo>
                  <a:cubicBezTo>
                    <a:pt x="426" y="428"/>
                    <a:pt x="430" y="464"/>
                    <a:pt x="433" y="498"/>
                  </a:cubicBezTo>
                  <a:cubicBezTo>
                    <a:pt x="439" y="553"/>
                    <a:pt x="443" y="609"/>
                    <a:pt x="445" y="664"/>
                  </a:cubicBezTo>
                  <a:cubicBezTo>
                    <a:pt x="447" y="706"/>
                    <a:pt x="446" y="753"/>
                    <a:pt x="418" y="784"/>
                  </a:cubicBezTo>
                  <a:cubicBezTo>
                    <a:pt x="373" y="831"/>
                    <a:pt x="283" y="817"/>
                    <a:pt x="249" y="873"/>
                  </a:cubicBezTo>
                  <a:cubicBezTo>
                    <a:pt x="246" y="877"/>
                    <a:pt x="244" y="882"/>
                    <a:pt x="239" y="885"/>
                  </a:cubicBezTo>
                  <a:cubicBezTo>
                    <a:pt x="234" y="889"/>
                    <a:pt x="227" y="888"/>
                    <a:pt x="221" y="888"/>
                  </a:cubicBezTo>
                  <a:cubicBezTo>
                    <a:pt x="162" y="883"/>
                    <a:pt x="104" y="878"/>
                    <a:pt x="45" y="874"/>
                  </a:cubicBezTo>
                  <a:cubicBezTo>
                    <a:pt x="41" y="874"/>
                    <a:pt x="37" y="873"/>
                    <a:pt x="34" y="871"/>
                  </a:cubicBezTo>
                  <a:cubicBezTo>
                    <a:pt x="27" y="867"/>
                    <a:pt x="25" y="857"/>
                    <a:pt x="25" y="849"/>
                  </a:cubicBezTo>
                  <a:cubicBezTo>
                    <a:pt x="12" y="685"/>
                    <a:pt x="0" y="520"/>
                    <a:pt x="11" y="356"/>
                  </a:cubicBezTo>
                  <a:cubicBezTo>
                    <a:pt x="14" y="305"/>
                    <a:pt x="20" y="255"/>
                    <a:pt x="19" y="204"/>
                  </a:cubicBezTo>
                  <a:cubicBezTo>
                    <a:pt x="19" y="164"/>
                    <a:pt x="15" y="123"/>
                    <a:pt x="17" y="83"/>
                  </a:cubicBezTo>
                  <a:cubicBezTo>
                    <a:pt x="18" y="71"/>
                    <a:pt x="19" y="60"/>
                    <a:pt x="25" y="50"/>
                  </a:cubicBezTo>
                  <a:cubicBezTo>
                    <a:pt x="31" y="41"/>
                    <a:pt x="42" y="34"/>
                    <a:pt x="53" y="36"/>
                  </a:cubicBezTo>
                </a:path>
              </a:pathLst>
            </a:custGeom>
            <a:solidFill>
              <a:srgbClr val="E0EA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24" name="图片 23"/>
            <p:cNvPicPr>
              <a:picLocks noChangeAspect="1"/>
            </p:cNvPicPr>
            <p:nvPr userDrawn="1"/>
          </p:nvPicPr>
          <p:blipFill>
            <a:blip r:embed="rId2"/>
            <a:stretch>
              <a:fillRect/>
            </a:stretch>
          </p:blipFill>
          <p:spPr>
            <a:xfrm>
              <a:off x="-925668" y="2139728"/>
              <a:ext cx="2308719" cy="3374283"/>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标题幻灯片">
    <p:bg>
      <p:bgPr>
        <a:solidFill>
          <a:srgbClr val="FFFCF8"/>
        </a:solidFill>
        <a:effectLst/>
      </p:bgPr>
    </p:bg>
    <p:spTree>
      <p:nvGrpSpPr>
        <p:cNvPr id="1" name=""/>
        <p:cNvGrpSpPr/>
        <p:nvPr/>
      </p:nvGrpSpPr>
      <p:grpSpPr>
        <a:xfrm>
          <a:off x="0" y="0"/>
          <a:ext cx="0" cy="0"/>
          <a:chOff x="0" y="0"/>
          <a:chExt cx="0" cy="0"/>
        </a:xfrm>
      </p:grpSpPr>
      <p:sp>
        <p:nvSpPr>
          <p:cNvPr id="475" name="任意多边形: 形状 474"/>
          <p:cNvSpPr/>
          <p:nvPr userDrawn="1"/>
        </p:nvSpPr>
        <p:spPr bwMode="auto">
          <a:xfrm flipH="1">
            <a:off x="1" y="0"/>
            <a:ext cx="842998" cy="1370099"/>
          </a:xfrm>
          <a:custGeom>
            <a:avLst/>
            <a:gdLst>
              <a:gd name="connsiteX0" fmla="*/ 472438 w 842998"/>
              <a:gd name="connsiteY0" fmla="*/ 0 h 1370099"/>
              <a:gd name="connsiteX1" fmla="*/ 0 w 842998"/>
              <a:gd name="connsiteY1" fmla="*/ 0 h 1370099"/>
              <a:gd name="connsiteX2" fmla="*/ 3591 w 842998"/>
              <a:gd name="connsiteY2" fmla="*/ 52759 h 1370099"/>
              <a:gd name="connsiteX3" fmla="*/ 37995 w 842998"/>
              <a:gd name="connsiteY3" fmla="*/ 137445 h 1370099"/>
              <a:gd name="connsiteX4" fmla="*/ 146730 w 842998"/>
              <a:gd name="connsiteY4" fmla="*/ 222344 h 1370099"/>
              <a:gd name="connsiteX5" fmla="*/ 364199 w 842998"/>
              <a:gd name="connsiteY5" fmla="*/ 589106 h 1370099"/>
              <a:gd name="connsiteX6" fmla="*/ 512010 w 842998"/>
              <a:gd name="connsiteY6" fmla="*/ 993223 h 1370099"/>
              <a:gd name="connsiteX7" fmla="*/ 815675 w 842998"/>
              <a:gd name="connsiteY7" fmla="*/ 1329182 h 1370099"/>
              <a:gd name="connsiteX8" fmla="*/ 842998 w 842998"/>
              <a:gd name="connsiteY8" fmla="*/ 1370099 h 1370099"/>
              <a:gd name="connsiteX9" fmla="*/ 842998 w 842998"/>
              <a:gd name="connsiteY9" fmla="*/ 747681 h 1370099"/>
              <a:gd name="connsiteX10" fmla="*/ 842673 w 842998"/>
              <a:gd name="connsiteY10" fmla="*/ 747229 h 1370099"/>
              <a:gd name="connsiteX11" fmla="*/ 807632 w 842998"/>
              <a:gd name="connsiteY11" fmla="*/ 685890 h 1370099"/>
              <a:gd name="connsiteX12" fmla="*/ 537494 w 842998"/>
              <a:gd name="connsiteY12" fmla="*/ 140841 h 1370099"/>
              <a:gd name="connsiteX13" fmla="*/ 472509 w 842998"/>
              <a:gd name="connsiteY13" fmla="*/ 122 h 1370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42998" h="1370099">
                <a:moveTo>
                  <a:pt x="472438" y="0"/>
                </a:moveTo>
                <a:lnTo>
                  <a:pt x="0" y="0"/>
                </a:lnTo>
                <a:lnTo>
                  <a:pt x="3591" y="52759"/>
                </a:lnTo>
                <a:cubicBezTo>
                  <a:pt x="9113" y="83535"/>
                  <a:pt x="19306" y="112825"/>
                  <a:pt x="37995" y="137445"/>
                </a:cubicBezTo>
                <a:cubicBezTo>
                  <a:pt x="65179" y="173103"/>
                  <a:pt x="109352" y="195176"/>
                  <a:pt x="146730" y="222344"/>
                </a:cubicBezTo>
                <a:cubicBezTo>
                  <a:pt x="265658" y="308940"/>
                  <a:pt x="323423" y="451570"/>
                  <a:pt x="364199" y="589106"/>
                </a:cubicBezTo>
                <a:cubicBezTo>
                  <a:pt x="404974" y="728339"/>
                  <a:pt x="432158" y="872667"/>
                  <a:pt x="512010" y="993223"/>
                </a:cubicBezTo>
                <a:cubicBezTo>
                  <a:pt x="594835" y="1119297"/>
                  <a:pt x="726399" y="1211943"/>
                  <a:pt x="815675" y="1329182"/>
                </a:cubicBezTo>
                <a:lnTo>
                  <a:pt x="842998" y="1370099"/>
                </a:lnTo>
                <a:lnTo>
                  <a:pt x="842998" y="747681"/>
                </a:lnTo>
                <a:lnTo>
                  <a:pt x="842673" y="747229"/>
                </a:lnTo>
                <a:cubicBezTo>
                  <a:pt x="830143" y="727066"/>
                  <a:pt x="818675" y="706266"/>
                  <a:pt x="807632" y="685890"/>
                </a:cubicBezTo>
                <a:cubicBezTo>
                  <a:pt x="710790" y="507603"/>
                  <a:pt x="620744" y="325920"/>
                  <a:pt x="537494" y="140841"/>
                </a:cubicBezTo>
                <a:cubicBezTo>
                  <a:pt x="516257" y="94147"/>
                  <a:pt x="495445" y="46604"/>
                  <a:pt x="472509" y="122"/>
                </a:cubicBezTo>
                <a:close/>
              </a:path>
            </a:pathLst>
          </a:custGeom>
          <a:solidFill>
            <a:srgbClr val="E0EA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noAutofit/>
          </a:bodyPr>
          <a:lstStyle/>
          <a:p>
            <a:endParaRPr lang="zh-CN" altLang="en-US"/>
          </a:p>
        </p:txBody>
      </p:sp>
      <p:sp>
        <p:nvSpPr>
          <p:cNvPr id="6" name="Freeform 8"/>
          <p:cNvSpPr/>
          <p:nvPr userDrawn="1"/>
        </p:nvSpPr>
        <p:spPr bwMode="auto">
          <a:xfrm flipH="1">
            <a:off x="-291831" y="0"/>
            <a:ext cx="1134829" cy="867811"/>
          </a:xfrm>
          <a:custGeom>
            <a:avLst/>
            <a:gdLst>
              <a:gd name="T0" fmla="*/ 1045 w 1049"/>
              <a:gd name="T1" fmla="*/ 407 h 803"/>
              <a:gd name="T2" fmla="*/ 899 w 1049"/>
              <a:gd name="T3" fmla="*/ 479 h 803"/>
              <a:gd name="T4" fmla="*/ 851 w 1049"/>
              <a:gd name="T5" fmla="*/ 545 h 803"/>
              <a:gd name="T6" fmla="*/ 818 w 1049"/>
              <a:gd name="T7" fmla="*/ 623 h 803"/>
              <a:gd name="T8" fmla="*/ 770 w 1049"/>
              <a:gd name="T9" fmla="*/ 689 h 803"/>
              <a:gd name="T10" fmla="*/ 690 w 1049"/>
              <a:gd name="T11" fmla="*/ 722 h 803"/>
              <a:gd name="T12" fmla="*/ 600 w 1049"/>
              <a:gd name="T13" fmla="*/ 732 h 803"/>
              <a:gd name="T14" fmla="*/ 499 w 1049"/>
              <a:gd name="T15" fmla="*/ 751 h 803"/>
              <a:gd name="T16" fmla="*/ 449 w 1049"/>
              <a:gd name="T17" fmla="*/ 767 h 803"/>
              <a:gd name="T18" fmla="*/ 401 w 1049"/>
              <a:gd name="T19" fmla="*/ 786 h 803"/>
              <a:gd name="T20" fmla="*/ 352 w 1049"/>
              <a:gd name="T21" fmla="*/ 798 h 803"/>
              <a:gd name="T22" fmla="*/ 302 w 1049"/>
              <a:gd name="T23" fmla="*/ 788 h 803"/>
              <a:gd name="T24" fmla="*/ 229 w 1049"/>
              <a:gd name="T25" fmla="*/ 735 h 803"/>
              <a:gd name="T26" fmla="*/ 169 w 1049"/>
              <a:gd name="T27" fmla="*/ 673 h 803"/>
              <a:gd name="T28" fmla="*/ 106 w 1049"/>
              <a:gd name="T29" fmla="*/ 615 h 803"/>
              <a:gd name="T30" fmla="*/ 70 w 1049"/>
              <a:gd name="T31" fmla="*/ 593 h 803"/>
              <a:gd name="T32" fmla="*/ 32 w 1049"/>
              <a:gd name="T33" fmla="*/ 570 h 803"/>
              <a:gd name="T34" fmla="*/ 8 w 1049"/>
              <a:gd name="T35" fmla="*/ 532 h 803"/>
              <a:gd name="T36" fmla="*/ 5 w 1049"/>
              <a:gd name="T37" fmla="*/ 484 h 803"/>
              <a:gd name="T38" fmla="*/ 24 w 1049"/>
              <a:gd name="T39" fmla="*/ 381 h 803"/>
              <a:gd name="T40" fmla="*/ 107 w 1049"/>
              <a:gd name="T41" fmla="*/ 201 h 803"/>
              <a:gd name="T42" fmla="*/ 116 w 1049"/>
              <a:gd name="T43" fmla="*/ 37 h 803"/>
              <a:gd name="T44" fmla="*/ 97 w 1049"/>
              <a:gd name="T45" fmla="*/ 2 h 803"/>
              <a:gd name="T46" fmla="*/ 93 w 1049"/>
              <a:gd name="T47" fmla="*/ 4 h 803"/>
              <a:gd name="T48" fmla="*/ 112 w 1049"/>
              <a:gd name="T49" fmla="*/ 170 h 803"/>
              <a:gd name="T50" fmla="*/ 32 w 1049"/>
              <a:gd name="T51" fmla="*/ 348 h 803"/>
              <a:gd name="T52" fmla="*/ 4 w 1049"/>
              <a:gd name="T53" fmla="*/ 447 h 803"/>
              <a:gd name="T54" fmla="*/ 0 w 1049"/>
              <a:gd name="T55" fmla="*/ 497 h 803"/>
              <a:gd name="T56" fmla="*/ 6 w 1049"/>
              <a:gd name="T57" fmla="*/ 542 h 803"/>
              <a:gd name="T58" fmla="*/ 68 w 1049"/>
              <a:gd name="T59" fmla="*/ 596 h 803"/>
              <a:gd name="T60" fmla="*/ 138 w 1049"/>
              <a:gd name="T61" fmla="*/ 648 h 803"/>
              <a:gd name="T62" fmla="*/ 262 w 1049"/>
              <a:gd name="T63" fmla="*/ 768 h 803"/>
              <a:gd name="T64" fmla="*/ 348 w 1049"/>
              <a:gd name="T65" fmla="*/ 803 h 803"/>
              <a:gd name="T66" fmla="*/ 444 w 1049"/>
              <a:gd name="T67" fmla="*/ 774 h 803"/>
              <a:gd name="T68" fmla="*/ 546 w 1049"/>
              <a:gd name="T69" fmla="*/ 745 h 803"/>
              <a:gd name="T70" fmla="*/ 644 w 1049"/>
              <a:gd name="T71" fmla="*/ 732 h 803"/>
              <a:gd name="T72" fmla="*/ 730 w 1049"/>
              <a:gd name="T73" fmla="*/ 716 h 803"/>
              <a:gd name="T74" fmla="*/ 796 w 1049"/>
              <a:gd name="T75" fmla="*/ 670 h 803"/>
              <a:gd name="T76" fmla="*/ 871 w 1049"/>
              <a:gd name="T77" fmla="*/ 520 h 803"/>
              <a:gd name="T78" fmla="*/ 1006 w 1049"/>
              <a:gd name="T79" fmla="*/ 420 h 803"/>
              <a:gd name="T80" fmla="*/ 1046 w 1049"/>
              <a:gd name="T81" fmla="*/ 411 h 803"/>
              <a:gd name="T82" fmla="*/ 1045 w 1049"/>
              <a:gd name="T83" fmla="*/ 407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49" h="803">
                <a:moveTo>
                  <a:pt x="1045" y="407"/>
                </a:moveTo>
                <a:cubicBezTo>
                  <a:pt x="989" y="415"/>
                  <a:pt x="938" y="441"/>
                  <a:pt x="899" y="479"/>
                </a:cubicBezTo>
                <a:cubicBezTo>
                  <a:pt x="879" y="499"/>
                  <a:pt x="863" y="521"/>
                  <a:pt x="851" y="545"/>
                </a:cubicBezTo>
                <a:cubicBezTo>
                  <a:pt x="839" y="571"/>
                  <a:pt x="830" y="597"/>
                  <a:pt x="818" y="623"/>
                </a:cubicBezTo>
                <a:cubicBezTo>
                  <a:pt x="807" y="648"/>
                  <a:pt x="792" y="672"/>
                  <a:pt x="770" y="689"/>
                </a:cubicBezTo>
                <a:cubicBezTo>
                  <a:pt x="747" y="707"/>
                  <a:pt x="718" y="716"/>
                  <a:pt x="690" y="722"/>
                </a:cubicBezTo>
                <a:cubicBezTo>
                  <a:pt x="660" y="727"/>
                  <a:pt x="630" y="729"/>
                  <a:pt x="600" y="732"/>
                </a:cubicBezTo>
                <a:cubicBezTo>
                  <a:pt x="566" y="736"/>
                  <a:pt x="532" y="742"/>
                  <a:pt x="499" y="751"/>
                </a:cubicBezTo>
                <a:cubicBezTo>
                  <a:pt x="482" y="756"/>
                  <a:pt x="466" y="761"/>
                  <a:pt x="449" y="767"/>
                </a:cubicBezTo>
                <a:cubicBezTo>
                  <a:pt x="433" y="773"/>
                  <a:pt x="417" y="780"/>
                  <a:pt x="401" y="786"/>
                </a:cubicBezTo>
                <a:cubicBezTo>
                  <a:pt x="385" y="792"/>
                  <a:pt x="369" y="798"/>
                  <a:pt x="352" y="798"/>
                </a:cubicBezTo>
                <a:cubicBezTo>
                  <a:pt x="334" y="799"/>
                  <a:pt x="317" y="795"/>
                  <a:pt x="302" y="788"/>
                </a:cubicBezTo>
                <a:cubicBezTo>
                  <a:pt x="274" y="775"/>
                  <a:pt x="251" y="755"/>
                  <a:pt x="229" y="735"/>
                </a:cubicBezTo>
                <a:cubicBezTo>
                  <a:pt x="208" y="715"/>
                  <a:pt x="189" y="694"/>
                  <a:pt x="169" y="673"/>
                </a:cubicBezTo>
                <a:cubicBezTo>
                  <a:pt x="150" y="652"/>
                  <a:pt x="129" y="632"/>
                  <a:pt x="106" y="615"/>
                </a:cubicBezTo>
                <a:cubicBezTo>
                  <a:pt x="95" y="607"/>
                  <a:pt x="83" y="599"/>
                  <a:pt x="70" y="593"/>
                </a:cubicBezTo>
                <a:cubicBezTo>
                  <a:pt x="57" y="586"/>
                  <a:pt x="44" y="579"/>
                  <a:pt x="32" y="570"/>
                </a:cubicBezTo>
                <a:cubicBezTo>
                  <a:pt x="20" y="559"/>
                  <a:pt x="12" y="547"/>
                  <a:pt x="8" y="532"/>
                </a:cubicBezTo>
                <a:cubicBezTo>
                  <a:pt x="4" y="516"/>
                  <a:pt x="4" y="499"/>
                  <a:pt x="5" y="484"/>
                </a:cubicBezTo>
                <a:cubicBezTo>
                  <a:pt x="6" y="449"/>
                  <a:pt x="13" y="414"/>
                  <a:pt x="24" y="381"/>
                </a:cubicBezTo>
                <a:cubicBezTo>
                  <a:pt x="45" y="318"/>
                  <a:pt x="83" y="262"/>
                  <a:pt x="107" y="201"/>
                </a:cubicBezTo>
                <a:cubicBezTo>
                  <a:pt x="127" y="149"/>
                  <a:pt x="137" y="89"/>
                  <a:pt x="116" y="37"/>
                </a:cubicBezTo>
                <a:cubicBezTo>
                  <a:pt x="111" y="24"/>
                  <a:pt x="105" y="13"/>
                  <a:pt x="97" y="2"/>
                </a:cubicBezTo>
                <a:cubicBezTo>
                  <a:pt x="95" y="0"/>
                  <a:pt x="91" y="2"/>
                  <a:pt x="93" y="4"/>
                </a:cubicBezTo>
                <a:cubicBezTo>
                  <a:pt x="129" y="52"/>
                  <a:pt x="128" y="115"/>
                  <a:pt x="112" y="170"/>
                </a:cubicBezTo>
                <a:cubicBezTo>
                  <a:pt x="95" y="233"/>
                  <a:pt x="58" y="288"/>
                  <a:pt x="32" y="348"/>
                </a:cubicBezTo>
                <a:cubicBezTo>
                  <a:pt x="18" y="380"/>
                  <a:pt x="9" y="413"/>
                  <a:pt x="4" y="447"/>
                </a:cubicBezTo>
                <a:cubicBezTo>
                  <a:pt x="1" y="463"/>
                  <a:pt x="0" y="480"/>
                  <a:pt x="0" y="497"/>
                </a:cubicBezTo>
                <a:cubicBezTo>
                  <a:pt x="0" y="512"/>
                  <a:pt x="1" y="527"/>
                  <a:pt x="6" y="542"/>
                </a:cubicBezTo>
                <a:cubicBezTo>
                  <a:pt x="17" y="569"/>
                  <a:pt x="43" y="583"/>
                  <a:pt x="68" y="596"/>
                </a:cubicBezTo>
                <a:cubicBezTo>
                  <a:pt x="94" y="611"/>
                  <a:pt x="117" y="628"/>
                  <a:pt x="138" y="648"/>
                </a:cubicBezTo>
                <a:cubicBezTo>
                  <a:pt x="180" y="688"/>
                  <a:pt x="215" y="734"/>
                  <a:pt x="262" y="768"/>
                </a:cubicBezTo>
                <a:cubicBezTo>
                  <a:pt x="287" y="787"/>
                  <a:pt x="316" y="803"/>
                  <a:pt x="348" y="803"/>
                </a:cubicBezTo>
                <a:cubicBezTo>
                  <a:pt x="382" y="803"/>
                  <a:pt x="413" y="785"/>
                  <a:pt x="444" y="774"/>
                </a:cubicBezTo>
                <a:cubicBezTo>
                  <a:pt x="477" y="761"/>
                  <a:pt x="511" y="752"/>
                  <a:pt x="546" y="745"/>
                </a:cubicBezTo>
                <a:cubicBezTo>
                  <a:pt x="578" y="739"/>
                  <a:pt x="611" y="736"/>
                  <a:pt x="644" y="732"/>
                </a:cubicBezTo>
                <a:cubicBezTo>
                  <a:pt x="673" y="729"/>
                  <a:pt x="702" y="726"/>
                  <a:pt x="730" y="716"/>
                </a:cubicBezTo>
                <a:cubicBezTo>
                  <a:pt x="756" y="707"/>
                  <a:pt x="779" y="691"/>
                  <a:pt x="796" y="670"/>
                </a:cubicBezTo>
                <a:cubicBezTo>
                  <a:pt x="831" y="625"/>
                  <a:pt x="840" y="567"/>
                  <a:pt x="871" y="520"/>
                </a:cubicBezTo>
                <a:cubicBezTo>
                  <a:pt x="902" y="473"/>
                  <a:pt x="951" y="437"/>
                  <a:pt x="1006" y="420"/>
                </a:cubicBezTo>
                <a:cubicBezTo>
                  <a:pt x="1019" y="416"/>
                  <a:pt x="1032" y="413"/>
                  <a:pt x="1046" y="411"/>
                </a:cubicBezTo>
                <a:cubicBezTo>
                  <a:pt x="1049" y="410"/>
                  <a:pt x="1048" y="406"/>
                  <a:pt x="1045" y="407"/>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7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7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7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2" Type="http://schemas.openxmlformats.org/officeDocument/2006/relationships/slideLayout" Target="../slideLayouts/slideLayout3.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9" Type="http://schemas.openxmlformats.org/officeDocument/2006/relationships/notesSlide" Target="../notesSlides/notesSlide3.xml"/><Relationship Id="rId18" Type="http://schemas.openxmlformats.org/officeDocument/2006/relationships/slideLayout" Target="../slideLayouts/slideLayout1.xml"/><Relationship Id="rId17" Type="http://schemas.openxmlformats.org/officeDocument/2006/relationships/tags" Target="../tags/tag26.xml"/><Relationship Id="rId16" Type="http://schemas.openxmlformats.org/officeDocument/2006/relationships/tags" Target="../tags/tag25.xml"/><Relationship Id="rId15" Type="http://schemas.openxmlformats.org/officeDocument/2006/relationships/tags" Target="../tags/tag24.xml"/><Relationship Id="rId14" Type="http://schemas.openxmlformats.org/officeDocument/2006/relationships/tags" Target="../tags/tag23.xml"/><Relationship Id="rId13" Type="http://schemas.openxmlformats.org/officeDocument/2006/relationships/tags" Target="../tags/tag22.xml"/><Relationship Id="rId12" Type="http://schemas.openxmlformats.org/officeDocument/2006/relationships/tags" Target="../tags/tag21.xml"/><Relationship Id="rId11" Type="http://schemas.openxmlformats.org/officeDocument/2006/relationships/tags" Target="../tags/tag20.xml"/><Relationship Id="rId10" Type="http://schemas.openxmlformats.org/officeDocument/2006/relationships/tags" Target="../tags/tag19.xml"/><Relationship Id="rId1" Type="http://schemas.openxmlformats.org/officeDocument/2006/relationships/image" Target="../media/image6.jpe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6.jpe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1.xml"/><Relationship Id="rId2" Type="http://schemas.openxmlformats.org/officeDocument/2006/relationships/image" Target="../media/image9.png"/><Relationship Id="rId1"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1"/>
          <a:srcRect/>
          <a:stretch>
            <a:fillRect/>
          </a:stretch>
        </p:blipFill>
        <p:spPr>
          <a:xfrm>
            <a:off x="0" y="0"/>
            <a:ext cx="9144000" cy="5143500"/>
          </a:xfrm>
          <a:prstGeom prst="rect">
            <a:avLst/>
          </a:prstGeom>
        </p:spPr>
      </p:pic>
      <p:sp>
        <p:nvSpPr>
          <p:cNvPr id="3" name="Text 0"/>
          <p:cNvSpPr/>
          <p:nvPr/>
        </p:nvSpPr>
        <p:spPr>
          <a:xfrm>
            <a:off x="258445" y="1252855"/>
            <a:ext cx="8627110" cy="2638425"/>
          </a:xfrm>
          <a:prstGeom prst="rect">
            <a:avLst/>
          </a:prstGeom>
          <a:noFill/>
        </p:spPr>
        <p:txBody>
          <a:bodyPr vert="horz" wrap="square" lIns="0" tIns="0" rIns="0" bIns="0" rtlCol="0" anchor="ctr"/>
          <a:lstStyle/>
          <a:p>
            <a:pPr marL="0" indent="0" algn="l">
              <a:lnSpc>
                <a:spcPts val="5250"/>
              </a:lnSpc>
              <a:buNone/>
            </a:pPr>
            <a:r>
              <a:rPr lang="zh-CN" altLang="en-US"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Research on </a:t>
            </a:r>
            <a:r>
              <a:rPr lang="en-US" altLang="zh-CN"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how to</a:t>
            </a:r>
            <a:r>
              <a:rPr lang="zh-CN" altLang="en-US"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 improve the </a:t>
            </a:r>
            <a:r>
              <a:rPr lang="en-US" altLang="zh-CN"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teaching effectiveness</a:t>
            </a:r>
            <a:r>
              <a:rPr lang="zh-CN" altLang="en-US" sz="3750" noProof="0">
                <a:ln>
                  <a:noFill/>
                </a:ln>
                <a:solidFill>
                  <a:schemeClr val="accent2"/>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a:t>
            </a:r>
            <a:r>
              <a:rPr lang="zh-CN" altLang="en-US" sz="3750" b="1">
                <a:solidFill>
                  <a:schemeClr val="accent2"/>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 </a:t>
            </a:r>
            <a:r>
              <a:rPr lang="zh-CN" altLang="en-US"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of broadcasting and vocali</a:t>
            </a:r>
            <a:r>
              <a:rPr lang="en-US" altLang="zh-CN"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s</a:t>
            </a:r>
            <a:r>
              <a:rPr lang="zh-CN" altLang="en-US"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sym typeface="+mn-ea"/>
              </a:rPr>
              <a:t>ation course</a:t>
            </a:r>
            <a:endParaRPr lang="zh-CN" altLang="en-US" sz="3750" b="1">
              <a:solidFill>
                <a:schemeClr val="accent5"/>
              </a:solidFill>
              <a:effectLst>
                <a:outerShdw blurRad="38100" dist="19050" dir="2700000" algn="tl" rotWithShape="0">
                  <a:schemeClr val="dk1">
                    <a:alpha val="40000"/>
                    <a:alpha val="40000"/>
                  </a:schemeClr>
                </a:outerShdw>
              </a:effectLst>
              <a:uFillTx/>
              <a:latin typeface="Arial Regular" panose="020B0704020202020204" charset="0"/>
              <a:ea typeface="Arial Unicode MS" panose="020B0604020202020204" charset="-122"/>
              <a:cs typeface="Arial Regular" panose="020B0704020202020204" charset="0"/>
            </a:endParaRPr>
          </a:p>
          <a:p>
            <a:pPr marL="0" indent="0" algn="l">
              <a:lnSpc>
                <a:spcPts val="5250"/>
              </a:lnSpc>
              <a:buNone/>
            </a:pPr>
            <a:endParaRPr lang="en-US" sz="3750" dirty="0"/>
          </a:p>
        </p:txBody>
      </p:sp>
      <p:sp>
        <p:nvSpPr>
          <p:cNvPr id="4" name="Text 1"/>
          <p:cNvSpPr/>
          <p:nvPr/>
        </p:nvSpPr>
        <p:spPr>
          <a:xfrm>
            <a:off x="571500" y="2243138"/>
            <a:ext cx="8001000" cy="400050"/>
          </a:xfrm>
          <a:prstGeom prst="rect">
            <a:avLst/>
          </a:prstGeom>
          <a:noFill/>
        </p:spPr>
        <p:txBody>
          <a:bodyPr vert="horz" wrap="square" lIns="0" tIns="0" rIns="0" bIns="0" rtlCol="0" anchor="ctr"/>
          <a:lstStyle/>
          <a:p>
            <a:pPr marL="0" indent="0" algn="l">
              <a:lnSpc>
                <a:spcPts val="3150"/>
              </a:lnSpc>
              <a:buNone/>
            </a:pPr>
            <a:endParaRPr lang="en-US" sz="2250" dirty="0"/>
          </a:p>
        </p:txBody>
      </p:sp>
      <p:sp>
        <p:nvSpPr>
          <p:cNvPr id="7" name="矩形: 圆角 4"/>
          <p:cNvSpPr/>
          <p:nvPr/>
        </p:nvSpPr>
        <p:spPr>
          <a:xfrm>
            <a:off x="6556375" y="4325620"/>
            <a:ext cx="2155825" cy="52705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400">
                <a:latin typeface="Arial Regular" panose="020B0704020202020204" charset="0"/>
                <a:cs typeface="Arial Regular" panose="020B0704020202020204" charset="0"/>
              </a:rPr>
              <a:t>Name</a:t>
            </a:r>
            <a:r>
              <a:rPr lang="zh-CN" altLang="en-US" sz="1400">
                <a:latin typeface="Arial Regular" panose="020B0704020202020204" charset="0"/>
                <a:cs typeface="Arial Regular" panose="020B0704020202020204" charset="0"/>
              </a:rPr>
              <a:t>：</a:t>
            </a:r>
            <a:r>
              <a:rPr lang="en-US" altLang="zh-CN" sz="1400">
                <a:latin typeface="Arial Regular" panose="020B0704020202020204" charset="0"/>
                <a:cs typeface="Arial Regular" panose="020B0704020202020204" charset="0"/>
              </a:rPr>
              <a:t>Zhuoying Han</a:t>
            </a:r>
            <a:endParaRPr lang="en-US" altLang="zh-CN" sz="1400">
              <a:latin typeface="Arial Regular" panose="020B0704020202020204" charset="0"/>
              <a:cs typeface="Arial Regular" panose="020B0704020202020204" charset="0"/>
            </a:endParaRPr>
          </a:p>
          <a:p>
            <a:pPr algn="l"/>
            <a:r>
              <a:rPr lang="en-US" altLang="zh-CN" sz="1400">
                <a:solidFill>
                  <a:schemeClr val="tx2"/>
                </a:solidFill>
                <a:latin typeface="Arial Regular" panose="020B0704020202020204" charset="0"/>
                <a:cs typeface="Arial Regular" panose="020B0704020202020204" charset="0"/>
              </a:rPr>
              <a:t>     </a:t>
            </a:r>
            <a:r>
              <a:rPr lang="en-US" altLang="zh-CN" sz="1400">
                <a:latin typeface="Arial Regular" panose="020B0704020202020204" charset="0"/>
                <a:cs typeface="Arial Regular" panose="020B0704020202020204" charset="0"/>
              </a:rPr>
              <a:t>Course</a:t>
            </a:r>
            <a:r>
              <a:rPr lang="zh-CN" altLang="en-US" sz="1400">
                <a:latin typeface="Arial Regular" panose="020B0704020202020204" charset="0"/>
                <a:cs typeface="Arial Regular" panose="020B0704020202020204" charset="0"/>
              </a:rPr>
              <a:t>：</a:t>
            </a:r>
            <a:r>
              <a:rPr lang="en-US" altLang="zh-CN" sz="1400">
                <a:latin typeface="Arial Regular" panose="020B0704020202020204" charset="0"/>
                <a:cs typeface="Arial Regular" panose="020B0704020202020204" charset="0"/>
              </a:rPr>
              <a:t>7019</a:t>
            </a:r>
            <a:endParaRPr lang="en-US" altLang="zh-CN" sz="1400">
              <a:latin typeface="Arial Regular" panose="020B0704020202020204" charset="0"/>
              <a:cs typeface="Arial Regular" panose="020B070402020202020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FFFFF"/>
          </a:solidFill>
        </p:spPr>
      </p:sp>
      <p:pic>
        <p:nvPicPr>
          <p:cNvPr id="3" name="Image 0" descr="preencoded.png"/>
          <p:cNvPicPr>
            <a:picLocks noChangeAspect="1"/>
          </p:cNvPicPr>
          <p:nvPr/>
        </p:nvPicPr>
        <p:blipFill>
          <a:blip r:embed="rId1"/>
          <a:srcRect/>
          <a:stretch>
            <a:fillRect/>
          </a:stretch>
        </p:blipFill>
        <p:spPr>
          <a:xfrm>
            <a:off x="0" y="0"/>
            <a:ext cx="2952750" cy="5143500"/>
          </a:xfrm>
          <a:prstGeom prst="rect">
            <a:avLst/>
          </a:prstGeom>
        </p:spPr>
      </p:pic>
      <p:sp>
        <p:nvSpPr>
          <p:cNvPr id="4" name="Text 1"/>
          <p:cNvSpPr/>
          <p:nvPr/>
        </p:nvSpPr>
        <p:spPr>
          <a:xfrm>
            <a:off x="571500" y="3433763"/>
            <a:ext cx="1857375" cy="666750"/>
          </a:xfrm>
          <a:prstGeom prst="rect">
            <a:avLst/>
          </a:prstGeom>
          <a:noFill/>
        </p:spPr>
        <p:txBody>
          <a:bodyPr vert="horz" wrap="square" lIns="0" tIns="0" rIns="0" bIns="0" rtlCol="0" anchor="ctr"/>
          <a:lstStyle/>
          <a:p>
            <a:pPr marL="0" indent="0" algn="l">
              <a:lnSpc>
                <a:spcPts val="5250"/>
              </a:lnSpc>
              <a:buNone/>
            </a:pPr>
            <a:r>
              <a:rPr lang="en-US" sz="3750" dirty="0">
                <a:solidFill>
                  <a:srgbClr val="000000"/>
                </a:solidFill>
                <a:latin typeface="Arial Regular" panose="020B0704020202020204" charset="0"/>
                <a:ea typeface="微软雅黑" pitchFamily="34" charset="-122"/>
                <a:cs typeface="Arial Regular" panose="020B0704020202020204" charset="0"/>
              </a:rPr>
              <a:t>content</a:t>
            </a:r>
            <a:endParaRPr lang="en-US" sz="3750" dirty="0">
              <a:latin typeface="Arial Regular" panose="020B0704020202020204" charset="0"/>
              <a:cs typeface="Arial Regular" panose="020B0704020202020204" charset="0"/>
            </a:endParaRPr>
          </a:p>
        </p:txBody>
      </p:sp>
      <p:sp>
        <p:nvSpPr>
          <p:cNvPr id="6" name="Text 3"/>
          <p:cNvSpPr/>
          <p:nvPr/>
        </p:nvSpPr>
        <p:spPr>
          <a:xfrm>
            <a:off x="3524250" y="1388269"/>
            <a:ext cx="352425" cy="333375"/>
          </a:xfrm>
          <a:prstGeom prst="rect">
            <a:avLst/>
          </a:prstGeom>
          <a:noFill/>
        </p:spPr>
        <p:txBody>
          <a:bodyPr vert="horz" wrap="square" lIns="0" tIns="0" rIns="0" bIns="0" rtlCol="0" anchor="ctr"/>
          <a:lstStyle/>
          <a:p>
            <a:pPr marL="0" indent="0" algn="l">
              <a:lnSpc>
                <a:spcPts val="3040"/>
              </a:lnSpc>
              <a:buNone/>
            </a:pPr>
            <a:r>
              <a:rPr lang="en-US" sz="1875" b="1" dirty="0">
                <a:solidFill>
                  <a:srgbClr val="1B9EDB"/>
                </a:solidFill>
                <a:latin typeface="微软雅黑" pitchFamily="34" charset="0"/>
                <a:ea typeface="微软雅黑" pitchFamily="34" charset="-122"/>
                <a:cs typeface="微软雅黑" pitchFamily="34" charset="-120"/>
              </a:rPr>
              <a:t>01</a:t>
            </a:r>
            <a:endParaRPr lang="en-US" sz="1875" dirty="0"/>
          </a:p>
        </p:txBody>
      </p:sp>
      <p:sp>
        <p:nvSpPr>
          <p:cNvPr id="7" name="Text 4"/>
          <p:cNvSpPr/>
          <p:nvPr/>
        </p:nvSpPr>
        <p:spPr>
          <a:xfrm>
            <a:off x="3876675" y="1387475"/>
            <a:ext cx="4970145" cy="431800"/>
          </a:xfrm>
          <a:prstGeom prst="rect">
            <a:avLst/>
          </a:prstGeom>
          <a:noFill/>
        </p:spPr>
        <p:txBody>
          <a:bodyPr vert="horz" wrap="square" lIns="0" tIns="0" rIns="0" bIns="0" rtlCol="0" anchor="ctr"/>
          <a:lstStyle/>
          <a:p>
            <a:pPr marL="0" indent="0" algn="l">
              <a:lnSpc>
                <a:spcPts val="1650"/>
              </a:lnSpc>
              <a:buNone/>
            </a:pPr>
            <a:r>
              <a:rPr lang="en-US" altLang="zh-CN" noProof="0" dirty="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R</a:t>
            </a:r>
            <a:r>
              <a:rPr lang="zh-CN" altLang="en-US" noProof="0" dirty="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esearch questions</a:t>
            </a:r>
            <a:r>
              <a:rPr lang="en-US" altLang="zh-CN" noProof="0" dirty="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and r</a:t>
            </a:r>
            <a:r>
              <a:rPr lang="zh-CN" altLang="en-US" noProof="0" dirty="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esearch background  </a:t>
            </a:r>
            <a:endParaRPr kumimoji="0" lang="zh-CN" altLang="en-US" b="0" i="0" baseline="0" noProof="0" dirty="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p:txBody>
      </p:sp>
      <p:sp>
        <p:nvSpPr>
          <p:cNvPr id="9" name="Text 6"/>
          <p:cNvSpPr/>
          <p:nvPr/>
        </p:nvSpPr>
        <p:spPr>
          <a:xfrm>
            <a:off x="3524250" y="2140744"/>
            <a:ext cx="352425" cy="333375"/>
          </a:xfrm>
          <a:prstGeom prst="rect">
            <a:avLst/>
          </a:prstGeom>
          <a:noFill/>
        </p:spPr>
        <p:txBody>
          <a:bodyPr vert="horz" wrap="square" lIns="0" tIns="0" rIns="0" bIns="0" rtlCol="0" anchor="ctr"/>
          <a:lstStyle/>
          <a:p>
            <a:pPr marL="0" indent="0" algn="l">
              <a:lnSpc>
                <a:spcPts val="3040"/>
              </a:lnSpc>
              <a:buNone/>
            </a:pPr>
            <a:r>
              <a:rPr lang="en-US" sz="1875" b="1" dirty="0">
                <a:solidFill>
                  <a:srgbClr val="1B9EDB"/>
                </a:solidFill>
                <a:latin typeface="微软雅黑" pitchFamily="34" charset="0"/>
                <a:ea typeface="微软雅黑" pitchFamily="34" charset="-122"/>
                <a:cs typeface="微软雅黑" pitchFamily="34" charset="-120"/>
              </a:rPr>
              <a:t>02</a:t>
            </a:r>
            <a:endParaRPr lang="en-US" sz="1875" dirty="0"/>
          </a:p>
        </p:txBody>
      </p:sp>
      <p:sp>
        <p:nvSpPr>
          <p:cNvPr id="12" name="Text 9"/>
          <p:cNvSpPr/>
          <p:nvPr/>
        </p:nvSpPr>
        <p:spPr>
          <a:xfrm>
            <a:off x="3524250" y="2978944"/>
            <a:ext cx="352425" cy="333375"/>
          </a:xfrm>
          <a:prstGeom prst="rect">
            <a:avLst/>
          </a:prstGeom>
          <a:noFill/>
        </p:spPr>
        <p:txBody>
          <a:bodyPr vert="horz" wrap="square" lIns="0" tIns="0" rIns="0" bIns="0" rtlCol="0" anchor="ctr"/>
          <a:lstStyle/>
          <a:p>
            <a:pPr marL="0" indent="0" algn="l">
              <a:lnSpc>
                <a:spcPts val="3040"/>
              </a:lnSpc>
              <a:buNone/>
            </a:pPr>
            <a:r>
              <a:rPr lang="en-US" sz="1875" b="1" dirty="0">
                <a:solidFill>
                  <a:srgbClr val="1B9EDB"/>
                </a:solidFill>
                <a:latin typeface="微软雅黑" pitchFamily="34" charset="0"/>
                <a:ea typeface="微软雅黑" pitchFamily="34" charset="-122"/>
                <a:cs typeface="微软雅黑" pitchFamily="34" charset="-120"/>
              </a:rPr>
              <a:t>03</a:t>
            </a:r>
            <a:endParaRPr lang="en-US" sz="1875" dirty="0"/>
          </a:p>
        </p:txBody>
      </p:sp>
      <p:sp>
        <p:nvSpPr>
          <p:cNvPr id="15" name="Text 9"/>
          <p:cNvSpPr/>
          <p:nvPr/>
        </p:nvSpPr>
        <p:spPr>
          <a:xfrm>
            <a:off x="3524250" y="3767614"/>
            <a:ext cx="352425" cy="333375"/>
          </a:xfrm>
          <a:prstGeom prst="rect">
            <a:avLst/>
          </a:prstGeom>
          <a:noFill/>
        </p:spPr>
        <p:txBody>
          <a:bodyPr vert="horz" wrap="square" lIns="0" tIns="0" rIns="0" bIns="0" rtlCol="0" anchor="ctr"/>
          <a:p>
            <a:pPr marL="0" indent="0" algn="l">
              <a:lnSpc>
                <a:spcPts val="3040"/>
              </a:lnSpc>
              <a:buNone/>
            </a:pPr>
            <a:r>
              <a:rPr lang="en-US" sz="1875" b="1" dirty="0">
                <a:solidFill>
                  <a:srgbClr val="1B9EDB"/>
                </a:solidFill>
                <a:latin typeface="微软雅黑" pitchFamily="34" charset="0"/>
                <a:ea typeface="微软雅黑" pitchFamily="34" charset="-122"/>
                <a:cs typeface="微软雅黑" pitchFamily="34" charset="-120"/>
              </a:rPr>
              <a:t>04</a:t>
            </a:r>
            <a:endParaRPr lang="en-US" sz="1875" dirty="0"/>
          </a:p>
        </p:txBody>
      </p:sp>
      <p:sp>
        <p:nvSpPr>
          <p:cNvPr id="38" name="TextBox 61"/>
          <p:cNvSpPr txBox="1"/>
          <p:nvPr/>
        </p:nvSpPr>
        <p:spPr>
          <a:xfrm>
            <a:off x="3893820" y="2172970"/>
            <a:ext cx="5679440" cy="368300"/>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defRPr kumimoji="0" sz="2000" b="0" i="0" u="none" strike="noStrike" cap="none" spc="0" normalizeH="0" baseline="0">
                <a:ln>
                  <a:noFill/>
                </a:ln>
                <a:solidFill>
                  <a:srgbClr val="85A695"/>
                </a:solidFill>
                <a:effectLst/>
                <a:uLnTx/>
                <a:uFillTx/>
                <a:latin typeface="方正大标宋简体"/>
                <a:ea typeface="方正大标宋简体"/>
              </a:defRPr>
            </a:lvl1pPr>
          </a:lstStyle>
          <a:p>
            <a:r>
              <a:rPr lang="zh-CN" altLang="en-US" sz="1800">
                <a:solidFill>
                  <a:schemeClr val="tx1"/>
                </a:solidFill>
                <a:uFillTx/>
                <a:latin typeface="Arial" panose="020B0704020202020204" pitchFamily="34" charset="0"/>
                <a:ea typeface="Arial Unicode MS" panose="020B0604020202020204" charset="-122"/>
                <a:sym typeface="Calibri Light" panose="020F0302020204030204" pitchFamily="34" charset="0"/>
              </a:rPr>
              <a:t>Analysis and comparison of references</a:t>
            </a:r>
            <a:endParaRPr lang="zh-CN" altLang="en-US" sz="1800">
              <a:solidFill>
                <a:schemeClr val="tx1"/>
              </a:solidFill>
              <a:uFillTx/>
              <a:latin typeface="Arial" panose="020B0704020202020204" pitchFamily="34" charset="0"/>
              <a:ea typeface="Arial Unicode MS" panose="020B0604020202020204" charset="-122"/>
              <a:sym typeface="Calibri Light" panose="020F0302020204030204" pitchFamily="34" charset="0"/>
            </a:endParaRPr>
          </a:p>
        </p:txBody>
      </p:sp>
      <p:sp>
        <p:nvSpPr>
          <p:cNvPr id="16" name="文本框 15"/>
          <p:cNvSpPr txBox="1"/>
          <p:nvPr/>
        </p:nvSpPr>
        <p:spPr>
          <a:xfrm>
            <a:off x="3876675" y="2894965"/>
            <a:ext cx="5128260" cy="645160"/>
          </a:xfrm>
          <a:prstGeom prst="rect">
            <a:avLst/>
          </a:prstGeom>
          <a:noFill/>
        </p:spPr>
        <p:txBody>
          <a:bodyPr wrap="square" rtlCol="0" anchor="t">
            <a:spAutoFit/>
          </a:bodyPr>
          <a:p>
            <a:pPr marL="0" marR="0" lvl="0" indent="0" algn="l" defTabSz="457200" rtl="0" eaLnBrk="1" fontAlgn="auto" latinLnBrk="0" hangingPunct="1">
              <a:lnSpc>
                <a:spcPct val="100000"/>
              </a:lnSpc>
              <a:spcBef>
                <a:spcPts val="0"/>
              </a:spcBef>
              <a:spcAft>
                <a:spcPts val="0"/>
              </a:spcAft>
              <a:buClrTx/>
              <a:buSzTx/>
              <a:buFontTx/>
              <a:buNone/>
              <a:defRPr/>
            </a:pPr>
            <a:r>
              <a:rPr lang="zh-CN" altLang="en-US" noProof="0">
                <a:ln>
                  <a:noFill/>
                </a:ln>
                <a:solidFill>
                  <a:schemeClr val="tx1"/>
                </a:solidFill>
                <a:effectLst/>
                <a:uLnTx/>
                <a:uFillTx/>
                <a:latin typeface="Arial" panose="020B0704020202020204" pitchFamily="34" charset="0"/>
                <a:ea typeface="Arial Unicode MS" panose="020B0604020202020204" charset="-122"/>
                <a:sym typeface="Calibri Light" panose="020F0302020204030204" pitchFamily="34" charset="0"/>
              </a:rPr>
              <a:t>Critical thinking about the conclusions of the references</a:t>
            </a:r>
            <a:endParaRPr lang="zh-CN" altLang="en-US" noProof="0">
              <a:ln>
                <a:noFill/>
              </a:ln>
              <a:solidFill>
                <a:schemeClr val="tx1"/>
              </a:solidFill>
              <a:effectLst/>
              <a:uLnTx/>
              <a:uFillTx/>
              <a:latin typeface="Arial" panose="020B0704020202020204" pitchFamily="34" charset="0"/>
              <a:ea typeface="Arial Unicode MS" panose="020B0604020202020204" charset="-122"/>
              <a:sym typeface="Calibri Light" panose="020F0302020204030204" pitchFamily="34" charset="0"/>
            </a:endParaRPr>
          </a:p>
        </p:txBody>
      </p:sp>
      <p:sp>
        <p:nvSpPr>
          <p:cNvPr id="49" name="TextBox 61"/>
          <p:cNvSpPr txBox="1"/>
          <p:nvPr/>
        </p:nvSpPr>
        <p:spPr>
          <a:xfrm>
            <a:off x="3876675" y="3816985"/>
            <a:ext cx="5862955" cy="368300"/>
          </a:xfrm>
          <a:prstGeom prst="rect">
            <a:avLst/>
          </a:prstGeom>
          <a:noFill/>
        </p:spPr>
        <p:txBody>
          <a:bodyPr wrap="square" rtlCol="0">
            <a:spAutoFit/>
          </a:bodyPr>
          <a:lstStyle>
            <a:defPPr>
              <a:defRPr lang="zh-CN"/>
            </a:defPPr>
            <a:lvl1pPr>
              <a:defRPr sz="3200" b="1">
                <a:solidFill>
                  <a:schemeClr val="tx2"/>
                </a:solidFill>
                <a:latin typeface="+mn-ea"/>
                <a:ea typeface="+mn-ea"/>
              </a:defRPr>
            </a:lvl1pPr>
          </a:lstStyle>
          <a:p>
            <a:pPr marL="0" marR="0" lvl="0" indent="0" algn="l" defTabSz="457200" rtl="0" eaLnBrk="1" fontAlgn="auto" latinLnBrk="0" hangingPunct="1">
              <a:lnSpc>
                <a:spcPct val="100000"/>
              </a:lnSpc>
              <a:spcBef>
                <a:spcPts val="0"/>
              </a:spcBef>
              <a:spcAft>
                <a:spcPts val="0"/>
              </a:spcAft>
              <a:buClrTx/>
              <a:buSzTx/>
              <a:buFontTx/>
              <a:buNone/>
              <a:defRPr/>
            </a:pPr>
            <a:r>
              <a:rPr kumimoji="0" lang="zh-CN" altLang="en-US" sz="18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Relevance of literature to research questions</a:t>
            </a:r>
            <a:endParaRPr kumimoji="0" lang="zh-CN" altLang="en-US" sz="18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alphaModFix amt="71000"/>
          </a:blip>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a:off x="4424901" y="881847"/>
            <a:ext cx="294198" cy="0"/>
          </a:xfrm>
          <a:prstGeom prst="line">
            <a:avLst/>
          </a:prstGeom>
          <a:ln w="28575">
            <a:solidFill>
              <a:srgbClr val="C0A980"/>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95250" y="140335"/>
            <a:ext cx="9219565" cy="616585"/>
          </a:xfrm>
          <a:prstGeom prst="rect">
            <a:avLst/>
          </a:prstGeom>
          <a:noFill/>
        </p:spPr>
        <p:txBody>
          <a:bodyPr wrap="square" rtlCol="0">
            <a:noAutofit/>
          </a:bodyPr>
          <a:p>
            <a:r>
              <a:rPr lang="en-US" altLang="zh-CN" sz="2400" noProof="0">
                <a:ln>
                  <a:noFill/>
                </a:ln>
                <a:solidFill>
                  <a:schemeClr val="accent5"/>
                </a:solidFill>
                <a:effectLst/>
                <a:uLnTx/>
                <a:uFillTx/>
                <a:latin typeface="Arial" panose="020B0704020202020204" pitchFamily="34" charset="0"/>
                <a:ea typeface="Arial Unicode MS" panose="020B0604020202020204" charset="-122"/>
                <a:sym typeface="Calibri Light" panose="020F0302020204030204" pitchFamily="34" charset="0"/>
              </a:rPr>
              <a:t>·</a:t>
            </a:r>
            <a:r>
              <a:rPr lang="zh-CN" altLang="en-US" sz="2400" noProof="0">
                <a:ln>
                  <a:noFill/>
                </a:ln>
                <a:solidFill>
                  <a:schemeClr val="tx2"/>
                </a:solidFill>
                <a:effectLst/>
                <a:uLnTx/>
                <a:uFillTx/>
                <a:latin typeface="Arial" panose="020B0704020202020204" pitchFamily="34" charset="0"/>
                <a:ea typeface="Arial Unicode MS" panose="020B0604020202020204" charset="-122"/>
                <a:sym typeface="Calibri Light" panose="020F0302020204030204" pitchFamily="34" charset="0"/>
              </a:rPr>
              <a:t>Draft Research Questions</a:t>
            </a:r>
            <a:r>
              <a:rPr lang="en-US" altLang="zh-CN" sz="2400" noProof="0">
                <a:ln>
                  <a:noFill/>
                </a:ln>
                <a:solidFill>
                  <a:schemeClr val="tx2"/>
                </a:solidFill>
                <a:effectLst/>
                <a:uLnTx/>
                <a:uFillTx/>
                <a:latin typeface="Arial" panose="020B0704020202020204" pitchFamily="34" charset="0"/>
                <a:ea typeface="Arial Unicode MS" panose="020B0604020202020204" charset="-122"/>
                <a:sym typeface="Calibri Light" panose="020F0302020204030204" pitchFamily="34" charset="0"/>
              </a:rPr>
              <a:t>,</a:t>
            </a:r>
            <a:r>
              <a:rPr lang="zh-CN" altLang="en-US" sz="2400" noProof="0">
                <a:ln>
                  <a:noFill/>
                </a:ln>
                <a:solidFill>
                  <a:schemeClr val="tx2"/>
                </a:solidFill>
                <a:effectLst/>
                <a:uLnTx/>
                <a:uFillTx/>
                <a:latin typeface="Arial" panose="020B0704020202020204" pitchFamily="34" charset="0"/>
                <a:ea typeface="Arial Unicode MS" panose="020B0604020202020204" charset="-122"/>
                <a:sym typeface="Calibri Light" panose="020F0302020204030204" pitchFamily="34" charset="0"/>
              </a:rPr>
              <a:t> Objectives</a:t>
            </a:r>
            <a:r>
              <a:rPr lang="en-US" altLang="zh-CN" sz="2400" noProof="0">
                <a:ln>
                  <a:noFill/>
                </a:ln>
                <a:solidFill>
                  <a:schemeClr val="tx2"/>
                </a:solidFill>
                <a:effectLst/>
                <a:uLnTx/>
                <a:uFillTx/>
                <a:latin typeface="Arial" panose="020B0704020202020204" pitchFamily="34" charset="0"/>
                <a:ea typeface="Arial Unicode MS" panose="020B0604020202020204" charset="-122"/>
                <a:sym typeface="Calibri Light" panose="020F0302020204030204" pitchFamily="34" charset="0"/>
              </a:rPr>
              <a:t> and</a:t>
            </a:r>
            <a:r>
              <a:rPr lang="zh-CN" altLang="en-US" sz="2400" noProof="0">
                <a:ln>
                  <a:noFill/>
                </a:ln>
                <a:solidFill>
                  <a:schemeClr val="tx2"/>
                </a:solidFill>
                <a:effectLst/>
                <a:uLnTx/>
                <a:uFillTx/>
                <a:latin typeface="Arial" panose="020B0704020202020204" pitchFamily="34" charset="0"/>
                <a:ea typeface="Arial Unicode MS" panose="020B0604020202020204" charset="-122"/>
                <a:sym typeface="Calibri Light" panose="020F0302020204030204" pitchFamily="34" charset="0"/>
              </a:rPr>
              <a:t> Key Search Terms</a:t>
            </a:r>
            <a:endParaRPr kumimoji="0" lang="zh-CN" altLang="en-US" sz="2400" b="0" i="0" baseline="0" noProof="0">
              <a:ln>
                <a:noFill/>
              </a:ln>
              <a:solidFill>
                <a:schemeClr val="tx2"/>
              </a:solidFill>
              <a:effectLst/>
              <a:uLnTx/>
              <a:uFillTx/>
              <a:latin typeface="Arial" panose="020B0704020202020204" pitchFamily="34" charset="0"/>
              <a:ea typeface="Arial Unicode MS" panose="020B0604020202020204" charset="-122"/>
              <a:sym typeface="Calibri Light" panose="020F0302020204030204" pitchFamily="34" charset="0"/>
            </a:endParaRPr>
          </a:p>
          <a:p>
            <a:endParaRPr kumimoji="0" lang="zh-CN" altLang="en-US" sz="2400" b="0" i="0" baseline="0" noProof="0">
              <a:ln>
                <a:noFill/>
              </a:ln>
              <a:solidFill>
                <a:schemeClr val="tx2"/>
              </a:solidFill>
              <a:effectLst/>
              <a:uLnTx/>
              <a:uFillTx/>
              <a:latin typeface="Arial" panose="020B0704020202020204" pitchFamily="34" charset="0"/>
              <a:ea typeface="Arial Unicode MS" panose="020B0604020202020204" charset="-122"/>
              <a:sym typeface="Calibri Light" panose="020F0302020204030204" pitchFamily="34" charset="0"/>
            </a:endParaRPr>
          </a:p>
        </p:txBody>
      </p:sp>
      <p:sp>
        <p:nvSpPr>
          <p:cNvPr id="23" name="圆角矩形 22"/>
          <p:cNvSpPr/>
          <p:nvPr/>
        </p:nvSpPr>
        <p:spPr>
          <a:xfrm>
            <a:off x="163195" y="756920"/>
            <a:ext cx="8792210" cy="1978025"/>
          </a:xfrm>
          <a:prstGeom prst="roundRect">
            <a:avLst/>
          </a:prstGeom>
          <a:solidFill>
            <a:schemeClr val="tx2">
              <a:lumMod val="40000"/>
              <a:lumOff val="6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25" name="文本框 24" descr="e7d195523061f1c09e9d68d7cf438b91ef959ecb14fc25d26BBA7F7DBC18E55DFF4014AF651F0BF2569D4B6C1DA7F1A4683A481403BD872FC687266AD13265C1DE7C373772FD8728ABDD69ADD03BFF5BE2862BC891DBB79ED9A64E36B760F04717825CA1B175CEA4ADF1757C5F6972E159830655E44B4550EA1D996165CF5BB730B85CA0F0A8227A550C067FE8CB48054934EB960F2C1710"/>
          <p:cNvSpPr txBox="1"/>
          <p:nvPr/>
        </p:nvSpPr>
        <p:spPr>
          <a:xfrm>
            <a:off x="189230" y="756920"/>
            <a:ext cx="8860790" cy="1815465"/>
          </a:xfrm>
          <a:prstGeom prst="rect">
            <a:avLst/>
          </a:prstGeom>
          <a:noFill/>
          <a:ln>
            <a:noFill/>
          </a:ln>
        </p:spPr>
        <p:txBody>
          <a:bodyPr wrap="square" rtlCol="0">
            <a:noAutofit/>
          </a:bodyPr>
          <a:p>
            <a:pPr marL="0" marR="0" lvl="0" indent="0" algn="l" defTabSz="457200" rtl="0" eaLnBrk="1" fontAlgn="auto" latinLnBrk="0" hangingPunct="1">
              <a:lnSpc>
                <a:spcPct val="130000"/>
              </a:lnSpc>
              <a:spcBef>
                <a:spcPts val="0"/>
              </a:spcBef>
              <a:spcAft>
                <a:spcPts val="0"/>
              </a:spcAft>
              <a:buClrTx/>
              <a:buSzTx/>
              <a:buFontTx/>
              <a:buNone/>
              <a:defRPr/>
            </a:pPr>
            <a:r>
              <a:rPr kumimoji="0" lang="en-US" altLang="zh-CN" b="1" i="0" baseline="0" noProof="0">
                <a:ln>
                  <a:noFill/>
                </a:ln>
                <a:solidFill>
                  <a:schemeClr val="accent2"/>
                </a:solidFill>
                <a:effectLst/>
                <a:uLnTx/>
                <a:uFillTx/>
                <a:latin typeface="Arial" panose="020B0704020202020204" pitchFamily="34" charset="0"/>
                <a:ea typeface="Arial Unicode MS" panose="020B0604020202020204" charset="-122"/>
                <a:sym typeface="Calibri Light" panose="020F0302020204030204" pitchFamily="34" charset="0"/>
              </a:rPr>
              <a:t>Draft </a:t>
            </a:r>
            <a:r>
              <a:rPr kumimoji="0" lang="zh-CN" altLang="en-US" b="1" i="0" baseline="0" noProof="0">
                <a:ln>
                  <a:noFill/>
                </a:ln>
                <a:solidFill>
                  <a:schemeClr val="accent2"/>
                </a:solidFill>
                <a:effectLst/>
                <a:uLnTx/>
                <a:uFillTx/>
                <a:latin typeface="Arial" panose="020B0704020202020204" pitchFamily="34" charset="0"/>
                <a:ea typeface="Arial Unicode MS" panose="020B0604020202020204" charset="-122"/>
                <a:sym typeface="Calibri Light" panose="020F0302020204030204" pitchFamily="34" charset="0"/>
              </a:rPr>
              <a:t>Research Questions:</a:t>
            </a:r>
            <a:endParaRPr kumimoji="0" lang="zh-CN" altLang="en-US" b="1" i="0" baseline="0" noProof="0">
              <a:ln>
                <a:noFill/>
              </a:ln>
              <a:solidFill>
                <a:schemeClr val="accent2"/>
              </a:solidFill>
              <a:effectLst/>
              <a:uLnTx/>
              <a:uFillTx/>
              <a:latin typeface="Arial" panose="020B0704020202020204" pitchFamily="34" charset="0"/>
              <a:ea typeface="Arial Unicode MS" panose="020B0604020202020204" charset="-122"/>
              <a:sym typeface="Calibri Light" panose="020F0302020204030204" pitchFamily="34" charset="0"/>
            </a:endParaRPr>
          </a:p>
          <a:p>
            <a:pPr marL="0" marR="0" lvl="0" indent="0" algn="l" defTabSz="457200" rtl="0" eaLnBrk="1" fontAlgn="auto" latinLnBrk="0" hangingPunct="1">
              <a:lnSpc>
                <a:spcPct val="130000"/>
              </a:lnSpc>
              <a:spcBef>
                <a:spcPts val="0"/>
              </a:spcBef>
              <a:spcAft>
                <a:spcPts val="0"/>
              </a:spcAft>
              <a:buClrTx/>
              <a:buSzTx/>
              <a:buFontTx/>
              <a:buNone/>
              <a:defRPr/>
            </a:pPr>
            <a:r>
              <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What are the ways to improve the </a:t>
            </a:r>
            <a:r>
              <a:rPr lang="zh-CN" altLang="en-US"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teaching effectiveness </a:t>
            </a:r>
            <a:r>
              <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 of the broadcasting and vocali</a:t>
            </a:r>
            <a:r>
              <a:rPr kumimoji="0" lang="en-US" altLang="zh-CN"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s</a:t>
            </a:r>
            <a:r>
              <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ation course?</a:t>
            </a:r>
            <a:endPar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endParaRPr>
          </a:p>
          <a:p>
            <a:pPr marL="0" marR="0" lvl="0" indent="0" algn="l" defTabSz="457200" rtl="0" eaLnBrk="1" fontAlgn="auto" latinLnBrk="0" hangingPunct="1">
              <a:lnSpc>
                <a:spcPct val="130000"/>
              </a:lnSpc>
              <a:spcBef>
                <a:spcPts val="0"/>
              </a:spcBef>
              <a:spcAft>
                <a:spcPts val="0"/>
              </a:spcAft>
              <a:buClrTx/>
              <a:buSzTx/>
              <a:buFontTx/>
              <a:buNone/>
              <a:defRPr/>
            </a:pPr>
            <a:r>
              <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What is the impact of </a:t>
            </a:r>
            <a:r>
              <a:rPr kumimoji="0" lang="en-US" altLang="zh-CN"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blended teaching appro</a:t>
            </a:r>
            <a:r>
              <a:rPr kumimoji="0" lang="en-US" altLang="zh-CN"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ach </a:t>
            </a:r>
            <a:r>
              <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 on the teaching effectiveness of broadcast</a:t>
            </a:r>
            <a:r>
              <a:rPr kumimoji="0" lang="en-US" altLang="zh-CN"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ing</a:t>
            </a:r>
            <a:r>
              <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 and vocali</a:t>
            </a:r>
            <a:r>
              <a:rPr kumimoji="0" lang="en-US" altLang="zh-CN"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s</a:t>
            </a:r>
            <a:r>
              <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rPr>
              <a:t>ation courses?</a:t>
            </a:r>
            <a:endParaRPr kumimoji="0" lang="zh-CN" altLang="en-US" b="0" i="0" baseline="0" noProof="0">
              <a:ln>
                <a:noFill/>
              </a:ln>
              <a:solidFill>
                <a:prstClr val="white"/>
              </a:solidFill>
              <a:effectLst/>
              <a:uLnTx/>
              <a:uFillTx/>
              <a:latin typeface="Arial" panose="020B0704020202020204" pitchFamily="34" charset="0"/>
              <a:ea typeface="Arial Unicode MS" panose="020B0604020202020204" charset="-122"/>
              <a:sym typeface="Calibri Light" panose="020F0302020204030204" pitchFamily="34" charset="0"/>
            </a:endParaRPr>
          </a:p>
        </p:txBody>
      </p:sp>
      <p:sp>
        <p:nvSpPr>
          <p:cNvPr id="29" name="圆角矩形 28"/>
          <p:cNvSpPr/>
          <p:nvPr/>
        </p:nvSpPr>
        <p:spPr>
          <a:xfrm>
            <a:off x="153035" y="2837815"/>
            <a:ext cx="8766175" cy="1153160"/>
          </a:xfrm>
          <a:prstGeom prst="roundRect">
            <a:avLst/>
          </a:prstGeom>
          <a:solidFill>
            <a:schemeClr val="accent1">
              <a:lumMod val="20000"/>
              <a:lumOff val="80000"/>
            </a:scheme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p>
            <a:pPr marL="0" marR="0" lvl="0" indent="0" algn="l" defTabSz="457200" rtl="0" eaLnBrk="1" fontAlgn="auto" latinLnBrk="0" hangingPunct="1">
              <a:lnSpc>
                <a:spcPct val="130000"/>
              </a:lnSpc>
              <a:spcBef>
                <a:spcPts val="0"/>
              </a:spcBef>
              <a:spcAft>
                <a:spcPts val="0"/>
              </a:spcAft>
              <a:buClrTx/>
              <a:buSzTx/>
              <a:buFontTx/>
              <a:buNone/>
              <a:defRPr/>
            </a:pPr>
            <a:r>
              <a:rPr lang="zh-CN" altLang="en-US" b="1" noProof="0">
                <a:ln>
                  <a:noFill/>
                </a:ln>
                <a:solidFill>
                  <a:schemeClr val="accent2"/>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Objectives:</a:t>
            </a:r>
            <a:endParaRPr kumimoji="0" lang="zh-CN" altLang="en-US" b="1" i="0" baseline="0" noProof="0">
              <a:ln>
                <a:noFill/>
              </a:ln>
              <a:solidFill>
                <a:prstClr val="white"/>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endParaRPr>
          </a:p>
          <a:p>
            <a:pPr marL="0" marR="0" lvl="0" indent="0" algn="l" defTabSz="457200" rtl="0" eaLnBrk="1" fontAlgn="auto" latinLnBrk="0" hangingPunct="1">
              <a:lnSpc>
                <a:spcPct val="130000"/>
              </a:lnSpc>
              <a:spcBef>
                <a:spcPts val="0"/>
              </a:spcBef>
              <a:spcAft>
                <a:spcPts val="0"/>
              </a:spcAft>
              <a:buClrTx/>
              <a:buSzTx/>
              <a:buFontTx/>
              <a:buNone/>
              <a:defRPr/>
            </a:pPr>
            <a:r>
              <a:rPr lang="zh-CN" altLang="en-US" noProof="0">
                <a:ln>
                  <a:noFill/>
                </a:ln>
                <a:solidFill>
                  <a:schemeClr val="tx2"/>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Compare traditional teaching methods with </a:t>
            </a:r>
            <a:r>
              <a:rPr lang="en-US" altLang="zh-CN" noProof="0">
                <a:ln>
                  <a:noFill/>
                </a:ln>
                <a:solidFill>
                  <a:schemeClr val="tx2"/>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blending teaching</a:t>
            </a:r>
            <a:r>
              <a:rPr lang="zh-CN" altLang="en-US" noProof="0">
                <a:ln>
                  <a:noFill/>
                </a:ln>
                <a:solidFill>
                  <a:schemeClr val="tx2"/>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modes.</a:t>
            </a:r>
            <a:endParaRPr lang="zh-CN" altLang="en-US" noProof="0">
              <a:ln>
                <a:noFill/>
              </a:ln>
              <a:solidFill>
                <a:schemeClr val="tx2"/>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a:p>
            <a:pPr marL="0" marR="0" lvl="0" indent="0" algn="l" defTabSz="457200" rtl="0" eaLnBrk="1" fontAlgn="auto" latinLnBrk="0" hangingPunct="1">
              <a:lnSpc>
                <a:spcPct val="130000"/>
              </a:lnSpc>
              <a:spcBef>
                <a:spcPts val="0"/>
              </a:spcBef>
              <a:spcAft>
                <a:spcPts val="0"/>
              </a:spcAft>
              <a:buClrTx/>
              <a:buSzTx/>
              <a:buFontTx/>
              <a:buNone/>
              <a:defRPr/>
            </a:pPr>
            <a:r>
              <a:rPr lang="zh-CN" altLang="en-US">
                <a:solidFill>
                  <a:schemeClr val="tx2"/>
                </a:solidFill>
                <a:latin typeface="Arial Regular" panose="020B0704020202020204" charset="0"/>
                <a:ea typeface="Arial Unicode MS" panose="020B0604020202020204" charset="-122"/>
                <a:cs typeface="Arial Regular" panose="020B0704020202020204" charset="0"/>
              </a:rPr>
              <a:t>Explore the impact of blended </a:t>
            </a:r>
            <a:r>
              <a:rPr lang="zh-CN" altLang="en-US">
                <a:solidFill>
                  <a:schemeClr val="tx2"/>
                </a:solidFill>
                <a:uFillTx/>
                <a:latin typeface="Arial Regular" panose="020B0704020202020204" charset="0"/>
                <a:ea typeface="Arial Unicode MS" panose="020B0604020202020204" charset="-122"/>
                <a:cs typeface="Arial Regular" panose="020B0704020202020204" charset="0"/>
              </a:rPr>
              <a:t>teaching </a:t>
            </a:r>
            <a:r>
              <a:rPr lang="zh-CN" altLang="en-US">
                <a:solidFill>
                  <a:schemeClr val="tx2"/>
                </a:solidFill>
                <a:latin typeface="Arial Regular" panose="020B0704020202020204" charset="0"/>
                <a:ea typeface="Arial Unicode MS" panose="020B0604020202020204" charset="-122"/>
                <a:cs typeface="Arial Regular" panose="020B0704020202020204" charset="0"/>
              </a:rPr>
              <a:t>methods on student learning</a:t>
            </a:r>
            <a:endParaRPr lang="zh-CN" altLang="en-US">
              <a:solidFill>
                <a:schemeClr val="tx2"/>
              </a:solidFill>
              <a:latin typeface="Arial Regular" panose="020B0704020202020204" charset="0"/>
              <a:ea typeface="Arial Unicode MS" panose="020B0604020202020204" charset="-122"/>
              <a:cs typeface="Arial Regular" panose="020B0704020202020204" charset="0"/>
            </a:endParaRPr>
          </a:p>
        </p:txBody>
      </p:sp>
      <p:sp>
        <p:nvSpPr>
          <p:cNvPr id="30" name="同侧圆角矩形 29"/>
          <p:cNvSpPr/>
          <p:nvPr/>
        </p:nvSpPr>
        <p:spPr>
          <a:xfrm>
            <a:off x="188595" y="4206240"/>
            <a:ext cx="8730615" cy="835025"/>
          </a:xfrm>
          <a:prstGeom prst="round2SameRect">
            <a:avLst>
              <a:gd name="adj1" fmla="val 16666"/>
              <a:gd name="adj2" fmla="val 0"/>
            </a:avLst>
          </a:prstGeom>
          <a:solidFill>
            <a:schemeClr val="accent5">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marL="0" marR="0" lvl="0" indent="0" algn="l" defTabSz="457200" rtl="0" eaLnBrk="1" fontAlgn="auto" latinLnBrk="0" hangingPunct="1">
              <a:lnSpc>
                <a:spcPct val="130000"/>
              </a:lnSpc>
              <a:spcBef>
                <a:spcPts val="0"/>
              </a:spcBef>
              <a:spcAft>
                <a:spcPts val="0"/>
              </a:spcAft>
              <a:buClrTx/>
              <a:buSzTx/>
              <a:buFontTx/>
              <a:buNone/>
              <a:defRPr/>
            </a:pPr>
            <a:endParaRPr lang="zh-CN" altLang="en-US" noProof="0">
              <a:ln>
                <a:noFill/>
              </a:ln>
              <a:solidFill>
                <a:prstClr val="white"/>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a:p>
            <a:pPr marL="0" marR="0" lvl="0" indent="0" algn="l" defTabSz="457200" rtl="0" eaLnBrk="1" fontAlgn="auto" latinLnBrk="0" hangingPunct="1">
              <a:lnSpc>
                <a:spcPct val="130000"/>
              </a:lnSpc>
              <a:spcBef>
                <a:spcPts val="0"/>
              </a:spcBef>
              <a:spcAft>
                <a:spcPts val="0"/>
              </a:spcAft>
              <a:buClrTx/>
              <a:buSzTx/>
              <a:buFontTx/>
              <a:buNone/>
              <a:defRPr/>
            </a:pPr>
            <a:r>
              <a:rPr lang="zh-CN" altLang="en-US" b="1" noProof="0">
                <a:ln>
                  <a:noFill/>
                </a:ln>
                <a:solidFill>
                  <a:schemeClr val="accent2"/>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Key Search Terms:</a:t>
            </a:r>
            <a:r>
              <a:rPr lang="zh-CN" altLang="en-US" noProof="0">
                <a:ln>
                  <a:noFill/>
                </a:ln>
                <a:solidFill>
                  <a:prstClr val="white"/>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a:t>
            </a:r>
            <a:r>
              <a:rPr lang="zh-CN" altLang="en-US"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Broadcasting and vocali</a:t>
            </a:r>
            <a:r>
              <a:rPr lang="en-US" altLang="zh-CN"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s</a:t>
            </a:r>
            <a:r>
              <a:rPr lang="zh-CN" altLang="en-US"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ation, </a:t>
            </a:r>
            <a:r>
              <a:rPr lang="en-US" altLang="zh-CN"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T</a:t>
            </a:r>
            <a:r>
              <a:rPr lang="zh-CN" altLang="en-US"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eaching effectiveness，</a:t>
            </a:r>
            <a:r>
              <a:rPr lang="en-US" altLang="zh-CN"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Blended teaching</a:t>
            </a:r>
            <a:endPar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a:p>
            <a:pPr algn="ctr"/>
            <a:endParaRPr lang="zh-CN" altLang="en-US"/>
          </a:p>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a:off x="4424901" y="881847"/>
            <a:ext cx="294198" cy="0"/>
          </a:xfrm>
          <a:prstGeom prst="line">
            <a:avLst/>
          </a:prstGeom>
          <a:ln w="28575">
            <a:solidFill>
              <a:srgbClr val="C0A980"/>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189230" y="264160"/>
            <a:ext cx="8393430" cy="616585"/>
          </a:xfrm>
          <a:prstGeom prst="rect">
            <a:avLst/>
          </a:prstGeom>
          <a:noFill/>
        </p:spPr>
        <p:txBody>
          <a:bodyPr wrap="square" rtlCol="0">
            <a:noAutofit/>
          </a:bodyPr>
          <a:p>
            <a:r>
              <a:rPr lang="en-US" altLang="zh-CN" sz="2800" noProof="0">
                <a:ln>
                  <a:noFill/>
                </a:ln>
                <a:solidFill>
                  <a:schemeClr val="tx2"/>
                </a:solidFill>
                <a:effectLst/>
                <a:uLnTx/>
                <a:uFillTx/>
                <a:latin typeface="Arial Regular" panose="020B0704020202020204" charset="0"/>
                <a:ea typeface="汉仪大宋简" panose="02010609000101010101" pitchFamily="49" charset="-122"/>
                <a:cs typeface="Arial Regular" panose="020B0704020202020204" charset="0"/>
                <a:sym typeface="Calibri Light" panose="020F0302020204030204" pitchFamily="34" charset="0"/>
              </a:rPr>
              <a:t>·</a:t>
            </a:r>
            <a:r>
              <a:rPr lang="zh-CN" altLang="en-US" sz="2800" noProof="0">
                <a:ln>
                  <a:noFill/>
                </a:ln>
                <a:solidFill>
                  <a:schemeClr val="tx2"/>
                </a:solidFill>
                <a:effectLst/>
                <a:uLnTx/>
                <a:uFillTx/>
                <a:latin typeface="Arial Regular" panose="020B0704020202020204" charset="0"/>
                <a:ea typeface="汉仪大宋简" panose="02010609000101010101" pitchFamily="49" charset="-122"/>
                <a:cs typeface="Arial Regular" panose="020B0704020202020204" charset="0"/>
                <a:sym typeface="Calibri Light" panose="020F0302020204030204" pitchFamily="34" charset="0"/>
              </a:rPr>
              <a:t>Background</a:t>
            </a:r>
            <a:endParaRPr kumimoji="0" lang="zh-CN" altLang="en-US" sz="2800" b="0" i="0" u="none" strike="noStrike" kern="1200" cap="none" spc="0" normalizeH="0" baseline="0" noProof="0" dirty="0">
              <a:ln>
                <a:noFill/>
              </a:ln>
              <a:solidFill>
                <a:schemeClr val="tx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p:txBody>
      </p:sp>
      <p:sp>
        <p:nvSpPr>
          <p:cNvPr id="18" name="圆角矩形 17"/>
          <p:cNvSpPr/>
          <p:nvPr/>
        </p:nvSpPr>
        <p:spPr>
          <a:xfrm>
            <a:off x="99060" y="965835"/>
            <a:ext cx="8945880" cy="4177665"/>
          </a:xfrm>
          <a:prstGeom prst="roundRect">
            <a:avLst/>
          </a:prstGeom>
          <a:solidFill>
            <a:schemeClr val="accent1">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22" name="矩形 21" descr="e7d195523061f1c09e9d68d7cf438b91ef959ecb14fc25d26BBA7F7DBC18E55DFF4014AF651F0BF2569D4B6C1DA7F1A4683A481403BD872FC687266AD13265C1DE7C373772FD8728ABDD69ADD03BFF5BE2862BC891DBB79E179C12B3C470BB1CA1B871AA08B865E62D50CBB83D42F71A13ABD8319583655FE924CD5413A64672C40FE421936BCC75CD08696492E3F826"/>
          <p:cNvSpPr/>
          <p:nvPr/>
        </p:nvSpPr>
        <p:spPr>
          <a:xfrm>
            <a:off x="99060" y="1132840"/>
            <a:ext cx="9044305" cy="3702050"/>
          </a:xfrm>
          <a:prstGeom prst="rect">
            <a:avLst/>
          </a:prstGeom>
        </p:spPr>
        <p:txBody>
          <a:bodyPr wrap="square">
            <a:noAutofit/>
          </a:bodyPr>
          <a:lstStyle/>
          <a:p>
            <a:pPr marL="0" marR="0" lvl="0" indent="0" algn="l" defTabSz="457200" rtl="0" eaLnBrk="1" fontAlgn="auto" latinLnBrk="0" hangingPunct="1">
              <a:lnSpc>
                <a:spcPct val="150000"/>
              </a:lnSpc>
              <a:spcBef>
                <a:spcPts val="0"/>
              </a:spcBef>
              <a:spcAft>
                <a:spcPts val="0"/>
              </a:spcAft>
              <a:buClr>
                <a:srgbClr val="E7E6E6">
                  <a:lumMod val="10000"/>
                </a:srgbClr>
              </a:buClr>
              <a:buSzTx/>
              <a:buFontTx/>
              <a:buNone/>
              <a:defRPr/>
            </a:pP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The Broadcasting and Vocalisation Course is an </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important foundation course</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for broadcasting and hosting majors. Li (2017) has pointed out that students should start studying this course in the first year of enrolment, which enables them to master </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correct pronunciation</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and its training skills to </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meet the demands of related careers</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a:t>
            </a:r>
            <a:endPar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a:p>
            <a:pPr marL="0" marR="0" lvl="0" indent="0" algn="l" defTabSz="457200" rtl="0" eaLnBrk="1" fontAlgn="auto" latinLnBrk="0" hangingPunct="1">
              <a:lnSpc>
                <a:spcPct val="150000"/>
              </a:lnSpc>
              <a:spcBef>
                <a:spcPts val="0"/>
              </a:spcBef>
              <a:spcAft>
                <a:spcPts val="0"/>
              </a:spcAft>
              <a:buClr>
                <a:srgbClr val="E7E6E6">
                  <a:lumMod val="10000"/>
                </a:srgbClr>
              </a:buClr>
              <a:buSzTx/>
              <a:buFontTx/>
              <a:buNone/>
              <a:defRPr/>
            </a:pPr>
            <a:endPar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a:p>
            <a:pPr marL="0" marR="0" lvl="0" indent="0" algn="l" defTabSz="457200" rtl="0" eaLnBrk="1" fontAlgn="auto" latinLnBrk="0" hangingPunct="1">
              <a:lnSpc>
                <a:spcPct val="150000"/>
              </a:lnSpc>
              <a:spcBef>
                <a:spcPts val="0"/>
              </a:spcBef>
              <a:spcAft>
                <a:spcPts val="0"/>
              </a:spcAft>
              <a:buClr>
                <a:srgbClr val="E7E6E6">
                  <a:lumMod val="10000"/>
                </a:srgbClr>
              </a:buClr>
              <a:buSzTx/>
              <a:buFontTx/>
              <a:buNone/>
              <a:defRPr/>
            </a:pP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Currently, </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teaching tools</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in Chinese universities are increasingly diversified (Xiao, 2019), and Li (2023) believes that </a:t>
            </a:r>
            <a:r>
              <a:rPr kumimoji="0" lang="zh-CN" altLang="en-US" b="1"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t</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raditional offline teaching is not enough</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for comprehensive quality training. Teachers conducting </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pronunciation training</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should </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also conform to the </a:t>
            </a:r>
            <a:r>
              <a:rPr kumimoji="0" lang="zh-CN" altLang="en-US" b="1" i="0" baseline="0" noProof="0">
                <a:ln>
                  <a:noFill/>
                </a:ln>
                <a:solidFill>
                  <a:schemeClr val="tx1"/>
                </a:solidFill>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changes</a:t>
            </a:r>
            <a:r>
              <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of the times (Liu, 2017).</a:t>
            </a:r>
            <a:endParaRPr kumimoji="0" lang="zh-CN" altLang="en-US"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a:off x="4424901" y="881847"/>
            <a:ext cx="294198" cy="0"/>
          </a:xfrm>
          <a:prstGeom prst="line">
            <a:avLst/>
          </a:prstGeom>
          <a:ln w="28575">
            <a:solidFill>
              <a:srgbClr val="C0A980"/>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189230" y="264160"/>
            <a:ext cx="8393430" cy="616585"/>
          </a:xfrm>
          <a:prstGeom prst="rect">
            <a:avLst/>
          </a:prstGeom>
          <a:noFill/>
        </p:spPr>
        <p:txBody>
          <a:bodyPr wrap="square" rtlCol="0">
            <a:noAutofit/>
          </a:bodyPr>
          <a:p>
            <a:r>
              <a:rPr lang="zh-CN" altLang="en-US" sz="2800" noProof="0">
                <a:ln>
                  <a:noFill/>
                </a:ln>
                <a:solidFill>
                  <a:schemeClr val="tx2"/>
                </a:solidFill>
                <a:effectLst/>
                <a:uLnTx/>
                <a:uFillTx/>
                <a:latin typeface="Arial Regular" panose="020B0704020202020204" charset="0"/>
                <a:ea typeface="汉仪大宋简" panose="02010609000101010101" pitchFamily="49" charset="-122"/>
                <a:cs typeface="Arial Regular" panose="020B0704020202020204" charset="0"/>
                <a:sym typeface="Calibri Light" panose="020F0302020204030204" pitchFamily="34" charset="0"/>
              </a:rPr>
              <a:t>Context（</a:t>
            </a:r>
            <a:r>
              <a:rPr lang="en-US" altLang="zh-CN" sz="2800" noProof="0">
                <a:ln>
                  <a:noFill/>
                </a:ln>
                <a:solidFill>
                  <a:schemeClr val="tx2"/>
                </a:solidFill>
                <a:effectLst/>
                <a:uLnTx/>
                <a:uFillTx/>
                <a:latin typeface="Arial Regular" panose="020B0704020202020204" charset="0"/>
                <a:ea typeface="汉仪大宋简" panose="02010609000101010101" pitchFamily="49" charset="-122"/>
                <a:cs typeface="Arial Regular" panose="020B0704020202020204" charset="0"/>
                <a:sym typeface="Calibri Light" panose="020F0302020204030204" pitchFamily="34" charset="0"/>
              </a:rPr>
              <a:t>blended teaching</a:t>
            </a:r>
            <a:r>
              <a:rPr lang="zh-CN" altLang="en-US" sz="2800" noProof="0">
                <a:ln>
                  <a:noFill/>
                </a:ln>
                <a:solidFill>
                  <a:schemeClr val="tx2"/>
                </a:solidFill>
                <a:effectLst/>
                <a:uLnTx/>
                <a:uFillTx/>
                <a:latin typeface="Arial Regular" panose="020B0704020202020204" charset="0"/>
                <a:ea typeface="汉仪大宋简" panose="02010609000101010101" pitchFamily="49" charset="-122"/>
                <a:cs typeface="Arial Regular" panose="020B0704020202020204" charset="0"/>
                <a:sym typeface="Calibri Light" panose="020F0302020204030204" pitchFamily="34" charset="0"/>
              </a:rPr>
              <a:t>）</a:t>
            </a:r>
            <a:r>
              <a:rPr lang="en-US" altLang="zh-CN" sz="2800" noProof="0">
                <a:ln>
                  <a:noFill/>
                </a:ln>
                <a:solidFill>
                  <a:schemeClr val="tx2"/>
                </a:solidFill>
                <a:effectLst/>
                <a:uLnTx/>
                <a:uFillTx/>
                <a:latin typeface="Arial Regular" panose="020B0704020202020204" charset="0"/>
                <a:ea typeface="汉仪大宋简" panose="02010609000101010101" pitchFamily="49" charset="-122"/>
                <a:cs typeface="Arial Regular" panose="020B0704020202020204" charset="0"/>
                <a:sym typeface="Calibri Light" panose="020F0302020204030204" pitchFamily="34" charset="0"/>
              </a:rPr>
              <a:t> and</a:t>
            </a:r>
            <a:r>
              <a:rPr lang="zh-CN" altLang="en-US" sz="2800" noProof="0">
                <a:ln>
                  <a:noFill/>
                </a:ln>
                <a:solidFill>
                  <a:schemeClr val="tx2"/>
                </a:solidFill>
                <a:effectLst/>
                <a:uLnTx/>
                <a:uFillTx/>
                <a:latin typeface="Arial Regular" panose="020B0704020202020204" charset="0"/>
                <a:ea typeface="汉仪大宋简" panose="02010609000101010101" pitchFamily="49" charset="-122"/>
                <a:cs typeface="Arial Regular" panose="020B0704020202020204" charset="0"/>
                <a:sym typeface="Calibri Light" panose="020F0302020204030204" pitchFamily="34" charset="0"/>
              </a:rPr>
              <a:t> Rationale </a:t>
            </a:r>
            <a:endParaRPr kumimoji="0" lang="zh-CN" altLang="en-US" sz="2800" b="0" i="0" u="none" strike="noStrike" kern="1200" cap="none" spc="0" normalizeH="0" baseline="0" noProof="0" dirty="0">
              <a:ln>
                <a:noFill/>
              </a:ln>
              <a:solidFill>
                <a:schemeClr val="tx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a:p>
            <a:endParaRPr kumimoji="0" lang="zh-CN" altLang="en-US" sz="2800" b="0" i="0" u="none" strike="noStrike" kern="1200" cap="none" spc="0" normalizeH="0" baseline="0" noProof="0" dirty="0">
              <a:ln>
                <a:noFill/>
              </a:ln>
              <a:solidFill>
                <a:schemeClr val="tx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p:txBody>
      </p:sp>
      <p:sp>
        <p:nvSpPr>
          <p:cNvPr id="22" name="矩形 21" descr="e7d195523061f1c09e9d68d7cf438b91ef959ecb14fc25d26BBA7F7DBC18E55DFF4014AF651F0BF2569D4B6C1DA7F1A4683A481403BD872FC687266AD13265C1DE7C373772FD8728ABDD69ADD03BFF5BE2862BC891DBB79E179C12B3C470BB1CA1B871AA08B865E62D50CBB83D42F71A13ABD8319583655FE924CD5413A64672C40FE421936BCC75CD08696492E3F826"/>
          <p:cNvSpPr/>
          <p:nvPr/>
        </p:nvSpPr>
        <p:spPr>
          <a:xfrm>
            <a:off x="99060" y="4257040"/>
            <a:ext cx="9044940" cy="652780"/>
          </a:xfrm>
          <a:prstGeom prst="rect">
            <a:avLst/>
          </a:prstGeom>
        </p:spPr>
        <p:txBody>
          <a:bodyPr wrap="square">
            <a:noAutofit/>
          </a:bodyPr>
          <a:lstStyle/>
          <a:p>
            <a:pPr marL="0" marR="0" lvl="0" indent="0" algn="l" defTabSz="457200" rtl="0" eaLnBrk="1" fontAlgn="auto" latinLnBrk="0" hangingPunct="1">
              <a:lnSpc>
                <a:spcPct val="150000"/>
              </a:lnSpc>
              <a:spcBef>
                <a:spcPts val="0"/>
              </a:spcBef>
              <a:spcAft>
                <a:spcPts val="0"/>
              </a:spcAft>
              <a:buClr>
                <a:srgbClr val="E7E6E6">
                  <a:lumMod val="10000"/>
                </a:srgbClr>
              </a:buClr>
              <a:buSzTx/>
              <a:buFontTx/>
              <a:buNone/>
              <a:defRPr/>
            </a:pPr>
            <a:r>
              <a:rPr kumimoji="0" lang="zh-CN" altLang="en-US" sz="1600" b="1"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Rationale:</a:t>
            </a:r>
            <a:r>
              <a:rPr kumimoji="0" lang="zh-CN" altLang="en-US"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a:t>
            </a:r>
            <a:r>
              <a:rPr kumimoji="0" lang="en-US" altLang="zh-CN"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S</a:t>
            </a:r>
            <a:r>
              <a:rPr kumimoji="0" lang="zh-CN" altLang="en-US"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ummari</a:t>
            </a:r>
            <a:r>
              <a:rPr kumimoji="0" lang="en-US" altLang="zh-CN"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s</a:t>
            </a:r>
            <a:r>
              <a:rPr kumimoji="0" lang="zh-CN" altLang="en-US"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e the concrete implementation of the existing blended teaching and analy</a:t>
            </a:r>
            <a:r>
              <a:rPr kumimoji="0" lang="en-US" altLang="zh-CN"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s</a:t>
            </a:r>
            <a:r>
              <a:rPr kumimoji="0" lang="zh-CN" altLang="en-US"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e its classroom effect.</a:t>
            </a:r>
            <a:endParaRPr kumimoji="0" lang="zh-CN" altLang="en-US" sz="1600" b="0" i="0" baseline="0" noProof="0">
              <a:ln>
                <a:noFill/>
              </a:ln>
              <a:solidFill>
                <a:schemeClr val="tx1"/>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p:txBody>
      </p:sp>
      <p:sp>
        <p:nvSpPr>
          <p:cNvPr id="11" name="任意多边形 10"/>
          <p:cNvSpPr/>
          <p:nvPr>
            <p:custDataLst>
              <p:tags r:id="rId2"/>
            </p:custDataLst>
          </p:nvPr>
        </p:nvSpPr>
        <p:spPr>
          <a:xfrm>
            <a:off x="4495800" y="1141730"/>
            <a:ext cx="175260" cy="2477135"/>
          </a:xfrm>
          <a:custGeom>
            <a:avLst/>
            <a:gdLst>
              <a:gd name="connsiteX0" fmla="*/ 101600 w 203200"/>
              <a:gd name="connsiteY0" fmla="*/ 0 h 4455244"/>
              <a:gd name="connsiteX1" fmla="*/ 203200 w 203200"/>
              <a:gd name="connsiteY1" fmla="*/ 207244 h 4455244"/>
              <a:gd name="connsiteX2" fmla="*/ 119600 w 203200"/>
              <a:gd name="connsiteY2" fmla="*/ 207244 h 4455244"/>
              <a:gd name="connsiteX3" fmla="*/ 119600 w 203200"/>
              <a:gd name="connsiteY3" fmla="*/ 4455244 h 4455244"/>
              <a:gd name="connsiteX4" fmla="*/ 83600 w 203200"/>
              <a:gd name="connsiteY4" fmla="*/ 4455244 h 4455244"/>
              <a:gd name="connsiteX5" fmla="*/ 83600 w 203200"/>
              <a:gd name="connsiteY5" fmla="*/ 207244 h 4455244"/>
              <a:gd name="connsiteX6" fmla="*/ 0 w 203200"/>
              <a:gd name="connsiteY6" fmla="*/ 207244 h 4455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3200" h="4455244">
                <a:moveTo>
                  <a:pt x="101600" y="0"/>
                </a:moveTo>
                <a:lnTo>
                  <a:pt x="203200" y="207244"/>
                </a:lnTo>
                <a:lnTo>
                  <a:pt x="119600" y="207244"/>
                </a:lnTo>
                <a:lnTo>
                  <a:pt x="119600" y="4455244"/>
                </a:lnTo>
                <a:lnTo>
                  <a:pt x="83600" y="4455244"/>
                </a:lnTo>
                <a:lnTo>
                  <a:pt x="83600" y="207244"/>
                </a:lnTo>
                <a:lnTo>
                  <a:pt x="0" y="207244"/>
                </a:lnTo>
                <a:close/>
              </a:path>
            </a:pathLst>
          </a:custGeom>
          <a:solidFill>
            <a:srgbClr val="D9D9D9"/>
          </a:solidFill>
        </p:spPr>
        <p:txBody>
          <a:bodyPr rot="0" spcFirstLastPara="0" vertOverflow="overflow" horzOverflow="overflow" vert="horz" wrap="square" lIns="68580" tIns="34290" rIns="68580" bIns="34290" numCol="1" spcCol="0" rtlCol="0" fromWordArt="0" anchor="ctr" anchorCtr="0" forceAA="0" compatLnSpc="1">
            <a:noAutofit/>
          </a:bodyPr>
          <a:p>
            <a:pPr algn="just">
              <a:lnSpc>
                <a:spcPct val="130000"/>
              </a:lnSpc>
            </a:pPr>
            <a:endParaRPr lang="zh-CN" altLang="en-US" sz="1350" dirty="0" err="1" smtClean="0">
              <a:solidFill>
                <a:srgbClr val="FFFFFF"/>
              </a:solidFill>
              <a:sym typeface="Arial" panose="020B0704020202020204" pitchFamily="34" charset="0"/>
            </a:endParaRPr>
          </a:p>
        </p:txBody>
      </p:sp>
      <p:grpSp>
        <p:nvGrpSpPr>
          <p:cNvPr id="23" name="组合 22"/>
          <p:cNvGrpSpPr/>
          <p:nvPr>
            <p:custDataLst>
              <p:tags r:id="rId3"/>
            </p:custDataLst>
          </p:nvPr>
        </p:nvGrpSpPr>
        <p:grpSpPr>
          <a:xfrm>
            <a:off x="4468417" y="4442761"/>
            <a:ext cx="207169" cy="205978"/>
            <a:chOff x="4633913" y="1362165"/>
            <a:chExt cx="276225" cy="274637"/>
          </a:xfrm>
        </p:grpSpPr>
        <p:sp>
          <p:nvSpPr>
            <p:cNvPr id="24" name="MH_Other_5"/>
            <p:cNvSpPr/>
            <p:nvPr>
              <p:custDataLst>
                <p:tags r:id="rId4"/>
              </p:custDataLst>
            </p:nvPr>
          </p:nvSpPr>
          <p:spPr>
            <a:xfrm>
              <a:off x="4633913" y="1362165"/>
              <a:ext cx="276225" cy="274637"/>
            </a:xfrm>
            <a:prstGeom prst="ellipse">
              <a:avLst/>
            </a:prstGeom>
            <a:solidFill>
              <a:srgbClr val="DCDCDC"/>
            </a:solidFill>
            <a:ln>
              <a:noFill/>
            </a:ln>
            <a:effectLst>
              <a:outerShdw blurRad="50800" dist="38100" dir="2700000" algn="tl" rotWithShape="0">
                <a:prstClr val="black">
                  <a:alpha val="20000"/>
                </a:prstClr>
              </a:outerShdw>
            </a:effectLst>
          </p:spPr>
          <p:style>
            <a:lnRef idx="2">
              <a:srgbClr val="E779A3">
                <a:shade val="50000"/>
              </a:srgbClr>
            </a:lnRef>
            <a:fillRef idx="1">
              <a:srgbClr val="E779A3"/>
            </a:fillRef>
            <a:effectRef idx="0">
              <a:srgbClr val="E779A3"/>
            </a:effectRef>
            <a:fontRef idx="minor">
              <a:srgbClr val="FFFFFF"/>
            </a:fontRef>
          </p:style>
          <p:txBody>
            <a:bodyPr anchor="ctr"/>
            <a:p>
              <a:pPr algn="ctr" eaLnBrk="1" hangingPunct="1">
                <a:spcBef>
                  <a:spcPts val="0"/>
                </a:spcBef>
                <a:spcAft>
                  <a:spcPts val="0"/>
                </a:spcAft>
                <a:defRPr/>
              </a:pPr>
              <a:endParaRPr lang="zh-CN" altLang="en-US" sz="1350">
                <a:solidFill>
                  <a:srgbClr val="FFFFFF"/>
                </a:solidFill>
                <a:latin typeface="Arial" panose="020B0704020202020204" pitchFamily="34" charset="0"/>
                <a:ea typeface="黑体" charset="0"/>
                <a:sym typeface="Arial" panose="020B0704020202020204" pitchFamily="34" charset="0"/>
              </a:endParaRPr>
            </a:p>
          </p:txBody>
        </p:sp>
        <p:sp>
          <p:nvSpPr>
            <p:cNvPr id="25" name="MH_Other_6"/>
            <p:cNvSpPr/>
            <p:nvPr>
              <p:custDataLst>
                <p:tags r:id="rId5"/>
              </p:custDataLst>
            </p:nvPr>
          </p:nvSpPr>
          <p:spPr bwMode="auto">
            <a:xfrm>
              <a:off x="4670426" y="1398677"/>
              <a:ext cx="203200" cy="203200"/>
            </a:xfrm>
            <a:prstGeom prst="ellipse">
              <a:avLst/>
            </a:prstGeom>
            <a:solidFill>
              <a:srgbClr val="979A9C"/>
            </a:solidFill>
            <a:ln w="6350">
              <a:solidFill>
                <a:srgbClr val="FFFFFF"/>
              </a:solidFill>
            </a:ln>
            <a:effectLst/>
          </p:spPr>
          <p:style>
            <a:lnRef idx="2">
              <a:srgbClr val="E779A3">
                <a:shade val="50000"/>
              </a:srgbClr>
            </a:lnRef>
            <a:fillRef idx="1">
              <a:srgbClr val="E779A3"/>
            </a:fillRef>
            <a:effectRef idx="0">
              <a:srgbClr val="E779A3"/>
            </a:effectRef>
            <a:fontRef idx="minor">
              <a:srgbClr val="FFFFFF"/>
            </a:fontRef>
          </p:style>
          <p:txBody>
            <a:bodyPr anchor="ctr"/>
            <a:p>
              <a:pPr algn="ctr" eaLnBrk="1" hangingPunct="1">
                <a:spcBef>
                  <a:spcPts val="0"/>
                </a:spcBef>
                <a:spcAft>
                  <a:spcPts val="0"/>
                </a:spcAft>
                <a:defRPr/>
              </a:pPr>
              <a:endParaRPr lang="zh-CN" altLang="en-US" sz="1350">
                <a:solidFill>
                  <a:srgbClr val="FFFFFF"/>
                </a:solidFill>
                <a:latin typeface="Arial" panose="020B0704020202020204" pitchFamily="34" charset="0"/>
                <a:ea typeface="黑体" charset="0"/>
                <a:sym typeface="Arial" panose="020B0704020202020204" pitchFamily="34" charset="0"/>
              </a:endParaRPr>
            </a:p>
          </p:txBody>
        </p:sp>
      </p:grpSp>
      <p:sp>
        <p:nvSpPr>
          <p:cNvPr id="26" name="五边形 25"/>
          <p:cNvSpPr/>
          <p:nvPr>
            <p:custDataLst>
              <p:tags r:id="rId6"/>
            </p:custDataLst>
          </p:nvPr>
        </p:nvSpPr>
        <p:spPr>
          <a:xfrm flipH="1">
            <a:off x="3314701" y="2095376"/>
            <a:ext cx="1407319" cy="335756"/>
          </a:xfrm>
          <a:prstGeom prst="homePlate">
            <a:avLst/>
          </a:prstGeom>
          <a:solidFill>
            <a:srgbClr val="FFC91D"/>
          </a:solidFill>
        </p:spPr>
        <p:txBody>
          <a:bodyPr rot="0" spcFirstLastPara="0" vertOverflow="overflow" horzOverflow="overflow" vert="horz" wrap="square" lIns="0" tIns="0" rIns="0" bIns="0" numCol="1" spcCol="0" rtlCol="0" fromWordArt="0" anchor="ctr" anchorCtr="0" forceAA="0" compatLnSpc="1">
            <a:normAutofit/>
          </a:bodyPr>
          <a:p>
            <a:pPr algn="ctr"/>
            <a:r>
              <a:rPr lang="en-US" altLang="zh-CN" sz="1350" smtClean="0">
                <a:solidFill>
                  <a:srgbClr val="FFFFFF"/>
                </a:solidFill>
                <a:latin typeface="Arial" panose="020B0704020202020204" pitchFamily="34" charset="0"/>
                <a:ea typeface="黑体" panose="02010609060101010101" pitchFamily="49" charset="-122"/>
                <a:cs typeface="+mn-ea"/>
                <a:sym typeface="Arial" panose="020B0704020202020204" pitchFamily="34" charset="0"/>
              </a:rPr>
              <a:t>2019</a:t>
            </a:r>
            <a:endParaRPr lang="en-US" altLang="zh-CN" sz="1350" smtClean="0">
              <a:solidFill>
                <a:srgbClr val="FFFFFF"/>
              </a:solidFill>
              <a:latin typeface="Arial" panose="020B0704020202020204" pitchFamily="34" charset="0"/>
              <a:ea typeface="黑体" panose="02010609060101010101" pitchFamily="49" charset="-122"/>
              <a:cs typeface="+mn-ea"/>
              <a:sym typeface="Arial" panose="020B0704020202020204" pitchFamily="34" charset="0"/>
            </a:endParaRPr>
          </a:p>
        </p:txBody>
      </p:sp>
      <p:sp>
        <p:nvSpPr>
          <p:cNvPr id="29" name="矩形 28"/>
          <p:cNvSpPr/>
          <p:nvPr>
            <p:custDataLst>
              <p:tags r:id="rId7"/>
            </p:custDataLst>
          </p:nvPr>
        </p:nvSpPr>
        <p:spPr>
          <a:xfrm>
            <a:off x="697230" y="1739265"/>
            <a:ext cx="2561590" cy="901065"/>
          </a:xfrm>
          <a:prstGeom prst="rect">
            <a:avLst/>
          </a:prstGeom>
        </p:spPr>
        <p:txBody>
          <a:bodyPr wrap="square" anchor="ctr">
            <a:spAutoFit/>
          </a:bodyPr>
          <a:p>
            <a:pPr algn="l">
              <a:lnSpc>
                <a:spcPct val="130000"/>
              </a:lnSpc>
            </a:pPr>
            <a:r>
              <a:rPr lang="zh-CN" altLang="en-US" sz="1350" b="1" noProof="0">
                <a:ln>
                  <a:noFill/>
                </a:ln>
                <a:effectLst/>
                <a:uLnTx/>
                <a:uFillTx/>
                <a:latin typeface="Arial Bold" panose="020B0704020202020204" charset="0"/>
                <a:ea typeface="Arial Unicode MS" panose="020B0604020202020204" charset="-122"/>
                <a:cs typeface="Arial Bold" panose="020B0704020202020204" charset="0"/>
                <a:sym typeface="Calibri Light" panose="020F0302020204030204" pitchFamily="34" charset="0"/>
              </a:rPr>
              <a:t>Chinese mooc's platform </a:t>
            </a:r>
            <a:r>
              <a:rPr lang="zh-CN" altLang="en-US" sz="1350" noProof="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(Massive Open Online Course) (Xu,</a:t>
            </a:r>
            <a:r>
              <a:rPr lang="en-US" altLang="zh-CN" sz="1350" noProof="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a:t>
            </a:r>
            <a:r>
              <a:rPr lang="zh-CN" altLang="en-US" sz="1350" noProof="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2020).</a:t>
            </a:r>
            <a:endParaRPr lang="zh-CN" altLang="en-US" sz="1350" kern="0" dirty="0">
              <a:latin typeface="Arial Regular" panose="020B0704020202020204" charset="0"/>
              <a:cs typeface="Arial Regular" panose="020B0704020202020204" charset="0"/>
              <a:sym typeface="Arial" panose="020B0704020202020204" pitchFamily="34" charset="0"/>
            </a:endParaRPr>
          </a:p>
        </p:txBody>
      </p:sp>
      <p:sp>
        <p:nvSpPr>
          <p:cNvPr id="30" name="五边形 29"/>
          <p:cNvSpPr/>
          <p:nvPr>
            <p:custDataLst>
              <p:tags r:id="rId8"/>
            </p:custDataLst>
          </p:nvPr>
        </p:nvSpPr>
        <p:spPr>
          <a:xfrm>
            <a:off x="4421982" y="2717160"/>
            <a:ext cx="1407319" cy="335756"/>
          </a:xfrm>
          <a:prstGeom prst="homePlate">
            <a:avLst/>
          </a:prstGeom>
          <a:solidFill>
            <a:srgbClr val="B7DC50"/>
          </a:solidFill>
        </p:spPr>
        <p:txBody>
          <a:bodyPr rot="0" spcFirstLastPara="0" vertOverflow="overflow" horzOverflow="overflow" vert="horz" wrap="square" lIns="0" tIns="0" rIns="0" bIns="0" numCol="1" spcCol="0" rtlCol="0" fromWordArt="0" anchor="ctr" anchorCtr="0" forceAA="0" compatLnSpc="1">
            <a:normAutofit/>
          </a:bodyPr>
          <a:p>
            <a:pPr algn="ctr"/>
            <a:r>
              <a:rPr lang="en-US" altLang="zh-CN" sz="1350" smtClean="0">
                <a:solidFill>
                  <a:srgbClr val="FFFFFF"/>
                </a:solidFill>
                <a:latin typeface="Arial" panose="020B0704020202020204" pitchFamily="34" charset="0"/>
                <a:ea typeface="黑体" panose="02010609060101010101" pitchFamily="49" charset="-122"/>
                <a:cs typeface="+mn-ea"/>
                <a:sym typeface="Arial" panose="020B0704020202020204" pitchFamily="34" charset="0"/>
              </a:rPr>
              <a:t>AFTER 2022</a:t>
            </a:r>
            <a:endParaRPr lang="en-US" altLang="zh-CN" sz="1350" smtClean="0">
              <a:solidFill>
                <a:srgbClr val="FFFFFF"/>
              </a:solidFill>
              <a:latin typeface="Arial" panose="020B0704020202020204" pitchFamily="34" charset="0"/>
              <a:ea typeface="黑体" panose="02010609060101010101" pitchFamily="49" charset="-122"/>
              <a:cs typeface="+mn-ea"/>
              <a:sym typeface="Arial" panose="020B0704020202020204" pitchFamily="34" charset="0"/>
            </a:endParaRPr>
          </a:p>
        </p:txBody>
      </p:sp>
      <p:sp>
        <p:nvSpPr>
          <p:cNvPr id="31" name="矩形 30"/>
          <p:cNvSpPr/>
          <p:nvPr>
            <p:custDataLst>
              <p:tags r:id="rId9"/>
            </p:custDataLst>
          </p:nvPr>
        </p:nvSpPr>
        <p:spPr>
          <a:xfrm>
            <a:off x="5864225" y="2559050"/>
            <a:ext cx="3133725" cy="901065"/>
          </a:xfrm>
          <a:prstGeom prst="rect">
            <a:avLst/>
          </a:prstGeom>
        </p:spPr>
        <p:txBody>
          <a:bodyPr wrap="square" anchor="ctr">
            <a:spAutoFit/>
          </a:bodyPr>
          <a:p>
            <a:pPr algn="l">
              <a:lnSpc>
                <a:spcPct val="130000"/>
              </a:lnSpc>
            </a:pPr>
            <a:r>
              <a:rPr lang="zh-CN" altLang="en-US" sz="1350" noProof="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 Exploration of mixed teaching methods (Liu and Li, 2022).</a:t>
            </a:r>
            <a:endParaRPr lang="zh-CN" altLang="en-US" sz="1350" noProof="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a:p>
            <a:pPr algn="just">
              <a:lnSpc>
                <a:spcPct val="130000"/>
              </a:lnSpc>
            </a:pPr>
            <a:endParaRPr lang="zh-CN" altLang="en-US" sz="1350" kern="0" dirty="0">
              <a:sym typeface="Arial" panose="020B0704020202020204" pitchFamily="34" charset="0"/>
            </a:endParaRPr>
          </a:p>
        </p:txBody>
      </p:sp>
      <p:sp>
        <p:nvSpPr>
          <p:cNvPr id="37" name="五边形 36"/>
          <p:cNvSpPr/>
          <p:nvPr>
            <p:custDataLst>
              <p:tags r:id="rId10"/>
            </p:custDataLst>
          </p:nvPr>
        </p:nvSpPr>
        <p:spPr>
          <a:xfrm>
            <a:off x="4421982" y="1469141"/>
            <a:ext cx="1407319" cy="335756"/>
          </a:xfrm>
          <a:prstGeom prst="homePlate">
            <a:avLst/>
          </a:prstGeom>
          <a:solidFill>
            <a:srgbClr val="E779A3"/>
          </a:solidFill>
        </p:spPr>
        <p:txBody>
          <a:bodyPr rot="0" spcFirstLastPara="0" vertOverflow="overflow" horzOverflow="overflow" vert="horz" wrap="square" lIns="0" tIns="0" rIns="0" bIns="0" numCol="1" spcCol="0" rtlCol="0" fromWordArt="0" anchor="ctr" anchorCtr="0" forceAA="0" compatLnSpc="1">
            <a:normAutofit/>
          </a:bodyPr>
          <a:p>
            <a:pPr algn="ctr"/>
            <a:r>
              <a:rPr lang="en-US" altLang="zh-CN" sz="1350" smtClean="0">
                <a:solidFill>
                  <a:srgbClr val="FFFFFF"/>
                </a:solidFill>
                <a:latin typeface="Arial" panose="020B0704020202020204" pitchFamily="34" charset="0"/>
                <a:ea typeface="黑体" panose="02010609060101010101" pitchFamily="49" charset="-122"/>
                <a:cs typeface="+mn-ea"/>
                <a:sym typeface="Arial" panose="020B0704020202020204" pitchFamily="34" charset="0"/>
              </a:rPr>
              <a:t>2015</a:t>
            </a:r>
            <a:endParaRPr lang="en-US" altLang="zh-CN" sz="1350" smtClean="0">
              <a:solidFill>
                <a:srgbClr val="FFFFFF"/>
              </a:solidFill>
              <a:latin typeface="Arial" panose="020B0704020202020204" pitchFamily="34" charset="0"/>
              <a:ea typeface="黑体" panose="02010609060101010101" pitchFamily="49" charset="-122"/>
              <a:cs typeface="+mn-ea"/>
              <a:sym typeface="Arial" panose="020B0704020202020204" pitchFamily="34" charset="0"/>
            </a:endParaRPr>
          </a:p>
        </p:txBody>
      </p:sp>
      <p:sp>
        <p:nvSpPr>
          <p:cNvPr id="38" name="矩形 37"/>
          <p:cNvSpPr/>
          <p:nvPr>
            <p:custDataLst>
              <p:tags r:id="rId11"/>
            </p:custDataLst>
          </p:nvPr>
        </p:nvSpPr>
        <p:spPr>
          <a:xfrm>
            <a:off x="5840730" y="1051560"/>
            <a:ext cx="3018790" cy="1170940"/>
          </a:xfrm>
          <a:prstGeom prst="rect">
            <a:avLst/>
          </a:prstGeom>
        </p:spPr>
        <p:txBody>
          <a:bodyPr wrap="square" anchor="ctr">
            <a:spAutoFit/>
          </a:bodyPr>
          <a:p>
            <a:pPr algn="l">
              <a:lnSpc>
                <a:spcPct val="130000"/>
              </a:lnSpc>
            </a:pPr>
            <a:r>
              <a:rPr lang="en-US" altLang="zh-CN" sz="1350" kern="0" dirty="0">
                <a:latin typeface="Arial Regular" panose="020B0704020202020204" charset="0"/>
                <a:cs typeface="Arial Regular" panose="020B0704020202020204" charset="0"/>
                <a:sym typeface="Arial" panose="020B0704020202020204" pitchFamily="34" charset="0"/>
              </a:rPr>
              <a:t> </a:t>
            </a:r>
            <a:r>
              <a:rPr lang="en-US" altLang="zh-CN" sz="1350" kern="0" dirty="0">
                <a:latin typeface="Arial Unicode MS" panose="020B0604020202020204" charset="-122"/>
                <a:ea typeface="Arial Unicode MS" panose="020B0604020202020204" charset="-122"/>
                <a:cs typeface="Arial Unicode MS" panose="020B0604020202020204" charset="-122"/>
                <a:sym typeface="Arial" panose="020B0704020202020204" pitchFamily="34" charset="0"/>
              </a:rPr>
              <a:t>Educational policy on building online classrooms</a:t>
            </a:r>
            <a:r>
              <a:rPr lang="zh-CN" altLang="en-US" sz="1350" kern="0" dirty="0">
                <a:latin typeface="Arial Unicode MS" panose="020B0604020202020204" charset="-122"/>
                <a:ea typeface="Arial Unicode MS" panose="020B0604020202020204" charset="-122"/>
                <a:cs typeface="Arial Unicode MS" panose="020B0604020202020204" charset="-122"/>
                <a:sym typeface="Arial" panose="020B0704020202020204" pitchFamily="34" charset="0"/>
              </a:rPr>
              <a:t>（The Ministry of Education of the People's Republic of China</a:t>
            </a:r>
            <a:r>
              <a:rPr lang="en-US" altLang="zh-CN" sz="1350" kern="0" dirty="0">
                <a:latin typeface="Arial Unicode MS" panose="020B0604020202020204" charset="-122"/>
                <a:ea typeface="Arial Unicode MS" panose="020B0604020202020204" charset="-122"/>
                <a:cs typeface="Arial Unicode MS" panose="020B0604020202020204" charset="-122"/>
                <a:sym typeface="Arial" panose="020B0704020202020204" pitchFamily="34" charset="0"/>
              </a:rPr>
              <a:t>, 2015</a:t>
            </a:r>
            <a:r>
              <a:rPr lang="zh-CN" altLang="en-US" sz="1350" kern="0" dirty="0">
                <a:latin typeface="Arial Unicode MS" panose="020B0604020202020204" charset="-122"/>
                <a:ea typeface="Arial Unicode MS" panose="020B0604020202020204" charset="-122"/>
                <a:cs typeface="Arial Unicode MS" panose="020B0604020202020204" charset="-122"/>
                <a:sym typeface="Arial" panose="020B0704020202020204" pitchFamily="34" charset="0"/>
              </a:rPr>
              <a:t>）</a:t>
            </a:r>
            <a:endParaRPr lang="zh-CN" altLang="en-US" sz="1350" kern="0" dirty="0">
              <a:latin typeface="Arial Unicode MS" panose="020B0604020202020204" charset="-122"/>
              <a:ea typeface="Arial Unicode MS" panose="020B0604020202020204" charset="-122"/>
              <a:cs typeface="Arial Unicode MS" panose="020B0604020202020204" charset="-122"/>
              <a:sym typeface="Arial" panose="020B0704020202020204" pitchFamily="34" charset="0"/>
            </a:endParaRPr>
          </a:p>
        </p:txBody>
      </p:sp>
      <p:sp>
        <p:nvSpPr>
          <p:cNvPr id="39" name="文本框 38"/>
          <p:cNvSpPr txBox="1"/>
          <p:nvPr/>
        </p:nvSpPr>
        <p:spPr>
          <a:xfrm>
            <a:off x="189230" y="3794760"/>
            <a:ext cx="8670925" cy="462280"/>
          </a:xfrm>
          <a:prstGeom prst="rect">
            <a:avLst/>
          </a:prstGeom>
          <a:noFill/>
        </p:spPr>
        <p:txBody>
          <a:bodyPr wrap="square" rtlCol="0" anchor="t">
            <a:noAutofit/>
          </a:bodyPr>
          <a:p>
            <a:pPr marL="0" marR="0" lvl="0" indent="0" algn="l" defTabSz="457200" rtl="0" eaLnBrk="1" fontAlgn="auto" latinLnBrk="0" hangingPunct="1">
              <a:lnSpc>
                <a:spcPct val="150000"/>
              </a:lnSpc>
              <a:spcBef>
                <a:spcPts val="0"/>
              </a:spcBef>
              <a:spcAft>
                <a:spcPts val="0"/>
              </a:spcAft>
              <a:buClr>
                <a:srgbClr val="E7E6E6">
                  <a:lumMod val="10000"/>
                </a:srgbClr>
              </a:buClr>
              <a:buSzTx/>
              <a:buFontTx/>
              <a:buNone/>
              <a:defRPr/>
            </a:pPr>
            <a:r>
              <a:rPr lang="zh-CN" altLang="en-US" sz="1600" noProof="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rPr>
              <a:t>Current characteristics ：short time ；few colleges ；lack of in-depth discussion.</a:t>
            </a:r>
            <a:endParaRPr lang="zh-CN" altLang="en-US" sz="1600" noProof="0">
              <a:ln>
                <a:noFill/>
              </a:ln>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cxnSp>
        <p:nvCxnSpPr>
          <p:cNvPr id="28" name="直接连接符 27"/>
          <p:cNvCxnSpPr/>
          <p:nvPr/>
        </p:nvCxnSpPr>
        <p:spPr>
          <a:xfrm>
            <a:off x="4424901" y="881847"/>
            <a:ext cx="294198" cy="0"/>
          </a:xfrm>
          <a:prstGeom prst="line">
            <a:avLst/>
          </a:prstGeom>
          <a:ln w="28575">
            <a:solidFill>
              <a:srgbClr val="C0A980"/>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189230" y="573405"/>
            <a:ext cx="9327515" cy="616585"/>
          </a:xfrm>
          <a:prstGeom prst="rect">
            <a:avLst/>
          </a:prstGeom>
          <a:noFill/>
        </p:spPr>
        <p:txBody>
          <a:bodyPr wrap="square" rtlCol="0">
            <a:noAutofit/>
          </a:bodyPr>
          <a:p>
            <a:r>
              <a:rPr lang="en-US" altLang="zh-CN" sz="2800" noProof="0">
                <a:ln>
                  <a:noFill/>
                </a:ln>
                <a:solidFill>
                  <a:schemeClr val="tx1"/>
                </a:solidFill>
                <a:effectLst/>
                <a:uLnTx/>
                <a:uFillTx/>
                <a:latin typeface="Arial Unicode MS" panose="020B0604020202020204" charset="-122"/>
                <a:ea typeface="Arial Unicode MS" panose="020B0604020202020204" charset="-122"/>
                <a:cs typeface="Arial Regular" panose="020B0704020202020204" charset="0"/>
                <a:sym typeface="Calibri Light" panose="020F0302020204030204" pitchFamily="34" charset="0"/>
              </a:rPr>
              <a:t>·</a:t>
            </a:r>
            <a:r>
              <a:rPr lang="zh-CN" altLang="en-US" sz="2400">
                <a:solidFill>
                  <a:schemeClr val="tx1"/>
                </a:solidFill>
                <a:latin typeface="Arial Unicode MS" panose="020B0604020202020204" charset="-122"/>
                <a:ea typeface="Arial Unicode MS" panose="020B0604020202020204" charset="-122"/>
                <a:cs typeface="Arial Regular" panose="020B0704020202020204" charset="0"/>
                <a:sym typeface="+mn-ea"/>
              </a:rPr>
              <a:t>Understanding of Critical Literature Review</a:t>
            </a:r>
            <a:r>
              <a:rPr lang="en-US" altLang="zh-CN" sz="2400">
                <a:solidFill>
                  <a:schemeClr val="tx1"/>
                </a:solidFill>
                <a:latin typeface="Arial Unicode MS" panose="020B0604020202020204" charset="-122"/>
                <a:ea typeface="Arial Unicode MS" panose="020B0604020202020204" charset="-122"/>
                <a:cs typeface="Arial Regular" panose="020B0704020202020204" charset="0"/>
                <a:sym typeface="+mn-ea"/>
              </a:rPr>
              <a:t> and </a:t>
            </a:r>
            <a:r>
              <a:rPr lang="zh-CN" altLang="en-US" sz="2400">
                <a:solidFill>
                  <a:schemeClr val="tx1"/>
                </a:solidFill>
                <a:latin typeface="Arial Unicode MS" panose="020B0604020202020204" charset="-122"/>
                <a:ea typeface="Arial Unicode MS" panose="020B0604020202020204" charset="-122"/>
                <a:cs typeface="Arial Regular" panose="020B0704020202020204" charset="0"/>
                <a:sym typeface="+mn-ea"/>
              </a:rPr>
              <a:t>Review Process</a:t>
            </a:r>
            <a:endParaRPr lang="zh-CN" altLang="en-US" sz="2400">
              <a:solidFill>
                <a:schemeClr val="accent2"/>
              </a:solidFill>
              <a:latin typeface="Arial Regular" panose="020B0704020202020204" charset="0"/>
              <a:cs typeface="Arial Regular" panose="020B0704020202020204" charset="0"/>
            </a:endParaRPr>
          </a:p>
          <a:p>
            <a:endParaRPr kumimoji="0" lang="zh-CN" altLang="en-US" sz="2400" b="0" i="0" u="none" strike="noStrike" kern="1200" cap="none" spc="0" normalizeH="0" baseline="0" noProof="0" dirty="0">
              <a:ln>
                <a:noFill/>
              </a:ln>
              <a:solidFill>
                <a:schemeClr val="accent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a:p>
            <a:endParaRPr kumimoji="0" lang="zh-CN" altLang="en-US" sz="2400" b="0" i="0" u="none" strike="noStrike" kern="1200" cap="none" spc="0" normalizeH="0" baseline="0" noProof="0" dirty="0">
              <a:ln>
                <a:noFill/>
              </a:ln>
              <a:solidFill>
                <a:schemeClr val="accent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p:txBody>
      </p:sp>
      <p:sp>
        <p:nvSpPr>
          <p:cNvPr id="18" name="圆角矩形 17"/>
          <p:cNvSpPr/>
          <p:nvPr/>
        </p:nvSpPr>
        <p:spPr>
          <a:xfrm>
            <a:off x="189230" y="1529080"/>
            <a:ext cx="8799195" cy="2965450"/>
          </a:xfrm>
          <a:prstGeom prst="roundRect">
            <a:avLst/>
          </a:prstGeom>
          <a:solidFill>
            <a:schemeClr val="accent5">
              <a:lumMod val="40000"/>
              <a:lumOff val="6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zh-CN" altLang="en-US" b="1">
                <a:solidFill>
                  <a:schemeClr val="tx1"/>
                </a:solidFill>
                <a:latin typeface="Arial Bold" panose="020B0704020202020204" charset="0"/>
                <a:cs typeface="Arial Bold" panose="020B0704020202020204" charset="0"/>
              </a:rPr>
              <a:t>Understanding:</a:t>
            </a:r>
            <a:r>
              <a:rPr lang="zh-CN" altLang="en-US">
                <a:solidFill>
                  <a:schemeClr val="tx1"/>
                </a:solidFill>
                <a:latin typeface="Arial Regular" panose="020B0704020202020204" charset="0"/>
                <a:cs typeface="Arial Regular" panose="020B0704020202020204" charset="0"/>
              </a:rPr>
              <a:t> A critical literature review involves analy</a:t>
            </a:r>
            <a:r>
              <a:rPr lang="en-US" altLang="zh-CN">
                <a:solidFill>
                  <a:schemeClr val="tx1"/>
                </a:solidFill>
                <a:latin typeface="Arial Regular" panose="020B0704020202020204" charset="0"/>
                <a:cs typeface="Arial Regular" panose="020B0704020202020204" charset="0"/>
              </a:rPr>
              <a:t>s</a:t>
            </a:r>
            <a:r>
              <a:rPr lang="zh-CN" altLang="en-US">
                <a:solidFill>
                  <a:schemeClr val="tx1"/>
                </a:solidFill>
                <a:latin typeface="Arial Regular" panose="020B0704020202020204" charset="0"/>
                <a:cs typeface="Arial Regular" panose="020B0704020202020204" charset="0"/>
              </a:rPr>
              <a:t>ing and evaluating existing research to identify gaps and build on previous findings.</a:t>
            </a:r>
            <a:endParaRPr lang="zh-CN" altLang="en-US">
              <a:solidFill>
                <a:schemeClr val="tx1"/>
              </a:solidFill>
              <a:latin typeface="Arial Regular" panose="020B0704020202020204" charset="0"/>
              <a:cs typeface="Arial Regular" panose="020B0704020202020204" charset="0"/>
            </a:endParaRPr>
          </a:p>
          <a:p>
            <a:pPr algn="l"/>
            <a:endParaRPr lang="zh-CN" altLang="en-US">
              <a:solidFill>
                <a:schemeClr val="tx1"/>
              </a:solidFill>
              <a:latin typeface="Arial Regular" panose="020B0704020202020204" charset="0"/>
              <a:cs typeface="Arial Regular" panose="020B0704020202020204" charset="0"/>
            </a:endParaRPr>
          </a:p>
          <a:p>
            <a:pPr algn="l"/>
            <a:r>
              <a:rPr lang="zh-CN" altLang="en-US" b="1">
                <a:solidFill>
                  <a:schemeClr val="tx1"/>
                </a:solidFill>
                <a:latin typeface="Arial Bold" panose="020B0704020202020204" charset="0"/>
                <a:cs typeface="Arial Bold" panose="020B0704020202020204" charset="0"/>
              </a:rPr>
              <a:t>Review Process:</a:t>
            </a:r>
            <a:endParaRPr lang="zh-CN" altLang="en-US" b="1">
              <a:solidFill>
                <a:schemeClr val="tx1"/>
              </a:solidFill>
              <a:latin typeface="Arial Bold" panose="020B0704020202020204" charset="0"/>
              <a:cs typeface="Arial Bold" panose="020B0704020202020204" charset="0"/>
            </a:endParaRPr>
          </a:p>
          <a:p>
            <a:pPr algn="l"/>
            <a:r>
              <a:rPr lang="en-US" altLang="zh-CN">
                <a:solidFill>
                  <a:schemeClr val="tx1"/>
                </a:solidFill>
                <a:latin typeface="Arial Regular" panose="020B0704020202020204" charset="0"/>
                <a:cs typeface="Arial Regular" panose="020B0704020202020204" charset="0"/>
              </a:rPr>
              <a:t>1.</a:t>
            </a:r>
            <a:r>
              <a:rPr lang="zh-CN" altLang="en-US">
                <a:solidFill>
                  <a:schemeClr val="tx1"/>
                </a:solidFill>
                <a:latin typeface="Arial Regular" panose="020B0704020202020204" charset="0"/>
                <a:cs typeface="Arial Regular" panose="020B0704020202020204" charset="0"/>
              </a:rPr>
              <a:t>Identify key research questions.</a:t>
            </a:r>
            <a:endParaRPr lang="zh-CN" altLang="en-US">
              <a:solidFill>
                <a:schemeClr val="tx1"/>
              </a:solidFill>
              <a:latin typeface="Arial Regular" panose="020B0704020202020204" charset="0"/>
              <a:cs typeface="Arial Regular" panose="020B0704020202020204" charset="0"/>
            </a:endParaRPr>
          </a:p>
          <a:p>
            <a:pPr algn="l"/>
            <a:r>
              <a:rPr lang="en-US" altLang="zh-CN">
                <a:solidFill>
                  <a:schemeClr val="tx1"/>
                </a:solidFill>
                <a:latin typeface="Arial Regular" panose="020B0704020202020204" charset="0"/>
                <a:cs typeface="Arial Regular" panose="020B0704020202020204" charset="0"/>
              </a:rPr>
              <a:t>2.</a:t>
            </a:r>
            <a:r>
              <a:rPr lang="zh-CN" altLang="en-US">
                <a:solidFill>
                  <a:schemeClr val="tx1"/>
                </a:solidFill>
                <a:latin typeface="Arial Regular" panose="020B0704020202020204" charset="0"/>
                <a:cs typeface="Arial Regular" panose="020B0704020202020204" charset="0"/>
              </a:rPr>
              <a:t>Search for relevant literature.（Google Scholar: </a:t>
            </a:r>
            <a:r>
              <a:rPr lang="en-US" altLang="zh-CN">
                <a:solidFill>
                  <a:schemeClr val="tx1"/>
                </a:solidFill>
                <a:latin typeface="Arial Regular" panose="020B0704020202020204" charset="0"/>
                <a:cs typeface="Arial Regular" panose="020B0704020202020204" charset="0"/>
              </a:rPr>
              <a:t>229</a:t>
            </a:r>
            <a:r>
              <a:rPr lang="zh-CN" altLang="en-US">
                <a:solidFill>
                  <a:schemeClr val="tx1"/>
                </a:solidFill>
                <a:latin typeface="Arial Regular" panose="020B0704020202020204" charset="0"/>
                <a:cs typeface="Arial Regular" panose="020B0704020202020204" charset="0"/>
              </a:rPr>
              <a:t>；</a:t>
            </a:r>
            <a:r>
              <a:rPr lang="en-US" altLang="zh-CN">
                <a:solidFill>
                  <a:schemeClr val="tx1"/>
                </a:solidFill>
                <a:latin typeface="Arial Regular" panose="020B0704020202020204" charset="0"/>
                <a:cs typeface="Arial Regular" panose="020B0704020202020204" charset="0"/>
              </a:rPr>
              <a:t>Cnki</a:t>
            </a:r>
            <a:r>
              <a:rPr lang="zh-CN" altLang="en-US">
                <a:solidFill>
                  <a:schemeClr val="tx1"/>
                </a:solidFill>
                <a:latin typeface="Arial Regular" panose="020B0704020202020204" charset="0"/>
                <a:cs typeface="Arial Regular" panose="020B0704020202020204" charset="0"/>
              </a:rPr>
              <a:t>：</a:t>
            </a:r>
            <a:r>
              <a:rPr lang="en-US" altLang="zh-CN">
                <a:solidFill>
                  <a:schemeClr val="tx1"/>
                </a:solidFill>
                <a:latin typeface="Arial Regular" panose="020B0704020202020204" charset="0"/>
                <a:cs typeface="Arial Regular" panose="020B0704020202020204" charset="0"/>
              </a:rPr>
              <a:t>14</a:t>
            </a:r>
            <a:r>
              <a:rPr lang="zh-CN" altLang="en-US">
                <a:solidFill>
                  <a:schemeClr val="tx1"/>
                </a:solidFill>
                <a:latin typeface="Arial Regular" panose="020B0704020202020204" charset="0"/>
                <a:cs typeface="Arial Regular" panose="020B0704020202020204" charset="0"/>
              </a:rPr>
              <a:t>）</a:t>
            </a:r>
            <a:endParaRPr lang="zh-CN" altLang="en-US">
              <a:solidFill>
                <a:schemeClr val="tx1"/>
              </a:solidFill>
              <a:latin typeface="Arial Regular" panose="020B0704020202020204" charset="0"/>
              <a:cs typeface="Arial Regular" panose="020B0704020202020204" charset="0"/>
            </a:endParaRPr>
          </a:p>
          <a:p>
            <a:pPr algn="l"/>
            <a:r>
              <a:rPr lang="en-US" altLang="zh-CN">
                <a:solidFill>
                  <a:schemeClr val="tx1"/>
                </a:solidFill>
                <a:latin typeface="Arial Regular" panose="020B0704020202020204" charset="0"/>
                <a:cs typeface="Arial Regular" panose="020B0704020202020204" charset="0"/>
              </a:rPr>
              <a:t>3.</a:t>
            </a:r>
            <a:r>
              <a:rPr lang="zh-CN" altLang="en-US">
                <a:solidFill>
                  <a:schemeClr val="tx1"/>
                </a:solidFill>
                <a:latin typeface="Arial Regular" panose="020B0704020202020204" charset="0"/>
                <a:cs typeface="Arial Regular" panose="020B0704020202020204" charset="0"/>
              </a:rPr>
              <a:t>Analy</a:t>
            </a:r>
            <a:r>
              <a:rPr lang="en-US" altLang="zh-CN">
                <a:solidFill>
                  <a:schemeClr val="tx1"/>
                </a:solidFill>
                <a:latin typeface="Arial Regular" panose="020B0704020202020204" charset="0"/>
                <a:cs typeface="Arial Regular" panose="020B0704020202020204" charset="0"/>
              </a:rPr>
              <a:t>s</a:t>
            </a:r>
            <a:r>
              <a:rPr lang="zh-CN" altLang="en-US">
                <a:solidFill>
                  <a:schemeClr val="tx1"/>
                </a:solidFill>
                <a:latin typeface="Arial Regular" panose="020B0704020202020204" charset="0"/>
                <a:cs typeface="Arial Regular" panose="020B0704020202020204" charset="0"/>
              </a:rPr>
              <a:t>e and compare references.</a:t>
            </a:r>
            <a:endParaRPr lang="zh-CN" altLang="en-US">
              <a:solidFill>
                <a:schemeClr val="tx1"/>
              </a:solidFill>
              <a:latin typeface="Arial Regular" panose="020B0704020202020204" charset="0"/>
              <a:cs typeface="Arial Regular" panose="020B0704020202020204" charset="0"/>
            </a:endParaRPr>
          </a:p>
          <a:p>
            <a:pPr algn="l"/>
            <a:r>
              <a:rPr lang="en-US" altLang="zh-CN">
                <a:solidFill>
                  <a:schemeClr val="tx1"/>
                </a:solidFill>
                <a:latin typeface="Arial Regular" panose="020B0704020202020204" charset="0"/>
                <a:cs typeface="Arial Regular" panose="020B0704020202020204" charset="0"/>
              </a:rPr>
              <a:t>4.</a:t>
            </a:r>
            <a:r>
              <a:rPr lang="zh-CN" altLang="en-US">
                <a:solidFill>
                  <a:schemeClr val="tx1"/>
                </a:solidFill>
                <a:latin typeface="Arial Regular" panose="020B0704020202020204" charset="0"/>
                <a:cs typeface="Arial Regular" panose="020B0704020202020204" charset="0"/>
              </a:rPr>
              <a:t>Critically evaluate the strengths and weaknesses of the studies.</a:t>
            </a:r>
            <a:endParaRPr lang="zh-CN" altLang="en-US">
              <a:solidFill>
                <a:schemeClr val="tx1"/>
              </a:solidFill>
              <a:latin typeface="Arial Regular" panose="020B0704020202020204" charset="0"/>
              <a:cs typeface="Arial Regular" panose="020B0704020202020204" charset="0"/>
            </a:endParaRPr>
          </a:p>
          <a:p>
            <a:pPr algn="l"/>
            <a:r>
              <a:rPr lang="en-US" altLang="zh-CN">
                <a:solidFill>
                  <a:schemeClr val="tx1"/>
                </a:solidFill>
                <a:latin typeface="Arial Regular" panose="020B0704020202020204" charset="0"/>
                <a:cs typeface="Arial Regular" panose="020B0704020202020204" charset="0"/>
              </a:rPr>
              <a:t>5.</a:t>
            </a:r>
            <a:r>
              <a:rPr lang="zh-CN" altLang="en-US">
                <a:solidFill>
                  <a:schemeClr val="tx1"/>
                </a:solidFill>
                <a:latin typeface="Arial Regular" panose="020B0704020202020204" charset="0"/>
                <a:cs typeface="Arial Regular" panose="020B0704020202020204" charset="0"/>
              </a:rPr>
              <a:t>Summari</a:t>
            </a:r>
            <a:r>
              <a:rPr lang="en-US" altLang="zh-CN">
                <a:solidFill>
                  <a:schemeClr val="tx1"/>
                </a:solidFill>
                <a:latin typeface="Arial Regular" panose="020B0704020202020204" charset="0"/>
                <a:cs typeface="Arial Regular" panose="020B0704020202020204" charset="0"/>
              </a:rPr>
              <a:t>s</a:t>
            </a:r>
            <a:r>
              <a:rPr lang="zh-CN" altLang="en-US">
                <a:solidFill>
                  <a:schemeClr val="tx1"/>
                </a:solidFill>
                <a:latin typeface="Arial Regular" panose="020B0704020202020204" charset="0"/>
                <a:cs typeface="Arial Regular" panose="020B0704020202020204" charset="0"/>
              </a:rPr>
              <a:t>e common themes and debates.</a:t>
            </a:r>
            <a:endParaRPr lang="zh-CN" altLang="en-US">
              <a:solidFill>
                <a:schemeClr val="tx1"/>
              </a:solidFill>
              <a:latin typeface="Arial Regular" panose="020B0704020202020204" charset="0"/>
              <a:cs typeface="Arial Regular" panose="020B0704020202020204" charset="0"/>
            </a:endParaRPr>
          </a:p>
        </p:txBody>
      </p:sp>
      <p:sp>
        <p:nvSpPr>
          <p:cNvPr id="22" name="矩形 21" descr="e7d195523061f1c09e9d68d7cf438b91ef959ecb14fc25d26BBA7F7DBC18E55DFF4014AF651F0BF2569D4B6C1DA7F1A4683A481403BD872FC687266AD13265C1DE7C373772FD8728ABDD69ADD03BFF5BE2862BC891DBB79E179C12B3C470BB1CA1B871AA08B865E62D50CBB83D42F71A13ABD8319583655FE924CD5413A64672C40FE421936BCC75CD08696492E3F826"/>
          <p:cNvSpPr/>
          <p:nvPr/>
        </p:nvSpPr>
        <p:spPr>
          <a:xfrm>
            <a:off x="98425" y="880745"/>
            <a:ext cx="8940165" cy="4262120"/>
          </a:xfrm>
          <a:prstGeom prst="rect">
            <a:avLst/>
          </a:prstGeom>
        </p:spPr>
        <p:txBody>
          <a:bodyPr wrap="square">
            <a:noAutofit/>
          </a:bodyPr>
          <a:lstStyle/>
          <a:p>
            <a:pPr marL="0" marR="0" lvl="0" indent="0" algn="l" defTabSz="457200" rtl="0" eaLnBrk="1" fontAlgn="auto" latinLnBrk="0" hangingPunct="1">
              <a:lnSpc>
                <a:spcPct val="200000"/>
              </a:lnSpc>
              <a:spcBef>
                <a:spcPts val="0"/>
              </a:spcBef>
              <a:spcAft>
                <a:spcPts val="0"/>
              </a:spcAft>
              <a:buClr>
                <a:srgbClr val="E7E6E6">
                  <a:lumMod val="10000"/>
                </a:srgbClr>
              </a:buClr>
              <a:buSzTx/>
              <a:buFontTx/>
              <a:buNone/>
              <a:defRPr/>
            </a:pPr>
            <a:endParaRPr kumimoji="0" lang="zh-CN" altLang="en-US" sz="1400" b="0" i="0" baseline="0" noProof="0">
              <a:ln>
                <a:noFill/>
              </a:ln>
              <a:solidFill>
                <a:prstClr val="black">
                  <a:lumMod val="50000"/>
                  <a:lumOff val="50000"/>
                </a:prstClr>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cxnSp>
        <p:nvCxnSpPr>
          <p:cNvPr id="28" name="直接连接符 27"/>
          <p:cNvCxnSpPr/>
          <p:nvPr/>
        </p:nvCxnSpPr>
        <p:spPr>
          <a:xfrm>
            <a:off x="4424901" y="881847"/>
            <a:ext cx="294198" cy="0"/>
          </a:xfrm>
          <a:prstGeom prst="line">
            <a:avLst/>
          </a:prstGeom>
          <a:ln w="28575">
            <a:solidFill>
              <a:srgbClr val="C0A980"/>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98425" y="16510"/>
            <a:ext cx="9327515" cy="499110"/>
          </a:xfrm>
          <a:prstGeom prst="rect">
            <a:avLst/>
          </a:prstGeom>
          <a:noFill/>
        </p:spPr>
        <p:txBody>
          <a:bodyPr wrap="square" rtlCol="0">
            <a:noAutofit/>
          </a:bodyPr>
          <a:p>
            <a:r>
              <a:rPr lang="en-US" altLang="zh-CN" sz="2400" b="1">
                <a:latin typeface="Arial Regular" panose="020B0704020202020204" charset="0"/>
                <a:ea typeface="Arial Unicode MS" panose="020B0604020202020204" charset="-122"/>
                <a:cs typeface="Arial Regular" panose="020B0704020202020204" charset="0"/>
                <a:sym typeface="+mn-ea"/>
              </a:rPr>
              <a:t>·</a:t>
            </a:r>
            <a:r>
              <a:rPr lang="zh-CN" altLang="en-US" sz="2000" b="1">
                <a:uFillTx/>
                <a:latin typeface="Arial" panose="020B0704020202020204" pitchFamily="34" charset="0"/>
                <a:ea typeface="Arial Unicode MS" panose="020B0604020202020204" charset="-122"/>
                <a:cs typeface="Arial Regular" panose="020B0704020202020204" charset="0"/>
                <a:sym typeface="+mn-ea"/>
              </a:rPr>
              <a:t>Summary of Common Themes Across Different Papers</a:t>
            </a:r>
            <a:r>
              <a:rPr lang="en-US" altLang="zh-CN" sz="2000" b="1">
                <a:uFillTx/>
                <a:latin typeface="Arial" panose="020B0704020202020204" pitchFamily="34" charset="0"/>
                <a:ea typeface="Arial Unicode MS" panose="020B0604020202020204" charset="-122"/>
                <a:cs typeface="Arial Regular" panose="020B0704020202020204" charset="0"/>
                <a:sym typeface="+mn-ea"/>
              </a:rPr>
              <a:t>  </a:t>
            </a:r>
            <a:endParaRPr kumimoji="0" lang="zh-CN" altLang="en-US" sz="2000" b="1" i="0" u="none" strike="noStrike" kern="1200" cap="none" spc="0" normalizeH="0" baseline="0" noProof="0" dirty="0">
              <a:ln>
                <a:noFill/>
              </a:ln>
              <a:solidFill>
                <a:schemeClr val="accent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a:p>
            <a:endParaRPr kumimoji="0" lang="zh-CN" altLang="en-US" sz="2000" b="1" i="0" u="none" strike="noStrike" kern="1200" cap="none" spc="0" normalizeH="0" baseline="0" noProof="0" dirty="0">
              <a:ln>
                <a:noFill/>
              </a:ln>
              <a:solidFill>
                <a:schemeClr val="accent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p:txBody>
      </p:sp>
      <p:sp>
        <p:nvSpPr>
          <p:cNvPr id="18" name="圆角矩形 17"/>
          <p:cNvSpPr/>
          <p:nvPr/>
        </p:nvSpPr>
        <p:spPr>
          <a:xfrm>
            <a:off x="98425" y="515620"/>
            <a:ext cx="8940165" cy="1016000"/>
          </a:xfrm>
          <a:prstGeom prst="roundRect">
            <a:avLst>
              <a:gd name="adj" fmla="val 16659"/>
            </a:avLst>
          </a:prstGeom>
          <a:solidFill>
            <a:schemeClr val="bg2"/>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zh-CN" altLang="en-US">
                <a:solidFill>
                  <a:schemeClr val="tx1"/>
                </a:solidFill>
                <a:uFillTx/>
                <a:latin typeface="Arial" panose="020B0704020202020204" pitchFamily="34" charset="0"/>
                <a:ea typeface="Arial Unicode MS" panose="020B0604020202020204" charset="-122"/>
                <a:cs typeface="Arial Regular" panose="020B0704020202020204" charset="0"/>
              </a:rPr>
              <a:t>Common Themes:</a:t>
            </a:r>
            <a:endParaRPr lang="zh-CN" altLang="en-US">
              <a:solidFill>
                <a:schemeClr val="tx1"/>
              </a:solidFill>
              <a:uFillTx/>
              <a:latin typeface="Arial" panose="020B0704020202020204" pitchFamily="34" charset="0"/>
              <a:ea typeface="Arial Unicode MS" panose="020B0604020202020204" charset="-122"/>
              <a:cs typeface="Arial Regular" panose="020B0704020202020204" charset="0"/>
            </a:endParaRPr>
          </a:p>
          <a:p>
            <a:pPr algn="l"/>
            <a:r>
              <a:rPr lang="zh-CN" altLang="en-US">
                <a:solidFill>
                  <a:schemeClr val="tx1"/>
                </a:solidFill>
                <a:uFillTx/>
                <a:latin typeface="Arial" panose="020B0704020202020204" pitchFamily="34" charset="0"/>
                <a:ea typeface="Arial Unicode MS" panose="020B0604020202020204" charset="-122"/>
                <a:cs typeface="Arial Regular" panose="020B0704020202020204" charset="0"/>
              </a:rPr>
              <a:t>The effectiveness of </a:t>
            </a:r>
            <a:r>
              <a:rPr lang="en-US" altLang="zh-CN">
                <a:solidFill>
                  <a:schemeClr val="tx1"/>
                </a:solidFill>
                <a:uFillTx/>
                <a:latin typeface="Arial" panose="020B0704020202020204" pitchFamily="34" charset="0"/>
                <a:ea typeface="Arial Unicode MS" panose="020B0604020202020204" charset="-122"/>
                <a:cs typeface="Arial Regular" panose="020B0704020202020204" charset="0"/>
              </a:rPr>
              <a:t>blende</a:t>
            </a:r>
            <a:r>
              <a:rPr lang="zh-CN" altLang="en-US">
                <a:solidFill>
                  <a:schemeClr val="tx1"/>
                </a:solidFill>
                <a:uFillTx/>
                <a:latin typeface="Arial" panose="020B0704020202020204" pitchFamily="34" charset="0"/>
                <a:ea typeface="Arial Unicode MS" panose="020B0604020202020204" charset="-122"/>
                <a:cs typeface="Arial Regular" panose="020B0704020202020204" charset="0"/>
              </a:rPr>
              <a:t>d teaching modes in improving theoretical knowledge and practical ability.</a:t>
            </a:r>
            <a:endParaRPr lang="zh-CN" altLang="en-US">
              <a:solidFill>
                <a:schemeClr val="tx1"/>
              </a:solidFill>
              <a:uFillTx/>
              <a:latin typeface="Arial" panose="020B0704020202020204" pitchFamily="34" charset="0"/>
              <a:ea typeface="Arial Unicode MS" panose="020B0604020202020204" charset="-122"/>
              <a:cs typeface="Arial Regular" panose="020B0704020202020204" charset="0"/>
            </a:endParaRPr>
          </a:p>
          <a:p>
            <a:pPr algn="l"/>
            <a:endParaRPr lang="zh-CN" altLang="en-US">
              <a:solidFill>
                <a:schemeClr val="tx1"/>
              </a:solidFill>
              <a:uFillTx/>
              <a:latin typeface="Arial" panose="020B0704020202020204" pitchFamily="34" charset="0"/>
              <a:ea typeface="Arial Unicode MS" panose="020B0604020202020204" charset="-122"/>
              <a:cs typeface="Arial Regular" panose="020B0704020202020204" charset="0"/>
            </a:endParaRPr>
          </a:p>
        </p:txBody>
      </p:sp>
      <p:sp>
        <p:nvSpPr>
          <p:cNvPr id="22" name="矩形 21" descr="e7d195523061f1c09e9d68d7cf438b91ef959ecb14fc25d26BBA7F7DBC18E55DFF4014AF651F0BF2569D4B6C1DA7F1A4683A481403BD872FC687266AD13265C1DE7C373772FD8728ABDD69ADD03BFF5BE2862BC891DBB79E179C12B3C470BB1CA1B871AA08B865E62D50CBB83D42F71A13ABD8319583655FE924CD5413A64672C40FE421936BCC75CD08696492E3F826"/>
          <p:cNvSpPr/>
          <p:nvPr/>
        </p:nvSpPr>
        <p:spPr>
          <a:xfrm>
            <a:off x="98425" y="2113915"/>
            <a:ext cx="8940165" cy="3028950"/>
          </a:xfrm>
          <a:prstGeom prst="rect">
            <a:avLst/>
          </a:prstGeom>
        </p:spPr>
        <p:txBody>
          <a:bodyPr wrap="square">
            <a:noAutofit/>
          </a:bodyPr>
          <a:lstStyle/>
          <a:p>
            <a:pPr marL="0" marR="0" lvl="0" indent="0" algn="l" defTabSz="457200" rtl="0" eaLnBrk="1" fontAlgn="auto" latinLnBrk="0" hangingPunct="1">
              <a:lnSpc>
                <a:spcPct val="200000"/>
              </a:lnSpc>
              <a:spcBef>
                <a:spcPts val="0"/>
              </a:spcBef>
              <a:spcAft>
                <a:spcPts val="0"/>
              </a:spcAft>
              <a:buClr>
                <a:srgbClr val="E7E6E6">
                  <a:lumMod val="10000"/>
                </a:srgbClr>
              </a:buClr>
              <a:buSzTx/>
              <a:buFontTx/>
              <a:buNone/>
              <a:defRPr/>
            </a:pPr>
            <a:endParaRPr kumimoji="0" lang="zh-CN" altLang="en-US" sz="1400" b="0" i="0" baseline="0" noProof="0">
              <a:ln>
                <a:noFill/>
              </a:ln>
              <a:solidFill>
                <a:prstClr val="black">
                  <a:lumMod val="50000"/>
                  <a:lumOff val="50000"/>
                </a:prstClr>
              </a:solidFill>
              <a:effectLst/>
              <a:uLnTx/>
              <a:uFillTx/>
              <a:latin typeface="Arial Regular" panose="020B0704020202020204" charset="0"/>
              <a:ea typeface="Arial Unicode MS" panose="020B0604020202020204" charset="-122"/>
              <a:cs typeface="Arial Regular" panose="020B0704020202020204" charset="0"/>
              <a:sym typeface="Calibri Light" panose="020F0302020204030204" pitchFamily="34" charset="0"/>
            </a:endParaRPr>
          </a:p>
        </p:txBody>
      </p:sp>
      <p:sp>
        <p:nvSpPr>
          <p:cNvPr id="3" name="圆角矩形 2"/>
          <p:cNvSpPr/>
          <p:nvPr/>
        </p:nvSpPr>
        <p:spPr>
          <a:xfrm>
            <a:off x="98425" y="2113280"/>
            <a:ext cx="8940165" cy="2956560"/>
          </a:xfrm>
          <a:prstGeom prst="roundRect">
            <a:avLst/>
          </a:prstGeom>
          <a:solidFill>
            <a:schemeClr val="accent1">
              <a:lumMod val="40000"/>
              <a:lumOff val="6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en-US" altLang="zh-CN" b="1">
                <a:solidFill>
                  <a:schemeClr val="tx1"/>
                </a:solidFill>
                <a:uFillTx/>
                <a:latin typeface="Arial" panose="020B0704020202020204" pitchFamily="34" charset="0"/>
                <a:ea typeface="Arial Unicode MS" panose="020B0604020202020204" charset="-122"/>
                <a:cs typeface="Arial Bold" panose="020B0704020202020204" charset="0"/>
              </a:rPr>
              <a:t>Debate</a:t>
            </a:r>
            <a:r>
              <a:rPr lang="zh-CN" altLang="en-US" b="1">
                <a:solidFill>
                  <a:schemeClr val="tx1"/>
                </a:solidFill>
                <a:uFillTx/>
                <a:latin typeface="Arial" panose="020B0704020202020204" pitchFamily="34" charset="0"/>
                <a:ea typeface="Arial Unicode MS" panose="020B0604020202020204" charset="-122"/>
                <a:cs typeface="Arial Bold" panose="020B0704020202020204" charset="0"/>
              </a:rPr>
              <a:t> : Effectiveness of </a:t>
            </a:r>
            <a:r>
              <a:rPr lang="en-US" altLang="zh-CN" b="1">
                <a:solidFill>
                  <a:schemeClr val="tx1"/>
                </a:solidFill>
                <a:uFillTx/>
                <a:latin typeface="Arial" panose="020B0704020202020204" pitchFamily="34" charset="0"/>
                <a:ea typeface="Arial Unicode MS" panose="020B0604020202020204" charset="-122"/>
                <a:cs typeface="Arial Bold" panose="020B0704020202020204" charset="0"/>
              </a:rPr>
              <a:t>Blend</a:t>
            </a:r>
            <a:r>
              <a:rPr lang="zh-CN" altLang="en-US" b="1">
                <a:solidFill>
                  <a:schemeClr val="tx1"/>
                </a:solidFill>
                <a:uFillTx/>
                <a:latin typeface="Arial" panose="020B0704020202020204" pitchFamily="34" charset="0"/>
                <a:ea typeface="Arial Unicode MS" panose="020B0604020202020204" charset="-122"/>
                <a:cs typeface="Arial Bold" panose="020B0704020202020204" charset="0"/>
              </a:rPr>
              <a:t>ed Teaching Modes</a:t>
            </a:r>
            <a:endParaRPr lang="zh-CN" altLang="en-US" b="1">
              <a:solidFill>
                <a:schemeClr val="tx1"/>
              </a:solidFill>
              <a:uFillTx/>
              <a:latin typeface="Arial" panose="020B0704020202020204" pitchFamily="34" charset="0"/>
              <a:ea typeface="Arial Unicode MS" panose="020B0604020202020204" charset="-122"/>
              <a:cs typeface="Arial Bold" panose="020B0704020202020204" charset="0"/>
            </a:endParaRPr>
          </a:p>
          <a:p>
            <a:pPr algn="l"/>
            <a:r>
              <a:rPr lang="zh-CN" altLang="en-US" b="1">
                <a:solidFill>
                  <a:schemeClr val="tx1"/>
                </a:solidFill>
                <a:uFillTx/>
                <a:latin typeface="Arial Bold" panose="020B0704020202020204" charset="0"/>
                <a:ea typeface="Arial Unicode MS" panose="020B0604020202020204" charset="-122"/>
                <a:cs typeface="Arial Bold" panose="020B0704020202020204" charset="0"/>
                <a:sym typeface="+mn-ea"/>
              </a:rPr>
              <a:t>Most scholars affirm the effectiveness of blended teaching </a:t>
            </a:r>
            <a:endParaRPr lang="zh-CN" altLang="en-US" b="1">
              <a:solidFill>
                <a:schemeClr val="tx1"/>
              </a:solidFill>
              <a:uFillTx/>
              <a:latin typeface="Arial Bold" panose="020B0704020202020204" charset="0"/>
              <a:ea typeface="Arial Unicode MS" panose="020B0604020202020204" charset="-122"/>
              <a:cs typeface="Arial Bold" panose="020B0704020202020204" charset="0"/>
              <a:sym typeface="+mn-ea"/>
            </a:endParaRPr>
          </a:p>
          <a:p>
            <a:pPr algn="l"/>
            <a:r>
              <a:rPr lang="en-US" altLang="zh-CN">
                <a:solidFill>
                  <a:schemeClr val="tx1"/>
                </a:solidFill>
                <a:uFillTx/>
                <a:latin typeface="Arial" panose="020B0704020202020204" pitchFamily="34" charset="0"/>
                <a:ea typeface="Arial Unicode MS" panose="020B0604020202020204" charset="-122"/>
                <a:cs typeface="Arial Regular" panose="020B0704020202020204" charset="0"/>
              </a:rPr>
              <a:t>S</a:t>
            </a:r>
            <a:r>
              <a:rPr lang="zh-CN" altLang="en-US">
                <a:solidFill>
                  <a:schemeClr val="tx1"/>
                </a:solidFill>
                <a:uFillTx/>
                <a:latin typeface="Arial" panose="020B0704020202020204" pitchFamily="34" charset="0"/>
                <a:ea typeface="Arial Unicode MS" panose="020B0604020202020204" charset="-122"/>
                <a:cs typeface="Arial Regular" panose="020B0704020202020204" charset="0"/>
              </a:rPr>
              <a:t>ome researchers believe that blended learning creates a </a:t>
            </a:r>
            <a:r>
              <a:rPr lang="zh-CN" altLang="en-US" b="1">
                <a:solidFill>
                  <a:schemeClr val="tx1"/>
                </a:solidFill>
                <a:uFillTx/>
                <a:latin typeface="Arial Bold" panose="020B0704020202020204" charset="0"/>
                <a:ea typeface="Arial Unicode MS" panose="020B0604020202020204" charset="-122"/>
                <a:cs typeface="Arial Bold" panose="020B0704020202020204" charset="0"/>
              </a:rPr>
              <a:t>diversified teaching environment</a:t>
            </a:r>
            <a:r>
              <a:rPr lang="zh-CN" altLang="en-US">
                <a:solidFill>
                  <a:schemeClr val="tx1"/>
                </a:solidFill>
                <a:uFillTx/>
                <a:latin typeface="Arial" panose="020B0704020202020204" pitchFamily="34" charset="0"/>
                <a:ea typeface="Arial Unicode MS" panose="020B0604020202020204" charset="-122"/>
                <a:cs typeface="Arial Regular" panose="020B0704020202020204" charset="0"/>
              </a:rPr>
              <a:t> through fragmentation, while others believe that blended learning saves the learning of theoretical knowledge in class and gives </a:t>
            </a:r>
            <a:r>
              <a:rPr lang="zh-CN" altLang="en-US" b="1">
                <a:solidFill>
                  <a:schemeClr val="tx1"/>
                </a:solidFill>
                <a:uFillTx/>
                <a:latin typeface="Arial Bold" panose="020B0704020202020204" charset="0"/>
                <a:ea typeface="Arial Unicode MS" panose="020B0604020202020204" charset="-122"/>
                <a:cs typeface="Arial Bold" panose="020B0704020202020204" charset="0"/>
              </a:rPr>
              <a:t>more time to practical training and interaction with students.</a:t>
            </a:r>
            <a:endParaRPr lang="zh-CN" altLang="en-US">
              <a:solidFill>
                <a:schemeClr val="tx1"/>
              </a:solidFill>
              <a:uFillTx/>
              <a:latin typeface="Arial" panose="020B0704020202020204" pitchFamily="34" charset="0"/>
              <a:ea typeface="Arial Unicode MS" panose="020B0604020202020204" charset="-122"/>
              <a:cs typeface="Arial Regular" panose="020B0704020202020204" charset="0"/>
            </a:endParaRPr>
          </a:p>
          <a:p>
            <a:pPr algn="l"/>
            <a:endParaRPr lang="zh-CN" altLang="en-US">
              <a:solidFill>
                <a:schemeClr val="tx1"/>
              </a:solidFill>
              <a:uFillTx/>
              <a:latin typeface="Arial" panose="020B0704020202020204" pitchFamily="34" charset="0"/>
              <a:ea typeface="Arial Unicode MS" panose="020B0604020202020204" charset="-122"/>
              <a:cs typeface="Arial Regular" panose="020B0704020202020204" charset="0"/>
            </a:endParaRPr>
          </a:p>
          <a:p>
            <a:pPr algn="l"/>
            <a:r>
              <a:rPr lang="zh-CN" altLang="en-US" b="1">
                <a:solidFill>
                  <a:schemeClr val="tx1"/>
                </a:solidFill>
                <a:uFillTx/>
                <a:latin typeface="Arial Bold" panose="020B0704020202020204" charset="0"/>
                <a:ea typeface="Arial Unicode MS" panose="020B0604020202020204" charset="-122"/>
                <a:cs typeface="Arial Bold" panose="020B0704020202020204" charset="0"/>
              </a:rPr>
              <a:t>However,</a:t>
            </a:r>
            <a:r>
              <a:rPr lang="zh-CN" altLang="en-US">
                <a:solidFill>
                  <a:schemeClr val="tx1"/>
                </a:solidFill>
                <a:uFillTx/>
                <a:latin typeface="Arial" panose="020B0704020202020204" pitchFamily="34" charset="0"/>
                <a:ea typeface="Arial Unicode MS" panose="020B0604020202020204" charset="-122"/>
                <a:cs typeface="Arial Regular" panose="020B0704020202020204" charset="0"/>
              </a:rPr>
              <a:t> their conclusions are not fully considered from the perspective of students</a:t>
            </a:r>
            <a:r>
              <a:rPr lang="en-US" altLang="zh-CN">
                <a:solidFill>
                  <a:schemeClr val="tx1"/>
                </a:solidFill>
                <a:uFillTx/>
                <a:latin typeface="Arial" panose="020B0704020202020204" pitchFamily="34" charset="0"/>
                <a:ea typeface="Arial Unicode MS" panose="020B0604020202020204" charset="-122"/>
                <a:cs typeface="Arial Regular" panose="020B0704020202020204" charset="0"/>
              </a:rPr>
              <a:t>.</a:t>
            </a:r>
            <a:endParaRPr lang="en-US" altLang="zh-CN">
              <a:solidFill>
                <a:schemeClr val="tx1"/>
              </a:solidFill>
              <a:uFillTx/>
              <a:latin typeface="Arial" panose="020B0704020202020204" pitchFamily="34" charset="0"/>
              <a:ea typeface="Arial Unicode MS" panose="020B0604020202020204" charset="-122"/>
              <a:cs typeface="Arial Regular" panose="020B0704020202020204" charset="0"/>
            </a:endParaRPr>
          </a:p>
        </p:txBody>
      </p:sp>
      <p:sp>
        <p:nvSpPr>
          <p:cNvPr id="5" name="文本框 4"/>
          <p:cNvSpPr txBox="1"/>
          <p:nvPr/>
        </p:nvSpPr>
        <p:spPr>
          <a:xfrm>
            <a:off x="189230" y="1720850"/>
            <a:ext cx="8523605" cy="393065"/>
          </a:xfrm>
          <a:prstGeom prst="rect">
            <a:avLst/>
          </a:prstGeom>
          <a:noFill/>
        </p:spPr>
        <p:txBody>
          <a:bodyPr wrap="square" rtlCol="0" anchor="t">
            <a:noAutofit/>
          </a:bodyPr>
          <a:p>
            <a:r>
              <a:rPr lang="en-US" altLang="zh-CN" sz="2000" b="1">
                <a:solidFill>
                  <a:schemeClr val="tx1"/>
                </a:solidFill>
                <a:uFillTx/>
                <a:latin typeface="Arial Bold" panose="020B0704020202020204" charset="0"/>
                <a:ea typeface="Arial Unicode MS" panose="020B0604020202020204" charset="-122"/>
                <a:cs typeface="Arial Bold" panose="020B0704020202020204" charset="0"/>
                <a:sym typeface="+mn-ea"/>
              </a:rPr>
              <a:t>·</a:t>
            </a:r>
            <a:r>
              <a:rPr lang="zh-CN" altLang="en-US" sz="2000" b="1">
                <a:solidFill>
                  <a:schemeClr val="tx1"/>
                </a:solidFill>
                <a:uFillTx/>
                <a:latin typeface="Arial Bold" panose="020B0704020202020204" charset="0"/>
                <a:ea typeface="Arial Unicode MS" panose="020B0604020202020204" charset="-122"/>
                <a:cs typeface="Arial Bold" panose="020B0704020202020204" charset="0"/>
                <a:sym typeface="+mn-ea"/>
              </a:rPr>
              <a:t>Different views and controversies of </a:t>
            </a:r>
            <a:r>
              <a:rPr lang="en-US" altLang="zh-CN" sz="2000" b="1">
                <a:solidFill>
                  <a:schemeClr val="tx1"/>
                </a:solidFill>
                <a:uFillTx/>
                <a:latin typeface="Arial Bold" panose="020B0704020202020204" charset="0"/>
                <a:ea typeface="Arial Unicode MS" panose="020B0604020202020204" charset="-122"/>
                <a:cs typeface="Arial Bold" panose="020B0704020202020204" charset="0"/>
                <a:sym typeface="+mn-ea"/>
              </a:rPr>
              <a:t>papers</a:t>
            </a:r>
            <a:r>
              <a:rPr lang="zh-CN" altLang="en-US" sz="2000" b="1">
                <a:solidFill>
                  <a:schemeClr val="tx1"/>
                </a:solidFill>
                <a:uFillTx/>
                <a:latin typeface="Arial Bold" panose="020B0704020202020204" charset="0"/>
                <a:ea typeface="Arial Unicode MS" panose="020B0604020202020204" charset="-122"/>
                <a:cs typeface="Arial Bold" panose="020B0704020202020204" charset="0"/>
                <a:sym typeface="+mn-ea"/>
              </a:rPr>
              <a:t> </a:t>
            </a:r>
            <a:endParaRPr lang="zh-CN" altLang="en-US" sz="2000" b="1">
              <a:solidFill>
                <a:schemeClr val="tx1"/>
              </a:solidFill>
              <a:uFillTx/>
              <a:latin typeface="Arial Bold" panose="020B0704020202020204" charset="0"/>
              <a:ea typeface="Arial Unicode MS" panose="020B0604020202020204" charset="-122"/>
              <a:cs typeface="Arial Bold" panose="020B070402020202020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cxnSp>
        <p:nvCxnSpPr>
          <p:cNvPr id="28" name="直接连接符 27"/>
          <p:cNvCxnSpPr/>
          <p:nvPr/>
        </p:nvCxnSpPr>
        <p:spPr>
          <a:xfrm>
            <a:off x="4424901" y="881847"/>
            <a:ext cx="294198" cy="0"/>
          </a:xfrm>
          <a:prstGeom prst="line">
            <a:avLst/>
          </a:prstGeom>
          <a:ln w="28575">
            <a:solidFill>
              <a:srgbClr val="C0A980"/>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189230" y="264160"/>
            <a:ext cx="9327515" cy="616585"/>
          </a:xfrm>
          <a:prstGeom prst="rect">
            <a:avLst/>
          </a:prstGeom>
          <a:noFill/>
        </p:spPr>
        <p:txBody>
          <a:bodyPr wrap="square" rtlCol="0">
            <a:noAutofit/>
          </a:bodyPr>
          <a:p>
            <a:r>
              <a:rPr lang="en-US" altLang="zh-CN" sz="2400" b="1">
                <a:latin typeface="Arial Regular" panose="020B0704020202020204" charset="0"/>
                <a:ea typeface="Arial Unicode MS" panose="020B0604020202020204" charset="-122"/>
                <a:cs typeface="Arial Regular" panose="020B0704020202020204" charset="0"/>
                <a:sym typeface="+mn-ea"/>
              </a:rPr>
              <a:t>·</a:t>
            </a:r>
            <a:r>
              <a:rPr lang="zh-CN" altLang="en-US" sz="2400" b="1">
                <a:latin typeface="Arial Regular" panose="020B0704020202020204" charset="0"/>
                <a:ea typeface="Arial Unicode MS" panose="020B0604020202020204" charset="-122"/>
                <a:cs typeface="Arial Regular" panose="020B0704020202020204" charset="0"/>
                <a:sym typeface="+mn-ea"/>
              </a:rPr>
              <a:t>Key Definitions</a:t>
            </a:r>
            <a:r>
              <a:rPr lang="en-US" altLang="zh-CN" sz="2400" b="1">
                <a:latin typeface="Arial Regular" panose="020B0704020202020204" charset="0"/>
                <a:ea typeface="Arial Unicode MS" panose="020B0604020202020204" charset="-122"/>
                <a:cs typeface="Arial Regular" panose="020B0704020202020204" charset="0"/>
                <a:sym typeface="+mn-ea"/>
              </a:rPr>
              <a:t> and</a:t>
            </a:r>
            <a:r>
              <a:rPr lang="zh-CN" altLang="en-US" sz="2400" b="1">
                <a:latin typeface="Arial Regular" panose="020B0704020202020204" charset="0"/>
                <a:ea typeface="Arial Unicode MS" panose="020B0604020202020204" charset="-122"/>
                <a:cs typeface="Arial Regular" panose="020B0704020202020204" charset="0"/>
                <a:sym typeface="+mn-ea"/>
              </a:rPr>
              <a:t> Own Definition</a:t>
            </a:r>
            <a:endParaRPr lang="zh-CN" altLang="en-US" sz="2400" b="1">
              <a:solidFill>
                <a:schemeClr val="tx1"/>
              </a:solidFill>
              <a:latin typeface="Arial Regular" panose="020B0704020202020204" charset="0"/>
              <a:ea typeface="Arial Unicode MS" panose="020B0604020202020204" charset="-122"/>
              <a:cs typeface="Arial Regular" panose="020B0704020202020204" charset="0"/>
            </a:endParaRPr>
          </a:p>
          <a:p>
            <a:endParaRPr lang="zh-CN" altLang="en-US" sz="2400">
              <a:solidFill>
                <a:schemeClr val="accent2"/>
              </a:solidFill>
              <a:latin typeface="Arial Regular" panose="020B0704020202020204" charset="0"/>
              <a:ea typeface="Arial Unicode MS" panose="020B0604020202020204" charset="-122"/>
              <a:cs typeface="Arial Regular" panose="020B0704020202020204" charset="0"/>
            </a:endParaRPr>
          </a:p>
          <a:p>
            <a:endParaRPr kumimoji="0" lang="zh-CN" altLang="en-US" sz="2400" b="0" i="0" u="none" strike="noStrike" kern="1200" cap="none" spc="0" normalizeH="0" baseline="0" noProof="0" dirty="0">
              <a:ln>
                <a:noFill/>
              </a:ln>
              <a:solidFill>
                <a:schemeClr val="accent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a:p>
            <a:endParaRPr kumimoji="0" lang="zh-CN" altLang="en-US" sz="2400" b="0" i="0" u="none" strike="noStrike" kern="1200" cap="none" spc="0" normalizeH="0" baseline="0" noProof="0" dirty="0">
              <a:ln>
                <a:noFill/>
              </a:ln>
              <a:solidFill>
                <a:schemeClr val="accent2"/>
              </a:solidFill>
              <a:effectLst/>
              <a:uLnTx/>
              <a:uFillTx/>
              <a:latin typeface="Calibri Light" panose="020F0302020204030204" pitchFamily="34" charset="0"/>
              <a:ea typeface="汉仪大宋简" panose="02010609000101010101" pitchFamily="49" charset="-122"/>
              <a:sym typeface="Calibri Light" panose="020F0302020204030204" pitchFamily="34" charset="0"/>
            </a:endParaRPr>
          </a:p>
        </p:txBody>
      </p:sp>
      <p:sp>
        <p:nvSpPr>
          <p:cNvPr id="18" name="圆角矩形 17"/>
          <p:cNvSpPr/>
          <p:nvPr/>
        </p:nvSpPr>
        <p:spPr>
          <a:xfrm>
            <a:off x="98425" y="981710"/>
            <a:ext cx="8940165" cy="3935730"/>
          </a:xfrm>
          <a:prstGeom prst="roundRect">
            <a:avLst>
              <a:gd name="adj" fmla="val 16659"/>
            </a:avLst>
          </a:prstGeom>
          <a:solidFill>
            <a:schemeClr val="accent1">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zh-CN" altLang="en-US" b="1">
                <a:solidFill>
                  <a:schemeClr val="tx1"/>
                </a:solidFill>
                <a:uFillTx/>
                <a:latin typeface="Arial Regular" panose="020B0704020202020204" charset="0"/>
                <a:ea typeface="Arial Unicode MS" panose="020B0604020202020204" charset="-122"/>
                <a:cs typeface="Arial Regular" panose="020B0704020202020204" charset="0"/>
              </a:rPr>
              <a:t>Key Definitions:</a:t>
            </a:r>
            <a:endParaRPr lang="zh-CN" altLang="en-US" b="1">
              <a:solidFill>
                <a:schemeClr val="tx1"/>
              </a:solidFill>
              <a:uFillTx/>
              <a:latin typeface="Arial Regular" panose="020B0704020202020204" charset="0"/>
              <a:ea typeface="Arial Unicode MS" panose="020B0604020202020204" charset="-122"/>
              <a:cs typeface="Arial Regular" panose="020B0704020202020204" charset="0"/>
            </a:endParaRPr>
          </a:p>
          <a:p>
            <a:pPr algn="l"/>
            <a:r>
              <a:rPr lang="en-US" altLang="zh-CN" b="1">
                <a:solidFill>
                  <a:schemeClr val="tx1"/>
                </a:solidFill>
                <a:uFillTx/>
                <a:latin typeface="Arial Regular" panose="020B0704020202020204" charset="0"/>
                <a:ea typeface="Arial Unicode MS" panose="020B0604020202020204" charset="-122"/>
                <a:cs typeface="Arial Regular" panose="020B0704020202020204" charset="0"/>
              </a:rPr>
              <a:t>Blended teaching </a:t>
            </a:r>
            <a:r>
              <a:rPr lang="zh-CN" altLang="en-US" b="1">
                <a:solidFill>
                  <a:schemeClr val="tx1"/>
                </a:solidFill>
                <a:uFillTx/>
                <a:latin typeface="Arial Regular" panose="020B0704020202020204" charset="0"/>
                <a:ea typeface="Arial Unicode MS" panose="020B0604020202020204" charset="-122"/>
                <a:cs typeface="Arial Regular" panose="020B0704020202020204" charset="0"/>
              </a:rPr>
              <a:t>Mode: </a:t>
            </a:r>
            <a:r>
              <a:rPr lang="zh-CN" altLang="en-US">
                <a:solidFill>
                  <a:schemeClr val="tx1"/>
                </a:solidFill>
                <a:uFillTx/>
                <a:latin typeface="Arial Regular" panose="020B0704020202020204" charset="0"/>
                <a:ea typeface="Arial Unicode MS" panose="020B0604020202020204" charset="-122"/>
                <a:cs typeface="Arial Regular" panose="020B0704020202020204" charset="0"/>
              </a:rPr>
              <a:t> </a:t>
            </a:r>
            <a:r>
              <a:rPr lang="en-US" altLang="zh-CN">
                <a:solidFill>
                  <a:schemeClr val="tx1"/>
                </a:solidFill>
                <a:uFillTx/>
                <a:latin typeface="Arial Regular" panose="020B0704020202020204" charset="0"/>
                <a:ea typeface="Arial Unicode MS" panose="020B0604020202020204" charset="-122"/>
                <a:cs typeface="Arial Regular" panose="020B0704020202020204" charset="0"/>
              </a:rPr>
              <a:t>T</a:t>
            </a:r>
            <a:r>
              <a:rPr lang="zh-CN" altLang="en-US">
                <a:solidFill>
                  <a:schemeClr val="tx1"/>
                </a:solidFill>
                <a:uFillTx/>
                <a:latin typeface="Arial Regular" panose="020B0704020202020204" charset="0"/>
                <a:ea typeface="Arial Unicode MS" panose="020B0604020202020204" charset="-122"/>
                <a:cs typeface="Arial Regular" panose="020B0704020202020204" charset="0"/>
              </a:rPr>
              <a:t>he deliberate integration of in-class face-to-face learning experiences with online learning experiences</a:t>
            </a:r>
            <a:r>
              <a:rPr lang="en-US" altLang="zh-CN">
                <a:solidFill>
                  <a:schemeClr val="tx1"/>
                </a:solidFill>
                <a:uFillTx/>
                <a:latin typeface="Arial Regular" panose="020B0704020202020204" charset="0"/>
                <a:ea typeface="Arial Unicode MS" panose="020B0604020202020204" charset="-122"/>
                <a:cs typeface="Arial Regular" panose="020B0704020202020204" charset="0"/>
              </a:rPr>
              <a:t> (</a:t>
            </a:r>
            <a:r>
              <a:rPr lang="zh-CN" altLang="en-US">
                <a:solidFill>
                  <a:schemeClr val="tx1"/>
                </a:solidFill>
                <a:uFillTx/>
                <a:latin typeface="Arial Regular" panose="020B0704020202020204" charset="0"/>
                <a:ea typeface="Arial Unicode MS" panose="020B0604020202020204" charset="-122"/>
                <a:cs typeface="Arial Regular" panose="020B0704020202020204" charset="0"/>
                <a:sym typeface="+mn-ea"/>
              </a:rPr>
              <a:t>Garrison and Kanuka </a:t>
            </a:r>
            <a:r>
              <a:rPr lang="en-US" altLang="zh-CN">
                <a:solidFill>
                  <a:schemeClr val="tx1"/>
                </a:solidFill>
                <a:uFillTx/>
                <a:latin typeface="Arial Regular" panose="020B0704020202020204" charset="0"/>
                <a:ea typeface="Arial Unicode MS" panose="020B0604020202020204" charset="-122"/>
                <a:cs typeface="Arial Regular" panose="020B0704020202020204" charset="0"/>
                <a:sym typeface="+mn-ea"/>
              </a:rPr>
              <a:t>,</a:t>
            </a:r>
            <a:r>
              <a:rPr lang="zh-CN" altLang="en-US">
                <a:solidFill>
                  <a:schemeClr val="tx1"/>
                </a:solidFill>
                <a:uFillTx/>
                <a:latin typeface="Arial Regular" panose="020B0704020202020204" charset="0"/>
                <a:ea typeface="Arial Unicode MS" panose="020B0604020202020204" charset="-122"/>
                <a:cs typeface="Arial Regular" panose="020B0704020202020204" charset="0"/>
                <a:sym typeface="+mn-ea"/>
              </a:rPr>
              <a:t>2004</a:t>
            </a:r>
            <a:r>
              <a:rPr lang="en-US" altLang="zh-CN">
                <a:solidFill>
                  <a:schemeClr val="tx1"/>
                </a:solidFill>
                <a:uFillTx/>
                <a:latin typeface="Arial Regular" panose="020B0704020202020204" charset="0"/>
                <a:ea typeface="Arial Unicode MS" panose="020B0604020202020204" charset="-122"/>
                <a:cs typeface="Arial Regular" panose="020B0704020202020204" charset="0"/>
                <a:sym typeface="+mn-ea"/>
              </a:rPr>
              <a:t>).</a:t>
            </a:r>
            <a:endParaRPr lang="zh-CN" altLang="en-US">
              <a:solidFill>
                <a:schemeClr val="tx1"/>
              </a:solidFill>
              <a:uFillTx/>
              <a:latin typeface="Arial Regular" panose="020B0704020202020204" charset="0"/>
              <a:ea typeface="Arial Unicode MS" panose="020B0604020202020204" charset="-122"/>
              <a:cs typeface="Arial Regular" panose="020B0704020202020204" charset="0"/>
            </a:endParaRPr>
          </a:p>
          <a:p>
            <a:pPr algn="l"/>
            <a:r>
              <a:rPr lang="zh-CN" altLang="en-US" b="1">
                <a:solidFill>
                  <a:schemeClr val="tx1"/>
                </a:solidFill>
                <a:uFillTx/>
                <a:latin typeface="Arial Regular" panose="020B0704020202020204" charset="0"/>
                <a:ea typeface="Arial Unicode MS" panose="020B0604020202020204" charset="-122"/>
                <a:cs typeface="Arial Regular" panose="020B0704020202020204" charset="0"/>
                <a:sym typeface="+mn-ea"/>
              </a:rPr>
              <a:t>SPOC Model:</a:t>
            </a:r>
            <a:r>
              <a:rPr lang="zh-CN" altLang="en-US">
                <a:solidFill>
                  <a:schemeClr val="tx1"/>
                </a:solidFill>
                <a:uFillTx/>
                <a:latin typeface="Arial Regular" panose="020B0704020202020204" charset="0"/>
                <a:ea typeface="Arial Unicode MS" panose="020B0604020202020204" charset="-122"/>
                <a:cs typeface="Arial Regular" panose="020B0704020202020204" charset="0"/>
                <a:sym typeface="+mn-ea"/>
              </a:rPr>
              <a:t>  </a:t>
            </a:r>
            <a:r>
              <a:rPr lang="en-US" altLang="zh-CN">
                <a:solidFill>
                  <a:schemeClr val="tx1"/>
                </a:solidFill>
                <a:uFillTx/>
                <a:latin typeface="Arial Regular" panose="020B0704020202020204" charset="0"/>
                <a:ea typeface="Arial Unicode MS" panose="020B0604020202020204" charset="-122"/>
                <a:cs typeface="Arial Regular" panose="020B0704020202020204" charset="0"/>
                <a:sym typeface="+mn-ea"/>
              </a:rPr>
              <a:t>S</a:t>
            </a:r>
            <a:r>
              <a:rPr lang="zh-CN" altLang="en-US">
                <a:solidFill>
                  <a:schemeClr val="tx1"/>
                </a:solidFill>
                <a:uFillTx/>
                <a:latin typeface="Arial Regular" panose="020B0704020202020204" charset="0"/>
                <a:ea typeface="Arial Unicode MS" panose="020B0604020202020204" charset="-122"/>
                <a:cs typeface="Arial Regular" panose="020B0704020202020204" charset="0"/>
                <a:sym typeface="+mn-ea"/>
              </a:rPr>
              <a:t>mall </a:t>
            </a:r>
            <a:r>
              <a:rPr lang="en-US" altLang="zh-CN">
                <a:solidFill>
                  <a:schemeClr val="tx1"/>
                </a:solidFill>
                <a:uFillTx/>
                <a:latin typeface="Arial Regular" panose="020B0704020202020204" charset="0"/>
                <a:ea typeface="Arial Unicode MS" panose="020B0604020202020204" charset="-122"/>
                <a:cs typeface="Arial Regular" panose="020B0704020202020204" charset="0"/>
                <a:sym typeface="+mn-ea"/>
              </a:rPr>
              <a:t>P</a:t>
            </a:r>
            <a:r>
              <a:rPr lang="zh-CN" altLang="en-US">
                <a:solidFill>
                  <a:schemeClr val="tx1"/>
                </a:solidFill>
                <a:uFillTx/>
                <a:latin typeface="Arial Regular" panose="020B0704020202020204" charset="0"/>
                <a:ea typeface="Arial Unicode MS" panose="020B0604020202020204" charset="-122"/>
                <a:cs typeface="Arial Regular" panose="020B0704020202020204" charset="0"/>
                <a:sym typeface="+mn-ea"/>
              </a:rPr>
              <a:t>rivate </a:t>
            </a:r>
            <a:r>
              <a:rPr lang="en-US" altLang="zh-CN">
                <a:solidFill>
                  <a:schemeClr val="tx1"/>
                </a:solidFill>
                <a:uFillTx/>
                <a:latin typeface="Arial Regular" panose="020B0704020202020204" charset="0"/>
                <a:ea typeface="Arial Unicode MS" panose="020B0604020202020204" charset="-122"/>
                <a:cs typeface="Arial Regular" panose="020B0704020202020204" charset="0"/>
                <a:sym typeface="+mn-ea"/>
              </a:rPr>
              <a:t>O</a:t>
            </a:r>
            <a:r>
              <a:rPr lang="zh-CN" altLang="en-US">
                <a:solidFill>
                  <a:schemeClr val="tx1"/>
                </a:solidFill>
                <a:uFillTx/>
                <a:latin typeface="Arial Regular" panose="020B0704020202020204" charset="0"/>
                <a:ea typeface="Arial Unicode MS" panose="020B0604020202020204" charset="-122"/>
                <a:cs typeface="Arial Regular" panose="020B0704020202020204" charset="0"/>
                <a:sym typeface="+mn-ea"/>
              </a:rPr>
              <a:t>nline</a:t>
            </a:r>
            <a:r>
              <a:rPr lang="en-US" altLang="zh-CN">
                <a:solidFill>
                  <a:schemeClr val="tx1"/>
                </a:solidFill>
                <a:uFillTx/>
                <a:latin typeface="Arial Regular" panose="020B0704020202020204" charset="0"/>
                <a:ea typeface="Arial Unicode MS" panose="020B0604020202020204" charset="-122"/>
                <a:cs typeface="Arial Regular" panose="020B0704020202020204" charset="0"/>
                <a:sym typeface="+mn-ea"/>
              </a:rPr>
              <a:t> C</a:t>
            </a:r>
            <a:r>
              <a:rPr lang="zh-CN" altLang="en-US">
                <a:solidFill>
                  <a:schemeClr val="tx1"/>
                </a:solidFill>
                <a:uFillTx/>
                <a:latin typeface="Arial Regular" panose="020B0704020202020204" charset="0"/>
                <a:ea typeface="Arial Unicode MS" panose="020B0604020202020204" charset="-122"/>
                <a:cs typeface="Arial Regular" panose="020B0704020202020204" charset="0"/>
              </a:rPr>
              <a:t>ourse</a:t>
            </a:r>
            <a:r>
              <a:rPr lang="en-US" altLang="zh-CN">
                <a:solidFill>
                  <a:schemeClr val="tx1"/>
                </a:solidFill>
                <a:uFillTx/>
                <a:latin typeface="Arial Regular" panose="020B0704020202020204" charset="0"/>
                <a:ea typeface="Arial Unicode MS" panose="020B0604020202020204" charset="-122"/>
                <a:cs typeface="Arial Regular" panose="020B0704020202020204" charset="0"/>
              </a:rPr>
              <a:t> </a:t>
            </a:r>
            <a:r>
              <a:rPr lang="zh-CN" altLang="en-US">
                <a:solidFill>
                  <a:schemeClr val="tx1"/>
                </a:solidFill>
                <a:uFillTx/>
                <a:latin typeface="Arial Regular" panose="020B0704020202020204" charset="0"/>
                <a:ea typeface="Arial Unicode MS" panose="020B0604020202020204" charset="-122"/>
                <a:cs typeface="Arial Regular" panose="020B0704020202020204" charset="0"/>
              </a:rPr>
              <a:t>concept that is small scale private online courses, transliterated as “private broadcast class”(Armando &amp;David, 2014).</a:t>
            </a:r>
            <a:endParaRPr lang="zh-CN" altLang="en-US" b="1">
              <a:solidFill>
                <a:schemeClr val="tx1"/>
              </a:solidFill>
              <a:uFillTx/>
              <a:latin typeface="Arial Regular" panose="020B0704020202020204" charset="0"/>
              <a:ea typeface="Arial Unicode MS" panose="020B0604020202020204" charset="-122"/>
              <a:cs typeface="Arial Regular" panose="020B0704020202020204" charset="0"/>
            </a:endParaRPr>
          </a:p>
          <a:p>
            <a:pPr algn="l"/>
            <a:r>
              <a:rPr lang="zh-CN" altLang="en-US" b="1">
                <a:solidFill>
                  <a:schemeClr val="tx1"/>
                </a:solidFill>
                <a:uFillTx/>
                <a:latin typeface="Arial Regular" panose="020B0704020202020204" charset="0"/>
                <a:ea typeface="Arial Unicode MS" panose="020B0604020202020204" charset="-122"/>
                <a:cs typeface="Arial Regular" panose="020B0704020202020204" charset="0"/>
              </a:rPr>
              <a:t>Own Definition:</a:t>
            </a:r>
            <a:r>
              <a:rPr lang="zh-CN" altLang="en-US">
                <a:solidFill>
                  <a:schemeClr val="tx1"/>
                </a:solidFill>
                <a:uFillTx/>
                <a:latin typeface="Arial Regular" panose="020B0704020202020204" charset="0"/>
                <a:ea typeface="Arial Unicode MS" panose="020B0604020202020204" charset="-122"/>
                <a:cs typeface="Arial Regular" panose="020B0704020202020204" charset="0"/>
              </a:rPr>
              <a:t>The </a:t>
            </a:r>
            <a:r>
              <a:rPr lang="en-US" altLang="zh-CN">
                <a:solidFill>
                  <a:schemeClr val="tx1"/>
                </a:solidFill>
                <a:uFillTx/>
                <a:latin typeface="Arial Regular" panose="020B0704020202020204" charset="0"/>
                <a:ea typeface="Arial Unicode MS" panose="020B0604020202020204" charset="-122"/>
                <a:cs typeface="Arial Regular" panose="020B0704020202020204" charset="0"/>
              </a:rPr>
              <a:t>blend</a:t>
            </a:r>
            <a:r>
              <a:rPr lang="zh-CN" altLang="en-US">
                <a:solidFill>
                  <a:schemeClr val="tx1"/>
                </a:solidFill>
                <a:uFillTx/>
                <a:latin typeface="Arial Regular" panose="020B0704020202020204" charset="0"/>
                <a:ea typeface="Arial Unicode MS" panose="020B0604020202020204" charset="-122"/>
                <a:cs typeface="Arial Regular" panose="020B0704020202020204" charset="0"/>
              </a:rPr>
              <a:t>ed teaching method of broadcasting and vocali</a:t>
            </a:r>
            <a:r>
              <a:rPr lang="en-US" altLang="zh-CN">
                <a:solidFill>
                  <a:schemeClr val="tx1"/>
                </a:solidFill>
                <a:uFillTx/>
                <a:latin typeface="Arial Regular" panose="020B0704020202020204" charset="0"/>
                <a:ea typeface="Arial Unicode MS" panose="020B0604020202020204" charset="-122"/>
                <a:cs typeface="Arial Regular" panose="020B0704020202020204" charset="0"/>
              </a:rPr>
              <a:t>s</a:t>
            </a:r>
            <a:r>
              <a:rPr lang="zh-CN" altLang="en-US">
                <a:solidFill>
                  <a:schemeClr val="tx1"/>
                </a:solidFill>
                <a:uFillTx/>
                <a:latin typeface="Arial Regular" panose="020B0704020202020204" charset="0"/>
                <a:ea typeface="Arial Unicode MS" panose="020B0604020202020204" charset="-122"/>
                <a:cs typeface="Arial Regular" panose="020B0704020202020204" charset="0"/>
              </a:rPr>
              <a:t>ing course often adopts the method of online teaching of theoretical knowledge and offline teaching of practical guidance</a:t>
            </a:r>
            <a:endParaRPr lang="zh-CN" altLang="en-US">
              <a:solidFill>
                <a:schemeClr val="tx1"/>
              </a:solidFill>
              <a:uFillTx/>
              <a:latin typeface="Arial Regular" panose="020B0704020202020204" charset="0"/>
              <a:ea typeface="Arial Unicode MS" panose="020B0604020202020204" charset="-122"/>
              <a:cs typeface="Arial Regular" panose="020B0704020202020204" charset="0"/>
            </a:endParaRPr>
          </a:p>
        </p:txBody>
      </p:sp>
      <p:sp>
        <p:nvSpPr>
          <p:cNvPr id="22" name="矩形 21" descr="e7d195523061f1c09e9d68d7cf438b91ef959ecb14fc25d26BBA7F7DBC18E55DFF4014AF651F0BF2569D4B6C1DA7F1A4683A481403BD872FC687266AD13265C1DE7C373772FD8728ABDD69ADD03BFF5BE2862BC891DBB79E179C12B3C470BB1CA1B871AA08B865E62D50CBB83D42F71A13ABD8319583655FE924CD5413A64672C40FE421936BCC75CD08696492E3F826"/>
          <p:cNvSpPr/>
          <p:nvPr/>
        </p:nvSpPr>
        <p:spPr>
          <a:xfrm>
            <a:off x="98425" y="880745"/>
            <a:ext cx="8940165" cy="4262120"/>
          </a:xfrm>
          <a:prstGeom prst="rect">
            <a:avLst/>
          </a:prstGeom>
        </p:spPr>
        <p:txBody>
          <a:bodyPr wrap="square">
            <a:noAutofit/>
          </a:bodyPr>
          <a:lstStyle/>
          <a:p>
            <a:pPr marL="0" marR="0" lvl="0" indent="0" algn="l" defTabSz="457200" rtl="0" eaLnBrk="1" fontAlgn="auto" latinLnBrk="0" hangingPunct="1">
              <a:lnSpc>
                <a:spcPct val="200000"/>
              </a:lnSpc>
              <a:spcBef>
                <a:spcPts val="0"/>
              </a:spcBef>
              <a:spcAft>
                <a:spcPts val="0"/>
              </a:spcAft>
              <a:buClr>
                <a:srgbClr val="E7E6E6">
                  <a:lumMod val="10000"/>
                </a:srgbClr>
              </a:buClr>
              <a:buSzTx/>
              <a:buFontTx/>
              <a:buNone/>
              <a:defRPr/>
            </a:pPr>
            <a:endParaRPr kumimoji="0" lang="zh-CN" altLang="en-US" sz="1400" b="0" i="0" baseline="0" noProof="0">
              <a:ln>
                <a:noFill/>
              </a:ln>
              <a:solidFill>
                <a:schemeClr val="tx1"/>
              </a:solidFill>
              <a:effectLst/>
              <a:uLnTx/>
              <a:uFillTx/>
              <a:latin typeface="Arial" panose="020B0704020202020204" pitchFamily="34" charset="0"/>
              <a:ea typeface="Arial Unicode MS" panose="020B0604020202020204" charset="-122"/>
              <a:cs typeface="Arial Bold" panose="020B070402020202020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0" descr="preencoded.png"/>
          <p:cNvPicPr>
            <a:picLocks noChangeAspect="1"/>
          </p:cNvPicPr>
          <p:nvPr/>
        </p:nvPicPr>
        <p:blipFill>
          <a:blip r:embed="rId1"/>
          <a:srcRect t="3571" b="3571"/>
          <a:stretch>
            <a:fillRect/>
          </a:stretch>
        </p:blipFill>
        <p:spPr>
          <a:xfrm>
            <a:off x="0" y="0"/>
            <a:ext cx="9144000" cy="1238250"/>
          </a:xfrm>
          <a:prstGeom prst="rect">
            <a:avLst/>
          </a:prstGeom>
        </p:spPr>
      </p:pic>
      <p:sp>
        <p:nvSpPr>
          <p:cNvPr id="4" name="Text 1"/>
          <p:cNvSpPr/>
          <p:nvPr/>
        </p:nvSpPr>
        <p:spPr>
          <a:xfrm>
            <a:off x="4996815" y="339725"/>
            <a:ext cx="4147185" cy="781050"/>
          </a:xfrm>
          <a:prstGeom prst="rect">
            <a:avLst/>
          </a:prstGeom>
          <a:noFill/>
        </p:spPr>
        <p:txBody>
          <a:bodyPr vert="horz" wrap="square" lIns="0" tIns="0" rIns="0" bIns="0" rtlCol="0" anchor="ctr"/>
          <a:lstStyle/>
          <a:p>
            <a:pPr marL="0" indent="0" algn="l">
              <a:lnSpc>
                <a:spcPts val="3150"/>
              </a:lnSpc>
              <a:buNone/>
            </a:pPr>
            <a:r>
              <a:rPr lang="en-US" sz="2250" b="1" dirty="0">
                <a:solidFill>
                  <a:srgbClr val="000000"/>
                </a:solidFill>
                <a:latin typeface="微软雅黑" pitchFamily="34" charset="0"/>
                <a:ea typeface="微软雅黑" pitchFamily="34" charset="-122"/>
                <a:cs typeface="微软雅黑" pitchFamily="34" charset="-120"/>
              </a:rPr>
              <a:t>paper 2:</a:t>
            </a:r>
            <a:endParaRPr lang="en-US" sz="2250" b="1" dirty="0">
              <a:solidFill>
                <a:srgbClr val="000000"/>
              </a:solidFill>
              <a:latin typeface="微软雅黑" pitchFamily="34" charset="0"/>
              <a:ea typeface="微软雅黑" pitchFamily="34" charset="-122"/>
              <a:cs typeface="微软雅黑" pitchFamily="34" charset="-120"/>
            </a:endParaRPr>
          </a:p>
          <a:p>
            <a:pPr marL="0" indent="0" algn="l">
              <a:lnSpc>
                <a:spcPts val="3150"/>
              </a:lnSpc>
              <a:buNone/>
            </a:pPr>
            <a:r>
              <a:rPr lang="en-US" sz="2250" dirty="0"/>
              <a:t>Theory and method of Li  (2023)</a:t>
            </a:r>
            <a:endParaRPr lang="en-US" sz="2250" dirty="0"/>
          </a:p>
        </p:txBody>
      </p:sp>
      <p:sp>
        <p:nvSpPr>
          <p:cNvPr id="15" name="Text 1"/>
          <p:cNvSpPr/>
          <p:nvPr/>
        </p:nvSpPr>
        <p:spPr>
          <a:xfrm>
            <a:off x="0" y="161290"/>
            <a:ext cx="4803140" cy="963930"/>
          </a:xfrm>
          <a:prstGeom prst="rect">
            <a:avLst/>
          </a:prstGeom>
          <a:noFill/>
        </p:spPr>
        <p:txBody>
          <a:bodyPr vert="horz" wrap="square" lIns="0" tIns="0" rIns="0" bIns="0" rtlCol="0" anchor="ctr"/>
          <a:p>
            <a:pPr marL="0" indent="0" algn="l">
              <a:lnSpc>
                <a:spcPts val="3150"/>
              </a:lnSpc>
              <a:buNone/>
            </a:pPr>
            <a:r>
              <a:rPr lang="en-US" sz="2250" b="1" dirty="0">
                <a:solidFill>
                  <a:srgbClr val="000000"/>
                </a:solidFill>
                <a:latin typeface="微软雅黑" pitchFamily="34" charset="0"/>
                <a:ea typeface="微软雅黑" pitchFamily="34" charset="-122"/>
                <a:cs typeface="微软雅黑" pitchFamily="34" charset="-120"/>
              </a:rPr>
              <a:t>paper 1</a:t>
            </a:r>
            <a:r>
              <a:rPr lang="zh-CN" altLang="en-US" sz="2250" b="1" dirty="0">
                <a:solidFill>
                  <a:srgbClr val="000000"/>
                </a:solidFill>
                <a:latin typeface="微软雅黑" pitchFamily="34" charset="0"/>
                <a:ea typeface="微软雅黑" pitchFamily="34" charset="-122"/>
                <a:cs typeface="微软雅黑" pitchFamily="34" charset="-120"/>
              </a:rPr>
              <a:t>：</a:t>
            </a:r>
            <a:endParaRPr lang="en-US" sz="2250" b="1" dirty="0">
              <a:solidFill>
                <a:srgbClr val="000000"/>
              </a:solidFill>
              <a:latin typeface="微软雅黑" pitchFamily="34" charset="0"/>
              <a:ea typeface="微软雅黑" pitchFamily="34" charset="-122"/>
              <a:cs typeface="微软雅黑" pitchFamily="34" charset="-120"/>
            </a:endParaRPr>
          </a:p>
          <a:p>
            <a:pPr marL="0" indent="0" algn="l">
              <a:lnSpc>
                <a:spcPts val="3150"/>
              </a:lnSpc>
              <a:buNone/>
            </a:pPr>
            <a:r>
              <a:rPr lang="en-US" sz="2250" dirty="0"/>
              <a:t>Theories and methods of Liu  and </a:t>
            </a:r>
            <a:r>
              <a:rPr lang="en-US" altLang="zh-CN" sz="2250" dirty="0"/>
              <a:t>Li</a:t>
            </a:r>
            <a:r>
              <a:rPr lang="en-US" sz="2250" dirty="0"/>
              <a:t> (2022)</a:t>
            </a:r>
            <a:endParaRPr lang="en-US" sz="2250" dirty="0"/>
          </a:p>
        </p:txBody>
      </p:sp>
      <p:sp>
        <p:nvSpPr>
          <p:cNvPr id="23" name="任意多边形: 形状 2"/>
          <p:cNvSpPr/>
          <p:nvPr>
            <p:custDataLst>
              <p:tags r:id="rId2"/>
            </p:custDataLst>
          </p:nvPr>
        </p:nvSpPr>
        <p:spPr>
          <a:xfrm rot="5400000">
            <a:off x="4345001" y="2646603"/>
            <a:ext cx="486182" cy="2616361"/>
          </a:xfrm>
          <a:custGeom>
            <a:avLst/>
            <a:gdLst>
              <a:gd name="connsiteX0" fmla="*/ 0 w 597852"/>
              <a:gd name="connsiteY0" fmla="*/ 276841 h 3217303"/>
              <a:gd name="connsiteX1" fmla="*/ 298218 w 597852"/>
              <a:gd name="connsiteY1" fmla="*/ 0 h 3217303"/>
              <a:gd name="connsiteX2" fmla="*/ 596435 w 597852"/>
              <a:gd name="connsiteY2" fmla="*/ 276841 h 3217303"/>
              <a:gd name="connsiteX3" fmla="*/ 597852 w 597852"/>
              <a:gd name="connsiteY3" fmla="*/ 276841 h 3217303"/>
              <a:gd name="connsiteX4" fmla="*/ 597852 w 597852"/>
              <a:gd name="connsiteY4" fmla="*/ 2940841 h 3217303"/>
              <a:gd name="connsiteX5" fmla="*/ 597129 w 597852"/>
              <a:gd name="connsiteY5" fmla="*/ 2940841 h 3217303"/>
              <a:gd name="connsiteX6" fmla="*/ 299320 w 597852"/>
              <a:gd name="connsiteY6" fmla="*/ 3217303 h 3217303"/>
              <a:gd name="connsiteX7" fmla="*/ 1511 w 597852"/>
              <a:gd name="connsiteY7" fmla="*/ 2940841 h 3217303"/>
              <a:gd name="connsiteX8" fmla="*/ 1418 w 597852"/>
              <a:gd name="connsiteY8" fmla="*/ 2940841 h 3217303"/>
              <a:gd name="connsiteX9" fmla="*/ 1418 w 597852"/>
              <a:gd name="connsiteY9" fmla="*/ 2940755 h 3217303"/>
              <a:gd name="connsiteX10" fmla="*/ 1103 w 597852"/>
              <a:gd name="connsiteY10" fmla="*/ 2940462 h 3217303"/>
              <a:gd name="connsiteX11" fmla="*/ 1418 w 597852"/>
              <a:gd name="connsiteY11" fmla="*/ 2940462 h 3217303"/>
              <a:gd name="connsiteX12" fmla="*/ 1418 w 597852"/>
              <a:gd name="connsiteY12" fmla="*/ 276841 h 3217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7852" h="3217303">
                <a:moveTo>
                  <a:pt x="0" y="276841"/>
                </a:moveTo>
                <a:lnTo>
                  <a:pt x="298218" y="0"/>
                </a:lnTo>
                <a:lnTo>
                  <a:pt x="596435" y="276841"/>
                </a:lnTo>
                <a:lnTo>
                  <a:pt x="597852" y="276841"/>
                </a:lnTo>
                <a:lnTo>
                  <a:pt x="597852" y="2940841"/>
                </a:lnTo>
                <a:lnTo>
                  <a:pt x="597129" y="2940841"/>
                </a:lnTo>
                <a:lnTo>
                  <a:pt x="299320" y="3217303"/>
                </a:lnTo>
                <a:lnTo>
                  <a:pt x="1511" y="2940841"/>
                </a:lnTo>
                <a:lnTo>
                  <a:pt x="1418" y="2940841"/>
                </a:lnTo>
                <a:lnTo>
                  <a:pt x="1418" y="2940755"/>
                </a:lnTo>
                <a:lnTo>
                  <a:pt x="1103" y="2940462"/>
                </a:lnTo>
                <a:lnTo>
                  <a:pt x="1418" y="2940462"/>
                </a:lnTo>
                <a:lnTo>
                  <a:pt x="1418" y="276841"/>
                </a:lnTo>
                <a:close/>
              </a:path>
            </a:pathLst>
          </a:custGeom>
          <a:solidFill>
            <a:srgbClr val="2683C6">
              <a:lumMod val="50000"/>
              <a:lumOff val="50000"/>
            </a:srgbClr>
          </a:solidFill>
          <a:ln>
            <a:noFill/>
          </a:ln>
        </p:spPr>
        <p:style>
          <a:lnRef idx="2">
            <a:srgbClr val="2683C6">
              <a:shade val="50000"/>
            </a:srgbClr>
          </a:lnRef>
          <a:fillRef idx="1">
            <a:srgbClr val="2683C6"/>
          </a:fillRef>
          <a:effectRef idx="0">
            <a:srgbClr val="2683C6"/>
          </a:effectRef>
          <a:fontRef idx="minor">
            <a:srgbClr val="FFFFFF"/>
          </a:fontRef>
        </p:style>
        <p:txBody>
          <a:bodyPr rtlCol="0" anchor="ctr"/>
          <a:lstStyle/>
          <a:p>
            <a:pPr algn="ctr"/>
            <a:endParaRPr lang="zh-CN" altLang="en-US" dirty="0">
              <a:solidFill>
                <a:srgbClr val="FFFFFF"/>
              </a:solidFill>
              <a:latin typeface="Calibri" charset="0"/>
              <a:ea typeface="等线" charset="0"/>
            </a:endParaRPr>
          </a:p>
        </p:txBody>
      </p:sp>
      <p:sp>
        <p:nvSpPr>
          <p:cNvPr id="24" name="任意多边形: 形状 3"/>
          <p:cNvSpPr/>
          <p:nvPr>
            <p:custDataLst>
              <p:tags r:id="rId3"/>
            </p:custDataLst>
          </p:nvPr>
        </p:nvSpPr>
        <p:spPr>
          <a:xfrm rot="5400000">
            <a:off x="4321055" y="1877654"/>
            <a:ext cx="490819" cy="2616361"/>
          </a:xfrm>
          <a:custGeom>
            <a:avLst/>
            <a:gdLst>
              <a:gd name="connsiteX0" fmla="*/ 0 w 603554"/>
              <a:gd name="connsiteY0" fmla="*/ 2940462 h 3217303"/>
              <a:gd name="connsiteX1" fmla="*/ 1940 w 603554"/>
              <a:gd name="connsiteY1" fmla="*/ 2940462 h 3217303"/>
              <a:gd name="connsiteX2" fmla="*/ 1940 w 603554"/>
              <a:gd name="connsiteY2" fmla="*/ 276841 h 3217303"/>
              <a:gd name="connsiteX3" fmla="*/ 7119 w 603554"/>
              <a:gd name="connsiteY3" fmla="*/ 276841 h 3217303"/>
              <a:gd name="connsiteX4" fmla="*/ 305337 w 603554"/>
              <a:gd name="connsiteY4" fmla="*/ 0 h 3217303"/>
              <a:gd name="connsiteX5" fmla="*/ 603554 w 603554"/>
              <a:gd name="connsiteY5" fmla="*/ 276841 h 3217303"/>
              <a:gd name="connsiteX6" fmla="*/ 598374 w 603554"/>
              <a:gd name="connsiteY6" fmla="*/ 276841 h 3217303"/>
              <a:gd name="connsiteX7" fmla="*/ 598374 w 603554"/>
              <a:gd name="connsiteY7" fmla="*/ 2940841 h 3217303"/>
              <a:gd name="connsiteX8" fmla="*/ 596027 w 603554"/>
              <a:gd name="connsiteY8" fmla="*/ 2940841 h 3217303"/>
              <a:gd name="connsiteX9" fmla="*/ 298217 w 603554"/>
              <a:gd name="connsiteY9" fmla="*/ 3217303 h 3217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3554" h="3217303">
                <a:moveTo>
                  <a:pt x="0" y="2940462"/>
                </a:moveTo>
                <a:lnTo>
                  <a:pt x="1940" y="2940462"/>
                </a:lnTo>
                <a:lnTo>
                  <a:pt x="1940" y="276841"/>
                </a:lnTo>
                <a:lnTo>
                  <a:pt x="7119" y="276841"/>
                </a:lnTo>
                <a:lnTo>
                  <a:pt x="305337" y="0"/>
                </a:lnTo>
                <a:lnTo>
                  <a:pt x="603554" y="276841"/>
                </a:lnTo>
                <a:lnTo>
                  <a:pt x="598374" y="276841"/>
                </a:lnTo>
                <a:lnTo>
                  <a:pt x="598374" y="2940841"/>
                </a:lnTo>
                <a:lnTo>
                  <a:pt x="596027" y="2940841"/>
                </a:lnTo>
                <a:lnTo>
                  <a:pt x="298217" y="3217303"/>
                </a:lnTo>
                <a:close/>
              </a:path>
            </a:pathLst>
          </a:custGeom>
          <a:solidFill>
            <a:srgbClr val="2683C6">
              <a:lumMod val="50000"/>
              <a:lumOff val="50000"/>
            </a:srgbClr>
          </a:solidFill>
          <a:ln>
            <a:noFill/>
          </a:ln>
        </p:spPr>
        <p:style>
          <a:lnRef idx="2">
            <a:srgbClr val="2683C6">
              <a:shade val="50000"/>
            </a:srgbClr>
          </a:lnRef>
          <a:fillRef idx="1">
            <a:srgbClr val="2683C6"/>
          </a:fillRef>
          <a:effectRef idx="0">
            <a:srgbClr val="2683C6"/>
          </a:effectRef>
          <a:fontRef idx="minor">
            <a:srgbClr val="FFFFFF"/>
          </a:fontRef>
        </p:style>
        <p:txBody>
          <a:bodyPr rtlCol="0" anchor="ctr"/>
          <a:lstStyle/>
          <a:p>
            <a:pPr algn="ctr"/>
            <a:endParaRPr lang="zh-CN" altLang="en-US" dirty="0">
              <a:solidFill>
                <a:srgbClr val="FFFFFF"/>
              </a:solidFill>
              <a:latin typeface="Calibri" charset="0"/>
              <a:ea typeface="等线" charset="0"/>
            </a:endParaRPr>
          </a:p>
        </p:txBody>
      </p:sp>
      <p:sp>
        <p:nvSpPr>
          <p:cNvPr id="26" name="文本框 25"/>
          <p:cNvSpPr txBox="1"/>
          <p:nvPr>
            <p:custDataLst>
              <p:tags r:id="rId4"/>
            </p:custDataLst>
          </p:nvPr>
        </p:nvSpPr>
        <p:spPr>
          <a:xfrm>
            <a:off x="144928" y="1377448"/>
            <a:ext cx="3056880" cy="629067"/>
          </a:xfrm>
          <a:prstGeom prst="rect">
            <a:avLst/>
          </a:prstGeom>
          <a:noFill/>
          <a:ln>
            <a:solidFill>
              <a:srgbClr val="70AD47"/>
            </a:solidFill>
          </a:ln>
        </p:spPr>
        <p:txBody>
          <a:bodyPr wrap="square" lIns="91445" tIns="45721" rIns="91445" bIns="45721" rtlCol="0" anchor="ctr">
            <a:normAutofit/>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pPr algn="r"/>
            <a:r>
              <a:rPr lang="zh-CN" altLang="en-US">
                <a:solidFill>
                  <a:schemeClr val="tx1"/>
                </a:solidFill>
                <a:latin typeface="Arial Regular" panose="020B0704020202020204" charset="0"/>
                <a:ea typeface="Arial Unicode MS" panose="020B0604020202020204" charset="-122"/>
                <a:cs typeface="Arial Regular" panose="020B0704020202020204" charset="0"/>
                <a:sym typeface="+mn-ea"/>
              </a:rPr>
              <a:t>SPOC model</a:t>
            </a:r>
            <a:endParaRPr lang="zh-CN" altLang="en-US" dirty="0">
              <a:solidFill>
                <a:schemeClr val="tx1"/>
              </a:solidFill>
              <a:latin typeface="Arial Regular" panose="020B0704020202020204" charset="0"/>
              <a:ea typeface="Arial Unicode MS" panose="020B0604020202020204" charset="-122"/>
              <a:cs typeface="Arial Regular" panose="020B0704020202020204" charset="0"/>
              <a:sym typeface="+mn-ea"/>
            </a:endParaRPr>
          </a:p>
        </p:txBody>
      </p:sp>
      <p:sp>
        <p:nvSpPr>
          <p:cNvPr id="27" name="文本框 26"/>
          <p:cNvSpPr txBox="1"/>
          <p:nvPr>
            <p:custDataLst>
              <p:tags r:id="rId5"/>
            </p:custDataLst>
          </p:nvPr>
        </p:nvSpPr>
        <p:spPr>
          <a:xfrm>
            <a:off x="96701" y="2101296"/>
            <a:ext cx="3056880" cy="629067"/>
          </a:xfrm>
          <a:prstGeom prst="rect">
            <a:avLst/>
          </a:prstGeom>
          <a:noFill/>
          <a:ln>
            <a:solidFill>
              <a:srgbClr val="70AD47"/>
            </a:solidFill>
          </a:ln>
        </p:spPr>
        <p:txBody>
          <a:bodyPr wrap="square" lIns="91445" tIns="45721" rIns="91445" bIns="45721" rtlCol="0" anchor="ctr">
            <a:normAutofit/>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pPr algn="r"/>
            <a:r>
              <a:rPr lang="en-US" altLang="zh-CN">
                <a:solidFill>
                  <a:schemeClr val="tx1"/>
                </a:solidFill>
                <a:latin typeface="Arial Unicode MS" panose="020B0604020202020204" charset="-122"/>
                <a:ea typeface="Arial Unicode MS" panose="020B0604020202020204" charset="-122"/>
                <a:cs typeface="Arial" panose="020B0704020202020204" pitchFamily="34" charset="0"/>
                <a:sym typeface="+mn-ea"/>
              </a:rPr>
              <a:t>Mixed-method </a:t>
            </a:r>
            <a:endParaRPr lang="zh-CN" altLang="en-US" dirty="0">
              <a:solidFill>
                <a:schemeClr val="tx1"/>
              </a:solidFill>
              <a:latin typeface="Arial Regular" panose="020B0704020202020204" charset="0"/>
              <a:ea typeface="Arial Unicode MS" panose="020B0604020202020204" charset="-122"/>
              <a:cs typeface="Arial Regular" panose="020B0704020202020204" charset="0"/>
              <a:sym typeface="+mn-ea"/>
            </a:endParaRPr>
          </a:p>
        </p:txBody>
      </p:sp>
      <p:sp>
        <p:nvSpPr>
          <p:cNvPr id="28" name="文本框 27"/>
          <p:cNvSpPr txBox="1"/>
          <p:nvPr>
            <p:custDataLst>
              <p:tags r:id="rId6"/>
            </p:custDataLst>
          </p:nvPr>
        </p:nvSpPr>
        <p:spPr>
          <a:xfrm>
            <a:off x="96701" y="2837546"/>
            <a:ext cx="3056880" cy="629067"/>
          </a:xfrm>
          <a:prstGeom prst="rect">
            <a:avLst/>
          </a:prstGeom>
          <a:noFill/>
          <a:ln>
            <a:solidFill>
              <a:srgbClr val="70AD47"/>
            </a:solidFill>
          </a:ln>
        </p:spPr>
        <p:txBody>
          <a:bodyPr wrap="square" lIns="91445" tIns="45721" rIns="91445" bIns="45721" rtlCol="0" anchor="ctr">
            <a:noAutofit/>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pPr algn="r"/>
            <a:r>
              <a:rPr lang="zh-CN" altLang="en-US" sz="1300" dirty="0">
                <a:solidFill>
                  <a:srgbClr val="595959"/>
                </a:solidFill>
                <a:latin typeface="Arial Regular" panose="020B0704020202020204" charset="0"/>
                <a:ea typeface="等线" charset="0"/>
                <a:cs typeface="Arial Regular" panose="020B0704020202020204" charset="0"/>
              </a:rPr>
              <a:t> </a:t>
            </a:r>
            <a:r>
              <a:rPr lang="zh-CN" altLang="en-US" sz="1400" dirty="0">
                <a:solidFill>
                  <a:schemeClr val="tx1"/>
                </a:solidFill>
                <a:latin typeface="Arial Unicode MS" panose="020B0604020202020204" charset="-122"/>
                <a:ea typeface="Arial Unicode MS" panose="020B0604020202020204" charset="-122"/>
                <a:cs typeface="Arial Regular" panose="020B0704020202020204" charset="0"/>
                <a:sym typeface="+mn-ea"/>
              </a:rPr>
              <a:t>SPOC  </a:t>
            </a:r>
            <a:r>
              <a:rPr lang="en-US" altLang="zh-CN" sz="1400" dirty="0">
                <a:solidFill>
                  <a:schemeClr val="tx1"/>
                </a:solidFill>
                <a:latin typeface="Arial Unicode MS" panose="020B0604020202020204" charset="-122"/>
                <a:ea typeface="Arial Unicode MS" panose="020B0604020202020204" charset="-122"/>
                <a:cs typeface="Arial Regular" panose="020B0704020202020204" charset="0"/>
                <a:sym typeface="+mn-ea"/>
              </a:rPr>
              <a:t>blended </a:t>
            </a:r>
            <a:r>
              <a:rPr lang="zh-CN" altLang="en-US" sz="1400" dirty="0">
                <a:solidFill>
                  <a:schemeClr val="tx1"/>
                </a:solidFill>
                <a:latin typeface="Arial Unicode MS" panose="020B0604020202020204" charset="-122"/>
                <a:ea typeface="Arial Unicode MS" panose="020B0604020202020204" charset="-122"/>
                <a:cs typeface="Arial Regular" panose="020B0704020202020204" charset="0"/>
                <a:sym typeface="+mn-ea"/>
              </a:rPr>
              <a:t>teaching </a:t>
            </a:r>
            <a:r>
              <a:rPr lang="zh-CN" altLang="en-US" sz="1400" b="1" dirty="0">
                <a:solidFill>
                  <a:schemeClr val="tx1"/>
                </a:solidFill>
                <a:latin typeface="Arial Unicode MS" panose="020B0604020202020204" charset="-122"/>
                <a:ea typeface="Arial Unicode MS" panose="020B0604020202020204" charset="-122"/>
                <a:cs typeface="Arial Regular" panose="020B0704020202020204" charset="0"/>
                <a:sym typeface="+mn-ea"/>
              </a:rPr>
              <a:t>compared to</a:t>
            </a:r>
            <a:r>
              <a:rPr lang="zh-CN" altLang="en-US" sz="1400" dirty="0">
                <a:solidFill>
                  <a:schemeClr val="tx1"/>
                </a:solidFill>
                <a:latin typeface="Arial Unicode MS" panose="020B0604020202020204" charset="-122"/>
                <a:ea typeface="Arial Unicode MS" panose="020B0604020202020204" charset="-122"/>
                <a:cs typeface="Arial Regular" panose="020B0704020202020204" charset="0"/>
                <a:sym typeface="+mn-ea"/>
              </a:rPr>
              <a:t> the traditional teaching mode</a:t>
            </a:r>
            <a:endParaRPr lang="zh-CN" altLang="en-US" sz="1400" dirty="0">
              <a:solidFill>
                <a:schemeClr val="tx1"/>
              </a:solidFill>
              <a:latin typeface="Arial Unicode MS" panose="020B0604020202020204" charset="-122"/>
              <a:ea typeface="Arial Unicode MS" panose="020B0604020202020204" charset="-122"/>
              <a:cs typeface="Arial Regular" panose="020B0704020202020204" charset="0"/>
            </a:endParaRPr>
          </a:p>
        </p:txBody>
      </p:sp>
      <p:sp>
        <p:nvSpPr>
          <p:cNvPr id="29" name="文本框 28"/>
          <p:cNvSpPr txBox="1"/>
          <p:nvPr>
            <p:custDataLst>
              <p:tags r:id="rId7"/>
            </p:custDataLst>
          </p:nvPr>
        </p:nvSpPr>
        <p:spPr>
          <a:xfrm>
            <a:off x="62411" y="3562366"/>
            <a:ext cx="3056880" cy="629067"/>
          </a:xfrm>
          <a:prstGeom prst="rect">
            <a:avLst/>
          </a:prstGeom>
          <a:noFill/>
          <a:ln>
            <a:solidFill>
              <a:srgbClr val="70AD47"/>
            </a:solidFill>
          </a:ln>
        </p:spPr>
        <p:txBody>
          <a:bodyPr wrap="square" lIns="91445" tIns="45721" rIns="91445" bIns="45721" rtlCol="0" anchor="ctr">
            <a:normAutofit fontScale="60000"/>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pPr algn="r"/>
            <a:r>
              <a:rPr lang="en-US" altLang="zh-CN" sz="1555" dirty="0">
                <a:solidFill>
                  <a:schemeClr val="tx1"/>
                </a:solidFill>
                <a:latin typeface="Arial Unicode MS" panose="020B0604020202020204" charset="-122"/>
                <a:ea typeface="Arial Unicode MS" panose="020B0604020202020204" charset="-122"/>
                <a:sym typeface="+mn-ea"/>
              </a:rPr>
              <a:t>·</a:t>
            </a:r>
            <a:r>
              <a:rPr lang="zh-CN" altLang="en-US" sz="2000" dirty="0">
                <a:solidFill>
                  <a:schemeClr val="tx1"/>
                </a:solidFill>
                <a:latin typeface="Arial Unicode MS" panose="020B0604020202020204" charset="-122"/>
                <a:ea typeface="Arial Unicode MS" panose="020B0604020202020204" charset="-122"/>
                <a:sym typeface="+mn-ea"/>
              </a:rPr>
              <a:t>Optimization of online teaching resources </a:t>
            </a:r>
            <a:endParaRPr lang="en-US" altLang="zh-CN" sz="2000" dirty="0">
              <a:solidFill>
                <a:schemeClr val="tx1"/>
              </a:solidFill>
              <a:latin typeface="Arial Unicode MS" panose="020B0604020202020204" charset="-122"/>
              <a:ea typeface="Arial Unicode MS" panose="020B0604020202020204" charset="-122"/>
            </a:endParaRPr>
          </a:p>
          <a:p>
            <a:pPr algn="r"/>
            <a:r>
              <a:rPr lang="zh-CN" altLang="en-US" sz="2000" dirty="0">
                <a:solidFill>
                  <a:schemeClr val="tx1"/>
                </a:solidFill>
                <a:latin typeface="Arial Unicode MS" panose="020B0604020202020204" charset="-122"/>
                <a:ea typeface="Arial Unicode MS" panose="020B0604020202020204" charset="-122"/>
                <a:sym typeface="+mn-ea"/>
              </a:rPr>
              <a:t> </a:t>
            </a:r>
            <a:r>
              <a:rPr lang="en-US" altLang="zh-CN" sz="2000" dirty="0">
                <a:solidFill>
                  <a:schemeClr val="tx1"/>
                </a:solidFill>
                <a:latin typeface="Arial Unicode MS" panose="020B0604020202020204" charset="-122"/>
                <a:ea typeface="Arial Unicode MS" panose="020B0604020202020204" charset="-122"/>
                <a:sym typeface="+mn-ea"/>
              </a:rPr>
              <a:t>·S</a:t>
            </a:r>
            <a:r>
              <a:rPr lang="zh-CN" altLang="en-US" sz="2000" dirty="0">
                <a:solidFill>
                  <a:schemeClr val="tx1"/>
                </a:solidFill>
                <a:latin typeface="Arial Unicode MS" panose="020B0604020202020204" charset="-122"/>
                <a:ea typeface="Arial Unicode MS" panose="020B0604020202020204" charset="-122"/>
                <a:sym typeface="+mn-ea"/>
              </a:rPr>
              <a:t>trengthen process evaluation</a:t>
            </a:r>
            <a:endParaRPr lang="zh-CN" altLang="en-US" sz="2000" dirty="0">
              <a:solidFill>
                <a:schemeClr val="tx1"/>
              </a:solidFill>
              <a:latin typeface="Arial Unicode MS" panose="020B0604020202020204" charset="-122"/>
              <a:ea typeface="Arial Unicode MS" panose="020B0604020202020204" charset="-122"/>
            </a:endParaRPr>
          </a:p>
        </p:txBody>
      </p:sp>
      <p:sp>
        <p:nvSpPr>
          <p:cNvPr id="30" name="文本框 29"/>
          <p:cNvSpPr txBox="1"/>
          <p:nvPr>
            <p:custDataLst>
              <p:tags r:id="rId8"/>
            </p:custDataLst>
          </p:nvPr>
        </p:nvSpPr>
        <p:spPr>
          <a:xfrm>
            <a:off x="6004152" y="3572554"/>
            <a:ext cx="3056880" cy="629067"/>
          </a:xfrm>
          <a:prstGeom prst="rect">
            <a:avLst/>
          </a:prstGeom>
          <a:noFill/>
          <a:ln>
            <a:solidFill>
              <a:srgbClr val="58B6C0"/>
            </a:solidFill>
          </a:ln>
        </p:spPr>
        <p:txBody>
          <a:bodyPr wrap="square" lIns="91445" tIns="45721" rIns="91445" bIns="45721" rtlCol="0" anchor="ctr">
            <a:noAutofit/>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r>
              <a:rPr lang="zh-CN" altLang="en-US" sz="1400" dirty="0">
                <a:solidFill>
                  <a:schemeClr val="tx1"/>
                </a:solidFill>
                <a:latin typeface="Arial Unicode MS" panose="020B0604020202020204" charset="-122"/>
                <a:ea typeface="Arial Unicode MS" panose="020B0604020202020204" charset="-122"/>
                <a:sym typeface="+mn-ea"/>
              </a:rPr>
              <a:t>Create a diversified teaching environment</a:t>
            </a:r>
            <a:endParaRPr lang="zh-CN" altLang="en-US" sz="1400" dirty="0">
              <a:solidFill>
                <a:schemeClr val="tx1"/>
              </a:solidFill>
              <a:latin typeface="Arial Unicode MS" panose="020B0604020202020204" charset="-122"/>
              <a:ea typeface="Arial Unicode MS" panose="020B0604020202020204" charset="-122"/>
            </a:endParaRPr>
          </a:p>
        </p:txBody>
      </p:sp>
      <p:sp>
        <p:nvSpPr>
          <p:cNvPr id="31" name="文本框 30"/>
          <p:cNvSpPr txBox="1"/>
          <p:nvPr>
            <p:custDataLst>
              <p:tags r:id="rId9"/>
            </p:custDataLst>
          </p:nvPr>
        </p:nvSpPr>
        <p:spPr>
          <a:xfrm>
            <a:off x="6004152" y="2835064"/>
            <a:ext cx="3056880" cy="629067"/>
          </a:xfrm>
          <a:prstGeom prst="rect">
            <a:avLst/>
          </a:prstGeom>
          <a:noFill/>
          <a:ln>
            <a:solidFill>
              <a:srgbClr val="58B6C0"/>
            </a:solidFill>
          </a:ln>
        </p:spPr>
        <p:txBody>
          <a:bodyPr wrap="square" lIns="91445" tIns="45721" rIns="91445" bIns="45721" rtlCol="0" anchor="ctr">
            <a:normAutofit fontScale="80000"/>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r>
              <a:rPr lang="zh-CN" altLang="en-US" dirty="0">
                <a:solidFill>
                  <a:schemeClr val="tx1"/>
                </a:solidFill>
                <a:latin typeface="Arial Unicode MS" panose="020B0604020202020204" charset="-122"/>
                <a:ea typeface="Arial Unicode MS" panose="020B0604020202020204" charset="-122"/>
                <a:cs typeface="Arial Regular" panose="020B0704020202020204" charset="0"/>
                <a:sym typeface="+mn-ea"/>
              </a:rPr>
              <a:t>students' knowledge construction practice proficiency</a:t>
            </a:r>
            <a:endParaRPr lang="zh-CN" altLang="en-US" dirty="0">
              <a:solidFill>
                <a:schemeClr val="tx1"/>
              </a:solidFill>
              <a:latin typeface="Arial Unicode MS" panose="020B0604020202020204" charset="-122"/>
              <a:ea typeface="Arial Unicode MS" panose="020B0604020202020204" charset="-122"/>
              <a:cs typeface="Arial Regular" panose="020B0704020202020204" charset="0"/>
            </a:endParaRPr>
          </a:p>
        </p:txBody>
      </p:sp>
      <p:sp>
        <p:nvSpPr>
          <p:cNvPr id="33" name="文本框 32"/>
          <p:cNvSpPr txBox="1"/>
          <p:nvPr>
            <p:custDataLst>
              <p:tags r:id="rId10"/>
            </p:custDataLst>
          </p:nvPr>
        </p:nvSpPr>
        <p:spPr>
          <a:xfrm>
            <a:off x="3563442" y="2220625"/>
            <a:ext cx="2049303" cy="395401"/>
          </a:xfrm>
          <a:prstGeom prst="rect">
            <a:avLst/>
          </a:prstGeom>
          <a:noFill/>
        </p:spPr>
        <p:txBody>
          <a:bodyPr wrap="square" rtlCol="0" anchor="ctr" anchorCtr="0">
            <a:normAutofit fontScale="80000" lnSpcReduction="20000"/>
          </a:bodyPr>
          <a:lstStyle>
            <a:defPPr>
              <a:defRPr lang="zh-CN"/>
            </a:defPPr>
            <a:lvl1pPr algn="ctr">
              <a:defRPr sz="2000">
                <a:solidFill>
                  <a:srgbClr val="FFFFFF"/>
                </a:solidFill>
                <a:latin typeface="黑体" panose="02010609060101010101" pitchFamily="49" charset="-122"/>
                <a:ea typeface="黑体" panose="02010609060101010101" pitchFamily="49" charset="-122"/>
              </a:defRPr>
            </a:lvl1pPr>
          </a:lstStyle>
          <a:p>
            <a:r>
              <a:rPr lang="zh-CN" altLang="en-US" dirty="0">
                <a:solidFill>
                  <a:srgbClr val="FFFFFF"/>
                </a:solidFill>
                <a:latin typeface="Calibri" charset="0"/>
                <a:ea typeface="等线" charset="0"/>
              </a:rPr>
              <a:t>真实职位和招聘意向</a:t>
            </a:r>
            <a:endParaRPr lang="zh-CN" altLang="en-US" dirty="0">
              <a:solidFill>
                <a:srgbClr val="FFFFFF"/>
              </a:solidFill>
              <a:latin typeface="Calibri" charset="0"/>
              <a:ea typeface="等线" charset="0"/>
            </a:endParaRPr>
          </a:p>
        </p:txBody>
      </p:sp>
      <p:sp>
        <p:nvSpPr>
          <p:cNvPr id="36" name="文本框 35"/>
          <p:cNvSpPr txBox="1"/>
          <p:nvPr>
            <p:custDataLst>
              <p:tags r:id="rId11"/>
            </p:custDataLst>
          </p:nvPr>
        </p:nvSpPr>
        <p:spPr>
          <a:xfrm>
            <a:off x="6004152" y="1360084"/>
            <a:ext cx="3056880" cy="629067"/>
          </a:xfrm>
          <a:prstGeom prst="rect">
            <a:avLst/>
          </a:prstGeom>
          <a:noFill/>
          <a:ln>
            <a:solidFill>
              <a:srgbClr val="58B6C0"/>
            </a:solidFill>
          </a:ln>
        </p:spPr>
        <p:txBody>
          <a:bodyPr wrap="square" lIns="91445" tIns="45721" rIns="91445" bIns="45721" rtlCol="0" anchor="ctr">
            <a:normAutofit lnSpcReduction="10000"/>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r>
              <a:rPr lang="zh-CN" altLang="en-US">
                <a:solidFill>
                  <a:schemeClr val="tx1"/>
                </a:solidFill>
                <a:latin typeface="Arial Regular" panose="020B0704020202020204" charset="0"/>
                <a:ea typeface="Arial Unicode MS" panose="020B0604020202020204" charset="-122"/>
                <a:cs typeface="Arial Regular" panose="020B0704020202020204" charset="0"/>
                <a:sym typeface="+mn-ea"/>
              </a:rPr>
              <a:t>Constructivism theory</a:t>
            </a:r>
            <a:endParaRPr lang="zh-CN" altLang="en-US" dirty="0">
              <a:solidFill>
                <a:schemeClr val="tx1"/>
              </a:solidFill>
              <a:latin typeface="Arial Regular" panose="020B0704020202020204" charset="0"/>
              <a:ea typeface="Arial Unicode MS" panose="020B0604020202020204" charset="-122"/>
              <a:cs typeface="Arial Regular" panose="020B0704020202020204" charset="0"/>
              <a:sym typeface="+mn-ea"/>
            </a:endParaRPr>
          </a:p>
        </p:txBody>
      </p:sp>
      <p:sp>
        <p:nvSpPr>
          <p:cNvPr id="37" name="文本框 36"/>
          <p:cNvSpPr txBox="1"/>
          <p:nvPr>
            <p:custDataLst>
              <p:tags r:id="rId12"/>
            </p:custDataLst>
          </p:nvPr>
        </p:nvSpPr>
        <p:spPr>
          <a:xfrm>
            <a:off x="6004150" y="2097574"/>
            <a:ext cx="3056880" cy="629067"/>
          </a:xfrm>
          <a:prstGeom prst="rect">
            <a:avLst/>
          </a:prstGeom>
          <a:noFill/>
          <a:ln>
            <a:solidFill>
              <a:srgbClr val="58B6C0"/>
            </a:solidFill>
          </a:ln>
        </p:spPr>
        <p:txBody>
          <a:bodyPr wrap="square" lIns="91445" tIns="45721" rIns="91445" bIns="45721" rtlCol="0" anchor="ctr">
            <a:normAutofit/>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r>
              <a:rPr lang="en-US" altLang="zh-CN">
                <a:solidFill>
                  <a:schemeClr val="tx1"/>
                </a:solidFill>
                <a:latin typeface="Arial Regular" panose="020B0704020202020204" charset="0"/>
                <a:ea typeface="Arial Unicode MS" panose="020B0604020202020204" charset="-122"/>
                <a:cs typeface="Arial Regular" panose="020B0704020202020204" charset="0"/>
                <a:sym typeface="+mn-ea"/>
              </a:rPr>
              <a:t>T</a:t>
            </a:r>
            <a:r>
              <a:rPr lang="zh-CN" altLang="en-US">
                <a:solidFill>
                  <a:schemeClr val="tx1"/>
                </a:solidFill>
                <a:latin typeface="Arial Regular" panose="020B0704020202020204" charset="0"/>
                <a:ea typeface="Arial Unicode MS" panose="020B0604020202020204" charset="-122"/>
                <a:cs typeface="Arial Regular" panose="020B0704020202020204" charset="0"/>
                <a:sym typeface="+mn-ea"/>
              </a:rPr>
              <a:t>heoretical analysis</a:t>
            </a:r>
            <a:endParaRPr lang="en-US" altLang="zh-CN" dirty="0">
              <a:solidFill>
                <a:schemeClr val="tx1"/>
              </a:solidFill>
              <a:latin typeface="Arial" panose="020B0704020202020204" pitchFamily="34" charset="0"/>
              <a:ea typeface="Arial Unicode MS" panose="020B0604020202020204" charset="-122"/>
              <a:cs typeface="Arial" panose="020B0704020202020204" pitchFamily="34" charset="0"/>
              <a:sym typeface="+mn-ea"/>
            </a:endParaRPr>
          </a:p>
        </p:txBody>
      </p:sp>
      <p:sp>
        <p:nvSpPr>
          <p:cNvPr id="38" name="任意多边形: 形状 20"/>
          <p:cNvSpPr/>
          <p:nvPr>
            <p:custDataLst>
              <p:tags r:id="rId13"/>
            </p:custDataLst>
          </p:nvPr>
        </p:nvSpPr>
        <p:spPr>
          <a:xfrm rot="5400000">
            <a:off x="4335774" y="1108188"/>
            <a:ext cx="486182" cy="2616361"/>
          </a:xfrm>
          <a:custGeom>
            <a:avLst/>
            <a:gdLst>
              <a:gd name="connsiteX0" fmla="*/ 0 w 597852"/>
              <a:gd name="connsiteY0" fmla="*/ 276841 h 3217303"/>
              <a:gd name="connsiteX1" fmla="*/ 298218 w 597852"/>
              <a:gd name="connsiteY1" fmla="*/ 0 h 3217303"/>
              <a:gd name="connsiteX2" fmla="*/ 596435 w 597852"/>
              <a:gd name="connsiteY2" fmla="*/ 276841 h 3217303"/>
              <a:gd name="connsiteX3" fmla="*/ 597852 w 597852"/>
              <a:gd name="connsiteY3" fmla="*/ 276841 h 3217303"/>
              <a:gd name="connsiteX4" fmla="*/ 597852 w 597852"/>
              <a:gd name="connsiteY4" fmla="*/ 2940841 h 3217303"/>
              <a:gd name="connsiteX5" fmla="*/ 597129 w 597852"/>
              <a:gd name="connsiteY5" fmla="*/ 2940841 h 3217303"/>
              <a:gd name="connsiteX6" fmla="*/ 299320 w 597852"/>
              <a:gd name="connsiteY6" fmla="*/ 3217303 h 3217303"/>
              <a:gd name="connsiteX7" fmla="*/ 1511 w 597852"/>
              <a:gd name="connsiteY7" fmla="*/ 2940841 h 3217303"/>
              <a:gd name="connsiteX8" fmla="*/ 1418 w 597852"/>
              <a:gd name="connsiteY8" fmla="*/ 2940841 h 3217303"/>
              <a:gd name="connsiteX9" fmla="*/ 1418 w 597852"/>
              <a:gd name="connsiteY9" fmla="*/ 2940755 h 3217303"/>
              <a:gd name="connsiteX10" fmla="*/ 1103 w 597852"/>
              <a:gd name="connsiteY10" fmla="*/ 2940462 h 3217303"/>
              <a:gd name="connsiteX11" fmla="*/ 1418 w 597852"/>
              <a:gd name="connsiteY11" fmla="*/ 2940462 h 3217303"/>
              <a:gd name="connsiteX12" fmla="*/ 1418 w 597852"/>
              <a:gd name="connsiteY12" fmla="*/ 276841 h 3217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7852" h="3217303">
                <a:moveTo>
                  <a:pt x="0" y="276841"/>
                </a:moveTo>
                <a:lnTo>
                  <a:pt x="298218" y="0"/>
                </a:lnTo>
                <a:lnTo>
                  <a:pt x="596435" y="276841"/>
                </a:lnTo>
                <a:lnTo>
                  <a:pt x="597852" y="276841"/>
                </a:lnTo>
                <a:lnTo>
                  <a:pt x="597852" y="2940841"/>
                </a:lnTo>
                <a:lnTo>
                  <a:pt x="597129" y="2940841"/>
                </a:lnTo>
                <a:lnTo>
                  <a:pt x="299320" y="3217303"/>
                </a:lnTo>
                <a:lnTo>
                  <a:pt x="1511" y="2940841"/>
                </a:lnTo>
                <a:lnTo>
                  <a:pt x="1418" y="2940841"/>
                </a:lnTo>
                <a:lnTo>
                  <a:pt x="1418" y="2940755"/>
                </a:lnTo>
                <a:lnTo>
                  <a:pt x="1103" y="2940462"/>
                </a:lnTo>
                <a:lnTo>
                  <a:pt x="1418" y="2940462"/>
                </a:lnTo>
                <a:lnTo>
                  <a:pt x="1418" y="276841"/>
                </a:lnTo>
                <a:close/>
              </a:path>
            </a:pathLst>
          </a:custGeom>
          <a:solidFill>
            <a:srgbClr val="2683C6">
              <a:lumMod val="50000"/>
              <a:lumOff val="50000"/>
            </a:srgbClr>
          </a:solidFill>
          <a:ln>
            <a:noFill/>
          </a:ln>
        </p:spPr>
        <p:style>
          <a:lnRef idx="2">
            <a:srgbClr val="2683C6">
              <a:shade val="50000"/>
            </a:srgbClr>
          </a:lnRef>
          <a:fillRef idx="1">
            <a:srgbClr val="2683C6"/>
          </a:fillRef>
          <a:effectRef idx="0">
            <a:srgbClr val="2683C6"/>
          </a:effectRef>
          <a:fontRef idx="minor">
            <a:srgbClr val="FFFFFF"/>
          </a:fontRef>
        </p:style>
        <p:txBody>
          <a:bodyPr rtlCol="0" anchor="ctr"/>
          <a:lstStyle/>
          <a:p>
            <a:pPr algn="ctr"/>
            <a:endParaRPr lang="zh-CN" altLang="en-US" dirty="0">
              <a:solidFill>
                <a:srgbClr val="FFFFFF"/>
              </a:solidFill>
              <a:latin typeface="Calibri" charset="0"/>
              <a:ea typeface="等线" charset="0"/>
            </a:endParaRPr>
          </a:p>
        </p:txBody>
      </p:sp>
      <p:sp>
        <p:nvSpPr>
          <p:cNvPr id="39" name="任意多边形: 形状 21"/>
          <p:cNvSpPr/>
          <p:nvPr>
            <p:custDataLst>
              <p:tags r:id="rId14"/>
            </p:custDataLst>
          </p:nvPr>
        </p:nvSpPr>
        <p:spPr>
          <a:xfrm rot="5400000">
            <a:off x="4322955" y="405063"/>
            <a:ext cx="486182" cy="2616361"/>
          </a:xfrm>
          <a:custGeom>
            <a:avLst/>
            <a:gdLst>
              <a:gd name="connsiteX0" fmla="*/ 0 w 597852"/>
              <a:gd name="connsiteY0" fmla="*/ 276841 h 3217303"/>
              <a:gd name="connsiteX1" fmla="*/ 298218 w 597852"/>
              <a:gd name="connsiteY1" fmla="*/ 0 h 3217303"/>
              <a:gd name="connsiteX2" fmla="*/ 596435 w 597852"/>
              <a:gd name="connsiteY2" fmla="*/ 276841 h 3217303"/>
              <a:gd name="connsiteX3" fmla="*/ 597852 w 597852"/>
              <a:gd name="connsiteY3" fmla="*/ 276841 h 3217303"/>
              <a:gd name="connsiteX4" fmla="*/ 597852 w 597852"/>
              <a:gd name="connsiteY4" fmla="*/ 2940841 h 3217303"/>
              <a:gd name="connsiteX5" fmla="*/ 597129 w 597852"/>
              <a:gd name="connsiteY5" fmla="*/ 2940841 h 3217303"/>
              <a:gd name="connsiteX6" fmla="*/ 299320 w 597852"/>
              <a:gd name="connsiteY6" fmla="*/ 3217303 h 3217303"/>
              <a:gd name="connsiteX7" fmla="*/ 1511 w 597852"/>
              <a:gd name="connsiteY7" fmla="*/ 2940841 h 3217303"/>
              <a:gd name="connsiteX8" fmla="*/ 1418 w 597852"/>
              <a:gd name="connsiteY8" fmla="*/ 2940841 h 3217303"/>
              <a:gd name="connsiteX9" fmla="*/ 1418 w 597852"/>
              <a:gd name="connsiteY9" fmla="*/ 2940755 h 3217303"/>
              <a:gd name="connsiteX10" fmla="*/ 1103 w 597852"/>
              <a:gd name="connsiteY10" fmla="*/ 2940462 h 3217303"/>
              <a:gd name="connsiteX11" fmla="*/ 1418 w 597852"/>
              <a:gd name="connsiteY11" fmla="*/ 2940462 h 3217303"/>
              <a:gd name="connsiteX12" fmla="*/ 1418 w 597852"/>
              <a:gd name="connsiteY12" fmla="*/ 276841 h 3217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97852" h="3217303">
                <a:moveTo>
                  <a:pt x="0" y="276841"/>
                </a:moveTo>
                <a:lnTo>
                  <a:pt x="298218" y="0"/>
                </a:lnTo>
                <a:lnTo>
                  <a:pt x="596435" y="276841"/>
                </a:lnTo>
                <a:lnTo>
                  <a:pt x="597852" y="276841"/>
                </a:lnTo>
                <a:lnTo>
                  <a:pt x="597852" y="2940841"/>
                </a:lnTo>
                <a:lnTo>
                  <a:pt x="597129" y="2940841"/>
                </a:lnTo>
                <a:lnTo>
                  <a:pt x="299320" y="3217303"/>
                </a:lnTo>
                <a:lnTo>
                  <a:pt x="1511" y="2940841"/>
                </a:lnTo>
                <a:lnTo>
                  <a:pt x="1418" y="2940841"/>
                </a:lnTo>
                <a:lnTo>
                  <a:pt x="1418" y="2940755"/>
                </a:lnTo>
                <a:lnTo>
                  <a:pt x="1103" y="2940462"/>
                </a:lnTo>
                <a:lnTo>
                  <a:pt x="1418" y="2940462"/>
                </a:lnTo>
                <a:lnTo>
                  <a:pt x="1418" y="276841"/>
                </a:lnTo>
                <a:close/>
              </a:path>
            </a:pathLst>
          </a:custGeom>
          <a:solidFill>
            <a:srgbClr val="2683C6">
              <a:lumMod val="50000"/>
              <a:lumOff val="50000"/>
            </a:srgbClr>
          </a:solidFill>
          <a:ln>
            <a:noFill/>
          </a:ln>
        </p:spPr>
        <p:style>
          <a:lnRef idx="2">
            <a:srgbClr val="2683C6">
              <a:shade val="50000"/>
            </a:srgbClr>
          </a:lnRef>
          <a:fillRef idx="1">
            <a:srgbClr val="2683C6"/>
          </a:fillRef>
          <a:effectRef idx="0">
            <a:srgbClr val="2683C6"/>
          </a:effectRef>
          <a:fontRef idx="minor">
            <a:srgbClr val="FFFFFF"/>
          </a:fontRef>
        </p:style>
        <p:txBody>
          <a:bodyPr rtlCol="0" anchor="ctr"/>
          <a:lstStyle/>
          <a:p>
            <a:pPr algn="ctr"/>
            <a:endParaRPr lang="zh-CN" altLang="en-US" dirty="0">
              <a:solidFill>
                <a:srgbClr val="FFFFFF"/>
              </a:solidFill>
              <a:latin typeface="Calibri" charset="0"/>
              <a:ea typeface="等线" charset="0"/>
            </a:endParaRPr>
          </a:p>
        </p:txBody>
      </p:sp>
      <p:sp>
        <p:nvSpPr>
          <p:cNvPr id="44" name="Text 3"/>
          <p:cNvSpPr/>
          <p:nvPr/>
        </p:nvSpPr>
        <p:spPr>
          <a:xfrm>
            <a:off x="3705860" y="1614805"/>
            <a:ext cx="1640840" cy="320040"/>
          </a:xfrm>
          <a:prstGeom prst="rect">
            <a:avLst/>
          </a:prstGeom>
          <a:noFill/>
        </p:spPr>
        <p:txBody>
          <a:bodyPr vert="horz" wrap="square" lIns="0" tIns="0" rIns="0" bIns="0" rtlCol="0" anchor="ctr"/>
          <a:p>
            <a:pPr marL="0" indent="0" algn="r">
              <a:lnSpc>
                <a:spcPts val="1690"/>
              </a:lnSpc>
              <a:buNone/>
            </a:pPr>
            <a:r>
              <a:rPr lang="zh-CN" altLang="en-US" sz="1600">
                <a:latin typeface="Arial Regular" panose="020B0704020202020204" charset="0"/>
                <a:ea typeface="Arial Unicode MS" panose="020B0604020202020204" charset="-122"/>
                <a:cs typeface="Arial Regular" panose="020B0704020202020204" charset="0"/>
                <a:sym typeface="+mn-ea"/>
              </a:rPr>
              <a:t>Research theory</a:t>
            </a:r>
            <a:endParaRPr lang="zh-CN" altLang="en-US" sz="1400">
              <a:latin typeface="Arial Regular" panose="020B0704020202020204" charset="0"/>
              <a:ea typeface="Arial Unicode MS" panose="020B0604020202020204" charset="-122"/>
              <a:cs typeface="Arial Regular" panose="020B0704020202020204" charset="0"/>
            </a:endParaRPr>
          </a:p>
          <a:p>
            <a:pPr marL="0" indent="0" algn="r">
              <a:lnSpc>
                <a:spcPts val="1690"/>
              </a:lnSpc>
              <a:buNone/>
            </a:pPr>
            <a:endParaRPr lang="en-US" sz="1400" dirty="0">
              <a:latin typeface="Arial Regular" panose="020B0704020202020204" charset="0"/>
              <a:cs typeface="Arial Regular" panose="020B0704020202020204" charset="0"/>
            </a:endParaRPr>
          </a:p>
        </p:txBody>
      </p:sp>
      <p:sp>
        <p:nvSpPr>
          <p:cNvPr id="45" name="Text 5"/>
          <p:cNvSpPr/>
          <p:nvPr/>
        </p:nvSpPr>
        <p:spPr>
          <a:xfrm>
            <a:off x="3706495" y="3781425"/>
            <a:ext cx="2059305" cy="349250"/>
          </a:xfrm>
          <a:prstGeom prst="rect">
            <a:avLst/>
          </a:prstGeom>
          <a:noFill/>
        </p:spPr>
        <p:txBody>
          <a:bodyPr vert="horz" wrap="square" lIns="0" tIns="0" rIns="0" bIns="0" rtlCol="0" anchor="ctr"/>
          <a:p>
            <a:pPr marL="0" indent="0" algn="l">
              <a:lnSpc>
                <a:spcPts val="1690"/>
              </a:lnSpc>
              <a:buNone/>
            </a:pPr>
            <a:r>
              <a:rPr lang="zh-CN" altLang="en-US" sz="1600" dirty="0">
                <a:latin typeface="Arial Regular" panose="020B0704020202020204" charset="0"/>
                <a:cs typeface="Arial Regular" panose="020B0704020202020204" charset="0"/>
              </a:rPr>
              <a:t>Specific measures</a:t>
            </a:r>
            <a:endParaRPr lang="zh-CN" altLang="en-US" sz="1600" dirty="0">
              <a:latin typeface="Arial Regular" panose="020B0704020202020204" charset="0"/>
              <a:cs typeface="Arial Regular" panose="020B0704020202020204" charset="0"/>
            </a:endParaRPr>
          </a:p>
        </p:txBody>
      </p:sp>
      <p:sp>
        <p:nvSpPr>
          <p:cNvPr id="47" name="任意多边形: 形状 3"/>
          <p:cNvSpPr/>
          <p:nvPr>
            <p:custDataLst>
              <p:tags r:id="rId15"/>
            </p:custDataLst>
          </p:nvPr>
        </p:nvSpPr>
        <p:spPr>
          <a:xfrm rot="5400000">
            <a:off x="4343102" y="3527020"/>
            <a:ext cx="490819" cy="2616361"/>
          </a:xfrm>
          <a:custGeom>
            <a:avLst/>
            <a:gdLst>
              <a:gd name="connsiteX0" fmla="*/ 0 w 603554"/>
              <a:gd name="connsiteY0" fmla="*/ 2940462 h 3217303"/>
              <a:gd name="connsiteX1" fmla="*/ 1940 w 603554"/>
              <a:gd name="connsiteY1" fmla="*/ 2940462 h 3217303"/>
              <a:gd name="connsiteX2" fmla="*/ 1940 w 603554"/>
              <a:gd name="connsiteY2" fmla="*/ 276841 h 3217303"/>
              <a:gd name="connsiteX3" fmla="*/ 7119 w 603554"/>
              <a:gd name="connsiteY3" fmla="*/ 276841 h 3217303"/>
              <a:gd name="connsiteX4" fmla="*/ 305337 w 603554"/>
              <a:gd name="connsiteY4" fmla="*/ 0 h 3217303"/>
              <a:gd name="connsiteX5" fmla="*/ 603554 w 603554"/>
              <a:gd name="connsiteY5" fmla="*/ 276841 h 3217303"/>
              <a:gd name="connsiteX6" fmla="*/ 598374 w 603554"/>
              <a:gd name="connsiteY6" fmla="*/ 276841 h 3217303"/>
              <a:gd name="connsiteX7" fmla="*/ 598374 w 603554"/>
              <a:gd name="connsiteY7" fmla="*/ 2940841 h 3217303"/>
              <a:gd name="connsiteX8" fmla="*/ 596027 w 603554"/>
              <a:gd name="connsiteY8" fmla="*/ 2940841 h 3217303"/>
              <a:gd name="connsiteX9" fmla="*/ 298217 w 603554"/>
              <a:gd name="connsiteY9" fmla="*/ 3217303 h 3217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3554" h="3217303">
                <a:moveTo>
                  <a:pt x="0" y="2940462"/>
                </a:moveTo>
                <a:lnTo>
                  <a:pt x="1940" y="2940462"/>
                </a:lnTo>
                <a:lnTo>
                  <a:pt x="1940" y="276841"/>
                </a:lnTo>
                <a:lnTo>
                  <a:pt x="7119" y="276841"/>
                </a:lnTo>
                <a:lnTo>
                  <a:pt x="305337" y="0"/>
                </a:lnTo>
                <a:lnTo>
                  <a:pt x="603554" y="276841"/>
                </a:lnTo>
                <a:lnTo>
                  <a:pt x="598374" y="276841"/>
                </a:lnTo>
                <a:lnTo>
                  <a:pt x="598374" y="2940841"/>
                </a:lnTo>
                <a:lnTo>
                  <a:pt x="596027" y="2940841"/>
                </a:lnTo>
                <a:lnTo>
                  <a:pt x="298217" y="3217303"/>
                </a:lnTo>
                <a:close/>
              </a:path>
            </a:pathLst>
          </a:custGeom>
          <a:solidFill>
            <a:srgbClr val="2683C6">
              <a:lumMod val="50000"/>
              <a:lumOff val="50000"/>
            </a:srgbClr>
          </a:solidFill>
          <a:ln>
            <a:noFill/>
          </a:ln>
        </p:spPr>
        <p:style>
          <a:lnRef idx="2">
            <a:srgbClr val="2683C6">
              <a:shade val="50000"/>
            </a:srgbClr>
          </a:lnRef>
          <a:fillRef idx="1">
            <a:srgbClr val="2683C6"/>
          </a:fillRef>
          <a:effectRef idx="0">
            <a:srgbClr val="2683C6"/>
          </a:effectRef>
          <a:fontRef idx="minor">
            <a:srgbClr val="FFFFFF"/>
          </a:fontRef>
        </p:style>
        <p:txBody>
          <a:bodyPr rtlCol="0" anchor="ctr"/>
          <a:p>
            <a:pPr algn="ctr"/>
            <a:endParaRPr lang="zh-CN" altLang="en-US" dirty="0">
              <a:solidFill>
                <a:srgbClr val="FFFFFF"/>
              </a:solidFill>
              <a:latin typeface="Calibri" charset="0"/>
              <a:ea typeface="等线" charset="0"/>
            </a:endParaRPr>
          </a:p>
        </p:txBody>
      </p:sp>
      <p:sp>
        <p:nvSpPr>
          <p:cNvPr id="49" name="Text 7"/>
          <p:cNvSpPr/>
          <p:nvPr/>
        </p:nvSpPr>
        <p:spPr>
          <a:xfrm>
            <a:off x="3580130" y="3050540"/>
            <a:ext cx="1943735" cy="271145"/>
          </a:xfrm>
          <a:prstGeom prst="rect">
            <a:avLst/>
          </a:prstGeom>
          <a:noFill/>
        </p:spPr>
        <p:txBody>
          <a:bodyPr vert="horz" wrap="square" lIns="0" tIns="0" rIns="0" bIns="0" rtlCol="0" anchor="ctr"/>
          <a:p>
            <a:pPr marL="0" indent="0" algn="r">
              <a:lnSpc>
                <a:spcPts val="1690"/>
              </a:lnSpc>
              <a:buNone/>
            </a:pPr>
            <a:r>
              <a:rPr lang="en-US" sz="1600" dirty="0">
                <a:latin typeface="Arial Regular" panose="020B0704020202020204" charset="0"/>
                <a:cs typeface="Arial Regular" panose="020B0704020202020204" charset="0"/>
              </a:rPr>
              <a:t>Research emphasis</a:t>
            </a:r>
            <a:endParaRPr lang="en-US" sz="1600" dirty="0">
              <a:latin typeface="Arial Regular" panose="020B0704020202020204" charset="0"/>
              <a:cs typeface="Arial Regular" panose="020B0704020202020204" charset="0"/>
            </a:endParaRPr>
          </a:p>
        </p:txBody>
      </p:sp>
      <p:sp>
        <p:nvSpPr>
          <p:cNvPr id="50" name="Text 9"/>
          <p:cNvSpPr/>
          <p:nvPr/>
        </p:nvSpPr>
        <p:spPr>
          <a:xfrm>
            <a:off x="4042410" y="4678045"/>
            <a:ext cx="1831975" cy="271145"/>
          </a:xfrm>
          <a:prstGeom prst="rect">
            <a:avLst/>
          </a:prstGeom>
          <a:noFill/>
        </p:spPr>
        <p:txBody>
          <a:bodyPr vert="horz" wrap="square" lIns="0" tIns="0" rIns="0" bIns="0" rtlCol="0" anchor="ctr"/>
          <a:p>
            <a:pPr marL="0" indent="0" algn="l">
              <a:lnSpc>
                <a:spcPts val="1690"/>
              </a:lnSpc>
              <a:buNone/>
            </a:pPr>
            <a:r>
              <a:rPr lang="en-US" sz="1600" dirty="0">
                <a:latin typeface="Arial Regular" panose="020B0704020202020204" charset="0"/>
                <a:cs typeface="Arial Regular" panose="020B0704020202020204" charset="0"/>
              </a:rPr>
              <a:t>Participants</a:t>
            </a:r>
            <a:endParaRPr lang="en-US" sz="1600" dirty="0">
              <a:latin typeface="Arial Regular" panose="020B0704020202020204" charset="0"/>
              <a:cs typeface="Arial Regular" panose="020B0704020202020204" charset="0"/>
            </a:endParaRPr>
          </a:p>
        </p:txBody>
      </p:sp>
      <p:sp>
        <p:nvSpPr>
          <p:cNvPr id="51" name="文本框 50"/>
          <p:cNvSpPr txBox="1"/>
          <p:nvPr>
            <p:custDataLst>
              <p:tags r:id="rId16"/>
            </p:custDataLst>
          </p:nvPr>
        </p:nvSpPr>
        <p:spPr>
          <a:xfrm>
            <a:off x="144928" y="4456352"/>
            <a:ext cx="3056880" cy="629067"/>
          </a:xfrm>
          <a:prstGeom prst="rect">
            <a:avLst/>
          </a:prstGeom>
          <a:noFill/>
          <a:ln>
            <a:solidFill>
              <a:srgbClr val="70AD47"/>
            </a:solidFill>
          </a:ln>
        </p:spPr>
        <p:txBody>
          <a:bodyPr wrap="square" lIns="91445" tIns="45721" rIns="91445" bIns="45721" rtlCol="0" anchor="ctr">
            <a:normAutofit/>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pPr algn="r"/>
            <a:r>
              <a:rPr lang="zh-CN" altLang="en-US" sz="1400" dirty="0">
                <a:solidFill>
                  <a:schemeClr val="tx1"/>
                </a:solidFill>
                <a:latin typeface="Arial Unicode MS" panose="020B0604020202020204" charset="-122"/>
                <a:ea typeface="Arial Unicode MS" panose="020B0604020202020204" charset="-122"/>
                <a:sym typeface="+mn-ea"/>
              </a:rPr>
              <a:t>Broadcasting professional student 94 people</a:t>
            </a:r>
            <a:endParaRPr lang="zh-CN" altLang="en-US" sz="1400" dirty="0">
              <a:solidFill>
                <a:schemeClr val="tx1"/>
              </a:solidFill>
              <a:latin typeface="Arial Unicode MS" panose="020B0604020202020204" charset="-122"/>
              <a:ea typeface="Arial Unicode MS" panose="020B0604020202020204" charset="-122"/>
            </a:endParaRPr>
          </a:p>
        </p:txBody>
      </p:sp>
      <p:sp>
        <p:nvSpPr>
          <p:cNvPr id="52" name="文本框 51"/>
          <p:cNvSpPr txBox="1"/>
          <p:nvPr>
            <p:custDataLst>
              <p:tags r:id="rId17"/>
            </p:custDataLst>
          </p:nvPr>
        </p:nvSpPr>
        <p:spPr>
          <a:xfrm>
            <a:off x="5944578" y="4456352"/>
            <a:ext cx="3056880" cy="629067"/>
          </a:xfrm>
          <a:prstGeom prst="rect">
            <a:avLst/>
          </a:prstGeom>
          <a:noFill/>
          <a:ln>
            <a:solidFill>
              <a:srgbClr val="70AD47"/>
            </a:solidFill>
          </a:ln>
        </p:spPr>
        <p:txBody>
          <a:bodyPr wrap="square" lIns="91445" tIns="45721" rIns="91445" bIns="45721" rtlCol="0" anchor="ctr">
            <a:noAutofit/>
          </a:bodyPr>
          <a:lstStyle>
            <a:defPPr>
              <a:defRPr lang="zh-CN"/>
            </a:defPPr>
            <a:lvl1pPr>
              <a:buClr>
                <a:srgbClr val="2683C6"/>
              </a:buClr>
              <a:defRPr sz="1800" kern="0">
                <a:solidFill>
                  <a:srgbClr val="595959">
                    <a:lumMod val="65000"/>
                    <a:lumOff val="35000"/>
                  </a:srgbClr>
                </a:solidFill>
                <a:latin typeface="黑体" panose="02010609060101010101" pitchFamily="49" charset="-122"/>
                <a:ea typeface="黑体" panose="02010609060101010101" pitchFamily="49" charset="-122"/>
              </a:defRPr>
            </a:lvl1pPr>
          </a:lstStyle>
          <a:p>
            <a:pPr algn="l"/>
            <a:r>
              <a:rPr lang="zh-CN" altLang="en-US" sz="1400" dirty="0">
                <a:solidFill>
                  <a:schemeClr val="tx1"/>
                </a:solidFill>
                <a:latin typeface="Arial Unicode MS" panose="020B0604020202020204" charset="-122"/>
                <a:ea typeface="Arial Unicode MS" panose="020B0604020202020204" charset="-122"/>
                <a:sym typeface="+mn-ea"/>
              </a:rPr>
              <a:t>Broadcasting professional student </a:t>
            </a:r>
            <a:r>
              <a:rPr lang="zh-CN" altLang="en-US" sz="1400" dirty="0">
                <a:solidFill>
                  <a:schemeClr val="tx1"/>
                </a:solidFill>
                <a:latin typeface="Arial Unicode MS" panose="020B0604020202020204" charset="-122"/>
                <a:ea typeface="Arial Unicode MS" panose="020B0604020202020204" charset="-122"/>
                <a:sym typeface="+mn-ea"/>
              </a:rPr>
              <a:t> unknown number of concrete</a:t>
            </a:r>
            <a:endParaRPr lang="zh-CN" altLang="en-US" sz="1400" dirty="0">
              <a:solidFill>
                <a:schemeClr val="tx1"/>
              </a:solidFill>
              <a:latin typeface="Arial Unicode MS" panose="020B0604020202020204" charset="-122"/>
              <a:ea typeface="Arial Unicode MS" panose="020B0604020202020204" charset="-122"/>
              <a:sym typeface="+mn-ea"/>
            </a:endParaRPr>
          </a:p>
        </p:txBody>
      </p:sp>
      <p:sp>
        <p:nvSpPr>
          <p:cNvPr id="53" name="文本框 52"/>
          <p:cNvSpPr txBox="1"/>
          <p:nvPr/>
        </p:nvSpPr>
        <p:spPr>
          <a:xfrm>
            <a:off x="3620770" y="2242185"/>
            <a:ext cx="1916430" cy="349250"/>
          </a:xfrm>
          <a:prstGeom prst="rect">
            <a:avLst/>
          </a:prstGeom>
          <a:noFill/>
        </p:spPr>
        <p:txBody>
          <a:bodyPr wrap="square" rtlCol="0" anchor="t">
            <a:noAutofit/>
          </a:bodyPr>
          <a:p>
            <a:r>
              <a:rPr lang="en-US" altLang="zh-CN" sz="1600">
                <a:latin typeface="Arial Regular" panose="020B0704020202020204" charset="0"/>
                <a:ea typeface="Arial Unicode MS" panose="020B0604020202020204" charset="-122"/>
                <a:cs typeface="Arial Regular" panose="020B0704020202020204" charset="0"/>
                <a:sym typeface="+mn-ea"/>
              </a:rPr>
              <a:t>Research method</a:t>
            </a:r>
            <a:endParaRPr lang="en-US" altLang="zh-CN" sz="1600">
              <a:latin typeface="Arial Regular" panose="020B0704020202020204" charset="0"/>
              <a:ea typeface="Arial Unicode MS" panose="020B0604020202020204" charset="-122"/>
              <a:cs typeface="Arial Regular" panose="020B0704020202020204" charset="0"/>
              <a:sym typeface="+mn-e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FFFFF"/>
          </a:solidFill>
        </p:spPr>
      </p:sp>
      <p:pic>
        <p:nvPicPr>
          <p:cNvPr id="3" name="Image 0" descr="preencoded.png"/>
          <p:cNvPicPr>
            <a:picLocks noChangeAspect="1"/>
          </p:cNvPicPr>
          <p:nvPr/>
        </p:nvPicPr>
        <p:blipFill>
          <a:blip r:embed="rId1"/>
          <a:srcRect t="3571" b="3571"/>
          <a:stretch>
            <a:fillRect/>
          </a:stretch>
        </p:blipFill>
        <p:spPr>
          <a:xfrm>
            <a:off x="0" y="0"/>
            <a:ext cx="9144000" cy="1238250"/>
          </a:xfrm>
          <a:prstGeom prst="rect">
            <a:avLst/>
          </a:prstGeom>
        </p:spPr>
      </p:pic>
      <p:sp>
        <p:nvSpPr>
          <p:cNvPr id="4" name="Text 1"/>
          <p:cNvSpPr/>
          <p:nvPr/>
        </p:nvSpPr>
        <p:spPr>
          <a:xfrm>
            <a:off x="262890" y="1266825"/>
            <a:ext cx="8001000" cy="400050"/>
          </a:xfrm>
          <a:prstGeom prst="rect">
            <a:avLst/>
          </a:prstGeom>
          <a:noFill/>
        </p:spPr>
        <p:txBody>
          <a:bodyPr vert="horz" wrap="square" lIns="0" tIns="0" rIns="0" bIns="0" rtlCol="0" anchor="ctr"/>
          <a:lstStyle/>
          <a:p>
            <a:pPr marL="0" indent="0" algn="l">
              <a:lnSpc>
                <a:spcPts val="3150"/>
              </a:lnSpc>
              <a:buNone/>
            </a:pPr>
            <a:r>
              <a:rPr lang="en-US" sz="2250" dirty="0"/>
              <a:t>Curriculum problems and reform paths of L</a:t>
            </a:r>
            <a:r>
              <a:rPr lang="en-US" sz="2250" dirty="0"/>
              <a:t>iu (2022)</a:t>
            </a:r>
            <a:endParaRPr lang="en-US" sz="2250" dirty="0"/>
          </a:p>
        </p:txBody>
      </p:sp>
      <p:sp>
        <p:nvSpPr>
          <p:cNvPr id="5" name="Text 2"/>
          <p:cNvSpPr/>
          <p:nvPr/>
        </p:nvSpPr>
        <p:spPr>
          <a:xfrm>
            <a:off x="571500" y="742950"/>
            <a:ext cx="8001000" cy="209550"/>
          </a:xfrm>
          <a:prstGeom prst="rect">
            <a:avLst/>
          </a:prstGeom>
          <a:noFill/>
        </p:spPr>
        <p:txBody>
          <a:bodyPr vert="horz" wrap="square" lIns="0" tIns="0" rIns="0" bIns="0" rtlCol="0" anchor="ctr"/>
          <a:lstStyle/>
          <a:p>
            <a:pPr marL="0" indent="0" algn="l">
              <a:lnSpc>
                <a:spcPts val="1650"/>
              </a:lnSpc>
              <a:buNone/>
            </a:pPr>
            <a:endParaRPr lang="en-US" sz="1200" dirty="0"/>
          </a:p>
        </p:txBody>
      </p:sp>
      <p:pic>
        <p:nvPicPr>
          <p:cNvPr id="6" name="Image 1" descr="preencoded.png"/>
          <p:cNvPicPr>
            <a:picLocks noChangeAspect="1"/>
          </p:cNvPicPr>
          <p:nvPr/>
        </p:nvPicPr>
        <p:blipFill>
          <a:blip r:embed="rId2"/>
          <a:srcRect/>
          <a:stretch>
            <a:fillRect/>
          </a:stretch>
        </p:blipFill>
        <p:spPr>
          <a:xfrm>
            <a:off x="381000" y="2079625"/>
            <a:ext cx="8382000" cy="2371725"/>
          </a:xfrm>
          <a:prstGeom prst="rect">
            <a:avLst/>
          </a:prstGeom>
        </p:spPr>
      </p:pic>
      <p:sp>
        <p:nvSpPr>
          <p:cNvPr id="7" name="Text 3"/>
          <p:cNvSpPr/>
          <p:nvPr/>
        </p:nvSpPr>
        <p:spPr>
          <a:xfrm>
            <a:off x="595313" y="3390583"/>
            <a:ext cx="2362200" cy="252413"/>
          </a:xfrm>
          <a:prstGeom prst="rect">
            <a:avLst/>
          </a:prstGeom>
          <a:noFill/>
        </p:spPr>
        <p:txBody>
          <a:bodyPr vert="horz" wrap="square" lIns="0" tIns="0" rIns="0" bIns="0" rtlCol="0" anchor="ctr"/>
          <a:lstStyle/>
          <a:p>
            <a:pPr marL="0" indent="0" algn="r">
              <a:lnSpc>
                <a:spcPts val="1690"/>
              </a:lnSpc>
              <a:buNone/>
            </a:pPr>
            <a:r>
              <a:rPr lang="en-US" sz="1200" dirty="0">
                <a:solidFill>
                  <a:srgbClr val="000000"/>
                </a:solidFill>
                <a:latin typeface="Arial Regular" panose="020B0704020202020204" charset="0"/>
                <a:ea typeface="微软雅黑" pitchFamily="34" charset="-122"/>
                <a:cs typeface="Arial Regular" panose="020B0704020202020204" charset="0"/>
              </a:rPr>
              <a:t>Optimize online resources</a:t>
            </a:r>
            <a:endParaRPr lang="en-US" sz="1200" dirty="0">
              <a:latin typeface="Arial Regular" panose="020B0704020202020204" charset="0"/>
              <a:cs typeface="Arial Regular" panose="020B0704020202020204" charset="0"/>
            </a:endParaRPr>
          </a:p>
        </p:txBody>
      </p:sp>
      <p:sp>
        <p:nvSpPr>
          <p:cNvPr id="8" name="Text 4"/>
          <p:cNvSpPr/>
          <p:nvPr/>
        </p:nvSpPr>
        <p:spPr>
          <a:xfrm>
            <a:off x="595313" y="3638550"/>
            <a:ext cx="2362200" cy="457200"/>
          </a:xfrm>
          <a:prstGeom prst="rect">
            <a:avLst/>
          </a:prstGeom>
          <a:noFill/>
        </p:spPr>
        <p:txBody>
          <a:bodyPr vert="horz" wrap="square" lIns="0" tIns="0" rIns="0" bIns="0" rtlCol="0" anchor="ctr"/>
          <a:lstStyle/>
          <a:p>
            <a:pPr marL="0" indent="0" algn="r">
              <a:lnSpc>
                <a:spcPts val="1650"/>
              </a:lnSpc>
              <a:buNone/>
            </a:pPr>
            <a:r>
              <a:rPr lang="en-US" sz="1050" dirty="0">
                <a:latin typeface="Arial Regular" panose="020B0704020202020204" charset="0"/>
                <a:cs typeface="Arial Regular" panose="020B0704020202020204" charset="0"/>
              </a:rPr>
              <a:t>·122 training videos are available</a:t>
            </a:r>
            <a:endParaRPr lang="en-US" sz="1050" dirty="0">
              <a:latin typeface="Arial Regular" panose="020B0704020202020204" charset="0"/>
              <a:cs typeface="Arial Regular" panose="020B0704020202020204" charset="0"/>
            </a:endParaRPr>
          </a:p>
        </p:txBody>
      </p:sp>
      <p:sp>
        <p:nvSpPr>
          <p:cNvPr id="9" name="Text 5"/>
          <p:cNvSpPr/>
          <p:nvPr/>
        </p:nvSpPr>
        <p:spPr>
          <a:xfrm>
            <a:off x="155575" y="2314575"/>
            <a:ext cx="2802255" cy="252730"/>
          </a:xfrm>
          <a:prstGeom prst="rect">
            <a:avLst/>
          </a:prstGeom>
          <a:noFill/>
        </p:spPr>
        <p:txBody>
          <a:bodyPr vert="horz" wrap="square" lIns="0" tIns="0" rIns="0" bIns="0" rtlCol="0" anchor="ctr"/>
          <a:lstStyle/>
          <a:p>
            <a:pPr marL="0" indent="0" algn="r">
              <a:lnSpc>
                <a:spcPts val="1690"/>
              </a:lnSpc>
              <a:buNone/>
            </a:pPr>
            <a:r>
              <a:rPr lang="en-US" sz="1200" dirty="0">
                <a:solidFill>
                  <a:srgbClr val="000000"/>
                </a:solidFill>
                <a:latin typeface="Arial Regular" panose="020B0704020202020204" charset="0"/>
                <a:ea typeface="微软雅黑" pitchFamily="34" charset="-122"/>
                <a:cs typeface="Arial Regular" panose="020B0704020202020204" charset="0"/>
              </a:rPr>
              <a:t>Adjust the proportion of assessment</a:t>
            </a:r>
            <a:endParaRPr lang="en-US" sz="1200" dirty="0">
              <a:solidFill>
                <a:srgbClr val="000000"/>
              </a:solidFill>
              <a:latin typeface="Arial Regular" panose="020B0704020202020204" charset="0"/>
              <a:ea typeface="微软雅黑" pitchFamily="34" charset="-122"/>
              <a:cs typeface="Arial Regular" panose="020B0704020202020204" charset="0"/>
            </a:endParaRPr>
          </a:p>
        </p:txBody>
      </p:sp>
      <p:sp>
        <p:nvSpPr>
          <p:cNvPr id="11" name="Text 7"/>
          <p:cNvSpPr/>
          <p:nvPr/>
        </p:nvSpPr>
        <p:spPr>
          <a:xfrm>
            <a:off x="6341745" y="2314575"/>
            <a:ext cx="2802255" cy="252730"/>
          </a:xfrm>
          <a:prstGeom prst="rect">
            <a:avLst/>
          </a:prstGeom>
          <a:noFill/>
        </p:spPr>
        <p:txBody>
          <a:bodyPr vert="horz" wrap="square" lIns="0" tIns="0" rIns="0" bIns="0" rtlCol="0" anchor="ctr"/>
          <a:lstStyle/>
          <a:p>
            <a:pPr marL="0" indent="0" algn="l">
              <a:lnSpc>
                <a:spcPts val="1690"/>
              </a:lnSpc>
              <a:buNone/>
            </a:pPr>
            <a:r>
              <a:rPr lang="en-US" sz="1200" dirty="0">
                <a:solidFill>
                  <a:srgbClr val="000000"/>
                </a:solidFill>
                <a:latin typeface="Arial Regular" panose="020B0704020202020204" charset="0"/>
                <a:ea typeface="微软雅黑" pitchFamily="34" charset="-122"/>
                <a:cs typeface="Arial Regular" panose="020B0704020202020204" charset="0"/>
              </a:rPr>
              <a:t>Promote collaborative expression</a:t>
            </a:r>
            <a:endParaRPr lang="en-US" sz="1200" dirty="0">
              <a:solidFill>
                <a:srgbClr val="000000"/>
              </a:solidFill>
              <a:latin typeface="Arial Regular" panose="020B0704020202020204" charset="0"/>
              <a:ea typeface="微软雅黑" pitchFamily="34" charset="-122"/>
              <a:cs typeface="Arial Regular" panose="020B0704020202020204" charset="0"/>
            </a:endParaRPr>
          </a:p>
        </p:txBody>
      </p:sp>
      <p:sp>
        <p:nvSpPr>
          <p:cNvPr id="12" name="Text 8"/>
          <p:cNvSpPr/>
          <p:nvPr/>
        </p:nvSpPr>
        <p:spPr>
          <a:xfrm>
            <a:off x="6186488" y="2566988"/>
            <a:ext cx="2362200" cy="457200"/>
          </a:xfrm>
          <a:prstGeom prst="rect">
            <a:avLst/>
          </a:prstGeom>
          <a:noFill/>
        </p:spPr>
        <p:txBody>
          <a:bodyPr vert="horz" wrap="square" lIns="0" tIns="0" rIns="0" bIns="0" rtlCol="0" anchor="ctr"/>
          <a:lstStyle/>
          <a:p>
            <a:pPr marL="0" indent="0" algn="l">
              <a:lnSpc>
                <a:spcPts val="1650"/>
              </a:lnSpc>
              <a:buNone/>
            </a:pPr>
            <a:r>
              <a:rPr lang="en-US" sz="1050" dirty="0">
                <a:latin typeface="Arial Regular" panose="020B0704020202020204" charset="0"/>
                <a:cs typeface="Arial Regular" panose="020B0704020202020204" charset="0"/>
              </a:rPr>
              <a:t>·Teamwork</a:t>
            </a:r>
            <a:endParaRPr lang="en-US" sz="1050" dirty="0">
              <a:latin typeface="Arial Regular" panose="020B0704020202020204" charset="0"/>
              <a:cs typeface="Arial Regular" panose="020B0704020202020204" charset="0"/>
            </a:endParaRPr>
          </a:p>
        </p:txBody>
      </p:sp>
      <p:sp>
        <p:nvSpPr>
          <p:cNvPr id="13" name="Text 9"/>
          <p:cNvSpPr/>
          <p:nvPr/>
        </p:nvSpPr>
        <p:spPr>
          <a:xfrm>
            <a:off x="6186805" y="3391535"/>
            <a:ext cx="2701290" cy="252730"/>
          </a:xfrm>
          <a:prstGeom prst="rect">
            <a:avLst/>
          </a:prstGeom>
          <a:noFill/>
        </p:spPr>
        <p:txBody>
          <a:bodyPr vert="horz" wrap="square" lIns="0" tIns="0" rIns="0" bIns="0" rtlCol="0" anchor="ctr"/>
          <a:lstStyle/>
          <a:p>
            <a:pPr marL="0" indent="0" algn="l">
              <a:lnSpc>
                <a:spcPts val="1690"/>
              </a:lnSpc>
              <a:buNone/>
            </a:pPr>
            <a:r>
              <a:rPr lang="en-US" sz="1200" dirty="0">
                <a:latin typeface="Arial Regular" panose="020B0704020202020204" charset="0"/>
                <a:cs typeface="Arial Regular" panose="020B0704020202020204" charset="0"/>
              </a:rPr>
              <a:t>Rei</a:t>
            </a:r>
            <a:r>
              <a:rPr lang="en-US" sz="1200" dirty="0">
                <a:latin typeface="Arial Regular" panose="020B0704020202020204" charset="0"/>
                <a:cs typeface="Arial Regular" panose="020B0704020202020204" charset="0"/>
              </a:rPr>
              <a:t>nforcement process assessment</a:t>
            </a:r>
            <a:endParaRPr lang="en-US" sz="1200" dirty="0">
              <a:latin typeface="Arial Regular" panose="020B0704020202020204" charset="0"/>
              <a:cs typeface="Arial Regular" panose="020B0704020202020204" charset="0"/>
            </a:endParaRPr>
          </a:p>
        </p:txBody>
      </p:sp>
      <p:sp>
        <p:nvSpPr>
          <p:cNvPr id="23" name="Text 0"/>
          <p:cNvSpPr/>
          <p:nvPr/>
        </p:nvSpPr>
        <p:spPr>
          <a:xfrm>
            <a:off x="273685" y="266700"/>
            <a:ext cx="6352540" cy="666750"/>
          </a:xfrm>
          <a:prstGeom prst="rect">
            <a:avLst/>
          </a:prstGeom>
          <a:noFill/>
        </p:spPr>
        <p:txBody>
          <a:bodyPr vert="horz" wrap="square" lIns="0" tIns="0" rIns="0" bIns="0" rtlCol="0" anchor="ctr"/>
          <a:p>
            <a:pPr marL="0" indent="0" algn="l">
              <a:lnSpc>
                <a:spcPts val="5250"/>
              </a:lnSpc>
              <a:buNone/>
            </a:pPr>
            <a:r>
              <a:rPr lang="en-US" sz="3750" dirty="0"/>
              <a:t>Main conclusions and views</a:t>
            </a:r>
            <a:endParaRPr lang="en-US" sz="37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FFFFF"/>
          </a:solidFill>
        </p:spPr>
      </p:sp>
      <p:pic>
        <p:nvPicPr>
          <p:cNvPr id="3" name="Image 0" descr="preencoded.png"/>
          <p:cNvPicPr>
            <a:picLocks noChangeAspect="1"/>
          </p:cNvPicPr>
          <p:nvPr/>
        </p:nvPicPr>
        <p:blipFill>
          <a:blip r:embed="rId1"/>
          <a:srcRect/>
          <a:stretch>
            <a:fillRect/>
          </a:stretch>
        </p:blipFill>
        <p:spPr>
          <a:xfrm>
            <a:off x="0" y="0"/>
            <a:ext cx="9144000" cy="5143500"/>
          </a:xfrm>
          <a:prstGeom prst="rect">
            <a:avLst/>
          </a:prstGeom>
        </p:spPr>
      </p:pic>
      <p:sp>
        <p:nvSpPr>
          <p:cNvPr id="4" name="Text 1"/>
          <p:cNvSpPr/>
          <p:nvPr/>
        </p:nvSpPr>
        <p:spPr>
          <a:xfrm>
            <a:off x="273685" y="1016635"/>
            <a:ext cx="8001000" cy="400050"/>
          </a:xfrm>
          <a:prstGeom prst="rect">
            <a:avLst/>
          </a:prstGeom>
          <a:noFill/>
        </p:spPr>
        <p:txBody>
          <a:bodyPr vert="horz" wrap="square" lIns="0" tIns="0" rIns="0" bIns="0" rtlCol="0" anchor="ctr"/>
          <a:lstStyle/>
          <a:p>
            <a:pPr marL="0" indent="0" algn="l">
              <a:lnSpc>
                <a:spcPts val="3150"/>
              </a:lnSpc>
              <a:buNone/>
            </a:pPr>
            <a:r>
              <a:rPr lang="en-US" sz="2250" dirty="0"/>
              <a:t>Curriculum problems and reform paths of Li  (2023)</a:t>
            </a:r>
            <a:endParaRPr lang="en-US" sz="2250" dirty="0"/>
          </a:p>
        </p:txBody>
      </p:sp>
      <p:pic>
        <p:nvPicPr>
          <p:cNvPr id="6" name="Image 1" descr="preencoded.png"/>
          <p:cNvPicPr>
            <a:picLocks noChangeAspect="1"/>
          </p:cNvPicPr>
          <p:nvPr/>
        </p:nvPicPr>
        <p:blipFill>
          <a:blip r:embed="rId2"/>
          <a:srcRect t="29102" r="20939"/>
          <a:stretch>
            <a:fillRect/>
          </a:stretch>
        </p:blipFill>
        <p:spPr>
          <a:xfrm>
            <a:off x="381000" y="1692910"/>
            <a:ext cx="8361680" cy="2549525"/>
          </a:xfrm>
          <a:prstGeom prst="rect">
            <a:avLst/>
          </a:prstGeom>
        </p:spPr>
      </p:pic>
      <p:sp>
        <p:nvSpPr>
          <p:cNvPr id="15" name="Text 11"/>
          <p:cNvSpPr/>
          <p:nvPr/>
        </p:nvSpPr>
        <p:spPr>
          <a:xfrm>
            <a:off x="781050" y="3023870"/>
            <a:ext cx="1868170" cy="252730"/>
          </a:xfrm>
          <a:prstGeom prst="rect">
            <a:avLst/>
          </a:prstGeom>
          <a:noFill/>
        </p:spPr>
        <p:txBody>
          <a:bodyPr vert="horz" wrap="square" lIns="0" tIns="0" rIns="0" bIns="0" rtlCol="0" anchor="ctr"/>
          <a:lstStyle/>
          <a:p>
            <a:pPr marL="0" indent="0" algn="ctr">
              <a:lnSpc>
                <a:spcPts val="1690"/>
              </a:lnSpc>
              <a:buNone/>
            </a:pPr>
            <a:r>
              <a:rPr lang="en-US" sz="1200" dirty="0"/>
              <a:t>Establish training database</a:t>
            </a:r>
            <a:endParaRPr lang="en-US" sz="1200" dirty="0"/>
          </a:p>
        </p:txBody>
      </p:sp>
      <p:sp>
        <p:nvSpPr>
          <p:cNvPr id="18" name="Text 14"/>
          <p:cNvSpPr/>
          <p:nvPr/>
        </p:nvSpPr>
        <p:spPr>
          <a:xfrm>
            <a:off x="551815" y="3705225"/>
            <a:ext cx="2452370" cy="457200"/>
          </a:xfrm>
          <a:prstGeom prst="rect">
            <a:avLst/>
          </a:prstGeom>
          <a:noFill/>
        </p:spPr>
        <p:txBody>
          <a:bodyPr vert="horz" wrap="square" lIns="0" tIns="0" rIns="0" bIns="0" rtlCol="0" anchor="ctr"/>
          <a:lstStyle/>
          <a:p>
            <a:pPr marL="0" indent="0" algn="ctr">
              <a:lnSpc>
                <a:spcPts val="1650"/>
              </a:lnSpc>
              <a:buNone/>
            </a:pPr>
            <a:r>
              <a:rPr lang="en-US" sz="1050" dirty="0"/>
              <a:t>Use audio and video analysis technology to stimulate students' learning interest</a:t>
            </a:r>
            <a:endParaRPr lang="en-US" sz="1050" dirty="0"/>
          </a:p>
        </p:txBody>
      </p:sp>
      <p:sp>
        <p:nvSpPr>
          <p:cNvPr id="19" name="Text 15"/>
          <p:cNvSpPr/>
          <p:nvPr/>
        </p:nvSpPr>
        <p:spPr>
          <a:xfrm>
            <a:off x="3260090" y="3089910"/>
            <a:ext cx="2555875" cy="252730"/>
          </a:xfrm>
          <a:prstGeom prst="rect">
            <a:avLst/>
          </a:prstGeom>
          <a:noFill/>
        </p:spPr>
        <p:txBody>
          <a:bodyPr vert="horz" wrap="square" lIns="0" tIns="0" rIns="0" bIns="0" rtlCol="0" anchor="ctr"/>
          <a:lstStyle/>
          <a:p>
            <a:pPr marL="0" indent="0" algn="ctr">
              <a:lnSpc>
                <a:spcPts val="1690"/>
              </a:lnSpc>
              <a:buNone/>
            </a:pPr>
            <a:r>
              <a:rPr lang="en-US" sz="1200" dirty="0"/>
              <a:t>Introduction of third-party evaluation</a:t>
            </a:r>
            <a:endParaRPr lang="en-US" sz="1200" dirty="0"/>
          </a:p>
        </p:txBody>
      </p:sp>
      <p:sp>
        <p:nvSpPr>
          <p:cNvPr id="21" name="Text 17"/>
          <p:cNvSpPr/>
          <p:nvPr/>
        </p:nvSpPr>
        <p:spPr>
          <a:xfrm>
            <a:off x="6026785" y="3089910"/>
            <a:ext cx="2451735" cy="252730"/>
          </a:xfrm>
          <a:prstGeom prst="rect">
            <a:avLst/>
          </a:prstGeom>
          <a:noFill/>
        </p:spPr>
        <p:txBody>
          <a:bodyPr vert="horz" wrap="square" lIns="0" tIns="0" rIns="0" bIns="0" rtlCol="0" anchor="ctr"/>
          <a:lstStyle/>
          <a:p>
            <a:pPr marL="0" indent="0" algn="ctr">
              <a:lnSpc>
                <a:spcPts val="1690"/>
              </a:lnSpc>
              <a:buNone/>
            </a:pPr>
            <a:r>
              <a:rPr lang="en-US" sz="1200" dirty="0"/>
              <a:t>Extension of teaching environment</a:t>
            </a:r>
            <a:endParaRPr lang="en-US" sz="1200" dirty="0"/>
          </a:p>
        </p:txBody>
      </p:sp>
      <p:sp>
        <p:nvSpPr>
          <p:cNvPr id="23" name="Text 0"/>
          <p:cNvSpPr/>
          <p:nvPr/>
        </p:nvSpPr>
        <p:spPr>
          <a:xfrm>
            <a:off x="273685" y="190500"/>
            <a:ext cx="6460490" cy="666750"/>
          </a:xfrm>
          <a:prstGeom prst="rect">
            <a:avLst/>
          </a:prstGeom>
          <a:noFill/>
        </p:spPr>
        <p:txBody>
          <a:bodyPr vert="horz" wrap="square" lIns="0" tIns="0" rIns="0" bIns="0" rtlCol="0" anchor="ctr"/>
          <a:p>
            <a:pPr marL="0" indent="0" algn="l">
              <a:lnSpc>
                <a:spcPts val="5250"/>
              </a:lnSpc>
              <a:buNone/>
            </a:pPr>
            <a:r>
              <a:rPr lang="en-US" sz="3750" dirty="0"/>
              <a:t>Main conclusions and views</a:t>
            </a:r>
            <a:endParaRPr lang="en-US" sz="37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FFFFF"/>
          </a:solidFill>
        </p:spPr>
      </p:sp>
      <p:pic>
        <p:nvPicPr>
          <p:cNvPr id="3" name="Image 0" descr="preencoded.png"/>
          <p:cNvPicPr>
            <a:picLocks noChangeAspect="1"/>
          </p:cNvPicPr>
          <p:nvPr/>
        </p:nvPicPr>
        <p:blipFill>
          <a:blip r:embed="rId1"/>
          <a:srcRect/>
          <a:stretch>
            <a:fillRect/>
          </a:stretch>
        </p:blipFill>
        <p:spPr>
          <a:xfrm>
            <a:off x="0" y="0"/>
            <a:ext cx="9144000" cy="5143500"/>
          </a:xfrm>
          <a:prstGeom prst="rect">
            <a:avLst/>
          </a:prstGeom>
        </p:spPr>
      </p:pic>
      <p:sp>
        <p:nvSpPr>
          <p:cNvPr id="4" name="Text 1"/>
          <p:cNvSpPr/>
          <p:nvPr/>
        </p:nvSpPr>
        <p:spPr>
          <a:xfrm>
            <a:off x="365760" y="1123950"/>
            <a:ext cx="8425180" cy="400050"/>
          </a:xfrm>
          <a:prstGeom prst="rect">
            <a:avLst/>
          </a:prstGeom>
          <a:noFill/>
        </p:spPr>
        <p:txBody>
          <a:bodyPr vert="horz" wrap="square" lIns="0" tIns="0" rIns="0" bIns="0" rtlCol="0" anchor="ctr"/>
          <a:lstStyle/>
          <a:p>
            <a:pPr marL="0" indent="0" algn="l">
              <a:lnSpc>
                <a:spcPts val="3150"/>
              </a:lnSpc>
              <a:buNone/>
            </a:pPr>
            <a:r>
              <a:rPr lang="zh-CN" altLang="en-US" sz="2250" b="1" dirty="0">
                <a:solidFill>
                  <a:srgbClr val="000000"/>
                </a:solidFill>
                <a:latin typeface="微软雅黑" pitchFamily="34" charset="0"/>
                <a:ea typeface="微软雅黑" pitchFamily="34" charset="-122"/>
                <a:cs typeface="微软雅黑" pitchFamily="34" charset="-120"/>
              </a:rPr>
              <a:t>Blended teaching is helpful to improve the classroom effect</a:t>
            </a:r>
            <a:endParaRPr lang="zh-CN" altLang="en-US" sz="2250" b="1" dirty="0">
              <a:solidFill>
                <a:srgbClr val="000000"/>
              </a:solidFill>
              <a:latin typeface="微软雅黑" pitchFamily="34" charset="0"/>
              <a:ea typeface="微软雅黑" pitchFamily="34" charset="-122"/>
              <a:cs typeface="微软雅黑" pitchFamily="34" charset="-120"/>
            </a:endParaRPr>
          </a:p>
        </p:txBody>
      </p:sp>
      <p:sp>
        <p:nvSpPr>
          <p:cNvPr id="5" name="Text 2"/>
          <p:cNvSpPr/>
          <p:nvPr/>
        </p:nvSpPr>
        <p:spPr>
          <a:xfrm>
            <a:off x="571500" y="742950"/>
            <a:ext cx="8001000" cy="209550"/>
          </a:xfrm>
          <a:prstGeom prst="rect">
            <a:avLst/>
          </a:prstGeom>
          <a:noFill/>
        </p:spPr>
        <p:txBody>
          <a:bodyPr vert="horz" wrap="square" lIns="0" tIns="0" rIns="0" bIns="0" rtlCol="0" anchor="ctr"/>
          <a:lstStyle/>
          <a:p>
            <a:pPr marL="0" indent="0" algn="l">
              <a:lnSpc>
                <a:spcPts val="1650"/>
              </a:lnSpc>
              <a:buNone/>
            </a:pPr>
            <a:endParaRPr lang="en-US" sz="1200" dirty="0"/>
          </a:p>
        </p:txBody>
      </p:sp>
      <p:sp>
        <p:nvSpPr>
          <p:cNvPr id="6" name="Text 3"/>
          <p:cNvSpPr/>
          <p:nvPr/>
        </p:nvSpPr>
        <p:spPr>
          <a:xfrm>
            <a:off x="457200" y="1752600"/>
            <a:ext cx="6458585" cy="2135505"/>
          </a:xfrm>
          <a:prstGeom prst="rect">
            <a:avLst/>
          </a:prstGeom>
          <a:noFill/>
        </p:spPr>
        <p:txBody>
          <a:bodyPr vert="horz" wrap="square" lIns="0" tIns="0" rIns="0" bIns="0" rtlCol="0" anchor="ctr"/>
          <a:lstStyle/>
          <a:p>
            <a:pPr marL="0" indent="0" algn="l">
              <a:lnSpc>
                <a:spcPct val="150000"/>
              </a:lnSpc>
              <a:buNone/>
            </a:pPr>
            <a:r>
              <a:rPr lang="en-US" altLang="zh-CN" sz="2400" dirty="0">
                <a:latin typeface="Arial Unicode MS" panose="020B0604020202020204" charset="-122"/>
                <a:ea typeface="Arial Unicode MS" panose="020B0604020202020204" charset="-122"/>
              </a:rPr>
              <a:t>· </a:t>
            </a:r>
            <a:r>
              <a:rPr lang="zh-CN" altLang="en-US" sz="2400" dirty="0">
                <a:latin typeface="Arial Unicode MS" panose="020B0604020202020204" charset="-122"/>
                <a:ea typeface="Arial Unicode MS" panose="020B0604020202020204" charset="-122"/>
              </a:rPr>
              <a:t>Integration of theory and practice</a:t>
            </a:r>
            <a:endParaRPr lang="zh-CN" altLang="en-US" sz="2400" dirty="0">
              <a:latin typeface="Arial Unicode MS" panose="020B0604020202020204" charset="-122"/>
              <a:ea typeface="Arial Unicode MS" panose="020B0604020202020204" charset="-122"/>
            </a:endParaRPr>
          </a:p>
          <a:p>
            <a:pPr marL="0" indent="0" algn="l">
              <a:lnSpc>
                <a:spcPct val="150000"/>
              </a:lnSpc>
              <a:buNone/>
            </a:pPr>
            <a:r>
              <a:rPr lang="en-US" altLang="zh-CN" sz="2400" dirty="0">
                <a:latin typeface="Arial Unicode MS" panose="020B0604020202020204" charset="-122"/>
                <a:ea typeface="Arial Unicode MS" panose="020B0604020202020204" charset="-122"/>
              </a:rPr>
              <a:t>· student-centered</a:t>
            </a:r>
            <a:endParaRPr lang="en-US" altLang="zh-CN" sz="2400" dirty="0">
              <a:latin typeface="Arial Unicode MS" panose="020B0604020202020204" charset="-122"/>
              <a:ea typeface="Arial Unicode MS" panose="020B0604020202020204" charset="-122"/>
            </a:endParaRPr>
          </a:p>
          <a:p>
            <a:pPr marL="0" indent="0" algn="l">
              <a:lnSpc>
                <a:spcPct val="150000"/>
              </a:lnSpc>
              <a:buNone/>
            </a:pPr>
            <a:r>
              <a:rPr lang="en-US" altLang="zh-CN" sz="2400" dirty="0">
                <a:latin typeface="Arial Unicode MS" panose="020B0604020202020204" charset="-122"/>
                <a:ea typeface="Arial Unicode MS" panose="020B0604020202020204" charset="-122"/>
              </a:rPr>
              <a:t>· Resource optimization integration</a:t>
            </a:r>
            <a:endParaRPr lang="en-US" altLang="zh-CN" sz="2400" dirty="0">
              <a:latin typeface="Arial Unicode MS" panose="020B0604020202020204" charset="-122"/>
              <a:ea typeface="Arial Unicode MS" panose="020B0604020202020204" charset="-122"/>
            </a:endParaRPr>
          </a:p>
          <a:p>
            <a:pPr marL="0" indent="0" algn="l">
              <a:lnSpc>
                <a:spcPct val="150000"/>
              </a:lnSpc>
              <a:buNone/>
            </a:pPr>
            <a:r>
              <a:rPr lang="en-US" altLang="zh-CN" sz="2400" dirty="0">
                <a:latin typeface="Arial Unicode MS" panose="020B0604020202020204" charset="-122"/>
                <a:ea typeface="Arial Unicode MS" panose="020B0604020202020204" charset="-122"/>
              </a:rPr>
              <a:t>· Evaluation system innovation</a:t>
            </a:r>
            <a:endParaRPr lang="en-US" altLang="zh-CN" sz="2400" dirty="0">
              <a:latin typeface="Arial Unicode MS" panose="020B0604020202020204" charset="-122"/>
              <a:ea typeface="Arial Unicode MS" panose="020B0604020202020204" charset="-122"/>
            </a:endParaRPr>
          </a:p>
        </p:txBody>
      </p:sp>
      <p:sp>
        <p:nvSpPr>
          <p:cNvPr id="14" name="Text 0"/>
          <p:cNvSpPr/>
          <p:nvPr/>
        </p:nvSpPr>
        <p:spPr>
          <a:xfrm>
            <a:off x="457200" y="228600"/>
            <a:ext cx="6958965" cy="666750"/>
          </a:xfrm>
          <a:prstGeom prst="rect">
            <a:avLst/>
          </a:prstGeom>
          <a:noFill/>
        </p:spPr>
        <p:txBody>
          <a:bodyPr vert="horz" wrap="square" lIns="0" tIns="0" rIns="0" bIns="0" rtlCol="0" anchor="ctr"/>
          <a:p>
            <a:pPr marL="0" indent="0" algn="l">
              <a:lnSpc>
                <a:spcPts val="5250"/>
              </a:lnSpc>
              <a:buNone/>
            </a:pPr>
            <a:r>
              <a:rPr lang="en-US" sz="3750" dirty="0"/>
              <a:t>Agreements and similarities</a:t>
            </a:r>
            <a:endParaRPr lang="en-US" sz="37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1">
            <a:alphaModFix amt="0"/>
          </a:blip>
          <a:stretch>
            <a:fillRect/>
          </a:stretch>
        </a:blipFill>
        <a:effectLst/>
      </p:bgPr>
    </p:bg>
    <p:spTree>
      <p:nvGrpSpPr>
        <p:cNvPr id="1" name=""/>
        <p:cNvGrpSpPr/>
        <p:nvPr/>
      </p:nvGrpSpPr>
      <p:grpSpPr>
        <a:xfrm>
          <a:off x="0" y="0"/>
          <a:ext cx="0" cy="0"/>
          <a:chOff x="0" y="0"/>
          <a:chExt cx="0" cy="0"/>
        </a:xfrm>
      </p:grpSpPr>
      <p:grpSp>
        <p:nvGrpSpPr>
          <p:cNvPr id="9" name="Group 4"/>
          <p:cNvGrpSpPr>
            <a:grpSpLocks noChangeAspect="1"/>
          </p:cNvGrpSpPr>
          <p:nvPr/>
        </p:nvGrpSpPr>
        <p:grpSpPr bwMode="auto">
          <a:xfrm>
            <a:off x="6234113" y="3995738"/>
            <a:ext cx="1885950" cy="1041400"/>
            <a:chOff x="3927" y="2517"/>
            <a:chExt cx="1188" cy="656"/>
          </a:xfrm>
        </p:grpSpPr>
        <p:sp>
          <p:nvSpPr>
            <p:cNvPr id="21" name="Freeform 5"/>
            <p:cNvSpPr/>
            <p:nvPr/>
          </p:nvSpPr>
          <p:spPr bwMode="auto">
            <a:xfrm>
              <a:off x="4134" y="2517"/>
              <a:ext cx="613" cy="189"/>
            </a:xfrm>
            <a:custGeom>
              <a:avLst/>
              <a:gdLst>
                <a:gd name="T0" fmla="*/ 6 w 160"/>
                <a:gd name="T1" fmla="*/ 44 h 49"/>
                <a:gd name="T2" fmla="*/ 57 w 160"/>
                <a:gd name="T3" fmla="*/ 6 h 49"/>
                <a:gd name="T4" fmla="*/ 118 w 160"/>
                <a:gd name="T5" fmla="*/ 12 h 49"/>
                <a:gd name="T6" fmla="*/ 158 w 160"/>
                <a:gd name="T7" fmla="*/ 13 h 49"/>
                <a:gd name="T8" fmla="*/ 159 w 160"/>
                <a:gd name="T9" fmla="*/ 10 h 49"/>
                <a:gd name="T10" fmla="*/ 94 w 160"/>
                <a:gd name="T11" fmla="*/ 30 h 49"/>
                <a:gd name="T12" fmla="*/ 61 w 160"/>
                <a:gd name="T13" fmla="*/ 39 h 49"/>
                <a:gd name="T14" fmla="*/ 29 w 160"/>
                <a:gd name="T15" fmla="*/ 45 h 49"/>
                <a:gd name="T16" fmla="*/ 2 w 160"/>
                <a:gd name="T17" fmla="*/ 40 h 49"/>
                <a:gd name="T18" fmla="*/ 1 w 160"/>
                <a:gd name="T19" fmla="*/ 43 h 49"/>
                <a:gd name="T20" fmla="*/ 23 w 160"/>
                <a:gd name="T21" fmla="*/ 49 h 49"/>
                <a:gd name="T22" fmla="*/ 54 w 160"/>
                <a:gd name="T23" fmla="*/ 44 h 49"/>
                <a:gd name="T24" fmla="*/ 121 w 160"/>
                <a:gd name="T25" fmla="*/ 25 h 49"/>
                <a:gd name="T26" fmla="*/ 158 w 160"/>
                <a:gd name="T27" fmla="*/ 13 h 49"/>
                <a:gd name="T28" fmla="*/ 159 w 160"/>
                <a:gd name="T29" fmla="*/ 10 h 49"/>
                <a:gd name="T30" fmla="*/ 122 w 160"/>
                <a:gd name="T31" fmla="*/ 9 h 49"/>
                <a:gd name="T32" fmla="*/ 90 w 160"/>
                <a:gd name="T33" fmla="*/ 3 h 49"/>
                <a:gd name="T34" fmla="*/ 62 w 160"/>
                <a:gd name="T35" fmla="*/ 2 h 49"/>
                <a:gd name="T36" fmla="*/ 36 w 160"/>
                <a:gd name="T37" fmla="*/ 16 h 49"/>
                <a:gd name="T38" fmla="*/ 7 w 160"/>
                <a:gd name="T39" fmla="*/ 41 h 49"/>
                <a:gd name="T40" fmla="*/ 6 w 160"/>
                <a:gd name="T41" fmla="*/ 4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0" h="49">
                  <a:moveTo>
                    <a:pt x="6" y="44"/>
                  </a:moveTo>
                  <a:cubicBezTo>
                    <a:pt x="25" y="34"/>
                    <a:pt x="36" y="11"/>
                    <a:pt x="57" y="6"/>
                  </a:cubicBezTo>
                  <a:cubicBezTo>
                    <a:pt x="77" y="0"/>
                    <a:pt x="98" y="9"/>
                    <a:pt x="118" y="12"/>
                  </a:cubicBezTo>
                  <a:cubicBezTo>
                    <a:pt x="131" y="14"/>
                    <a:pt x="145" y="14"/>
                    <a:pt x="158" y="13"/>
                  </a:cubicBezTo>
                  <a:cubicBezTo>
                    <a:pt x="158" y="12"/>
                    <a:pt x="159" y="11"/>
                    <a:pt x="159" y="10"/>
                  </a:cubicBezTo>
                  <a:cubicBezTo>
                    <a:pt x="137" y="17"/>
                    <a:pt x="116" y="24"/>
                    <a:pt x="94" y="30"/>
                  </a:cubicBezTo>
                  <a:cubicBezTo>
                    <a:pt x="83" y="34"/>
                    <a:pt x="72" y="37"/>
                    <a:pt x="61" y="39"/>
                  </a:cubicBezTo>
                  <a:cubicBezTo>
                    <a:pt x="50" y="42"/>
                    <a:pt x="40" y="45"/>
                    <a:pt x="29" y="45"/>
                  </a:cubicBezTo>
                  <a:cubicBezTo>
                    <a:pt x="20" y="46"/>
                    <a:pt x="11" y="43"/>
                    <a:pt x="2" y="40"/>
                  </a:cubicBezTo>
                  <a:cubicBezTo>
                    <a:pt x="1" y="40"/>
                    <a:pt x="0" y="43"/>
                    <a:pt x="1" y="43"/>
                  </a:cubicBezTo>
                  <a:cubicBezTo>
                    <a:pt x="8" y="46"/>
                    <a:pt x="15" y="49"/>
                    <a:pt x="23" y="49"/>
                  </a:cubicBezTo>
                  <a:cubicBezTo>
                    <a:pt x="33" y="49"/>
                    <a:pt x="44" y="46"/>
                    <a:pt x="54" y="44"/>
                  </a:cubicBezTo>
                  <a:cubicBezTo>
                    <a:pt x="77" y="39"/>
                    <a:pt x="99" y="32"/>
                    <a:pt x="121" y="25"/>
                  </a:cubicBezTo>
                  <a:cubicBezTo>
                    <a:pt x="133" y="21"/>
                    <a:pt x="146" y="17"/>
                    <a:pt x="158" y="13"/>
                  </a:cubicBezTo>
                  <a:cubicBezTo>
                    <a:pt x="159" y="13"/>
                    <a:pt x="160" y="10"/>
                    <a:pt x="159" y="10"/>
                  </a:cubicBezTo>
                  <a:cubicBezTo>
                    <a:pt x="147" y="11"/>
                    <a:pt x="134" y="11"/>
                    <a:pt x="122" y="9"/>
                  </a:cubicBezTo>
                  <a:cubicBezTo>
                    <a:pt x="111" y="8"/>
                    <a:pt x="101" y="5"/>
                    <a:pt x="90" y="3"/>
                  </a:cubicBezTo>
                  <a:cubicBezTo>
                    <a:pt x="81" y="1"/>
                    <a:pt x="71" y="0"/>
                    <a:pt x="62" y="2"/>
                  </a:cubicBezTo>
                  <a:cubicBezTo>
                    <a:pt x="52" y="3"/>
                    <a:pt x="43" y="9"/>
                    <a:pt x="36" y="16"/>
                  </a:cubicBezTo>
                  <a:cubicBezTo>
                    <a:pt x="26" y="24"/>
                    <a:pt x="18" y="35"/>
                    <a:pt x="7" y="41"/>
                  </a:cubicBezTo>
                  <a:cubicBezTo>
                    <a:pt x="6" y="41"/>
                    <a:pt x="5" y="44"/>
                    <a:pt x="6" y="44"/>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6"/>
            <p:cNvSpPr/>
            <p:nvPr/>
          </p:nvSpPr>
          <p:spPr bwMode="auto">
            <a:xfrm>
              <a:off x="4004" y="2556"/>
              <a:ext cx="743" cy="193"/>
            </a:xfrm>
            <a:custGeom>
              <a:avLst/>
              <a:gdLst>
                <a:gd name="T0" fmla="*/ 193 w 194"/>
                <a:gd name="T1" fmla="*/ 0 h 50"/>
                <a:gd name="T2" fmla="*/ 108 w 194"/>
                <a:gd name="T3" fmla="*/ 10 h 50"/>
                <a:gd name="T4" fmla="*/ 87 w 194"/>
                <a:gd name="T5" fmla="*/ 13 h 50"/>
                <a:gd name="T6" fmla="*/ 67 w 194"/>
                <a:gd name="T7" fmla="*/ 18 h 50"/>
                <a:gd name="T8" fmla="*/ 47 w 194"/>
                <a:gd name="T9" fmla="*/ 28 h 50"/>
                <a:gd name="T10" fmla="*/ 27 w 194"/>
                <a:gd name="T11" fmla="*/ 32 h 50"/>
                <a:gd name="T12" fmla="*/ 0 w 194"/>
                <a:gd name="T13" fmla="*/ 48 h 50"/>
                <a:gd name="T14" fmla="*/ 2 w 194"/>
                <a:gd name="T15" fmla="*/ 46 h 50"/>
                <a:gd name="T16" fmla="*/ 8 w 194"/>
                <a:gd name="T17" fmla="*/ 41 h 50"/>
                <a:gd name="T18" fmla="*/ 16 w 194"/>
                <a:gd name="T19" fmla="*/ 38 h 50"/>
                <a:gd name="T20" fmla="*/ 31 w 194"/>
                <a:gd name="T21" fmla="*/ 34 h 50"/>
                <a:gd name="T22" fmla="*/ 50 w 194"/>
                <a:gd name="T23" fmla="*/ 30 h 50"/>
                <a:gd name="T24" fmla="*/ 68 w 194"/>
                <a:gd name="T25" fmla="*/ 20 h 50"/>
                <a:gd name="T26" fmla="*/ 88 w 194"/>
                <a:gd name="T27" fmla="*/ 16 h 50"/>
                <a:gd name="T28" fmla="*/ 107 w 194"/>
                <a:gd name="T29" fmla="*/ 13 h 50"/>
                <a:gd name="T30" fmla="*/ 147 w 194"/>
                <a:gd name="T31" fmla="*/ 7 h 50"/>
                <a:gd name="T32" fmla="*/ 192 w 194"/>
                <a:gd name="T33" fmla="*/ 3 h 50"/>
                <a:gd name="T34" fmla="*/ 193 w 194"/>
                <a:gd name="T3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4" h="50">
                  <a:moveTo>
                    <a:pt x="193" y="0"/>
                  </a:moveTo>
                  <a:cubicBezTo>
                    <a:pt x="164" y="0"/>
                    <a:pt x="136" y="5"/>
                    <a:pt x="108" y="10"/>
                  </a:cubicBezTo>
                  <a:cubicBezTo>
                    <a:pt x="101" y="11"/>
                    <a:pt x="94" y="12"/>
                    <a:pt x="87" y="13"/>
                  </a:cubicBezTo>
                  <a:cubicBezTo>
                    <a:pt x="80" y="14"/>
                    <a:pt x="73" y="15"/>
                    <a:pt x="67" y="18"/>
                  </a:cubicBezTo>
                  <a:cubicBezTo>
                    <a:pt x="60" y="21"/>
                    <a:pt x="54" y="26"/>
                    <a:pt x="47" y="28"/>
                  </a:cubicBezTo>
                  <a:cubicBezTo>
                    <a:pt x="40" y="30"/>
                    <a:pt x="34" y="30"/>
                    <a:pt x="27" y="32"/>
                  </a:cubicBezTo>
                  <a:cubicBezTo>
                    <a:pt x="18" y="34"/>
                    <a:pt x="3" y="37"/>
                    <a:pt x="0" y="48"/>
                  </a:cubicBezTo>
                  <a:cubicBezTo>
                    <a:pt x="0" y="50"/>
                    <a:pt x="2" y="47"/>
                    <a:pt x="2" y="46"/>
                  </a:cubicBezTo>
                  <a:cubicBezTo>
                    <a:pt x="3" y="44"/>
                    <a:pt x="6" y="42"/>
                    <a:pt x="8" y="41"/>
                  </a:cubicBezTo>
                  <a:cubicBezTo>
                    <a:pt x="11" y="40"/>
                    <a:pt x="13" y="39"/>
                    <a:pt x="16" y="38"/>
                  </a:cubicBezTo>
                  <a:cubicBezTo>
                    <a:pt x="21" y="36"/>
                    <a:pt x="26" y="35"/>
                    <a:pt x="31" y="34"/>
                  </a:cubicBezTo>
                  <a:cubicBezTo>
                    <a:pt x="37" y="33"/>
                    <a:pt x="44" y="32"/>
                    <a:pt x="50" y="30"/>
                  </a:cubicBezTo>
                  <a:cubicBezTo>
                    <a:pt x="57" y="27"/>
                    <a:pt x="62" y="22"/>
                    <a:pt x="68" y="20"/>
                  </a:cubicBezTo>
                  <a:cubicBezTo>
                    <a:pt x="75" y="18"/>
                    <a:pt x="81" y="17"/>
                    <a:pt x="88" y="16"/>
                  </a:cubicBezTo>
                  <a:cubicBezTo>
                    <a:pt x="94" y="15"/>
                    <a:pt x="100" y="14"/>
                    <a:pt x="107" y="13"/>
                  </a:cubicBezTo>
                  <a:cubicBezTo>
                    <a:pt x="120" y="11"/>
                    <a:pt x="134" y="9"/>
                    <a:pt x="147" y="7"/>
                  </a:cubicBezTo>
                  <a:cubicBezTo>
                    <a:pt x="162" y="5"/>
                    <a:pt x="177" y="3"/>
                    <a:pt x="192" y="3"/>
                  </a:cubicBezTo>
                  <a:cubicBezTo>
                    <a:pt x="193" y="3"/>
                    <a:pt x="194" y="0"/>
                    <a:pt x="193" y="0"/>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7"/>
            <p:cNvSpPr/>
            <p:nvPr/>
          </p:nvSpPr>
          <p:spPr bwMode="auto">
            <a:xfrm>
              <a:off x="4130" y="2799"/>
              <a:ext cx="567" cy="374"/>
            </a:xfrm>
            <a:custGeom>
              <a:avLst/>
              <a:gdLst>
                <a:gd name="T0" fmla="*/ 2 w 148"/>
                <a:gd name="T1" fmla="*/ 6 h 97"/>
                <a:gd name="T2" fmla="*/ 63 w 148"/>
                <a:gd name="T3" fmla="*/ 17 h 97"/>
                <a:gd name="T4" fmla="*/ 94 w 148"/>
                <a:gd name="T5" fmla="*/ 35 h 97"/>
                <a:gd name="T6" fmla="*/ 117 w 148"/>
                <a:gd name="T7" fmla="*/ 64 h 97"/>
                <a:gd name="T8" fmla="*/ 145 w 148"/>
                <a:gd name="T9" fmla="*/ 97 h 97"/>
                <a:gd name="T10" fmla="*/ 147 w 148"/>
                <a:gd name="T11" fmla="*/ 94 h 97"/>
                <a:gd name="T12" fmla="*/ 109 w 148"/>
                <a:gd name="T13" fmla="*/ 83 h 97"/>
                <a:gd name="T14" fmla="*/ 73 w 148"/>
                <a:gd name="T15" fmla="*/ 71 h 97"/>
                <a:gd name="T16" fmla="*/ 47 w 148"/>
                <a:gd name="T17" fmla="*/ 51 h 97"/>
                <a:gd name="T18" fmla="*/ 28 w 148"/>
                <a:gd name="T19" fmla="*/ 25 h 97"/>
                <a:gd name="T20" fmla="*/ 3 w 148"/>
                <a:gd name="T21" fmla="*/ 2 h 97"/>
                <a:gd name="T22" fmla="*/ 2 w 148"/>
                <a:gd name="T23" fmla="*/ 6 h 97"/>
                <a:gd name="T24" fmla="*/ 44 w 148"/>
                <a:gd name="T25" fmla="*/ 52 h 97"/>
                <a:gd name="T26" fmla="*/ 68 w 148"/>
                <a:gd name="T27" fmla="*/ 73 h 97"/>
                <a:gd name="T28" fmla="*/ 102 w 148"/>
                <a:gd name="T29" fmla="*/ 85 h 97"/>
                <a:gd name="T30" fmla="*/ 146 w 148"/>
                <a:gd name="T31" fmla="*/ 97 h 97"/>
                <a:gd name="T32" fmla="*/ 147 w 148"/>
                <a:gd name="T33" fmla="*/ 94 h 97"/>
                <a:gd name="T34" fmla="*/ 122 w 148"/>
                <a:gd name="T35" fmla="*/ 65 h 97"/>
                <a:gd name="T36" fmla="*/ 98 w 148"/>
                <a:gd name="T37" fmla="*/ 34 h 97"/>
                <a:gd name="T38" fmla="*/ 68 w 148"/>
                <a:gd name="T39" fmla="*/ 15 h 97"/>
                <a:gd name="T40" fmla="*/ 37 w 148"/>
                <a:gd name="T41" fmla="*/ 4 h 97"/>
                <a:gd name="T42" fmla="*/ 3 w 148"/>
                <a:gd name="T43" fmla="*/ 2 h 97"/>
                <a:gd name="T44" fmla="*/ 2 w 148"/>
                <a:gd name="T45" fmla="*/ 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8" h="97">
                  <a:moveTo>
                    <a:pt x="2" y="6"/>
                  </a:moveTo>
                  <a:cubicBezTo>
                    <a:pt x="23" y="2"/>
                    <a:pt x="44" y="9"/>
                    <a:pt x="63" y="17"/>
                  </a:cubicBezTo>
                  <a:cubicBezTo>
                    <a:pt x="74" y="21"/>
                    <a:pt x="86" y="26"/>
                    <a:pt x="94" y="35"/>
                  </a:cubicBezTo>
                  <a:cubicBezTo>
                    <a:pt x="103" y="43"/>
                    <a:pt x="110" y="54"/>
                    <a:pt x="117" y="64"/>
                  </a:cubicBezTo>
                  <a:cubicBezTo>
                    <a:pt x="126" y="75"/>
                    <a:pt x="135" y="86"/>
                    <a:pt x="145" y="97"/>
                  </a:cubicBezTo>
                  <a:cubicBezTo>
                    <a:pt x="146" y="96"/>
                    <a:pt x="146" y="95"/>
                    <a:pt x="147" y="94"/>
                  </a:cubicBezTo>
                  <a:cubicBezTo>
                    <a:pt x="134" y="90"/>
                    <a:pt x="121" y="87"/>
                    <a:pt x="109" y="83"/>
                  </a:cubicBezTo>
                  <a:cubicBezTo>
                    <a:pt x="97" y="80"/>
                    <a:pt x="85" y="76"/>
                    <a:pt x="73" y="71"/>
                  </a:cubicBezTo>
                  <a:cubicBezTo>
                    <a:pt x="63" y="66"/>
                    <a:pt x="54" y="60"/>
                    <a:pt x="47" y="51"/>
                  </a:cubicBezTo>
                  <a:cubicBezTo>
                    <a:pt x="40" y="42"/>
                    <a:pt x="34" y="33"/>
                    <a:pt x="28" y="25"/>
                  </a:cubicBezTo>
                  <a:cubicBezTo>
                    <a:pt x="21" y="16"/>
                    <a:pt x="13" y="7"/>
                    <a:pt x="3" y="2"/>
                  </a:cubicBezTo>
                  <a:cubicBezTo>
                    <a:pt x="2" y="2"/>
                    <a:pt x="0" y="5"/>
                    <a:pt x="2" y="6"/>
                  </a:cubicBezTo>
                  <a:cubicBezTo>
                    <a:pt x="22" y="14"/>
                    <a:pt x="31" y="36"/>
                    <a:pt x="44" y="52"/>
                  </a:cubicBezTo>
                  <a:cubicBezTo>
                    <a:pt x="50" y="61"/>
                    <a:pt x="59" y="68"/>
                    <a:pt x="68" y="73"/>
                  </a:cubicBezTo>
                  <a:cubicBezTo>
                    <a:pt x="79" y="78"/>
                    <a:pt x="91" y="82"/>
                    <a:pt x="102" y="85"/>
                  </a:cubicBezTo>
                  <a:cubicBezTo>
                    <a:pt x="117" y="89"/>
                    <a:pt x="131" y="93"/>
                    <a:pt x="146" y="97"/>
                  </a:cubicBezTo>
                  <a:cubicBezTo>
                    <a:pt x="147" y="97"/>
                    <a:pt x="148" y="95"/>
                    <a:pt x="147" y="94"/>
                  </a:cubicBezTo>
                  <a:cubicBezTo>
                    <a:pt x="138" y="85"/>
                    <a:pt x="130" y="75"/>
                    <a:pt x="122" y="65"/>
                  </a:cubicBezTo>
                  <a:cubicBezTo>
                    <a:pt x="114" y="55"/>
                    <a:pt x="107" y="44"/>
                    <a:pt x="98" y="34"/>
                  </a:cubicBezTo>
                  <a:cubicBezTo>
                    <a:pt x="90" y="24"/>
                    <a:pt x="79" y="20"/>
                    <a:pt x="68" y="15"/>
                  </a:cubicBezTo>
                  <a:cubicBezTo>
                    <a:pt x="58" y="11"/>
                    <a:pt x="48" y="7"/>
                    <a:pt x="37" y="4"/>
                  </a:cubicBezTo>
                  <a:cubicBezTo>
                    <a:pt x="26" y="2"/>
                    <a:pt x="14" y="0"/>
                    <a:pt x="3" y="2"/>
                  </a:cubicBezTo>
                  <a:cubicBezTo>
                    <a:pt x="2" y="2"/>
                    <a:pt x="1" y="6"/>
                    <a:pt x="2" y="6"/>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8"/>
            <p:cNvSpPr/>
            <p:nvPr/>
          </p:nvSpPr>
          <p:spPr bwMode="auto">
            <a:xfrm>
              <a:off x="4004" y="2729"/>
              <a:ext cx="674" cy="425"/>
            </a:xfrm>
            <a:custGeom>
              <a:avLst/>
              <a:gdLst>
                <a:gd name="T0" fmla="*/ 175 w 176"/>
                <a:gd name="T1" fmla="*/ 106 h 110"/>
                <a:gd name="T2" fmla="*/ 108 w 176"/>
                <a:gd name="T3" fmla="*/ 61 h 110"/>
                <a:gd name="T4" fmla="*/ 73 w 176"/>
                <a:gd name="T5" fmla="*/ 36 h 110"/>
                <a:gd name="T6" fmla="*/ 36 w 176"/>
                <a:gd name="T7" fmla="*/ 21 h 110"/>
                <a:gd name="T8" fmla="*/ 2 w 176"/>
                <a:gd name="T9" fmla="*/ 1 h 110"/>
                <a:gd name="T10" fmla="*/ 0 w 176"/>
                <a:gd name="T11" fmla="*/ 4 h 110"/>
                <a:gd name="T12" fmla="*/ 29 w 176"/>
                <a:gd name="T13" fmla="*/ 22 h 110"/>
                <a:gd name="T14" fmla="*/ 65 w 176"/>
                <a:gd name="T15" fmla="*/ 36 h 110"/>
                <a:gd name="T16" fmla="*/ 103 w 176"/>
                <a:gd name="T17" fmla="*/ 61 h 110"/>
                <a:gd name="T18" fmla="*/ 134 w 176"/>
                <a:gd name="T19" fmla="*/ 88 h 110"/>
                <a:gd name="T20" fmla="*/ 174 w 176"/>
                <a:gd name="T21" fmla="*/ 110 h 110"/>
                <a:gd name="T22" fmla="*/ 175 w 176"/>
                <a:gd name="T23" fmla="*/ 10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 h="110">
                  <a:moveTo>
                    <a:pt x="175" y="106"/>
                  </a:moveTo>
                  <a:cubicBezTo>
                    <a:pt x="148" y="101"/>
                    <a:pt x="128" y="78"/>
                    <a:pt x="108" y="61"/>
                  </a:cubicBezTo>
                  <a:cubicBezTo>
                    <a:pt x="97" y="51"/>
                    <a:pt x="85" y="43"/>
                    <a:pt x="73" y="36"/>
                  </a:cubicBezTo>
                  <a:cubicBezTo>
                    <a:pt x="61" y="30"/>
                    <a:pt x="49" y="26"/>
                    <a:pt x="36" y="21"/>
                  </a:cubicBezTo>
                  <a:cubicBezTo>
                    <a:pt x="24" y="16"/>
                    <a:pt x="10" y="11"/>
                    <a:pt x="2" y="1"/>
                  </a:cubicBezTo>
                  <a:cubicBezTo>
                    <a:pt x="1" y="0"/>
                    <a:pt x="0" y="3"/>
                    <a:pt x="0" y="4"/>
                  </a:cubicBezTo>
                  <a:cubicBezTo>
                    <a:pt x="8" y="13"/>
                    <a:pt x="19" y="18"/>
                    <a:pt x="29" y="22"/>
                  </a:cubicBezTo>
                  <a:cubicBezTo>
                    <a:pt x="41" y="27"/>
                    <a:pt x="54" y="31"/>
                    <a:pt x="65" y="36"/>
                  </a:cubicBezTo>
                  <a:cubicBezTo>
                    <a:pt x="79" y="43"/>
                    <a:pt x="91" y="51"/>
                    <a:pt x="103" y="61"/>
                  </a:cubicBezTo>
                  <a:cubicBezTo>
                    <a:pt x="114" y="69"/>
                    <a:pt x="123" y="79"/>
                    <a:pt x="134" y="88"/>
                  </a:cubicBezTo>
                  <a:cubicBezTo>
                    <a:pt x="146" y="98"/>
                    <a:pt x="159" y="107"/>
                    <a:pt x="174" y="110"/>
                  </a:cubicBezTo>
                  <a:cubicBezTo>
                    <a:pt x="175" y="110"/>
                    <a:pt x="176" y="107"/>
                    <a:pt x="175" y="106"/>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927" y="2722"/>
              <a:ext cx="605" cy="84"/>
            </a:xfrm>
            <a:custGeom>
              <a:avLst/>
              <a:gdLst>
                <a:gd name="T0" fmla="*/ 2 w 158"/>
                <a:gd name="T1" fmla="*/ 4 h 22"/>
                <a:gd name="T2" fmla="*/ 125 w 158"/>
                <a:gd name="T3" fmla="*/ 13 h 22"/>
                <a:gd name="T4" fmla="*/ 155 w 158"/>
                <a:gd name="T5" fmla="*/ 22 h 22"/>
                <a:gd name="T6" fmla="*/ 157 w 158"/>
                <a:gd name="T7" fmla="*/ 18 h 22"/>
                <a:gd name="T8" fmla="*/ 99 w 158"/>
                <a:gd name="T9" fmla="*/ 7 h 22"/>
                <a:gd name="T10" fmla="*/ 34 w 158"/>
                <a:gd name="T11" fmla="*/ 3 h 22"/>
                <a:gd name="T12" fmla="*/ 2 w 158"/>
                <a:gd name="T13" fmla="*/ 0 h 22"/>
                <a:gd name="T14" fmla="*/ 2 w 158"/>
                <a:gd name="T15" fmla="*/ 4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22">
                  <a:moveTo>
                    <a:pt x="2" y="4"/>
                  </a:moveTo>
                  <a:cubicBezTo>
                    <a:pt x="42" y="10"/>
                    <a:pt x="84" y="6"/>
                    <a:pt x="125" y="13"/>
                  </a:cubicBezTo>
                  <a:cubicBezTo>
                    <a:pt x="135" y="15"/>
                    <a:pt x="146" y="18"/>
                    <a:pt x="155" y="22"/>
                  </a:cubicBezTo>
                  <a:cubicBezTo>
                    <a:pt x="157" y="22"/>
                    <a:pt x="158" y="19"/>
                    <a:pt x="157" y="18"/>
                  </a:cubicBezTo>
                  <a:cubicBezTo>
                    <a:pt x="139" y="11"/>
                    <a:pt x="119" y="8"/>
                    <a:pt x="99" y="7"/>
                  </a:cubicBezTo>
                  <a:cubicBezTo>
                    <a:pt x="78" y="5"/>
                    <a:pt x="56" y="4"/>
                    <a:pt x="34" y="3"/>
                  </a:cubicBezTo>
                  <a:cubicBezTo>
                    <a:pt x="24" y="3"/>
                    <a:pt x="13" y="2"/>
                    <a:pt x="2" y="0"/>
                  </a:cubicBezTo>
                  <a:cubicBezTo>
                    <a:pt x="1" y="0"/>
                    <a:pt x="0" y="4"/>
                    <a:pt x="2" y="4"/>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0"/>
            <p:cNvSpPr/>
            <p:nvPr/>
          </p:nvSpPr>
          <p:spPr bwMode="auto">
            <a:xfrm>
              <a:off x="4464" y="2756"/>
              <a:ext cx="651" cy="270"/>
            </a:xfrm>
            <a:custGeom>
              <a:avLst/>
              <a:gdLst>
                <a:gd name="T0" fmla="*/ 2 w 170"/>
                <a:gd name="T1" fmla="*/ 8 h 70"/>
                <a:gd name="T2" fmla="*/ 66 w 170"/>
                <a:gd name="T3" fmla="*/ 7 h 70"/>
                <a:gd name="T4" fmla="*/ 95 w 170"/>
                <a:gd name="T5" fmla="*/ 16 h 70"/>
                <a:gd name="T6" fmla="*/ 130 w 170"/>
                <a:gd name="T7" fmla="*/ 39 h 70"/>
                <a:gd name="T8" fmla="*/ 167 w 170"/>
                <a:gd name="T9" fmla="*/ 70 h 70"/>
                <a:gd name="T10" fmla="*/ 169 w 170"/>
                <a:gd name="T11" fmla="*/ 67 h 70"/>
                <a:gd name="T12" fmla="*/ 130 w 170"/>
                <a:gd name="T13" fmla="*/ 63 h 70"/>
                <a:gd name="T14" fmla="*/ 96 w 170"/>
                <a:gd name="T15" fmla="*/ 52 h 70"/>
                <a:gd name="T16" fmla="*/ 82 w 170"/>
                <a:gd name="T17" fmla="*/ 40 h 70"/>
                <a:gd name="T18" fmla="*/ 67 w 170"/>
                <a:gd name="T19" fmla="*/ 30 h 70"/>
                <a:gd name="T20" fmla="*/ 37 w 170"/>
                <a:gd name="T21" fmla="*/ 18 h 70"/>
                <a:gd name="T22" fmla="*/ 3 w 170"/>
                <a:gd name="T23" fmla="*/ 5 h 70"/>
                <a:gd name="T24" fmla="*/ 2 w 170"/>
                <a:gd name="T25" fmla="*/ 8 h 70"/>
                <a:gd name="T26" fmla="*/ 32 w 170"/>
                <a:gd name="T27" fmla="*/ 20 h 70"/>
                <a:gd name="T28" fmla="*/ 63 w 170"/>
                <a:gd name="T29" fmla="*/ 32 h 70"/>
                <a:gd name="T30" fmla="*/ 79 w 170"/>
                <a:gd name="T31" fmla="*/ 42 h 70"/>
                <a:gd name="T32" fmla="*/ 93 w 170"/>
                <a:gd name="T33" fmla="*/ 54 h 70"/>
                <a:gd name="T34" fmla="*/ 125 w 170"/>
                <a:gd name="T35" fmla="*/ 66 h 70"/>
                <a:gd name="T36" fmla="*/ 168 w 170"/>
                <a:gd name="T37" fmla="*/ 70 h 70"/>
                <a:gd name="T38" fmla="*/ 169 w 170"/>
                <a:gd name="T39" fmla="*/ 67 h 70"/>
                <a:gd name="T40" fmla="*/ 135 w 170"/>
                <a:gd name="T41" fmla="*/ 39 h 70"/>
                <a:gd name="T42" fmla="*/ 100 w 170"/>
                <a:gd name="T43" fmla="*/ 14 h 70"/>
                <a:gd name="T44" fmla="*/ 37 w 170"/>
                <a:gd name="T45" fmla="*/ 0 h 70"/>
                <a:gd name="T46" fmla="*/ 3 w 170"/>
                <a:gd name="T47" fmla="*/ 5 h 70"/>
                <a:gd name="T48" fmla="*/ 2 w 170"/>
                <a:gd name="T49" fmla="*/ 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0" h="70">
                  <a:moveTo>
                    <a:pt x="2" y="8"/>
                  </a:moveTo>
                  <a:cubicBezTo>
                    <a:pt x="23" y="1"/>
                    <a:pt x="46" y="2"/>
                    <a:pt x="66" y="7"/>
                  </a:cubicBezTo>
                  <a:cubicBezTo>
                    <a:pt x="76" y="9"/>
                    <a:pt x="86" y="12"/>
                    <a:pt x="95" y="16"/>
                  </a:cubicBezTo>
                  <a:cubicBezTo>
                    <a:pt x="108" y="22"/>
                    <a:pt x="119" y="30"/>
                    <a:pt x="130" y="39"/>
                  </a:cubicBezTo>
                  <a:cubicBezTo>
                    <a:pt x="143" y="49"/>
                    <a:pt x="155" y="60"/>
                    <a:pt x="167" y="70"/>
                  </a:cubicBezTo>
                  <a:cubicBezTo>
                    <a:pt x="168" y="69"/>
                    <a:pt x="168" y="68"/>
                    <a:pt x="169" y="67"/>
                  </a:cubicBezTo>
                  <a:cubicBezTo>
                    <a:pt x="156" y="66"/>
                    <a:pt x="143" y="64"/>
                    <a:pt x="130" y="63"/>
                  </a:cubicBezTo>
                  <a:cubicBezTo>
                    <a:pt x="118" y="62"/>
                    <a:pt x="106" y="60"/>
                    <a:pt x="96" y="52"/>
                  </a:cubicBezTo>
                  <a:cubicBezTo>
                    <a:pt x="91" y="48"/>
                    <a:pt x="87" y="44"/>
                    <a:pt x="82" y="40"/>
                  </a:cubicBezTo>
                  <a:cubicBezTo>
                    <a:pt x="78" y="36"/>
                    <a:pt x="73" y="33"/>
                    <a:pt x="67" y="30"/>
                  </a:cubicBezTo>
                  <a:cubicBezTo>
                    <a:pt x="58" y="26"/>
                    <a:pt x="47" y="22"/>
                    <a:pt x="37" y="18"/>
                  </a:cubicBezTo>
                  <a:cubicBezTo>
                    <a:pt x="26" y="14"/>
                    <a:pt x="15" y="9"/>
                    <a:pt x="3" y="5"/>
                  </a:cubicBezTo>
                  <a:cubicBezTo>
                    <a:pt x="2" y="4"/>
                    <a:pt x="0" y="7"/>
                    <a:pt x="2" y="8"/>
                  </a:cubicBezTo>
                  <a:cubicBezTo>
                    <a:pt x="12" y="12"/>
                    <a:pt x="22" y="16"/>
                    <a:pt x="32" y="20"/>
                  </a:cubicBezTo>
                  <a:cubicBezTo>
                    <a:pt x="42" y="24"/>
                    <a:pt x="53" y="28"/>
                    <a:pt x="63" y="32"/>
                  </a:cubicBezTo>
                  <a:cubicBezTo>
                    <a:pt x="69" y="35"/>
                    <a:pt x="74" y="38"/>
                    <a:pt x="79" y="42"/>
                  </a:cubicBezTo>
                  <a:cubicBezTo>
                    <a:pt x="84" y="46"/>
                    <a:pt x="88" y="50"/>
                    <a:pt x="93" y="54"/>
                  </a:cubicBezTo>
                  <a:cubicBezTo>
                    <a:pt x="102" y="62"/>
                    <a:pt x="113" y="65"/>
                    <a:pt x="125" y="66"/>
                  </a:cubicBezTo>
                  <a:cubicBezTo>
                    <a:pt x="139" y="68"/>
                    <a:pt x="153" y="69"/>
                    <a:pt x="168" y="70"/>
                  </a:cubicBezTo>
                  <a:cubicBezTo>
                    <a:pt x="169" y="70"/>
                    <a:pt x="170" y="68"/>
                    <a:pt x="169" y="67"/>
                  </a:cubicBezTo>
                  <a:cubicBezTo>
                    <a:pt x="158" y="58"/>
                    <a:pt x="146" y="48"/>
                    <a:pt x="135" y="39"/>
                  </a:cubicBezTo>
                  <a:cubicBezTo>
                    <a:pt x="124" y="30"/>
                    <a:pt x="113" y="21"/>
                    <a:pt x="100" y="14"/>
                  </a:cubicBezTo>
                  <a:cubicBezTo>
                    <a:pt x="81" y="5"/>
                    <a:pt x="59" y="0"/>
                    <a:pt x="37" y="0"/>
                  </a:cubicBezTo>
                  <a:cubicBezTo>
                    <a:pt x="25" y="0"/>
                    <a:pt x="14" y="1"/>
                    <a:pt x="3" y="5"/>
                  </a:cubicBezTo>
                  <a:cubicBezTo>
                    <a:pt x="1" y="5"/>
                    <a:pt x="1" y="9"/>
                    <a:pt x="2" y="8"/>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1"/>
            <p:cNvSpPr/>
            <p:nvPr/>
          </p:nvSpPr>
          <p:spPr bwMode="auto">
            <a:xfrm>
              <a:off x="4467" y="2772"/>
              <a:ext cx="613" cy="250"/>
            </a:xfrm>
            <a:custGeom>
              <a:avLst/>
              <a:gdLst>
                <a:gd name="T0" fmla="*/ 1 w 160"/>
                <a:gd name="T1" fmla="*/ 4 h 65"/>
                <a:gd name="T2" fmla="*/ 64 w 160"/>
                <a:gd name="T3" fmla="*/ 14 h 65"/>
                <a:gd name="T4" fmla="*/ 120 w 160"/>
                <a:gd name="T5" fmla="*/ 43 h 65"/>
                <a:gd name="T6" fmla="*/ 158 w 160"/>
                <a:gd name="T7" fmla="*/ 65 h 65"/>
                <a:gd name="T8" fmla="*/ 159 w 160"/>
                <a:gd name="T9" fmla="*/ 62 h 65"/>
                <a:gd name="T10" fmla="*/ 125 w 160"/>
                <a:gd name="T11" fmla="*/ 42 h 65"/>
                <a:gd name="T12" fmla="*/ 98 w 160"/>
                <a:gd name="T13" fmla="*/ 25 h 65"/>
                <a:gd name="T14" fmla="*/ 36 w 160"/>
                <a:gd name="T15" fmla="*/ 3 h 65"/>
                <a:gd name="T16" fmla="*/ 2 w 160"/>
                <a:gd name="T17" fmla="*/ 1 h 65"/>
                <a:gd name="T18" fmla="*/ 1 w 160"/>
                <a:gd name="T19" fmla="*/ 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65">
                  <a:moveTo>
                    <a:pt x="1" y="4"/>
                  </a:moveTo>
                  <a:cubicBezTo>
                    <a:pt x="22" y="3"/>
                    <a:pt x="44" y="8"/>
                    <a:pt x="64" y="14"/>
                  </a:cubicBezTo>
                  <a:cubicBezTo>
                    <a:pt x="84" y="21"/>
                    <a:pt x="103" y="30"/>
                    <a:pt x="120" y="43"/>
                  </a:cubicBezTo>
                  <a:cubicBezTo>
                    <a:pt x="132" y="51"/>
                    <a:pt x="144" y="61"/>
                    <a:pt x="158" y="65"/>
                  </a:cubicBezTo>
                  <a:cubicBezTo>
                    <a:pt x="159" y="65"/>
                    <a:pt x="160" y="62"/>
                    <a:pt x="159" y="62"/>
                  </a:cubicBezTo>
                  <a:cubicBezTo>
                    <a:pt x="146" y="58"/>
                    <a:pt x="136" y="50"/>
                    <a:pt x="125" y="42"/>
                  </a:cubicBezTo>
                  <a:cubicBezTo>
                    <a:pt x="117" y="36"/>
                    <a:pt x="108" y="30"/>
                    <a:pt x="98" y="25"/>
                  </a:cubicBezTo>
                  <a:cubicBezTo>
                    <a:pt x="79" y="15"/>
                    <a:pt x="57" y="7"/>
                    <a:pt x="36" y="3"/>
                  </a:cubicBezTo>
                  <a:cubicBezTo>
                    <a:pt x="25" y="1"/>
                    <a:pt x="13" y="0"/>
                    <a:pt x="2" y="1"/>
                  </a:cubicBezTo>
                  <a:cubicBezTo>
                    <a:pt x="1" y="1"/>
                    <a:pt x="0" y="4"/>
                    <a:pt x="1" y="4"/>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 name="TextBox 61"/>
          <p:cNvSpPr txBox="1"/>
          <p:nvPr/>
        </p:nvSpPr>
        <p:spPr>
          <a:xfrm>
            <a:off x="-93980" y="209550"/>
            <a:ext cx="9493250" cy="429260"/>
          </a:xfrm>
          <a:prstGeom prst="rect">
            <a:avLst/>
          </a:prstGeom>
          <a:noFill/>
        </p:spPr>
        <p:txBody>
          <a:bodyPr wrap="square" rtlCol="0">
            <a:noAutofit/>
          </a:bodyPr>
          <a:lstStyle>
            <a:defPPr>
              <a:defRPr lang="zh-CN"/>
            </a:defPPr>
            <a:lvl1pPr>
              <a:defRPr sz="3200" b="1">
                <a:solidFill>
                  <a:schemeClr val="tx2"/>
                </a:solidFill>
                <a:latin typeface="+mn-ea"/>
                <a:ea typeface="+mn-ea"/>
              </a:defRPr>
            </a:lvl1pPr>
          </a:lstStyle>
          <a:p>
            <a:pPr marL="0" marR="0" lvl="0" indent="0" algn="ctr" defTabSz="457200" rtl="0" eaLnBrk="1" fontAlgn="auto" latinLnBrk="0" hangingPunct="1">
              <a:lnSpc>
                <a:spcPct val="100000"/>
              </a:lnSpc>
              <a:spcBef>
                <a:spcPts val="0"/>
              </a:spcBef>
              <a:spcAft>
                <a:spcPts val="0"/>
              </a:spcAft>
              <a:buClrTx/>
              <a:buSzTx/>
              <a:buFontTx/>
              <a:buNone/>
              <a:defRPr/>
            </a:pPr>
            <a:r>
              <a:rPr lang="zh-CN" altLang="en-US" sz="2000" b="0">
                <a:solidFill>
                  <a:schemeClr val="tx1"/>
                </a:solidFill>
                <a:latin typeface="Arial" panose="020B0704020202020204" pitchFamily="34" charset="0"/>
                <a:ea typeface="Arial Unicode MS" panose="020B0604020202020204" charset="-122"/>
                <a:cs typeface="Arial Regular" panose="020B0704020202020204" charset="0"/>
                <a:sym typeface="+mn-ea"/>
              </a:rPr>
              <a:t>Evaluate Their Strengths &amp; Weaknesses; Relevance to </a:t>
            </a:r>
            <a:r>
              <a:rPr lang="en-US" altLang="zh-CN" sz="2000" b="0">
                <a:solidFill>
                  <a:schemeClr val="tx1"/>
                </a:solidFill>
                <a:latin typeface="Arial" panose="020B0704020202020204" pitchFamily="34" charset="0"/>
                <a:ea typeface="Arial Unicode MS" panose="020B0604020202020204" charset="-122"/>
                <a:cs typeface="Arial Regular" panose="020B0704020202020204" charset="0"/>
                <a:sym typeface="+mn-ea"/>
              </a:rPr>
              <a:t>Research</a:t>
            </a:r>
            <a:r>
              <a:rPr lang="zh-CN" altLang="en-US" sz="2000" b="0">
                <a:solidFill>
                  <a:schemeClr val="tx1"/>
                </a:solidFill>
                <a:latin typeface="Arial" panose="020B0704020202020204" pitchFamily="34" charset="0"/>
                <a:ea typeface="Arial Unicode MS" panose="020B0604020202020204" charset="-122"/>
                <a:cs typeface="Arial Regular" panose="020B0704020202020204" charset="0"/>
                <a:sym typeface="+mn-ea"/>
              </a:rPr>
              <a:t> Problem</a:t>
            </a:r>
            <a:endParaRPr lang="zh-CN" altLang="en-US" sz="2800">
              <a:solidFill>
                <a:schemeClr val="tx1"/>
              </a:solidFill>
              <a:latin typeface="Arial" panose="020B0704020202020204" pitchFamily="34" charset="0"/>
              <a:ea typeface="Arial Unicode MS" panose="020B0604020202020204" charset="-122"/>
            </a:endParaRPr>
          </a:p>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sz="2800" i="0" baseline="0" noProof="0" dirty="0">
              <a:ln>
                <a:noFill/>
              </a:ln>
              <a:solidFill>
                <a:schemeClr val="tx1"/>
              </a:solidFill>
              <a:effectLst/>
              <a:uLnTx/>
              <a:uFillTx/>
              <a:latin typeface="Arial" panose="020B0704020202020204" pitchFamily="34" charset="0"/>
              <a:ea typeface="Arial Unicode MS" panose="020B0604020202020204" charset="-122"/>
              <a:sym typeface="Calibri Light" panose="020F0302020204030204" pitchFamily="34" charset="0"/>
            </a:endParaRPr>
          </a:p>
        </p:txBody>
      </p:sp>
      <p:sp>
        <p:nvSpPr>
          <p:cNvPr id="7" name="同侧圆角矩形 6"/>
          <p:cNvSpPr/>
          <p:nvPr/>
        </p:nvSpPr>
        <p:spPr>
          <a:xfrm>
            <a:off x="139700" y="732790"/>
            <a:ext cx="4432300" cy="4274820"/>
          </a:xfrm>
          <a:prstGeom prst="round2SameRect">
            <a:avLst/>
          </a:prstGeom>
          <a:solidFill>
            <a:schemeClr val="accent1">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endParaRPr lang="zh-CN" altLang="en-US">
              <a:solidFill>
                <a:schemeClr val="tx2"/>
              </a:solidFill>
              <a:uFillTx/>
              <a:latin typeface="Arial" panose="020B0704020202020204" pitchFamily="34" charset="0"/>
              <a:ea typeface="Arial Unicode MS" panose="020B0604020202020204" charset="-122"/>
              <a:sym typeface="+mn-ea"/>
            </a:endParaRPr>
          </a:p>
        </p:txBody>
      </p:sp>
      <p:sp>
        <p:nvSpPr>
          <p:cNvPr id="5" name="同侧圆角矩形 4"/>
          <p:cNvSpPr/>
          <p:nvPr/>
        </p:nvSpPr>
        <p:spPr>
          <a:xfrm>
            <a:off x="4887595" y="638810"/>
            <a:ext cx="4075430" cy="4368165"/>
          </a:xfrm>
          <a:prstGeom prst="round2SameRect">
            <a:avLst/>
          </a:prstGeom>
          <a:solidFill>
            <a:schemeClr val="accent2">
              <a:lumMod val="40000"/>
              <a:lumOff val="6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zh-CN" altLang="en-US">
                <a:solidFill>
                  <a:schemeClr val="tx2"/>
                </a:solidFill>
                <a:uFillTx/>
                <a:latin typeface="Arial" panose="020B0704020202020204" pitchFamily="34" charset="0"/>
                <a:ea typeface="Arial Unicode MS" panose="020B0604020202020204" charset="-122"/>
                <a:sym typeface="+mn-ea"/>
              </a:rPr>
              <a:t>Paper </a:t>
            </a:r>
            <a:r>
              <a:rPr lang="en-US" altLang="zh-CN">
                <a:solidFill>
                  <a:schemeClr val="tx2"/>
                </a:solidFill>
                <a:uFillTx/>
                <a:latin typeface="Arial" panose="020B0704020202020204" pitchFamily="34" charset="0"/>
                <a:ea typeface="Arial Unicode MS" panose="020B0604020202020204" charset="-122"/>
                <a:sym typeface="+mn-ea"/>
              </a:rPr>
              <a:t>2</a:t>
            </a:r>
            <a:r>
              <a:rPr lang="zh-CN" altLang="en-US">
                <a:solidFill>
                  <a:schemeClr val="tx2"/>
                </a:solidFill>
                <a:uFillTx/>
                <a:latin typeface="Arial" panose="020B0704020202020204" pitchFamily="34" charset="0"/>
                <a:ea typeface="Arial Unicode MS" panose="020B0604020202020204" charset="-122"/>
                <a:sym typeface="+mn-ea"/>
              </a:rPr>
              <a:t>:</a:t>
            </a:r>
            <a:endParaRPr lang="zh-CN" altLang="en-US">
              <a:solidFill>
                <a:schemeClr val="tx2"/>
              </a:solidFill>
              <a:uFillTx/>
              <a:latin typeface="Arial" panose="020B0704020202020204" pitchFamily="34" charset="0"/>
              <a:ea typeface="Arial Unicode MS" panose="020B0604020202020204" charset="-122"/>
            </a:endParaRPr>
          </a:p>
          <a:p>
            <a:pPr algn="l"/>
            <a:r>
              <a:rPr lang="zh-CN" altLang="en-US">
                <a:solidFill>
                  <a:schemeClr val="tx2"/>
                </a:solidFill>
                <a:uFillTx/>
                <a:latin typeface="Arial" panose="020B0704020202020204" pitchFamily="34" charset="0"/>
                <a:ea typeface="Arial Unicode MS" panose="020B0604020202020204" charset="-122"/>
                <a:sym typeface="+mn-ea"/>
              </a:rPr>
              <a:t>Relevance: </a:t>
            </a:r>
            <a:endParaRPr lang="zh-CN" altLang="en-US">
              <a:solidFill>
                <a:schemeClr val="tx2"/>
              </a:solidFill>
              <a:uFillTx/>
              <a:latin typeface="Arial" panose="020B0704020202020204" pitchFamily="34" charset="0"/>
              <a:ea typeface="Arial Unicode MS" panose="020B0604020202020204" charset="-122"/>
              <a:sym typeface="+mn-ea"/>
            </a:endParaRPr>
          </a:p>
          <a:p>
            <a:pPr algn="l"/>
            <a:r>
              <a:rPr lang="zh-CN" altLang="en-US">
                <a:solidFill>
                  <a:schemeClr val="tx2"/>
                </a:solidFill>
                <a:uFillTx/>
                <a:latin typeface="Arial" panose="020B0704020202020204" pitchFamily="34" charset="0"/>
                <a:ea typeface="Arial Unicode MS" panose="020B0604020202020204" charset="-122"/>
                <a:sym typeface="+mn-ea"/>
              </a:rPr>
              <a:t>Rely on specific theory to analy</a:t>
            </a:r>
            <a:r>
              <a:rPr lang="en-US" altLang="zh-CN">
                <a:solidFill>
                  <a:schemeClr val="tx2"/>
                </a:solidFill>
                <a:uFillTx/>
                <a:latin typeface="Arial" panose="020B0704020202020204" pitchFamily="34" charset="0"/>
                <a:ea typeface="Arial Unicode MS" panose="020B0604020202020204" charset="-122"/>
                <a:sym typeface="+mn-ea"/>
              </a:rPr>
              <a:t>s</a:t>
            </a:r>
            <a:r>
              <a:rPr lang="zh-CN" altLang="en-US">
                <a:solidFill>
                  <a:schemeClr val="tx2"/>
                </a:solidFill>
                <a:uFillTx/>
                <a:latin typeface="Arial" panose="020B0704020202020204" pitchFamily="34" charset="0"/>
                <a:ea typeface="Arial Unicode MS" panose="020B0604020202020204" charset="-122"/>
                <a:sym typeface="+mn-ea"/>
              </a:rPr>
              <a:t>e</a:t>
            </a:r>
            <a:endParaRPr lang="zh-CN" altLang="en-US">
              <a:solidFill>
                <a:schemeClr val="tx2"/>
              </a:solidFill>
              <a:uFillTx/>
              <a:latin typeface="Arial" panose="020B0704020202020204" pitchFamily="34" charset="0"/>
              <a:ea typeface="Arial Unicode MS" panose="020B0604020202020204" charset="-122"/>
              <a:sym typeface="+mn-ea"/>
            </a:endParaRPr>
          </a:p>
          <a:p>
            <a:pPr algn="l"/>
            <a:r>
              <a:rPr lang="zh-CN" altLang="en-US" b="1">
                <a:solidFill>
                  <a:schemeClr val="tx2"/>
                </a:solidFill>
                <a:uFillTx/>
                <a:latin typeface="Arial" panose="020B0704020202020204" pitchFamily="34" charset="0"/>
                <a:ea typeface="Arial Unicode MS" panose="020B0604020202020204" charset="-122"/>
                <a:sym typeface="+mn-ea"/>
              </a:rPr>
              <a:t>Strengths:</a:t>
            </a:r>
            <a:r>
              <a:rPr lang="zh-CN" altLang="en-US">
                <a:solidFill>
                  <a:schemeClr val="tx2"/>
                </a:solidFill>
                <a:uFillTx/>
                <a:latin typeface="Arial" panose="020B0704020202020204" pitchFamily="34" charset="0"/>
                <a:ea typeface="Arial Unicode MS" panose="020B0604020202020204" charset="-122"/>
                <a:sym typeface="+mn-ea"/>
              </a:rPr>
              <a:t> </a:t>
            </a:r>
            <a:endParaRPr lang="zh-CN" altLang="en-US">
              <a:solidFill>
                <a:schemeClr val="tx2"/>
              </a:solidFill>
              <a:uFillTx/>
              <a:latin typeface="Arial" panose="020B0704020202020204" pitchFamily="34" charset="0"/>
              <a:ea typeface="Arial Unicode MS" panose="020B0604020202020204" charset="-122"/>
              <a:sym typeface="+mn-ea"/>
            </a:endParaRPr>
          </a:p>
          <a:p>
            <a:pPr algn="l"/>
            <a:r>
              <a:rPr lang="en-US" altLang="zh-CN">
                <a:solidFill>
                  <a:schemeClr val="tx2"/>
                </a:solidFill>
                <a:uFillTx/>
                <a:latin typeface="Arial" panose="020B0704020202020204" pitchFamily="34" charset="0"/>
                <a:ea typeface="Arial Unicode MS" panose="020B0604020202020204" charset="-122"/>
                <a:sym typeface="+mn-ea"/>
              </a:rPr>
              <a:t>·</a:t>
            </a:r>
            <a:r>
              <a:rPr lang="zh-CN" altLang="en-US">
                <a:solidFill>
                  <a:schemeClr val="tx2"/>
                </a:solidFill>
                <a:uFillTx/>
                <a:latin typeface="Arial" panose="020B0704020202020204" pitchFamily="34" charset="0"/>
                <a:ea typeface="Arial Unicode MS" panose="020B0604020202020204" charset="-122"/>
                <a:sym typeface="+mn-ea"/>
              </a:rPr>
              <a:t>Provides specific experimental conclusions.</a:t>
            </a:r>
            <a:endParaRPr lang="zh-CN" altLang="en-US">
              <a:solidFill>
                <a:schemeClr val="tx2"/>
              </a:solidFill>
              <a:uFillTx/>
              <a:latin typeface="Arial" panose="020B0704020202020204" pitchFamily="34" charset="0"/>
              <a:ea typeface="Arial Unicode MS" panose="020B0604020202020204" charset="-122"/>
              <a:sym typeface="+mn-ea"/>
            </a:endParaRPr>
          </a:p>
          <a:p>
            <a:pPr algn="l"/>
            <a:r>
              <a:rPr lang="en-US" altLang="zh-CN">
                <a:solidFill>
                  <a:schemeClr val="tx2"/>
                </a:solidFill>
                <a:uFillTx/>
                <a:latin typeface="Arial" panose="020B0704020202020204" pitchFamily="34" charset="0"/>
                <a:ea typeface="Arial Unicode MS" panose="020B0604020202020204" charset="-122"/>
                <a:sym typeface="+mn-ea"/>
              </a:rPr>
              <a:t>·The theoretical argument is very clear</a:t>
            </a:r>
            <a:endParaRPr lang="en-US" altLang="zh-CN">
              <a:solidFill>
                <a:schemeClr val="tx2"/>
              </a:solidFill>
              <a:uFillTx/>
              <a:latin typeface="Arial" panose="020B0704020202020204" pitchFamily="34" charset="0"/>
              <a:ea typeface="Arial Unicode MS" panose="020B0604020202020204" charset="-122"/>
              <a:sym typeface="+mn-ea"/>
            </a:endParaRPr>
          </a:p>
          <a:p>
            <a:pPr algn="l"/>
            <a:r>
              <a:rPr lang="zh-CN" altLang="en-US" b="1">
                <a:solidFill>
                  <a:schemeClr val="tx2"/>
                </a:solidFill>
                <a:uFillTx/>
                <a:latin typeface="Arial" panose="020B0704020202020204" pitchFamily="34" charset="0"/>
                <a:ea typeface="Arial Unicode MS" panose="020B0604020202020204" charset="-122"/>
                <a:sym typeface="+mn-ea"/>
              </a:rPr>
              <a:t>Weaknesses:</a:t>
            </a:r>
            <a:r>
              <a:rPr lang="zh-CN" altLang="en-US">
                <a:solidFill>
                  <a:schemeClr val="tx2"/>
                </a:solidFill>
                <a:uFillTx/>
                <a:latin typeface="Arial" panose="020B0704020202020204" pitchFamily="34" charset="0"/>
                <a:ea typeface="Arial Unicode MS" panose="020B0604020202020204" charset="-122"/>
                <a:sym typeface="+mn-ea"/>
              </a:rPr>
              <a:t> The results are abstract and difficult to implement</a:t>
            </a:r>
            <a:endParaRPr lang="zh-CN" altLang="en-US">
              <a:solidFill>
                <a:schemeClr val="tx2"/>
              </a:solidFill>
              <a:uFillTx/>
              <a:latin typeface="Arial" panose="020B0704020202020204" pitchFamily="34" charset="0"/>
              <a:ea typeface="Arial Unicode MS" panose="020B0604020202020204" charset="-122"/>
              <a:sym typeface="+mn-ea"/>
            </a:endParaRPr>
          </a:p>
        </p:txBody>
      </p:sp>
      <p:sp>
        <p:nvSpPr>
          <p:cNvPr id="28" name="文本框 27"/>
          <p:cNvSpPr txBox="1"/>
          <p:nvPr/>
        </p:nvSpPr>
        <p:spPr>
          <a:xfrm>
            <a:off x="219710" y="754380"/>
            <a:ext cx="4234815" cy="4503420"/>
          </a:xfrm>
          <a:prstGeom prst="rect">
            <a:avLst/>
          </a:prstGeom>
          <a:noFill/>
        </p:spPr>
        <p:txBody>
          <a:bodyPr wrap="square" rtlCol="0" anchor="t">
            <a:noAutofit/>
          </a:bodyPr>
          <a:p>
            <a:endParaRPr lang="zh-CN" altLang="en-US">
              <a:solidFill>
                <a:schemeClr val="tx2"/>
              </a:solidFill>
              <a:uFillTx/>
              <a:latin typeface="Arial" panose="020B0704020202020204" pitchFamily="34" charset="0"/>
              <a:ea typeface="Arial Unicode MS" panose="020B0604020202020204" charset="-122"/>
            </a:endParaRPr>
          </a:p>
          <a:p>
            <a:endParaRPr lang="zh-CN" altLang="en-US">
              <a:solidFill>
                <a:schemeClr val="tx2"/>
              </a:solidFill>
              <a:uFillTx/>
              <a:latin typeface="Arial" panose="020B0704020202020204" pitchFamily="34" charset="0"/>
              <a:ea typeface="Arial Unicode MS" panose="020B0604020202020204" charset="-122"/>
            </a:endParaRPr>
          </a:p>
          <a:p>
            <a:r>
              <a:rPr lang="zh-CN" altLang="en-US">
                <a:solidFill>
                  <a:schemeClr val="tx2"/>
                </a:solidFill>
                <a:uFillTx/>
                <a:latin typeface="Arial" panose="020B0704020202020204" pitchFamily="34" charset="0"/>
                <a:ea typeface="Arial Unicode MS" panose="020B0604020202020204" charset="-122"/>
              </a:rPr>
              <a:t>Paper </a:t>
            </a:r>
            <a:r>
              <a:rPr lang="en-US" altLang="zh-CN">
                <a:solidFill>
                  <a:schemeClr val="tx2"/>
                </a:solidFill>
                <a:uFillTx/>
                <a:latin typeface="Arial" panose="020B0704020202020204" pitchFamily="34" charset="0"/>
                <a:ea typeface="Arial Unicode MS" panose="020B0604020202020204" charset="-122"/>
              </a:rPr>
              <a:t>1</a:t>
            </a:r>
            <a:r>
              <a:rPr lang="zh-CN" altLang="en-US">
                <a:solidFill>
                  <a:schemeClr val="tx2"/>
                </a:solidFill>
                <a:uFillTx/>
                <a:latin typeface="Arial" panose="020B0704020202020204" pitchFamily="34" charset="0"/>
                <a:ea typeface="Arial Unicode MS" panose="020B0604020202020204" charset="-122"/>
              </a:rPr>
              <a:t>:</a:t>
            </a:r>
            <a:endParaRPr lang="zh-CN" altLang="en-US">
              <a:solidFill>
                <a:schemeClr val="tx2"/>
              </a:solidFill>
              <a:uFillTx/>
              <a:latin typeface="Arial" panose="020B0704020202020204" pitchFamily="34" charset="0"/>
              <a:ea typeface="Arial Unicode MS" panose="020B0604020202020204" charset="-122"/>
            </a:endParaRPr>
          </a:p>
          <a:p>
            <a:r>
              <a:rPr lang="zh-CN" altLang="en-US">
                <a:solidFill>
                  <a:schemeClr val="tx2"/>
                </a:solidFill>
                <a:uFillTx/>
                <a:latin typeface="Arial" panose="020B0704020202020204" pitchFamily="34" charset="0"/>
                <a:ea typeface="Arial Unicode MS" panose="020B0604020202020204" charset="-122"/>
              </a:rPr>
              <a:t>Relevance: </a:t>
            </a:r>
            <a:endParaRPr lang="zh-CN" altLang="en-US">
              <a:solidFill>
                <a:schemeClr val="tx2"/>
              </a:solidFill>
              <a:uFillTx/>
              <a:latin typeface="Arial" panose="020B0704020202020204" pitchFamily="34" charset="0"/>
              <a:ea typeface="Arial Unicode MS" panose="020B0604020202020204" charset="-122"/>
            </a:endParaRPr>
          </a:p>
          <a:p>
            <a:r>
              <a:rPr lang="zh-CN" altLang="en-US" b="1">
                <a:solidFill>
                  <a:schemeClr val="tx2"/>
                </a:solidFill>
                <a:uFillTx/>
                <a:latin typeface="Arial" panose="020B0704020202020204" pitchFamily="34" charset="0"/>
                <a:ea typeface="Arial Unicode MS" panose="020B0604020202020204" charset="-122"/>
                <a:cs typeface="Arial Bold" panose="020B0704020202020204" charset="0"/>
              </a:rPr>
              <a:t>The mixed research method is effective</a:t>
            </a:r>
            <a:endParaRPr lang="zh-CN" altLang="en-US" b="1">
              <a:solidFill>
                <a:schemeClr val="tx2"/>
              </a:solidFill>
              <a:uFillTx/>
              <a:latin typeface="Arial" panose="020B0704020202020204" pitchFamily="34" charset="0"/>
              <a:ea typeface="Arial Unicode MS" panose="020B0604020202020204" charset="-122"/>
              <a:cs typeface="Arial Bold" panose="020B0704020202020204" charset="0"/>
            </a:endParaRPr>
          </a:p>
          <a:p>
            <a:r>
              <a:rPr lang="zh-CN" altLang="en-US" b="1">
                <a:solidFill>
                  <a:schemeClr val="tx2"/>
                </a:solidFill>
                <a:uFillTx/>
                <a:latin typeface="Arial Bold" panose="020B0704020202020204" charset="0"/>
                <a:ea typeface="Arial Unicode MS" panose="020B0604020202020204" charset="-122"/>
                <a:cs typeface="Arial Bold" panose="020B0704020202020204" charset="0"/>
              </a:rPr>
              <a:t>Strengths</a:t>
            </a:r>
            <a:r>
              <a:rPr lang="zh-CN" altLang="en-US">
                <a:solidFill>
                  <a:schemeClr val="tx2"/>
                </a:solidFill>
                <a:uFillTx/>
                <a:latin typeface="Arial" panose="020B0704020202020204" pitchFamily="34" charset="0"/>
                <a:ea typeface="Arial Unicode MS" panose="020B0604020202020204" charset="-122"/>
              </a:rPr>
              <a:t>: </a:t>
            </a:r>
            <a:endParaRPr lang="zh-CN" altLang="en-US">
              <a:solidFill>
                <a:schemeClr val="tx2"/>
              </a:solidFill>
              <a:uFillTx/>
              <a:latin typeface="Arial" panose="020B0704020202020204" pitchFamily="34" charset="0"/>
              <a:ea typeface="Arial Unicode MS" panose="020B0604020202020204" charset="-122"/>
            </a:endParaRPr>
          </a:p>
          <a:p>
            <a:r>
              <a:rPr lang="en-US" altLang="zh-CN">
                <a:solidFill>
                  <a:schemeClr val="tx2"/>
                </a:solidFill>
                <a:uFillTx/>
                <a:latin typeface="Arial" panose="020B0704020202020204" pitchFamily="34" charset="0"/>
                <a:ea typeface="Arial Unicode MS" panose="020B0604020202020204" charset="-122"/>
              </a:rPr>
              <a:t>·</a:t>
            </a:r>
            <a:r>
              <a:rPr lang="zh-CN" altLang="en-US">
                <a:solidFill>
                  <a:schemeClr val="tx2"/>
                </a:solidFill>
                <a:uFillTx/>
                <a:latin typeface="Arial" panose="020B0704020202020204" pitchFamily="34" charset="0"/>
                <a:ea typeface="Arial Unicode MS" panose="020B0604020202020204" charset="-122"/>
              </a:rPr>
              <a:t>Strong data support</a:t>
            </a:r>
            <a:endParaRPr lang="zh-CN" altLang="en-US">
              <a:solidFill>
                <a:schemeClr val="tx2"/>
              </a:solidFill>
              <a:uFillTx/>
              <a:latin typeface="Arial" panose="020B0704020202020204" pitchFamily="34" charset="0"/>
              <a:ea typeface="Arial Unicode MS" panose="020B0604020202020204" charset="-122"/>
            </a:endParaRPr>
          </a:p>
          <a:p>
            <a:r>
              <a:rPr lang="en-US" altLang="zh-CN">
                <a:solidFill>
                  <a:schemeClr val="tx2"/>
                </a:solidFill>
                <a:uFillTx/>
                <a:latin typeface="Arial" panose="020B0704020202020204" pitchFamily="34" charset="0"/>
                <a:ea typeface="Arial Unicode MS" panose="020B0604020202020204" charset="-122"/>
              </a:rPr>
              <a:t>·</a:t>
            </a:r>
            <a:r>
              <a:rPr lang="zh-CN" altLang="en-US">
                <a:solidFill>
                  <a:schemeClr val="tx2"/>
                </a:solidFill>
                <a:uFillTx/>
                <a:latin typeface="Arial" panose="020B0704020202020204" pitchFamily="34" charset="0"/>
                <a:ea typeface="Arial Unicode MS" panose="020B0604020202020204" charset="-122"/>
              </a:rPr>
              <a:t>the empirical research process is clear</a:t>
            </a:r>
            <a:endParaRPr lang="zh-CN" altLang="en-US" b="1">
              <a:solidFill>
                <a:schemeClr val="tx2"/>
              </a:solidFill>
              <a:uFillTx/>
              <a:latin typeface="Arial Bold" panose="020B0704020202020204" charset="0"/>
              <a:ea typeface="Arial Unicode MS" panose="020B0604020202020204" charset="-122"/>
              <a:cs typeface="Arial Bold" panose="020B0704020202020204" charset="0"/>
            </a:endParaRPr>
          </a:p>
          <a:p>
            <a:r>
              <a:rPr lang="zh-CN" altLang="en-US" b="1">
                <a:solidFill>
                  <a:schemeClr val="tx2"/>
                </a:solidFill>
                <a:uFillTx/>
                <a:latin typeface="Arial Bold" panose="020B0704020202020204" charset="0"/>
                <a:ea typeface="Arial Unicode MS" panose="020B0604020202020204" charset="-122"/>
                <a:cs typeface="Arial Bold" panose="020B0704020202020204" charset="0"/>
              </a:rPr>
              <a:t>Weaknesses:</a:t>
            </a:r>
            <a:r>
              <a:rPr lang="zh-CN" altLang="en-US">
                <a:solidFill>
                  <a:schemeClr val="tx2"/>
                </a:solidFill>
                <a:uFillTx/>
                <a:latin typeface="Arial" panose="020B0704020202020204" pitchFamily="34" charset="0"/>
                <a:ea typeface="Arial Unicode MS" panose="020B0604020202020204" charset="-122"/>
              </a:rPr>
              <a:t> The results of the study showed that students said they needed more time for the </a:t>
            </a:r>
            <a:r>
              <a:rPr lang="en-US" altLang="zh-CN">
                <a:solidFill>
                  <a:schemeClr val="tx2"/>
                </a:solidFill>
                <a:uFillTx/>
                <a:latin typeface="Arial" panose="020B0704020202020204" pitchFamily="34" charset="0"/>
                <a:ea typeface="Arial Unicode MS" panose="020B0604020202020204" charset="-122"/>
              </a:rPr>
              <a:t>blend</a:t>
            </a:r>
            <a:r>
              <a:rPr lang="zh-CN" altLang="en-US">
                <a:solidFill>
                  <a:schemeClr val="tx2"/>
                </a:solidFill>
                <a:uFillTx/>
                <a:latin typeface="Arial" panose="020B0704020202020204" pitchFamily="34" charset="0"/>
                <a:ea typeface="Arial Unicode MS" panose="020B0604020202020204" charset="-122"/>
              </a:rPr>
              <a:t>ed study, but the researchers ignored the students' feelings, but the researchers focused on whether the scores improved</a:t>
            </a:r>
            <a:endParaRPr lang="zh-CN" altLang="en-US">
              <a:solidFill>
                <a:schemeClr val="tx2"/>
              </a:solidFill>
              <a:uFillTx/>
              <a:latin typeface="Arial" panose="020B0704020202020204" pitchFamily="34" charset="0"/>
              <a:ea typeface="Arial Unicode MS" panose="020B0604020202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1">
            <a:alphaModFix amt="53000"/>
          </a:blip>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a:off x="4424901" y="881847"/>
            <a:ext cx="294198" cy="0"/>
          </a:xfrm>
          <a:prstGeom prst="line">
            <a:avLst/>
          </a:prstGeom>
          <a:ln w="28575">
            <a:solidFill>
              <a:srgbClr val="C0A980"/>
            </a:solidFill>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189230" y="264160"/>
            <a:ext cx="8393430" cy="616585"/>
          </a:xfrm>
          <a:prstGeom prst="rect">
            <a:avLst/>
          </a:prstGeom>
          <a:noFill/>
        </p:spPr>
        <p:txBody>
          <a:bodyPr wrap="square" rtlCol="0">
            <a:noAutofit/>
          </a:bodyPr>
          <a:p>
            <a:r>
              <a:rPr lang="en-US" altLang="zh-CN" sz="2800">
                <a:solidFill>
                  <a:schemeClr val="tx1"/>
                </a:solidFill>
                <a:uFillTx/>
                <a:latin typeface="Arial" panose="020B0704020202020204" pitchFamily="34" charset="0"/>
                <a:ea typeface="Arial Unicode MS" panose="020B0604020202020204" charset="-122"/>
                <a:sym typeface="+mn-ea"/>
              </a:rPr>
              <a:t>·</a:t>
            </a:r>
            <a:r>
              <a:rPr lang="zh-CN" altLang="en-US" sz="2800">
                <a:solidFill>
                  <a:schemeClr val="tx1"/>
                </a:solidFill>
                <a:uFillTx/>
                <a:latin typeface="Arial" panose="020B0704020202020204" pitchFamily="34" charset="0"/>
                <a:ea typeface="Arial Unicode MS" panose="020B0604020202020204" charset="-122"/>
                <a:sym typeface="+mn-ea"/>
              </a:rPr>
              <a:t>Conclusion; Gaps; Refined Research Questions</a:t>
            </a:r>
            <a:endParaRPr lang="zh-CN" altLang="en-US" sz="2800">
              <a:solidFill>
                <a:schemeClr val="tx1"/>
              </a:solidFill>
              <a:uFillTx/>
              <a:latin typeface="Arial" panose="020B0704020202020204" pitchFamily="34" charset="0"/>
              <a:ea typeface="Arial Unicode MS" panose="020B0604020202020204" charset="-122"/>
            </a:endParaRPr>
          </a:p>
          <a:p>
            <a:r>
              <a:rPr lang="zh-CN" altLang="en-US" sz="2800" noProof="0" dirty="0">
                <a:ln>
                  <a:noFill/>
                </a:ln>
                <a:solidFill>
                  <a:srgbClr val="C0A980"/>
                </a:solidFill>
                <a:effectLst/>
                <a:uLnTx/>
                <a:uFillTx/>
                <a:latin typeface="Calibri Light" panose="020F0302020204030204" pitchFamily="34" charset="0"/>
                <a:ea typeface="汉仪大宋简" panose="02010609000101010101" pitchFamily="49" charset="-122"/>
                <a:sym typeface="Calibri Light" panose="020F0302020204030204" pitchFamily="34" charset="0"/>
              </a:rPr>
              <a:t> </a:t>
            </a:r>
            <a:endParaRPr lang="zh-CN" altLang="en-US" sz="2800">
              <a:solidFill>
                <a:srgbClr val="C0A980"/>
              </a:solidFill>
              <a:latin typeface="Butler" panose="02070803080706020303" pitchFamily="18" charset="0"/>
              <a:ea typeface="+mj-ea"/>
            </a:endParaRPr>
          </a:p>
        </p:txBody>
      </p:sp>
      <p:sp>
        <p:nvSpPr>
          <p:cNvPr id="23" name="圆角矩形 22"/>
          <p:cNvSpPr/>
          <p:nvPr/>
        </p:nvSpPr>
        <p:spPr>
          <a:xfrm>
            <a:off x="66675" y="963295"/>
            <a:ext cx="9010650" cy="4009390"/>
          </a:xfrm>
          <a:prstGeom prst="roundRect">
            <a:avLst/>
          </a:prstGeom>
          <a:solidFill>
            <a:schemeClr val="accent1">
              <a:lumMod val="20000"/>
              <a:lumOff val="80000"/>
            </a:schemeClr>
          </a:solidFill>
        </p:spPr>
        <p:style>
          <a:lnRef idx="2">
            <a:schemeClr val="accent1">
              <a:lumMod val="75000"/>
            </a:schemeClr>
          </a:lnRef>
          <a:fillRef idx="1">
            <a:schemeClr val="accent1"/>
          </a:fillRef>
          <a:effectRef idx="0">
            <a:srgbClr val="FFFFFF"/>
          </a:effectRef>
          <a:fontRef idx="minor">
            <a:schemeClr val="lt1"/>
          </a:fontRef>
        </p:style>
        <p:txBody>
          <a:bodyPr rtlCol="0" anchor="ctr"/>
          <a:p>
            <a:pPr algn="l"/>
            <a:r>
              <a:rPr lang="zh-CN" altLang="en-US" sz="1600" b="1">
                <a:solidFill>
                  <a:schemeClr val="tx1"/>
                </a:solidFill>
                <a:uFillTx/>
                <a:latin typeface="Arial Unicode MS" panose="020B0604020202020204" charset="-122"/>
                <a:ea typeface="Arial Unicode MS" panose="020B0604020202020204" charset="-122"/>
                <a:cs typeface="Arial Regular" panose="020B0704020202020204" charset="0"/>
              </a:rPr>
              <a:t>Conclusions: </a:t>
            </a:r>
            <a:r>
              <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rPr>
              <a:t>The blended teaching model has good promise in improving classroom outcomes</a:t>
            </a:r>
            <a:r>
              <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rPr>
              <a:t>.</a:t>
            </a:r>
            <a:endParaRPr lang="en-US" altLang="zh-CN" sz="1600" b="1">
              <a:solidFill>
                <a:schemeClr val="tx1"/>
              </a:solidFill>
              <a:uFillTx/>
              <a:latin typeface="Arial Unicode MS" panose="020B0604020202020204" charset="-122"/>
              <a:ea typeface="Arial Unicode MS" panose="020B0604020202020204" charset="-122"/>
              <a:cs typeface="Arial Regular" panose="020B0704020202020204" charset="0"/>
              <a:sym typeface="+mn-ea"/>
            </a:endParaRPr>
          </a:p>
          <a:p>
            <a:pPr algn="l"/>
            <a:r>
              <a:rPr lang="en-US" altLang="zh-CN" sz="1600" b="1">
                <a:solidFill>
                  <a:schemeClr val="tx1"/>
                </a:solidFill>
                <a:uFillTx/>
                <a:latin typeface="Arial Unicode MS" panose="020B0604020202020204" charset="-122"/>
                <a:ea typeface="Arial Unicode MS" panose="020B0604020202020204" charset="-122"/>
                <a:cs typeface="Arial Regular" panose="020B0704020202020204" charset="0"/>
              </a:rPr>
              <a:t>Gap</a:t>
            </a:r>
            <a:r>
              <a:rPr lang="zh-CN" altLang="en-US" sz="1600" b="1">
                <a:solidFill>
                  <a:schemeClr val="tx1"/>
                </a:solidFill>
                <a:uFillTx/>
                <a:latin typeface="Arial Unicode MS" panose="020B0604020202020204" charset="-122"/>
                <a:ea typeface="Arial Unicode MS" panose="020B0604020202020204" charset="-122"/>
                <a:cs typeface="Arial Regular" panose="020B0704020202020204" charset="0"/>
              </a:rPr>
              <a:t>:</a:t>
            </a:r>
            <a:r>
              <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rPr>
              <a:t> </a:t>
            </a:r>
            <a:r>
              <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rPr>
              <a:t>B</a:t>
            </a:r>
            <a:r>
              <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sym typeface="+mn-ea"/>
              </a:rPr>
              <a:t>oth papers overemphasize the advantages of blended instruction and fail to address the challenges faced by teachers and students, such as teachers needing more time to prepare for online courses and students needing more time for fragmented learning. </a:t>
            </a:r>
            <a:endPar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sym typeface="+mn-ea"/>
            </a:endParaRPr>
          </a:p>
          <a:p>
            <a:pPr algn="l"/>
            <a:r>
              <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sym typeface="+mn-ea"/>
              </a:rPr>
              <a:t>They do not discuss the disadvantages of blended learning in depth. And I personally find their conclusions difficult to implement.</a:t>
            </a:r>
            <a:endPar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sym typeface="+mn-ea"/>
            </a:endParaRPr>
          </a:p>
          <a:p>
            <a:pPr algn="l"/>
            <a:endPar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endParaRPr>
          </a:p>
          <a:p>
            <a:pPr algn="l"/>
            <a:r>
              <a:rPr lang="zh-CN" altLang="en-US" sz="1600" b="1">
                <a:solidFill>
                  <a:schemeClr val="tx1"/>
                </a:solidFill>
                <a:uFillTx/>
                <a:latin typeface="Arial Unicode MS" panose="020B0604020202020204" charset="-122"/>
                <a:ea typeface="Arial Unicode MS" panose="020B0604020202020204" charset="-122"/>
                <a:cs typeface="Arial Regular" panose="020B0704020202020204" charset="0"/>
              </a:rPr>
              <a:t>Refined Research Questions:</a:t>
            </a:r>
            <a:endParaRPr lang="zh-CN" altLang="en-US" sz="1600" b="1">
              <a:solidFill>
                <a:schemeClr val="tx1"/>
              </a:solidFill>
              <a:uFillTx/>
              <a:latin typeface="Arial Unicode MS" panose="020B0604020202020204" charset="-122"/>
              <a:ea typeface="Arial Unicode MS" panose="020B0604020202020204" charset="-122"/>
              <a:cs typeface="Arial Regular" panose="020B0704020202020204" charset="0"/>
            </a:endParaRPr>
          </a:p>
          <a:p>
            <a:pPr algn="l"/>
            <a:r>
              <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rPr>
              <a:t>What are the negative effects of blended teaching on students and teachers?How to avoid？</a:t>
            </a:r>
            <a:endPar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endParaRPr>
          </a:p>
          <a:p>
            <a:pPr algn="l"/>
            <a:r>
              <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rPr>
              <a:t>How can the balance between online and offline teaching be optimized in </a:t>
            </a:r>
            <a:r>
              <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rPr>
              <a:t>blend</a:t>
            </a:r>
            <a:r>
              <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rPr>
              <a:t>ed teaching modes?</a:t>
            </a:r>
            <a:endPar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endParaRPr>
          </a:p>
          <a:p>
            <a:pPr algn="l"/>
            <a:r>
              <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rPr>
              <a:t>What are the long-term effects of </a:t>
            </a:r>
            <a:r>
              <a:rPr lang="en-US" altLang="zh-CN" sz="1600">
                <a:solidFill>
                  <a:schemeClr val="tx1"/>
                </a:solidFill>
                <a:uFillTx/>
                <a:latin typeface="Arial Unicode MS" panose="020B0604020202020204" charset="-122"/>
                <a:ea typeface="Arial Unicode MS" panose="020B0604020202020204" charset="-122"/>
                <a:cs typeface="Arial Regular" panose="020B0704020202020204" charset="0"/>
              </a:rPr>
              <a:t>blend</a:t>
            </a:r>
            <a:r>
              <a:rPr lang="zh-CN" altLang="en-US" sz="1600">
                <a:solidFill>
                  <a:schemeClr val="tx1"/>
                </a:solidFill>
                <a:uFillTx/>
                <a:latin typeface="Arial Unicode MS" panose="020B0604020202020204" charset="-122"/>
                <a:ea typeface="Arial Unicode MS" panose="020B0604020202020204" charset="-122"/>
                <a:cs typeface="Arial Regular" panose="020B0704020202020204" charset="0"/>
              </a:rPr>
              <a:t>ed teachi</a:t>
            </a:r>
            <a:r>
              <a:rPr lang="zh-CN" altLang="en-US" sz="1600">
                <a:solidFill>
                  <a:schemeClr val="tx1"/>
                </a:solidFill>
                <a:uFillTx/>
                <a:latin typeface="Arial Unicode MS" panose="020B0604020202020204" charset="-122"/>
                <a:ea typeface="Arial Unicode MS" panose="020B0604020202020204" charset="-122"/>
              </a:rPr>
              <a:t>ng modes on students' academic performance and autonomous learning ability?</a:t>
            </a:r>
            <a:endParaRPr lang="zh-CN" altLang="en-US" sz="1600">
              <a:solidFill>
                <a:schemeClr val="tx1"/>
              </a:solidFill>
              <a:uFillTx/>
              <a:latin typeface="Arial Unicode MS" panose="020B0604020202020204" charset="-122"/>
              <a:ea typeface="Arial Unicode MS" panose="020B0604020202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9"/>
          <p:cNvSpPr txBox="1"/>
          <p:nvPr/>
        </p:nvSpPr>
        <p:spPr>
          <a:xfrm>
            <a:off x="-116" y="290571"/>
            <a:ext cx="4840086" cy="922020"/>
          </a:xfrm>
          <a:prstGeom prst="rect">
            <a:avLst/>
          </a:prstGeom>
          <a:noFill/>
        </p:spPr>
        <p:txBody>
          <a:bodyPr wrap="square" rtlCol="0">
            <a:spAutoFit/>
          </a:bodyPr>
          <a:lstStyle/>
          <a:p>
            <a:r>
              <a:rPr lang="en-US" altLang="zh-CN" sz="5400">
                <a:solidFill>
                  <a:srgbClr val="C0A980"/>
                </a:solidFill>
                <a:latin typeface="Butler" panose="02070803080706020303" pitchFamily="18" charset="0"/>
                <a:ea typeface="+mj-ea"/>
              </a:rPr>
              <a:t>Reference</a:t>
            </a:r>
            <a:r>
              <a:rPr lang="zh-CN" altLang="en-US" sz="5400">
                <a:solidFill>
                  <a:srgbClr val="C0A980"/>
                </a:solidFill>
                <a:latin typeface="Butler" panose="02070803080706020303" pitchFamily="18" charset="0"/>
                <a:ea typeface="+mj-ea"/>
              </a:rPr>
              <a:t>：</a:t>
            </a:r>
            <a:endParaRPr lang="zh-CN" altLang="en-US" sz="5400">
              <a:solidFill>
                <a:srgbClr val="C0A980"/>
              </a:solidFill>
              <a:latin typeface="Butler" panose="02070803080706020303" pitchFamily="18" charset="0"/>
              <a:ea typeface="+mj-ea"/>
            </a:endParaRPr>
          </a:p>
        </p:txBody>
      </p:sp>
      <p:grpSp>
        <p:nvGrpSpPr>
          <p:cNvPr id="9" name="Group 4"/>
          <p:cNvGrpSpPr>
            <a:grpSpLocks noChangeAspect="1"/>
          </p:cNvGrpSpPr>
          <p:nvPr/>
        </p:nvGrpSpPr>
        <p:grpSpPr bwMode="auto">
          <a:xfrm>
            <a:off x="6234113" y="3995738"/>
            <a:ext cx="1885950" cy="1041400"/>
            <a:chOff x="3927" y="2517"/>
            <a:chExt cx="1188" cy="656"/>
          </a:xfrm>
        </p:grpSpPr>
        <p:sp>
          <p:nvSpPr>
            <p:cNvPr id="21" name="Freeform 5"/>
            <p:cNvSpPr/>
            <p:nvPr/>
          </p:nvSpPr>
          <p:spPr bwMode="auto">
            <a:xfrm>
              <a:off x="4134" y="2517"/>
              <a:ext cx="613" cy="189"/>
            </a:xfrm>
            <a:custGeom>
              <a:avLst/>
              <a:gdLst>
                <a:gd name="T0" fmla="*/ 6 w 160"/>
                <a:gd name="T1" fmla="*/ 44 h 49"/>
                <a:gd name="T2" fmla="*/ 57 w 160"/>
                <a:gd name="T3" fmla="*/ 6 h 49"/>
                <a:gd name="T4" fmla="*/ 118 w 160"/>
                <a:gd name="T5" fmla="*/ 12 h 49"/>
                <a:gd name="T6" fmla="*/ 158 w 160"/>
                <a:gd name="T7" fmla="*/ 13 h 49"/>
                <a:gd name="T8" fmla="*/ 159 w 160"/>
                <a:gd name="T9" fmla="*/ 10 h 49"/>
                <a:gd name="T10" fmla="*/ 94 w 160"/>
                <a:gd name="T11" fmla="*/ 30 h 49"/>
                <a:gd name="T12" fmla="*/ 61 w 160"/>
                <a:gd name="T13" fmla="*/ 39 h 49"/>
                <a:gd name="T14" fmla="*/ 29 w 160"/>
                <a:gd name="T15" fmla="*/ 45 h 49"/>
                <a:gd name="T16" fmla="*/ 2 w 160"/>
                <a:gd name="T17" fmla="*/ 40 h 49"/>
                <a:gd name="T18" fmla="*/ 1 w 160"/>
                <a:gd name="T19" fmla="*/ 43 h 49"/>
                <a:gd name="T20" fmla="*/ 23 w 160"/>
                <a:gd name="T21" fmla="*/ 49 h 49"/>
                <a:gd name="T22" fmla="*/ 54 w 160"/>
                <a:gd name="T23" fmla="*/ 44 h 49"/>
                <a:gd name="T24" fmla="*/ 121 w 160"/>
                <a:gd name="T25" fmla="*/ 25 h 49"/>
                <a:gd name="T26" fmla="*/ 158 w 160"/>
                <a:gd name="T27" fmla="*/ 13 h 49"/>
                <a:gd name="T28" fmla="*/ 159 w 160"/>
                <a:gd name="T29" fmla="*/ 10 h 49"/>
                <a:gd name="T30" fmla="*/ 122 w 160"/>
                <a:gd name="T31" fmla="*/ 9 h 49"/>
                <a:gd name="T32" fmla="*/ 90 w 160"/>
                <a:gd name="T33" fmla="*/ 3 h 49"/>
                <a:gd name="T34" fmla="*/ 62 w 160"/>
                <a:gd name="T35" fmla="*/ 2 h 49"/>
                <a:gd name="T36" fmla="*/ 36 w 160"/>
                <a:gd name="T37" fmla="*/ 16 h 49"/>
                <a:gd name="T38" fmla="*/ 7 w 160"/>
                <a:gd name="T39" fmla="*/ 41 h 49"/>
                <a:gd name="T40" fmla="*/ 6 w 160"/>
                <a:gd name="T41" fmla="*/ 4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0" h="49">
                  <a:moveTo>
                    <a:pt x="6" y="44"/>
                  </a:moveTo>
                  <a:cubicBezTo>
                    <a:pt x="25" y="34"/>
                    <a:pt x="36" y="11"/>
                    <a:pt x="57" y="6"/>
                  </a:cubicBezTo>
                  <a:cubicBezTo>
                    <a:pt x="77" y="0"/>
                    <a:pt x="98" y="9"/>
                    <a:pt x="118" y="12"/>
                  </a:cubicBezTo>
                  <a:cubicBezTo>
                    <a:pt x="131" y="14"/>
                    <a:pt x="145" y="14"/>
                    <a:pt x="158" y="13"/>
                  </a:cubicBezTo>
                  <a:cubicBezTo>
                    <a:pt x="158" y="12"/>
                    <a:pt x="159" y="11"/>
                    <a:pt x="159" y="10"/>
                  </a:cubicBezTo>
                  <a:cubicBezTo>
                    <a:pt x="137" y="17"/>
                    <a:pt x="116" y="24"/>
                    <a:pt x="94" y="30"/>
                  </a:cubicBezTo>
                  <a:cubicBezTo>
                    <a:pt x="83" y="34"/>
                    <a:pt x="72" y="37"/>
                    <a:pt x="61" y="39"/>
                  </a:cubicBezTo>
                  <a:cubicBezTo>
                    <a:pt x="50" y="42"/>
                    <a:pt x="40" y="45"/>
                    <a:pt x="29" y="45"/>
                  </a:cubicBezTo>
                  <a:cubicBezTo>
                    <a:pt x="20" y="46"/>
                    <a:pt x="11" y="43"/>
                    <a:pt x="2" y="40"/>
                  </a:cubicBezTo>
                  <a:cubicBezTo>
                    <a:pt x="1" y="40"/>
                    <a:pt x="0" y="43"/>
                    <a:pt x="1" y="43"/>
                  </a:cubicBezTo>
                  <a:cubicBezTo>
                    <a:pt x="8" y="46"/>
                    <a:pt x="15" y="49"/>
                    <a:pt x="23" y="49"/>
                  </a:cubicBezTo>
                  <a:cubicBezTo>
                    <a:pt x="33" y="49"/>
                    <a:pt x="44" y="46"/>
                    <a:pt x="54" y="44"/>
                  </a:cubicBezTo>
                  <a:cubicBezTo>
                    <a:pt x="77" y="39"/>
                    <a:pt x="99" y="32"/>
                    <a:pt x="121" y="25"/>
                  </a:cubicBezTo>
                  <a:cubicBezTo>
                    <a:pt x="133" y="21"/>
                    <a:pt x="146" y="17"/>
                    <a:pt x="158" y="13"/>
                  </a:cubicBezTo>
                  <a:cubicBezTo>
                    <a:pt x="159" y="13"/>
                    <a:pt x="160" y="10"/>
                    <a:pt x="159" y="10"/>
                  </a:cubicBezTo>
                  <a:cubicBezTo>
                    <a:pt x="147" y="11"/>
                    <a:pt x="134" y="11"/>
                    <a:pt x="122" y="9"/>
                  </a:cubicBezTo>
                  <a:cubicBezTo>
                    <a:pt x="111" y="8"/>
                    <a:pt x="101" y="5"/>
                    <a:pt x="90" y="3"/>
                  </a:cubicBezTo>
                  <a:cubicBezTo>
                    <a:pt x="81" y="1"/>
                    <a:pt x="71" y="0"/>
                    <a:pt x="62" y="2"/>
                  </a:cubicBezTo>
                  <a:cubicBezTo>
                    <a:pt x="52" y="3"/>
                    <a:pt x="43" y="9"/>
                    <a:pt x="36" y="16"/>
                  </a:cubicBezTo>
                  <a:cubicBezTo>
                    <a:pt x="26" y="24"/>
                    <a:pt x="18" y="35"/>
                    <a:pt x="7" y="41"/>
                  </a:cubicBezTo>
                  <a:cubicBezTo>
                    <a:pt x="6" y="41"/>
                    <a:pt x="5" y="44"/>
                    <a:pt x="6" y="44"/>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6"/>
            <p:cNvSpPr/>
            <p:nvPr/>
          </p:nvSpPr>
          <p:spPr bwMode="auto">
            <a:xfrm>
              <a:off x="4004" y="2556"/>
              <a:ext cx="743" cy="193"/>
            </a:xfrm>
            <a:custGeom>
              <a:avLst/>
              <a:gdLst>
                <a:gd name="T0" fmla="*/ 193 w 194"/>
                <a:gd name="T1" fmla="*/ 0 h 50"/>
                <a:gd name="T2" fmla="*/ 108 w 194"/>
                <a:gd name="T3" fmla="*/ 10 h 50"/>
                <a:gd name="T4" fmla="*/ 87 w 194"/>
                <a:gd name="T5" fmla="*/ 13 h 50"/>
                <a:gd name="T6" fmla="*/ 67 w 194"/>
                <a:gd name="T7" fmla="*/ 18 h 50"/>
                <a:gd name="T8" fmla="*/ 47 w 194"/>
                <a:gd name="T9" fmla="*/ 28 h 50"/>
                <a:gd name="T10" fmla="*/ 27 w 194"/>
                <a:gd name="T11" fmla="*/ 32 h 50"/>
                <a:gd name="T12" fmla="*/ 0 w 194"/>
                <a:gd name="T13" fmla="*/ 48 h 50"/>
                <a:gd name="T14" fmla="*/ 2 w 194"/>
                <a:gd name="T15" fmla="*/ 46 h 50"/>
                <a:gd name="T16" fmla="*/ 8 w 194"/>
                <a:gd name="T17" fmla="*/ 41 h 50"/>
                <a:gd name="T18" fmla="*/ 16 w 194"/>
                <a:gd name="T19" fmla="*/ 38 h 50"/>
                <a:gd name="T20" fmla="*/ 31 w 194"/>
                <a:gd name="T21" fmla="*/ 34 h 50"/>
                <a:gd name="T22" fmla="*/ 50 w 194"/>
                <a:gd name="T23" fmla="*/ 30 h 50"/>
                <a:gd name="T24" fmla="*/ 68 w 194"/>
                <a:gd name="T25" fmla="*/ 20 h 50"/>
                <a:gd name="T26" fmla="*/ 88 w 194"/>
                <a:gd name="T27" fmla="*/ 16 h 50"/>
                <a:gd name="T28" fmla="*/ 107 w 194"/>
                <a:gd name="T29" fmla="*/ 13 h 50"/>
                <a:gd name="T30" fmla="*/ 147 w 194"/>
                <a:gd name="T31" fmla="*/ 7 h 50"/>
                <a:gd name="T32" fmla="*/ 192 w 194"/>
                <a:gd name="T33" fmla="*/ 3 h 50"/>
                <a:gd name="T34" fmla="*/ 193 w 194"/>
                <a:gd name="T35"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4" h="50">
                  <a:moveTo>
                    <a:pt x="193" y="0"/>
                  </a:moveTo>
                  <a:cubicBezTo>
                    <a:pt x="164" y="0"/>
                    <a:pt x="136" y="5"/>
                    <a:pt x="108" y="10"/>
                  </a:cubicBezTo>
                  <a:cubicBezTo>
                    <a:pt x="101" y="11"/>
                    <a:pt x="94" y="12"/>
                    <a:pt x="87" y="13"/>
                  </a:cubicBezTo>
                  <a:cubicBezTo>
                    <a:pt x="80" y="14"/>
                    <a:pt x="73" y="15"/>
                    <a:pt x="67" y="18"/>
                  </a:cubicBezTo>
                  <a:cubicBezTo>
                    <a:pt x="60" y="21"/>
                    <a:pt x="54" y="26"/>
                    <a:pt x="47" y="28"/>
                  </a:cubicBezTo>
                  <a:cubicBezTo>
                    <a:pt x="40" y="30"/>
                    <a:pt x="34" y="30"/>
                    <a:pt x="27" y="32"/>
                  </a:cubicBezTo>
                  <a:cubicBezTo>
                    <a:pt x="18" y="34"/>
                    <a:pt x="3" y="37"/>
                    <a:pt x="0" y="48"/>
                  </a:cubicBezTo>
                  <a:cubicBezTo>
                    <a:pt x="0" y="50"/>
                    <a:pt x="2" y="47"/>
                    <a:pt x="2" y="46"/>
                  </a:cubicBezTo>
                  <a:cubicBezTo>
                    <a:pt x="3" y="44"/>
                    <a:pt x="6" y="42"/>
                    <a:pt x="8" y="41"/>
                  </a:cubicBezTo>
                  <a:cubicBezTo>
                    <a:pt x="11" y="40"/>
                    <a:pt x="13" y="39"/>
                    <a:pt x="16" y="38"/>
                  </a:cubicBezTo>
                  <a:cubicBezTo>
                    <a:pt x="21" y="36"/>
                    <a:pt x="26" y="35"/>
                    <a:pt x="31" y="34"/>
                  </a:cubicBezTo>
                  <a:cubicBezTo>
                    <a:pt x="37" y="33"/>
                    <a:pt x="44" y="32"/>
                    <a:pt x="50" y="30"/>
                  </a:cubicBezTo>
                  <a:cubicBezTo>
                    <a:pt x="57" y="27"/>
                    <a:pt x="62" y="22"/>
                    <a:pt x="68" y="20"/>
                  </a:cubicBezTo>
                  <a:cubicBezTo>
                    <a:pt x="75" y="18"/>
                    <a:pt x="81" y="17"/>
                    <a:pt x="88" y="16"/>
                  </a:cubicBezTo>
                  <a:cubicBezTo>
                    <a:pt x="94" y="15"/>
                    <a:pt x="100" y="14"/>
                    <a:pt x="107" y="13"/>
                  </a:cubicBezTo>
                  <a:cubicBezTo>
                    <a:pt x="120" y="11"/>
                    <a:pt x="134" y="9"/>
                    <a:pt x="147" y="7"/>
                  </a:cubicBezTo>
                  <a:cubicBezTo>
                    <a:pt x="162" y="5"/>
                    <a:pt x="177" y="3"/>
                    <a:pt x="192" y="3"/>
                  </a:cubicBezTo>
                  <a:cubicBezTo>
                    <a:pt x="193" y="3"/>
                    <a:pt x="194" y="0"/>
                    <a:pt x="193" y="0"/>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7"/>
            <p:cNvSpPr/>
            <p:nvPr/>
          </p:nvSpPr>
          <p:spPr bwMode="auto">
            <a:xfrm>
              <a:off x="4130" y="2799"/>
              <a:ext cx="567" cy="374"/>
            </a:xfrm>
            <a:custGeom>
              <a:avLst/>
              <a:gdLst>
                <a:gd name="T0" fmla="*/ 2 w 148"/>
                <a:gd name="T1" fmla="*/ 6 h 97"/>
                <a:gd name="T2" fmla="*/ 63 w 148"/>
                <a:gd name="T3" fmla="*/ 17 h 97"/>
                <a:gd name="T4" fmla="*/ 94 w 148"/>
                <a:gd name="T5" fmla="*/ 35 h 97"/>
                <a:gd name="T6" fmla="*/ 117 w 148"/>
                <a:gd name="T7" fmla="*/ 64 h 97"/>
                <a:gd name="T8" fmla="*/ 145 w 148"/>
                <a:gd name="T9" fmla="*/ 97 h 97"/>
                <a:gd name="T10" fmla="*/ 147 w 148"/>
                <a:gd name="T11" fmla="*/ 94 h 97"/>
                <a:gd name="T12" fmla="*/ 109 w 148"/>
                <a:gd name="T13" fmla="*/ 83 h 97"/>
                <a:gd name="T14" fmla="*/ 73 w 148"/>
                <a:gd name="T15" fmla="*/ 71 h 97"/>
                <a:gd name="T16" fmla="*/ 47 w 148"/>
                <a:gd name="T17" fmla="*/ 51 h 97"/>
                <a:gd name="T18" fmla="*/ 28 w 148"/>
                <a:gd name="T19" fmla="*/ 25 h 97"/>
                <a:gd name="T20" fmla="*/ 3 w 148"/>
                <a:gd name="T21" fmla="*/ 2 h 97"/>
                <a:gd name="T22" fmla="*/ 2 w 148"/>
                <a:gd name="T23" fmla="*/ 6 h 97"/>
                <a:gd name="T24" fmla="*/ 44 w 148"/>
                <a:gd name="T25" fmla="*/ 52 h 97"/>
                <a:gd name="T26" fmla="*/ 68 w 148"/>
                <a:gd name="T27" fmla="*/ 73 h 97"/>
                <a:gd name="T28" fmla="*/ 102 w 148"/>
                <a:gd name="T29" fmla="*/ 85 h 97"/>
                <a:gd name="T30" fmla="*/ 146 w 148"/>
                <a:gd name="T31" fmla="*/ 97 h 97"/>
                <a:gd name="T32" fmla="*/ 147 w 148"/>
                <a:gd name="T33" fmla="*/ 94 h 97"/>
                <a:gd name="T34" fmla="*/ 122 w 148"/>
                <a:gd name="T35" fmla="*/ 65 h 97"/>
                <a:gd name="T36" fmla="*/ 98 w 148"/>
                <a:gd name="T37" fmla="*/ 34 h 97"/>
                <a:gd name="T38" fmla="*/ 68 w 148"/>
                <a:gd name="T39" fmla="*/ 15 h 97"/>
                <a:gd name="T40" fmla="*/ 37 w 148"/>
                <a:gd name="T41" fmla="*/ 4 h 97"/>
                <a:gd name="T42" fmla="*/ 3 w 148"/>
                <a:gd name="T43" fmla="*/ 2 h 97"/>
                <a:gd name="T44" fmla="*/ 2 w 148"/>
                <a:gd name="T45" fmla="*/ 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8" h="97">
                  <a:moveTo>
                    <a:pt x="2" y="6"/>
                  </a:moveTo>
                  <a:cubicBezTo>
                    <a:pt x="23" y="2"/>
                    <a:pt x="44" y="9"/>
                    <a:pt x="63" y="17"/>
                  </a:cubicBezTo>
                  <a:cubicBezTo>
                    <a:pt x="74" y="21"/>
                    <a:pt x="86" y="26"/>
                    <a:pt x="94" y="35"/>
                  </a:cubicBezTo>
                  <a:cubicBezTo>
                    <a:pt x="103" y="43"/>
                    <a:pt x="110" y="54"/>
                    <a:pt x="117" y="64"/>
                  </a:cubicBezTo>
                  <a:cubicBezTo>
                    <a:pt x="126" y="75"/>
                    <a:pt x="135" y="86"/>
                    <a:pt x="145" y="97"/>
                  </a:cubicBezTo>
                  <a:cubicBezTo>
                    <a:pt x="146" y="96"/>
                    <a:pt x="146" y="95"/>
                    <a:pt x="147" y="94"/>
                  </a:cubicBezTo>
                  <a:cubicBezTo>
                    <a:pt x="134" y="90"/>
                    <a:pt x="121" y="87"/>
                    <a:pt x="109" y="83"/>
                  </a:cubicBezTo>
                  <a:cubicBezTo>
                    <a:pt x="97" y="80"/>
                    <a:pt x="85" y="76"/>
                    <a:pt x="73" y="71"/>
                  </a:cubicBezTo>
                  <a:cubicBezTo>
                    <a:pt x="63" y="66"/>
                    <a:pt x="54" y="60"/>
                    <a:pt x="47" y="51"/>
                  </a:cubicBezTo>
                  <a:cubicBezTo>
                    <a:pt x="40" y="42"/>
                    <a:pt x="34" y="33"/>
                    <a:pt x="28" y="25"/>
                  </a:cubicBezTo>
                  <a:cubicBezTo>
                    <a:pt x="21" y="16"/>
                    <a:pt x="13" y="7"/>
                    <a:pt x="3" y="2"/>
                  </a:cubicBezTo>
                  <a:cubicBezTo>
                    <a:pt x="2" y="2"/>
                    <a:pt x="0" y="5"/>
                    <a:pt x="2" y="6"/>
                  </a:cubicBezTo>
                  <a:cubicBezTo>
                    <a:pt x="22" y="14"/>
                    <a:pt x="31" y="36"/>
                    <a:pt x="44" y="52"/>
                  </a:cubicBezTo>
                  <a:cubicBezTo>
                    <a:pt x="50" y="61"/>
                    <a:pt x="59" y="68"/>
                    <a:pt x="68" y="73"/>
                  </a:cubicBezTo>
                  <a:cubicBezTo>
                    <a:pt x="79" y="78"/>
                    <a:pt x="91" y="82"/>
                    <a:pt x="102" y="85"/>
                  </a:cubicBezTo>
                  <a:cubicBezTo>
                    <a:pt x="117" y="89"/>
                    <a:pt x="131" y="93"/>
                    <a:pt x="146" y="97"/>
                  </a:cubicBezTo>
                  <a:cubicBezTo>
                    <a:pt x="147" y="97"/>
                    <a:pt x="148" y="95"/>
                    <a:pt x="147" y="94"/>
                  </a:cubicBezTo>
                  <a:cubicBezTo>
                    <a:pt x="138" y="85"/>
                    <a:pt x="130" y="75"/>
                    <a:pt x="122" y="65"/>
                  </a:cubicBezTo>
                  <a:cubicBezTo>
                    <a:pt x="114" y="55"/>
                    <a:pt x="107" y="44"/>
                    <a:pt x="98" y="34"/>
                  </a:cubicBezTo>
                  <a:cubicBezTo>
                    <a:pt x="90" y="24"/>
                    <a:pt x="79" y="20"/>
                    <a:pt x="68" y="15"/>
                  </a:cubicBezTo>
                  <a:cubicBezTo>
                    <a:pt x="58" y="11"/>
                    <a:pt x="48" y="7"/>
                    <a:pt x="37" y="4"/>
                  </a:cubicBezTo>
                  <a:cubicBezTo>
                    <a:pt x="26" y="2"/>
                    <a:pt x="14" y="0"/>
                    <a:pt x="3" y="2"/>
                  </a:cubicBezTo>
                  <a:cubicBezTo>
                    <a:pt x="2" y="2"/>
                    <a:pt x="1" y="6"/>
                    <a:pt x="2" y="6"/>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8"/>
            <p:cNvSpPr/>
            <p:nvPr/>
          </p:nvSpPr>
          <p:spPr bwMode="auto">
            <a:xfrm>
              <a:off x="4004" y="2729"/>
              <a:ext cx="674" cy="425"/>
            </a:xfrm>
            <a:custGeom>
              <a:avLst/>
              <a:gdLst>
                <a:gd name="T0" fmla="*/ 175 w 176"/>
                <a:gd name="T1" fmla="*/ 106 h 110"/>
                <a:gd name="T2" fmla="*/ 108 w 176"/>
                <a:gd name="T3" fmla="*/ 61 h 110"/>
                <a:gd name="T4" fmla="*/ 73 w 176"/>
                <a:gd name="T5" fmla="*/ 36 h 110"/>
                <a:gd name="T6" fmla="*/ 36 w 176"/>
                <a:gd name="T7" fmla="*/ 21 h 110"/>
                <a:gd name="T8" fmla="*/ 2 w 176"/>
                <a:gd name="T9" fmla="*/ 1 h 110"/>
                <a:gd name="T10" fmla="*/ 0 w 176"/>
                <a:gd name="T11" fmla="*/ 4 h 110"/>
                <a:gd name="T12" fmla="*/ 29 w 176"/>
                <a:gd name="T13" fmla="*/ 22 h 110"/>
                <a:gd name="T14" fmla="*/ 65 w 176"/>
                <a:gd name="T15" fmla="*/ 36 h 110"/>
                <a:gd name="T16" fmla="*/ 103 w 176"/>
                <a:gd name="T17" fmla="*/ 61 h 110"/>
                <a:gd name="T18" fmla="*/ 134 w 176"/>
                <a:gd name="T19" fmla="*/ 88 h 110"/>
                <a:gd name="T20" fmla="*/ 174 w 176"/>
                <a:gd name="T21" fmla="*/ 110 h 110"/>
                <a:gd name="T22" fmla="*/ 175 w 176"/>
                <a:gd name="T23" fmla="*/ 10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 h="110">
                  <a:moveTo>
                    <a:pt x="175" y="106"/>
                  </a:moveTo>
                  <a:cubicBezTo>
                    <a:pt x="148" y="101"/>
                    <a:pt x="128" y="78"/>
                    <a:pt x="108" y="61"/>
                  </a:cubicBezTo>
                  <a:cubicBezTo>
                    <a:pt x="97" y="51"/>
                    <a:pt x="85" y="43"/>
                    <a:pt x="73" y="36"/>
                  </a:cubicBezTo>
                  <a:cubicBezTo>
                    <a:pt x="61" y="30"/>
                    <a:pt x="49" y="26"/>
                    <a:pt x="36" y="21"/>
                  </a:cubicBezTo>
                  <a:cubicBezTo>
                    <a:pt x="24" y="16"/>
                    <a:pt x="10" y="11"/>
                    <a:pt x="2" y="1"/>
                  </a:cubicBezTo>
                  <a:cubicBezTo>
                    <a:pt x="1" y="0"/>
                    <a:pt x="0" y="3"/>
                    <a:pt x="0" y="4"/>
                  </a:cubicBezTo>
                  <a:cubicBezTo>
                    <a:pt x="8" y="13"/>
                    <a:pt x="19" y="18"/>
                    <a:pt x="29" y="22"/>
                  </a:cubicBezTo>
                  <a:cubicBezTo>
                    <a:pt x="41" y="27"/>
                    <a:pt x="54" y="31"/>
                    <a:pt x="65" y="36"/>
                  </a:cubicBezTo>
                  <a:cubicBezTo>
                    <a:pt x="79" y="43"/>
                    <a:pt x="91" y="51"/>
                    <a:pt x="103" y="61"/>
                  </a:cubicBezTo>
                  <a:cubicBezTo>
                    <a:pt x="114" y="69"/>
                    <a:pt x="123" y="79"/>
                    <a:pt x="134" y="88"/>
                  </a:cubicBezTo>
                  <a:cubicBezTo>
                    <a:pt x="146" y="98"/>
                    <a:pt x="159" y="107"/>
                    <a:pt x="174" y="110"/>
                  </a:cubicBezTo>
                  <a:cubicBezTo>
                    <a:pt x="175" y="110"/>
                    <a:pt x="176" y="107"/>
                    <a:pt x="175" y="106"/>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9"/>
            <p:cNvSpPr/>
            <p:nvPr/>
          </p:nvSpPr>
          <p:spPr bwMode="auto">
            <a:xfrm>
              <a:off x="3927" y="2722"/>
              <a:ext cx="605" cy="84"/>
            </a:xfrm>
            <a:custGeom>
              <a:avLst/>
              <a:gdLst>
                <a:gd name="T0" fmla="*/ 2 w 158"/>
                <a:gd name="T1" fmla="*/ 4 h 22"/>
                <a:gd name="T2" fmla="*/ 125 w 158"/>
                <a:gd name="T3" fmla="*/ 13 h 22"/>
                <a:gd name="T4" fmla="*/ 155 w 158"/>
                <a:gd name="T5" fmla="*/ 22 h 22"/>
                <a:gd name="T6" fmla="*/ 157 w 158"/>
                <a:gd name="T7" fmla="*/ 18 h 22"/>
                <a:gd name="T8" fmla="*/ 99 w 158"/>
                <a:gd name="T9" fmla="*/ 7 h 22"/>
                <a:gd name="T10" fmla="*/ 34 w 158"/>
                <a:gd name="T11" fmla="*/ 3 h 22"/>
                <a:gd name="T12" fmla="*/ 2 w 158"/>
                <a:gd name="T13" fmla="*/ 0 h 22"/>
                <a:gd name="T14" fmla="*/ 2 w 158"/>
                <a:gd name="T15" fmla="*/ 4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22">
                  <a:moveTo>
                    <a:pt x="2" y="4"/>
                  </a:moveTo>
                  <a:cubicBezTo>
                    <a:pt x="42" y="10"/>
                    <a:pt x="84" y="6"/>
                    <a:pt x="125" y="13"/>
                  </a:cubicBezTo>
                  <a:cubicBezTo>
                    <a:pt x="135" y="15"/>
                    <a:pt x="146" y="18"/>
                    <a:pt x="155" y="22"/>
                  </a:cubicBezTo>
                  <a:cubicBezTo>
                    <a:pt x="157" y="22"/>
                    <a:pt x="158" y="19"/>
                    <a:pt x="157" y="18"/>
                  </a:cubicBezTo>
                  <a:cubicBezTo>
                    <a:pt x="139" y="11"/>
                    <a:pt x="119" y="8"/>
                    <a:pt x="99" y="7"/>
                  </a:cubicBezTo>
                  <a:cubicBezTo>
                    <a:pt x="78" y="5"/>
                    <a:pt x="56" y="4"/>
                    <a:pt x="34" y="3"/>
                  </a:cubicBezTo>
                  <a:cubicBezTo>
                    <a:pt x="24" y="3"/>
                    <a:pt x="13" y="2"/>
                    <a:pt x="2" y="0"/>
                  </a:cubicBezTo>
                  <a:cubicBezTo>
                    <a:pt x="1" y="0"/>
                    <a:pt x="0" y="4"/>
                    <a:pt x="2" y="4"/>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0"/>
            <p:cNvSpPr/>
            <p:nvPr/>
          </p:nvSpPr>
          <p:spPr bwMode="auto">
            <a:xfrm>
              <a:off x="4464" y="2756"/>
              <a:ext cx="651" cy="270"/>
            </a:xfrm>
            <a:custGeom>
              <a:avLst/>
              <a:gdLst>
                <a:gd name="T0" fmla="*/ 2 w 170"/>
                <a:gd name="T1" fmla="*/ 8 h 70"/>
                <a:gd name="T2" fmla="*/ 66 w 170"/>
                <a:gd name="T3" fmla="*/ 7 h 70"/>
                <a:gd name="T4" fmla="*/ 95 w 170"/>
                <a:gd name="T5" fmla="*/ 16 h 70"/>
                <a:gd name="T6" fmla="*/ 130 w 170"/>
                <a:gd name="T7" fmla="*/ 39 h 70"/>
                <a:gd name="T8" fmla="*/ 167 w 170"/>
                <a:gd name="T9" fmla="*/ 70 h 70"/>
                <a:gd name="T10" fmla="*/ 169 w 170"/>
                <a:gd name="T11" fmla="*/ 67 h 70"/>
                <a:gd name="T12" fmla="*/ 130 w 170"/>
                <a:gd name="T13" fmla="*/ 63 h 70"/>
                <a:gd name="T14" fmla="*/ 96 w 170"/>
                <a:gd name="T15" fmla="*/ 52 h 70"/>
                <a:gd name="T16" fmla="*/ 82 w 170"/>
                <a:gd name="T17" fmla="*/ 40 h 70"/>
                <a:gd name="T18" fmla="*/ 67 w 170"/>
                <a:gd name="T19" fmla="*/ 30 h 70"/>
                <a:gd name="T20" fmla="*/ 37 w 170"/>
                <a:gd name="T21" fmla="*/ 18 h 70"/>
                <a:gd name="T22" fmla="*/ 3 w 170"/>
                <a:gd name="T23" fmla="*/ 5 h 70"/>
                <a:gd name="T24" fmla="*/ 2 w 170"/>
                <a:gd name="T25" fmla="*/ 8 h 70"/>
                <a:gd name="T26" fmla="*/ 32 w 170"/>
                <a:gd name="T27" fmla="*/ 20 h 70"/>
                <a:gd name="T28" fmla="*/ 63 w 170"/>
                <a:gd name="T29" fmla="*/ 32 h 70"/>
                <a:gd name="T30" fmla="*/ 79 w 170"/>
                <a:gd name="T31" fmla="*/ 42 h 70"/>
                <a:gd name="T32" fmla="*/ 93 w 170"/>
                <a:gd name="T33" fmla="*/ 54 h 70"/>
                <a:gd name="T34" fmla="*/ 125 w 170"/>
                <a:gd name="T35" fmla="*/ 66 h 70"/>
                <a:gd name="T36" fmla="*/ 168 w 170"/>
                <a:gd name="T37" fmla="*/ 70 h 70"/>
                <a:gd name="T38" fmla="*/ 169 w 170"/>
                <a:gd name="T39" fmla="*/ 67 h 70"/>
                <a:gd name="T40" fmla="*/ 135 w 170"/>
                <a:gd name="T41" fmla="*/ 39 h 70"/>
                <a:gd name="T42" fmla="*/ 100 w 170"/>
                <a:gd name="T43" fmla="*/ 14 h 70"/>
                <a:gd name="T44" fmla="*/ 37 w 170"/>
                <a:gd name="T45" fmla="*/ 0 h 70"/>
                <a:gd name="T46" fmla="*/ 3 w 170"/>
                <a:gd name="T47" fmla="*/ 5 h 70"/>
                <a:gd name="T48" fmla="*/ 2 w 170"/>
                <a:gd name="T49" fmla="*/ 8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0" h="70">
                  <a:moveTo>
                    <a:pt x="2" y="8"/>
                  </a:moveTo>
                  <a:cubicBezTo>
                    <a:pt x="23" y="1"/>
                    <a:pt x="46" y="2"/>
                    <a:pt x="66" y="7"/>
                  </a:cubicBezTo>
                  <a:cubicBezTo>
                    <a:pt x="76" y="9"/>
                    <a:pt x="86" y="12"/>
                    <a:pt x="95" y="16"/>
                  </a:cubicBezTo>
                  <a:cubicBezTo>
                    <a:pt x="108" y="22"/>
                    <a:pt x="119" y="30"/>
                    <a:pt x="130" y="39"/>
                  </a:cubicBezTo>
                  <a:cubicBezTo>
                    <a:pt x="143" y="49"/>
                    <a:pt x="155" y="60"/>
                    <a:pt x="167" y="70"/>
                  </a:cubicBezTo>
                  <a:cubicBezTo>
                    <a:pt x="168" y="69"/>
                    <a:pt x="168" y="68"/>
                    <a:pt x="169" y="67"/>
                  </a:cubicBezTo>
                  <a:cubicBezTo>
                    <a:pt x="156" y="66"/>
                    <a:pt x="143" y="64"/>
                    <a:pt x="130" y="63"/>
                  </a:cubicBezTo>
                  <a:cubicBezTo>
                    <a:pt x="118" y="62"/>
                    <a:pt x="106" y="60"/>
                    <a:pt x="96" y="52"/>
                  </a:cubicBezTo>
                  <a:cubicBezTo>
                    <a:pt x="91" y="48"/>
                    <a:pt x="87" y="44"/>
                    <a:pt x="82" y="40"/>
                  </a:cubicBezTo>
                  <a:cubicBezTo>
                    <a:pt x="78" y="36"/>
                    <a:pt x="73" y="33"/>
                    <a:pt x="67" y="30"/>
                  </a:cubicBezTo>
                  <a:cubicBezTo>
                    <a:pt x="58" y="26"/>
                    <a:pt x="47" y="22"/>
                    <a:pt x="37" y="18"/>
                  </a:cubicBezTo>
                  <a:cubicBezTo>
                    <a:pt x="26" y="14"/>
                    <a:pt x="15" y="9"/>
                    <a:pt x="3" y="5"/>
                  </a:cubicBezTo>
                  <a:cubicBezTo>
                    <a:pt x="2" y="4"/>
                    <a:pt x="0" y="7"/>
                    <a:pt x="2" y="8"/>
                  </a:cubicBezTo>
                  <a:cubicBezTo>
                    <a:pt x="12" y="12"/>
                    <a:pt x="22" y="16"/>
                    <a:pt x="32" y="20"/>
                  </a:cubicBezTo>
                  <a:cubicBezTo>
                    <a:pt x="42" y="24"/>
                    <a:pt x="53" y="28"/>
                    <a:pt x="63" y="32"/>
                  </a:cubicBezTo>
                  <a:cubicBezTo>
                    <a:pt x="69" y="35"/>
                    <a:pt x="74" y="38"/>
                    <a:pt x="79" y="42"/>
                  </a:cubicBezTo>
                  <a:cubicBezTo>
                    <a:pt x="84" y="46"/>
                    <a:pt x="88" y="50"/>
                    <a:pt x="93" y="54"/>
                  </a:cubicBezTo>
                  <a:cubicBezTo>
                    <a:pt x="102" y="62"/>
                    <a:pt x="113" y="65"/>
                    <a:pt x="125" y="66"/>
                  </a:cubicBezTo>
                  <a:cubicBezTo>
                    <a:pt x="139" y="68"/>
                    <a:pt x="153" y="69"/>
                    <a:pt x="168" y="70"/>
                  </a:cubicBezTo>
                  <a:cubicBezTo>
                    <a:pt x="169" y="70"/>
                    <a:pt x="170" y="68"/>
                    <a:pt x="169" y="67"/>
                  </a:cubicBezTo>
                  <a:cubicBezTo>
                    <a:pt x="158" y="58"/>
                    <a:pt x="146" y="48"/>
                    <a:pt x="135" y="39"/>
                  </a:cubicBezTo>
                  <a:cubicBezTo>
                    <a:pt x="124" y="30"/>
                    <a:pt x="113" y="21"/>
                    <a:pt x="100" y="14"/>
                  </a:cubicBezTo>
                  <a:cubicBezTo>
                    <a:pt x="81" y="5"/>
                    <a:pt x="59" y="0"/>
                    <a:pt x="37" y="0"/>
                  </a:cubicBezTo>
                  <a:cubicBezTo>
                    <a:pt x="25" y="0"/>
                    <a:pt x="14" y="1"/>
                    <a:pt x="3" y="5"/>
                  </a:cubicBezTo>
                  <a:cubicBezTo>
                    <a:pt x="1" y="5"/>
                    <a:pt x="1" y="9"/>
                    <a:pt x="2" y="8"/>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1"/>
            <p:cNvSpPr/>
            <p:nvPr/>
          </p:nvSpPr>
          <p:spPr bwMode="auto">
            <a:xfrm>
              <a:off x="4467" y="2772"/>
              <a:ext cx="613" cy="250"/>
            </a:xfrm>
            <a:custGeom>
              <a:avLst/>
              <a:gdLst>
                <a:gd name="T0" fmla="*/ 1 w 160"/>
                <a:gd name="T1" fmla="*/ 4 h 65"/>
                <a:gd name="T2" fmla="*/ 64 w 160"/>
                <a:gd name="T3" fmla="*/ 14 h 65"/>
                <a:gd name="T4" fmla="*/ 120 w 160"/>
                <a:gd name="T5" fmla="*/ 43 h 65"/>
                <a:gd name="T6" fmla="*/ 158 w 160"/>
                <a:gd name="T7" fmla="*/ 65 h 65"/>
                <a:gd name="T8" fmla="*/ 159 w 160"/>
                <a:gd name="T9" fmla="*/ 62 h 65"/>
                <a:gd name="T10" fmla="*/ 125 w 160"/>
                <a:gd name="T11" fmla="*/ 42 h 65"/>
                <a:gd name="T12" fmla="*/ 98 w 160"/>
                <a:gd name="T13" fmla="*/ 25 h 65"/>
                <a:gd name="T14" fmla="*/ 36 w 160"/>
                <a:gd name="T15" fmla="*/ 3 h 65"/>
                <a:gd name="T16" fmla="*/ 2 w 160"/>
                <a:gd name="T17" fmla="*/ 1 h 65"/>
                <a:gd name="T18" fmla="*/ 1 w 160"/>
                <a:gd name="T19" fmla="*/ 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65">
                  <a:moveTo>
                    <a:pt x="1" y="4"/>
                  </a:moveTo>
                  <a:cubicBezTo>
                    <a:pt x="22" y="3"/>
                    <a:pt x="44" y="8"/>
                    <a:pt x="64" y="14"/>
                  </a:cubicBezTo>
                  <a:cubicBezTo>
                    <a:pt x="84" y="21"/>
                    <a:pt x="103" y="30"/>
                    <a:pt x="120" y="43"/>
                  </a:cubicBezTo>
                  <a:cubicBezTo>
                    <a:pt x="132" y="51"/>
                    <a:pt x="144" y="61"/>
                    <a:pt x="158" y="65"/>
                  </a:cubicBezTo>
                  <a:cubicBezTo>
                    <a:pt x="159" y="65"/>
                    <a:pt x="160" y="62"/>
                    <a:pt x="159" y="62"/>
                  </a:cubicBezTo>
                  <a:cubicBezTo>
                    <a:pt x="146" y="58"/>
                    <a:pt x="136" y="50"/>
                    <a:pt x="125" y="42"/>
                  </a:cubicBezTo>
                  <a:cubicBezTo>
                    <a:pt x="117" y="36"/>
                    <a:pt x="108" y="30"/>
                    <a:pt x="98" y="25"/>
                  </a:cubicBezTo>
                  <a:cubicBezTo>
                    <a:pt x="79" y="15"/>
                    <a:pt x="57" y="7"/>
                    <a:pt x="36" y="3"/>
                  </a:cubicBezTo>
                  <a:cubicBezTo>
                    <a:pt x="25" y="1"/>
                    <a:pt x="13" y="0"/>
                    <a:pt x="2" y="1"/>
                  </a:cubicBezTo>
                  <a:cubicBezTo>
                    <a:pt x="1" y="1"/>
                    <a:pt x="0" y="4"/>
                    <a:pt x="1" y="4"/>
                  </a:cubicBezTo>
                  <a:close/>
                </a:path>
              </a:pathLst>
            </a:custGeom>
            <a:solidFill>
              <a:srgbClr val="C5AF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 name="文本框 1"/>
          <p:cNvSpPr txBox="1"/>
          <p:nvPr/>
        </p:nvSpPr>
        <p:spPr>
          <a:xfrm>
            <a:off x="175895" y="1116965"/>
            <a:ext cx="8869045" cy="3599815"/>
          </a:xfrm>
          <a:prstGeom prst="rect">
            <a:avLst/>
          </a:prstGeom>
          <a:noFill/>
        </p:spPr>
        <p:txBody>
          <a:bodyPr wrap="square" rtlCol="0" anchor="t">
            <a:spAutoFit/>
          </a:bodyPr>
          <a:p>
            <a:r>
              <a:rPr lang="en-US" altLang="zh-CN" sz="1200">
                <a:solidFill>
                  <a:schemeClr val="tx1"/>
                </a:solidFill>
                <a:uFillTx/>
                <a:latin typeface="Arial Regular" panose="020B0704020202020204" charset="0"/>
                <a:ea typeface="Arial Unicode MS" panose="020B0604020202020204" charset="-122"/>
                <a:cs typeface="Arial Regular" panose="020B0704020202020204" charset="0"/>
              </a:rPr>
              <a:t>1.</a:t>
            </a:r>
            <a:r>
              <a:rPr lang="zh-CN" altLang="en-US" sz="1200">
                <a:solidFill>
                  <a:schemeClr val="tx1"/>
                </a:solidFill>
                <a:uFillTx/>
                <a:latin typeface="Arial Regular" panose="020B0704020202020204" charset="0"/>
                <a:ea typeface="Arial Unicode MS" panose="020B0604020202020204" charset="-122"/>
                <a:cs typeface="Arial Regular" panose="020B0704020202020204" charset="0"/>
              </a:rPr>
              <a:t>Liu, J. and Li, Z. (2022) Online and offline mixed teaching practice of ‘Broadcast and sound’ course based on SPOC model 基于SPOC模式的‘播音发声’课程线上线下混合式教学实践 - CNKI, Cnki.net. Available at: https://www.cnki.net/KCMS/detail/detail.aspx?dbcode=CJFD&amp;dbname=CJFDLAST2022&amp;filename=CMEI202219032&amp;uniplatform=OVERSEA&amp;v=gVlrdNMe88Dya9qMDVzPLJ9VwyG4C_0lurzBHUFT7ss9VBOfvReun0kd3jd5kZF0</a:t>
            </a:r>
            <a:endParaRPr lang="zh-CN" altLang="en-US" sz="1200">
              <a:solidFill>
                <a:schemeClr val="tx1"/>
              </a:solidFill>
              <a:uFillTx/>
              <a:latin typeface="Arial Regular" panose="020B0704020202020204" charset="0"/>
              <a:ea typeface="Arial Unicode MS" panose="020B0604020202020204" charset="-122"/>
              <a:cs typeface="Arial Regular" panose="020B0704020202020204" charset="0"/>
            </a:endParaRPr>
          </a:p>
          <a:p>
            <a:r>
              <a:rPr lang="en-US" altLang="zh-CN" sz="1200">
                <a:solidFill>
                  <a:schemeClr val="tx1"/>
                </a:solidFill>
                <a:uFillTx/>
                <a:latin typeface="Arial Regular" panose="020B0704020202020204" charset="0"/>
                <a:ea typeface="Arial Unicode MS" panose="020B0604020202020204" charset="-122"/>
                <a:cs typeface="Arial Regular" panose="020B0704020202020204" charset="0"/>
                <a:sym typeface="+mn-ea"/>
              </a:rPr>
              <a:t>2.</a:t>
            </a:r>
            <a:r>
              <a:rPr lang="zh-CN" altLang="en-US" sz="1200">
                <a:solidFill>
                  <a:schemeClr val="tx1"/>
                </a:solidFill>
                <a:uFillTx/>
                <a:latin typeface="Arial Regular" panose="020B0704020202020204" charset="0"/>
                <a:ea typeface="Arial Unicode MS" panose="020B0604020202020204" charset="-122"/>
                <a:cs typeface="Arial Regular" panose="020B0704020202020204" charset="0"/>
                <a:sym typeface="+mn-ea"/>
              </a:rPr>
              <a:t>Li, S. (2023) Exploration of Research-based Teaching Reform in the Broadcasting Phonation Technique Course播音发声艺术课程研究性教学改革探究 - CNKI, Cnki.net. Available at: https://www.cnki.net/KCMS/detail/detail.aspx?dbcode=CJFD&amp;dbname=CJFDLAST2023&amp;filename=XWDK202320052&amp;uniplatform=OVERSEA&amp;v=XLl2odPTs0U0AfY6vSaBnML9M1AJfO6V0QgeAXpQlSMQoy1zuhrHaHDf_0LTQNV2</a:t>
            </a:r>
            <a:endParaRPr lang="zh-CN" altLang="en-US" sz="1200">
              <a:solidFill>
                <a:schemeClr val="tx1"/>
              </a:solidFill>
              <a:uFillTx/>
              <a:latin typeface="Arial Regular" panose="020B0704020202020204" charset="0"/>
              <a:ea typeface="Arial Unicode MS" panose="020B0604020202020204" charset="-122"/>
              <a:cs typeface="Arial Regular" panose="020B0704020202020204" charset="0"/>
              <a:sym typeface="+mn-ea"/>
            </a:endParaRPr>
          </a:p>
          <a:p>
            <a:r>
              <a:rPr lang="en-US" altLang="zh-CN" sz="1200">
                <a:solidFill>
                  <a:schemeClr val="tx1"/>
                </a:solidFill>
                <a:uFillTx/>
                <a:latin typeface="Arial Regular" panose="020B0704020202020204" charset="0"/>
                <a:ea typeface="Arial Unicode MS" panose="020B0604020202020204" charset="-122"/>
                <a:cs typeface="Arial Regular" panose="020B0704020202020204" charset="0"/>
              </a:rPr>
              <a:t>3.</a:t>
            </a:r>
            <a:r>
              <a:rPr lang="zh-CN" altLang="en-US" sz="1200">
                <a:solidFill>
                  <a:schemeClr val="tx1"/>
                </a:solidFill>
                <a:uFillTx/>
                <a:latin typeface="Arial Regular" panose="020B0704020202020204" charset="0"/>
                <a:ea typeface="Arial Unicode MS" panose="020B0604020202020204" charset="-122"/>
                <a:cs typeface="Arial Regular" panose="020B0704020202020204" charset="0"/>
              </a:rPr>
              <a:t>Xu, S. (2020) ‘Reflections on the teaching of broadcasting theory based on MOOCs’基于慕课（MOOC）的播音学理论教学反思</a:t>
            </a:r>
            <a:endParaRPr lang="zh-CN" altLang="en-US" sz="1200">
              <a:solidFill>
                <a:schemeClr val="tx1"/>
              </a:solidFill>
              <a:uFillTx/>
              <a:latin typeface="Arial Regular" panose="020B0704020202020204" charset="0"/>
              <a:ea typeface="Arial Unicode MS" panose="020B0604020202020204" charset="-122"/>
              <a:cs typeface="Arial Regular" panose="020B0704020202020204" charset="0"/>
            </a:endParaRPr>
          </a:p>
          <a:p>
            <a:r>
              <a:rPr lang="zh-CN" altLang="en-US" sz="1200">
                <a:solidFill>
                  <a:schemeClr val="tx1"/>
                </a:solidFill>
                <a:uFillTx/>
                <a:latin typeface="Arial Regular" panose="020B0704020202020204" charset="0"/>
                <a:ea typeface="Arial Unicode MS" panose="020B0604020202020204" charset="-122"/>
                <a:cs typeface="Arial Regular" panose="020B0704020202020204" charset="0"/>
              </a:rPr>
              <a:t>, Journal of News Research. Available at: https://www.cnki.net/KCMS/detail/detail.aspx?dbcode=CJFD&amp;dbname=CJFDLAST2020&amp;filename=XWDK202004122&amp;uniplatform=OVERSEA&amp;v=SSiLaRBB7h5fOkM4azl7eP3N8nSORyaf_7BtqhYU4hsiSwVHx_QbRmrhLIQRkyFI </a:t>
            </a:r>
            <a:endParaRPr lang="zh-CN" altLang="en-US" sz="1200">
              <a:solidFill>
                <a:schemeClr val="tx1"/>
              </a:solidFill>
              <a:uFillTx/>
              <a:latin typeface="Arial Regular" panose="020B0704020202020204" charset="0"/>
              <a:ea typeface="Arial Unicode MS" panose="020B0604020202020204" charset="-122"/>
              <a:cs typeface="Arial Regular" panose="020B0704020202020204" charset="0"/>
            </a:endParaRPr>
          </a:p>
          <a:p>
            <a:r>
              <a:rPr lang="en-US" altLang="zh-CN" sz="1200">
                <a:solidFill>
                  <a:schemeClr val="tx1"/>
                </a:solidFill>
                <a:uFillTx/>
                <a:latin typeface="Arial Regular" panose="020B0704020202020204" charset="0"/>
                <a:ea typeface="Arial Unicode MS" panose="020B0604020202020204" charset="-122"/>
                <a:cs typeface="Arial Regular" panose="020B0704020202020204" charset="0"/>
              </a:rPr>
              <a:t>4.</a:t>
            </a:r>
            <a:r>
              <a:rPr lang="zh-CN" altLang="en-US" sz="1200">
                <a:solidFill>
                  <a:schemeClr val="tx1"/>
                </a:solidFill>
                <a:uFillTx/>
                <a:latin typeface="Arial Regular" panose="020B0704020202020204" charset="0"/>
                <a:ea typeface="Arial Unicode MS" panose="020B0604020202020204" charset="-122"/>
                <a:cs typeface="Arial Regular" panose="020B0704020202020204" charset="0"/>
              </a:rPr>
              <a:t>Hu, Y. (2023) An Innovative Research on the Theory and Practice of Broadcasting Phonology in the Media Perspective 融媒体视域下播音发声学理论与实践课程的创新性探究. Available at: https://www.cnki.net/KCMS/detail/detail.aspx?dbcode=CJFD&amp;dbname=CJFDLAST2023&amp;filename=PXWS202308037.  </a:t>
            </a:r>
            <a:endParaRPr lang="zh-CN" altLang="en-US" sz="1200">
              <a:solidFill>
                <a:schemeClr val="tx1"/>
              </a:solidFill>
              <a:uFillTx/>
              <a:latin typeface="Arial Regular" panose="020B0704020202020204" charset="0"/>
              <a:ea typeface="Arial Unicode MS" panose="020B0604020202020204" charset="-122"/>
              <a:cs typeface="Arial Regular" panose="020B0704020202020204" charset="0"/>
            </a:endParaRPr>
          </a:p>
          <a:p>
            <a:r>
              <a:rPr lang="en-US" altLang="zh-CN" sz="1200">
                <a:solidFill>
                  <a:schemeClr val="tx1"/>
                </a:solidFill>
                <a:uFillTx/>
                <a:latin typeface="Arial Regular" panose="020B0704020202020204" charset="0"/>
                <a:ea typeface="Arial Unicode MS" panose="020B0604020202020204" charset="-122"/>
                <a:cs typeface="Arial Regular" panose="020B0704020202020204" charset="0"/>
              </a:rPr>
              <a:t>5.</a:t>
            </a:r>
            <a:r>
              <a:rPr lang="zh-CN" altLang="en-US" sz="1200">
                <a:solidFill>
                  <a:schemeClr val="tx1"/>
                </a:solidFill>
                <a:uFillTx/>
                <a:latin typeface="Arial Regular" panose="020B0704020202020204" charset="0"/>
                <a:ea typeface="Arial Unicode MS" panose="020B0604020202020204" charset="-122"/>
                <a:cs typeface="Arial Regular" panose="020B0704020202020204" charset="0"/>
              </a:rPr>
              <a:t>Kang, Y.(2014) The Post-MOOC Era of Online Education 在线教育的“后 MOOC 时代”. Tsinghua Journal of Education, 35(1), pp. 85–93. </a:t>
            </a:r>
            <a:endParaRPr lang="zh-CN" altLang="en-US" sz="1200">
              <a:solidFill>
                <a:schemeClr val="tx1"/>
              </a:solidFill>
              <a:uFillTx/>
              <a:latin typeface="Arial Regular" panose="020B0704020202020204" charset="0"/>
              <a:ea typeface="Arial Unicode MS" panose="020B0604020202020204" charset="-122"/>
              <a:cs typeface="Arial Regular" panose="020B0704020202020204" charset="0"/>
            </a:endParaRPr>
          </a:p>
          <a:p>
            <a:endParaRPr lang="zh-CN" altLang="en-US" sz="1200">
              <a:solidFill>
                <a:schemeClr val="tx1"/>
              </a:solidFill>
              <a:uFillTx/>
              <a:latin typeface="Arial Regular" panose="020B0704020202020204" charset="0"/>
              <a:ea typeface="Arial Unicode MS" panose="020B0604020202020204" charset="-122"/>
              <a:cs typeface="Arial Regular" panose="020B070402020202020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1"/>
          <a:srcRect/>
          <a:stretch>
            <a:fillRect/>
          </a:stretch>
        </p:blipFill>
        <p:spPr>
          <a:xfrm>
            <a:off x="0" y="0"/>
            <a:ext cx="9144000" cy="5143500"/>
          </a:xfrm>
          <a:prstGeom prst="rect">
            <a:avLst/>
          </a:prstGeom>
        </p:spPr>
      </p:pic>
      <p:sp>
        <p:nvSpPr>
          <p:cNvPr id="3" name="Text 0"/>
          <p:cNvSpPr/>
          <p:nvPr/>
        </p:nvSpPr>
        <p:spPr>
          <a:xfrm>
            <a:off x="571500" y="2014538"/>
            <a:ext cx="8001000" cy="666750"/>
          </a:xfrm>
          <a:prstGeom prst="rect">
            <a:avLst/>
          </a:prstGeom>
          <a:noFill/>
        </p:spPr>
        <p:txBody>
          <a:bodyPr vert="horz" wrap="square" lIns="0" tIns="0" rIns="0" bIns="0" rtlCol="0" anchor="ctr"/>
          <a:lstStyle/>
          <a:p>
            <a:pPr marL="0" indent="0" algn="l">
              <a:lnSpc>
                <a:spcPts val="5250"/>
              </a:lnSpc>
              <a:buNone/>
            </a:pPr>
            <a:r>
              <a:rPr lang="en-US" sz="3750" b="1" dirty="0">
                <a:solidFill>
                  <a:srgbClr val="000000"/>
                </a:solidFill>
                <a:latin typeface="微软雅黑" pitchFamily="34" charset="0"/>
                <a:ea typeface="微软雅黑" pitchFamily="34" charset="-122"/>
                <a:cs typeface="微软雅黑" pitchFamily="34" charset="-120"/>
              </a:rPr>
              <a:t>THANKS</a:t>
            </a:r>
            <a:endParaRPr lang="en-US" sz="3750" dirty="0"/>
          </a:p>
        </p:txBody>
      </p:sp>
      <p:sp>
        <p:nvSpPr>
          <p:cNvPr id="4" name="Shape 1"/>
          <p:cNvSpPr/>
          <p:nvPr/>
        </p:nvSpPr>
        <p:spPr>
          <a:xfrm>
            <a:off x="571500" y="3014663"/>
            <a:ext cx="604838" cy="114300"/>
          </a:xfrm>
          <a:prstGeom prst="rect">
            <a:avLst/>
          </a:prstGeom>
          <a:solidFill>
            <a:srgbClr val="000000"/>
          </a:solidFill>
        </p:spPr>
      </p:sp>
    </p:spTree>
  </p:cSld>
  <p:clrMapOvr>
    <a:masterClrMapping/>
  </p:clrMapOvr>
</p:sld>
</file>

<file path=ppt/tags/tag1.xml><?xml version="1.0" encoding="utf-8"?>
<p:tagLst xmlns:p="http://schemas.openxmlformats.org/presentationml/2006/main">
  <p:tag name="KSO_WM_TEMPLATE_CATEGORY" val="diagram"/>
  <p:tag name="KSO_WM_TEMPLATE_INDEX" val="565"/>
  <p:tag name="KSO_WM_UNIT_TYPE" val="m_i"/>
  <p:tag name="KSO_WM_UNIT_INDEX" val="1_1"/>
  <p:tag name="KSO_WM_UNIT_ID" val="259*m_i*1_1"/>
  <p:tag name="KSO_WM_UNIT_CLEAR" val="1"/>
  <p:tag name="KSO_WM_UNIT_LAYERLEVEL" val="1_1"/>
  <p:tag name="KSO_WM_BEAUTIFY_FLAG" val="#wm#"/>
  <p:tag name="KSO_WM_DIAGRAM_GROUP_CODE" val="m1-1"/>
  <p:tag name="KSO_WM_TAG_VERSION" val="1.0"/>
</p:tagLst>
</file>

<file path=ppt/tags/tag2.xml><?xml version="1.0" encoding="utf-8"?>
<p:tagLst xmlns:p="http://schemas.openxmlformats.org/presentationml/2006/main">
  <p:tag name="KSO_WM_BEAUTIFY_FLAG" val="#wm#"/>
  <p:tag name="KSO_WM_UNIT_TYPE" val="i"/>
  <p:tag name="KSO_WM_UNIT_ID" val="diagram565_4*i*2"/>
  <p:tag name="KSO_WM_TEMPLATE_CATEGORY" val="diagram"/>
  <p:tag name="KSO_WM_TEMPLATE_INDEX" val="565"/>
  <p:tag name="KSO_WM_TAG_VERSION" val="1.0"/>
  <p:tag name="KSO_WM_UNIT_INDEX" val="2"/>
</p:tagLst>
</file>

<file path=ppt/tags/tag3.xml><?xml version="1.0" encoding="utf-8"?>
<p:tagLst xmlns:p="http://schemas.openxmlformats.org/presentationml/2006/main">
  <p:tag name="KSO_WM_TEMPLATE_CATEGORY" val="diagram"/>
  <p:tag name="KSO_WM_TEMPLATE_INDEX" val="565"/>
  <p:tag name="KSO_WM_UNIT_TYPE" val="m_i"/>
  <p:tag name="KSO_WM_UNIT_INDEX" val="1_2"/>
  <p:tag name="KSO_WM_UNIT_ID" val="259*m_i*1_2"/>
  <p:tag name="KSO_WM_UNIT_CLEAR" val="1"/>
  <p:tag name="KSO_WM_UNIT_LAYERLEVEL" val="1_1"/>
  <p:tag name="KSO_WM_BEAUTIFY_FLAG" val="#wm#"/>
  <p:tag name="KSO_WM_DIAGRAM_GROUP_CODE" val="m1-1"/>
  <p:tag name="KSO_WM_TAG_VERSION" val="1.0"/>
  <p:tag name="KSO_WM_UNIT_TEXT_FILL_FORE_SCHEMECOLOR_INDEX" val="2"/>
  <p:tag name="KSO_WM_UNIT_TEXT_FILL_TYPE" val="1"/>
</p:tagLst>
</file>

<file path=ppt/tags/tag4.xml><?xml version="1.0" encoding="utf-8"?>
<p:tagLst xmlns:p="http://schemas.openxmlformats.org/presentationml/2006/main">
  <p:tag name="KSO_WM_TEMPLATE_CATEGORY" val="diagram"/>
  <p:tag name="KSO_WM_TEMPLATE_INDEX" val="565"/>
  <p:tag name="KSO_WM_UNIT_TYPE" val="m_i"/>
  <p:tag name="KSO_WM_UNIT_INDEX" val="1_3"/>
  <p:tag name="KSO_WM_UNIT_ID" val="259*m_i*1_3"/>
  <p:tag name="KSO_WM_UNIT_CLEAR" val="1"/>
  <p:tag name="KSO_WM_UNIT_LAYERLEVEL" val="1_1"/>
  <p:tag name="KSO_WM_BEAUTIFY_FLAG" val="#wm#"/>
  <p:tag name="KSO_WM_DIAGRAM_GROUP_CODE" val="m1-1"/>
  <p:tag name="KSO_WM_TAG_VERSION" val="1.0"/>
  <p:tag name="KSO_WM_UNIT_TEXT_FILL_FORE_SCHEMECOLOR_INDEX" val="2"/>
  <p:tag name="KSO_WM_UNIT_TEXT_FILL_TYPE" val="1"/>
</p:tagLst>
</file>

<file path=ppt/tags/tag5.xml><?xml version="1.0" encoding="utf-8"?>
<p:tagLst xmlns:p="http://schemas.openxmlformats.org/presentationml/2006/main">
  <p:tag name="KSO_WM_TEMPLATE_CATEGORY" val="diagram"/>
  <p:tag name="KSO_WM_TEMPLATE_INDEX" val="565"/>
  <p:tag name="KSO_WM_UNIT_TYPE" val="m_h_a"/>
  <p:tag name="KSO_WM_UNIT_INDEX" val="1_2_1"/>
  <p:tag name="KSO_WM_UNIT_ID" val="259*m_h_a*1_2_1"/>
  <p:tag name="KSO_WM_UNIT_CLEAR" val="1"/>
  <p:tag name="KSO_WM_UNIT_LAYERLEVEL" val="1_1_1"/>
  <p:tag name="KSO_WM_UNIT_VALUE" val="8"/>
  <p:tag name="KSO_WM_UNIT_HIGHLIGHT" val="0"/>
  <p:tag name="KSO_WM_UNIT_COMPATIBLE" val="0"/>
  <p:tag name="KSO_WM_BEAUTIFY_FLAG" val="#wm#"/>
  <p:tag name="KSO_WM_UNIT_PRESET_TEXT" val="LOREM IPSUM"/>
  <p:tag name="KSO_WM_DIAGRAM_GROUP_CODE" val="m1-1"/>
  <p:tag name="KSO_WM_TAG_VERSION" val="1.0"/>
  <p:tag name="KSO_WM_UNIT_FILL_FORE_SCHEMECOLOR_INDEX" val="6"/>
  <p:tag name="KSO_WM_UNIT_FILL_TYPE" val="1"/>
  <p:tag name="KSO_WM_UNIT_TEXT_FILL_FORE_SCHEMECOLOR_INDEX" val="14"/>
  <p:tag name="KSO_WM_UNIT_TEXT_FILL_TYPE" val="1"/>
</p:tagLst>
</file>

<file path=ppt/tags/tag6.xml><?xml version="1.0" encoding="utf-8"?>
<p:tagLst xmlns:p="http://schemas.openxmlformats.org/presentationml/2006/main">
  <p:tag name="KSO_WM_TEMPLATE_CATEGORY" val="diagram"/>
  <p:tag name="KSO_WM_TEMPLATE_INDEX" val="565"/>
  <p:tag name="KSO_WM_UNIT_TYPE" val="m_h_f"/>
  <p:tag name="KSO_WM_UNIT_INDEX" val="1_2_1"/>
  <p:tag name="KSO_WM_UNIT_ID" val="259*m_h_f*1_2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3"/>
  <p:tag name="KSO_WM_DIAGRAM_GROUP_CODE" val="m1-1"/>
  <p:tag name="KSO_WM_TAG_VERSION" val="1.0"/>
  <p:tag name="KSO_WM_UNIT_TEXT_FILL_FORE_SCHEMECOLOR_INDEX" val="13"/>
  <p:tag name="KSO_WM_UNIT_TEXT_FILL_TYPE" val="1"/>
</p:tagLst>
</file>

<file path=ppt/tags/tag7.xml><?xml version="1.0" encoding="utf-8"?>
<p:tagLst xmlns:p="http://schemas.openxmlformats.org/presentationml/2006/main">
  <p:tag name="KSO_WM_TEMPLATE_CATEGORY" val="diagram"/>
  <p:tag name="KSO_WM_TEMPLATE_INDEX" val="565"/>
  <p:tag name="KSO_WM_UNIT_TYPE" val="m_h_a"/>
  <p:tag name="KSO_WM_UNIT_INDEX" val="1_1_1"/>
  <p:tag name="KSO_WM_UNIT_ID" val="259*m_h_a*1_1_1"/>
  <p:tag name="KSO_WM_UNIT_CLEAR" val="1"/>
  <p:tag name="KSO_WM_UNIT_LAYERLEVEL" val="1_1_1"/>
  <p:tag name="KSO_WM_UNIT_VALUE" val="8"/>
  <p:tag name="KSO_WM_UNIT_HIGHLIGHT" val="0"/>
  <p:tag name="KSO_WM_UNIT_COMPATIBLE" val="0"/>
  <p:tag name="KSO_WM_BEAUTIFY_FLAG" val="#wm#"/>
  <p:tag name="KSO_WM_UNIT_PRESET_TEXT" val="LOREM IPSUM"/>
  <p:tag name="KSO_WM_DIAGRAM_GROUP_CODE" val="m1-1"/>
  <p:tag name="KSO_WM_TAG_VERSION" val="1.0"/>
  <p:tag name="KSO_WM_UNIT_FILL_FORE_SCHEMECOLOR_INDEX" val="7"/>
  <p:tag name="KSO_WM_UNIT_FILL_TYPE" val="1"/>
  <p:tag name="KSO_WM_UNIT_TEXT_FILL_FORE_SCHEMECOLOR_INDEX" val="14"/>
  <p:tag name="KSO_WM_UNIT_TEXT_FILL_TYPE" val="1"/>
</p:tagLst>
</file>

<file path=ppt/tags/tag8.xml><?xml version="1.0" encoding="utf-8"?>
<p:tagLst xmlns:p="http://schemas.openxmlformats.org/presentationml/2006/main">
  <p:tag name="KSO_WM_TEMPLATE_CATEGORY" val="diagram"/>
  <p:tag name="KSO_WM_TEMPLATE_INDEX" val="565"/>
  <p:tag name="KSO_WM_UNIT_TYPE" val="m_h_f"/>
  <p:tag name="KSO_WM_UNIT_INDEX" val="1_1_1"/>
  <p:tag name="KSO_WM_UNIT_ID" val="259*m_h_f*1_1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3"/>
  <p:tag name="KSO_WM_DIAGRAM_GROUP_CODE" val="m1-1"/>
  <p:tag name="KSO_WM_TAG_VERSION" val="1.0"/>
  <p:tag name="KSO_WM_UNIT_TEXT_FILL_FORE_SCHEMECOLOR_INDEX" val="13"/>
  <p:tag name="KSO_WM_UNIT_TEXT_FILL_TYPE" val="1"/>
</p:tagLst>
</file>

<file path=ppt/tags/tag9.xml><?xml version="1.0" encoding="utf-8"?>
<p:tagLst xmlns:p="http://schemas.openxmlformats.org/presentationml/2006/main">
  <p:tag name="KSO_WM_TEMPLATE_CATEGORY" val="diagram"/>
  <p:tag name="KSO_WM_TEMPLATE_INDEX" val="565"/>
  <p:tag name="KSO_WM_UNIT_TYPE" val="m_h_a"/>
  <p:tag name="KSO_WM_UNIT_INDEX" val="1_3_1"/>
  <p:tag name="KSO_WM_UNIT_ID" val="259*m_h_a*1_3_1"/>
  <p:tag name="KSO_WM_UNIT_CLEAR" val="1"/>
  <p:tag name="KSO_WM_UNIT_LAYERLEVEL" val="1_1_1"/>
  <p:tag name="KSO_WM_UNIT_VALUE" val="8"/>
  <p:tag name="KSO_WM_UNIT_HIGHLIGHT" val="0"/>
  <p:tag name="KSO_WM_UNIT_COMPATIBLE" val="0"/>
  <p:tag name="KSO_WM_BEAUTIFY_FLAG" val="#wm#"/>
  <p:tag name="KSO_WM_UNIT_PRESET_TEXT" val="LOREM IPSUM"/>
  <p:tag name="KSO_WM_DIAGRAM_GROUP_CODE" val="m1-1"/>
  <p:tag name="KSO_WM_TAG_VERSION" val="1.0"/>
  <p:tag name="KSO_WM_UNIT_FILL_FORE_SCHEMECOLOR_INDEX" val="5"/>
  <p:tag name="KSO_WM_UNIT_FILL_TYPE" val="1"/>
  <p:tag name="KSO_WM_UNIT_TEXT_FILL_FORE_SCHEMECOLOR_INDEX" val="14"/>
  <p:tag name="KSO_WM_UNIT_TEXT_FILL_TYPE" val="1"/>
</p:tagLst>
</file>

<file path=ppt/tags/tag10.xml><?xml version="1.0" encoding="utf-8"?>
<p:tagLst xmlns:p="http://schemas.openxmlformats.org/presentationml/2006/main">
  <p:tag name="KSO_WM_TEMPLATE_CATEGORY" val="diagram"/>
  <p:tag name="KSO_WM_TEMPLATE_INDEX" val="565"/>
  <p:tag name="KSO_WM_UNIT_TYPE" val="m_h_f"/>
  <p:tag name="KSO_WM_UNIT_INDEX" val="1_3_1"/>
  <p:tag name="KSO_WM_UNIT_ID" val="259*m_h_f*1_3_1"/>
  <p:tag name="KSO_WM_UNIT_CLEAR" val="1"/>
  <p:tag name="KSO_WM_UNIT_LAYERLEVEL" val="1_1_1"/>
  <p:tag name="KSO_WM_UNIT_VALUE" val="18"/>
  <p:tag name="KSO_WM_UNIT_HIGHLIGHT" val="0"/>
  <p:tag name="KSO_WM_UNIT_COMPATIBLE" val="0"/>
  <p:tag name="KSO_WM_BEAUTIFY_FLAG" val="#wm#"/>
  <p:tag name="KSO_WM_UNIT_PRESET_TEXT_INDEX" val="4"/>
  <p:tag name="KSO_WM_UNIT_PRESET_TEXT_LEN" val="43"/>
  <p:tag name="KSO_WM_DIAGRAM_GROUP_CODE" val="m1-1"/>
  <p:tag name="KSO_WM_TAG_VERSION" val="1.0"/>
  <p:tag name="KSO_WM_UNIT_TEXT_FILL_FORE_SCHEMECOLOR_INDEX" val="13"/>
  <p:tag name="KSO_WM_UNIT_TEXT_FILL_TYPE" val="1"/>
</p:tagLst>
</file>

<file path=ppt/tags/tag11.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i"/>
  <p:tag name="KSO_WM_UNIT_INDEX" val="1_2"/>
  <p:tag name="KSO_WM_UNIT_ID" val="diagram20177784_3*r_i*1_2"/>
  <p:tag name="KSO_WM_UNIT_LAYERLEVEL" val="1_1"/>
  <p:tag name="KSO_WM_DIAGRAM_GROUP_CODE" val="r1-1"/>
  <p:tag name="KSO_WM_UNIT_FILL_FORE_SCHEMECOLOR_INDEX" val="5"/>
  <p:tag name="KSO_WM_UNIT_FILL_TYPE" val="1"/>
  <p:tag name="KSO_WM_UNIT_TEXT_FILL_FORE_SCHEMECOLOR_INDEX" val="2"/>
  <p:tag name="KSO_WM_UNIT_TEXT_FILL_TYPE" val="1"/>
</p:tagLst>
</file>

<file path=ppt/tags/tag12.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i"/>
  <p:tag name="KSO_WM_UNIT_INDEX" val="1_3"/>
  <p:tag name="KSO_WM_UNIT_ID" val="diagram20177784_3*r_i*1_3"/>
  <p:tag name="KSO_WM_UNIT_LAYERLEVEL" val="1_1"/>
  <p:tag name="KSO_WM_DIAGRAM_GROUP_CODE" val="r1-1"/>
  <p:tag name="KSO_WM_UNIT_FILL_FORE_SCHEMECOLOR_INDEX" val="5"/>
  <p:tag name="KSO_WM_UNIT_FILL_TYPE" val="1"/>
  <p:tag name="KSO_WM_UNIT_TEXT_FILL_FORE_SCHEMECOLOR_INDEX" val="2"/>
  <p:tag name="KSO_WM_UNIT_TEXT_FILL_TYPE" val="1"/>
</p:tagLst>
</file>

<file path=ppt/tags/tag13.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1"/>
  <p:tag name="KSO_WM_UNIT_ID" val="diagram20177784_3*r_v*1_1"/>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7"/>
  <p:tag name="KSO_WM_UNIT_LINE_FILL_TYPE" val="2"/>
  <p:tag name="KSO_WM_UNIT_TEXT_FILL_FORE_SCHEMECOLOR_INDEX" val="13"/>
  <p:tag name="KSO_WM_UNIT_TEXT_FILL_TYPE" val="1"/>
</p:tagLst>
</file>

<file path=ppt/tags/tag14.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3"/>
  <p:tag name="KSO_WM_UNIT_ID" val="diagram20177784_3*r_v*1_3"/>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7"/>
  <p:tag name="KSO_WM_UNIT_LINE_FILL_TYPE" val="2"/>
  <p:tag name="KSO_WM_UNIT_TEXT_FILL_FORE_SCHEMECOLOR_INDEX" val="13"/>
  <p:tag name="KSO_WM_UNIT_TEXT_FILL_TYPE" val="1"/>
</p:tagLst>
</file>

<file path=ppt/tags/tag15.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5"/>
  <p:tag name="KSO_WM_UNIT_ID" val="diagram20177784_3*r_v*1_5"/>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7"/>
  <p:tag name="KSO_WM_UNIT_LINE_FILL_TYPE" val="2"/>
  <p:tag name="KSO_WM_UNIT_TEXT_FILL_FORE_SCHEMECOLOR_INDEX" val="13"/>
  <p:tag name="KSO_WM_UNIT_TEXT_FILL_TYPE" val="1"/>
</p:tagLst>
</file>

<file path=ppt/tags/tag16.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7"/>
  <p:tag name="KSO_WM_UNIT_ID" val="diagram20177784_3*r_v*1_7"/>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7"/>
  <p:tag name="KSO_WM_UNIT_LINE_FILL_TYPE" val="2"/>
  <p:tag name="KSO_WM_UNIT_TEXT_FILL_FORE_SCHEMECOLOR_INDEX" val="13"/>
  <p:tag name="KSO_WM_UNIT_TEXT_FILL_TYPE" val="1"/>
</p:tagLst>
</file>

<file path=ppt/tags/tag17.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8"/>
  <p:tag name="KSO_WM_UNIT_ID" val="diagram20177784_3*r_v*1_8"/>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6"/>
  <p:tag name="KSO_WM_UNIT_LINE_FILL_TYPE" val="2"/>
  <p:tag name="KSO_WM_UNIT_TEXT_FILL_FORE_SCHEMECOLOR_INDEX" val="13"/>
  <p:tag name="KSO_WM_UNIT_TEXT_FILL_TYPE" val="1"/>
</p:tagLst>
</file>

<file path=ppt/tags/tag18.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6"/>
  <p:tag name="KSO_WM_UNIT_ID" val="diagram20177784_3*r_v*1_6"/>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6"/>
  <p:tag name="KSO_WM_UNIT_LINE_FILL_TYPE" val="2"/>
  <p:tag name="KSO_WM_UNIT_TEXT_FILL_FORE_SCHEMECOLOR_INDEX" val="13"/>
  <p:tag name="KSO_WM_UNIT_TEXT_FILL_TYPE" val="1"/>
</p:tagLst>
</file>

<file path=ppt/tags/tag19.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i"/>
  <p:tag name="KSO_WM_UNIT_INDEX" val="1_6"/>
  <p:tag name="KSO_WM_UNIT_ID" val="diagram20177784_3*r_i*1_6"/>
  <p:tag name="KSO_WM_UNIT_LAYERLEVEL" val="1_1"/>
  <p:tag name="KSO_WM_DIAGRAM_GROUP_CODE" val="r1-1"/>
  <p:tag name="KSO_WM_UNIT_TEXT_FILL_FORE_SCHEMECOLOR_INDEX" val="2"/>
  <p:tag name="KSO_WM_UNIT_TEXT_FILL_TYPE" val="1"/>
</p:tagLst>
</file>

<file path=ppt/tags/tag20.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2"/>
  <p:tag name="KSO_WM_UNIT_ID" val="diagram20177784_3*r_v*1_2"/>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6"/>
  <p:tag name="KSO_WM_UNIT_LINE_FILL_TYPE" val="2"/>
  <p:tag name="KSO_WM_UNIT_TEXT_FILL_FORE_SCHEMECOLOR_INDEX" val="13"/>
  <p:tag name="KSO_WM_UNIT_TEXT_FILL_TYPE" val="1"/>
</p:tagLst>
</file>

<file path=ppt/tags/tag21.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4"/>
  <p:tag name="KSO_WM_UNIT_ID" val="diagram20177784_3*r_v*1_4"/>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6"/>
  <p:tag name="KSO_WM_UNIT_LINE_FILL_TYPE" val="2"/>
  <p:tag name="KSO_WM_UNIT_TEXT_FILL_FORE_SCHEMECOLOR_INDEX" val="13"/>
  <p:tag name="KSO_WM_UNIT_TEXT_FILL_TYPE" val="1"/>
</p:tagLst>
</file>

<file path=ppt/tags/tag22.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i"/>
  <p:tag name="KSO_WM_UNIT_INDEX" val="1_7"/>
  <p:tag name="KSO_WM_UNIT_ID" val="diagram20177784_3*r_i*1_7"/>
  <p:tag name="KSO_WM_UNIT_LAYERLEVEL" val="1_1"/>
  <p:tag name="KSO_WM_DIAGRAM_GROUP_CODE" val="r1-1"/>
  <p:tag name="KSO_WM_UNIT_FILL_FORE_SCHEMECOLOR_INDEX" val="5"/>
  <p:tag name="KSO_WM_UNIT_FILL_TYPE" val="1"/>
  <p:tag name="KSO_WM_UNIT_TEXT_FILL_FORE_SCHEMECOLOR_INDEX" val="2"/>
  <p:tag name="KSO_WM_UNIT_TEXT_FILL_TYPE" val="1"/>
</p:tagLst>
</file>

<file path=ppt/tags/tag23.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i"/>
  <p:tag name="KSO_WM_UNIT_INDEX" val="1_8"/>
  <p:tag name="KSO_WM_UNIT_ID" val="diagram20177784_3*r_i*1_8"/>
  <p:tag name="KSO_WM_UNIT_LAYERLEVEL" val="1_1"/>
  <p:tag name="KSO_WM_DIAGRAM_GROUP_CODE" val="r1-1"/>
  <p:tag name="KSO_WM_UNIT_FILL_FORE_SCHEMECOLOR_INDEX" val="5"/>
  <p:tag name="KSO_WM_UNIT_FILL_TYPE" val="1"/>
  <p:tag name="KSO_WM_UNIT_TEXT_FILL_FORE_SCHEMECOLOR_INDEX" val="2"/>
  <p:tag name="KSO_WM_UNIT_TEXT_FILL_TYPE" val="1"/>
</p:tagLst>
</file>

<file path=ppt/tags/tag24.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i"/>
  <p:tag name="KSO_WM_UNIT_INDEX" val="1_3"/>
  <p:tag name="KSO_WM_UNIT_ID" val="diagram20177784_3*r_i*1_3"/>
  <p:tag name="KSO_WM_UNIT_LAYERLEVEL" val="1_1"/>
  <p:tag name="KSO_WM_DIAGRAM_GROUP_CODE" val="r1-1"/>
  <p:tag name="KSO_WM_UNIT_FILL_FORE_SCHEMECOLOR_INDEX" val="5"/>
  <p:tag name="KSO_WM_UNIT_FILL_TYPE" val="1"/>
  <p:tag name="KSO_WM_UNIT_TEXT_FILL_FORE_SCHEMECOLOR_INDEX" val="2"/>
  <p:tag name="KSO_WM_UNIT_TEXT_FILL_TYPE" val="1"/>
</p:tagLst>
</file>

<file path=ppt/tags/tag25.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7"/>
  <p:tag name="KSO_WM_UNIT_ID" val="diagram20177784_3*r_v*1_7"/>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7"/>
  <p:tag name="KSO_WM_UNIT_LINE_FILL_TYPE" val="2"/>
  <p:tag name="KSO_WM_UNIT_TEXT_FILL_FORE_SCHEMECOLOR_INDEX" val="13"/>
  <p:tag name="KSO_WM_UNIT_TEXT_FILL_TYPE" val="1"/>
</p:tagLst>
</file>

<file path=ppt/tags/tag26.xml><?xml version="1.0" encoding="utf-8"?>
<p:tagLst xmlns:p="http://schemas.openxmlformats.org/presentationml/2006/main">
  <p:tag name="KSO_WM_TAG_VERSION" val="1.0"/>
  <p:tag name="KSO_WM_BEAUTIFY_FLAG" val="#wm#"/>
  <p:tag name="KSO_WM_TEMPLATE_CATEGORY" val="diagram"/>
  <p:tag name="KSO_WM_TEMPLATE_INDEX" val="20177784"/>
  <p:tag name="KSO_WM_UNIT_TYPE" val="r_v"/>
  <p:tag name="KSO_WM_UNIT_INDEX" val="1_7"/>
  <p:tag name="KSO_WM_UNIT_ID" val="diagram20177784_3*r_v*1_7"/>
  <p:tag name="KSO_WM_UNIT_LAYERLEVEL" val="1_1"/>
  <p:tag name="KSO_WM_UNIT_DIAGRAM_CONTRAST_TITLE_CNT" val="4"/>
  <p:tag name="KSO_WM_UNIT_DIAGRAM_DIMENSION_TITLE_CNT" val="2"/>
  <p:tag name="KSO_WM_UNIT_VALUE" val="22"/>
  <p:tag name="KSO_WM_UNIT_HIGHLIGHT" val="0"/>
  <p:tag name="KSO_WM_UNIT_COMPATIBLE" val="0"/>
  <p:tag name="KSO_WM_UNIT_CLEAR" val="0"/>
  <p:tag name="KSO_WM_UNIT_PRESET_TEXT_INDEX" val="2"/>
  <p:tag name="KSO_WM_UNIT_PRESET_TEXT_LEN" val="10"/>
  <p:tag name="KSO_WM_DIAGRAM_GROUP_CODE" val="r1-1"/>
  <p:tag name="KSO_WM_UNIT_LINE_FORE_SCHEMECOLOR_INDEX" val="7"/>
  <p:tag name="KSO_WM_UNIT_LINE_FILL_TYPE" val="2"/>
  <p:tag name="KSO_WM_UNIT_TEXT_FILL_FORE_SCHEMECOLOR_INDEX" val="13"/>
  <p:tag name="KSO_WM_UNIT_TEXT_FILL_TYPE"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7896</Words>
  <Application>WPS 演示</Application>
  <PresentationFormat>On-screen Show (16:9)</PresentationFormat>
  <Paragraphs>224</Paragraphs>
  <Slides>16</Slides>
  <Notes>15</Notes>
  <HiddenSlides>0</HiddenSlides>
  <MMClips>0</MMClips>
  <ScaleCrop>false</ScaleCrop>
  <HeadingPairs>
    <vt:vector size="6" baseType="variant">
      <vt:variant>
        <vt:lpstr>已用的字体</vt:lpstr>
      </vt:variant>
      <vt:variant>
        <vt:i4>44</vt:i4>
      </vt:variant>
      <vt:variant>
        <vt:lpstr>主题</vt:lpstr>
      </vt:variant>
      <vt:variant>
        <vt:i4>1</vt:i4>
      </vt:variant>
      <vt:variant>
        <vt:lpstr>幻灯片标题</vt:lpstr>
      </vt:variant>
      <vt:variant>
        <vt:i4>16</vt:i4>
      </vt:variant>
    </vt:vector>
  </HeadingPairs>
  <TitlesOfParts>
    <vt:vector size="61" baseType="lpstr">
      <vt:lpstr>Arial</vt:lpstr>
      <vt:lpstr>宋体</vt:lpstr>
      <vt:lpstr>Wingdings</vt:lpstr>
      <vt:lpstr>Arial Regular</vt:lpstr>
      <vt:lpstr>Arial Unicode MS</vt:lpstr>
      <vt:lpstr>Calibri Light</vt:lpstr>
      <vt:lpstr>Helvetica Neue</vt:lpstr>
      <vt:lpstr>微软雅黑</vt:lpstr>
      <vt:lpstr>汉仪旗黑</vt:lpstr>
      <vt:lpstr>微软雅黑</vt:lpstr>
      <vt:lpstr>微软雅黑</vt:lpstr>
      <vt:lpstr>方正大标宋简体</vt:lpstr>
      <vt:lpstr>Arial Bold</vt:lpstr>
      <vt:lpstr>汉仪大宋简</vt:lpstr>
      <vt:lpstr>汉仪书宋二KW</vt:lpstr>
      <vt:lpstr>Calibri</vt:lpstr>
      <vt:lpstr>等线</vt:lpstr>
      <vt:lpstr>黑体</vt:lpstr>
      <vt:lpstr>Butler</vt:lpstr>
      <vt:lpstr>苹方-简</vt:lpstr>
      <vt:lpstr>汉仪中等线KW</vt:lpstr>
      <vt:lpstr>宋体</vt:lpstr>
      <vt:lpstr>Apple Color Emoji</vt:lpstr>
      <vt:lpstr>等线 Light</vt:lpstr>
      <vt:lpstr>汉仪中黑KW</vt:lpstr>
      <vt:lpstr>黑体</vt:lpstr>
      <vt:lpstr>汉仪大宋简</vt:lpstr>
      <vt:lpstr>华文细黑</vt:lpstr>
      <vt:lpstr>汉仪仿宋KW</vt:lpstr>
      <vt:lpstr>字典拼音超大字库</vt:lpstr>
      <vt:lpstr>Arial Black</vt:lpstr>
      <vt:lpstr>YueDuKaiTiPinYin</vt:lpstr>
      <vt:lpstr>指尖拼音体</vt:lpstr>
      <vt:lpstr>Al Bayan Plain</vt:lpstr>
      <vt:lpstr>Al Nile Regular</vt:lpstr>
      <vt:lpstr>Apple Chancery</vt:lpstr>
      <vt:lpstr>Arial Hebrew Scholar Regular</vt:lpstr>
      <vt:lpstr>Avenir Next Regular</vt:lpstr>
      <vt:lpstr>Avenir Book</vt:lpstr>
      <vt:lpstr>Apple Symbols</vt:lpstr>
      <vt:lpstr>Arial Narrow Regular</vt:lpstr>
      <vt:lpstr>Andale Mono</vt:lpstr>
      <vt:lpstr>华文宋体</vt:lpstr>
      <vt:lpstr>Heiti SC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PptxGenJS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creator>PptxGenJS</dc:creator>
  <dc:subject>PptxGenJS Presentation</dc:subject>
  <cp:lastModifiedBy>join</cp:lastModifiedBy>
  <cp:revision>10</cp:revision>
  <dcterms:created xsi:type="dcterms:W3CDTF">2025-02-28T23:49:03Z</dcterms:created>
  <dcterms:modified xsi:type="dcterms:W3CDTF">2025-02-28T23:49:03Z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62064103A0A47FD36F4BC267D7392AC1_43</vt:lpwstr>
  </property>
  <property fmtid="{D5CDD505-2E9C-101B-9397-08002B2CF9AE}" pid="3" name="KSOProductBuildVer">
    <vt:lpwstr>2052-6.2.0.8299</vt:lpwstr>
  </property>
</Properties>
</file>