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4F12CB-5FB4-48DD-70CC-943FCF178D57}" v="609" dt="2022-06-24T13:03:03.044"/>
    <p1510:client id="{9D177657-5C6B-D4B1-0BDE-1F8A5F342D0B}" v="35" dt="2022-06-22T12:49:04.945"/>
    <p1510:client id="{D82DBCA7-9923-189E-0334-647253C1D5F0}" v="481" dt="2022-06-22T02:17:14.217"/>
    <p1510:client id="{D9644DE1-898C-4C51-BB77-BA8C50ABF30A}" v="9" dt="2022-06-08T13:36:44.446"/>
    <p1510:client id="{FF1C58AC-C6DE-38AC-7D5D-FA2C0CCB39C7}" v="2406" dt="2022-06-24T11:59:56.2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6/24/2022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833396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6/24/2022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14202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82055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6/24/2022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64780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6/24/2022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41669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6/24/2022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97258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6/24/2022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33611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6/24/2022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83841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6/24/2022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25325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6/24/2022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93493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6/24/2022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69899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6/24/2022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28769383"/>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9">
            <a:extLst>
              <a:ext uri="{FF2B5EF4-FFF2-40B4-BE49-F238E27FC236}">
                <a16:creationId xmlns:a16="http://schemas.microsoft.com/office/drawing/2014/main" id="{2B8A17B2-9670-43B8-BE40-4682F8D2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11">
            <a:extLst>
              <a:ext uri="{FF2B5EF4-FFF2-40B4-BE49-F238E27FC236}">
                <a16:creationId xmlns:a16="http://schemas.microsoft.com/office/drawing/2014/main" id="{2A60B230-846B-4625-A8CA-D35FEBA73A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44" name="Picture 1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6" name="Rectangle 15">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751771" y="1134409"/>
            <a:ext cx="6378102" cy="3875778"/>
          </a:xfrm>
        </p:spPr>
        <p:txBody>
          <a:bodyPr>
            <a:normAutofit/>
          </a:bodyPr>
          <a:lstStyle/>
          <a:p>
            <a:pPr algn="l"/>
            <a:r>
              <a:rPr lang="en-US" sz="3200" dirty="0">
                <a:cs typeface="Calibri Light"/>
              </a:rPr>
              <a:t>Student Name: Zahid Hussian</a:t>
            </a:r>
            <a:br>
              <a:rPr lang="en-US" sz="3200" dirty="0">
                <a:cs typeface="Calibri Light"/>
              </a:rPr>
            </a:br>
            <a:r>
              <a:rPr lang="en-US" sz="3200" dirty="0">
                <a:cs typeface="Calibri Light"/>
              </a:rPr>
              <a:t>ID =2018065</a:t>
            </a:r>
            <a:br>
              <a:rPr lang="en-US" sz="3200" dirty="0">
                <a:cs typeface="Calibri Light"/>
              </a:rPr>
            </a:br>
            <a:r>
              <a:rPr lang="en-US" sz="3200" dirty="0">
                <a:cs typeface="Calibri Light"/>
              </a:rPr>
              <a:t>Module Name :</a:t>
            </a:r>
            <a:br>
              <a:rPr lang="en-US" sz="3200" dirty="0">
                <a:cs typeface="Calibri Light"/>
              </a:rPr>
            </a:br>
            <a:r>
              <a:rPr lang="en-US" sz="3200" dirty="0">
                <a:cs typeface="Calibri Light"/>
              </a:rPr>
              <a:t>Developing relationship and workplace achievement</a:t>
            </a:r>
            <a:br>
              <a:rPr lang="en-US" sz="3200" dirty="0">
                <a:cs typeface="Calibri Light"/>
              </a:rPr>
            </a:br>
            <a:r>
              <a:rPr lang="en-US" sz="3200" dirty="0">
                <a:cs typeface="Calibri Light"/>
              </a:rPr>
              <a:t>Module code (BMSW5102_BIRM)</a:t>
            </a:r>
            <a:br>
              <a:rPr lang="en-US" sz="3200" dirty="0">
                <a:cs typeface="Calibri Light"/>
              </a:rPr>
            </a:br>
            <a:r>
              <a:rPr lang="en-US" sz="3200" dirty="0">
                <a:cs typeface="Calibri Light"/>
              </a:rPr>
              <a:t>Lecturer: Sujeewa Herth</a:t>
            </a:r>
          </a:p>
        </p:txBody>
      </p:sp>
      <p:sp>
        <p:nvSpPr>
          <p:cNvPr id="48" name="Rectangle 1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0" name="Right Triangle 19">
            <a:extLst>
              <a:ext uri="{FF2B5EF4-FFF2-40B4-BE49-F238E27FC236}">
                <a16:creationId xmlns:a16="http://schemas.microsoft.com/office/drawing/2014/main" id="{F793961F-503F-434A-880A-EA44EB427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11092" y="1134409"/>
            <a:ext cx="239869" cy="23986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AD849-CC38-D7BC-AFC3-1C08326855A5}"/>
              </a:ext>
            </a:extLst>
          </p:cNvPr>
          <p:cNvSpPr>
            <a:spLocks noGrp="1"/>
          </p:cNvSpPr>
          <p:nvPr>
            <p:ph type="title"/>
          </p:nvPr>
        </p:nvSpPr>
        <p:spPr>
          <a:xfrm>
            <a:off x="2145769" y="175452"/>
            <a:ext cx="8381238" cy="1077229"/>
          </a:xfrm>
        </p:spPr>
        <p:txBody>
          <a:bodyPr>
            <a:normAutofit/>
          </a:bodyPr>
          <a:lstStyle/>
          <a:p>
            <a:pPr algn="l"/>
            <a:r>
              <a:rPr lang="en-US" sz="4800">
                <a:cs typeface="Calibri Light"/>
              </a:rPr>
              <a:t>Content Page </a:t>
            </a:r>
          </a:p>
        </p:txBody>
      </p:sp>
      <p:sp>
        <p:nvSpPr>
          <p:cNvPr id="3" name="Content Placeholder 2">
            <a:extLst>
              <a:ext uri="{FF2B5EF4-FFF2-40B4-BE49-F238E27FC236}">
                <a16:creationId xmlns:a16="http://schemas.microsoft.com/office/drawing/2014/main" id="{371381E8-874D-B8BB-587F-A26236B8E256}"/>
              </a:ext>
            </a:extLst>
          </p:cNvPr>
          <p:cNvSpPr>
            <a:spLocks noGrp="1"/>
          </p:cNvSpPr>
          <p:nvPr>
            <p:ph idx="1"/>
          </p:nvPr>
        </p:nvSpPr>
        <p:spPr>
          <a:xfrm>
            <a:off x="1509017" y="1246986"/>
            <a:ext cx="8743794" cy="5162391"/>
          </a:xfrm>
        </p:spPr>
        <p:txBody>
          <a:bodyPr vert="horz" lIns="91440" tIns="45720" rIns="91440" bIns="45720" rtlCol="0" anchor="t">
            <a:noAutofit/>
          </a:bodyPr>
          <a:lstStyle/>
          <a:p>
            <a:pPr marL="344170" indent="-344170"/>
            <a:r>
              <a:rPr lang="en-US" dirty="0">
                <a:cs typeface="Arial"/>
              </a:rPr>
              <a:t>                                                                                                     Slide </a:t>
            </a:r>
          </a:p>
          <a:p>
            <a:pPr marL="344170" indent="-344170"/>
            <a:r>
              <a:rPr lang="en-US" dirty="0">
                <a:cs typeface="Arial"/>
              </a:rPr>
              <a:t>1  introduction                                                                                      3</a:t>
            </a:r>
            <a:endParaRPr lang="en-US" dirty="0"/>
          </a:p>
          <a:p>
            <a:pPr marL="344170" indent="-344170"/>
            <a:r>
              <a:rPr lang="en-US" dirty="0">
                <a:cs typeface="Arial"/>
              </a:rPr>
              <a:t>2 motivation                                                                                          4</a:t>
            </a:r>
          </a:p>
          <a:p>
            <a:pPr marL="344170" indent="-344170"/>
            <a:r>
              <a:rPr lang="en-US" dirty="0">
                <a:cs typeface="Arial"/>
              </a:rPr>
              <a:t>3 types of motivation                                                                             5</a:t>
            </a:r>
          </a:p>
          <a:p>
            <a:pPr marL="344170" indent="-344170"/>
            <a:r>
              <a:rPr lang="en-US" dirty="0">
                <a:cs typeface="Arial"/>
              </a:rPr>
              <a:t>4 difference between intrinsic and extrinsic motivation                         6</a:t>
            </a:r>
          </a:p>
          <a:p>
            <a:pPr marL="344170" indent="-344170"/>
            <a:r>
              <a:rPr lang="en-US" dirty="0">
                <a:cs typeface="Arial"/>
              </a:rPr>
              <a:t>5 what is your motivation factor                                                             7</a:t>
            </a:r>
            <a:endParaRPr lang="en-US" dirty="0"/>
          </a:p>
          <a:p>
            <a:pPr marL="344170" indent="-344170"/>
            <a:r>
              <a:rPr lang="en-US" dirty="0">
                <a:cs typeface="Arial"/>
              </a:rPr>
              <a:t>6 advantage and disadvantage of each motivation factor                     8</a:t>
            </a:r>
          </a:p>
          <a:p>
            <a:pPr marL="344170" indent="-344170"/>
            <a:r>
              <a:rPr lang="en-US" dirty="0">
                <a:cs typeface="Arial"/>
              </a:rPr>
              <a:t>7 Calculation                                                                                          9</a:t>
            </a:r>
          </a:p>
          <a:p>
            <a:pPr marL="344170" indent="-344170"/>
            <a:r>
              <a:rPr lang="en-US" dirty="0">
                <a:cs typeface="Arial"/>
              </a:rPr>
              <a:t>8 references                                                                                          10</a:t>
            </a:r>
          </a:p>
        </p:txBody>
      </p:sp>
    </p:spTree>
    <p:extLst>
      <p:ext uri="{BB962C8B-B14F-4D97-AF65-F5344CB8AC3E}">
        <p14:creationId xmlns:p14="http://schemas.microsoft.com/office/powerpoint/2010/main" val="1281439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8"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9"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40"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C0077C-04E2-3C85-CC23-F80B2A359BC1}"/>
              </a:ext>
            </a:extLst>
          </p:cNvPr>
          <p:cNvSpPr>
            <a:spLocks noGrp="1"/>
          </p:cNvSpPr>
          <p:nvPr>
            <p:ph type="title"/>
          </p:nvPr>
        </p:nvSpPr>
        <p:spPr>
          <a:xfrm>
            <a:off x="1901354" y="405490"/>
            <a:ext cx="8381238" cy="1077229"/>
          </a:xfrm>
        </p:spPr>
        <p:txBody>
          <a:bodyPr>
            <a:normAutofit/>
          </a:bodyPr>
          <a:lstStyle/>
          <a:p>
            <a:pPr algn="l"/>
            <a:r>
              <a:rPr lang="en-US" sz="4800">
                <a:cs typeface="Calibri Light"/>
              </a:rPr>
              <a:t>Introduction </a:t>
            </a:r>
            <a:endParaRPr lang="en-US" sz="4800"/>
          </a:p>
        </p:txBody>
      </p:sp>
      <p:sp>
        <p:nvSpPr>
          <p:cNvPr id="3" name="Content Placeholder 2">
            <a:extLst>
              <a:ext uri="{FF2B5EF4-FFF2-40B4-BE49-F238E27FC236}">
                <a16:creationId xmlns:a16="http://schemas.microsoft.com/office/drawing/2014/main" id="{7D23F52A-920A-BDD4-7F43-95F7EF9B2FF6}"/>
              </a:ext>
            </a:extLst>
          </p:cNvPr>
          <p:cNvSpPr>
            <a:spLocks noGrp="1"/>
          </p:cNvSpPr>
          <p:nvPr>
            <p:ph idx="1"/>
          </p:nvPr>
        </p:nvSpPr>
        <p:spPr>
          <a:xfrm>
            <a:off x="1552149" y="1246985"/>
            <a:ext cx="6644701" cy="5047374"/>
          </a:xfrm>
        </p:spPr>
        <p:txBody>
          <a:bodyPr anchor="t">
            <a:normAutofit lnSpcReduction="10000"/>
          </a:bodyPr>
          <a:lstStyle/>
          <a:p>
            <a:pPr marL="0" indent="0">
              <a:buNone/>
            </a:pPr>
            <a:r>
              <a:rPr lang="en-US" sz="1800" dirty="0">
                <a:cs typeface="Arial"/>
              </a:rPr>
              <a:t>    </a:t>
            </a:r>
            <a:endParaRPr lang="en-US" dirty="0">
              <a:cs typeface="Arial"/>
            </a:endParaRPr>
          </a:p>
          <a:p>
            <a:pPr marL="0" indent="0">
              <a:buNone/>
            </a:pPr>
            <a:r>
              <a:rPr lang="en-US" sz="1800" dirty="0">
                <a:cs typeface="Arial"/>
              </a:rPr>
              <a:t> In this prestation we learn about   what is motivations .</a:t>
            </a:r>
            <a:endParaRPr lang="en-US" dirty="0">
              <a:cs typeface="Arial"/>
            </a:endParaRPr>
          </a:p>
          <a:p>
            <a:pPr marL="0" indent="0">
              <a:buNone/>
            </a:pPr>
            <a:r>
              <a:rPr lang="en-US" sz="1800" dirty="0">
                <a:cs typeface="Arial"/>
              </a:rPr>
              <a:t>   Types of motivations </a:t>
            </a:r>
            <a:endParaRPr lang="en-US" dirty="0">
              <a:cs typeface="Arial"/>
            </a:endParaRPr>
          </a:p>
          <a:p>
            <a:pPr marL="344170" indent="-344170"/>
            <a:r>
              <a:rPr lang="en-US" sz="1800" dirty="0">
                <a:cs typeface="Arial"/>
              </a:rPr>
              <a:t>Intrinsic motivation </a:t>
            </a:r>
            <a:endParaRPr lang="en-US" dirty="0">
              <a:cs typeface="Arial"/>
            </a:endParaRPr>
          </a:p>
          <a:p>
            <a:pPr marL="344170" indent="-344170"/>
            <a:r>
              <a:rPr lang="en-US" sz="1800" dirty="0">
                <a:cs typeface="Arial"/>
              </a:rPr>
              <a:t>Extrinsic motivation </a:t>
            </a:r>
          </a:p>
          <a:p>
            <a:pPr marL="344170" indent="-344170"/>
            <a:r>
              <a:rPr lang="en-US" sz="1800" dirty="0">
                <a:cs typeface="Arial"/>
              </a:rPr>
              <a:t>Difference between intrinsic motivation  and extrinsic motivation.</a:t>
            </a:r>
          </a:p>
          <a:p>
            <a:pPr marL="344170" indent="-344170"/>
            <a:r>
              <a:rPr lang="en-US" sz="1800" dirty="0">
                <a:cs typeface="Arial"/>
              </a:rPr>
              <a:t>What is your motivation factors </a:t>
            </a:r>
          </a:p>
          <a:p>
            <a:pPr marL="344170" indent="-344170"/>
            <a:r>
              <a:rPr lang="en-US" sz="1800" dirty="0">
                <a:cs typeface="Arial"/>
              </a:rPr>
              <a:t>Benefit of motivation factors </a:t>
            </a:r>
          </a:p>
          <a:p>
            <a:pPr marL="344170" indent="-344170"/>
            <a:r>
              <a:rPr lang="en-US" sz="1800" dirty="0">
                <a:cs typeface="Arial"/>
              </a:rPr>
              <a:t>Conclusion </a:t>
            </a:r>
          </a:p>
          <a:p>
            <a:pPr marL="344170" indent="-344170"/>
            <a:endParaRPr lang="en-US" sz="1800" dirty="0">
              <a:cs typeface="Arial"/>
            </a:endParaRPr>
          </a:p>
          <a:p>
            <a:pPr marL="344170" indent="-344170"/>
            <a:endParaRPr lang="en-US" sz="1800" dirty="0">
              <a:cs typeface="Arial"/>
            </a:endParaRPr>
          </a:p>
          <a:p>
            <a:pPr marL="344170" indent="-344170"/>
            <a:endParaRPr lang="en-US" sz="1800" dirty="0">
              <a:cs typeface="Arial"/>
            </a:endParaRPr>
          </a:p>
        </p:txBody>
      </p:sp>
      <p:pic>
        <p:nvPicPr>
          <p:cNvPr id="4" name="Picture 4" descr="Vintage camera">
            <a:extLst>
              <a:ext uri="{FF2B5EF4-FFF2-40B4-BE49-F238E27FC236}">
                <a16:creationId xmlns:a16="http://schemas.microsoft.com/office/drawing/2014/main" id="{FAE6ADBF-D1BF-5BB6-436F-7781111C22A8}"/>
              </a:ext>
            </a:extLst>
          </p:cNvPr>
          <p:cNvPicPr>
            <a:picLocks noChangeAspect="1"/>
          </p:cNvPicPr>
          <p:nvPr/>
        </p:nvPicPr>
        <p:blipFill>
          <a:blip r:embed="rId5"/>
          <a:stretch>
            <a:fillRect/>
          </a:stretch>
        </p:blipFill>
        <p:spPr>
          <a:xfrm>
            <a:off x="7657381" y="1104404"/>
            <a:ext cx="4008406" cy="3872815"/>
          </a:xfrm>
          <a:prstGeom prst="rect">
            <a:avLst/>
          </a:prstGeom>
        </p:spPr>
      </p:pic>
    </p:spTree>
    <p:extLst>
      <p:ext uri="{BB962C8B-B14F-4D97-AF65-F5344CB8AC3E}">
        <p14:creationId xmlns:p14="http://schemas.microsoft.com/office/powerpoint/2010/main" val="299194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B597C-2A79-0042-4E81-FE39A30CA510}"/>
              </a:ext>
            </a:extLst>
          </p:cNvPr>
          <p:cNvSpPr>
            <a:spLocks noGrp="1"/>
          </p:cNvSpPr>
          <p:nvPr>
            <p:ph type="title"/>
          </p:nvPr>
        </p:nvSpPr>
        <p:spPr>
          <a:xfrm>
            <a:off x="2318297" y="261716"/>
            <a:ext cx="8381238" cy="1077229"/>
          </a:xfrm>
        </p:spPr>
        <p:txBody>
          <a:bodyPr>
            <a:normAutofit/>
          </a:bodyPr>
          <a:lstStyle/>
          <a:p>
            <a:pPr algn="l"/>
            <a:r>
              <a:rPr lang="en-US" sz="4800">
                <a:cs typeface="Calibri Light"/>
              </a:rPr>
              <a:t>Motivation </a:t>
            </a:r>
            <a:endParaRPr lang="en-US" sz="4800"/>
          </a:p>
        </p:txBody>
      </p:sp>
      <p:sp>
        <p:nvSpPr>
          <p:cNvPr id="3" name="Content Placeholder 2">
            <a:extLst>
              <a:ext uri="{FF2B5EF4-FFF2-40B4-BE49-F238E27FC236}">
                <a16:creationId xmlns:a16="http://schemas.microsoft.com/office/drawing/2014/main" id="{A89C70E0-5344-197B-2BA3-EA941CD7429A}"/>
              </a:ext>
            </a:extLst>
          </p:cNvPr>
          <p:cNvSpPr>
            <a:spLocks noGrp="1"/>
          </p:cNvSpPr>
          <p:nvPr>
            <p:ph idx="1"/>
          </p:nvPr>
        </p:nvSpPr>
        <p:spPr>
          <a:xfrm>
            <a:off x="2256639" y="1246986"/>
            <a:ext cx="7277304" cy="4802958"/>
          </a:xfrm>
        </p:spPr>
        <p:txBody>
          <a:bodyPr vert="horz" lIns="91440" tIns="45720" rIns="91440" bIns="45720" rtlCol="0" anchor="t">
            <a:normAutofit/>
          </a:bodyPr>
          <a:lstStyle/>
          <a:p>
            <a:pPr marL="344170" indent="-344170"/>
            <a:r>
              <a:rPr lang="en-US" dirty="0">
                <a:cs typeface="Calibri"/>
              </a:rPr>
              <a:t>A motivation is reason to do something  motivation is very helpful to  all kind of persons and  organization to achieves  their goals.</a:t>
            </a:r>
            <a:endParaRPr lang="en-US" dirty="0">
              <a:cs typeface="Arial" panose="020B0604020202020204"/>
            </a:endParaRPr>
          </a:p>
          <a:p>
            <a:pPr marL="344170" indent="-344170"/>
            <a:r>
              <a:rPr lang="en-US" dirty="0">
                <a:cs typeface="Calibri"/>
              </a:rPr>
              <a:t>Internal state or condition that activates behavior   and gives it direction.</a:t>
            </a:r>
            <a:endParaRPr lang="en-US" dirty="0">
              <a:cs typeface="Arial"/>
            </a:endParaRPr>
          </a:p>
          <a:p>
            <a:pPr marL="344170" indent="-344170"/>
            <a:r>
              <a:rPr lang="en-US" dirty="0">
                <a:cs typeface="Calibri"/>
              </a:rPr>
              <a:t>Desire or want the energize and goals –oriented behaviors</a:t>
            </a:r>
            <a:endParaRPr lang="en-US" dirty="0">
              <a:cs typeface="Arial"/>
            </a:endParaRPr>
          </a:p>
          <a:p>
            <a:pPr marL="344170" indent="-344170"/>
            <a:r>
              <a:rPr lang="en-US" dirty="0">
                <a:cs typeface="Arial"/>
              </a:rPr>
              <a:t>Influence of needs and desires on the intensity and direction of behaviors </a:t>
            </a:r>
            <a:endParaRPr lang="en-US" dirty="0">
              <a:cs typeface="Calibri"/>
            </a:endParaRPr>
          </a:p>
          <a:p>
            <a:pPr marL="344170" indent="-344170"/>
            <a:endParaRPr lang="en-US" sz="1600">
              <a:cs typeface="Calibri"/>
            </a:endParaRPr>
          </a:p>
        </p:txBody>
      </p:sp>
    </p:spTree>
    <p:extLst>
      <p:ext uri="{BB962C8B-B14F-4D97-AF65-F5344CB8AC3E}">
        <p14:creationId xmlns:p14="http://schemas.microsoft.com/office/powerpoint/2010/main" val="3116496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14C2D-D925-B5DC-86BB-494EFBDFA142}"/>
              </a:ext>
            </a:extLst>
          </p:cNvPr>
          <p:cNvSpPr>
            <a:spLocks noGrp="1"/>
          </p:cNvSpPr>
          <p:nvPr>
            <p:ph type="title"/>
          </p:nvPr>
        </p:nvSpPr>
        <p:spPr>
          <a:xfrm>
            <a:off x="2088260" y="276094"/>
            <a:ext cx="8381238" cy="847192"/>
          </a:xfrm>
        </p:spPr>
        <p:txBody>
          <a:bodyPr>
            <a:normAutofit/>
          </a:bodyPr>
          <a:lstStyle/>
          <a:p>
            <a:pPr algn="l"/>
            <a:r>
              <a:rPr lang="en-US" sz="4800">
                <a:cs typeface="Calibri Light"/>
              </a:rPr>
              <a:t>Two types of motivation</a:t>
            </a:r>
            <a:endParaRPr lang="en-US" sz="4800"/>
          </a:p>
        </p:txBody>
      </p:sp>
      <p:sp>
        <p:nvSpPr>
          <p:cNvPr id="3" name="Content Placeholder 2">
            <a:extLst>
              <a:ext uri="{FF2B5EF4-FFF2-40B4-BE49-F238E27FC236}">
                <a16:creationId xmlns:a16="http://schemas.microsoft.com/office/drawing/2014/main" id="{CA90A4D5-CC2D-7410-AE99-976101981FE4}"/>
              </a:ext>
            </a:extLst>
          </p:cNvPr>
          <p:cNvSpPr>
            <a:spLocks noGrp="1"/>
          </p:cNvSpPr>
          <p:nvPr>
            <p:ph idx="1"/>
          </p:nvPr>
        </p:nvSpPr>
        <p:spPr>
          <a:xfrm>
            <a:off x="2256639" y="1477021"/>
            <a:ext cx="6572814" cy="5291791"/>
          </a:xfrm>
        </p:spPr>
        <p:txBody>
          <a:bodyPr vert="horz" lIns="91440" tIns="45720" rIns="91440" bIns="45720" rtlCol="0" anchor="t">
            <a:normAutofit/>
          </a:bodyPr>
          <a:lstStyle/>
          <a:p>
            <a:pPr marL="344170" indent="-344170"/>
            <a:r>
              <a:rPr lang="en-US" sz="1800" dirty="0">
                <a:cs typeface="Calibri"/>
              </a:rPr>
              <a:t>Internic motivation extrinsic  motivation.</a:t>
            </a:r>
          </a:p>
          <a:p>
            <a:pPr marL="344170" indent="-344170"/>
            <a:r>
              <a:rPr lang="en-US" sz="1800" dirty="0">
                <a:cs typeface="Calibri"/>
              </a:rPr>
              <a:t>Intrinsic motivated activities are defined as those which  a person does for no reward except the activity itself or the feelings which comes from activity, for example  drive name ,optimal incongruity and optimal arousal, reduction of uncertainty, competence and self-determination.</a:t>
            </a:r>
          </a:p>
          <a:p>
            <a:pPr marL="344170" indent="-344170"/>
            <a:r>
              <a:rPr lang="en-US" sz="1800" dirty="0">
                <a:cs typeface="Calibri"/>
              </a:rPr>
              <a:t>Extrinsic motivation is  where individuals rely on external  rewards and desirable result to act as a catalyst for their  motivation .</a:t>
            </a:r>
          </a:p>
          <a:p>
            <a:pPr marL="344170" indent="-344170"/>
            <a:r>
              <a:rPr lang="en-US" sz="1800" dirty="0">
                <a:cs typeface="Calibri"/>
              </a:rPr>
              <a:t>Competing for a trophy or prize doing schoolwork to earn a good grade working hard at a task or project  to get praise  shopping  with a store  loyalty  card to get points.</a:t>
            </a:r>
          </a:p>
          <a:p>
            <a:pPr marL="344170" indent="-344170"/>
            <a:endParaRPr lang="en-US" sz="1600" dirty="0">
              <a:cs typeface="Calibri"/>
            </a:endParaRPr>
          </a:p>
        </p:txBody>
      </p:sp>
    </p:spTree>
    <p:extLst>
      <p:ext uri="{BB962C8B-B14F-4D97-AF65-F5344CB8AC3E}">
        <p14:creationId xmlns:p14="http://schemas.microsoft.com/office/powerpoint/2010/main" val="803283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BDA31-39B9-6A96-5BFE-2E1093ACB9A0}"/>
              </a:ext>
            </a:extLst>
          </p:cNvPr>
          <p:cNvSpPr>
            <a:spLocks noGrp="1"/>
          </p:cNvSpPr>
          <p:nvPr>
            <p:ph type="title"/>
          </p:nvPr>
        </p:nvSpPr>
        <p:spPr>
          <a:xfrm>
            <a:off x="2145769" y="333603"/>
            <a:ext cx="8381238" cy="1077229"/>
          </a:xfrm>
        </p:spPr>
        <p:txBody>
          <a:bodyPr>
            <a:normAutofit/>
          </a:bodyPr>
          <a:lstStyle/>
          <a:p>
            <a:pPr algn="l"/>
            <a:r>
              <a:rPr lang="en-US" dirty="0">
                <a:cs typeface="Calibri Light"/>
              </a:rPr>
              <a:t>Difference between intrinsic and extrinsic </a:t>
            </a:r>
            <a:endParaRPr lang="en-US"/>
          </a:p>
        </p:txBody>
      </p:sp>
      <p:sp>
        <p:nvSpPr>
          <p:cNvPr id="3" name="Content Placeholder 2">
            <a:extLst>
              <a:ext uri="{FF2B5EF4-FFF2-40B4-BE49-F238E27FC236}">
                <a16:creationId xmlns:a16="http://schemas.microsoft.com/office/drawing/2014/main" id="{F4993657-17BE-B87C-CCA9-AFAE0A3EB8E8}"/>
              </a:ext>
            </a:extLst>
          </p:cNvPr>
          <p:cNvSpPr>
            <a:spLocks noGrp="1"/>
          </p:cNvSpPr>
          <p:nvPr>
            <p:ph idx="1"/>
          </p:nvPr>
        </p:nvSpPr>
        <p:spPr>
          <a:xfrm>
            <a:off x="1250224" y="1103210"/>
            <a:ext cx="4545607" cy="5363677"/>
          </a:xfrm>
        </p:spPr>
        <p:txBody>
          <a:bodyPr anchor="t">
            <a:normAutofit/>
          </a:bodyPr>
          <a:lstStyle/>
          <a:p>
            <a:pPr marL="0" indent="0">
              <a:buNone/>
            </a:pPr>
            <a:r>
              <a:rPr lang="en-US" sz="1600" dirty="0">
                <a:cs typeface="Arial"/>
              </a:rPr>
              <a:t>Intrinsic  Motivation</a:t>
            </a:r>
            <a:endParaRPr lang="en-US" dirty="0"/>
          </a:p>
          <a:p>
            <a:pPr marL="0" indent="0">
              <a:buNone/>
            </a:pPr>
            <a:r>
              <a:rPr lang="en-US" sz="1600" dirty="0">
                <a:cs typeface="Arial"/>
              </a:rPr>
              <a:t>1 Explain or show why learning a particular content or skill is important</a:t>
            </a:r>
            <a:endParaRPr lang="en-US"/>
          </a:p>
          <a:p>
            <a:pPr marL="0" indent="0">
              <a:buNone/>
            </a:pPr>
            <a:r>
              <a:rPr lang="en-US" sz="1600" dirty="0">
                <a:cs typeface="Arial"/>
              </a:rPr>
              <a:t>2 Allow students some opportunities  to select learning goals.</a:t>
            </a:r>
          </a:p>
          <a:p>
            <a:pPr marL="0" indent="0">
              <a:buNone/>
            </a:pPr>
            <a:r>
              <a:rPr lang="en-US" sz="1600" dirty="0">
                <a:cs typeface="Arial"/>
              </a:rPr>
              <a:t>3 Provide a variety of activities and sensory stimulations.</a:t>
            </a:r>
          </a:p>
          <a:p>
            <a:pPr marL="0" indent="0">
              <a:buNone/>
            </a:pPr>
            <a:r>
              <a:rPr lang="en-US" sz="1600" dirty="0">
                <a:cs typeface="Arial"/>
              </a:rPr>
              <a:t>4 Provide games in simulations</a:t>
            </a:r>
            <a:endParaRPr lang="en-US" dirty="0">
              <a:cs typeface="Arial"/>
            </a:endParaRPr>
          </a:p>
          <a:p>
            <a:pPr marL="0" indent="0">
              <a:buNone/>
            </a:pPr>
            <a:r>
              <a:rPr lang="en-US" sz="1600" dirty="0">
                <a:cs typeface="Arial"/>
              </a:rPr>
              <a:t>5 set goals for learning</a:t>
            </a:r>
            <a:endParaRPr lang="en-US" dirty="0">
              <a:cs typeface="Arial"/>
            </a:endParaRPr>
          </a:p>
          <a:p>
            <a:pPr marL="0" indent="0">
              <a:buNone/>
            </a:pPr>
            <a:endParaRPr lang="en-US" sz="1600" dirty="0">
              <a:cs typeface="Arial"/>
            </a:endParaRPr>
          </a:p>
          <a:p>
            <a:pPr marL="0" indent="0">
              <a:buNone/>
            </a:pPr>
            <a:r>
              <a:rPr lang="en-US" sz="1600" dirty="0">
                <a:cs typeface="Arial"/>
              </a:rPr>
              <a:t>6 Relate learning to student needs</a:t>
            </a:r>
            <a:endParaRPr lang="en-US" dirty="0"/>
          </a:p>
          <a:p>
            <a:pPr marL="0" indent="0">
              <a:buNone/>
            </a:pPr>
            <a:r>
              <a:rPr lang="en-US" sz="1600" dirty="0">
                <a:cs typeface="Arial"/>
              </a:rPr>
              <a:t>7 Helps students develop plan for action</a:t>
            </a:r>
            <a:endParaRPr lang="en-US" dirty="0">
              <a:cs typeface="Arial"/>
            </a:endParaRPr>
          </a:p>
          <a:p>
            <a:pPr marL="0" indent="0">
              <a:buNone/>
            </a:pPr>
            <a:endParaRPr lang="en-US" sz="1600" dirty="0">
              <a:cs typeface="Arial"/>
            </a:endParaRPr>
          </a:p>
          <a:p>
            <a:pPr marL="0" indent="0">
              <a:buNone/>
            </a:pPr>
            <a:endParaRPr lang="en-US" sz="1600" dirty="0">
              <a:cs typeface="Arial"/>
            </a:endParaRPr>
          </a:p>
        </p:txBody>
      </p:sp>
      <p:sp>
        <p:nvSpPr>
          <p:cNvPr id="4" name="TextBox 3">
            <a:extLst>
              <a:ext uri="{FF2B5EF4-FFF2-40B4-BE49-F238E27FC236}">
                <a16:creationId xmlns:a16="http://schemas.microsoft.com/office/drawing/2014/main" id="{ED865E52-2529-838A-159D-2C45ED5548A9}"/>
              </a:ext>
            </a:extLst>
          </p:cNvPr>
          <p:cNvSpPr txBox="1"/>
          <p:nvPr/>
        </p:nvSpPr>
        <p:spPr>
          <a:xfrm>
            <a:off x="6090249" y="1043796"/>
            <a:ext cx="441097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Arial"/>
              </a:rPr>
              <a:t>Extrinsic  Motivation</a:t>
            </a:r>
          </a:p>
          <a:p>
            <a:endParaRPr lang="en-US" dirty="0">
              <a:cs typeface="Arial"/>
            </a:endParaRPr>
          </a:p>
          <a:p>
            <a:r>
              <a:rPr lang="en-US" dirty="0">
                <a:cs typeface="Arial"/>
              </a:rPr>
              <a:t>1 Provide clear expectations</a:t>
            </a:r>
          </a:p>
          <a:p>
            <a:endParaRPr lang="en-US" dirty="0">
              <a:cs typeface="Arial"/>
            </a:endParaRPr>
          </a:p>
          <a:p>
            <a:r>
              <a:rPr lang="en-US" dirty="0">
                <a:cs typeface="Arial"/>
              </a:rPr>
              <a:t>2 Give corrective feedback </a:t>
            </a:r>
          </a:p>
          <a:p>
            <a:endParaRPr lang="en-US" dirty="0">
              <a:cs typeface="Arial"/>
            </a:endParaRPr>
          </a:p>
          <a:p>
            <a:endParaRPr lang="en-US" dirty="0">
              <a:cs typeface="Arial"/>
            </a:endParaRPr>
          </a:p>
          <a:p>
            <a:r>
              <a:rPr lang="en-US" dirty="0">
                <a:cs typeface="Arial"/>
              </a:rPr>
              <a:t>3  Provide valuable rewards for learning task </a:t>
            </a:r>
            <a:endParaRPr lang="en-US"/>
          </a:p>
          <a:p>
            <a:endParaRPr lang="en-US" dirty="0">
              <a:cs typeface="Arial"/>
            </a:endParaRPr>
          </a:p>
          <a:p>
            <a:r>
              <a:rPr lang="en-US" dirty="0">
                <a:cs typeface="Arial"/>
              </a:rPr>
              <a:t>4 Make rewards available</a:t>
            </a:r>
            <a:endParaRPr lang="en-US" dirty="0"/>
          </a:p>
          <a:p>
            <a:endParaRPr lang="en-US"/>
          </a:p>
          <a:p>
            <a:r>
              <a:rPr lang="en-US" dirty="0">
                <a:cs typeface="Arial"/>
              </a:rPr>
              <a:t>5 Allow opportunities for students to observe more correct exemplars </a:t>
            </a:r>
          </a:p>
          <a:p>
            <a:endParaRPr lang="en-US" dirty="0">
              <a:cs typeface="Arial"/>
            </a:endParaRPr>
          </a:p>
          <a:p>
            <a:r>
              <a:rPr lang="en-US" dirty="0">
                <a:cs typeface="Arial"/>
              </a:rPr>
              <a:t>6 Allow for opportunities to engage in social learning activities</a:t>
            </a:r>
          </a:p>
          <a:p>
            <a:endParaRPr lang="en-US"/>
          </a:p>
          <a:p>
            <a:r>
              <a:rPr lang="en-US" dirty="0">
                <a:cs typeface="Arial"/>
              </a:rPr>
              <a:t>7 Provide for scaffolding of corrective feedback </a:t>
            </a:r>
          </a:p>
          <a:p>
            <a:endParaRPr lang="en-US" dirty="0">
              <a:cs typeface="Arial"/>
            </a:endParaRPr>
          </a:p>
        </p:txBody>
      </p:sp>
    </p:spTree>
    <p:extLst>
      <p:ext uri="{BB962C8B-B14F-4D97-AF65-F5344CB8AC3E}">
        <p14:creationId xmlns:p14="http://schemas.microsoft.com/office/powerpoint/2010/main" val="102140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576F6-8EAC-B190-EB60-112232D6E23C}"/>
              </a:ext>
            </a:extLst>
          </p:cNvPr>
          <p:cNvSpPr>
            <a:spLocks noGrp="1"/>
          </p:cNvSpPr>
          <p:nvPr>
            <p:ph type="title"/>
          </p:nvPr>
        </p:nvSpPr>
        <p:spPr>
          <a:xfrm>
            <a:off x="2188901" y="808056"/>
            <a:ext cx="8381238" cy="1077229"/>
          </a:xfrm>
        </p:spPr>
        <p:txBody>
          <a:bodyPr>
            <a:normAutofit/>
          </a:bodyPr>
          <a:lstStyle/>
          <a:p>
            <a:pPr algn="l"/>
            <a:r>
              <a:rPr lang="en-US" dirty="0">
                <a:cs typeface="Calibri Light"/>
              </a:rPr>
              <a:t>What is your motivation factor for example </a:t>
            </a:r>
            <a:endParaRPr lang="en-US"/>
          </a:p>
        </p:txBody>
      </p:sp>
      <p:sp>
        <p:nvSpPr>
          <p:cNvPr id="3" name="Content Placeholder 2">
            <a:extLst>
              <a:ext uri="{FF2B5EF4-FFF2-40B4-BE49-F238E27FC236}">
                <a16:creationId xmlns:a16="http://schemas.microsoft.com/office/drawing/2014/main" id="{819453DC-5A70-AC1F-8CE7-4B782183B037}"/>
              </a:ext>
            </a:extLst>
          </p:cNvPr>
          <p:cNvSpPr>
            <a:spLocks noGrp="1"/>
          </p:cNvSpPr>
          <p:nvPr>
            <p:ph idx="1"/>
          </p:nvPr>
        </p:nvSpPr>
        <p:spPr>
          <a:xfrm>
            <a:off x="2256639" y="2052116"/>
            <a:ext cx="6572814" cy="3997828"/>
          </a:xfrm>
        </p:spPr>
        <p:txBody>
          <a:bodyPr anchor="t">
            <a:normAutofit/>
          </a:bodyPr>
          <a:lstStyle/>
          <a:p>
            <a:pPr marL="344170" indent="-344170"/>
            <a:r>
              <a:rPr lang="en-US" sz="1600" dirty="0">
                <a:cs typeface="Arial"/>
              </a:rPr>
              <a:t>My motivation factors to get BA leadership and management  degree for this I need to learn my knowledge and improve  skills to achieve a good position in exam, so I need to  do continuously effort  go college to attends classes   do all  required task  </a:t>
            </a:r>
            <a:r>
              <a:rPr lang="en-US" dirty="0">
                <a:cs typeface="Arial"/>
              </a:rPr>
              <a:t>to get this degree.</a:t>
            </a:r>
          </a:p>
          <a:p>
            <a:pPr marL="344170" indent="-344170"/>
            <a:r>
              <a:rPr lang="en-US" dirty="0">
                <a:cs typeface="Arial"/>
              </a:rPr>
              <a:t>With the help of this degree skills and knowledge  I can get good job  and high position on workplace, and  I want to  get good  wages and good rewards on my workplace to achieve my desire goals in my life .</a:t>
            </a:r>
          </a:p>
        </p:txBody>
      </p:sp>
    </p:spTree>
    <p:extLst>
      <p:ext uri="{BB962C8B-B14F-4D97-AF65-F5344CB8AC3E}">
        <p14:creationId xmlns:p14="http://schemas.microsoft.com/office/powerpoint/2010/main" val="4201371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4C1CF-6EBE-87B2-EC72-71933A45A76B}"/>
              </a:ext>
            </a:extLst>
          </p:cNvPr>
          <p:cNvSpPr>
            <a:spLocks noGrp="1"/>
          </p:cNvSpPr>
          <p:nvPr>
            <p:ph type="title"/>
          </p:nvPr>
        </p:nvSpPr>
        <p:spPr>
          <a:xfrm>
            <a:off x="2188901" y="319226"/>
            <a:ext cx="8381238" cy="1077229"/>
          </a:xfrm>
        </p:spPr>
        <p:txBody>
          <a:bodyPr>
            <a:normAutofit/>
          </a:bodyPr>
          <a:lstStyle/>
          <a:p>
            <a:pPr algn="l"/>
            <a:r>
              <a:rPr lang="en-US" dirty="0">
                <a:cs typeface="Calibri Light"/>
              </a:rPr>
              <a:t>Critical evaluate the advantage and disadvantage of each factor of motivation </a:t>
            </a:r>
            <a:endParaRPr lang="en-US"/>
          </a:p>
        </p:txBody>
      </p:sp>
      <p:sp>
        <p:nvSpPr>
          <p:cNvPr id="3" name="Content Placeholder 2">
            <a:extLst>
              <a:ext uri="{FF2B5EF4-FFF2-40B4-BE49-F238E27FC236}">
                <a16:creationId xmlns:a16="http://schemas.microsoft.com/office/drawing/2014/main" id="{BB0352CD-2757-A775-CD98-BA672F182B28}"/>
              </a:ext>
            </a:extLst>
          </p:cNvPr>
          <p:cNvSpPr>
            <a:spLocks noGrp="1"/>
          </p:cNvSpPr>
          <p:nvPr>
            <p:ph idx="1"/>
          </p:nvPr>
        </p:nvSpPr>
        <p:spPr>
          <a:xfrm>
            <a:off x="2256639" y="1807701"/>
            <a:ext cx="6572814" cy="4242243"/>
          </a:xfrm>
        </p:spPr>
        <p:txBody>
          <a:bodyPr anchor="t">
            <a:normAutofit/>
          </a:bodyPr>
          <a:lstStyle/>
          <a:p>
            <a:pPr marL="344170" indent="-344170"/>
            <a:r>
              <a:rPr lang="en-US" sz="1600" dirty="0">
                <a:cs typeface="Arial"/>
              </a:rPr>
              <a:t>Organization employee motivation extra rewards in cash </a:t>
            </a:r>
          </a:p>
          <a:p>
            <a:pPr marL="344170" indent="-344170"/>
            <a:r>
              <a:rPr lang="en-US" sz="1600" dirty="0">
                <a:cs typeface="Arial"/>
              </a:rPr>
              <a:t>without employee motivation organizations cannot work effectively for example  some organization  want to achieve and reach new heights for this they need to give to motivations to their employee rewards  extra cash</a:t>
            </a:r>
          </a:p>
          <a:p>
            <a:pPr marL="344170" indent="-344170"/>
            <a:r>
              <a:rPr lang="en-US" sz="1600" dirty="0">
                <a:cs typeface="Arial"/>
              </a:rPr>
              <a:t>This one will help the employees to get extra money from the organization and they can do and enjoy with this money this is the advantage of motivation and organization achieves goals.</a:t>
            </a:r>
          </a:p>
          <a:p>
            <a:pPr marL="344170" indent="-344170"/>
            <a:r>
              <a:rPr lang="en-US" sz="1600" dirty="0">
                <a:cs typeface="Arial"/>
              </a:rPr>
              <a:t>and disadvantages this motivation is because the employees relying on this extra money, and they do extra hours, and  they are not able to sit with the precious time with their family and organization pay extra cash .</a:t>
            </a:r>
          </a:p>
        </p:txBody>
      </p:sp>
    </p:spTree>
    <p:extLst>
      <p:ext uri="{BB962C8B-B14F-4D97-AF65-F5344CB8AC3E}">
        <p14:creationId xmlns:p14="http://schemas.microsoft.com/office/powerpoint/2010/main" val="3968936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3C5B3-48C1-64D7-34F7-E56CED6F5F62}"/>
              </a:ext>
            </a:extLst>
          </p:cNvPr>
          <p:cNvSpPr>
            <a:spLocks noGrp="1"/>
          </p:cNvSpPr>
          <p:nvPr>
            <p:ph type="title"/>
          </p:nvPr>
        </p:nvSpPr>
        <p:spPr>
          <a:xfrm>
            <a:off x="2188901" y="808056"/>
            <a:ext cx="8381238" cy="1077229"/>
          </a:xfrm>
        </p:spPr>
        <p:txBody>
          <a:bodyPr>
            <a:normAutofit/>
          </a:bodyPr>
          <a:lstStyle/>
          <a:p>
            <a:pPr algn="l"/>
            <a:r>
              <a:rPr lang="en-US" sz="4800">
                <a:cs typeface="Calibri Light"/>
              </a:rPr>
              <a:t>conclusion</a:t>
            </a:r>
            <a:endParaRPr lang="en-US" sz="4800"/>
          </a:p>
        </p:txBody>
      </p:sp>
      <p:sp>
        <p:nvSpPr>
          <p:cNvPr id="3" name="Content Placeholder 2">
            <a:extLst>
              <a:ext uri="{FF2B5EF4-FFF2-40B4-BE49-F238E27FC236}">
                <a16:creationId xmlns:a16="http://schemas.microsoft.com/office/drawing/2014/main" id="{09F6AE6B-B1DE-AE52-9064-4CF3785B6D1D}"/>
              </a:ext>
            </a:extLst>
          </p:cNvPr>
          <p:cNvSpPr>
            <a:spLocks noGrp="1"/>
          </p:cNvSpPr>
          <p:nvPr>
            <p:ph idx="1"/>
          </p:nvPr>
        </p:nvSpPr>
        <p:spPr>
          <a:xfrm>
            <a:off x="2256639" y="2052116"/>
            <a:ext cx="6572814" cy="3997828"/>
          </a:xfrm>
        </p:spPr>
        <p:txBody>
          <a:bodyPr anchor="t">
            <a:normAutofit/>
          </a:bodyPr>
          <a:lstStyle/>
          <a:p>
            <a:pPr marL="344170" indent="-344170"/>
            <a:r>
              <a:rPr lang="en-US" sz="1600" dirty="0">
                <a:cs typeface="Arial"/>
              </a:rPr>
              <a:t>Overall, we discuss  the motivation on this presentation.</a:t>
            </a:r>
            <a:endParaRPr lang="en-US" dirty="0"/>
          </a:p>
          <a:p>
            <a:pPr marL="344170" indent="-344170"/>
            <a:r>
              <a:rPr lang="en-US" sz="1600" dirty="0">
                <a:cs typeface="Arial"/>
              </a:rPr>
              <a:t> We discuss about the types of motivations  this presentation we discuss difference between the intrinsic and extensive .</a:t>
            </a:r>
            <a:endParaRPr lang="en-US" dirty="0">
              <a:cs typeface="Arial"/>
            </a:endParaRPr>
          </a:p>
          <a:p>
            <a:pPr marL="344170" indent="-344170"/>
            <a:r>
              <a:rPr lang="en-US" sz="1600" dirty="0">
                <a:cs typeface="Arial"/>
              </a:rPr>
              <a:t> we discuss about the motivation factors</a:t>
            </a:r>
            <a:r>
              <a:rPr lang="en-US" dirty="0">
                <a:cs typeface="Arial"/>
              </a:rPr>
              <a:t>  which effect efficiency of work  to achieve the goals of organizations goals.</a:t>
            </a:r>
            <a:endParaRPr lang="en-US">
              <a:cs typeface="Arial"/>
            </a:endParaRPr>
          </a:p>
          <a:p>
            <a:pPr marL="344170" indent="-344170"/>
            <a:r>
              <a:rPr lang="en-US" dirty="0">
                <a:cs typeface="Arial"/>
              </a:rPr>
              <a:t>We   learn and improve our  concept about the motivation , thank you for  watching and listening this presentation .Thank you </a:t>
            </a:r>
          </a:p>
        </p:txBody>
      </p:sp>
    </p:spTree>
    <p:extLst>
      <p:ext uri="{BB962C8B-B14F-4D97-AF65-F5344CB8AC3E}">
        <p14:creationId xmlns:p14="http://schemas.microsoft.com/office/powerpoint/2010/main" val="2988384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0229-78F9-670C-7145-1A3E9891452C}"/>
              </a:ext>
            </a:extLst>
          </p:cNvPr>
          <p:cNvSpPr>
            <a:spLocks noGrp="1"/>
          </p:cNvSpPr>
          <p:nvPr>
            <p:ph type="title"/>
          </p:nvPr>
        </p:nvSpPr>
        <p:spPr>
          <a:xfrm>
            <a:off x="1973241" y="218584"/>
            <a:ext cx="8381238" cy="1077229"/>
          </a:xfrm>
        </p:spPr>
        <p:txBody>
          <a:bodyPr>
            <a:normAutofit/>
          </a:bodyPr>
          <a:lstStyle/>
          <a:p>
            <a:pPr algn="l"/>
            <a:r>
              <a:rPr lang="en-US" sz="4800" dirty="0">
                <a:cs typeface="Calibri Light"/>
              </a:rPr>
              <a:t>Reference</a:t>
            </a:r>
            <a:endParaRPr lang="en-US" sz="4800" dirty="0"/>
          </a:p>
        </p:txBody>
      </p:sp>
      <p:sp>
        <p:nvSpPr>
          <p:cNvPr id="3" name="Content Placeholder 2">
            <a:extLst>
              <a:ext uri="{FF2B5EF4-FFF2-40B4-BE49-F238E27FC236}">
                <a16:creationId xmlns:a16="http://schemas.microsoft.com/office/drawing/2014/main" id="{D8D66191-AAAC-6F55-F13F-8FBF09AEEA8A}"/>
              </a:ext>
            </a:extLst>
          </p:cNvPr>
          <p:cNvSpPr>
            <a:spLocks noGrp="1"/>
          </p:cNvSpPr>
          <p:nvPr>
            <p:ph idx="1"/>
          </p:nvPr>
        </p:nvSpPr>
        <p:spPr>
          <a:xfrm>
            <a:off x="2227884" y="945060"/>
            <a:ext cx="6572814" cy="5608091"/>
          </a:xfrm>
        </p:spPr>
        <p:txBody>
          <a:bodyPr anchor="t">
            <a:normAutofit lnSpcReduction="10000"/>
          </a:bodyPr>
          <a:lstStyle/>
          <a:p>
            <a:pPr marL="344170" indent="-344170"/>
            <a:r>
              <a:rPr lang="en-US" sz="1600" dirty="0">
                <a:ea typeface="+mn-lt"/>
                <a:cs typeface="+mn-lt"/>
              </a:rPr>
              <a:t>Huitt, W., 2001. Motivation to learn: An overview. Educational psychology interactive, 12(3), pp.29-36.</a:t>
            </a:r>
          </a:p>
          <a:p>
            <a:pPr marL="344170" indent="-344170"/>
            <a:r>
              <a:rPr lang="en-US" sz="1600" dirty="0">
                <a:ea typeface="+mn-lt"/>
                <a:cs typeface="+mn-lt"/>
              </a:rPr>
              <a:t>Deci, E.L., </a:t>
            </a:r>
            <a:r>
              <a:rPr lang="en-US" sz="1600" dirty="0" err="1">
                <a:ea typeface="+mn-lt"/>
                <a:cs typeface="+mn-lt"/>
              </a:rPr>
              <a:t>Nezlek</a:t>
            </a:r>
            <a:r>
              <a:rPr lang="en-US" sz="1600" dirty="0">
                <a:ea typeface="+mn-lt"/>
                <a:cs typeface="+mn-lt"/>
              </a:rPr>
              <a:t>, J. and </a:t>
            </a:r>
            <a:r>
              <a:rPr lang="en-US" sz="1600" dirty="0" err="1">
                <a:ea typeface="+mn-lt"/>
                <a:cs typeface="+mn-lt"/>
              </a:rPr>
              <a:t>Sheinman</a:t>
            </a:r>
            <a:r>
              <a:rPr lang="en-US" sz="1600" dirty="0">
                <a:ea typeface="+mn-lt"/>
                <a:cs typeface="+mn-lt"/>
              </a:rPr>
              <a:t>, L., 1981. Characteristics of the rewarder and intrinsic motivation of the </a:t>
            </a:r>
            <a:r>
              <a:rPr lang="en-US" sz="1600" dirty="0" err="1">
                <a:ea typeface="+mn-lt"/>
                <a:cs typeface="+mn-lt"/>
              </a:rPr>
              <a:t>rewardee</a:t>
            </a:r>
            <a:r>
              <a:rPr lang="en-US" sz="1600" dirty="0">
                <a:ea typeface="+mn-lt"/>
                <a:cs typeface="+mn-lt"/>
              </a:rPr>
              <a:t>. </a:t>
            </a:r>
            <a:r>
              <a:rPr lang="en-US" sz="1600" i="1" dirty="0">
                <a:ea typeface="+mn-lt"/>
                <a:cs typeface="+mn-lt"/>
              </a:rPr>
              <a:t>Journal of personality and social psychology</a:t>
            </a:r>
            <a:r>
              <a:rPr lang="en-US" sz="1600" dirty="0">
                <a:ea typeface="+mn-lt"/>
                <a:cs typeface="+mn-lt"/>
              </a:rPr>
              <a:t>, </a:t>
            </a:r>
            <a:r>
              <a:rPr lang="en-US" sz="1600" i="1" dirty="0">
                <a:ea typeface="+mn-lt"/>
                <a:cs typeface="+mn-lt"/>
              </a:rPr>
              <a:t>40</a:t>
            </a:r>
            <a:r>
              <a:rPr lang="en-US" sz="1600" dirty="0">
                <a:ea typeface="+mn-lt"/>
                <a:cs typeface="+mn-lt"/>
              </a:rPr>
              <a:t>(1), p.1.</a:t>
            </a:r>
          </a:p>
          <a:p>
            <a:pPr marL="344170" indent="-344170"/>
            <a:r>
              <a:rPr lang="en-US" sz="1600" dirty="0">
                <a:ea typeface="+mn-lt"/>
                <a:cs typeface="+mn-lt"/>
              </a:rPr>
              <a:t>Adler, A. (1989). </a:t>
            </a:r>
            <a:r>
              <a:rPr lang="en-US" sz="1600" i="1" dirty="0">
                <a:ea typeface="+mn-lt"/>
                <a:cs typeface="+mn-lt"/>
              </a:rPr>
              <a:t>Individual psychology of Alfred Adler: A systematic presentation in selections from his writings</a:t>
            </a:r>
            <a:r>
              <a:rPr lang="en-US" sz="1600" dirty="0">
                <a:ea typeface="+mn-lt"/>
                <a:cs typeface="+mn-lt"/>
              </a:rPr>
              <a:t>. New York: HarperCollins.</a:t>
            </a:r>
            <a:endParaRPr lang="en-US" sz="1600" dirty="0">
              <a:cs typeface="Arial" panose="020B0604020202020204"/>
            </a:endParaRPr>
          </a:p>
          <a:p>
            <a:pPr marL="344170" indent="-344170"/>
            <a:r>
              <a:rPr lang="en-US" sz="1600" dirty="0" err="1">
                <a:cs typeface="Arial" panose="020B0604020202020204"/>
              </a:rPr>
              <a:t>Chauhan,Goel</a:t>
            </a:r>
            <a:r>
              <a:rPr lang="en-US" sz="1600" dirty="0">
                <a:cs typeface="Arial" panose="020B0604020202020204"/>
              </a:rPr>
              <a:t> and Arora.(2014)</a:t>
            </a:r>
          </a:p>
          <a:p>
            <a:pPr marL="344170" indent="-344170"/>
            <a:r>
              <a:rPr lang="en-US" sz="1600" dirty="0">
                <a:cs typeface="Arial" panose="020B0604020202020204"/>
              </a:rPr>
              <a:t>Njambi, C .(2014)</a:t>
            </a:r>
          </a:p>
          <a:p>
            <a:pPr marL="344170" indent="-344170"/>
            <a:r>
              <a:rPr lang="en-US" sz="1600" dirty="0" err="1">
                <a:ea typeface="+mn-lt"/>
                <a:cs typeface="+mn-lt"/>
              </a:rPr>
              <a:t>Kleinginna</a:t>
            </a:r>
            <a:r>
              <a:rPr lang="en-US" sz="1600" dirty="0">
                <a:ea typeface="+mn-lt"/>
                <a:cs typeface="+mn-lt"/>
              </a:rPr>
              <a:t>, P.R. and </a:t>
            </a:r>
            <a:r>
              <a:rPr lang="en-US" sz="1600" dirty="0" err="1">
                <a:ea typeface="+mn-lt"/>
                <a:cs typeface="+mn-lt"/>
              </a:rPr>
              <a:t>Kleinginna</a:t>
            </a:r>
            <a:r>
              <a:rPr lang="en-US" sz="1600" dirty="0">
                <a:ea typeface="+mn-lt"/>
                <a:cs typeface="+mn-lt"/>
              </a:rPr>
              <a:t>, A.M., 1981. A categorized list of motivation definitions, with a suggestion for a consensual definition. </a:t>
            </a:r>
            <a:r>
              <a:rPr lang="en-US" sz="1600" i="1" dirty="0">
                <a:ea typeface="+mn-lt"/>
                <a:cs typeface="+mn-lt"/>
              </a:rPr>
              <a:t>Motivation and emotion</a:t>
            </a:r>
            <a:r>
              <a:rPr lang="en-US" sz="1600" dirty="0">
                <a:ea typeface="+mn-lt"/>
                <a:cs typeface="+mn-lt"/>
              </a:rPr>
              <a:t>, </a:t>
            </a:r>
            <a:r>
              <a:rPr lang="en-US" sz="1600" i="1" dirty="0">
                <a:ea typeface="+mn-lt"/>
                <a:cs typeface="+mn-lt"/>
              </a:rPr>
              <a:t>5</a:t>
            </a:r>
            <a:r>
              <a:rPr lang="en-US" sz="1600" dirty="0">
                <a:ea typeface="+mn-lt"/>
                <a:cs typeface="+mn-lt"/>
              </a:rPr>
              <a:t>(3), pp.263-291.</a:t>
            </a:r>
            <a:endParaRPr lang="en-US" sz="1600" dirty="0">
              <a:cs typeface="Arial" panose="020B0604020202020204"/>
            </a:endParaRPr>
          </a:p>
          <a:p>
            <a:pPr marL="344170" indent="-344170"/>
            <a:r>
              <a:rPr lang="en-US" sz="1600" dirty="0">
                <a:ea typeface="+mn-lt"/>
                <a:cs typeface="+mn-lt"/>
              </a:rPr>
              <a:t>Wiley, C., 1997. What motivates employees according to over 40 years of motivation surveys. </a:t>
            </a:r>
            <a:r>
              <a:rPr lang="en-US" sz="1600" i="1" dirty="0">
                <a:ea typeface="+mn-lt"/>
                <a:cs typeface="+mn-lt"/>
              </a:rPr>
              <a:t>International journal of manpower</a:t>
            </a:r>
            <a:r>
              <a:rPr lang="en-US" sz="1600" dirty="0">
                <a:ea typeface="+mn-lt"/>
                <a:cs typeface="+mn-lt"/>
              </a:rPr>
              <a:t>.</a:t>
            </a:r>
            <a:endParaRPr lang="en-US" sz="1600" dirty="0">
              <a:cs typeface="Arial" panose="020B0604020202020204"/>
            </a:endParaRPr>
          </a:p>
          <a:p>
            <a:pPr marL="344170" indent="-344170"/>
            <a:endParaRPr lang="en-US" sz="1600" dirty="0">
              <a:cs typeface="Arial" panose="020B0604020202020204"/>
            </a:endParaRPr>
          </a:p>
          <a:p>
            <a:pPr marL="344170" indent="-344170"/>
            <a:endParaRPr lang="en-US" sz="1600" dirty="0">
              <a:cs typeface="Arial" panose="020B0604020202020204"/>
            </a:endParaRPr>
          </a:p>
        </p:txBody>
      </p:sp>
    </p:spTree>
    <p:extLst>
      <p:ext uri="{BB962C8B-B14F-4D97-AF65-F5344CB8AC3E}">
        <p14:creationId xmlns:p14="http://schemas.microsoft.com/office/powerpoint/2010/main" val="38407900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Madison</vt:lpstr>
      <vt:lpstr>Student Name: Zahid Hussian ID =2018065 Module Name : Developing relationship and workplace achievement Module code (BMSW5102_BIRM) Lecturer: Sujeewa Herth</vt:lpstr>
      <vt:lpstr>Content Page </vt:lpstr>
      <vt:lpstr>Introduction </vt:lpstr>
      <vt:lpstr>Motivation </vt:lpstr>
      <vt:lpstr>Two types of motivation</vt:lpstr>
      <vt:lpstr>Difference between intrinsic and extrinsic </vt:lpstr>
      <vt:lpstr>What is your motivation factor for example </vt:lpstr>
      <vt:lpstr>Critical evaluate the advantage and disadvantage of each factor of motivation </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992</cp:revision>
  <dcterms:created xsi:type="dcterms:W3CDTF">2022-06-08T13:35:51Z</dcterms:created>
  <dcterms:modified xsi:type="dcterms:W3CDTF">2022-06-24T13:04:22Z</dcterms:modified>
</cp:coreProperties>
</file>