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4"/>
  </p:notesMasterIdLst>
  <p:handoutMasterIdLst>
    <p:handoutMasterId r:id="rId25"/>
  </p:handoutMasterIdLst>
  <p:sldIdLst>
    <p:sldId id="279" r:id="rId2"/>
    <p:sldId id="269" r:id="rId3"/>
    <p:sldId id="277" r:id="rId4"/>
    <p:sldId id="257" r:id="rId5"/>
    <p:sldId id="258" r:id="rId6"/>
    <p:sldId id="259" r:id="rId7"/>
    <p:sldId id="260" r:id="rId8"/>
    <p:sldId id="261" r:id="rId9"/>
    <p:sldId id="262" r:id="rId10"/>
    <p:sldId id="263" r:id="rId11"/>
    <p:sldId id="264" r:id="rId12"/>
    <p:sldId id="265" r:id="rId13"/>
    <p:sldId id="266" r:id="rId14"/>
    <p:sldId id="270" r:id="rId15"/>
    <p:sldId id="273" r:id="rId16"/>
    <p:sldId id="274" r:id="rId17"/>
    <p:sldId id="278" r:id="rId18"/>
    <p:sldId id="272" r:id="rId19"/>
    <p:sldId id="275" r:id="rId20"/>
    <p:sldId id="276" r:id="rId21"/>
    <p:sldId id="267" r:id="rId22"/>
    <p:sldId id="268" r:id="rId23"/>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B44BE3-A5D4-433F-A5D3-4D4622910830}" v="1" dt="2023-10-08T13:39:35.3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15" autoAdjust="0"/>
    <p:restoredTop sz="94660"/>
  </p:normalViewPr>
  <p:slideViewPr>
    <p:cSldViewPr snapToGrid="0">
      <p:cViewPr varScale="1">
        <p:scale>
          <a:sx n="114" d="100"/>
          <a:sy n="114" d="100"/>
        </p:scale>
        <p:origin x="3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 Id="rId30"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9648F0ED-2F5A-437E-AB5A-095BD57AD986}" type="datetimeFigureOut">
              <a:rPr lang="en-US" smtClean="0"/>
              <a:t>10/8/2023</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E3AB347D-1BEB-4A0C-9B71-ACDDEDB361D2}" type="slidenum">
              <a:rPr lang="en-US" smtClean="0"/>
              <a:t>‹#›</a:t>
            </a:fld>
            <a:endParaRPr lang="en-US"/>
          </a:p>
        </p:txBody>
      </p:sp>
    </p:spTree>
    <p:extLst>
      <p:ext uri="{BB962C8B-B14F-4D97-AF65-F5344CB8AC3E}">
        <p14:creationId xmlns:p14="http://schemas.microsoft.com/office/powerpoint/2010/main" val="35298536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9F60F463-6E38-431B-9107-D1DD298E7186}" type="datetimeFigureOut">
              <a:rPr lang="en-US" smtClean="0"/>
              <a:t>10/8/2023</a:t>
            </a:fld>
            <a:endParaRPr lang="en-US"/>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D6806802-793D-4AAF-90DC-646D73CC75B0}" type="slidenum">
              <a:rPr lang="en-US" smtClean="0"/>
              <a:t>‹#›</a:t>
            </a:fld>
            <a:endParaRPr lang="en-US"/>
          </a:p>
        </p:txBody>
      </p:sp>
    </p:spTree>
    <p:extLst>
      <p:ext uri="{BB962C8B-B14F-4D97-AF65-F5344CB8AC3E}">
        <p14:creationId xmlns:p14="http://schemas.microsoft.com/office/powerpoint/2010/main" val="3974966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16038" y="1033463"/>
            <a:ext cx="9191626" cy="5170487"/>
          </a:xfrm>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US" sz="1400" i="1" dirty="0"/>
          </a:p>
        </p:txBody>
      </p:sp>
      <p:sp>
        <p:nvSpPr>
          <p:cNvPr id="4" name="Slide Number Placeholder 3"/>
          <p:cNvSpPr>
            <a:spLocks noGrp="1"/>
          </p:cNvSpPr>
          <p:nvPr>
            <p:ph type="sldNum" sz="quarter" idx="10"/>
          </p:nvPr>
        </p:nvSpPr>
        <p:spPr/>
        <p:txBody>
          <a:bodyPr/>
          <a:lstStyle/>
          <a:p>
            <a:fld id="{F262209C-33C9-4B70-B2CD-F5D88FA77FF5}" type="slidenum">
              <a:rPr lang="en-US" smtClean="0">
                <a:solidFill>
                  <a:prstClr val="black"/>
                </a:solidFill>
              </a:rPr>
              <a:pPr/>
              <a:t>2</a:t>
            </a:fld>
            <a:endParaRPr lang="en-US" dirty="0">
              <a:solidFill>
                <a:prstClr val="black"/>
              </a:solidFill>
            </a:endParaRPr>
          </a:p>
        </p:txBody>
      </p:sp>
    </p:spTree>
    <p:extLst>
      <p:ext uri="{BB962C8B-B14F-4D97-AF65-F5344CB8AC3E}">
        <p14:creationId xmlns:p14="http://schemas.microsoft.com/office/powerpoint/2010/main" val="26823079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3F0625-8F40-4B44-BD6F-8956A283AD5C}" type="slidenum">
              <a:rPr lang="en-US" smtClean="0">
                <a:solidFill>
                  <a:prstClr val="black"/>
                </a:solidFill>
              </a:rPr>
              <a:pPr/>
              <a:t>3</a:t>
            </a:fld>
            <a:endParaRPr lang="en-US" dirty="0">
              <a:solidFill>
                <a:prstClr val="black"/>
              </a:solidFill>
            </a:endParaRPr>
          </a:p>
        </p:txBody>
      </p:sp>
    </p:spTree>
    <p:extLst>
      <p:ext uri="{BB962C8B-B14F-4D97-AF65-F5344CB8AC3E}">
        <p14:creationId xmlns:p14="http://schemas.microsoft.com/office/powerpoint/2010/main" val="21890174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4</a:t>
            </a:fld>
            <a:endParaRPr lang="en-US" dirty="0">
              <a:solidFill>
                <a:prstClr val="black"/>
              </a:solidFill>
            </a:endParaRPr>
          </a:p>
        </p:txBody>
      </p:sp>
    </p:spTree>
    <p:extLst>
      <p:ext uri="{BB962C8B-B14F-4D97-AF65-F5344CB8AC3E}">
        <p14:creationId xmlns:p14="http://schemas.microsoft.com/office/powerpoint/2010/main" val="26709784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5</a:t>
            </a:fld>
            <a:endParaRPr lang="en-US" dirty="0">
              <a:solidFill>
                <a:prstClr val="black"/>
              </a:solidFill>
            </a:endParaRPr>
          </a:p>
        </p:txBody>
      </p:sp>
    </p:spTree>
    <p:extLst>
      <p:ext uri="{BB962C8B-B14F-4D97-AF65-F5344CB8AC3E}">
        <p14:creationId xmlns:p14="http://schemas.microsoft.com/office/powerpoint/2010/main" val="37763625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6</a:t>
            </a:fld>
            <a:endParaRPr lang="en-US" dirty="0">
              <a:solidFill>
                <a:prstClr val="black"/>
              </a:solidFill>
            </a:endParaRPr>
          </a:p>
        </p:txBody>
      </p:sp>
    </p:spTree>
    <p:extLst>
      <p:ext uri="{BB962C8B-B14F-4D97-AF65-F5344CB8AC3E}">
        <p14:creationId xmlns:p14="http://schemas.microsoft.com/office/powerpoint/2010/main" val="9451575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7</a:t>
            </a:fld>
            <a:endParaRPr lang="en-US" dirty="0">
              <a:solidFill>
                <a:prstClr val="black"/>
              </a:solidFill>
            </a:endParaRPr>
          </a:p>
        </p:txBody>
      </p:sp>
    </p:spTree>
    <p:extLst>
      <p:ext uri="{BB962C8B-B14F-4D97-AF65-F5344CB8AC3E}">
        <p14:creationId xmlns:p14="http://schemas.microsoft.com/office/powerpoint/2010/main" val="35743984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8</a:t>
            </a:fld>
            <a:endParaRPr lang="en-US" dirty="0">
              <a:solidFill>
                <a:prstClr val="black"/>
              </a:solidFill>
            </a:endParaRPr>
          </a:p>
        </p:txBody>
      </p:sp>
    </p:spTree>
    <p:extLst>
      <p:ext uri="{BB962C8B-B14F-4D97-AF65-F5344CB8AC3E}">
        <p14:creationId xmlns:p14="http://schemas.microsoft.com/office/powerpoint/2010/main" val="13146008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9</a:t>
            </a:fld>
            <a:endParaRPr lang="en-US" dirty="0">
              <a:solidFill>
                <a:prstClr val="black"/>
              </a:solidFill>
            </a:endParaRPr>
          </a:p>
        </p:txBody>
      </p:sp>
    </p:spTree>
    <p:extLst>
      <p:ext uri="{BB962C8B-B14F-4D97-AF65-F5344CB8AC3E}">
        <p14:creationId xmlns:p14="http://schemas.microsoft.com/office/powerpoint/2010/main" val="3824927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10</a:t>
            </a:fld>
            <a:endParaRPr lang="en-US" dirty="0">
              <a:solidFill>
                <a:prstClr val="black"/>
              </a:solidFill>
            </a:endParaRPr>
          </a:p>
        </p:txBody>
      </p:sp>
    </p:spTree>
    <p:extLst>
      <p:ext uri="{BB962C8B-B14F-4D97-AF65-F5344CB8AC3E}">
        <p14:creationId xmlns:p14="http://schemas.microsoft.com/office/powerpoint/2010/main" val="36939679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11</a:t>
            </a:fld>
            <a:endParaRPr lang="en-US" dirty="0">
              <a:solidFill>
                <a:prstClr val="black"/>
              </a:solidFill>
            </a:endParaRPr>
          </a:p>
        </p:txBody>
      </p:sp>
    </p:spTree>
    <p:extLst>
      <p:ext uri="{BB962C8B-B14F-4D97-AF65-F5344CB8AC3E}">
        <p14:creationId xmlns:p14="http://schemas.microsoft.com/office/powerpoint/2010/main" val="15280406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12</a:t>
            </a:fld>
            <a:endParaRPr lang="en-US" dirty="0">
              <a:solidFill>
                <a:prstClr val="black"/>
              </a:solidFill>
            </a:endParaRPr>
          </a:p>
        </p:txBody>
      </p:sp>
    </p:spTree>
    <p:extLst>
      <p:ext uri="{BB962C8B-B14F-4D97-AF65-F5344CB8AC3E}">
        <p14:creationId xmlns:p14="http://schemas.microsoft.com/office/powerpoint/2010/main" val="16604258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13</a:t>
            </a:fld>
            <a:endParaRPr lang="en-US" dirty="0">
              <a:solidFill>
                <a:prstClr val="black"/>
              </a:solidFill>
            </a:endParaRPr>
          </a:p>
        </p:txBody>
      </p:sp>
    </p:spTree>
    <p:extLst>
      <p:ext uri="{BB962C8B-B14F-4D97-AF65-F5344CB8AC3E}">
        <p14:creationId xmlns:p14="http://schemas.microsoft.com/office/powerpoint/2010/main" val="17931523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14</a:t>
            </a:fld>
            <a:endParaRPr lang="en-GB" altLang="en-US" dirty="0">
              <a:solidFill>
                <a:srgbClr val="000000"/>
              </a:solidFill>
            </a:endParaRPr>
          </a:p>
        </p:txBody>
      </p:sp>
    </p:spTree>
    <p:extLst>
      <p:ext uri="{BB962C8B-B14F-4D97-AF65-F5344CB8AC3E}">
        <p14:creationId xmlns:p14="http://schemas.microsoft.com/office/powerpoint/2010/main" val="381648790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18</a:t>
            </a:fld>
            <a:endParaRPr lang="en-GB" altLang="en-US" dirty="0">
              <a:solidFill>
                <a:srgbClr val="000000"/>
              </a:solidFill>
            </a:endParaRPr>
          </a:p>
        </p:txBody>
      </p:sp>
    </p:spTree>
    <p:extLst>
      <p:ext uri="{BB962C8B-B14F-4D97-AF65-F5344CB8AC3E}">
        <p14:creationId xmlns:p14="http://schemas.microsoft.com/office/powerpoint/2010/main" val="36370521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19</a:t>
            </a:fld>
            <a:endParaRPr lang="en-GB" altLang="en-US">
              <a:solidFill>
                <a:srgbClr val="000000"/>
              </a:solidFill>
            </a:endParaRPr>
          </a:p>
        </p:txBody>
      </p:sp>
    </p:spTree>
    <p:extLst>
      <p:ext uri="{BB962C8B-B14F-4D97-AF65-F5344CB8AC3E}">
        <p14:creationId xmlns:p14="http://schemas.microsoft.com/office/powerpoint/2010/main" val="26353587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3"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a:defRPr/>
            </a:pPr>
            <a:fld id="{1B5F68BD-B675-43F3-A374-2EEA94ADEC66}" type="slidenum">
              <a:rPr lang="en-GB" altLang="en-US">
                <a:solidFill>
                  <a:srgbClr val="000000"/>
                </a:solidFill>
              </a:rPr>
              <a:pPr>
                <a:defRPr/>
              </a:pPr>
              <a:t>20</a:t>
            </a:fld>
            <a:endParaRPr lang="en-GB" altLang="en-US">
              <a:solidFill>
                <a:srgbClr val="000000"/>
              </a:solidFill>
            </a:endParaRPr>
          </a:p>
        </p:txBody>
      </p:sp>
    </p:spTree>
    <p:extLst>
      <p:ext uri="{BB962C8B-B14F-4D97-AF65-F5344CB8AC3E}">
        <p14:creationId xmlns:p14="http://schemas.microsoft.com/office/powerpoint/2010/main" val="191199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21</a:t>
            </a:fld>
            <a:endParaRPr lang="en-US" dirty="0">
              <a:solidFill>
                <a:prstClr val="black"/>
              </a:solidFill>
            </a:endParaRPr>
          </a:p>
        </p:txBody>
      </p:sp>
    </p:spTree>
    <p:extLst>
      <p:ext uri="{BB962C8B-B14F-4D97-AF65-F5344CB8AC3E}">
        <p14:creationId xmlns:p14="http://schemas.microsoft.com/office/powerpoint/2010/main" val="33468961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99E5871-FA34-4E43-B0BA-8949C39DC23D}" type="slidenum">
              <a:rPr lang="en-US" smtClean="0">
                <a:solidFill>
                  <a:prstClr val="black"/>
                </a:solidFill>
              </a:rPr>
              <a:pPr/>
              <a:t>22</a:t>
            </a:fld>
            <a:endParaRPr lang="en-US" dirty="0">
              <a:solidFill>
                <a:prstClr val="black"/>
              </a:solidFill>
            </a:endParaRPr>
          </a:p>
        </p:txBody>
      </p:sp>
    </p:spTree>
    <p:extLst>
      <p:ext uri="{BB962C8B-B14F-4D97-AF65-F5344CB8AC3E}">
        <p14:creationId xmlns:p14="http://schemas.microsoft.com/office/powerpoint/2010/main" val="28961466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CCD1B9"/>
                </a:solidFill>
              </a:rPr>
              <a:pPr/>
              <a:t>08/10/2023</a:t>
            </a:fld>
            <a:endParaRPr lang="en-GB" dirty="0">
              <a:solidFill>
                <a:srgbClr val="CCD1B9"/>
              </a:solidFill>
            </a:endParaRPr>
          </a:p>
        </p:txBody>
      </p:sp>
      <p:sp>
        <p:nvSpPr>
          <p:cNvPr id="5" name="Footer Placeholder 4"/>
          <p:cNvSpPr>
            <a:spLocks noGrp="1"/>
          </p:cNvSpPr>
          <p:nvPr>
            <p:ph type="ftr" sz="quarter" idx="11"/>
          </p:nvPr>
        </p:nvSpPr>
        <p:spPr/>
        <p:txBody>
          <a:bodyPr/>
          <a:lstStyle/>
          <a:p>
            <a:endParaRPr lang="en-GB" dirty="0">
              <a:solidFill>
                <a:srgbClr val="CCD1B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pPr/>
              <a:t>‹#›</a:t>
            </a:fld>
            <a:endParaRPr lang="en-GB" dirty="0"/>
          </a:p>
        </p:txBody>
      </p:sp>
    </p:spTree>
    <p:extLst>
      <p:ext uri="{BB962C8B-B14F-4D97-AF65-F5344CB8AC3E}">
        <p14:creationId xmlns:p14="http://schemas.microsoft.com/office/powerpoint/2010/main" val="3110715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185414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FA551C-2BD4-4627-9BF3-50171C17916A}" type="datetimeFigureOut">
              <a:rPr lang="en-GB" smtClean="0"/>
              <a:pPr/>
              <a:t>08/10/2023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5015435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6333620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8" name="Footer Placeholder 7"/>
          <p:cNvSpPr>
            <a:spLocks noGrp="1"/>
          </p:cNvSpPr>
          <p:nvPr>
            <p:ph type="ftr" sz="quarter" idx="11"/>
          </p:nvPr>
        </p:nvSpPr>
        <p:spPr/>
        <p:txBody>
          <a:bodyPr/>
          <a:lstStyle/>
          <a:p>
            <a:endParaRPr lang="en-GB" dirty="0">
              <a:solidFill>
                <a:srgbClr val="534949"/>
              </a:solidFill>
            </a:endParaRPr>
          </a:p>
        </p:txBody>
      </p:sp>
      <p:sp>
        <p:nvSpPr>
          <p:cNvPr id="9" name="Slide Number Placeholder 8"/>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5329369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5" name="Footer Placeholder 3"/>
          <p:cNvSpPr>
            <a:spLocks noGrp="1"/>
          </p:cNvSpPr>
          <p:nvPr>
            <p:ph type="ftr" sz="quarter" idx="11"/>
          </p:nvPr>
        </p:nvSpPr>
        <p:spPr/>
        <p:txBody>
          <a:bodyPr/>
          <a:lstStyle/>
          <a:p>
            <a:endParaRPr lang="en-GB" dirty="0">
              <a:solidFill>
                <a:srgbClr val="534949"/>
              </a:solidFill>
            </a:endParaRPr>
          </a:p>
        </p:txBody>
      </p:sp>
      <p:sp>
        <p:nvSpPr>
          <p:cNvPr id="6" name="Slide Number Placeholder 4"/>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40015645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5" name="Footer Placeholder 2"/>
          <p:cNvSpPr>
            <a:spLocks noGrp="1"/>
          </p:cNvSpPr>
          <p:nvPr>
            <p:ph type="ftr" sz="quarter" idx="11"/>
          </p:nvPr>
        </p:nvSpPr>
        <p:spPr/>
        <p:txBody>
          <a:bodyPr/>
          <a:lstStyle/>
          <a:p>
            <a:endParaRPr lang="en-GB" dirty="0">
              <a:solidFill>
                <a:srgbClr val="534949"/>
              </a:solidFill>
            </a:endParaRPr>
          </a:p>
        </p:txBody>
      </p:sp>
      <p:sp>
        <p:nvSpPr>
          <p:cNvPr id="6" name="Slide Number Placeholder 3"/>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7104996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5" name="Footer Placeholder 5"/>
          <p:cNvSpPr>
            <a:spLocks noGrp="1"/>
          </p:cNvSpPr>
          <p:nvPr>
            <p:ph type="ftr" sz="quarter" idx="11"/>
          </p:nvPr>
        </p:nvSpPr>
        <p:spPr/>
        <p:txBody>
          <a:bodyPr/>
          <a:lstStyle/>
          <a:p>
            <a:endParaRPr lang="en-GB" dirty="0">
              <a:solidFill>
                <a:srgbClr val="534949"/>
              </a:solidFill>
            </a:endParaRPr>
          </a:p>
        </p:txBody>
      </p:sp>
      <p:sp>
        <p:nvSpPr>
          <p:cNvPr id="6" name="Slide Number Placeholder 6"/>
          <p:cNvSpPr>
            <a:spLocks noGrp="1"/>
          </p:cNvSpPr>
          <p:nvPr>
            <p:ph type="sldNum" sz="quarter" idx="12"/>
          </p:nvPr>
        </p:nvSpPr>
        <p:spPr/>
        <p:txBody>
          <a:bodyPr/>
          <a:lstStyle/>
          <a:p>
            <a:fld id="{A08FEAED-1B6C-4881-9E49-D68F7C3115A8}" type="slidenum">
              <a:rPr lang="en-GB" smtClean="0"/>
              <a:pPr/>
              <a:t>‹#›</a:t>
            </a:fld>
            <a:endParaRPr lang="en-GB" dirty="0"/>
          </a:p>
        </p:txBody>
      </p:sp>
    </p:spTree>
    <p:extLst>
      <p:ext uri="{BB962C8B-B14F-4D97-AF65-F5344CB8AC3E}">
        <p14:creationId xmlns:p14="http://schemas.microsoft.com/office/powerpoint/2010/main" val="40154924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CCD1B9"/>
                </a:solidFill>
              </a:rPr>
              <a:pPr/>
              <a:t>08/10/2023</a:t>
            </a:fld>
            <a:endParaRPr lang="en-GB" dirty="0">
              <a:solidFill>
                <a:srgbClr val="CCD1B9"/>
              </a:solidFill>
            </a:endParaRPr>
          </a:p>
        </p:txBody>
      </p:sp>
      <p:sp>
        <p:nvSpPr>
          <p:cNvPr id="6" name="Footer Placeholder 5"/>
          <p:cNvSpPr>
            <a:spLocks noGrp="1"/>
          </p:cNvSpPr>
          <p:nvPr>
            <p:ph type="ftr" sz="quarter" idx="11"/>
          </p:nvPr>
        </p:nvSpPr>
        <p:spPr/>
        <p:txBody>
          <a:bodyPr/>
          <a:lstStyle/>
          <a:p>
            <a:endParaRPr lang="en-GB" dirty="0">
              <a:solidFill>
                <a:srgbClr val="CCD1B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8679578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6" name="Footer Placeholder 5"/>
          <p:cNvSpPr>
            <a:spLocks noGrp="1"/>
          </p:cNvSpPr>
          <p:nvPr>
            <p:ph type="ftr" sz="quarter" idx="11"/>
          </p:nvPr>
        </p:nvSpPr>
        <p:spPr/>
        <p:txBody>
          <a:bodyPr/>
          <a:lstStyle/>
          <a:p>
            <a:endParaRPr lang="en-GB" dirty="0">
              <a:solidFill>
                <a:srgbClr val="534949"/>
              </a:solidFill>
            </a:endParaRPr>
          </a:p>
        </p:txBody>
      </p:sp>
      <p:sp>
        <p:nvSpPr>
          <p:cNvPr id="7" name="Slide Number Placeholder 6"/>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19592460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945016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8567607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3791598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4"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4527478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4"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8792768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6355209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5" name="Footer Placeholder 4"/>
          <p:cNvSpPr>
            <a:spLocks noGrp="1"/>
          </p:cNvSpPr>
          <p:nvPr>
            <p:ph type="ftr" sz="quarter" idx="11"/>
          </p:nvPr>
        </p:nvSpPr>
        <p:spPr/>
        <p:txBody>
          <a:bodyPr/>
          <a:lstStyle/>
          <a:p>
            <a:endParaRPr lang="en-GB" dirty="0">
              <a:solidFill>
                <a:srgbClr val="534949"/>
              </a:solidFill>
            </a:endParaRPr>
          </a:p>
        </p:txBody>
      </p:sp>
      <p:sp>
        <p:nvSpPr>
          <p:cNvPr id="6" name="Slide Number Placeholder 5"/>
          <p:cNvSpPr>
            <a:spLocks noGrp="1"/>
          </p:cNvSpPr>
          <p:nvPr>
            <p:ph type="sldNum" sz="quarter" idx="12"/>
          </p:nvPr>
        </p:nvSpPr>
        <p:spPr/>
        <p:txBody>
          <a:bodyPr/>
          <a:lstStyle/>
          <a:p>
            <a:fld id="{A08FEAED-1B6C-4881-9E49-D68F7C3115A8}" type="slidenum">
              <a:rPr lang="en-GB" smtClean="0">
                <a:solidFill>
                  <a:srgbClr val="CCD1B9"/>
                </a:solidFill>
              </a:rPr>
              <a:pPr/>
              <a:t>‹#›</a:t>
            </a:fld>
            <a:endParaRPr lang="en-GB" dirty="0">
              <a:solidFill>
                <a:srgbClr val="CCD1B9"/>
              </a:solidFill>
            </a:endParaRPr>
          </a:p>
        </p:txBody>
      </p:sp>
    </p:spTree>
    <p:extLst>
      <p:ext uri="{BB962C8B-B14F-4D97-AF65-F5344CB8AC3E}">
        <p14:creationId xmlns:p14="http://schemas.microsoft.com/office/powerpoint/2010/main" val="18800758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CFA551C-2BD4-4627-9BF3-50171C17916A}" type="datetimeFigureOut">
              <a:rPr lang="en-GB" smtClean="0">
                <a:solidFill>
                  <a:srgbClr val="534949"/>
                </a:solidFill>
              </a:rPr>
              <a:pPr/>
              <a:t>08/10/2023</a:t>
            </a:fld>
            <a:endParaRPr lang="en-GB" dirty="0">
              <a:solidFill>
                <a:srgbClr val="534949"/>
              </a:solidFill>
            </a:endParaRPr>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dirty="0">
              <a:solidFill>
                <a:srgbClr val="534949"/>
              </a:solidFill>
            </a:endParaRP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A08FEAED-1B6C-4881-9E49-D68F7C3115A8}" type="slidenum">
              <a:rPr lang="en-GB" smtClean="0">
                <a:solidFill>
                  <a:srgbClr val="534949"/>
                </a:solidFill>
              </a:rPr>
              <a:pPr/>
              <a:t>‹#›</a:t>
            </a:fld>
            <a:endParaRPr lang="en-GB" dirty="0">
              <a:solidFill>
                <a:srgbClr val="534949"/>
              </a:solidFill>
            </a:endParaRPr>
          </a:p>
        </p:txBody>
      </p:sp>
    </p:spTree>
    <p:extLst>
      <p:ext uri="{BB962C8B-B14F-4D97-AF65-F5344CB8AC3E}">
        <p14:creationId xmlns:p14="http://schemas.microsoft.com/office/powerpoint/2010/main" val="21798756"/>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image" Target="../media/image10.jpeg"/><Relationship Id="rId5" Type="http://schemas.openxmlformats.org/officeDocument/2006/relationships/image" Target="../media/image9.png"/><Relationship Id="rId4" Type="http://schemas.openxmlformats.org/officeDocument/2006/relationships/image" Target="../media/image8.png"/></Relationships>
</file>

<file path=ppt/slides/_rels/slide15.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bstu.bund.de/EN/Home/home_node.html"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jpe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E1D6D-E8C1-E0AF-2075-8C4922E927F2}"/>
              </a:ext>
            </a:extLst>
          </p:cNvPr>
          <p:cNvSpPr>
            <a:spLocks noGrp="1"/>
          </p:cNvSpPr>
          <p:nvPr>
            <p:ph type="ctrTitle"/>
          </p:nvPr>
        </p:nvSpPr>
        <p:spPr/>
        <p:txBody>
          <a:bodyPr/>
          <a:lstStyle/>
          <a:p>
            <a:r>
              <a:rPr lang="en-US" dirty="0"/>
              <a:t>HPHI 5028 6028</a:t>
            </a:r>
            <a:endParaRPr lang="en-GB" dirty="0"/>
          </a:p>
        </p:txBody>
      </p:sp>
      <p:sp>
        <p:nvSpPr>
          <p:cNvPr id="3" name="Subtitle 2">
            <a:extLst>
              <a:ext uri="{FF2B5EF4-FFF2-40B4-BE49-F238E27FC236}">
                <a16:creationId xmlns:a16="http://schemas.microsoft.com/office/drawing/2014/main" id="{4DBA2821-4893-D2D5-8C02-3CB6AA5178DF}"/>
              </a:ext>
            </a:extLst>
          </p:cNvPr>
          <p:cNvSpPr>
            <a:spLocks noGrp="1"/>
          </p:cNvSpPr>
          <p:nvPr>
            <p:ph type="subTitle" idx="1"/>
          </p:nvPr>
        </p:nvSpPr>
        <p:spPr/>
        <p:txBody>
          <a:bodyPr/>
          <a:lstStyle/>
          <a:p>
            <a:r>
              <a:rPr lang="en-US"/>
              <a:t>INTRODUCTORY DISCUSSION 2 – LIFE IN THE GDR</a:t>
            </a:r>
            <a:endParaRPr lang="en-GB" dirty="0"/>
          </a:p>
        </p:txBody>
      </p:sp>
    </p:spTree>
    <p:extLst>
      <p:ext uri="{BB962C8B-B14F-4D97-AF65-F5344CB8AC3E}">
        <p14:creationId xmlns:p14="http://schemas.microsoft.com/office/powerpoint/2010/main" val="2453119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5760" y="2635623"/>
            <a:ext cx="8403006" cy="1770700"/>
          </a:xfrm>
        </p:spPr>
        <p:txBody>
          <a:bodyPr/>
          <a:lstStyle/>
          <a:p>
            <a:r>
              <a:rPr lang="en-GB" sz="4000" b="1" dirty="0"/>
              <a:t>AHHI6013</a:t>
            </a:r>
            <a:br>
              <a:rPr lang="en-GB" sz="4000" b="1"/>
            </a:br>
            <a:br>
              <a:rPr lang="en-GB" sz="4000" dirty="0">
                <a:solidFill>
                  <a:srgbClr val="FFFF00"/>
                </a:solidFill>
              </a:rPr>
            </a:br>
            <a:r>
              <a:rPr lang="en-GB" sz="4000" b="1" dirty="0"/>
              <a:t>Stasiland: </a:t>
            </a:r>
            <a:br>
              <a:rPr lang="en-GB" sz="4000" b="1" dirty="0"/>
            </a:br>
            <a:r>
              <a:rPr lang="en-GB" sz="4000" b="1" dirty="0"/>
              <a:t>Surveillance and Subversion in the German Democratic Republic, 1949–1990</a:t>
            </a:r>
            <a:br>
              <a:rPr lang="en-GB" sz="4000" dirty="0"/>
            </a:br>
            <a:r>
              <a:rPr lang="en-GB" sz="4000" dirty="0">
                <a:solidFill>
                  <a:srgbClr val="92D050"/>
                </a:solidFill>
              </a:rPr>
              <a:t>Lecture 2: Life in the GDR</a:t>
            </a:r>
            <a:br>
              <a:rPr lang="en-GB" sz="4000" dirty="0">
                <a:solidFill>
                  <a:srgbClr val="92D050"/>
                </a:solidFill>
              </a:rPr>
            </a:br>
            <a:br>
              <a:rPr lang="en-GB" sz="3800" dirty="0">
                <a:solidFill>
                  <a:srgbClr val="92D050"/>
                </a:solidFill>
              </a:rPr>
            </a:br>
            <a:endParaRPr lang="en-US" sz="3800" b="1" dirty="0">
              <a:solidFill>
                <a:srgbClr val="92D050"/>
              </a:solidFill>
            </a:endParaRPr>
          </a:p>
        </p:txBody>
      </p:sp>
    </p:spTree>
    <p:extLst>
      <p:ext uri="{BB962C8B-B14F-4D97-AF65-F5344CB8AC3E}">
        <p14:creationId xmlns:p14="http://schemas.microsoft.com/office/powerpoint/2010/main" val="33126903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Week 10 lecture outline</a:t>
            </a:r>
            <a:endParaRPr lang="en-US" dirty="0"/>
          </a:p>
        </p:txBody>
      </p:sp>
      <p:sp>
        <p:nvSpPr>
          <p:cNvPr id="2" name="Content Placeholder 1"/>
          <p:cNvSpPr>
            <a:spLocks noGrp="1"/>
          </p:cNvSpPr>
          <p:nvPr>
            <p:ph idx="1"/>
          </p:nvPr>
        </p:nvSpPr>
        <p:spPr>
          <a:xfrm>
            <a:off x="508000" y="1686798"/>
            <a:ext cx="11210524" cy="4703244"/>
          </a:xfrm>
        </p:spPr>
        <p:txBody>
          <a:bodyPr>
            <a:normAutofit/>
          </a:bodyPr>
          <a:lstStyle/>
          <a:p>
            <a:pPr marL="45720" indent="0" algn="r">
              <a:buNone/>
            </a:pPr>
            <a:r>
              <a:rPr lang="en-GB" u="sng" dirty="0"/>
              <a:t>Tuesday lecture</a:t>
            </a:r>
          </a:p>
          <a:p>
            <a:pPr marL="45720" indent="0" algn="just">
              <a:buNone/>
            </a:pPr>
            <a:r>
              <a:rPr lang="en-GB" b="1" dirty="0"/>
              <a:t>Totalitarianism or ‘Participatory Dictatorship’?</a:t>
            </a:r>
          </a:p>
          <a:p>
            <a:pPr algn="just">
              <a:buFontTx/>
              <a:buChar char="-"/>
            </a:pPr>
            <a:r>
              <a:rPr lang="en-GB" dirty="0"/>
              <a:t>Outline of key terms and ‘basics’ of GDR history</a:t>
            </a:r>
          </a:p>
          <a:p>
            <a:pPr algn="just">
              <a:buFontTx/>
              <a:buChar char="-"/>
            </a:pPr>
            <a:r>
              <a:rPr lang="en-GB" dirty="0"/>
              <a:t>Discussion of historiographical debates about GDR and Stasi</a:t>
            </a:r>
          </a:p>
          <a:p>
            <a:pPr marL="45720" indent="0" algn="r">
              <a:buNone/>
            </a:pPr>
            <a:r>
              <a:rPr lang="en-GB" u="sng" dirty="0"/>
              <a:t>Friday lecture</a:t>
            </a:r>
          </a:p>
          <a:p>
            <a:pPr marL="45720" indent="0" algn="just">
              <a:buNone/>
            </a:pPr>
            <a:r>
              <a:rPr lang="en-GB" b="1" dirty="0"/>
              <a:t>Life in the GDR</a:t>
            </a:r>
            <a:endParaRPr lang="en-GB" dirty="0"/>
          </a:p>
          <a:p>
            <a:pPr algn="just">
              <a:buFontTx/>
              <a:buChar char="-"/>
            </a:pPr>
            <a:r>
              <a:rPr lang="en-GB" dirty="0"/>
              <a:t>Analyses of Christa Wolf’s story ‘What Remains’ as an exemplar of day-to-day life in the GDR</a:t>
            </a:r>
          </a:p>
          <a:p>
            <a:pPr algn="just">
              <a:buFontTx/>
              <a:buChar char="-"/>
            </a:pPr>
            <a:r>
              <a:rPr lang="en-GB" dirty="0"/>
              <a:t>Discussion of dissent to and subversion of GDR regime</a:t>
            </a:r>
          </a:p>
          <a:p>
            <a:pPr algn="just">
              <a:buFontTx/>
              <a:buChar char="-"/>
            </a:pPr>
            <a:r>
              <a:rPr lang="en-GB" dirty="0"/>
              <a:t>Reflect on memory of GDR in contemporary German society</a:t>
            </a:r>
          </a:p>
          <a:p>
            <a:pPr algn="just">
              <a:buFontTx/>
              <a:buChar char="-"/>
            </a:pPr>
            <a:endParaRPr lang="en-GB" dirty="0"/>
          </a:p>
        </p:txBody>
      </p:sp>
    </p:spTree>
    <p:extLst>
      <p:ext uri="{BB962C8B-B14F-4D97-AF65-F5344CB8AC3E}">
        <p14:creationId xmlns:p14="http://schemas.microsoft.com/office/powerpoint/2010/main" val="8491749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‘Stasiland’</a:t>
            </a:r>
            <a:endParaRPr lang="en-US" dirty="0"/>
          </a:p>
        </p:txBody>
      </p:sp>
      <p:sp>
        <p:nvSpPr>
          <p:cNvPr id="2" name="Content Placeholder 1"/>
          <p:cNvSpPr>
            <a:spLocks noGrp="1"/>
          </p:cNvSpPr>
          <p:nvPr>
            <p:ph idx="1"/>
          </p:nvPr>
        </p:nvSpPr>
        <p:spPr>
          <a:xfrm>
            <a:off x="507999" y="1719071"/>
            <a:ext cx="11210524" cy="4744074"/>
          </a:xfrm>
        </p:spPr>
        <p:txBody>
          <a:bodyPr>
            <a:normAutofit fontScale="92500" lnSpcReduction="20000"/>
          </a:bodyPr>
          <a:lstStyle/>
          <a:p>
            <a:r>
              <a:rPr lang="en-GB" dirty="0"/>
              <a:t>GDR population </a:t>
            </a:r>
            <a:r>
              <a:rPr lang="en-GB" sz="1400" dirty="0"/>
              <a:t>(according to </a:t>
            </a:r>
            <a:r>
              <a:rPr lang="en-US" sz="1400" dirty="0"/>
              <a:t>Federal Statistical Office of Germany</a:t>
            </a:r>
            <a:r>
              <a:rPr lang="en-GB" sz="1400" dirty="0"/>
              <a:t>)</a:t>
            </a:r>
          </a:p>
          <a:p>
            <a:pPr marL="45720" indent="0">
              <a:buNone/>
            </a:pPr>
            <a:r>
              <a:rPr lang="fr-FR" dirty="0"/>
              <a:t> 	1950 est. 	18,388,000 </a:t>
            </a:r>
          </a:p>
          <a:p>
            <a:pPr marL="45720" indent="0">
              <a:buNone/>
            </a:pPr>
            <a:r>
              <a:rPr lang="fr-FR" dirty="0"/>
              <a:t>   	1970 est. 	17,068,000 </a:t>
            </a:r>
          </a:p>
          <a:p>
            <a:pPr marL="45720" indent="0">
              <a:buNone/>
            </a:pPr>
            <a:r>
              <a:rPr lang="fr-FR" dirty="0"/>
              <a:t> 	1990 est. 	16,111,000 </a:t>
            </a:r>
          </a:p>
          <a:p>
            <a:pPr marL="45720" indent="0">
              <a:buNone/>
            </a:pPr>
            <a:endParaRPr lang="fr-FR" dirty="0"/>
          </a:p>
          <a:p>
            <a:r>
              <a:rPr lang="en-GB" dirty="0"/>
              <a:t>At the time of the end of the regime, there were:</a:t>
            </a:r>
          </a:p>
          <a:p>
            <a:pPr lvl="1">
              <a:buFontTx/>
              <a:buChar char="-"/>
            </a:pPr>
            <a:r>
              <a:rPr lang="en-US" sz="2000" dirty="0"/>
              <a:t>91,000 full-time Stasi employees (versus 7,000 Gestapo employees for whole of Germany pre-WWII)</a:t>
            </a:r>
          </a:p>
          <a:p>
            <a:pPr marL="320040" lvl="1" indent="0" algn="r">
              <a:buNone/>
            </a:pPr>
            <a:r>
              <a:rPr lang="en-GB" sz="1200" i="1" dirty="0"/>
              <a:t>Note: this figure includes “</a:t>
            </a:r>
            <a:r>
              <a:rPr lang="en-US" sz="1200" i="1" dirty="0"/>
              <a:t>every single Stasi employee, from the operational officer who held sway over the life opportunities of East Germans, to the night watchman at a remote Stasi post in the countryside.”</a:t>
            </a:r>
          </a:p>
          <a:p>
            <a:pPr marL="605790" lvl="1" indent="-285750">
              <a:buFontTx/>
              <a:buChar char="-"/>
            </a:pPr>
            <a:r>
              <a:rPr lang="en-GB" sz="2000" dirty="0"/>
              <a:t>173,000 informants </a:t>
            </a:r>
          </a:p>
          <a:p>
            <a:pPr marL="605790" lvl="1" indent="-285750">
              <a:buFontTx/>
              <a:buChar char="-"/>
            </a:pPr>
            <a:endParaRPr lang="en-GB" sz="2000" dirty="0"/>
          </a:p>
          <a:p>
            <a:pPr marL="331470" indent="-285750"/>
            <a:r>
              <a:rPr lang="en-GB" dirty="0"/>
              <a:t>This means that c. 264,000 – around 1 in 60 – East Germans were either formally employed or affiliated with the Stasi (a figure that does not include ‘contact persons’ or those who offered information on a onetime basis)</a:t>
            </a:r>
          </a:p>
          <a:p>
            <a:pPr marL="605790" lvl="1" indent="-285750">
              <a:buFontTx/>
              <a:buChar char="-"/>
            </a:pPr>
            <a:endParaRPr lang="en-GB" dirty="0"/>
          </a:p>
          <a:p>
            <a:pPr marL="45720" indent="0">
              <a:buNone/>
            </a:pPr>
            <a:endParaRPr lang="en-US" dirty="0"/>
          </a:p>
        </p:txBody>
      </p:sp>
    </p:spTree>
    <p:extLst>
      <p:ext uri="{BB962C8B-B14F-4D97-AF65-F5344CB8AC3E}">
        <p14:creationId xmlns:p14="http://schemas.microsoft.com/office/powerpoint/2010/main" val="67403028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p:txBody>
          <a:bodyPr/>
          <a:lstStyle/>
          <a:p>
            <a:r>
              <a:rPr lang="en-GB" dirty="0"/>
              <a:t>‘Participatory Dictatorship’</a:t>
            </a:r>
            <a:endParaRPr lang="en-US" dirty="0"/>
          </a:p>
        </p:txBody>
      </p:sp>
      <p:sp>
        <p:nvSpPr>
          <p:cNvPr id="2" name="Content Placeholder 1"/>
          <p:cNvSpPr>
            <a:spLocks noGrp="1"/>
          </p:cNvSpPr>
          <p:nvPr>
            <p:ph idx="1"/>
          </p:nvPr>
        </p:nvSpPr>
        <p:spPr>
          <a:xfrm>
            <a:off x="507999" y="1719071"/>
            <a:ext cx="8158329" cy="4831854"/>
          </a:xfrm>
        </p:spPr>
        <p:txBody>
          <a:bodyPr>
            <a:normAutofit lnSpcReduction="10000"/>
          </a:bodyPr>
          <a:lstStyle/>
          <a:p>
            <a:pPr marL="45720" indent="0" algn="just">
              <a:buNone/>
            </a:pPr>
            <a:r>
              <a:rPr lang="en-GB" dirty="0"/>
              <a:t>“It is necessary to rethink the social character of political processes in the GDR with respects to the means, the structures and the goals of politics. In this book, I develop the notion of a ‘</a:t>
            </a:r>
            <a:r>
              <a:rPr lang="en-GB" b="1" dirty="0"/>
              <a:t>participatory dictatorship</a:t>
            </a:r>
            <a:r>
              <a:rPr lang="en-GB" dirty="0"/>
              <a:t>’ … [a] somewhat oxymoronic expression intended to emphasise the extent to which ‘democratic centralism’ as practiced in the GDR did actually involve large numbers of people, for a wide variety of reasons: not always or necessarily out of a genuine commitment to Marxist-Leninist ideals; nor always as a result of being coerced or cowed into compliance; nor always in a defiant  representation of one’s own interests. The notion of a participatory dictatorship is intended to underline the ways in which the people themselves were at one and the same time constrained and affected by, and yet also actively and voluntarily carried the ever-changing social and political system of the GDR.”</a:t>
            </a:r>
          </a:p>
          <a:p>
            <a:pPr algn="r">
              <a:buFontTx/>
              <a:buChar char="-"/>
            </a:pPr>
            <a:r>
              <a:rPr lang="en-GB" sz="1500" dirty="0"/>
              <a:t>Mary Fulbrook, </a:t>
            </a:r>
            <a:r>
              <a:rPr lang="en-GB" sz="1500" i="1" dirty="0"/>
              <a:t>The People’s State: East German Society from Hitler to Honecker </a:t>
            </a:r>
            <a:r>
              <a:rPr lang="en-GB" sz="1500" dirty="0"/>
              <a:t>(New Haven, Connecticut: Yale University, 2005)</a:t>
            </a:r>
          </a:p>
          <a:p>
            <a:pPr marL="45720" indent="0">
              <a:buNone/>
            </a:pPr>
            <a:endParaRPr lang="en-GB" dirty="0"/>
          </a:p>
          <a:p>
            <a:pPr marL="45720" indent="0">
              <a:buNone/>
            </a:pP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9133" y="1734901"/>
            <a:ext cx="3171825"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2844794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p:txBody>
          <a:bodyPr/>
          <a:lstStyle/>
          <a:p>
            <a:r>
              <a:rPr lang="en-GB" dirty="0"/>
              <a:t>‘Participatory Dictatorship’</a:t>
            </a:r>
            <a:endParaRPr lang="en-US" dirty="0"/>
          </a:p>
        </p:txBody>
      </p:sp>
      <p:sp>
        <p:nvSpPr>
          <p:cNvPr id="2" name="Content Placeholder 1"/>
          <p:cNvSpPr>
            <a:spLocks noGrp="1"/>
          </p:cNvSpPr>
          <p:nvPr>
            <p:ph idx="1"/>
          </p:nvPr>
        </p:nvSpPr>
        <p:spPr>
          <a:xfrm>
            <a:off x="507999" y="1719071"/>
            <a:ext cx="8158329" cy="4831854"/>
          </a:xfrm>
        </p:spPr>
        <p:txBody>
          <a:bodyPr>
            <a:normAutofit/>
          </a:bodyPr>
          <a:lstStyle/>
          <a:p>
            <a:pPr marL="45720" indent="0" algn="just">
              <a:buNone/>
            </a:pPr>
            <a:r>
              <a:rPr lang="en-GB" dirty="0"/>
              <a:t>“ … The exercise of power was in many areas both far more multifaceted and complex, and less sinister and less repressive, than totalitarian theorists would have us believe. The ‘state’ or ‘regime’ was not a unitary actor, which simply did (mostly nasty) things to the ill-defined, undifferentiated mass of ‘the people.’ There were hugely repressive and clearly reprehensible aspects of the SED regime; but there were also areas in which thousands of citizens cooperated and felt able to pursue common goals and ideals.”</a:t>
            </a:r>
          </a:p>
          <a:p>
            <a:pPr algn="r">
              <a:buFontTx/>
              <a:buChar char="-"/>
            </a:pPr>
            <a:r>
              <a:rPr lang="en-GB" sz="1500" dirty="0"/>
              <a:t>Mary Fulbrook, </a:t>
            </a:r>
            <a:r>
              <a:rPr lang="en-GB" sz="1500" i="1" dirty="0"/>
              <a:t>The People’s State: East German Society from Hitler to Honecker </a:t>
            </a:r>
            <a:r>
              <a:rPr lang="en-GB" sz="1500" dirty="0"/>
              <a:t>(New Haven, Connecticut: Yale University, 2005)</a:t>
            </a:r>
          </a:p>
          <a:p>
            <a:pPr>
              <a:buFontTx/>
              <a:buChar char="-"/>
            </a:pPr>
            <a:endParaRPr lang="en-GB" dirty="0"/>
          </a:p>
          <a:p>
            <a:pPr marL="45720" indent="0">
              <a:buNone/>
            </a:pP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9133" y="1734901"/>
            <a:ext cx="3171825"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302436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Participatory Dictatorship?</a:t>
            </a:r>
            <a:endParaRPr lang="en-US" dirty="0"/>
          </a:p>
        </p:txBody>
      </p:sp>
      <p:sp>
        <p:nvSpPr>
          <p:cNvPr id="2" name="Content Placeholder 1"/>
          <p:cNvSpPr>
            <a:spLocks noGrp="1"/>
          </p:cNvSpPr>
          <p:nvPr>
            <p:ph idx="1"/>
          </p:nvPr>
        </p:nvSpPr>
        <p:spPr>
          <a:xfrm>
            <a:off x="507999" y="1719071"/>
            <a:ext cx="11210524" cy="4744074"/>
          </a:xfrm>
        </p:spPr>
        <p:txBody>
          <a:bodyPr>
            <a:normAutofit fontScale="85000" lnSpcReduction="10000"/>
          </a:bodyPr>
          <a:lstStyle/>
          <a:p>
            <a:pPr marL="45720" indent="0">
              <a:buNone/>
            </a:pPr>
            <a:r>
              <a:rPr lang="en-GB" sz="2400" dirty="0">
                <a:solidFill>
                  <a:srgbClr val="FF0000"/>
                </a:solidFill>
              </a:rPr>
              <a:t>But who were ‘the people’ in the ‘people’s state’?  Who ‘participated’ with the Stasi?</a:t>
            </a:r>
          </a:p>
          <a:p>
            <a:pPr marL="45720" indent="0">
              <a:buNone/>
            </a:pPr>
            <a:endParaRPr lang="en-US" sz="2400" dirty="0"/>
          </a:p>
          <a:p>
            <a:r>
              <a:rPr lang="en-US" sz="2400" dirty="0"/>
              <a:t>Of the 173,000 Stasi informants:</a:t>
            </a:r>
          </a:p>
          <a:p>
            <a:pPr lvl="1">
              <a:buFontTx/>
              <a:buChar char="-"/>
            </a:pPr>
            <a:r>
              <a:rPr lang="en-US" sz="2400" dirty="0"/>
              <a:t>est. 30,000 were IMKs ‘Informants for aiding conspiracy’ (who put their dwelling at the disposal of the Stasi) – about 18%</a:t>
            </a:r>
          </a:p>
          <a:p>
            <a:pPr lvl="1">
              <a:buFontTx/>
              <a:buChar char="-"/>
            </a:pPr>
            <a:r>
              <a:rPr lang="en-US" sz="2400" dirty="0"/>
              <a:t>est. 33,300 GMS (Collaborators with responsibility in area of ‘Social life’) – about 19%</a:t>
            </a:r>
          </a:p>
          <a:p>
            <a:pPr marL="45720" indent="0">
              <a:buNone/>
            </a:pPr>
            <a:endParaRPr lang="en-GB" sz="2400" dirty="0"/>
          </a:p>
          <a:p>
            <a:r>
              <a:rPr lang="en-GB" sz="2400" dirty="0"/>
              <a:t>As such, nearly 40% of Stasi informants “</a:t>
            </a:r>
            <a:r>
              <a:rPr lang="en-US" sz="2400" dirty="0"/>
              <a:t>should not be considered direct agents of repression in the same way as the ‘classical’ informant or the full-time operational officer.”</a:t>
            </a:r>
          </a:p>
          <a:p>
            <a:endParaRPr lang="en-GB" dirty="0"/>
          </a:p>
          <a:p>
            <a:pPr marL="45720" indent="0" algn="r">
              <a:buNone/>
            </a:pPr>
            <a:r>
              <a:rPr lang="en-GB" sz="1600" dirty="0"/>
              <a:t>Source: </a:t>
            </a:r>
            <a:r>
              <a:rPr lang="en-US" sz="1600" dirty="0"/>
              <a:t>Gary Bruce, ‘Participatory Repression? Reflections on</a:t>
            </a:r>
          </a:p>
          <a:p>
            <a:pPr marL="45720" indent="0" algn="r">
              <a:buNone/>
            </a:pPr>
            <a:r>
              <a:rPr lang="en-US" sz="1600" dirty="0"/>
              <a:t>Popular Involvement with the Stasi,’ </a:t>
            </a:r>
            <a:r>
              <a:rPr lang="en-US" sz="1600" i="1" dirty="0"/>
              <a:t>German Historical Institute Bulletin</a:t>
            </a:r>
            <a:r>
              <a:rPr lang="en-US" sz="1600" dirty="0"/>
              <a:t>, No. 9 (2014), pp. 47–58</a:t>
            </a:r>
          </a:p>
          <a:p>
            <a:pPr marL="45720" indent="0" algn="r">
              <a:buNone/>
            </a:pPr>
            <a:endParaRPr lang="en-US" dirty="0"/>
          </a:p>
          <a:p>
            <a:pPr marL="45720" indent="0">
              <a:buNone/>
            </a:pPr>
            <a:endParaRPr lang="en-US" dirty="0"/>
          </a:p>
        </p:txBody>
      </p:sp>
    </p:spTree>
    <p:extLst>
      <p:ext uri="{BB962C8B-B14F-4D97-AF65-F5344CB8AC3E}">
        <p14:creationId xmlns:p14="http://schemas.microsoft.com/office/powerpoint/2010/main" val="8153182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Participatory Dictatorship?</a:t>
            </a:r>
            <a:endParaRPr lang="en-US" dirty="0"/>
          </a:p>
        </p:txBody>
      </p:sp>
      <p:sp>
        <p:nvSpPr>
          <p:cNvPr id="2" name="Content Placeholder 1"/>
          <p:cNvSpPr>
            <a:spLocks noGrp="1"/>
          </p:cNvSpPr>
          <p:nvPr>
            <p:ph idx="1"/>
          </p:nvPr>
        </p:nvSpPr>
        <p:spPr/>
        <p:txBody>
          <a:bodyPr>
            <a:noAutofit/>
          </a:bodyPr>
          <a:lstStyle/>
          <a:p>
            <a:pPr marL="45720" indent="0">
              <a:buNone/>
            </a:pPr>
            <a:r>
              <a:rPr lang="en-GB" sz="2200" dirty="0">
                <a:solidFill>
                  <a:srgbClr val="FF0000"/>
                </a:solidFill>
              </a:rPr>
              <a:t>But who were ‘the people’ who ‘participated’ with the Stasi?</a:t>
            </a:r>
          </a:p>
          <a:p>
            <a:pPr marL="45720" indent="0">
              <a:buNone/>
            </a:pPr>
            <a:endParaRPr lang="en-GB" sz="800" dirty="0"/>
          </a:p>
          <a:p>
            <a:pPr>
              <a:buFont typeface="Wingdings" panose="05000000000000000000" pitchFamily="2" charset="2"/>
              <a:buChar char="§"/>
            </a:pPr>
            <a:r>
              <a:rPr lang="en-GB" sz="2200" dirty="0"/>
              <a:t>c. 90% of Stasi employees and informants were male (</a:t>
            </a:r>
            <a:r>
              <a:rPr lang="en-GB" sz="2200" i="1" dirty="0"/>
              <a:t>yet around half of Gestapo ‘denouncers’ had been female</a:t>
            </a:r>
            <a:r>
              <a:rPr lang="en-GB" sz="2200" dirty="0"/>
              <a:t>)</a:t>
            </a:r>
          </a:p>
          <a:p>
            <a:pPr>
              <a:buFont typeface="Wingdings" panose="05000000000000000000" pitchFamily="2" charset="2"/>
              <a:buChar char="§"/>
            </a:pPr>
            <a:r>
              <a:rPr lang="en-GB" sz="2200" dirty="0"/>
              <a:t>c. 50% of Stasi informants were members of the SED, as opposed to 20% of the entire adult populace (in no district were less than 47% of informants SED members; in some districts membership-rate was as high as 73%)</a:t>
            </a:r>
          </a:p>
          <a:p>
            <a:r>
              <a:rPr lang="en-GB" sz="2200" dirty="0"/>
              <a:t>Unrepresentative of the population overall</a:t>
            </a:r>
          </a:p>
          <a:p>
            <a:r>
              <a:rPr lang="en-GB" sz="2200" dirty="0"/>
              <a:t>Around half informants came from Party and (seemingly) acted out of conviction </a:t>
            </a:r>
          </a:p>
          <a:p>
            <a:pPr marL="45720" lvl="0" indent="0" algn="r">
              <a:buClr>
                <a:srgbClr val="C66951"/>
              </a:buClr>
              <a:buNone/>
            </a:pPr>
            <a:r>
              <a:rPr lang="en-GB" sz="1500" dirty="0">
                <a:solidFill>
                  <a:srgbClr val="534949"/>
                </a:solidFill>
              </a:rPr>
              <a:t>Source: </a:t>
            </a:r>
            <a:r>
              <a:rPr lang="en-US" sz="1500" dirty="0">
                <a:solidFill>
                  <a:srgbClr val="534949"/>
                </a:solidFill>
              </a:rPr>
              <a:t>Gary Bruce, ‘Participatory Repression? Reflections on</a:t>
            </a:r>
          </a:p>
          <a:p>
            <a:pPr marL="45720" lvl="0" indent="0" algn="r">
              <a:buClr>
                <a:srgbClr val="C66951"/>
              </a:buClr>
              <a:buNone/>
            </a:pPr>
            <a:r>
              <a:rPr lang="en-US" sz="1500" dirty="0">
                <a:solidFill>
                  <a:srgbClr val="534949"/>
                </a:solidFill>
              </a:rPr>
              <a:t>Popular Involvement with the Stasi,’ </a:t>
            </a:r>
            <a:r>
              <a:rPr lang="en-US" sz="1500" i="1" dirty="0">
                <a:solidFill>
                  <a:srgbClr val="534949"/>
                </a:solidFill>
              </a:rPr>
              <a:t>German Historical Institute Bulletin</a:t>
            </a:r>
            <a:r>
              <a:rPr lang="en-US" sz="1500" dirty="0">
                <a:solidFill>
                  <a:srgbClr val="534949"/>
                </a:solidFill>
              </a:rPr>
              <a:t>, No. 9 (2014), pp. 47–58</a:t>
            </a:r>
          </a:p>
          <a:p>
            <a:pPr marL="45720" lvl="0" indent="0" algn="r">
              <a:buClr>
                <a:srgbClr val="C66951"/>
              </a:buClr>
              <a:buNone/>
            </a:pPr>
            <a:endParaRPr lang="en-US" sz="1900" dirty="0">
              <a:solidFill>
                <a:srgbClr val="534949"/>
              </a:solidFill>
            </a:endParaRPr>
          </a:p>
          <a:p>
            <a:pPr marL="45720" lvl="0" indent="0">
              <a:buClr>
                <a:srgbClr val="C66951"/>
              </a:buClr>
              <a:buNone/>
            </a:pPr>
            <a:endParaRPr lang="en-US" sz="1900" dirty="0">
              <a:solidFill>
                <a:srgbClr val="534949"/>
              </a:solidFill>
            </a:endParaRPr>
          </a:p>
          <a:p>
            <a:endParaRPr lang="en-GB" sz="2200" dirty="0"/>
          </a:p>
          <a:p>
            <a:endParaRPr lang="en-US" sz="2200" dirty="0"/>
          </a:p>
        </p:txBody>
      </p:sp>
    </p:spTree>
    <p:extLst>
      <p:ext uri="{BB962C8B-B14F-4D97-AF65-F5344CB8AC3E}">
        <p14:creationId xmlns:p14="http://schemas.microsoft.com/office/powerpoint/2010/main" val="20145052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Participatory Dictatorship?</a:t>
            </a:r>
            <a:endParaRPr lang="en-US" dirty="0"/>
          </a:p>
        </p:txBody>
      </p:sp>
      <p:sp>
        <p:nvSpPr>
          <p:cNvPr id="2" name="Content Placeholder 1"/>
          <p:cNvSpPr>
            <a:spLocks noGrp="1"/>
          </p:cNvSpPr>
          <p:nvPr>
            <p:ph idx="1"/>
          </p:nvPr>
        </p:nvSpPr>
        <p:spPr>
          <a:xfrm>
            <a:off x="508000" y="1750242"/>
            <a:ext cx="11210524" cy="5003847"/>
          </a:xfrm>
        </p:spPr>
        <p:txBody>
          <a:bodyPr>
            <a:normAutofit fontScale="92500"/>
          </a:bodyPr>
          <a:lstStyle/>
          <a:p>
            <a:pPr marL="45720" indent="0">
              <a:buNone/>
            </a:pPr>
            <a:r>
              <a:rPr lang="en-GB" sz="2400" dirty="0">
                <a:solidFill>
                  <a:srgbClr val="FF0000"/>
                </a:solidFill>
              </a:rPr>
              <a:t>But were all of the Stasi’s activities a sign of strength or weakness?</a:t>
            </a:r>
          </a:p>
          <a:p>
            <a:endParaRPr lang="en-GB" sz="900" dirty="0"/>
          </a:p>
          <a:p>
            <a:pPr marL="45720" indent="0" algn="just">
              <a:buNone/>
            </a:pPr>
            <a:r>
              <a:rPr lang="en-GB" sz="2200" dirty="0"/>
              <a:t>“ … [Because] a </a:t>
            </a:r>
            <a:r>
              <a:rPr lang="en-US" sz="2200" dirty="0"/>
              <a:t>not insignificant part of the German populace was willing to spontaneously denounce fellow Germans to the Gestapo, scholars have come to consider denunciation as a barometer for regime acceptance. It has become commonplace to compare the Nazi regime to the East German regime in order to demonstrate that spontaneous denunciation occurred with greater frequency – and therefore popular support was deeper – in Nazi Germany than in East Germany. </a:t>
            </a:r>
          </a:p>
          <a:p>
            <a:pPr marL="45720" indent="0" algn="just">
              <a:buNone/>
            </a:pPr>
            <a:r>
              <a:rPr lang="en-US" sz="2200" dirty="0"/>
              <a:t>	“The Stasi at first glance appears fundamentally different from the Gestapo. Whereas the Gestapo can be considered an arms-length participant in an essentially self-policing society, the Stasi was required to establish and constantly refine a network of amateur informants. This vast army of informers was </a:t>
            </a:r>
            <a:r>
              <a:rPr lang="en-US" sz="2200" dirty="0">
                <a:solidFill>
                  <a:srgbClr val="FF0000"/>
                </a:solidFill>
              </a:rPr>
              <a:t>ostensibly necessary due to the relatively few spontaneous denunciations from the common person</a:t>
            </a:r>
            <a:r>
              <a:rPr lang="en-US" sz="2200" dirty="0"/>
              <a:t>, unlike in Nazi Germany.”</a:t>
            </a:r>
          </a:p>
          <a:p>
            <a:pPr algn="r">
              <a:buFontTx/>
              <a:buChar char="-"/>
            </a:pPr>
            <a:r>
              <a:rPr lang="en-US" dirty="0"/>
              <a:t>Bruce, ‘Participatory Repression?’ p. 50. </a:t>
            </a:r>
          </a:p>
        </p:txBody>
      </p:sp>
    </p:spTree>
    <p:extLst>
      <p:ext uri="{BB962C8B-B14F-4D97-AF65-F5344CB8AC3E}">
        <p14:creationId xmlns:p14="http://schemas.microsoft.com/office/powerpoint/2010/main" val="23205920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Bureaucratic regime</a:t>
            </a:r>
            <a:endParaRPr lang="en-US" dirty="0"/>
          </a:p>
        </p:txBody>
      </p:sp>
      <p:sp>
        <p:nvSpPr>
          <p:cNvPr id="2" name="Content Placeholder 1"/>
          <p:cNvSpPr>
            <a:spLocks noGrp="1"/>
          </p:cNvSpPr>
          <p:nvPr>
            <p:ph idx="1"/>
          </p:nvPr>
        </p:nvSpPr>
        <p:spPr>
          <a:xfrm>
            <a:off x="507999" y="1719071"/>
            <a:ext cx="11210524" cy="4847984"/>
          </a:xfrm>
        </p:spPr>
        <p:txBody>
          <a:bodyPr>
            <a:normAutofit lnSpcReduction="10000"/>
          </a:bodyPr>
          <a:lstStyle/>
          <a:p>
            <a:pPr marL="45720" indent="0" algn="just">
              <a:buNone/>
            </a:pPr>
            <a:r>
              <a:rPr lang="en-GB" dirty="0">
                <a:solidFill>
                  <a:srgbClr val="FF0000"/>
                </a:solidFill>
              </a:rPr>
              <a:t>But were all of the Stasi’s activities a sign of strength or weakness?</a:t>
            </a:r>
          </a:p>
          <a:p>
            <a:pPr marL="45720" indent="0" algn="just">
              <a:buNone/>
            </a:pPr>
            <a:endParaRPr lang="en-GB" dirty="0"/>
          </a:p>
          <a:p>
            <a:pPr marL="45720" indent="0" algn="just">
              <a:buNone/>
            </a:pPr>
            <a:r>
              <a:rPr lang="en-GB" sz="2200" dirty="0"/>
              <a:t>“</a:t>
            </a:r>
            <a:r>
              <a:rPr lang="en-US" sz="2200" dirty="0"/>
              <a:t>The Stasi’s institutionalized obsession with the size of the informant net, the frequency of meetings, and the number of informant reports, rather than a focus on quality, led to this </a:t>
            </a:r>
            <a:r>
              <a:rPr lang="en-US" sz="2200" dirty="0">
                <a:solidFill>
                  <a:srgbClr val="FF0000"/>
                </a:solidFill>
              </a:rPr>
              <a:t>enormous pressure on Stasi officers to recruit ever more informants</a:t>
            </a:r>
            <a:r>
              <a:rPr lang="en-US" sz="2200" dirty="0"/>
              <a:t>. </a:t>
            </a:r>
            <a:r>
              <a:rPr lang="en-US" sz="2200" dirty="0">
                <a:solidFill>
                  <a:srgbClr val="7030A0"/>
                </a:solidFill>
              </a:rPr>
              <a:t>The dossiers of Stasi officers contain elaborate spreadsheets itemizing their informants and their frequency of contact. </a:t>
            </a:r>
            <a:r>
              <a:rPr lang="en-US" sz="2200" dirty="0"/>
              <a:t>In 1984, District Perleberg Stasi [in Brandenburg] officers held 2,430 meetings with their informants. This number increased to 2,596 in 1985, and 2,787 in 1987, before tailing off to 2,168 in 1988. In 1984, 1985, and 1987, informants in the district authored more than 5,000 reports annually. Not only is the revelation that Stasi officers in this innocuous, outlying district held roughly seven informant meetings per day illuminating, so too is </a:t>
            </a:r>
            <a:r>
              <a:rPr lang="en-US" sz="2200" dirty="0">
                <a:solidFill>
                  <a:srgbClr val="7030A0"/>
                </a:solidFill>
              </a:rPr>
              <a:t>the fact that the Stasi even </a:t>
            </a:r>
            <a:r>
              <a:rPr lang="en-US" sz="2200" i="1" dirty="0">
                <a:solidFill>
                  <a:srgbClr val="7030A0"/>
                </a:solidFill>
              </a:rPr>
              <a:t>recorded </a:t>
            </a:r>
            <a:r>
              <a:rPr lang="en-US" sz="2200" dirty="0">
                <a:solidFill>
                  <a:srgbClr val="7030A0"/>
                </a:solidFill>
              </a:rPr>
              <a:t>these numbers </a:t>
            </a:r>
            <a:r>
              <a:rPr lang="en-US" sz="2200" dirty="0"/>
              <a:t>….”</a:t>
            </a:r>
          </a:p>
          <a:p>
            <a:pPr marL="45720" indent="0" algn="r">
              <a:buNone/>
            </a:pPr>
            <a:r>
              <a:rPr lang="en-US" dirty="0"/>
              <a:t>- Bruce, ‘Participatory Repression?’ p. 53. </a:t>
            </a:r>
          </a:p>
          <a:p>
            <a:pPr marL="45720" indent="0">
              <a:buNone/>
            </a:pPr>
            <a:endParaRPr lang="en-US" dirty="0"/>
          </a:p>
        </p:txBody>
      </p:sp>
    </p:spTree>
    <p:extLst>
      <p:ext uri="{BB962C8B-B14F-4D97-AF65-F5344CB8AC3E}">
        <p14:creationId xmlns:p14="http://schemas.microsoft.com/office/powerpoint/2010/main" val="16736003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Bureaucratic regime</a:t>
            </a:r>
            <a:endParaRPr lang="en-US" dirty="0"/>
          </a:p>
        </p:txBody>
      </p:sp>
      <p:sp>
        <p:nvSpPr>
          <p:cNvPr id="2" name="Content Placeholder 1"/>
          <p:cNvSpPr>
            <a:spLocks noGrp="1"/>
          </p:cNvSpPr>
          <p:nvPr>
            <p:ph idx="1"/>
          </p:nvPr>
        </p:nvSpPr>
        <p:spPr>
          <a:xfrm>
            <a:off x="507999" y="1719071"/>
            <a:ext cx="11210524" cy="4847984"/>
          </a:xfrm>
        </p:spPr>
        <p:txBody>
          <a:bodyPr>
            <a:normAutofit/>
          </a:bodyPr>
          <a:lstStyle/>
          <a:p>
            <a:pPr marL="45720" indent="0" algn="just">
              <a:buNone/>
            </a:pPr>
            <a:r>
              <a:rPr lang="en-GB" dirty="0">
                <a:solidFill>
                  <a:srgbClr val="FF0000"/>
                </a:solidFill>
              </a:rPr>
              <a:t>But were all of the Stasi’s activities a sign of strength or weakness?</a:t>
            </a:r>
          </a:p>
          <a:p>
            <a:pPr marL="45720" indent="0" algn="just">
              <a:buNone/>
            </a:pPr>
            <a:endParaRPr lang="en-GB" dirty="0"/>
          </a:p>
          <a:p>
            <a:pPr marL="45720" indent="0" algn="just">
              <a:buNone/>
            </a:pPr>
            <a:r>
              <a:rPr lang="en-GB" sz="2200" dirty="0"/>
              <a:t>“</a:t>
            </a:r>
            <a:r>
              <a:rPr lang="en-US" sz="2200" dirty="0"/>
              <a:t>… </a:t>
            </a:r>
            <a:r>
              <a:rPr lang="en-US" sz="2200" dirty="0">
                <a:solidFill>
                  <a:srgbClr val="FF0000"/>
                </a:solidFill>
              </a:rPr>
              <a:t>For East Germany’s secret police, it was all a numbers game</a:t>
            </a:r>
            <a:r>
              <a:rPr lang="en-US" sz="2200" dirty="0"/>
              <a:t>. A larger informant roster, more meetings, and more reports were equated with increased national security … Stasi officers earned promotion and monetary bonuses based on their operational activity, primarily informant recruitment and effective running thereof, and successful monitoring operations against regime opponents. It should surprise little that they would adopt whatever means necessary to find ‘participants’ for their system.”</a:t>
            </a:r>
          </a:p>
          <a:p>
            <a:pPr marL="45720" indent="0" algn="r">
              <a:buNone/>
            </a:pPr>
            <a:r>
              <a:rPr lang="en-US" dirty="0"/>
              <a:t>- Bruce, ‘Participatory Repression?’ p. 53. </a:t>
            </a:r>
          </a:p>
          <a:p>
            <a:pPr marL="45720" indent="0">
              <a:buNone/>
            </a:pPr>
            <a:endParaRPr lang="en-US" dirty="0"/>
          </a:p>
        </p:txBody>
      </p:sp>
    </p:spTree>
    <p:extLst>
      <p:ext uri="{BB962C8B-B14F-4D97-AF65-F5344CB8AC3E}">
        <p14:creationId xmlns:p14="http://schemas.microsoft.com/office/powerpoint/2010/main" val="30664353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‘Dictatorship of limits’</a:t>
            </a:r>
            <a:endParaRPr lang="en-US" dirty="0"/>
          </a:p>
        </p:txBody>
      </p:sp>
      <p:sp>
        <p:nvSpPr>
          <p:cNvPr id="2" name="Content Placeholder 1"/>
          <p:cNvSpPr>
            <a:spLocks noGrp="1"/>
          </p:cNvSpPr>
          <p:nvPr>
            <p:ph idx="1"/>
          </p:nvPr>
        </p:nvSpPr>
        <p:spPr>
          <a:xfrm>
            <a:off x="507999" y="1719070"/>
            <a:ext cx="11210524" cy="4754465"/>
          </a:xfrm>
        </p:spPr>
        <p:txBody>
          <a:bodyPr>
            <a:normAutofit/>
          </a:bodyPr>
          <a:lstStyle/>
          <a:p>
            <a:pPr marL="45720" indent="0" algn="just">
              <a:buNone/>
            </a:pPr>
            <a:r>
              <a:rPr lang="en-GB" sz="2400" dirty="0"/>
              <a:t>“… I</a:t>
            </a:r>
            <a:r>
              <a:rPr lang="en-US" sz="2400" dirty="0"/>
              <a:t>n the post-Stalinist period, it became possible for individuals to lead lives relatively distanced from the regime and its instruments of repression as long as they learned to consciously or unconsciously accept their place and the limits of their agency. Therefore, despite the exceptional expansion of the Stasi from the late 1960s until 1982, the concepts of total penetration and repression are misleading.”</a:t>
            </a:r>
          </a:p>
          <a:p>
            <a:endParaRPr lang="en-US" sz="2400" dirty="0"/>
          </a:p>
          <a:p>
            <a:pPr>
              <a:buFontTx/>
              <a:buChar char="-"/>
            </a:pPr>
            <a:r>
              <a:rPr lang="en-US" sz="1700" dirty="0"/>
              <a:t>Jens Gieseke, ‘The Stasi and East German Society: Some Remarks on Current Research,’ </a:t>
            </a:r>
            <a:r>
              <a:rPr lang="en-US" sz="1700" i="1" dirty="0"/>
              <a:t>German Historical Institute Bulletin</a:t>
            </a:r>
            <a:r>
              <a:rPr lang="en-US" sz="1700" dirty="0"/>
              <a:t>, No. 9 (2014), pp. 63–64.</a:t>
            </a:r>
          </a:p>
          <a:p>
            <a:pPr>
              <a:buFontTx/>
              <a:buChar char="-"/>
            </a:pPr>
            <a:endParaRPr lang="en-US" dirty="0"/>
          </a:p>
          <a:p>
            <a:pPr>
              <a:buFontTx/>
              <a:buChar char="-"/>
            </a:pPr>
            <a:endParaRPr lang="en-US" dirty="0"/>
          </a:p>
        </p:txBody>
      </p:sp>
    </p:spTree>
    <p:extLst>
      <p:ext uri="{BB962C8B-B14F-4D97-AF65-F5344CB8AC3E}">
        <p14:creationId xmlns:p14="http://schemas.microsoft.com/office/powerpoint/2010/main" val="11721815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‘Dictatorship of limits’</a:t>
            </a:r>
            <a:endParaRPr lang="en-US" dirty="0"/>
          </a:p>
        </p:txBody>
      </p:sp>
      <p:sp>
        <p:nvSpPr>
          <p:cNvPr id="2" name="Content Placeholder 1"/>
          <p:cNvSpPr>
            <a:spLocks noGrp="1"/>
          </p:cNvSpPr>
          <p:nvPr>
            <p:ph idx="1"/>
          </p:nvPr>
        </p:nvSpPr>
        <p:spPr>
          <a:xfrm>
            <a:off x="507999" y="1719070"/>
            <a:ext cx="11210524" cy="4754465"/>
          </a:xfrm>
        </p:spPr>
        <p:txBody>
          <a:bodyPr>
            <a:normAutofit fontScale="92500" lnSpcReduction="20000"/>
          </a:bodyPr>
          <a:lstStyle/>
          <a:p>
            <a:pPr marL="45720" indent="0" algn="just">
              <a:buNone/>
            </a:pPr>
            <a:r>
              <a:rPr lang="en-GB" sz="2400" dirty="0"/>
              <a:t>“T</a:t>
            </a:r>
            <a:r>
              <a:rPr lang="en-US" sz="2400" dirty="0"/>
              <a:t>homas Lindenberger described the general setting of East German society as a ‘</a:t>
            </a:r>
            <a:r>
              <a:rPr lang="en-US" sz="2400" b="1" dirty="0">
                <a:solidFill>
                  <a:srgbClr val="7030A0"/>
                </a:solidFill>
              </a:rPr>
              <a:t>dictatorship of limits</a:t>
            </a:r>
            <a:r>
              <a:rPr lang="en-US" sz="2400" dirty="0"/>
              <a:t>.’ These limits included, first and foremost, the </a:t>
            </a:r>
            <a:r>
              <a:rPr lang="en-US" sz="2400" dirty="0">
                <a:solidFill>
                  <a:srgbClr val="FF0000"/>
                </a:solidFill>
              </a:rPr>
              <a:t>large concrete border</a:t>
            </a:r>
            <a:r>
              <a:rPr lang="en-US" sz="2400" dirty="0"/>
              <a:t>, but </a:t>
            </a:r>
            <a:r>
              <a:rPr lang="en-US" sz="2400" dirty="0">
                <a:solidFill>
                  <a:srgbClr val="0070C0"/>
                </a:solidFill>
              </a:rPr>
              <a:t>a lot of restrictions in everyday life as well that citizens had to learn and know</a:t>
            </a:r>
            <a:r>
              <a:rPr lang="en-US" sz="2400" dirty="0"/>
              <a:t>. These taboos, which were sometimes more, sometimes less, defined, framed the field of personal agency. Aside from the mere existence of the real concrete wall and the </a:t>
            </a:r>
            <a:r>
              <a:rPr lang="en-US" sz="2400" dirty="0">
                <a:solidFill>
                  <a:srgbClr val="FF0000"/>
                </a:solidFill>
              </a:rPr>
              <a:t>threat of being killed if they attempted to flee</a:t>
            </a:r>
            <a:r>
              <a:rPr lang="en-US" sz="2400" dirty="0"/>
              <a:t>, East Germans experienced open violence and repression from 1945 until the late 1950s that strongly influenced their behavior, particularly in the ranks of the older generations: </a:t>
            </a:r>
            <a:r>
              <a:rPr lang="en-US" sz="2400" dirty="0">
                <a:solidFill>
                  <a:srgbClr val="FF0000"/>
                </a:solidFill>
              </a:rPr>
              <a:t>the more than one hundred thousand prisoners in special internment camps, the several thousand victims of Soviet military tribunals</a:t>
            </a:r>
            <a:r>
              <a:rPr lang="en-US" sz="2400" dirty="0"/>
              <a:t>, and other </a:t>
            </a:r>
            <a:r>
              <a:rPr lang="en-US" sz="2400" dirty="0">
                <a:solidFill>
                  <a:srgbClr val="FF0000"/>
                </a:solidFill>
              </a:rPr>
              <a:t>political prisoners</a:t>
            </a:r>
            <a:r>
              <a:rPr lang="en-US" sz="2400" dirty="0"/>
              <a:t>. The period of harsh </a:t>
            </a:r>
            <a:r>
              <a:rPr lang="en-US" sz="2400" dirty="0">
                <a:solidFill>
                  <a:srgbClr val="FF0000"/>
                </a:solidFill>
              </a:rPr>
              <a:t>repression</a:t>
            </a:r>
            <a:r>
              <a:rPr lang="en-US" sz="2400" dirty="0"/>
              <a:t> after the second SED party conference in July 1952, the</a:t>
            </a:r>
            <a:r>
              <a:rPr lang="en-US" sz="2400" dirty="0">
                <a:solidFill>
                  <a:srgbClr val="FF0000"/>
                </a:solidFill>
              </a:rPr>
              <a:t> suppression </a:t>
            </a:r>
            <a:r>
              <a:rPr lang="en-US" sz="2400" dirty="0"/>
              <a:t>of the June uprising in 1953 or other local unrest (like 1951 in Saalfeld), the </a:t>
            </a:r>
            <a:r>
              <a:rPr lang="en-US" sz="2400" dirty="0">
                <a:solidFill>
                  <a:srgbClr val="FF0000"/>
                </a:solidFill>
              </a:rPr>
              <a:t>expropriations and collectivization of private property</a:t>
            </a:r>
            <a:r>
              <a:rPr lang="en-US" sz="2400" dirty="0"/>
              <a:t>, and, finally, the</a:t>
            </a:r>
            <a:r>
              <a:rPr lang="en-US" sz="2400" dirty="0">
                <a:solidFill>
                  <a:srgbClr val="FF0000"/>
                </a:solidFill>
              </a:rPr>
              <a:t> building of the Berlin Wall itself </a:t>
            </a:r>
            <a:r>
              <a:rPr lang="en-US" sz="2400" dirty="0"/>
              <a:t>were all major fields in which memories were </a:t>
            </a:r>
            <a:r>
              <a:rPr lang="en-US" sz="2400" dirty="0">
                <a:solidFill>
                  <a:srgbClr val="0070C0"/>
                </a:solidFill>
              </a:rPr>
              <a:t>taboo</a:t>
            </a:r>
            <a:r>
              <a:rPr lang="en-US" sz="2400" dirty="0"/>
              <a:t>.”</a:t>
            </a:r>
          </a:p>
          <a:p>
            <a:pPr>
              <a:buFontTx/>
              <a:buChar char="-"/>
            </a:pPr>
            <a:r>
              <a:rPr lang="en-US" sz="1700" dirty="0"/>
              <a:t>Jens Gieseke, ‘The Stasi and East German Society: Some Remarks on Current Research,’ </a:t>
            </a:r>
            <a:r>
              <a:rPr lang="en-US" sz="1700" i="1" dirty="0"/>
              <a:t>German Historical Institute Bulletin</a:t>
            </a:r>
            <a:r>
              <a:rPr lang="en-US" sz="1700" dirty="0"/>
              <a:t>, No. 9 (2014), pp. 64–65</a:t>
            </a:r>
          </a:p>
          <a:p>
            <a:pPr>
              <a:buFontTx/>
              <a:buChar char="-"/>
            </a:pPr>
            <a:endParaRPr lang="en-US" dirty="0"/>
          </a:p>
          <a:p>
            <a:pPr>
              <a:buFontTx/>
              <a:buChar char="-"/>
            </a:pPr>
            <a:endParaRPr lang="en-US" dirty="0"/>
          </a:p>
        </p:txBody>
      </p:sp>
    </p:spTree>
    <p:extLst>
      <p:ext uri="{BB962C8B-B14F-4D97-AF65-F5344CB8AC3E}">
        <p14:creationId xmlns:p14="http://schemas.microsoft.com/office/powerpoint/2010/main" val="700370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00161" y="3246367"/>
            <a:ext cx="2190750" cy="358160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05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73857" y="3373856"/>
            <a:ext cx="4429125" cy="33147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4"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803745" y="0"/>
            <a:ext cx="2199237" cy="33698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6" name="Picture 2" descr="https://a.ltrbxd.com/resized/film-poster/1/4/4/3/2/8/144328-the-divided-heaven-0-230-0-345-crop.jpg?k=4ad0a67219"/>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00161" y="41837"/>
            <a:ext cx="2190750" cy="328612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29146" y="346193"/>
            <a:ext cx="11175013" cy="1054394"/>
          </a:xfrm>
        </p:spPr>
        <p:txBody>
          <a:bodyPr/>
          <a:lstStyle/>
          <a:p>
            <a:pPr>
              <a:defRPr/>
            </a:pPr>
            <a:r>
              <a:rPr lang="en-GB" b="1" dirty="0">
                <a:cs typeface="Arial" charset="0"/>
              </a:rPr>
              <a:t>Christa Wolf, </a:t>
            </a:r>
            <a:r>
              <a:rPr lang="en-GB" b="1" i="1" dirty="0">
                <a:cs typeface="Arial" charset="0"/>
              </a:rPr>
              <a:t>What Remains</a:t>
            </a:r>
          </a:p>
        </p:txBody>
      </p:sp>
      <p:sp>
        <p:nvSpPr>
          <p:cNvPr id="10" name="Content Placeholder 9"/>
          <p:cNvSpPr>
            <a:spLocks noGrp="1"/>
          </p:cNvSpPr>
          <p:nvPr>
            <p:ph idx="1"/>
          </p:nvPr>
        </p:nvSpPr>
        <p:spPr>
          <a:xfrm>
            <a:off x="2390911" y="1588175"/>
            <a:ext cx="5222084" cy="4912793"/>
          </a:xfrm>
          <a:prstGeom prst="rect">
            <a:avLst/>
          </a:prstGeom>
        </p:spPr>
        <p:txBody>
          <a:bodyPr wrap="square" lIns="360000" tIns="360000" rIns="360000" bIns="360000">
            <a:spAutoFit/>
          </a:bodyPr>
          <a:lstStyle/>
          <a:p>
            <a:pPr marL="342900" indent="-342900">
              <a:buFont typeface="Arial" panose="020B0604020202020204" pitchFamily="34" charset="0"/>
              <a:buChar char="•"/>
              <a:defRPr/>
            </a:pPr>
            <a:r>
              <a:rPr lang="en-GB" sz="2400" dirty="0"/>
              <a:t>Wolf b. 1929 in Landsberg an der Warthe in Prussia – now Gorzów Wielkopolski, Poland; d. Berlin 2011</a:t>
            </a:r>
          </a:p>
          <a:p>
            <a:pPr marL="342900" indent="-342900">
              <a:buFont typeface="Arial" panose="020B0604020202020204" pitchFamily="34" charset="0"/>
              <a:buChar char="•"/>
              <a:defRPr/>
            </a:pPr>
            <a:r>
              <a:rPr lang="en-GB" sz="2400" dirty="0"/>
              <a:t>Most internationally-acclaimed GDR writer</a:t>
            </a:r>
          </a:p>
          <a:p>
            <a:pPr marL="617220" lvl="1" indent="-342900">
              <a:buFontTx/>
              <a:buChar char="-"/>
              <a:defRPr/>
            </a:pPr>
            <a:r>
              <a:rPr lang="en-US" sz="2200" i="1" dirty="0"/>
              <a:t>Divided Heaven </a:t>
            </a:r>
            <a:r>
              <a:rPr lang="en-US" sz="2200" dirty="0"/>
              <a:t>(1963; film version 1964)</a:t>
            </a:r>
          </a:p>
          <a:p>
            <a:pPr marL="617220" lvl="1" indent="-342900">
              <a:buFontTx/>
              <a:buChar char="-"/>
              <a:defRPr/>
            </a:pPr>
            <a:r>
              <a:rPr lang="en-US" sz="2200" i="1" dirty="0"/>
              <a:t>The Quest for Christa T </a:t>
            </a:r>
            <a:r>
              <a:rPr lang="en-US" sz="2200" dirty="0"/>
              <a:t>(1968)</a:t>
            </a:r>
          </a:p>
          <a:p>
            <a:pPr marL="617220" lvl="1" indent="-342900">
              <a:buFontTx/>
              <a:buChar char="-"/>
              <a:defRPr/>
            </a:pPr>
            <a:r>
              <a:rPr lang="en-GB" sz="2200" i="1" dirty="0"/>
              <a:t>What Remains </a:t>
            </a:r>
            <a:r>
              <a:rPr lang="en-GB" sz="2200" dirty="0"/>
              <a:t>(1990)</a:t>
            </a:r>
            <a:endParaRPr lang="en-GB" sz="2400" b="1" dirty="0"/>
          </a:p>
        </p:txBody>
      </p:sp>
    </p:spTree>
    <p:extLst>
      <p:ext uri="{BB962C8B-B14F-4D97-AF65-F5344CB8AC3E}">
        <p14:creationId xmlns:p14="http://schemas.microsoft.com/office/powerpoint/2010/main" val="40877675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lstStyle/>
          <a:p>
            <a:pPr>
              <a:defRPr/>
            </a:pPr>
            <a:r>
              <a:rPr lang="en-GB" b="1" dirty="0">
                <a:cs typeface="Arial" charset="0"/>
              </a:rPr>
              <a:t>Christa Wolf, </a:t>
            </a:r>
            <a:r>
              <a:rPr lang="en-GB" b="1" i="1" dirty="0">
                <a:cs typeface="Arial" charset="0"/>
              </a:rPr>
              <a:t>What Remains</a:t>
            </a:r>
          </a:p>
        </p:txBody>
      </p:sp>
      <p:pic>
        <p:nvPicPr>
          <p:cNvPr id="4" name="Content Placeholder 3"/>
          <p:cNvPicPr>
            <a:picLocks noGrp="1" noChangeAspect="1"/>
          </p:cNvPicPr>
          <p:nvPr>
            <p:ph idx="1"/>
          </p:nvPr>
        </p:nvPicPr>
        <p:blipFill>
          <a:blip r:embed="rId2"/>
          <a:stretch>
            <a:fillRect/>
          </a:stretch>
        </p:blipFill>
        <p:spPr>
          <a:xfrm>
            <a:off x="7541527" y="1659339"/>
            <a:ext cx="4432176" cy="3316511"/>
          </a:xfrm>
          <a:prstGeom prst="rect">
            <a:avLst/>
          </a:prstGeom>
        </p:spPr>
      </p:pic>
      <p:sp>
        <p:nvSpPr>
          <p:cNvPr id="5" name="Content Placeholder 9"/>
          <p:cNvSpPr txBox="1">
            <a:spLocks/>
          </p:cNvSpPr>
          <p:nvPr/>
        </p:nvSpPr>
        <p:spPr>
          <a:xfrm>
            <a:off x="225934" y="1659338"/>
            <a:ext cx="7315593" cy="4309550"/>
          </a:xfrm>
          <a:prstGeom prst="rect">
            <a:avLst/>
          </a:prstGeom>
        </p:spPr>
        <p:txBody>
          <a:bodyPr vert="horz" wrap="square" lIns="360000" tIns="360000" rIns="360000" bIns="360000" rtlCol="0">
            <a:sp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617220" lvl="1" indent="-342900" algn="just">
              <a:defRPr/>
            </a:pPr>
            <a:r>
              <a:rPr lang="en-GB" sz="2400" i="1" dirty="0"/>
              <a:t>What Remains </a:t>
            </a:r>
            <a:r>
              <a:rPr lang="en-GB" sz="2400" dirty="0"/>
              <a:t>(1990) is essentially ‘a day in the life’ story of a GDR academic (who is not-dissimilar to Wolf herself)</a:t>
            </a:r>
          </a:p>
          <a:p>
            <a:pPr marL="891540" lvl="2" indent="-342900" algn="just">
              <a:buFontTx/>
              <a:buChar char="-"/>
              <a:defRPr/>
            </a:pPr>
            <a:r>
              <a:rPr lang="en-GB" sz="2400" b="1" dirty="0"/>
              <a:t>How does the story open? How does she describe the morning?</a:t>
            </a:r>
          </a:p>
          <a:p>
            <a:pPr marL="891540" lvl="2" indent="-342900" algn="just">
              <a:buFontTx/>
              <a:buChar char="-"/>
              <a:defRPr/>
            </a:pPr>
            <a:r>
              <a:rPr lang="en-GB" sz="2400" b="1" dirty="0"/>
              <a:t>What occurs over the course of the day?</a:t>
            </a:r>
          </a:p>
          <a:p>
            <a:pPr marL="617220" lvl="1" indent="-342900">
              <a:buFontTx/>
              <a:buChar char="-"/>
              <a:defRPr/>
            </a:pPr>
            <a:endParaRPr lang="en-GB" sz="2200" b="1" dirty="0"/>
          </a:p>
          <a:p>
            <a:pPr marL="274320" lvl="1" indent="0">
              <a:buNone/>
              <a:defRPr/>
            </a:pPr>
            <a:endParaRPr lang="en-GB" sz="2400" b="1" dirty="0"/>
          </a:p>
        </p:txBody>
      </p:sp>
    </p:spTree>
    <p:extLst>
      <p:ext uri="{BB962C8B-B14F-4D97-AF65-F5344CB8AC3E}">
        <p14:creationId xmlns:p14="http://schemas.microsoft.com/office/powerpoint/2010/main" val="279181247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p:cNvSpPr>
            <a:spLocks noGrp="1"/>
          </p:cNvSpPr>
          <p:nvPr>
            <p:ph type="title"/>
          </p:nvPr>
        </p:nvSpPr>
        <p:spPr/>
        <p:txBody>
          <a:bodyPr/>
          <a:lstStyle/>
          <a:p>
            <a:pPr>
              <a:defRPr/>
            </a:pPr>
            <a:r>
              <a:rPr lang="en-GB" b="1" dirty="0">
                <a:cs typeface="Arial" charset="0"/>
              </a:rPr>
              <a:t>Christa Wolf, </a:t>
            </a:r>
            <a:r>
              <a:rPr lang="en-GB" b="1" i="1" dirty="0">
                <a:cs typeface="Arial" charset="0"/>
              </a:rPr>
              <a:t>What Remains</a:t>
            </a:r>
          </a:p>
        </p:txBody>
      </p:sp>
      <p:pic>
        <p:nvPicPr>
          <p:cNvPr id="4" name="Content Placeholder 3"/>
          <p:cNvPicPr>
            <a:picLocks noGrp="1" noChangeAspect="1"/>
          </p:cNvPicPr>
          <p:nvPr>
            <p:ph idx="1"/>
          </p:nvPr>
        </p:nvPicPr>
        <p:blipFill>
          <a:blip r:embed="rId2"/>
          <a:stretch>
            <a:fillRect/>
          </a:stretch>
        </p:blipFill>
        <p:spPr>
          <a:xfrm>
            <a:off x="7541527" y="1659339"/>
            <a:ext cx="4432176" cy="3316511"/>
          </a:xfrm>
          <a:prstGeom prst="rect">
            <a:avLst/>
          </a:prstGeom>
        </p:spPr>
      </p:pic>
      <p:sp>
        <p:nvSpPr>
          <p:cNvPr id="5" name="Content Placeholder 9"/>
          <p:cNvSpPr txBox="1">
            <a:spLocks/>
          </p:cNvSpPr>
          <p:nvPr/>
        </p:nvSpPr>
        <p:spPr>
          <a:xfrm>
            <a:off x="225934" y="1659338"/>
            <a:ext cx="7315593" cy="4906637"/>
          </a:xfrm>
          <a:prstGeom prst="rect">
            <a:avLst/>
          </a:prstGeom>
        </p:spPr>
        <p:txBody>
          <a:bodyPr vert="horz" wrap="square" lIns="360000" tIns="360000" rIns="360000" bIns="360000" rtlCol="0">
            <a:spAutoFit/>
          </a:bodyPr>
          <a:lstStyle>
            <a:lvl1pPr marL="274320" indent="-228600" algn="l" defTabSz="914400" rtl="0" eaLnBrk="1" latinLnBrk="0" hangingPunct="1">
              <a:spcBef>
                <a:spcPct val="20000"/>
              </a:spcBef>
              <a:buClr>
                <a:schemeClr val="accent1"/>
              </a:buClr>
              <a:buFont typeface="Wingdings 2" pitchFamily="18" charset="2"/>
              <a:buChar char=""/>
              <a:defRPr sz="2000" kern="1200" spc="150" baseline="0">
                <a:solidFill>
                  <a:schemeClr val="tx2"/>
                </a:solidFill>
                <a:latin typeface="+mn-lt"/>
                <a:ea typeface="+mn-ea"/>
                <a:cs typeface="+mn-cs"/>
              </a:defRPr>
            </a:lvl1pPr>
            <a:lvl2pPr marL="548640" indent="-182880" algn="l" defTabSz="914400" rtl="0" eaLnBrk="1" latinLnBrk="0" hangingPunct="1">
              <a:spcBef>
                <a:spcPct val="20000"/>
              </a:spcBef>
              <a:buClr>
                <a:schemeClr val="accent2"/>
              </a:buClr>
              <a:buFont typeface="Wingdings" pitchFamily="2" charset="2"/>
              <a:buChar char="§"/>
              <a:defRPr sz="1800" kern="1200" spc="100" baseline="0">
                <a:solidFill>
                  <a:schemeClr val="tx2"/>
                </a:solidFill>
                <a:latin typeface="+mn-lt"/>
                <a:ea typeface="+mn-ea"/>
                <a:cs typeface="+mn-cs"/>
              </a:defRPr>
            </a:lvl2pPr>
            <a:lvl3pPr marL="822960" indent="-182880" algn="l" defTabSz="914400" rtl="0" eaLnBrk="1" latinLnBrk="0" hangingPunct="1">
              <a:spcBef>
                <a:spcPct val="20000"/>
              </a:spcBef>
              <a:buClr>
                <a:schemeClr val="accent3"/>
              </a:buClr>
              <a:buFont typeface="Wingdings" pitchFamily="2" charset="2"/>
              <a:buChar char="§"/>
              <a:defRPr sz="1600" kern="1200" spc="100" baseline="0">
                <a:solidFill>
                  <a:schemeClr val="tx2"/>
                </a:solidFill>
                <a:latin typeface="+mn-lt"/>
                <a:ea typeface="+mn-ea"/>
                <a:cs typeface="+mn-cs"/>
              </a:defRPr>
            </a:lvl3pPr>
            <a:lvl4pPr marL="1097280" indent="-182880" algn="l" defTabSz="914400" rtl="0" eaLnBrk="1" latinLnBrk="0" hangingPunct="1">
              <a:spcBef>
                <a:spcPct val="20000"/>
              </a:spcBef>
              <a:buClr>
                <a:schemeClr val="accent4"/>
              </a:buClr>
              <a:buFont typeface="Wingdings" pitchFamily="2" charset="2"/>
              <a:buChar char="§"/>
              <a:defRPr sz="1400" kern="1200">
                <a:solidFill>
                  <a:schemeClr val="tx2"/>
                </a:solidFill>
                <a:latin typeface="+mn-lt"/>
                <a:ea typeface="+mn-ea"/>
                <a:cs typeface="+mn-cs"/>
              </a:defRPr>
            </a:lvl4pPr>
            <a:lvl5pPr marL="1280160" indent="-182880" algn="l" defTabSz="914400" rtl="0" eaLnBrk="1" latinLnBrk="0" hangingPunct="1">
              <a:spcBef>
                <a:spcPct val="20000"/>
              </a:spcBef>
              <a:buClr>
                <a:schemeClr val="accent6"/>
              </a:buClr>
              <a:buFont typeface="Wingdings" pitchFamily="2" charset="2"/>
              <a:buChar char="§"/>
              <a:defRPr sz="1300" kern="1200" spc="100" baseline="0">
                <a:solidFill>
                  <a:schemeClr val="tx2"/>
                </a:solidFill>
                <a:latin typeface="+mn-lt"/>
                <a:ea typeface="+mn-ea"/>
                <a:cs typeface="+mn-cs"/>
              </a:defRPr>
            </a:lvl5pPr>
            <a:lvl6pPr marL="1554480" indent="-182880" algn="l" defTabSz="914400" rtl="0" eaLnBrk="1" latinLnBrk="0" hangingPunct="1">
              <a:spcBef>
                <a:spcPct val="20000"/>
              </a:spcBef>
              <a:buClr>
                <a:schemeClr val="accent1"/>
              </a:buClr>
              <a:buFont typeface="Wingdings" pitchFamily="2" charset="2"/>
              <a:buChar char="§"/>
              <a:defRPr sz="1200" kern="1200">
                <a:solidFill>
                  <a:schemeClr val="tx2"/>
                </a:solidFill>
                <a:latin typeface="+mn-lt"/>
                <a:ea typeface="+mn-ea"/>
                <a:cs typeface="+mn-cs"/>
              </a:defRPr>
            </a:lvl6pPr>
            <a:lvl7pPr marL="1828800" indent="-182880" algn="l" defTabSz="914400" rtl="0" eaLnBrk="1" latinLnBrk="0" hangingPunct="1">
              <a:spcBef>
                <a:spcPct val="20000"/>
              </a:spcBef>
              <a:buClr>
                <a:schemeClr val="accent2"/>
              </a:buClr>
              <a:buFont typeface="Wingdings" pitchFamily="2" charset="2"/>
              <a:buChar char="§"/>
              <a:defRPr sz="1200" kern="1200">
                <a:solidFill>
                  <a:schemeClr val="tx2"/>
                </a:solidFill>
                <a:latin typeface="+mn-lt"/>
                <a:ea typeface="+mn-ea"/>
                <a:cs typeface="+mn-cs"/>
              </a:defRPr>
            </a:lvl7pPr>
            <a:lvl8pPr marL="2103120" indent="-182880" algn="l" defTabSz="914400" rtl="0" eaLnBrk="1" latinLnBrk="0" hangingPunct="1">
              <a:spcBef>
                <a:spcPct val="20000"/>
              </a:spcBef>
              <a:buClr>
                <a:schemeClr val="accent3"/>
              </a:buClr>
              <a:buFont typeface="Wingdings" pitchFamily="2" charset="2"/>
              <a:buChar char="§"/>
              <a:defRPr sz="1200" kern="1200">
                <a:solidFill>
                  <a:schemeClr val="tx2"/>
                </a:solidFill>
                <a:latin typeface="+mn-lt"/>
                <a:ea typeface="+mn-ea"/>
                <a:cs typeface="+mn-cs"/>
              </a:defRPr>
            </a:lvl8pPr>
            <a:lvl9pPr marL="2377440" indent="-182880" algn="l" defTabSz="914400" rtl="0" eaLnBrk="1" latinLnBrk="0" hangingPunct="1">
              <a:spcBef>
                <a:spcPct val="20000"/>
              </a:spcBef>
              <a:buClr>
                <a:schemeClr val="accent5"/>
              </a:buClr>
              <a:buFont typeface="Wingdings" pitchFamily="2" charset="2"/>
              <a:buChar char="§"/>
              <a:defRPr sz="1200" kern="1200">
                <a:solidFill>
                  <a:schemeClr val="tx2"/>
                </a:solidFill>
                <a:latin typeface="+mn-lt"/>
                <a:ea typeface="+mn-ea"/>
                <a:cs typeface="+mn-cs"/>
              </a:defRPr>
            </a:lvl9pPr>
          </a:lstStyle>
          <a:p>
            <a:pPr marL="274320" lvl="1" indent="0">
              <a:buNone/>
              <a:defRPr/>
            </a:pPr>
            <a:r>
              <a:rPr lang="en-GB" sz="2200" dirty="0"/>
              <a:t>Interpret the following:</a:t>
            </a:r>
          </a:p>
          <a:p>
            <a:pPr marL="274320" lvl="1" indent="0">
              <a:buNone/>
              <a:defRPr/>
            </a:pPr>
            <a:endParaRPr lang="en-GB" sz="1200" b="1" dirty="0"/>
          </a:p>
          <a:p>
            <a:pPr marL="274320" lvl="1" indent="0" algn="just">
              <a:buNone/>
              <a:defRPr/>
            </a:pPr>
            <a:r>
              <a:rPr lang="en-GB" sz="2400" dirty="0"/>
              <a:t>“Every day I told myself that a privileged life like mine could only be justified by attempting to go beyond the borders of the sayable, knowing full well that border violations of any kind are punished.” (p. 240)</a:t>
            </a:r>
          </a:p>
          <a:p>
            <a:pPr marL="274320" lvl="1" indent="0" algn="just">
              <a:buNone/>
              <a:defRPr/>
            </a:pPr>
            <a:endParaRPr lang="en-GB" sz="2400" dirty="0"/>
          </a:p>
          <a:p>
            <a:pPr marL="274320" lvl="1" indent="0" algn="just">
              <a:buNone/>
              <a:defRPr/>
            </a:pPr>
            <a:endParaRPr lang="en-GB" sz="2400" dirty="0"/>
          </a:p>
          <a:p>
            <a:pPr marL="274320" lvl="1" indent="0">
              <a:buNone/>
              <a:defRPr/>
            </a:pPr>
            <a:endParaRPr lang="en-GB" sz="2400" b="1" dirty="0"/>
          </a:p>
        </p:txBody>
      </p:sp>
    </p:spTree>
    <p:extLst>
      <p:ext uri="{BB962C8B-B14F-4D97-AF65-F5344CB8AC3E}">
        <p14:creationId xmlns:p14="http://schemas.microsoft.com/office/powerpoint/2010/main" val="31706577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cs typeface="Arial" charset="0"/>
              </a:rPr>
              <a:t>Christa Wolf, </a:t>
            </a:r>
            <a:r>
              <a:rPr lang="en-GB" b="1" i="1" dirty="0">
                <a:cs typeface="Arial" charset="0"/>
              </a:rPr>
              <a:t>What Remains</a:t>
            </a:r>
            <a:endParaRPr lang="en-US" dirty="0"/>
          </a:p>
        </p:txBody>
      </p:sp>
      <p:sp>
        <p:nvSpPr>
          <p:cNvPr id="2" name="Content Placeholder 1"/>
          <p:cNvSpPr>
            <a:spLocks noGrp="1"/>
          </p:cNvSpPr>
          <p:nvPr>
            <p:ph idx="1"/>
          </p:nvPr>
        </p:nvSpPr>
        <p:spPr/>
        <p:txBody>
          <a:bodyPr>
            <a:normAutofit fontScale="92500" lnSpcReduction="10000"/>
          </a:bodyPr>
          <a:lstStyle/>
          <a:p>
            <a:pPr lvl="0"/>
            <a:r>
              <a:rPr lang="en-GB" sz="3600" dirty="0"/>
              <a:t>Describing life in the German Democratic Republic (GDR), the narrator of Christa Wolf’s story ‘What Remains?’ remarks that “all the while I was observing myself from a particular height.” How do you interpret this quotation, and what insights does it shed on the experience of surveillance in GDR society?</a:t>
            </a:r>
            <a:endParaRPr lang="en-US" sz="3600" dirty="0"/>
          </a:p>
          <a:p>
            <a:endParaRPr lang="en-US" dirty="0"/>
          </a:p>
        </p:txBody>
      </p:sp>
    </p:spTree>
    <p:extLst>
      <p:ext uri="{BB962C8B-B14F-4D97-AF65-F5344CB8AC3E}">
        <p14:creationId xmlns:p14="http://schemas.microsoft.com/office/powerpoint/2010/main" val="656348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215152" y="1574121"/>
            <a:ext cx="11725835" cy="4968532"/>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800" dirty="0"/>
              <a:t>Wolf member of Hitler Youth in childhood</a:t>
            </a:r>
          </a:p>
          <a:p>
            <a:pPr marL="342900" indent="-342900">
              <a:buFont typeface="Arial" panose="020B0604020202020204" pitchFamily="34" charset="0"/>
              <a:buChar char="•"/>
              <a:defRPr/>
            </a:pPr>
            <a:r>
              <a:rPr lang="en-GB" sz="2800" dirty="0"/>
              <a:t>Member of ruling Socialist Unity Party of Germany, 1949–1989 – remained socialist and opposed reunification</a:t>
            </a:r>
          </a:p>
          <a:p>
            <a:pPr marL="342900" indent="-342900">
              <a:buFont typeface="Arial" panose="020B0604020202020204" pitchFamily="34" charset="0"/>
              <a:buChar char="•"/>
              <a:defRPr/>
            </a:pPr>
            <a:r>
              <a:rPr lang="en-GB" sz="2800" dirty="0"/>
              <a:t>Centre of </a:t>
            </a:r>
            <a:r>
              <a:rPr lang="en-GB" sz="2800" i="1" dirty="0"/>
              <a:t>Literaturstreit</a:t>
            </a:r>
            <a:r>
              <a:rPr lang="en-GB" sz="2800" dirty="0"/>
              <a:t> (literature quarrel) </a:t>
            </a:r>
          </a:p>
          <a:p>
            <a:pPr marL="800100" lvl="1" indent="-342900">
              <a:buFontTx/>
              <a:buChar char="-"/>
              <a:defRPr/>
            </a:pPr>
            <a:r>
              <a:rPr lang="en-GB" sz="2800" dirty="0"/>
              <a:t>Why did Wolf wait so long to publish </a:t>
            </a:r>
            <a:r>
              <a:rPr lang="en-GB" sz="2800" i="1" dirty="0"/>
              <a:t>What Remains</a:t>
            </a:r>
            <a:r>
              <a:rPr lang="en-GB" sz="2800" dirty="0"/>
              <a:t>?</a:t>
            </a:r>
          </a:p>
          <a:p>
            <a:pPr marL="800100" lvl="1" indent="-342900">
              <a:buFontTx/>
              <a:buChar char="-"/>
              <a:defRPr/>
            </a:pPr>
            <a:r>
              <a:rPr lang="en-GB" sz="2800" dirty="0">
                <a:cs typeface="Arial" charset="0"/>
              </a:rPr>
              <a:t>Who has the right to call themselves ‘victims’ when remembering  GDR?</a:t>
            </a:r>
          </a:p>
          <a:p>
            <a:pPr marL="800100" lvl="1" indent="-342900">
              <a:buFontTx/>
              <a:buChar char="-"/>
              <a:defRPr/>
            </a:pPr>
            <a:r>
              <a:rPr lang="en-GB" sz="2800" dirty="0">
                <a:cs typeface="Arial" charset="0"/>
              </a:rPr>
              <a:t>Parallels  </a:t>
            </a:r>
            <a:r>
              <a:rPr lang="en-GB" sz="2800" i="1" dirty="0"/>
              <a:t>Historikerstreit</a:t>
            </a:r>
            <a:r>
              <a:rPr lang="en-GB" sz="2800" dirty="0"/>
              <a:t> (historians’ quarrel)  over how to interpret Nazism</a:t>
            </a:r>
            <a:endParaRPr lang="en-GB" sz="2800" dirty="0">
              <a:cs typeface="Arial" charset="0"/>
            </a:endParaRPr>
          </a:p>
        </p:txBody>
      </p:sp>
      <p:sp>
        <p:nvSpPr>
          <p:cNvPr id="2" name="Title 1"/>
          <p:cNvSpPr>
            <a:spLocks noGrp="1"/>
          </p:cNvSpPr>
          <p:nvPr>
            <p:ph type="title"/>
          </p:nvPr>
        </p:nvSpPr>
        <p:spPr/>
        <p:txBody>
          <a:bodyPr/>
          <a:lstStyle/>
          <a:p>
            <a:r>
              <a:rPr lang="en-GB" b="1" dirty="0">
                <a:cs typeface="Arial" charset="0"/>
              </a:rPr>
              <a:t>Christa Wolf, </a:t>
            </a:r>
            <a:r>
              <a:rPr lang="en-GB" b="1" i="1" dirty="0">
                <a:cs typeface="Arial" charset="0"/>
              </a:rPr>
              <a:t>What Remains</a:t>
            </a:r>
            <a:endParaRPr lang="en-US" dirty="0"/>
          </a:p>
        </p:txBody>
      </p:sp>
    </p:spTree>
    <p:extLst>
      <p:ext uri="{BB962C8B-B14F-4D97-AF65-F5344CB8AC3E}">
        <p14:creationId xmlns:p14="http://schemas.microsoft.com/office/powerpoint/2010/main" val="37191071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Rectangle 12"/>
          <p:cNvSpPr/>
          <p:nvPr/>
        </p:nvSpPr>
        <p:spPr>
          <a:xfrm>
            <a:off x="215152" y="1574121"/>
            <a:ext cx="11725835" cy="6384304"/>
          </a:xfrm>
          <a:prstGeom prst="rect">
            <a:avLst/>
          </a:prstGeom>
        </p:spPr>
        <p:txBody>
          <a:bodyPr wrap="square" lIns="540000" tIns="540000" rIns="540000" bIns="540000">
            <a:spAutoFit/>
          </a:bodyPr>
          <a:lstStyle/>
          <a:p>
            <a:pPr marL="342900" indent="-342900">
              <a:buFont typeface="Arial" panose="020B0604020202020204" pitchFamily="34" charset="0"/>
              <a:buChar char="•"/>
              <a:defRPr/>
            </a:pPr>
            <a:r>
              <a:rPr lang="en-GB" sz="2400" dirty="0"/>
              <a:t>Wolf member of Hitler Youth in childhood</a:t>
            </a:r>
          </a:p>
          <a:p>
            <a:pPr marL="342900" indent="-342900">
              <a:buFont typeface="Arial" panose="020B0604020202020204" pitchFamily="34" charset="0"/>
              <a:buChar char="•"/>
              <a:defRPr/>
            </a:pPr>
            <a:r>
              <a:rPr lang="en-GB" sz="2400" dirty="0"/>
              <a:t>Member of ruling Socialist Unity Party of Germany, 1949–1989 – remained socialist and opposed reunification</a:t>
            </a:r>
          </a:p>
          <a:p>
            <a:pPr marL="342900" indent="-342900">
              <a:buFont typeface="Arial" panose="020B0604020202020204" pitchFamily="34" charset="0"/>
              <a:buChar char="•"/>
              <a:defRPr/>
            </a:pPr>
            <a:r>
              <a:rPr lang="en-GB" sz="2400" dirty="0"/>
              <a:t>Centre of </a:t>
            </a:r>
            <a:r>
              <a:rPr lang="en-GB" sz="2400" i="1" dirty="0"/>
              <a:t>Literaturstreit</a:t>
            </a:r>
            <a:r>
              <a:rPr lang="en-GB" sz="2400" dirty="0"/>
              <a:t> (literature quarrel) </a:t>
            </a:r>
          </a:p>
          <a:p>
            <a:pPr marL="800100" lvl="1" indent="-342900">
              <a:buFontTx/>
              <a:buChar char="-"/>
              <a:defRPr/>
            </a:pPr>
            <a:r>
              <a:rPr lang="en-GB" sz="2400" dirty="0"/>
              <a:t>why did Wolf wait so long to publish </a:t>
            </a:r>
            <a:r>
              <a:rPr lang="en-GB" sz="2400" i="1" dirty="0"/>
              <a:t>What Remains</a:t>
            </a:r>
            <a:r>
              <a:rPr lang="en-GB" sz="2400" dirty="0"/>
              <a:t>?</a:t>
            </a:r>
          </a:p>
          <a:p>
            <a:pPr marL="800100" lvl="1" indent="-342900">
              <a:buFontTx/>
              <a:buChar char="-"/>
              <a:defRPr/>
            </a:pPr>
            <a:r>
              <a:rPr lang="en-GB" sz="2400" dirty="0">
                <a:cs typeface="Arial" charset="0"/>
              </a:rPr>
              <a:t>Who has the right to call themselves ‘victims’ when remembering  GDR?</a:t>
            </a:r>
          </a:p>
          <a:p>
            <a:pPr marL="800100" lvl="1" indent="-342900">
              <a:buFontTx/>
              <a:buChar char="-"/>
              <a:defRPr/>
            </a:pPr>
            <a:r>
              <a:rPr lang="en-GB" sz="2400" dirty="0">
                <a:cs typeface="Arial" charset="0"/>
              </a:rPr>
              <a:t>Parallels  </a:t>
            </a:r>
            <a:r>
              <a:rPr lang="en-GB" sz="2400" i="1" dirty="0" err="1"/>
              <a:t>Historikerstreit</a:t>
            </a:r>
            <a:r>
              <a:rPr lang="en-GB" sz="2400" dirty="0"/>
              <a:t> (historians’ quarrel)  over how to interpret Nazism</a:t>
            </a:r>
            <a:endParaRPr lang="en-GB" sz="2400" dirty="0">
              <a:cs typeface="Arial" charset="0"/>
            </a:endParaRPr>
          </a:p>
          <a:p>
            <a:pPr marL="342900" indent="-342900">
              <a:buFont typeface="Arial" panose="020B0604020202020204" pitchFamily="34" charset="0"/>
              <a:buChar char="•"/>
              <a:defRPr/>
            </a:pPr>
            <a:r>
              <a:rPr lang="en-GB" sz="4000" b="1" dirty="0">
                <a:solidFill>
                  <a:srgbClr val="FF0000"/>
                </a:solidFill>
                <a:cs typeface="Arial" charset="0"/>
              </a:rPr>
              <a:t>1993 – Stasi file disclosure showed that Wolf was herself an informant, 1959–1962 </a:t>
            </a:r>
            <a:r>
              <a:rPr lang="en-GB" sz="1600" b="1" dirty="0">
                <a:solidFill>
                  <a:srgbClr val="FF0000"/>
                </a:solidFill>
                <a:cs typeface="Arial" charset="0"/>
              </a:rPr>
              <a:t>(</a:t>
            </a:r>
            <a:r>
              <a:rPr lang="en-GB" sz="1600" b="1" dirty="0">
                <a:solidFill>
                  <a:srgbClr val="FF0000"/>
                </a:solidFill>
                <a:cs typeface="Arial" charset="0"/>
                <a:hlinkClick r:id="rId3"/>
              </a:rPr>
              <a:t>http://www.bstu.bund.de/EN/Home/home_node.html</a:t>
            </a:r>
            <a:r>
              <a:rPr lang="en-GB" sz="1600" b="1" dirty="0">
                <a:solidFill>
                  <a:srgbClr val="FF0000"/>
                </a:solidFill>
                <a:cs typeface="Arial" charset="0"/>
              </a:rPr>
              <a:t>)</a:t>
            </a:r>
          </a:p>
          <a:p>
            <a:pPr marL="342900" indent="-342900">
              <a:buFont typeface="Arial" panose="020B0604020202020204" pitchFamily="34" charset="0"/>
              <a:buChar char="•"/>
              <a:defRPr/>
            </a:pPr>
            <a:endParaRPr lang="en-GB" sz="4000" b="1" dirty="0">
              <a:solidFill>
                <a:srgbClr val="FF0000"/>
              </a:solidFill>
              <a:cs typeface="Arial" charset="0"/>
            </a:endParaRPr>
          </a:p>
          <a:p>
            <a:pPr>
              <a:defRPr/>
            </a:pPr>
            <a:endParaRPr lang="en-GB" sz="4000" b="1" dirty="0">
              <a:solidFill>
                <a:srgbClr val="FF0000"/>
              </a:solidFill>
            </a:endParaRPr>
          </a:p>
        </p:txBody>
      </p:sp>
      <p:sp>
        <p:nvSpPr>
          <p:cNvPr id="2" name="Title 1"/>
          <p:cNvSpPr>
            <a:spLocks noGrp="1"/>
          </p:cNvSpPr>
          <p:nvPr>
            <p:ph type="title"/>
          </p:nvPr>
        </p:nvSpPr>
        <p:spPr/>
        <p:txBody>
          <a:bodyPr/>
          <a:lstStyle/>
          <a:p>
            <a:r>
              <a:rPr lang="en-GB" b="1" dirty="0">
                <a:cs typeface="Arial" charset="0"/>
              </a:rPr>
              <a:t>Christa Wolf, </a:t>
            </a:r>
            <a:r>
              <a:rPr lang="en-GB" b="1" i="1" dirty="0">
                <a:cs typeface="Arial" charset="0"/>
              </a:rPr>
              <a:t>What Remains</a:t>
            </a:r>
            <a:endParaRPr lang="en-US" dirty="0"/>
          </a:p>
        </p:txBody>
      </p:sp>
    </p:spTree>
    <p:extLst>
      <p:ext uri="{BB962C8B-B14F-4D97-AF65-F5344CB8AC3E}">
        <p14:creationId xmlns:p14="http://schemas.microsoft.com/office/powerpoint/2010/main" val="136686424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348" y="1568544"/>
            <a:ext cx="3348895" cy="48417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792416" y="62146"/>
            <a:ext cx="5399584" cy="358954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957243" y="3258277"/>
            <a:ext cx="5399584" cy="359972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30" name="Picture 6"/>
          <p:cNvPicPr>
            <a:picLocks noChangeAspect="1" noChangeArrowheads="1"/>
          </p:cNvPicPr>
          <p:nvPr/>
        </p:nvPicPr>
        <p:blipFill rotWithShape="1">
          <a:blip r:embed="rId6">
            <a:extLst>
              <a:ext uri="{28A0092B-C50C-407E-A947-70E740481C1C}">
                <a14:useLocalDpi xmlns:a14="http://schemas.microsoft.com/office/drawing/2010/main" val="0"/>
              </a:ext>
            </a:extLst>
          </a:blip>
          <a:srcRect l="23327" t="25695" r="22758" b="21047"/>
          <a:stretch/>
        </p:blipFill>
        <p:spPr bwMode="auto">
          <a:xfrm>
            <a:off x="9356827" y="3651695"/>
            <a:ext cx="2835173" cy="21005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p:cNvSpPr/>
          <p:nvPr/>
        </p:nvSpPr>
        <p:spPr>
          <a:xfrm>
            <a:off x="8651339" y="6410320"/>
            <a:ext cx="3327834" cy="369332"/>
          </a:xfrm>
          <a:prstGeom prst="rect">
            <a:avLst/>
          </a:prstGeom>
        </p:spPr>
        <p:txBody>
          <a:bodyPr wrap="none">
            <a:spAutoFit/>
          </a:bodyPr>
          <a:lstStyle/>
          <a:p>
            <a:pPr>
              <a:defRPr/>
            </a:pPr>
            <a:r>
              <a:rPr lang="en-GB" b="1" u="sng" dirty="0">
                <a:solidFill>
                  <a:srgbClr val="FF0000"/>
                </a:solidFill>
                <a:effectLst>
                  <a:outerShdw blurRad="38100" dist="38100" dir="2700000" algn="tl">
                    <a:srgbClr val="000000">
                      <a:alpha val="43137"/>
                    </a:srgbClr>
                  </a:outerShdw>
                </a:effectLst>
                <a:cs typeface="Arial" charset="0"/>
              </a:rPr>
              <a:t>http://www.ddr-museum.de/en </a:t>
            </a:r>
          </a:p>
        </p:txBody>
      </p:sp>
      <p:sp>
        <p:nvSpPr>
          <p:cNvPr id="13" name="Rectangle 12"/>
          <p:cNvSpPr/>
          <p:nvPr/>
        </p:nvSpPr>
        <p:spPr>
          <a:xfrm>
            <a:off x="215152" y="27710"/>
            <a:ext cx="6577264" cy="1459879"/>
          </a:xfrm>
          <a:prstGeom prst="rect">
            <a:avLst/>
          </a:prstGeom>
        </p:spPr>
        <p:txBody>
          <a:bodyPr wrap="square" lIns="540000" tIns="540000" rIns="540000" bIns="540000">
            <a:spAutoFit/>
          </a:bodyPr>
          <a:lstStyle/>
          <a:p>
            <a:pPr>
              <a:defRPr/>
            </a:pPr>
            <a:r>
              <a:rPr lang="en-GB" sz="2400" dirty="0">
                <a:cs typeface="Arial" charset="0"/>
              </a:rPr>
              <a:t>Remembering the GDR – </a:t>
            </a:r>
            <a:r>
              <a:rPr lang="en-GB" sz="2400" i="1" dirty="0" err="1">
                <a:cs typeface="Arial" charset="0"/>
              </a:rPr>
              <a:t>Ostalgie</a:t>
            </a:r>
            <a:r>
              <a:rPr lang="en-GB" sz="2400" i="1" dirty="0">
                <a:cs typeface="Arial" charset="0"/>
              </a:rPr>
              <a:t> </a:t>
            </a:r>
            <a:endParaRPr lang="en-GB" sz="2400" dirty="0">
              <a:effectLst>
                <a:outerShdw blurRad="38100" dist="38100" dir="2700000" algn="tl">
                  <a:srgbClr val="000000">
                    <a:alpha val="43137"/>
                  </a:srgbClr>
                </a:outerShdw>
              </a:effectLst>
              <a:cs typeface="Arial" charset="0"/>
            </a:endParaRPr>
          </a:p>
        </p:txBody>
      </p:sp>
    </p:spTree>
    <p:extLst>
      <p:ext uri="{BB962C8B-B14F-4D97-AF65-F5344CB8AC3E}">
        <p14:creationId xmlns:p14="http://schemas.microsoft.com/office/powerpoint/2010/main" val="31521146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Interpretive challenges</a:t>
            </a:r>
            <a:endParaRPr lang="en-US" dirty="0"/>
          </a:p>
        </p:txBody>
      </p:sp>
      <p:sp>
        <p:nvSpPr>
          <p:cNvPr id="2" name="Content Placeholder 1"/>
          <p:cNvSpPr>
            <a:spLocks noGrp="1"/>
          </p:cNvSpPr>
          <p:nvPr>
            <p:ph idx="1"/>
          </p:nvPr>
        </p:nvSpPr>
        <p:spPr>
          <a:xfrm>
            <a:off x="507999" y="1719071"/>
            <a:ext cx="11210524" cy="4920720"/>
          </a:xfrm>
        </p:spPr>
        <p:txBody>
          <a:bodyPr>
            <a:normAutofit/>
          </a:bodyPr>
          <a:lstStyle/>
          <a:p>
            <a:pPr marL="45720" indent="0" algn="just">
              <a:buNone/>
            </a:pPr>
            <a:r>
              <a:rPr lang="en-GB" dirty="0"/>
              <a:t>“</a:t>
            </a:r>
            <a:r>
              <a:rPr lang="en-US" dirty="0"/>
              <a:t>The </a:t>
            </a:r>
            <a:r>
              <a:rPr lang="en-US" dirty="0">
                <a:solidFill>
                  <a:srgbClr val="7030A0"/>
                </a:solidFill>
              </a:rPr>
              <a:t>interpretative challenge </a:t>
            </a:r>
            <a:r>
              <a:rPr lang="en-US" dirty="0"/>
              <a:t>consists of reconciling two disparate findings — the </a:t>
            </a:r>
            <a:r>
              <a:rPr lang="en-US" dirty="0" err="1">
                <a:solidFill>
                  <a:srgbClr val="FF0000"/>
                </a:solidFill>
              </a:rPr>
              <a:t>MfS’s</a:t>
            </a:r>
            <a:r>
              <a:rPr lang="en-US" dirty="0">
                <a:solidFill>
                  <a:srgbClr val="FF0000"/>
                </a:solidFill>
              </a:rPr>
              <a:t> longtime control of GDR society </a:t>
            </a:r>
            <a:r>
              <a:rPr lang="en-US" dirty="0"/>
              <a:t>and its </a:t>
            </a:r>
            <a:r>
              <a:rPr lang="en-US" dirty="0">
                <a:solidFill>
                  <a:srgbClr val="0070C0"/>
                </a:solidFill>
              </a:rPr>
              <a:t>ultimate inability to stem the system’s collapse</a:t>
            </a:r>
            <a:r>
              <a:rPr lang="en-US" dirty="0"/>
              <a:t>. On the one hand, the Stasi was an essential prop of the SED dictatorship that compensated for the regime’s weakness of popular support … On the other hand, the Stasi showed a strange inability to deal with the growth of internal dissent, which it misconstrued as subversion from the outside. Due to the rise of East-West détente and Gorbachev’s reforms in the Soviet Union, service operatives increasingly lost the bearings they needed to develop effective counter-strategies because they failed to realize that demands for democracy could come from inside ‘real existing socialism.’ Ironically, the fixation on external subversion that had stabilized the GDR for four decades proved fatal when confronted with the popular challenge in 1989.”</a:t>
            </a:r>
          </a:p>
          <a:p>
            <a:pPr algn="r">
              <a:buFontTx/>
              <a:buChar char="-"/>
            </a:pPr>
            <a:r>
              <a:rPr lang="en-US" dirty="0"/>
              <a:t>Konrad </a:t>
            </a:r>
            <a:r>
              <a:rPr lang="en-US" dirty="0" err="1"/>
              <a:t>Jarausch</a:t>
            </a:r>
            <a:r>
              <a:rPr lang="en-US" dirty="0"/>
              <a:t>, ‘Between Myth and Reality: The Stasi Legacy in German History,’ </a:t>
            </a:r>
            <a:r>
              <a:rPr lang="en-US" i="1" dirty="0"/>
              <a:t>German Historical Institute Bulletin</a:t>
            </a:r>
            <a:r>
              <a:rPr lang="en-US" dirty="0"/>
              <a:t>, No. 9 (2014), p. 82</a:t>
            </a:r>
          </a:p>
          <a:p>
            <a:pPr algn="r">
              <a:buFontTx/>
              <a:buChar char="-"/>
            </a:pPr>
            <a:endParaRPr lang="en-US" b="1" dirty="0"/>
          </a:p>
        </p:txBody>
      </p:sp>
    </p:spTree>
    <p:extLst>
      <p:ext uri="{BB962C8B-B14F-4D97-AF65-F5344CB8AC3E}">
        <p14:creationId xmlns:p14="http://schemas.microsoft.com/office/powerpoint/2010/main" val="15296801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2"/>
          <p:cNvSpPr>
            <a:spLocks noGrp="1"/>
          </p:cNvSpPr>
          <p:nvPr>
            <p:ph type="title"/>
          </p:nvPr>
        </p:nvSpPr>
        <p:spPr/>
        <p:txBody>
          <a:bodyPr/>
          <a:lstStyle/>
          <a:p>
            <a:r>
              <a:rPr lang="en-GB" dirty="0"/>
              <a:t>State-Citizen dialogue</a:t>
            </a:r>
            <a:endParaRPr lang="en-US" dirty="0"/>
          </a:p>
        </p:txBody>
      </p:sp>
      <p:sp>
        <p:nvSpPr>
          <p:cNvPr id="2" name="Content Placeholder 1"/>
          <p:cNvSpPr>
            <a:spLocks noGrp="1"/>
          </p:cNvSpPr>
          <p:nvPr>
            <p:ph idx="1"/>
          </p:nvPr>
        </p:nvSpPr>
        <p:spPr>
          <a:xfrm>
            <a:off x="507999" y="1719071"/>
            <a:ext cx="8158329" cy="4831854"/>
          </a:xfrm>
        </p:spPr>
        <p:txBody>
          <a:bodyPr>
            <a:normAutofit/>
          </a:bodyPr>
          <a:lstStyle/>
          <a:p>
            <a:pPr marL="45720" indent="0" algn="just">
              <a:buNone/>
            </a:pPr>
            <a:r>
              <a:rPr lang="en-GB" dirty="0"/>
              <a:t>“ … The exercise of power was in many areas both far more multifaceted and complex, and less sinister and less repressive, than totalitarian theorists would have us believe. </a:t>
            </a:r>
            <a:r>
              <a:rPr lang="en-GB" dirty="0">
                <a:solidFill>
                  <a:srgbClr val="FF0000"/>
                </a:solidFill>
              </a:rPr>
              <a:t>The ‘state’ or ‘regime’ was not a unitary actor, which simply did (mostly nasty) things to the ill-defined, undifferentiated mass of ‘the people.’ </a:t>
            </a:r>
            <a:r>
              <a:rPr lang="en-GB" dirty="0"/>
              <a:t>There were hugely repressive and clearly reprehensible aspects of the SED regime; but there were also areas in which thousands of citizens cooperated and felt able to pursue common goals and ideals.”</a:t>
            </a:r>
          </a:p>
          <a:p>
            <a:pPr algn="r">
              <a:buFontTx/>
              <a:buChar char="-"/>
            </a:pPr>
            <a:r>
              <a:rPr lang="en-GB" sz="1500" dirty="0"/>
              <a:t>Mary Fulbrook, </a:t>
            </a:r>
            <a:r>
              <a:rPr lang="en-GB" sz="1500" i="1" dirty="0"/>
              <a:t>The People’s State: East German Society from Hitler to Honecker </a:t>
            </a:r>
            <a:r>
              <a:rPr lang="en-GB" sz="1500" dirty="0"/>
              <a:t>(New Haven, Connecticut: Yale University, 2005)</a:t>
            </a:r>
          </a:p>
          <a:p>
            <a:pPr>
              <a:buFontTx/>
              <a:buChar char="-"/>
            </a:pPr>
            <a:endParaRPr lang="en-GB" dirty="0"/>
          </a:p>
          <a:p>
            <a:pPr marL="45720" indent="0">
              <a:buNone/>
            </a:pPr>
            <a:endParaRPr lang="en-US"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09133" y="1734901"/>
            <a:ext cx="3171825" cy="4752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919543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400</TotalTime>
  <Words>2421</Words>
  <Application>Microsoft Office PowerPoint</Application>
  <PresentationFormat>Widescreen</PresentationFormat>
  <Paragraphs>134</Paragraphs>
  <Slides>22</Slides>
  <Notes>18</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Century Gothic</vt:lpstr>
      <vt:lpstr>Wingdings</vt:lpstr>
      <vt:lpstr>Wingdings 3</vt:lpstr>
      <vt:lpstr>Ion</vt:lpstr>
      <vt:lpstr>HPHI 5028 6028</vt:lpstr>
      <vt:lpstr>AHHI6013  Stasiland:  Surveillance and Subversion in the German Democratic Republic, 1949–1990 Lecture 2: Life in the GDR  </vt:lpstr>
      <vt:lpstr>Week 10 lecture outline</vt:lpstr>
      <vt:lpstr>‘Stasiland’</vt:lpstr>
      <vt:lpstr>‘Participatory Dictatorship’</vt:lpstr>
      <vt:lpstr>‘Participatory Dictatorship’</vt:lpstr>
      <vt:lpstr>Participatory Dictatorship?</vt:lpstr>
      <vt:lpstr>Participatory Dictatorship?</vt:lpstr>
      <vt:lpstr>Participatory Dictatorship?</vt:lpstr>
      <vt:lpstr>Bureaucratic regime</vt:lpstr>
      <vt:lpstr>Bureaucratic regime</vt:lpstr>
      <vt:lpstr>‘Dictatorship of limits’</vt:lpstr>
      <vt:lpstr>‘Dictatorship of limits’</vt:lpstr>
      <vt:lpstr>Christa Wolf, What Remains</vt:lpstr>
      <vt:lpstr>Christa Wolf, What Remains</vt:lpstr>
      <vt:lpstr>Christa Wolf, What Remains</vt:lpstr>
      <vt:lpstr>Christa Wolf, What Remains</vt:lpstr>
      <vt:lpstr>Christa Wolf, What Remains</vt:lpstr>
      <vt:lpstr>Christa Wolf, What Remains</vt:lpstr>
      <vt:lpstr>PowerPoint Presentation</vt:lpstr>
      <vt:lpstr>Interpretive challenges</vt:lpstr>
      <vt:lpstr>State-Citizen dialogue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Alexander Scott</dc:creator>
  <cp:lastModifiedBy>Lester Mason</cp:lastModifiedBy>
  <cp:revision>12</cp:revision>
  <cp:lastPrinted>2016-12-09T15:38:20Z</cp:lastPrinted>
  <dcterms:created xsi:type="dcterms:W3CDTF">2016-12-07T14:11:29Z</dcterms:created>
  <dcterms:modified xsi:type="dcterms:W3CDTF">2023-10-08T13:41:43Z</dcterms:modified>
</cp:coreProperties>
</file>