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notesMasterIdLst>
    <p:notesMasterId r:id="rId21"/>
  </p:notesMasterIdLst>
  <p:sldIdLst>
    <p:sldId id="256" r:id="rId5"/>
    <p:sldId id="277" r:id="rId6"/>
    <p:sldId id="288" r:id="rId7"/>
    <p:sldId id="278" r:id="rId8"/>
    <p:sldId id="279" r:id="rId9"/>
    <p:sldId id="289" r:id="rId10"/>
    <p:sldId id="280" r:id="rId11"/>
    <p:sldId id="281" r:id="rId12"/>
    <p:sldId id="282" r:id="rId13"/>
    <p:sldId id="284" r:id="rId14"/>
    <p:sldId id="283" r:id="rId15"/>
    <p:sldId id="286" r:id="rId16"/>
    <p:sldId id="287" r:id="rId17"/>
    <p:sldId id="290" r:id="rId18"/>
    <p:sldId id="291" r:id="rId19"/>
    <p:sldId id="292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E3EC0213-B327-4B53-B46B-32DB9B37ED5B}">
          <p14:sldIdLst>
            <p14:sldId id="256"/>
            <p14:sldId id="277"/>
            <p14:sldId id="288"/>
            <p14:sldId id="278"/>
          </p14:sldIdLst>
        </p14:section>
        <p14:section name="Untitled Section" id="{2D154642-828B-43DB-816F-B892BD4EB2CC}">
          <p14:sldIdLst>
            <p14:sldId id="279"/>
            <p14:sldId id="289"/>
            <p14:sldId id="280"/>
            <p14:sldId id="281"/>
            <p14:sldId id="282"/>
            <p14:sldId id="284"/>
            <p14:sldId id="283"/>
            <p14:sldId id="286"/>
            <p14:sldId id="287"/>
            <p14:sldId id="290"/>
            <p14:sldId id="291"/>
            <p14:sldId id="292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6" d="100"/>
          <a:sy n="6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52ADB1-275D-430A-89EE-5C7E6CFF6FF2}" type="datetimeFigureOut">
              <a:rPr lang="en-US" smtClean="0"/>
              <a:t>2/21/2022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725628-3A68-42F4-BA86-98181795314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92586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7005E26E-BCB2-4FD5-8FD5-81A5EAE94C21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85C470-CD19-455C-B830-6D252EAD7FE5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85C43C-50D9-4F49-A136-0EFF292F93ED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53B1A3-0AEF-4064-A724-D27D660C8653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D0F2-BF66-4A24-9384-A0129B196518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18A6C-4F6B-48D2-BDB0-D7413B3FDB0A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01ECED-6ECE-4989-B917-9D4D7E6D3C76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B570E1-CB40-488E-8C6F-EF4211DFFCB0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EB6AF-9F5C-43BE-879E-CB9514111250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C2E9B8-0487-42E4-B571-744A3D775783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52E32D-1E84-43FD-8158-FFFE757EB0E8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3000">
              <a:schemeClr val="accent1">
                <a:lumMod val="5000"/>
                <a:lumOff val="95000"/>
                <a:alpha val="64000"/>
              </a:schemeClr>
            </a:gs>
            <a:gs pos="77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E7EE424C-FCA3-4EDD-B274-8E055D649B7D}" type="datetime1">
              <a:rPr lang="en-US" smtClean="0"/>
              <a:t>2/21/2022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FDF0794-1B86-42B2-B8C7-F60123E638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4" y="0"/>
            <a:ext cx="12188726" cy="6858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30BD1B1-AA22-48F1-B3ED-579CD28460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52444" b="-1"/>
          <a:stretch/>
        </p:blipFill>
        <p:spPr>
          <a:xfrm>
            <a:off x="20" y="975"/>
            <a:ext cx="12191980" cy="685800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EAA48FC5-3C83-4F1B-BC33-DF0B588F8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896786" y="3064931"/>
            <a:ext cx="8295215" cy="2488568"/>
          </a:xfrm>
          <a:prstGeom prst="rect">
            <a:avLst/>
          </a:prstGeom>
          <a:solidFill>
            <a:srgbClr val="000001">
              <a:alpha val="75000"/>
            </a:srgb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3D84FB-5D02-47D2-98FD-4F01A02E2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09349" y="3429000"/>
            <a:ext cx="7501651" cy="1090938"/>
          </a:xfrm>
        </p:spPr>
        <p:txBody>
          <a:bodyPr anchor="b">
            <a:normAutofit/>
          </a:bodyPr>
          <a:lstStyle/>
          <a:p>
            <a:pPr algn="l"/>
            <a:r>
              <a:rPr lang="en-US" dirty="0" err="1">
                <a:solidFill>
                  <a:srgbClr val="FFFFFF"/>
                </a:solidFill>
              </a:rPr>
              <a:t>Behaviourist</a:t>
            </a:r>
            <a:r>
              <a:rPr lang="en-US" dirty="0">
                <a:solidFill>
                  <a:srgbClr val="FFFFFF"/>
                </a:solidFill>
              </a:rPr>
              <a:t> approach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6641D-ADF3-40BD-9BA3-E740E77C88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09349" y="4779312"/>
            <a:ext cx="7501650" cy="774185"/>
          </a:xfrm>
        </p:spPr>
        <p:txBody>
          <a:bodyPr anchor="t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Charlotte Ashford</a:t>
            </a:r>
          </a:p>
          <a:p>
            <a:r>
              <a:rPr lang="en-US" dirty="0">
                <a:solidFill>
                  <a:srgbClr val="FFFFFF"/>
                </a:solidFill>
              </a:rPr>
              <a:t>2100378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62F01714-1A39-4194-BD47-8A9960C59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09349" y="4666480"/>
            <a:ext cx="6832499" cy="0"/>
          </a:xfrm>
          <a:prstGeom prst="line">
            <a:avLst/>
          </a:prstGeom>
          <a:ln w="22225">
            <a:solidFill>
              <a:srgbClr val="4AC4E3"/>
            </a:solidFill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6257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19D0-F177-4BBA-9A0B-DBA69E2ED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2D220C-0F8F-4DFA-959F-18B9FBE5A9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7232" y="6059714"/>
            <a:ext cx="5256969" cy="249646"/>
          </a:xfrm>
        </p:spPr>
        <p:txBody>
          <a:bodyPr>
            <a:normAutofit fontScale="62500" lnSpcReduction="20000"/>
          </a:bodyPr>
          <a:lstStyle/>
          <a:p>
            <a:r>
              <a:rPr lang="en-GB" dirty="0"/>
              <a:t>(FAVPNG, 2022)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7F3386C-7553-422D-934A-7802B70924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7232" y="1001485"/>
            <a:ext cx="5256968" cy="50582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828CF3D-B216-45A5-95C6-9DFD9214B66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4128" y="2769399"/>
            <a:ext cx="3358243" cy="22388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B3C5B4-4E25-4E82-A583-41BB69D9FAA9}"/>
              </a:ext>
            </a:extLst>
          </p:cNvPr>
          <p:cNvSpPr txBox="1"/>
          <p:nvPr/>
        </p:nvSpPr>
        <p:spPr>
          <a:xfrm>
            <a:off x="1024127" y="5008227"/>
            <a:ext cx="310605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reynaldojrflores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2022)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017415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822AB-473A-49E1-B33C-24764E02C2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0915CF-9223-43C5-917F-1B96DD81D6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7099" y="5790184"/>
            <a:ext cx="4084901" cy="965200"/>
          </a:xfrm>
        </p:spPr>
        <p:txBody>
          <a:bodyPr/>
          <a:lstStyle/>
          <a:p>
            <a:r>
              <a:rPr lang="en-GB" dirty="0"/>
              <a:t>Benjamin (2008)</a:t>
            </a:r>
          </a:p>
          <a:p>
            <a:r>
              <a:rPr lang="en-GB" dirty="0"/>
              <a:t>Ryan, Bradshaw and Deci (2019)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5F9CA00-BBA4-43EA-BB0F-FCEFDBE49654}"/>
              </a:ext>
            </a:extLst>
          </p:cNvPr>
          <p:cNvSpPr txBox="1"/>
          <p:nvPr/>
        </p:nvSpPr>
        <p:spPr>
          <a:xfrm>
            <a:off x="653143" y="3048000"/>
            <a:ext cx="506548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Question?</a:t>
            </a:r>
          </a:p>
          <a:p>
            <a:endParaRPr lang="en-GB" sz="3200" dirty="0"/>
          </a:p>
          <a:p>
            <a:r>
              <a:rPr lang="en-GB" sz="3200" dirty="0"/>
              <a:t>Can anyone name me the next theorist who also studied at the same time as John Watson?</a:t>
            </a:r>
          </a:p>
        </p:txBody>
      </p:sp>
      <p:pic>
        <p:nvPicPr>
          <p:cNvPr id="5122" name="Picture 2" descr="History of Psychology- Timeline Diagram | Quizlet">
            <a:extLst>
              <a:ext uri="{FF2B5EF4-FFF2-40B4-BE49-F238E27FC236}">
                <a16:creationId xmlns:a16="http://schemas.microsoft.com/office/drawing/2014/main" id="{10BE3F77-E931-4BE2-AD68-E7308AAF66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456522"/>
            <a:ext cx="5572524" cy="25914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B0533CF-31FA-4503-959B-6078315137F6}"/>
              </a:ext>
            </a:extLst>
          </p:cNvPr>
          <p:cNvSpPr txBox="1"/>
          <p:nvPr/>
        </p:nvSpPr>
        <p:spPr>
          <a:xfrm>
            <a:off x="10522858" y="3067918"/>
            <a:ext cx="139337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(Quizlet, 2022)</a:t>
            </a:r>
          </a:p>
        </p:txBody>
      </p:sp>
    </p:spTree>
    <p:extLst>
      <p:ext uri="{BB962C8B-B14F-4D97-AF65-F5344CB8AC3E}">
        <p14:creationId xmlns:p14="http://schemas.microsoft.com/office/powerpoint/2010/main" val="22355634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139E62-53DF-44FF-BE7C-A88474039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assumptions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695CD7-85E7-439C-ADEC-89FC85F94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285" y="6046506"/>
            <a:ext cx="3338286" cy="452555"/>
          </a:xfrm>
        </p:spPr>
        <p:txBody>
          <a:bodyPr>
            <a:normAutofit/>
          </a:bodyPr>
          <a:lstStyle/>
          <a:p>
            <a:r>
              <a:rPr lang="en-GB" dirty="0" err="1"/>
              <a:t>Slife</a:t>
            </a:r>
            <a:r>
              <a:rPr lang="en-GB" dirty="0"/>
              <a:t> and Williams (1995)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3BB6BD-3020-4432-A26E-8E625A37E7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6768" y="2084832"/>
            <a:ext cx="6495545" cy="365374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88C99D-2ACE-4968-82A7-1F61E47EC67A}"/>
              </a:ext>
            </a:extLst>
          </p:cNvPr>
          <p:cNvSpPr txBox="1"/>
          <p:nvPr/>
        </p:nvSpPr>
        <p:spPr>
          <a:xfrm>
            <a:off x="9695543" y="5820229"/>
            <a:ext cx="18868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owlcation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2862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0AB8D7-D3BE-47C1-B67A-C5B43DB056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Different theorists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A1F0543-AF8F-47C4-9A31-4D23D9AB2F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4112" y="2719605"/>
            <a:ext cx="3153356" cy="236197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A784E88-5331-48F1-B52F-C37F659DEF61}"/>
              </a:ext>
            </a:extLst>
          </p:cNvPr>
          <p:cNvSpPr txBox="1"/>
          <p:nvPr/>
        </p:nvSpPr>
        <p:spPr>
          <a:xfrm>
            <a:off x="232229" y="5101640"/>
            <a:ext cx="255451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Britannica, 2022)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C62EEC1-E71A-4D33-B24C-F3E2190480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348" y="2719378"/>
            <a:ext cx="1933575" cy="23622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26A2272-CD88-4FED-A24E-66F0D7F5D8C2}"/>
              </a:ext>
            </a:extLst>
          </p:cNvPr>
          <p:cNvSpPr txBox="1"/>
          <p:nvPr/>
        </p:nvSpPr>
        <p:spPr>
          <a:xfrm>
            <a:off x="3580634" y="5101640"/>
            <a:ext cx="2198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Harvard University, 2022)</a:t>
            </a:r>
          </a:p>
        </p:txBody>
      </p:sp>
      <p:pic>
        <p:nvPicPr>
          <p:cNvPr id="1026" name="Picture 2" descr="Ivan Pavlov – Biographical - NobelPrize.org">
            <a:extLst>
              <a:ext uri="{FF2B5EF4-FFF2-40B4-BE49-F238E27FC236}">
                <a16:creationId xmlns:a16="http://schemas.microsoft.com/office/drawing/2014/main" id="{C2E8A0B0-7612-42A8-8A65-9346C59A3F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8803" y="2719378"/>
            <a:ext cx="1809750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16A9B0D-C190-4638-9B03-C48A6569B257}"/>
              </a:ext>
            </a:extLst>
          </p:cNvPr>
          <p:cNvSpPr txBox="1"/>
          <p:nvPr/>
        </p:nvSpPr>
        <p:spPr>
          <a:xfrm>
            <a:off x="5883275" y="5186750"/>
            <a:ext cx="19158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(The Nobel Prize, 2022)</a:t>
            </a:r>
          </a:p>
        </p:txBody>
      </p:sp>
      <p:pic>
        <p:nvPicPr>
          <p:cNvPr id="1028" name="Picture 4" descr="JOHN B. WATSON AND ROSALIE RAYNER Working with Rayner, Watson championed  psychology as the scientific study of behavior. He and Rayner showed that  fear could be learned, in experiments on a baby who became famous as  “Little Albert.” (More ...">
            <a:extLst>
              <a:ext uri="{FF2B5EF4-FFF2-40B4-BE49-F238E27FC236}">
                <a16:creationId xmlns:a16="http://schemas.microsoft.com/office/drawing/2014/main" id="{C2380347-7CC3-469A-9824-1E867DFE46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75846" y="395513"/>
            <a:ext cx="3355641" cy="2324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AA79DB4-5C0F-49FA-91BC-FBD599446275}"/>
              </a:ext>
            </a:extLst>
          </p:cNvPr>
          <p:cNvSpPr txBox="1"/>
          <p:nvPr/>
        </p:nvSpPr>
        <p:spPr>
          <a:xfrm>
            <a:off x="8302171" y="2815771"/>
            <a:ext cx="31931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4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acmillanhighered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B1C90D6-F2A6-4DA2-A7BC-FF0047C9001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0041" y="3561094"/>
            <a:ext cx="1906330" cy="29013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71DC185-C118-44BC-8D8F-900640D788A9}"/>
              </a:ext>
            </a:extLst>
          </p:cNvPr>
          <p:cNvSpPr txBox="1"/>
          <p:nvPr/>
        </p:nvSpPr>
        <p:spPr>
          <a:xfrm>
            <a:off x="7770132" y="6379355"/>
            <a:ext cx="282541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(The Harvard Gazette, 2001)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6DE4818-4CD1-4282-B872-27B0EB6EC1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207251" y="3608070"/>
            <a:ext cx="1905000" cy="2400300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06EE64-049E-468D-AE45-2B53AC8ABE4B}"/>
              </a:ext>
            </a:extLst>
          </p:cNvPr>
          <p:cNvSpPr txBox="1"/>
          <p:nvPr/>
        </p:nvSpPr>
        <p:spPr>
          <a:xfrm>
            <a:off x="10289348" y="6096000"/>
            <a:ext cx="178653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sciencephotolibrary</a:t>
            </a:r>
            <a:r>
              <a:rPr lang="en-GB" sz="14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1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73BE4FF-5912-47B3-98C6-F3BA6AE22D52}"/>
              </a:ext>
            </a:extLst>
          </p:cNvPr>
          <p:cNvSpPr txBox="1"/>
          <p:nvPr/>
        </p:nvSpPr>
        <p:spPr>
          <a:xfrm>
            <a:off x="232229" y="6270171"/>
            <a:ext cx="3672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Gibson (1996)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35455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EEDA8-3AD3-49A2-A5CC-CB344C635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Theories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01E535-D1B9-4A70-BF0B-86A7CF444D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930577"/>
            <a:ext cx="3518843" cy="1981200"/>
          </a:xfrm>
        </p:spPr>
        <p:txBody>
          <a:bodyPr/>
          <a:lstStyle/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Atkinson et al (1996)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Fernald (2008)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Frieman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and Reilly (2016)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Griggs and Jackson (2012)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6146" name="Picture 2" descr="Types of Behavioral Learning - The Peak Performance Center">
            <a:extLst>
              <a:ext uri="{FF2B5EF4-FFF2-40B4-BE49-F238E27FC236}">
                <a16:creationId xmlns:a16="http://schemas.microsoft.com/office/drawing/2014/main" id="{CA869975-ECEE-4F9C-ACAF-599A35F16E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0529" y="1658989"/>
            <a:ext cx="6017986" cy="3814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63BE73-1379-4FA2-99A8-6B320CBECE13}"/>
              </a:ext>
            </a:extLst>
          </p:cNvPr>
          <p:cNvSpPr txBox="1"/>
          <p:nvPr/>
        </p:nvSpPr>
        <p:spPr>
          <a:xfrm>
            <a:off x="8810171" y="5613400"/>
            <a:ext cx="2859315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(The Peak Performance </a:t>
            </a:r>
            <a:r>
              <a:rPr lang="en-GB" sz="1400" dirty="0" err="1"/>
              <a:t>Center</a:t>
            </a:r>
            <a:r>
              <a:rPr lang="en-GB" sz="14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18760499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287D59-98A7-4A75-9DDE-ED24B5E8A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Experiments and case studies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D35E5-6A6E-4F65-B037-885714D82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4542971"/>
            <a:ext cx="4679986" cy="2315029"/>
          </a:xfrm>
        </p:spPr>
        <p:txBody>
          <a:bodyPr/>
          <a:lstStyle/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endParaRPr lang="en-GB" sz="1800" dirty="0">
              <a:solidFill>
                <a:srgbClr val="333333"/>
              </a:solidFill>
              <a:effectLst/>
              <a:latin typeface="Open Sans" panose="020B0606030504020204" pitchFamily="34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Bray (2009)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Graham and Arshad-Ayaz (2016)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Hunt,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Carper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Lasley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and </a:t>
            </a: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Raisch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(2010)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Weinman (1981)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D14E78-999D-4650-B093-13C0901A9E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50008" y="1825466"/>
            <a:ext cx="2143125" cy="21431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69AF2B7-6A0A-46ED-A5C0-2D18F8159712}"/>
              </a:ext>
            </a:extLst>
          </p:cNvPr>
          <p:cNvSpPr txBox="1"/>
          <p:nvPr/>
        </p:nvSpPr>
        <p:spPr>
          <a:xfrm>
            <a:off x="2198445" y="3931239"/>
            <a:ext cx="23658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>
                <a:latin typeface="Calibri" panose="020F0502020204030204" pitchFamily="34" charset="0"/>
                <a:cs typeface="Times New Roman" panose="02020603050405020304" pitchFamily="18" charset="0"/>
              </a:rPr>
              <a:t>Tutorialpoint</a:t>
            </a:r>
            <a:r>
              <a:rPr lang="en-GB" sz="1400" dirty="0">
                <a:latin typeface="Calibri" panose="020F0502020204030204" pitchFamily="34" charset="0"/>
                <a:cs typeface="Times New Roman" panose="02020603050405020304" pitchFamily="18" charset="0"/>
              </a:rPr>
              <a:t>, 2022)</a:t>
            </a:r>
            <a:endParaRPr lang="en-GB" sz="1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07EB7B-5A41-4E7B-98A9-7D992461C27A}"/>
              </a:ext>
            </a:extLst>
          </p:cNvPr>
          <p:cNvSpPr txBox="1"/>
          <p:nvPr/>
        </p:nvSpPr>
        <p:spPr>
          <a:xfrm>
            <a:off x="5089640" y="4296681"/>
            <a:ext cx="298206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(Lumen Learning, 2022)</a:t>
            </a:r>
          </a:p>
        </p:txBody>
      </p:sp>
      <p:pic>
        <p:nvPicPr>
          <p:cNvPr id="2050" name="Picture 2" descr="Operant Conditioning | Boundless Psychology">
            <a:extLst>
              <a:ext uri="{FF2B5EF4-FFF2-40B4-BE49-F238E27FC236}">
                <a16:creationId xmlns:a16="http://schemas.microsoft.com/office/drawing/2014/main" id="{1C0526BE-3D75-4CA3-A310-8965341F854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787" y="1849437"/>
            <a:ext cx="3010102" cy="2461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C37CB1B-DEB1-4765-8E9C-FB781E00D29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48729" y="1865673"/>
            <a:ext cx="3267034" cy="249159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8CEEB1A-08CB-4BEF-923E-A074A2A4E8A6}"/>
              </a:ext>
            </a:extLst>
          </p:cNvPr>
          <p:cNvSpPr txBox="1"/>
          <p:nvPr/>
        </p:nvSpPr>
        <p:spPr>
          <a:xfrm>
            <a:off x="8548729" y="4389082"/>
            <a:ext cx="293302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Newscientist</a:t>
            </a:r>
            <a:r>
              <a:rPr lang="en-GB" sz="1400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2383720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71489A-82EA-4E88-93C5-79227F192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Nurture or nature?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6DA0DB-9019-4ED8-BB1B-0D6133D5C2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9386" y="5537200"/>
            <a:ext cx="3243072" cy="965200"/>
          </a:xfrm>
        </p:spPr>
        <p:txBody>
          <a:bodyPr>
            <a:normAutofit/>
          </a:bodyPr>
          <a:lstStyle/>
          <a:p>
            <a:r>
              <a:rPr lang="en-GB" dirty="0"/>
              <a:t>Collier (2008)</a:t>
            </a:r>
          </a:p>
          <a:p>
            <a:r>
              <a:rPr lang="en-GB" dirty="0"/>
              <a:t>Plomin and Asbury (2005)</a:t>
            </a:r>
          </a:p>
        </p:txBody>
      </p:sp>
      <p:pic>
        <p:nvPicPr>
          <p:cNvPr id="3074" name="Picture 2" descr="Nature vs. Nurture: Genes or Environment?">
            <a:extLst>
              <a:ext uri="{FF2B5EF4-FFF2-40B4-BE49-F238E27FC236}">
                <a16:creationId xmlns:a16="http://schemas.microsoft.com/office/drawing/2014/main" id="{06F6C6A7-191B-4C3F-84AC-CED6D6ACCF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4164" y="1719791"/>
            <a:ext cx="5736544" cy="3817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F10191-5C89-42DD-9E43-ABB3B1B09F77}"/>
              </a:ext>
            </a:extLst>
          </p:cNvPr>
          <p:cNvSpPr txBox="1"/>
          <p:nvPr/>
        </p:nvSpPr>
        <p:spPr>
          <a:xfrm>
            <a:off x="9811657" y="5537200"/>
            <a:ext cx="25254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(Very Well Mind, 2020)</a:t>
            </a:r>
          </a:p>
        </p:txBody>
      </p:sp>
    </p:spTree>
    <p:extLst>
      <p:ext uri="{BB962C8B-B14F-4D97-AF65-F5344CB8AC3E}">
        <p14:creationId xmlns:p14="http://schemas.microsoft.com/office/powerpoint/2010/main" val="9839277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42A90-F919-45A0-89D2-972C28BF50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Relevant therapies used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67FB02-A055-4C32-9FDA-32821C322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900" y="6036927"/>
            <a:ext cx="4781586" cy="471714"/>
          </a:xfrm>
        </p:spPr>
        <p:txBody>
          <a:bodyPr/>
          <a:lstStyle/>
          <a:p>
            <a:r>
              <a:rPr lang="en-GB" dirty="0"/>
              <a:t>Lawyer, </a:t>
            </a:r>
            <a:r>
              <a:rPr lang="en-GB" dirty="0" err="1"/>
              <a:t>Normandin</a:t>
            </a:r>
            <a:r>
              <a:rPr lang="en-GB" dirty="0"/>
              <a:t> and Roberts (2008)</a:t>
            </a:r>
          </a:p>
        </p:txBody>
      </p:sp>
      <p:pic>
        <p:nvPicPr>
          <p:cNvPr id="4098" name="Picture 2" descr="What is Cognitive Behavioural Therapy (CBT)? | OCD-UK">
            <a:extLst>
              <a:ext uri="{FF2B5EF4-FFF2-40B4-BE49-F238E27FC236}">
                <a16:creationId xmlns:a16="http://schemas.microsoft.com/office/drawing/2014/main" id="{FF99C3F8-A9B8-4424-B626-A9D6686B25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8800" y="1543952"/>
            <a:ext cx="4896531" cy="4893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7991C3-CE86-484B-B72E-EAA964AA5E49}"/>
              </a:ext>
            </a:extLst>
          </p:cNvPr>
          <p:cNvSpPr txBox="1"/>
          <p:nvPr/>
        </p:nvSpPr>
        <p:spPr>
          <a:xfrm>
            <a:off x="10435771" y="6437085"/>
            <a:ext cx="164533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(OCD UK, 2022)</a:t>
            </a:r>
          </a:p>
        </p:txBody>
      </p:sp>
    </p:spTree>
    <p:extLst>
      <p:ext uri="{BB962C8B-B14F-4D97-AF65-F5344CB8AC3E}">
        <p14:creationId xmlns:p14="http://schemas.microsoft.com/office/powerpoint/2010/main" val="40504272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90873-F0AC-481B-A99F-F3FDE1063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is the behaviourist approach used in the health and care sector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5F40B-1258-4215-9756-383901246D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358384"/>
            <a:ext cx="5725015" cy="1499616"/>
          </a:xfrm>
        </p:spPr>
        <p:txBody>
          <a:bodyPr/>
          <a:lstStyle/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Carr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Fraizer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and Roland (2005)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Dickerson, </a:t>
            </a: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Tenhula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and Green-Paden, (2005)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buFont typeface="Tw Cen MT" panose="020B0602020104020603" pitchFamily="34" charset="0"/>
              <a:buChar char=" "/>
              <a:tabLst>
                <a:tab pos="457200" algn="l"/>
              </a:tabLst>
            </a:pP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Tresco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and </a:t>
            </a:r>
            <a:r>
              <a:rPr lang="en-GB" sz="1800" dirty="0" err="1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Kendorski</a:t>
            </a:r>
            <a:r>
              <a:rPr lang="en-GB" sz="1800" dirty="0">
                <a:solidFill>
                  <a:srgbClr val="333333"/>
                </a:solidFill>
                <a:effectLst/>
                <a:latin typeface="Open Sans" panose="020B0606030504020204" pitchFamily="34" charset="0"/>
                <a:ea typeface="Times New Roman" panose="02020603050405020304" pitchFamily="18" charset="0"/>
              </a:rPr>
              <a:t> (2017)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pic>
        <p:nvPicPr>
          <p:cNvPr id="7170" name="Picture 2" descr="Behaviorism: Definition, History, Concepts, and Impact">
            <a:extLst>
              <a:ext uri="{FF2B5EF4-FFF2-40B4-BE49-F238E27FC236}">
                <a16:creationId xmlns:a16="http://schemas.microsoft.com/office/drawing/2014/main" id="{65E37057-2397-442D-B0D2-5B0BA5EBF7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5092" y="2471444"/>
            <a:ext cx="4787609" cy="31917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09B16C5-F468-40EF-B258-BB7E778CEACD}"/>
              </a:ext>
            </a:extLst>
          </p:cNvPr>
          <p:cNvSpPr txBox="1"/>
          <p:nvPr/>
        </p:nvSpPr>
        <p:spPr>
          <a:xfrm>
            <a:off x="9622972" y="5663183"/>
            <a:ext cx="25690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(Very Well Mind, 2022)</a:t>
            </a:r>
          </a:p>
        </p:txBody>
      </p:sp>
    </p:spTree>
    <p:extLst>
      <p:ext uri="{BB962C8B-B14F-4D97-AF65-F5344CB8AC3E}">
        <p14:creationId xmlns:p14="http://schemas.microsoft.com/office/powerpoint/2010/main" val="31544696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8AF37-47C4-4C5D-8E88-B4338E16F0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and criticisms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B50C69-E62D-42AF-8FC2-90E36B7C5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299" y="6161314"/>
            <a:ext cx="2778615" cy="515257"/>
          </a:xfrm>
        </p:spPr>
        <p:txBody>
          <a:bodyPr/>
          <a:lstStyle/>
          <a:p>
            <a:r>
              <a:rPr lang="en-GB" dirty="0"/>
              <a:t>Yi and </a:t>
            </a:r>
            <a:r>
              <a:rPr lang="en-GB" dirty="0" err="1"/>
              <a:t>Lejuez</a:t>
            </a:r>
            <a:r>
              <a:rPr lang="en-GB" dirty="0"/>
              <a:t> (2017)</a:t>
            </a:r>
          </a:p>
        </p:txBody>
      </p:sp>
      <p:pic>
        <p:nvPicPr>
          <p:cNvPr id="8194" name="Picture 2" descr="Behaviourism">
            <a:extLst>
              <a:ext uri="{FF2B5EF4-FFF2-40B4-BE49-F238E27FC236}">
                <a16:creationId xmlns:a16="http://schemas.microsoft.com/office/drawing/2014/main" id="{71AA3776-4C94-4005-A532-0030F3AA19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0063" y="2379683"/>
            <a:ext cx="8010645" cy="24785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F965E29-38B6-497B-9AA9-7A590A0F27A6}"/>
              </a:ext>
            </a:extLst>
          </p:cNvPr>
          <p:cNvSpPr txBox="1"/>
          <p:nvPr/>
        </p:nvSpPr>
        <p:spPr>
          <a:xfrm>
            <a:off x="10014857" y="4999186"/>
            <a:ext cx="262708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(</a:t>
            </a:r>
            <a:r>
              <a:rPr lang="en-GB" sz="1400" dirty="0" err="1"/>
              <a:t>AltedSociology</a:t>
            </a:r>
            <a:r>
              <a:rPr lang="en-GB" sz="1400" dirty="0"/>
              <a:t>, 2022)</a:t>
            </a:r>
          </a:p>
        </p:txBody>
      </p:sp>
    </p:spTree>
    <p:extLst>
      <p:ext uri="{BB962C8B-B14F-4D97-AF65-F5344CB8AC3E}">
        <p14:creationId xmlns:p14="http://schemas.microsoft.com/office/powerpoint/2010/main" val="10585771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84518-90D7-4821-BDE9-AA893C8074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F3A2B7-3C69-4E2F-85CA-7B4A4BC4E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05667" y="5947009"/>
            <a:ext cx="6125028" cy="431582"/>
          </a:xfrm>
        </p:spPr>
        <p:txBody>
          <a:bodyPr>
            <a:normAutofit/>
          </a:bodyPr>
          <a:lstStyle/>
          <a:p>
            <a:r>
              <a:rPr lang="en-GB" sz="1400" dirty="0"/>
              <a:t>(The </a:t>
            </a:r>
            <a:r>
              <a:rPr lang="en-GB" sz="1400" dirty="0" err="1"/>
              <a:t>Quoteable</a:t>
            </a:r>
            <a:r>
              <a:rPr lang="en-GB" sz="1400" dirty="0"/>
              <a:t> Coach, 2017</a:t>
            </a:r>
          </a:p>
        </p:txBody>
      </p:sp>
      <p:pic>
        <p:nvPicPr>
          <p:cNvPr id="9218" name="Picture 2" descr="A conclusion is the place where you got tired of thinking - The Quotable  Coach %">
            <a:extLst>
              <a:ext uri="{FF2B5EF4-FFF2-40B4-BE49-F238E27FC236}">
                <a16:creationId xmlns:a16="http://schemas.microsoft.com/office/drawing/2014/main" id="{4A02AD05-3025-43D2-99F4-919C90BC7B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5667" y="2516414"/>
            <a:ext cx="5675690" cy="340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40C93D-CB1B-4FF9-9F19-46B6259330F8}"/>
              </a:ext>
            </a:extLst>
          </p:cNvPr>
          <p:cNvSpPr txBox="1"/>
          <p:nvPr/>
        </p:nvSpPr>
        <p:spPr>
          <a:xfrm>
            <a:off x="-1785257" y="58521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27911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4FF83-8A30-4318-9EA9-C5F07ACC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DA71F-ADC6-4E7B-9885-316C93E25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27200"/>
            <a:ext cx="9720073" cy="4862286"/>
          </a:xfrm>
        </p:spPr>
        <p:txBody>
          <a:bodyPr>
            <a:normAutofit fontScale="85000" lnSpcReduction="10000"/>
          </a:bodyPr>
          <a:lstStyle/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Alted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Sociology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https://altedsociology.weebly.com/behaviourism.html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Atkinson, R., Atkinson, R., Smith, E.,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Bem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 and Hoeksema, S. (1996)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Hilgard’s Introduction to Psychology.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12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ed. Fort Worth: Harcourt Brace College Publishers. 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Benjamin, L. (2008). Psychology before 1900.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21st century psychology: A reference handbook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2, pp. 2-11. 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Bray, J., (2009) Consumer Behaviour Theory: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Approaches and Models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Discussion Paper. Unpublished.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Britannica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https://www.britannica.com/biography/Albert-Bandura (Accessed on 13 March 2022).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300"/>
              </a:spcBef>
              <a:spcAft>
                <a:spcPts val="1200"/>
              </a:spcAft>
            </a:pPr>
            <a:r>
              <a:rPr lang="en-GB" sz="18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Carr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J., </a:t>
            </a:r>
            <a:r>
              <a:rPr lang="en-GB" sz="18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Fraizer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T., and Roland, J. (2005) Token economy, </a:t>
            </a:r>
            <a:r>
              <a:rPr lang="en-GB" sz="1800" i="1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Encyclopedia</a:t>
            </a:r>
            <a:r>
              <a:rPr lang="en-GB" sz="18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</a:t>
            </a:r>
            <a:r>
              <a:rPr lang="en-GB" sz="1800" i="1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8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modification and cognitive </a:t>
            </a:r>
            <a:r>
              <a:rPr lang="en-GB" sz="1800" i="1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</a:t>
            </a:r>
            <a:r>
              <a:rPr lang="en-GB" sz="18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therapy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 1076-1079.</a:t>
            </a:r>
          </a:p>
          <a:p>
            <a:pPr>
              <a:spcBef>
                <a:spcPts val="300"/>
              </a:spcBef>
              <a:spcAft>
                <a:spcPts val="1200"/>
              </a:spcAft>
            </a:pP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Collier, W. (2008). Nature versus nurture.</a:t>
            </a:r>
            <a:r>
              <a:rPr lang="en-GB" sz="18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21st century psychology: A reference handbook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2, pp. 72-78.</a:t>
            </a:r>
          </a:p>
          <a:p>
            <a:pPr>
              <a:spcBef>
                <a:spcPts val="300"/>
              </a:spcBef>
              <a:spcAft>
                <a:spcPts val="1200"/>
              </a:spcAft>
            </a:pP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Dickerson, F., </a:t>
            </a:r>
            <a:r>
              <a:rPr lang="en-GB" sz="18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Tenhula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W. and Green-Paden, L. (2005) </a:t>
            </a:r>
            <a:r>
              <a:rPr lang="en-GB" sz="18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token economy for schizophrenia: review of the literature and recommendations for future research, 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75(2-3), pp. 405-416.</a:t>
            </a:r>
          </a:p>
          <a:p>
            <a:pPr>
              <a:spcBef>
                <a:spcPts val="300"/>
              </a:spcBef>
              <a:spcAft>
                <a:spcPts val="1200"/>
              </a:spcAft>
            </a:pP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FAVPNG (2022) </a:t>
            </a:r>
            <a:r>
              <a:rPr lang="en-GB" sz="18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https://favpng.com/png_view/symbol-clinical-psychology-psychologist-symbol-counseling-psychology-png/92CZGtpx (Accessed on 13 March 2022).</a:t>
            </a:r>
          </a:p>
        </p:txBody>
      </p:sp>
    </p:spTree>
    <p:extLst>
      <p:ext uri="{BB962C8B-B14F-4D97-AF65-F5344CB8AC3E}">
        <p14:creationId xmlns:p14="http://schemas.microsoft.com/office/powerpoint/2010/main" val="2209766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4FF83-8A30-4318-9EA9-C5F07ACC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DA71F-ADC6-4E7B-9885-316C93E25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857829"/>
            <a:ext cx="9720073" cy="4833257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12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Fernald, D. (2008).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Behaviorism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In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Psychology: Six perspectives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 130-174. </a:t>
            </a:r>
          </a:p>
          <a:p>
            <a:pPr>
              <a:spcAft>
                <a:spcPts val="1200"/>
              </a:spcAft>
            </a:pP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Frieman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J., and Reilly, S. (2016). Social learning. In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learning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 435-464. </a:t>
            </a: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Gibson, R. F. (1996). Quine's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behaviorism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In W.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O'Donohue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&amp; R. F. Kitchener (Eds.),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philosophy of psychology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 96-107. 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Giggs, R. and Jackson, S. (2012) 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Psychology: A Concise Introduction.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6</a:t>
            </a:r>
            <a:r>
              <a:rPr lang="en-GB" sz="1800" baseline="300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 err="1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800" dirty="0"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New York: Worth Publishers.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Graham, P. and Arshad-Ayaz, A. (2016)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Learned Unsustainability: Bandura’s Bobo Doll Revisited,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10(2), pp. 262-273.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Harvard University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https://psychology.fas.harvard.edu/people/b-f-skinner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Hunt, T. C., </a:t>
            </a:r>
            <a:r>
              <a:rPr lang="en-GB" sz="18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Carper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 C., </a:t>
            </a:r>
            <a:r>
              <a:rPr lang="en-GB" sz="18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Lasley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T. J., and </a:t>
            </a:r>
            <a:r>
              <a:rPr lang="en-GB" sz="18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Raisch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 D. (2010). Thorndike, </a:t>
            </a:r>
            <a:r>
              <a:rPr lang="en-GB" sz="18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edward</a:t>
            </a:r>
            <a:r>
              <a:rPr lang="en-GB" sz="18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l. (1874–1949). In </a:t>
            </a:r>
            <a:r>
              <a:rPr lang="en-GB" sz="18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Encyclopedia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educational reform and dissent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1, pp. 891-892.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Lawyer, S.,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Normandin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S., and Roberts, V. (2008). Cognitive-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behavioral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therapy. In S. F. Davis, &amp; W. </a:t>
            </a:r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Buskist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r>
              <a:rPr lang="en-GB" sz="18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21st century psychology: A reference handbook</a:t>
            </a:r>
            <a:r>
              <a:rPr lang="en-GB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2, pp. 323-332. </a:t>
            </a: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Lumen Learning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https://courses.lumenlearning.com/boundless-psychology/chapter/operant-conditioning/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33448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4FF83-8A30-4318-9EA9-C5F07ACC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DA71F-ADC6-4E7B-9885-316C93E25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8" y="1727201"/>
            <a:ext cx="9720073" cy="5007428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Macmillanhighered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https://www.macmillanhighered.com/BrainHoney/Resource/22292/digital_first_content/trunk/test/pel3e/asset/ch01/c01_un03-01.html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New Scientist (2014)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https://www.newscientist.com/article/dn26307-baby-used-in-notorious-fear-experiment-is-lost-no-more/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OCD UK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https://www.ocduk.org/overcoming-ocd/cognitive-behavioural-therapy/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Owlcation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https://owlcation.com/social-sciences/Brief-evaluation-of-the-Behaviourist-approach-in-Psychology (Accessed on 13 March 2022).</a:t>
            </a: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300"/>
              </a:spcBef>
              <a:spcAft>
                <a:spcPts val="12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Plomin, R., and Asbury, K. (2005) Nature and Nurture: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Genetic and Environmental Influences on Behaviour, 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600(1), pp. 86-98.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Quizlet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https://quizlet.com/526161710/history-of-psychology-timeline-diagram/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Reynaldojrflores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https://reynaldojrflores.wordpress.com/2013/06/23/224/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Aft>
                <a:spcPts val="12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Ryan, R.M., Bradshaw, E.L., and Deci, E.L. (2019).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History of Human Motivation Theories.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Science Photo Library (2022) </a:t>
            </a:r>
            <a:r>
              <a:rPr lang="en-GB" sz="18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https://www.sciencephoto.com/media/228950/view/edward-thorndike-american-psychologist (Accessed on 13 March 2022).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99885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4FF83-8A30-4318-9EA9-C5F07ACC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DA71F-ADC6-4E7B-9885-316C93E25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1625600"/>
            <a:ext cx="9720072" cy="5384799"/>
          </a:xfrm>
        </p:spPr>
        <p:txBody>
          <a:bodyPr>
            <a:noAutofit/>
          </a:bodyPr>
          <a:lstStyle/>
          <a:p>
            <a:pPr>
              <a:spcAft>
                <a:spcPts val="1200"/>
              </a:spcAft>
            </a:pPr>
            <a:r>
              <a:rPr lang="en-GB" sz="13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Slife</a:t>
            </a:r>
            <a:r>
              <a:rPr lang="en-GB" sz="13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B. D., and Williams, R. N. (1995). Human images. In 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What's behind the research? Discovering hidden assumptions in the </a:t>
            </a:r>
            <a:r>
              <a:rPr lang="en-GB" sz="1300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behavioral</a:t>
            </a:r>
            <a:r>
              <a:rPr lang="en-GB" sz="1300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sciences</a:t>
            </a:r>
            <a:r>
              <a:rPr lang="en-GB" sz="13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pp. 14-64.  </a:t>
            </a:r>
          </a:p>
          <a:p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Harvard Gazette (2001)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https://news.harvard.edu/gazette/story/2001/01/quine-92-was-major-philosopher-of-20th-century/ (Accessed on 13 March 2022).</a:t>
            </a:r>
            <a:endParaRPr lang="en-GB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Nobel Prize (2022)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https://www.nobelprize.org/prizes/medicine/1904/pavlov/facts/ (Accessed on 13 March 2022).</a:t>
            </a:r>
            <a:endParaRPr lang="en-GB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Peak Performance 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Center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(2022)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https://thepeakperformancecenter.com/educational-learning/learning/theories/types-behavioral-learning/ (Accessed on 13 March 2022).</a:t>
            </a:r>
            <a:endParaRPr lang="en-GB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Quotable Coach (2017)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https://www.thequotablecoach.com/conclusion-place-got-tired-thinking/ (Accessed on 13 March 2022).</a:t>
            </a:r>
            <a:endParaRPr lang="en-GB" sz="13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Tresco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K., and 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Kendorski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J. (2017). Token economy.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sage </a:t>
            </a:r>
            <a:r>
              <a:rPr lang="en-GB" sz="1300" i="1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encyclopedia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abnormal and clinical psychology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1, pp. 3559-3562. </a:t>
            </a:r>
          </a:p>
          <a:p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Tutorials Point (2022)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https://www.tutorialspoint.com/social_learning/bobo_doll_experiment.htm (Accessed on 13 March 2022).</a:t>
            </a:r>
          </a:p>
          <a:p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Very Well Mind (2020)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https://www.verywellmind.com/what-is-nature-versus-nurture-2795392 (Accessed on 13 March 2022).</a:t>
            </a:r>
          </a:p>
          <a:p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Very Well Mind (2022)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Image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Available at: https://www.verywellmind.com/behavioral-psychology-4157183 (Accessed on 13 March 2022).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Weinman, J. (1981) </a:t>
            </a:r>
            <a:r>
              <a:rPr lang="en-GB" sz="1300" i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 Outline of Psychology as applied to Medicine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1</a:t>
            </a:r>
            <a:r>
              <a:rPr lang="en-GB" sz="1300" baseline="300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st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3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edn</a:t>
            </a:r>
            <a:r>
              <a:rPr lang="en-GB" sz="13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. Bristol: The Stonebridge Press. </a:t>
            </a:r>
            <a:endParaRPr lang="en-GB" sz="13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13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Yi, R., and </a:t>
            </a:r>
            <a:r>
              <a:rPr lang="en-GB" sz="13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Lejuez</a:t>
            </a:r>
            <a:r>
              <a:rPr lang="en-GB" sz="13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C. (2017). </a:t>
            </a:r>
            <a:r>
              <a:rPr lang="en-GB" sz="1300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Behaviorism</a:t>
            </a:r>
            <a:r>
              <a:rPr lang="en-GB" sz="1300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. </a:t>
            </a:r>
            <a:r>
              <a:rPr lang="en-GB" sz="13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sage </a:t>
            </a:r>
            <a:r>
              <a:rPr lang="en-GB" sz="1300" i="1" spc="-75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encyclopedia</a:t>
            </a:r>
            <a:r>
              <a:rPr lang="en-GB" sz="1300" i="1" spc="-75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of abnormal and clinical psychology, 1, pp. 459-462. </a:t>
            </a:r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185249580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788A2F88-55C5-4ED1-9541-807C65424763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4F44C90D-2A62-4985-9618-3460247437B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61EAB5F-88FC-4FAE-AE3C-037A3C365EB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Integral design</Template>
  <TotalTime>29221</TotalTime>
  <Words>1458</Words>
  <Application>Microsoft Office PowerPoint</Application>
  <PresentationFormat>Widescreen</PresentationFormat>
  <Paragraphs>100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Calibri</vt:lpstr>
      <vt:lpstr>Open Sans</vt:lpstr>
      <vt:lpstr>Times New Roman</vt:lpstr>
      <vt:lpstr>Tw Cen MT</vt:lpstr>
      <vt:lpstr>Tw Cen MT Condensed</vt:lpstr>
      <vt:lpstr>Wingdings 3</vt:lpstr>
      <vt:lpstr>Integral</vt:lpstr>
      <vt:lpstr>Behaviourist approach</vt:lpstr>
      <vt:lpstr>introduction</vt:lpstr>
      <vt:lpstr>History</vt:lpstr>
      <vt:lpstr>Main assumptions</vt:lpstr>
      <vt:lpstr>Different theorists</vt:lpstr>
      <vt:lpstr>Main Theories</vt:lpstr>
      <vt:lpstr>Experiments and case studies</vt:lpstr>
      <vt:lpstr>Nurture or nature?</vt:lpstr>
      <vt:lpstr>Relevant therapies used</vt:lpstr>
      <vt:lpstr>Where is the behaviourist approach used in the health and care sector</vt:lpstr>
      <vt:lpstr>Strengths and criticisms</vt:lpstr>
      <vt:lpstr>conclusion</vt:lpstr>
      <vt:lpstr>References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Behaviourist approach</dc:title>
  <dc:creator>Charlotte Ashford (2100378)</dc:creator>
  <cp:lastModifiedBy>Charlotte Ashford (2100378)</cp:lastModifiedBy>
  <cp:revision>19</cp:revision>
  <dcterms:created xsi:type="dcterms:W3CDTF">2022-02-21T14:57:56Z</dcterms:created>
  <dcterms:modified xsi:type="dcterms:W3CDTF">2022-03-13T21:59:05Z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