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0" r:id="rId1"/>
  </p:sldMasterIdLst>
  <p:notesMasterIdLst>
    <p:notesMasterId r:id="rId21"/>
  </p:notesMasterIdLst>
  <p:sldIdLst>
    <p:sldId id="256" r:id="rId2"/>
    <p:sldId id="266" r:id="rId3"/>
    <p:sldId id="258" r:id="rId4"/>
    <p:sldId id="257" r:id="rId5"/>
    <p:sldId id="260" r:id="rId6"/>
    <p:sldId id="259" r:id="rId7"/>
    <p:sldId id="277" r:id="rId8"/>
    <p:sldId id="275" r:id="rId9"/>
    <p:sldId id="261" r:id="rId10"/>
    <p:sldId id="265" r:id="rId11"/>
    <p:sldId id="263" r:id="rId12"/>
    <p:sldId id="262" r:id="rId13"/>
    <p:sldId id="267" r:id="rId14"/>
    <p:sldId id="268" r:id="rId15"/>
    <p:sldId id="269" r:id="rId16"/>
    <p:sldId id="264" r:id="rId17"/>
    <p:sldId id="270" r:id="rId18"/>
    <p:sldId id="271"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nvate" initials="I" lastIdx="1" clrIdx="0">
    <p:extLst>
      <p:ext uri="{19B8F6BF-5375-455C-9EA6-DF929625EA0E}">
        <p15:presenceInfo xmlns:p15="http://schemas.microsoft.com/office/powerpoint/2012/main" userId="Invat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47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9D695F-D0D1-4D6A-BB12-8A34CFECA7C6}" type="datetimeFigureOut">
              <a:rPr lang="en-GB" smtClean="0"/>
              <a:t>14/12/2018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9E6761-9B3C-4944-B3A3-62F55958D2D3}" type="slidenum">
              <a:rPr lang="en-GB" smtClean="0"/>
              <a:t>‹#›</a:t>
            </a:fld>
            <a:endParaRPr lang="en-GB"/>
          </a:p>
        </p:txBody>
      </p:sp>
    </p:spTree>
    <p:extLst>
      <p:ext uri="{BB962C8B-B14F-4D97-AF65-F5344CB8AC3E}">
        <p14:creationId xmlns:p14="http://schemas.microsoft.com/office/powerpoint/2010/main" val="99570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group for debates in anthropological theory established this forum in order to use debating as the methodology, to contribute to significant theoretical issues and disciplinary controversies. This proposal has researched the following papers, the GDAT no 7, debating advocacy in anthropology: posing the motion that advocacy is a personal commitment for anthropologists, not an institutional imperative for anthropology. It refers to Kellet (2009) paper: Advocacy in anthropology. Active engagement or passive scholarship. In conjunction with these, additional scholars have been reviewed and will appear in the reference section.</a:t>
            </a:r>
          </a:p>
          <a:p>
            <a:r>
              <a:rPr lang="en-GB" dirty="0"/>
              <a:t>This proposal has established the gap in research knowledge, highlighting the significance, that for some anthropologists, the discipline if advocacy is passive, academic and institutional, whilst for others it is an active engagement, a personal feeling and commitment, which requires a reflexive approach.</a:t>
            </a:r>
          </a:p>
          <a:p>
            <a:r>
              <a:rPr lang="en-GB" dirty="0"/>
              <a:t>Thus the evidence supports the proposed aim of conjoining the use of both insider and outsider theories in the use of advocacy. Additionally, the ability to fluidly move from one position to the next, provides the opportunity for socio-political problems to be efficiently and effectively advocated on behalf of a group, thus improving the discipline and validity of anthropology.</a:t>
            </a:r>
          </a:p>
        </p:txBody>
      </p:sp>
      <p:sp>
        <p:nvSpPr>
          <p:cNvPr id="4" name="Slide Number Placeholder 3"/>
          <p:cNvSpPr>
            <a:spLocks noGrp="1"/>
          </p:cNvSpPr>
          <p:nvPr>
            <p:ph type="sldNum" sz="quarter" idx="5"/>
          </p:nvPr>
        </p:nvSpPr>
        <p:spPr/>
        <p:txBody>
          <a:bodyPr/>
          <a:lstStyle/>
          <a:p>
            <a:fld id="{AE9E6761-9B3C-4944-B3A3-62F55958D2D3}" type="slidenum">
              <a:rPr lang="en-GB" smtClean="0"/>
              <a:t>5</a:t>
            </a:fld>
            <a:endParaRPr lang="en-GB"/>
          </a:p>
        </p:txBody>
      </p:sp>
    </p:spTree>
    <p:extLst>
      <p:ext uri="{BB962C8B-B14F-4D97-AF65-F5344CB8AC3E}">
        <p14:creationId xmlns:p14="http://schemas.microsoft.com/office/powerpoint/2010/main" val="22952770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quote is highly applicable to anthropology and the proposal, as these are highly acceptable types of situations that require the practice of anthropological advocacy. Therefore, the complexities of both definitions question whether or not advocacy should even be applied to anthropology. This debate proposal has found that it should, on the basis of the literature reviews undertaken prior to this proposal, and implementing advocacy for the purpose of advocating socio-political and economic problems and disputes, such as land, water and food.</a:t>
            </a:r>
          </a:p>
        </p:txBody>
      </p:sp>
      <p:sp>
        <p:nvSpPr>
          <p:cNvPr id="4" name="Slide Number Placeholder 3"/>
          <p:cNvSpPr>
            <a:spLocks noGrp="1"/>
          </p:cNvSpPr>
          <p:nvPr>
            <p:ph type="sldNum" sz="quarter" idx="5"/>
          </p:nvPr>
        </p:nvSpPr>
        <p:spPr/>
        <p:txBody>
          <a:bodyPr/>
          <a:lstStyle/>
          <a:p>
            <a:fld id="{AE9E6761-9B3C-4944-B3A3-62F55958D2D3}" type="slidenum">
              <a:rPr lang="en-GB" smtClean="0"/>
              <a:t>8</a:t>
            </a:fld>
            <a:endParaRPr lang="en-GB"/>
          </a:p>
        </p:txBody>
      </p:sp>
    </p:spTree>
    <p:extLst>
      <p:ext uri="{BB962C8B-B14F-4D97-AF65-F5344CB8AC3E}">
        <p14:creationId xmlns:p14="http://schemas.microsoft.com/office/powerpoint/2010/main" val="1741971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we engage? As Kellett, 2009 inquired, how do we engage in advocacy, passively or actively? Taking into account the continuum of the insider and outsider position, with the insider position being active and the outsider being inactive.  I believe, as anthropology advocates, there are appropriate times to adopt one position, and other times not to. Contradicting and conflicting theories? Possibly, depending on the use of reflexivity and ethics. The stimulus for this debate is that anthropological practice should not be rigid in it’s approach, but fluid, with the requirement of personal judgement, wisdom, ethics and reflexiveness, which should thus indicate power equality.</a:t>
            </a:r>
          </a:p>
        </p:txBody>
      </p:sp>
      <p:sp>
        <p:nvSpPr>
          <p:cNvPr id="4" name="Slide Number Placeholder 3"/>
          <p:cNvSpPr>
            <a:spLocks noGrp="1"/>
          </p:cNvSpPr>
          <p:nvPr>
            <p:ph type="sldNum" sz="quarter" idx="5"/>
          </p:nvPr>
        </p:nvSpPr>
        <p:spPr/>
        <p:txBody>
          <a:bodyPr/>
          <a:lstStyle/>
          <a:p>
            <a:fld id="{AE9E6761-9B3C-4944-B3A3-62F55958D2D3}" type="slidenum">
              <a:rPr lang="en-GB" smtClean="0"/>
              <a:t>9</a:t>
            </a:fld>
            <a:endParaRPr lang="en-GB"/>
          </a:p>
        </p:txBody>
      </p:sp>
    </p:spTree>
    <p:extLst>
      <p:ext uri="{BB962C8B-B14F-4D97-AF65-F5344CB8AC3E}">
        <p14:creationId xmlns:p14="http://schemas.microsoft.com/office/powerpoint/2010/main" val="3654360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again, how do we engage? With Reflexivity.</a:t>
            </a:r>
          </a:p>
          <a:p>
            <a:r>
              <a:rPr lang="en-GB" dirty="0"/>
              <a:t>But we should use wisely and ethically, as problems associated with advocacy can be avoided and power remains in the favour of the social group and the voice is always that of the group, and not the desires of the anthropologist.</a:t>
            </a:r>
          </a:p>
        </p:txBody>
      </p:sp>
      <p:sp>
        <p:nvSpPr>
          <p:cNvPr id="4" name="Slide Number Placeholder 3"/>
          <p:cNvSpPr>
            <a:spLocks noGrp="1"/>
          </p:cNvSpPr>
          <p:nvPr>
            <p:ph type="sldNum" sz="quarter" idx="5"/>
          </p:nvPr>
        </p:nvSpPr>
        <p:spPr/>
        <p:txBody>
          <a:bodyPr/>
          <a:lstStyle/>
          <a:p>
            <a:fld id="{AE9E6761-9B3C-4944-B3A3-62F55958D2D3}" type="slidenum">
              <a:rPr lang="en-GB" smtClean="0"/>
              <a:t>10</a:t>
            </a:fld>
            <a:endParaRPr lang="en-GB"/>
          </a:p>
        </p:txBody>
      </p:sp>
    </p:spTree>
    <p:extLst>
      <p:ext uri="{BB962C8B-B14F-4D97-AF65-F5344CB8AC3E}">
        <p14:creationId xmlns:p14="http://schemas.microsoft.com/office/powerpoint/2010/main" val="41375133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Motion against  - By it’s very nature, anthropology requires us to analyse, form judgements and deconstruct social lives. Therefore, advocacy, which requires non-judgement and impartiality, contradicts the very nature of anthropology. Additionally, changing from the continuum of insider to outsider within field work could prove highly challenging for some anthropologists – the ramifications of which could involve confusion, self-interest, misguided judgement and abuse of the code of ethics.</a:t>
            </a:r>
          </a:p>
        </p:txBody>
      </p:sp>
      <p:sp>
        <p:nvSpPr>
          <p:cNvPr id="4" name="Slide Number Placeholder 3"/>
          <p:cNvSpPr>
            <a:spLocks noGrp="1"/>
          </p:cNvSpPr>
          <p:nvPr>
            <p:ph type="sldNum" sz="quarter" idx="5"/>
          </p:nvPr>
        </p:nvSpPr>
        <p:spPr/>
        <p:txBody>
          <a:bodyPr/>
          <a:lstStyle/>
          <a:p>
            <a:fld id="{AE9E6761-9B3C-4944-B3A3-62F55958D2D3}" type="slidenum">
              <a:rPr lang="en-GB" smtClean="0"/>
              <a:t>12</a:t>
            </a:fld>
            <a:endParaRPr lang="en-GB"/>
          </a:p>
        </p:txBody>
      </p:sp>
    </p:spTree>
    <p:extLst>
      <p:ext uri="{BB962C8B-B14F-4D97-AF65-F5344CB8AC3E}">
        <p14:creationId xmlns:p14="http://schemas.microsoft.com/office/powerpoint/2010/main" val="37371401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t>
            </a:r>
            <a:r>
              <a:rPr lang="en-GB" dirty="0" err="1"/>
              <a:t>Hastrup</a:t>
            </a:r>
            <a:r>
              <a:rPr lang="en-GB" dirty="0"/>
              <a:t> and </a:t>
            </a:r>
            <a:r>
              <a:rPr lang="en-GB" dirty="0" err="1"/>
              <a:t>Elsass</a:t>
            </a:r>
            <a:r>
              <a:rPr lang="en-GB" dirty="0"/>
              <a:t> 1990 elaborate, ethical lines can become blurred with numerous problems occurring relating to the specific needs and interests of the voiceless group, the advocated. Divisions amongst themselves and community opinions might find the advocate siding more with one side of a group. Also, anthropological tendencies find the discipline, as a result of it’s own nature, dissecting and deconstructing, the history, culture as well as group identities. Therefore, the continuum of insider and outsider need to be adopted only from one perspective or the other. </a:t>
            </a:r>
          </a:p>
          <a:p>
            <a:r>
              <a:rPr lang="en-GB" dirty="0"/>
              <a:t>Outsider – non-advocate, passive or insider –active, advocate.</a:t>
            </a:r>
          </a:p>
          <a:p>
            <a:r>
              <a:rPr lang="en-GB" dirty="0"/>
              <a:t>Additionally, the choice to advocate is not institutional, it is a personal choice from a </a:t>
            </a:r>
            <a:r>
              <a:rPr lang="en-GB"/>
              <a:t>reflexive position.</a:t>
            </a:r>
            <a:endParaRPr lang="en-GB" dirty="0"/>
          </a:p>
        </p:txBody>
      </p:sp>
      <p:sp>
        <p:nvSpPr>
          <p:cNvPr id="4" name="Slide Number Placeholder 3"/>
          <p:cNvSpPr>
            <a:spLocks noGrp="1"/>
          </p:cNvSpPr>
          <p:nvPr>
            <p:ph type="sldNum" sz="quarter" idx="5"/>
          </p:nvPr>
        </p:nvSpPr>
        <p:spPr/>
        <p:txBody>
          <a:bodyPr/>
          <a:lstStyle/>
          <a:p>
            <a:fld id="{AE9E6761-9B3C-4944-B3A3-62F55958D2D3}" type="slidenum">
              <a:rPr lang="en-GB" smtClean="0"/>
              <a:t>13</a:t>
            </a:fld>
            <a:endParaRPr lang="en-GB"/>
          </a:p>
        </p:txBody>
      </p:sp>
    </p:spTree>
    <p:extLst>
      <p:ext uri="{BB962C8B-B14F-4D97-AF65-F5344CB8AC3E}">
        <p14:creationId xmlns:p14="http://schemas.microsoft.com/office/powerpoint/2010/main" val="2601677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18E76E-9A44-4E01-8B93-D1F838A3B71A}"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2FF63-CD64-4C6E-9FE9-DFF763CE98DC}" type="slidenum">
              <a:rPr lang="en-GB" smtClean="0"/>
              <a:t>‹#›</a:t>
            </a:fld>
            <a:endParaRPr lang="en-GB"/>
          </a:p>
        </p:txBody>
      </p:sp>
    </p:spTree>
    <p:extLst>
      <p:ext uri="{BB962C8B-B14F-4D97-AF65-F5344CB8AC3E}">
        <p14:creationId xmlns:p14="http://schemas.microsoft.com/office/powerpoint/2010/main" val="1313746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B18E76E-9A44-4E01-8B93-D1F838A3B71A}"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2FF63-CD64-4C6E-9FE9-DFF763CE98DC}" type="slidenum">
              <a:rPr lang="en-GB" smtClean="0"/>
              <a:t>‹#›</a:t>
            </a:fld>
            <a:endParaRPr lang="en-GB"/>
          </a:p>
        </p:txBody>
      </p:sp>
    </p:spTree>
    <p:extLst>
      <p:ext uri="{BB962C8B-B14F-4D97-AF65-F5344CB8AC3E}">
        <p14:creationId xmlns:p14="http://schemas.microsoft.com/office/powerpoint/2010/main" val="586131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B18E76E-9A44-4E01-8B93-D1F838A3B71A}"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2FF63-CD64-4C6E-9FE9-DFF763CE98DC}" type="slidenum">
              <a:rPr lang="en-GB" smtClean="0"/>
              <a:t>‹#›</a:t>
            </a:fld>
            <a:endParaRPr lang="en-GB"/>
          </a:p>
        </p:txBody>
      </p:sp>
    </p:spTree>
    <p:extLst>
      <p:ext uri="{BB962C8B-B14F-4D97-AF65-F5344CB8AC3E}">
        <p14:creationId xmlns:p14="http://schemas.microsoft.com/office/powerpoint/2010/main" val="360205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18E76E-9A44-4E01-8B93-D1F838A3B71A}" type="datetimeFigureOut">
              <a:rPr lang="en-GB" smtClean="0"/>
              <a:t>14/12/2018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22FF63-CD64-4C6E-9FE9-DFF763CE98DC}" type="slidenum">
              <a:rPr lang="en-GB" smtClean="0"/>
              <a:t>‹#›</a:t>
            </a:fld>
            <a:endParaRPr lang="en-GB"/>
          </a:p>
        </p:txBody>
      </p:sp>
    </p:spTree>
    <p:extLst>
      <p:ext uri="{BB962C8B-B14F-4D97-AF65-F5344CB8AC3E}">
        <p14:creationId xmlns:p14="http://schemas.microsoft.com/office/powerpoint/2010/main" val="3616698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18E76E-9A44-4E01-8B93-D1F838A3B71A}" type="datetimeFigureOut">
              <a:rPr lang="en-GB" smtClean="0"/>
              <a:t>14/12/2018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E22FF63-CD64-4C6E-9FE9-DFF763CE98DC}" type="slidenum">
              <a:rPr lang="en-GB" smtClean="0"/>
              <a:t>‹#›</a:t>
            </a:fld>
            <a:endParaRPr lang="en-GB"/>
          </a:p>
        </p:txBody>
      </p:sp>
    </p:spTree>
    <p:extLst>
      <p:ext uri="{BB962C8B-B14F-4D97-AF65-F5344CB8AC3E}">
        <p14:creationId xmlns:p14="http://schemas.microsoft.com/office/powerpoint/2010/main" val="16363893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B18E76E-9A44-4E01-8B93-D1F838A3B71A}" type="datetimeFigureOut">
              <a:rPr lang="en-GB" smtClean="0"/>
              <a:t>14/12/2018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E22FF63-CD64-4C6E-9FE9-DFF763CE98DC}" type="slidenum">
              <a:rPr lang="en-GB" smtClean="0"/>
              <a:t>‹#›</a:t>
            </a:fld>
            <a:endParaRPr lang="en-GB"/>
          </a:p>
        </p:txBody>
      </p:sp>
    </p:spTree>
    <p:extLst>
      <p:ext uri="{BB962C8B-B14F-4D97-AF65-F5344CB8AC3E}">
        <p14:creationId xmlns:p14="http://schemas.microsoft.com/office/powerpoint/2010/main" val="3985235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B18E76E-9A44-4E01-8B93-D1F838A3B71A}" type="datetimeFigureOut">
              <a:rPr lang="en-GB" smtClean="0"/>
              <a:t>14/12/2018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E22FF63-CD64-4C6E-9FE9-DFF763CE98DC}" type="slidenum">
              <a:rPr lang="en-GB" smtClean="0"/>
              <a:t>‹#›</a:t>
            </a:fld>
            <a:endParaRPr lang="en-GB"/>
          </a:p>
        </p:txBody>
      </p:sp>
    </p:spTree>
    <p:extLst>
      <p:ext uri="{BB962C8B-B14F-4D97-AF65-F5344CB8AC3E}">
        <p14:creationId xmlns:p14="http://schemas.microsoft.com/office/powerpoint/2010/main" val="3988083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BB18E76E-9A44-4E01-8B93-D1F838A3B71A}" type="datetimeFigureOut">
              <a:rPr lang="en-GB" smtClean="0"/>
              <a:t>14/12/2018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E22FF63-CD64-4C6E-9FE9-DFF763CE98DC}" type="slidenum">
              <a:rPr lang="en-GB" smtClean="0"/>
              <a:t>‹#›</a:t>
            </a:fld>
            <a:endParaRPr lang="en-GB"/>
          </a:p>
        </p:txBody>
      </p:sp>
    </p:spTree>
    <p:extLst>
      <p:ext uri="{BB962C8B-B14F-4D97-AF65-F5344CB8AC3E}">
        <p14:creationId xmlns:p14="http://schemas.microsoft.com/office/powerpoint/2010/main" val="2158141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B18E76E-9A44-4E01-8B93-D1F838A3B71A}" type="datetimeFigureOut">
              <a:rPr lang="en-GB" smtClean="0"/>
              <a:t>14/12/2018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22FF63-CD64-4C6E-9FE9-DFF763CE98DC}" type="slidenum">
              <a:rPr lang="en-GB" smtClean="0"/>
              <a:t>‹#›</a:t>
            </a:fld>
            <a:endParaRPr lang="en-GB"/>
          </a:p>
        </p:txBody>
      </p:sp>
    </p:spTree>
    <p:extLst>
      <p:ext uri="{BB962C8B-B14F-4D97-AF65-F5344CB8AC3E}">
        <p14:creationId xmlns:p14="http://schemas.microsoft.com/office/powerpoint/2010/main" val="2082607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B18E76E-9A44-4E01-8B93-D1F838A3B71A}" type="datetimeFigureOut">
              <a:rPr lang="en-GB" smtClean="0"/>
              <a:t>14/12/2018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22FF63-CD64-4C6E-9FE9-DFF763CE98DC}" type="slidenum">
              <a:rPr lang="en-GB" smtClean="0"/>
              <a:t>‹#›</a:t>
            </a:fld>
            <a:endParaRPr lang="en-GB"/>
          </a:p>
        </p:txBody>
      </p:sp>
    </p:spTree>
    <p:extLst>
      <p:ext uri="{BB962C8B-B14F-4D97-AF65-F5344CB8AC3E}">
        <p14:creationId xmlns:p14="http://schemas.microsoft.com/office/powerpoint/2010/main" val="117785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B18E76E-9A44-4E01-8B93-D1F838A3B71A}"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2FF63-CD64-4C6E-9FE9-DFF763CE98DC}" type="slidenum">
              <a:rPr lang="en-GB" smtClean="0"/>
              <a:t>‹#›</a:t>
            </a:fld>
            <a:endParaRPr lang="en-GB"/>
          </a:p>
        </p:txBody>
      </p:sp>
    </p:spTree>
    <p:extLst>
      <p:ext uri="{BB962C8B-B14F-4D97-AF65-F5344CB8AC3E}">
        <p14:creationId xmlns:p14="http://schemas.microsoft.com/office/powerpoint/2010/main" val="7259545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B18E76E-9A44-4E01-8B93-D1F838A3B71A}"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2FF63-CD64-4C6E-9FE9-DFF763CE98D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5332195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B18E76E-9A44-4E01-8B93-D1F838A3B71A}"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2FF63-CD64-4C6E-9FE9-DFF763CE98DC}" type="slidenum">
              <a:rPr lang="en-GB" smtClean="0"/>
              <a:t>‹#›</a:t>
            </a:fld>
            <a:endParaRPr lang="en-GB"/>
          </a:p>
        </p:txBody>
      </p:sp>
    </p:spTree>
    <p:extLst>
      <p:ext uri="{BB962C8B-B14F-4D97-AF65-F5344CB8AC3E}">
        <p14:creationId xmlns:p14="http://schemas.microsoft.com/office/powerpoint/2010/main" val="12677741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B18E76E-9A44-4E01-8B93-D1F838A3B71A}" type="datetimeFigureOut">
              <a:rPr lang="en-GB" smtClean="0"/>
              <a:t>14/12/2018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2FF63-CD64-4C6E-9FE9-DFF763CE98DC}" type="slidenum">
              <a:rPr lang="en-GB" smtClean="0"/>
              <a:t>‹#›</a:t>
            </a:fld>
            <a:endParaRPr lang="en-GB"/>
          </a:p>
        </p:txBody>
      </p:sp>
    </p:spTree>
    <p:extLst>
      <p:ext uri="{BB962C8B-B14F-4D97-AF65-F5344CB8AC3E}">
        <p14:creationId xmlns:p14="http://schemas.microsoft.com/office/powerpoint/2010/main" val="3693108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B18E76E-9A44-4E01-8B93-D1F838A3B71A}" type="datetimeFigureOut">
              <a:rPr lang="en-GB" smtClean="0"/>
              <a:t>14/12/2018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2FF63-CD64-4C6E-9FE9-DFF763CE98DC}" type="slidenum">
              <a:rPr lang="en-GB" smtClean="0"/>
              <a:t>‹#›</a:t>
            </a:fld>
            <a:endParaRPr lang="en-GB"/>
          </a:p>
        </p:txBody>
      </p:sp>
    </p:spTree>
    <p:extLst>
      <p:ext uri="{BB962C8B-B14F-4D97-AF65-F5344CB8AC3E}">
        <p14:creationId xmlns:p14="http://schemas.microsoft.com/office/powerpoint/2010/main" val="1203714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18E76E-9A44-4E01-8B93-D1F838A3B71A}"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2FF63-CD64-4C6E-9FE9-DFF763CE98DC}" type="slidenum">
              <a:rPr lang="en-GB" smtClean="0"/>
              <a:t>‹#›</a:t>
            </a:fld>
            <a:endParaRPr lang="en-GB"/>
          </a:p>
        </p:txBody>
      </p:sp>
    </p:spTree>
    <p:extLst>
      <p:ext uri="{BB962C8B-B14F-4D97-AF65-F5344CB8AC3E}">
        <p14:creationId xmlns:p14="http://schemas.microsoft.com/office/powerpoint/2010/main" val="5535519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18E76E-9A44-4E01-8B93-D1F838A3B71A}"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2FF63-CD64-4C6E-9FE9-DFF763CE98DC}" type="slidenum">
              <a:rPr lang="en-GB" smtClean="0"/>
              <a:t>‹#›</a:t>
            </a:fld>
            <a:endParaRPr lang="en-GB"/>
          </a:p>
        </p:txBody>
      </p:sp>
    </p:spTree>
    <p:extLst>
      <p:ext uri="{BB962C8B-B14F-4D97-AF65-F5344CB8AC3E}">
        <p14:creationId xmlns:p14="http://schemas.microsoft.com/office/powerpoint/2010/main" val="3112858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B18E76E-9A44-4E01-8B93-D1F838A3B71A}" type="datetimeFigureOut">
              <a:rPr lang="en-GB" smtClean="0"/>
              <a:t>14/12/2018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E22FF63-CD64-4C6E-9FE9-DFF763CE98DC}" type="slidenum">
              <a:rPr lang="en-GB" smtClean="0"/>
              <a:t>‹#›</a:t>
            </a:fld>
            <a:endParaRPr lang="en-GB"/>
          </a:p>
        </p:txBody>
      </p:sp>
    </p:spTree>
    <p:extLst>
      <p:ext uri="{BB962C8B-B14F-4D97-AF65-F5344CB8AC3E}">
        <p14:creationId xmlns:p14="http://schemas.microsoft.com/office/powerpoint/2010/main" val="3438440441"/>
      </p:ext>
    </p:extLst>
  </p:cSld>
  <p:clrMap bg1="dk1" tx1="lt1" bg2="dk2" tx2="lt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 id="2147483972" r:id="rId12"/>
    <p:sldLayoutId id="2147483973" r:id="rId13"/>
    <p:sldLayoutId id="2147483974" r:id="rId14"/>
    <p:sldLayoutId id="2147483975" r:id="rId15"/>
    <p:sldLayoutId id="2147483976" r:id="rId16"/>
    <p:sldLayoutId id="21474839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6.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6.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2.xml"/><Relationship Id="rId7" Type="http://schemas.openxmlformats.org/officeDocument/2006/relationships/hyperlink" Target="https://creativecommons.org/licenses/by/3.0/"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paleoaerie.org/2015/09/" TargetMode="External"/><Relationship Id="rId5" Type="http://schemas.openxmlformats.org/officeDocument/2006/relationships/image" Target="../media/image9.jp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6.png"/><Relationship Id="rId5" Type="http://schemas.openxmlformats.org/officeDocument/2006/relationships/hyperlink" Target="http://thebluediamondgallery.com/a/advocate.html" TargetMode="External"/><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8" Type="http://schemas.openxmlformats.org/officeDocument/2006/relationships/image" Target="../media/image12.jpg"/><Relationship Id="rId13" Type="http://schemas.openxmlformats.org/officeDocument/2006/relationships/hyperlink" Target="https://creativecommons.org/licenses/by-nc/3.0/" TargetMode="External"/><Relationship Id="rId3" Type="http://schemas.openxmlformats.org/officeDocument/2006/relationships/slideLayout" Target="../slideLayouts/slideLayout2.xml"/><Relationship Id="rId7" Type="http://schemas.openxmlformats.org/officeDocument/2006/relationships/hyperlink" Target="http://toronto.mediacoop.ca/story/grassy-narrows-first-nation-demands-ontario-halt-c/31254" TargetMode="External"/><Relationship Id="rId12" Type="http://schemas.openxmlformats.org/officeDocument/2006/relationships/hyperlink" Target="https://creativecommons.org/licenses/by-sa/3.0/" TargetMode="Externa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1.jpg"/><Relationship Id="rId11" Type="http://schemas.openxmlformats.org/officeDocument/2006/relationships/hyperlink" Target="https://commons.wikimedia.org/wiki/File:Water_distribution_in_Horn_of_Africa.jpg" TargetMode="External"/><Relationship Id="rId5" Type="http://schemas.openxmlformats.org/officeDocument/2006/relationships/image" Target="../media/image1.jpeg"/><Relationship Id="rId10" Type="http://schemas.openxmlformats.org/officeDocument/2006/relationships/image" Target="../media/image13.jpg"/><Relationship Id="rId4" Type="http://schemas.openxmlformats.org/officeDocument/2006/relationships/notesSlide" Target="../notesSlides/notesSlide2.xml"/><Relationship Id="rId9" Type="http://schemas.openxmlformats.org/officeDocument/2006/relationships/hyperlink" Target="http://haciaunagestionsostenible.blogspot.com/2011/08/porque-ahora.html" TargetMode="External"/><Relationship Id="rId1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image" Target="../media/image15.jpg"/><Relationship Id="rId3" Type="http://schemas.openxmlformats.org/officeDocument/2006/relationships/slideLayout" Target="../slideLayouts/slideLayout2.xml"/><Relationship Id="rId7" Type="http://schemas.openxmlformats.org/officeDocument/2006/relationships/hyperlink" Target="http://www.redesymarketing.com/como-crear-tu-marca-personal-desde-cero/" TargetMode="Externa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4.jpg"/><Relationship Id="rId11" Type="http://schemas.openxmlformats.org/officeDocument/2006/relationships/image" Target="../media/image6.png"/><Relationship Id="rId5" Type="http://schemas.openxmlformats.org/officeDocument/2006/relationships/image" Target="../media/image1.jpeg"/><Relationship Id="rId10" Type="http://schemas.openxmlformats.org/officeDocument/2006/relationships/hyperlink" Target="https://creativecommons.org/licenses/by-nc-nd/3.0/" TargetMode="External"/><Relationship Id="rId4" Type="http://schemas.openxmlformats.org/officeDocument/2006/relationships/notesSlide" Target="../notesSlides/notesSlide3.xml"/><Relationship Id="rId9" Type="http://schemas.openxmlformats.org/officeDocument/2006/relationships/hyperlink" Target="https://www.elblogdegerman.com/2013/01/11/los-mayores-en-las-redes-sociales-post-55/" TargetMode="Externa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6.png"/><Relationship Id="rId5" Type="http://schemas.openxmlformats.org/officeDocument/2006/relationships/hyperlink" Target="https://www.maxpixel.net/Pan-Weigh-Kitchen-Scale-Balance-Horizontal-2071319" TargetMode="External"/><Relationship Id="rId4" Type="http://schemas.openxmlformats.org/officeDocument/2006/relationships/image" Target="../media/image16.jpg"/></Relationships>
</file>

<file path=ppt/slides/_rels/slide1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2.xml"/><Relationship Id="rId7" Type="http://schemas.openxmlformats.org/officeDocument/2006/relationships/hyperlink" Target="https://creativecommons.org/licenses/by-nc-nd/3.0/"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www.onyxtruth.com/2015/02/01/blurred-lines/" TargetMode="External"/><Relationship Id="rId5" Type="http://schemas.openxmlformats.org/officeDocument/2006/relationships/image" Target="../media/image17.jpg"/><Relationship Id="rId4" Type="http://schemas.openxmlformats.org/officeDocument/2006/relationships/notesSlide" Target="../notesSlides/notesSlide5.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notesSlide" Target="../notesSlides/notesSlide6.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pixabay.com/en/room-floor-walls-corner-empty-307464/" TargetMode="External"/><Relationship Id="rId5" Type="http://schemas.openxmlformats.org/officeDocument/2006/relationships/image" Target="../media/image18.png"/><Relationship Id="rId4" Type="http://schemas.openxmlformats.org/officeDocument/2006/relationships/image" Target="../media/image1.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6.png"/><Relationship Id="rId5" Type="http://schemas.openxmlformats.org/officeDocument/2006/relationships/image" Target="../media/image20.svg"/><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6.png"/><Relationship Id="rId5" Type="http://schemas.openxmlformats.org/officeDocument/2006/relationships/hyperlink" Target="https://www.the/" TargetMode="External"/><Relationship Id="rId4" Type="http://schemas.openxmlformats.org/officeDocument/2006/relationships/hyperlink" Target="http://www.qualityadvocacy.org.uk/wp-content/uploads/2014/03/code-of-practice.pdf"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8" name="Title 27">
            <a:extLst>
              <a:ext uri="{FF2B5EF4-FFF2-40B4-BE49-F238E27FC236}">
                <a16:creationId xmlns:a16="http://schemas.microsoft.com/office/drawing/2014/main" id="{3E9F07DA-4DE5-4894-8819-D6FDC9F7BAE4}"/>
              </a:ext>
            </a:extLst>
          </p:cNvPr>
          <p:cNvSpPr>
            <a:spLocks noGrp="1"/>
          </p:cNvSpPr>
          <p:nvPr>
            <p:ph type="ctrTitle"/>
          </p:nvPr>
        </p:nvSpPr>
        <p:spPr>
          <a:xfrm>
            <a:off x="634201" y="544058"/>
            <a:ext cx="10260990" cy="3280850"/>
          </a:xfrm>
        </p:spPr>
        <p:txBody>
          <a:bodyPr>
            <a:normAutofit fontScale="90000"/>
          </a:bodyPr>
          <a:lstStyle/>
          <a:p>
            <a:pPr algn="ctr"/>
            <a:r>
              <a:rPr lang="en-GB" sz="5300" dirty="0">
                <a:solidFill>
                  <a:schemeClr val="tx1"/>
                </a:solidFill>
                <a:latin typeface="Times New Roman" panose="02020603050405020304" pitchFamily="18" charset="0"/>
                <a:cs typeface="Times New Roman" panose="02020603050405020304" pitchFamily="18" charset="0"/>
              </a:rPr>
              <a:t>Anthropological advocacy.</a:t>
            </a:r>
            <a:br>
              <a:rPr lang="en-GB" sz="5300" dirty="0">
                <a:solidFill>
                  <a:schemeClr val="tx1"/>
                </a:solidFill>
                <a:latin typeface="Times New Roman" panose="02020603050405020304" pitchFamily="18" charset="0"/>
                <a:cs typeface="Times New Roman" panose="02020603050405020304" pitchFamily="18" charset="0"/>
              </a:rPr>
            </a:br>
            <a:r>
              <a:rPr lang="en-GB" sz="4000" dirty="0">
                <a:solidFill>
                  <a:schemeClr val="tx1"/>
                </a:solidFill>
                <a:latin typeface="Times New Roman" panose="02020603050405020304" pitchFamily="18" charset="0"/>
                <a:cs typeface="Times New Roman" panose="02020603050405020304" pitchFamily="18" charset="0"/>
              </a:rPr>
              <a:t>The GDAT debate. No.16: </a:t>
            </a:r>
            <a:br>
              <a:rPr lang="en-GB" sz="4000" dirty="0">
                <a:solidFill>
                  <a:schemeClr val="tx1"/>
                </a:solidFill>
                <a:latin typeface="Times New Roman" panose="02020603050405020304" pitchFamily="18" charset="0"/>
                <a:cs typeface="Times New Roman" panose="02020603050405020304" pitchFamily="18" charset="0"/>
              </a:rPr>
            </a:br>
            <a:br>
              <a:rPr lang="en-GB" sz="4000" dirty="0">
                <a:solidFill>
                  <a:schemeClr val="tx1"/>
                </a:solidFill>
                <a:latin typeface="Times New Roman" panose="02020603050405020304" pitchFamily="18" charset="0"/>
                <a:cs typeface="Times New Roman" panose="02020603050405020304" pitchFamily="18" charset="0"/>
              </a:rPr>
            </a:br>
            <a:r>
              <a:rPr lang="en-GB" sz="4000" dirty="0">
                <a:solidFill>
                  <a:schemeClr val="tx1"/>
                </a:solidFill>
                <a:latin typeface="Times New Roman" panose="02020603050405020304" pitchFamily="18" charset="0"/>
                <a:cs typeface="Times New Roman" panose="02020603050405020304" pitchFamily="18" charset="0"/>
              </a:rPr>
              <a:t>Anthropological advocacy requires anthropologists to adopt the continuum of both the insider and outsider position, in order to advocate effectively and ethically.</a:t>
            </a:r>
          </a:p>
        </p:txBody>
      </p:sp>
      <p:sp>
        <p:nvSpPr>
          <p:cNvPr id="32" name="Subtitle 31">
            <a:extLst>
              <a:ext uri="{FF2B5EF4-FFF2-40B4-BE49-F238E27FC236}">
                <a16:creationId xmlns:a16="http://schemas.microsoft.com/office/drawing/2014/main" id="{9BAA506F-094C-48A1-825B-7D3102B458D6}"/>
              </a:ext>
            </a:extLst>
          </p:cNvPr>
          <p:cNvSpPr>
            <a:spLocks noGrp="1"/>
          </p:cNvSpPr>
          <p:nvPr>
            <p:ph type="subTitle" idx="1"/>
          </p:nvPr>
        </p:nvSpPr>
        <p:spPr>
          <a:xfrm>
            <a:off x="965505" y="4777380"/>
            <a:ext cx="10260990" cy="1209763"/>
          </a:xfrm>
        </p:spPr>
        <p:txBody>
          <a:bodyPr>
            <a:normAutofit/>
          </a:bodyPr>
          <a:lstStyle/>
          <a:p>
            <a:pPr algn="ctr"/>
            <a:r>
              <a:rPr lang="en-GB" sz="2400" dirty="0">
                <a:solidFill>
                  <a:schemeClr val="tx1"/>
                </a:solidFill>
                <a:latin typeface="Times New Roman" panose="02020603050405020304" pitchFamily="18" charset="0"/>
                <a:cs typeface="Times New Roman" panose="02020603050405020304" pitchFamily="18" charset="0"/>
              </a:rPr>
              <a:t>Key Debates in Anthropology</a:t>
            </a:r>
          </a:p>
          <a:p>
            <a:pPr algn="ctr"/>
            <a:r>
              <a:rPr lang="en-GB" sz="2400" dirty="0">
                <a:solidFill>
                  <a:schemeClr val="tx1"/>
                </a:solidFill>
                <a:latin typeface="Times New Roman" panose="02020603050405020304" pitchFamily="18" charset="0"/>
                <a:cs typeface="Times New Roman" panose="02020603050405020304" pitchFamily="18" charset="0"/>
              </a:rPr>
              <a:t>Paula Rees-</a:t>
            </a:r>
            <a:r>
              <a:rPr lang="en-GB" sz="2400" dirty="0" err="1">
                <a:solidFill>
                  <a:schemeClr val="tx1"/>
                </a:solidFill>
                <a:latin typeface="Times New Roman" panose="02020603050405020304" pitchFamily="18" charset="0"/>
                <a:cs typeface="Times New Roman" panose="02020603050405020304" pitchFamily="18" charset="0"/>
              </a:rPr>
              <a:t>Rehwald</a:t>
            </a:r>
            <a:r>
              <a:rPr lang="en-GB" sz="2400" dirty="0">
                <a:solidFill>
                  <a:schemeClr val="tx1"/>
                </a:solidFill>
                <a:latin typeface="Times New Roman" panose="02020603050405020304" pitchFamily="18" charset="0"/>
                <a:cs typeface="Times New Roman" panose="02020603050405020304" pitchFamily="18" charset="0"/>
              </a:rPr>
              <a:t> 1710852</a:t>
            </a:r>
          </a:p>
        </p:txBody>
      </p:sp>
      <p:pic>
        <p:nvPicPr>
          <p:cNvPr id="13" name="Audio 12">
            <a:hlinkClick r:id="" action="ppaction://media"/>
            <a:extLst>
              <a:ext uri="{FF2B5EF4-FFF2-40B4-BE49-F238E27FC236}">
                <a16:creationId xmlns:a16="http://schemas.microsoft.com/office/drawing/2014/main" id="{FBC8A63F-4E39-4D8E-B3D3-778364AE456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12412033"/>
      </p:ext>
    </p:extLst>
  </p:cSld>
  <p:clrMapOvr>
    <a:masterClrMapping/>
  </p:clrMapOvr>
  <mc:AlternateContent xmlns:mc="http://schemas.openxmlformats.org/markup-compatibility/2006" xmlns:p14="http://schemas.microsoft.com/office/powerpoint/2010/main">
    <mc:Choice Requires="p14">
      <p:transition spd="slow" p14:dur="3400" advTm="31384">
        <p14:reveal/>
      </p:transition>
    </mc:Choice>
    <mc:Fallback xmlns="">
      <p:transition spd="slow" advTm="3138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D288C9-9CAD-4CF3-B786-89405A3FB340}"/>
              </a:ext>
            </a:extLst>
          </p:cNvPr>
          <p:cNvSpPr>
            <a:spLocks noGrp="1"/>
          </p:cNvSpPr>
          <p:nvPr>
            <p:ph idx="1"/>
          </p:nvPr>
        </p:nvSpPr>
        <p:spPr>
          <a:xfrm>
            <a:off x="2157989" y="3416208"/>
            <a:ext cx="7499827" cy="2263029"/>
          </a:xfrm>
        </p:spPr>
        <p:txBody>
          <a:bodyPr anchor="ctr">
            <a:normAutofit fontScale="25000" lnSpcReduction="20000"/>
          </a:bodyPr>
          <a:lstStyle/>
          <a:p>
            <a:pPr marL="0" indent="0">
              <a:buNone/>
            </a:pPr>
            <a:endParaRPr lang="en-GB" sz="4400" dirty="0">
              <a:latin typeface="Times New Roman" panose="02020603050405020304" pitchFamily="18" charset="0"/>
              <a:cs typeface="Times New Roman" panose="02020603050405020304" pitchFamily="18" charset="0"/>
            </a:endParaRPr>
          </a:p>
          <a:p>
            <a:pPr marL="0" indent="0">
              <a:buNone/>
            </a:pPr>
            <a:endParaRPr lang="en-GB" sz="4400" dirty="0">
              <a:latin typeface="Times New Roman" panose="02020603050405020304" pitchFamily="18" charset="0"/>
              <a:cs typeface="Times New Roman" panose="02020603050405020304" pitchFamily="18" charset="0"/>
            </a:endParaRPr>
          </a:p>
          <a:p>
            <a:pPr marL="0" indent="0">
              <a:buNone/>
            </a:pPr>
            <a:endParaRPr lang="en-GB" sz="4400" dirty="0">
              <a:latin typeface="Times New Roman" panose="02020603050405020304" pitchFamily="18" charset="0"/>
              <a:cs typeface="Times New Roman" panose="02020603050405020304" pitchFamily="18" charset="0"/>
            </a:endParaRPr>
          </a:p>
          <a:p>
            <a:pPr marL="0" indent="0">
              <a:buNone/>
            </a:pPr>
            <a:r>
              <a:rPr lang="en-GB" sz="9600" dirty="0">
                <a:latin typeface="Times New Roman" panose="02020603050405020304" pitchFamily="18" charset="0"/>
                <a:cs typeface="Times New Roman" panose="02020603050405020304" pitchFamily="18" charset="0"/>
              </a:rPr>
              <a:t>The motion will be posed by Paula Rees-</a:t>
            </a:r>
            <a:r>
              <a:rPr lang="en-GB" sz="9600" dirty="0" err="1">
                <a:latin typeface="Times New Roman" panose="02020603050405020304" pitchFamily="18" charset="0"/>
                <a:cs typeface="Times New Roman" panose="02020603050405020304" pitchFamily="18" charset="0"/>
              </a:rPr>
              <a:t>Rehwald</a:t>
            </a:r>
            <a:r>
              <a:rPr lang="en-GB" sz="9600" dirty="0">
                <a:latin typeface="Times New Roman" panose="02020603050405020304" pitchFamily="18" charset="0"/>
                <a:cs typeface="Times New Roman" panose="02020603050405020304" pitchFamily="18" charset="0"/>
              </a:rPr>
              <a:t>, (Lampeter) and speaker  B, (Manchester).</a:t>
            </a:r>
          </a:p>
          <a:p>
            <a:pPr marL="0" indent="0">
              <a:buNone/>
            </a:pPr>
            <a:r>
              <a:rPr lang="en-GB" sz="9600" dirty="0">
                <a:latin typeface="Times New Roman" panose="02020603050405020304" pitchFamily="18" charset="0"/>
                <a:cs typeface="Times New Roman" panose="02020603050405020304" pitchFamily="18" charset="0"/>
              </a:rPr>
              <a:t>The motion will be opposed by speaker C, (Lampeter) and speaker D (Manchester).</a:t>
            </a:r>
          </a:p>
          <a:p>
            <a:pPr marL="0" indent="0">
              <a:buNone/>
            </a:pPr>
            <a:endParaRPr lang="en-GB" sz="9600" dirty="0">
              <a:solidFill>
                <a:srgbClr val="FF0000"/>
              </a:solidFill>
              <a:latin typeface="Times New Roman" panose="02020603050405020304" pitchFamily="18" charset="0"/>
              <a:cs typeface="Times New Roman" panose="02020603050405020304" pitchFamily="18" charset="0"/>
            </a:endParaRPr>
          </a:p>
          <a:p>
            <a:pPr marL="0" indent="0">
              <a:buNone/>
            </a:pPr>
            <a:r>
              <a:rPr lang="en-GB" sz="9600" dirty="0">
                <a:latin typeface="Times New Roman" panose="02020603050405020304" pitchFamily="18" charset="0"/>
                <a:cs typeface="Times New Roman" panose="02020603050405020304" pitchFamily="18" charset="0"/>
              </a:rPr>
              <a:t>Group for Debates in Anthropological Theory (GDAT).</a:t>
            </a:r>
          </a:p>
          <a:p>
            <a:pPr marL="0" indent="0">
              <a:buNone/>
            </a:pPr>
            <a:endParaRPr lang="en-GB" sz="6200" dirty="0">
              <a:latin typeface="Times New Roman" panose="02020603050405020304" pitchFamily="18" charset="0"/>
              <a:cs typeface="Times New Roman" panose="02020603050405020304" pitchFamily="18" charset="0"/>
            </a:endParaRPr>
          </a:p>
          <a:p>
            <a:pPr marL="0" indent="0">
              <a:buNone/>
            </a:pPr>
            <a:endParaRPr lang="en-GB" sz="44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84945922-EDB0-4C1A-A135-C3522ED90ADC}"/>
              </a:ext>
            </a:extLst>
          </p:cNvPr>
          <p:cNvSpPr txBox="1"/>
          <p:nvPr/>
        </p:nvSpPr>
        <p:spPr>
          <a:xfrm>
            <a:off x="706067" y="371877"/>
            <a:ext cx="10603927" cy="2646878"/>
          </a:xfrm>
          <a:prstGeom prst="rect">
            <a:avLst/>
          </a:prstGeom>
          <a:noFill/>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Motion proposal:</a:t>
            </a:r>
          </a:p>
          <a:p>
            <a:endParaRPr lang="en-GB" dirty="0"/>
          </a:p>
          <a:p>
            <a:r>
              <a:rPr lang="en-GB" sz="3600" dirty="0">
                <a:latin typeface="Times New Roman" panose="02020603050405020304" pitchFamily="18" charset="0"/>
                <a:cs typeface="Times New Roman" panose="02020603050405020304" pitchFamily="18" charset="0"/>
              </a:rPr>
              <a:t>Anthropological advocacy requires anthropologists to adopt the continuum of both the insider and outsider position, in order to advocate effectively.</a:t>
            </a:r>
          </a:p>
        </p:txBody>
      </p:sp>
      <p:pic>
        <p:nvPicPr>
          <p:cNvPr id="4" name="Audio 3">
            <a:hlinkClick r:id="" action="ppaction://media"/>
            <a:extLst>
              <a:ext uri="{FF2B5EF4-FFF2-40B4-BE49-F238E27FC236}">
                <a16:creationId xmlns:a16="http://schemas.microsoft.com/office/drawing/2014/main" id="{C639AC15-2714-4790-ACFE-EA3DDCCABD3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64181092"/>
      </p:ext>
    </p:extLst>
  </p:cSld>
  <p:clrMapOvr>
    <a:masterClrMapping/>
  </p:clrMapOvr>
  <mc:AlternateContent xmlns:mc="http://schemas.openxmlformats.org/markup-compatibility/2006" xmlns:p14="http://schemas.microsoft.com/office/powerpoint/2010/main">
    <mc:Choice Requires="p14">
      <p:transition spd="slow" p14:dur="3400" advTm="31096">
        <p14:reveal/>
      </p:transition>
    </mc:Choice>
    <mc:Fallback xmlns="">
      <p:transition spd="slow" advTm="310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0A340-2DD4-4ADF-AD4A-37E6736E0498}"/>
              </a:ext>
            </a:extLst>
          </p:cNvPr>
          <p:cNvSpPr>
            <a:spLocks noGrp="1"/>
          </p:cNvSpPr>
          <p:nvPr>
            <p:ph type="title"/>
          </p:nvPr>
        </p:nvSpPr>
        <p:spPr>
          <a:xfrm>
            <a:off x="845704" y="129713"/>
            <a:ext cx="7982857" cy="400865"/>
          </a:xfrm>
        </p:spPr>
        <p:txBody>
          <a:bodyPr vert="horz" lIns="91440" tIns="45720" rIns="91440" bIns="45720" rtlCol="0" anchor="b">
            <a:noAutofit/>
          </a:bodyPr>
          <a:lstStyle/>
          <a:p>
            <a:pPr algn="ctr"/>
            <a:r>
              <a:rPr lang="en-US" sz="3200" b="0" i="0" kern="1200" dirty="0">
                <a:solidFill>
                  <a:schemeClr val="tx2"/>
                </a:solidFill>
                <a:latin typeface="Times New Roman" panose="02020603050405020304" pitchFamily="18" charset="0"/>
                <a:cs typeface="Times New Roman" panose="02020603050405020304" pitchFamily="18" charset="0"/>
              </a:rPr>
              <a:t>Introduction</a:t>
            </a:r>
          </a:p>
        </p:txBody>
      </p:sp>
      <p:sp>
        <p:nvSpPr>
          <p:cNvPr id="6" name="TextBox 5">
            <a:extLst>
              <a:ext uri="{FF2B5EF4-FFF2-40B4-BE49-F238E27FC236}">
                <a16:creationId xmlns:a16="http://schemas.microsoft.com/office/drawing/2014/main" id="{9C191A84-C57F-47AC-8EA0-80C2CA21DC27}"/>
              </a:ext>
            </a:extLst>
          </p:cNvPr>
          <p:cNvSpPr txBox="1"/>
          <p:nvPr/>
        </p:nvSpPr>
        <p:spPr>
          <a:xfrm>
            <a:off x="670823" y="735955"/>
            <a:ext cx="9968656" cy="5386090"/>
          </a:xfrm>
          <a:prstGeom prst="rect">
            <a:avLst/>
          </a:prstGeom>
          <a:noFill/>
        </p:spPr>
        <p:txBody>
          <a:bodyPr wrap="square" rtlCol="0">
            <a:spAutoFit/>
          </a:bodyPr>
          <a:lstStyle/>
          <a:p>
            <a:pPr algn="ctr"/>
            <a:r>
              <a:rPr lang="en-GB" sz="2800" dirty="0">
                <a:latin typeface="Times New Roman" panose="02020603050405020304" pitchFamily="18" charset="0"/>
                <a:cs typeface="Times New Roman" panose="02020603050405020304" pitchFamily="18" charset="0"/>
              </a:rPr>
              <a:t>For the motion: Paula Rees-</a:t>
            </a:r>
            <a:r>
              <a:rPr lang="en-GB" sz="2800" dirty="0" err="1">
                <a:latin typeface="Times New Roman" panose="02020603050405020304" pitchFamily="18" charset="0"/>
                <a:cs typeface="Times New Roman" panose="02020603050405020304" pitchFamily="18" charset="0"/>
              </a:rPr>
              <a:t>Rehwald</a:t>
            </a:r>
            <a:r>
              <a:rPr lang="en-GB" sz="2800" dirty="0">
                <a:latin typeface="Times New Roman" panose="02020603050405020304" pitchFamily="18" charset="0"/>
                <a:cs typeface="Times New Roman" panose="02020603050405020304" pitchFamily="18" charset="0"/>
              </a:rPr>
              <a:t> (Lampeter).</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I propose the motion that anthropological advocacy adopts the practice of using both insider and outsider positions, whilst conducting research in the field, selecting appropriate use of a continuum at appropriate times, in order to advocate effectively and ethically. Whilst initial examination of this proposal might appear preposterous, on accounts of the existing and established theories regarding the  continuum positions of either insider or outsider, I wish you to address the motion from the analogy, that when black meets white, there is grey. Analogically, I present a middle way, adopting both positions, sensitively switching from one position to the other when required, or appropriate to do so within the research.</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	Hart, (1989) highlighted how the roots of anthropological understanding have been weakened as a result of separation of socio-political problems between the people studied and anthropology, arguing that we seek only to research and perform academia, to the extent that it has become a sociological crisis (Hart, 1989).</a:t>
            </a:r>
          </a:p>
          <a:p>
            <a:r>
              <a:rPr lang="en-GB" sz="2000" dirty="0">
                <a:latin typeface="Times New Roman" panose="02020603050405020304" pitchFamily="18" charset="0"/>
                <a:cs typeface="Times New Roman" panose="02020603050405020304" pitchFamily="18" charset="0"/>
              </a:rPr>
              <a:t> </a:t>
            </a:r>
          </a:p>
        </p:txBody>
      </p:sp>
      <p:pic>
        <p:nvPicPr>
          <p:cNvPr id="5" name="Audio 4">
            <a:hlinkClick r:id="" action="ppaction://media"/>
            <a:extLst>
              <a:ext uri="{FF2B5EF4-FFF2-40B4-BE49-F238E27FC236}">
                <a16:creationId xmlns:a16="http://schemas.microsoft.com/office/drawing/2014/main" id="{47C77FF0-39EA-44B9-B8FA-3CD40F9C587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466870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900" advTm="78564">
        <p14:warp dir="in"/>
      </p:transition>
    </mc:Choice>
    <mc:Fallback xmlns="">
      <p:transition spd="slow" advTm="7856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78108-1DA5-45C9-9DE3-6E1133B4D1AE}"/>
              </a:ext>
            </a:extLst>
          </p:cNvPr>
          <p:cNvSpPr>
            <a:spLocks noGrp="1"/>
          </p:cNvSpPr>
          <p:nvPr>
            <p:ph type="title"/>
          </p:nvPr>
        </p:nvSpPr>
        <p:spPr>
          <a:xfrm>
            <a:off x="382210" y="1048600"/>
            <a:ext cx="10741402" cy="5809399"/>
          </a:xfrm>
        </p:spPr>
        <p:txBody>
          <a:bodyPr>
            <a:normAutofit fontScale="90000"/>
          </a:bodyPr>
          <a:lstStyle/>
          <a:p>
            <a:pPr lvl="0">
              <a:spcBef>
                <a:spcPts val="1000"/>
              </a:spcBef>
              <a:buClr>
                <a:srgbClr val="EBEBEB">
                  <a:lumMod val="40000"/>
                  <a:lumOff val="60000"/>
                </a:srgbClr>
              </a:buClr>
              <a:buSzPct val="80000"/>
            </a:pPr>
            <a:r>
              <a:rPr lang="en-GB" sz="2200" dirty="0">
                <a:solidFill>
                  <a:schemeClr val="tx1"/>
                </a:solidFill>
                <a:latin typeface="Times New Roman" panose="02020603050405020304" pitchFamily="18" charset="0"/>
                <a:cs typeface="Times New Roman" panose="02020603050405020304" pitchFamily="18" charset="0"/>
              </a:rPr>
              <a:t>	Rowlands, speaking in the GDAT debate no. 7, advocacy is a personal commitment for anthropologists, not an institutional imperative (1995) addresses the issue that anthropology originates from the committed practice and viewpoint of the institution (Fuller et al, 1995). Therefore highlighting, not only the choice of stance taken by anthropologists personally, but the extent of personal involvement being of a personal choice. Therefore, if this is the stance of anthropology where does this place the practice of advocacy within anthropology? Thus, I believe, the disconnection of institutional anthropology and socio-political problems can be bridged in the area of advocacy, by combining the use of insider and outsider continuums (Malinowski, 1954) with reflexivity (Haynes, 2017), in turn, effectively and ethically enhancing anthropological advocacy.</a:t>
            </a:r>
            <a:br>
              <a:rPr lang="en-GB" sz="2200" dirty="0">
                <a:solidFill>
                  <a:schemeClr val="tx1"/>
                </a:solidFill>
                <a:latin typeface="Times New Roman" panose="02020603050405020304" pitchFamily="18" charset="0"/>
                <a:cs typeface="Times New Roman" panose="02020603050405020304" pitchFamily="18" charset="0"/>
              </a:rPr>
            </a:br>
            <a:br>
              <a:rPr lang="en-GB" sz="2200" dirty="0">
                <a:solidFill>
                  <a:schemeClr val="tx1"/>
                </a:solidFill>
                <a:latin typeface="Times New Roman" panose="02020603050405020304" pitchFamily="18" charset="0"/>
                <a:cs typeface="Times New Roman" panose="02020603050405020304" pitchFamily="18" charset="0"/>
              </a:rPr>
            </a:br>
            <a:r>
              <a:rPr lang="en-GB" sz="3600" dirty="0">
                <a:solidFill>
                  <a:srgbClr val="C00000"/>
                </a:solidFill>
                <a:latin typeface="Times New Roman" panose="02020603050405020304" pitchFamily="18" charset="0"/>
                <a:cs typeface="Times New Roman" panose="02020603050405020304" pitchFamily="18" charset="0"/>
              </a:rPr>
              <a:t>Aims</a:t>
            </a:r>
            <a:r>
              <a:rPr lang="en-GB" sz="2200" dirty="0">
                <a:solidFill>
                  <a:schemeClr val="tx1"/>
                </a:solidFill>
                <a:latin typeface="Times New Roman" panose="02020603050405020304" pitchFamily="18" charset="0"/>
                <a:cs typeface="Times New Roman" panose="02020603050405020304" pitchFamily="18" charset="0"/>
              </a:rPr>
              <a:t> - </a:t>
            </a:r>
            <a:r>
              <a:rPr lang="en-GB" sz="3200" dirty="0">
                <a:solidFill>
                  <a:schemeClr val="tx1"/>
                </a:solidFill>
                <a:latin typeface="Times New Roman" panose="02020603050405020304" pitchFamily="18" charset="0"/>
                <a:cs typeface="Times New Roman" panose="02020603050405020304" pitchFamily="18" charset="0"/>
              </a:rPr>
              <a:t> </a:t>
            </a:r>
            <a:r>
              <a:rPr lang="en-GB" sz="2700" dirty="0">
                <a:solidFill>
                  <a:srgbClr val="C00000"/>
                </a:solidFill>
                <a:latin typeface="Times New Roman" panose="02020603050405020304" pitchFamily="18" charset="0"/>
                <a:cs typeface="Times New Roman" panose="02020603050405020304" pitchFamily="18" charset="0"/>
              </a:rPr>
              <a:t>This proposal aims to…..</a:t>
            </a:r>
            <a:br>
              <a:rPr lang="en-GB" sz="2700" dirty="0">
                <a:solidFill>
                  <a:srgbClr val="C00000"/>
                </a:solidFill>
                <a:latin typeface="Times New Roman" panose="02020603050405020304" pitchFamily="18" charset="0"/>
                <a:cs typeface="Times New Roman" panose="02020603050405020304" pitchFamily="18" charset="0"/>
              </a:rPr>
            </a:br>
            <a:r>
              <a:rPr lang="en-GB" sz="2700" b="1" dirty="0">
                <a:solidFill>
                  <a:srgbClr val="C00000"/>
                </a:solidFill>
                <a:latin typeface="Times New Roman" panose="02020603050405020304" pitchFamily="18" charset="0"/>
                <a:cs typeface="Times New Roman" panose="02020603050405020304" pitchFamily="18" charset="0"/>
              </a:rPr>
              <a:t>&gt;</a:t>
            </a:r>
            <a:r>
              <a:rPr lang="en-GB" sz="2700" dirty="0">
                <a:solidFill>
                  <a:srgbClr val="C00000"/>
                </a:solidFill>
                <a:latin typeface="Times New Roman" panose="02020603050405020304" pitchFamily="18" charset="0"/>
                <a:cs typeface="Times New Roman" panose="02020603050405020304" pitchFamily="18" charset="0"/>
              </a:rPr>
              <a:t> </a:t>
            </a:r>
            <a:r>
              <a:rPr lang="en-GB" sz="2200" dirty="0">
                <a:solidFill>
                  <a:prstClr val="black"/>
                </a:solidFill>
                <a:latin typeface="Times New Roman" panose="02020603050405020304" pitchFamily="18" charset="0"/>
                <a:cs typeface="Times New Roman" panose="02020603050405020304" pitchFamily="18" charset="0"/>
              </a:rPr>
              <a:t>Focus on proposal using the GDAT debate format as the methodological process.</a:t>
            </a:r>
            <a:br>
              <a:rPr lang="en-GB" sz="2200" b="1" dirty="0">
                <a:solidFill>
                  <a:srgbClr val="C00000"/>
                </a:solidFill>
                <a:latin typeface="Times New Roman" panose="02020603050405020304" pitchFamily="18" charset="0"/>
                <a:cs typeface="Times New Roman" panose="02020603050405020304" pitchFamily="18" charset="0"/>
              </a:rPr>
            </a:br>
            <a:r>
              <a:rPr lang="en-GB" sz="2200" b="1" dirty="0">
                <a:solidFill>
                  <a:srgbClr val="C00000"/>
                </a:solidFill>
                <a:latin typeface="Times New Roman" panose="02020603050405020304" pitchFamily="18" charset="0"/>
                <a:cs typeface="Times New Roman" panose="02020603050405020304" pitchFamily="18" charset="0"/>
              </a:rPr>
              <a:t>&gt;</a:t>
            </a:r>
            <a:r>
              <a:rPr lang="en-GB" sz="2200" dirty="0">
                <a:solidFill>
                  <a:prstClr val="black"/>
                </a:solidFill>
                <a:latin typeface="Times New Roman" panose="02020603050405020304" pitchFamily="18" charset="0"/>
                <a:cs typeface="Times New Roman" panose="02020603050405020304" pitchFamily="18" charset="0"/>
              </a:rPr>
              <a:t>Address the complexities of anthropological debate regarding anthropological advocacy.</a:t>
            </a:r>
            <a:br>
              <a:rPr lang="en-GB" sz="2200" dirty="0">
                <a:solidFill>
                  <a:prstClr val="black"/>
                </a:solidFill>
                <a:latin typeface="Times New Roman" panose="02020603050405020304" pitchFamily="18" charset="0"/>
                <a:cs typeface="Times New Roman" panose="02020603050405020304" pitchFamily="18" charset="0"/>
              </a:rPr>
            </a:br>
            <a:r>
              <a:rPr lang="en-GB" sz="2200" b="1" dirty="0">
                <a:solidFill>
                  <a:srgbClr val="C00000"/>
                </a:solidFill>
                <a:latin typeface="Times New Roman" panose="02020603050405020304" pitchFamily="18" charset="0"/>
                <a:cs typeface="Times New Roman" panose="02020603050405020304" pitchFamily="18" charset="0"/>
              </a:rPr>
              <a:t>&gt;</a:t>
            </a:r>
            <a:r>
              <a:rPr lang="en-GB" sz="2200" dirty="0">
                <a:solidFill>
                  <a:prstClr val="black"/>
                </a:solidFill>
                <a:latin typeface="Times New Roman" panose="02020603050405020304" pitchFamily="18" charset="0"/>
                <a:cs typeface="Times New Roman" panose="02020603050405020304" pitchFamily="18" charset="0"/>
              </a:rPr>
              <a:t> Present the argument for the motion.</a:t>
            </a:r>
            <a:br>
              <a:rPr lang="en-GB" sz="2200" dirty="0">
                <a:solidFill>
                  <a:prstClr val="black"/>
                </a:solidFill>
                <a:latin typeface="Times New Roman" panose="02020603050405020304" pitchFamily="18" charset="0"/>
                <a:cs typeface="Times New Roman" panose="02020603050405020304" pitchFamily="18" charset="0"/>
              </a:rPr>
            </a:br>
            <a:r>
              <a:rPr lang="en-GB" sz="2200" b="1" dirty="0">
                <a:solidFill>
                  <a:srgbClr val="C00000"/>
                </a:solidFill>
                <a:latin typeface="Times New Roman" panose="02020603050405020304" pitchFamily="18" charset="0"/>
                <a:cs typeface="Times New Roman" panose="02020603050405020304" pitchFamily="18" charset="0"/>
              </a:rPr>
              <a:t>&gt;</a:t>
            </a:r>
            <a:r>
              <a:rPr lang="en-GB" sz="2200" dirty="0">
                <a:solidFill>
                  <a:prstClr val="black"/>
                </a:solidFill>
                <a:latin typeface="Times New Roman" panose="02020603050405020304" pitchFamily="18" charset="0"/>
                <a:cs typeface="Times New Roman" panose="02020603050405020304" pitchFamily="18" charset="0"/>
              </a:rPr>
              <a:t>Present the argument against the motion.</a:t>
            </a:r>
            <a:br>
              <a:rPr lang="en-GB" sz="2200" dirty="0">
                <a:solidFill>
                  <a:prstClr val="black"/>
                </a:solidFill>
                <a:latin typeface="Times New Roman" panose="02020603050405020304" pitchFamily="18" charset="0"/>
                <a:cs typeface="Times New Roman" panose="02020603050405020304" pitchFamily="18" charset="0"/>
              </a:rPr>
            </a:br>
            <a:r>
              <a:rPr lang="en-GB" sz="2200" b="1" dirty="0">
                <a:solidFill>
                  <a:srgbClr val="C00000"/>
                </a:solidFill>
                <a:latin typeface="Times New Roman" panose="02020603050405020304" pitchFamily="18" charset="0"/>
                <a:cs typeface="Times New Roman" panose="02020603050405020304" pitchFamily="18" charset="0"/>
              </a:rPr>
              <a:t>&gt; </a:t>
            </a:r>
            <a:r>
              <a:rPr lang="en-GB" sz="2200" dirty="0">
                <a:solidFill>
                  <a:prstClr val="black"/>
                </a:solidFill>
                <a:latin typeface="Times New Roman" panose="02020603050405020304" pitchFamily="18" charset="0"/>
                <a:cs typeface="Times New Roman" panose="02020603050405020304" pitchFamily="18" charset="0"/>
              </a:rPr>
              <a:t>open the floor to contributors to debate.</a:t>
            </a:r>
            <a:br>
              <a:rPr lang="en-GB" sz="2200" dirty="0">
                <a:solidFill>
                  <a:prstClr val="black"/>
                </a:solidFill>
                <a:latin typeface="Times New Roman" panose="02020603050405020304" pitchFamily="18" charset="0"/>
                <a:cs typeface="Times New Roman" panose="02020603050405020304" pitchFamily="18" charset="0"/>
              </a:rPr>
            </a:br>
            <a:r>
              <a:rPr lang="en-GB" sz="2200" b="1" dirty="0">
                <a:solidFill>
                  <a:srgbClr val="C00000"/>
                </a:solidFill>
                <a:latin typeface="Times New Roman" panose="02020603050405020304" pitchFamily="18" charset="0"/>
                <a:cs typeface="Times New Roman" panose="02020603050405020304" pitchFamily="18" charset="0"/>
              </a:rPr>
              <a:t>&gt;</a:t>
            </a:r>
            <a:r>
              <a:rPr lang="en-GB" sz="2200" dirty="0">
                <a:solidFill>
                  <a:prstClr val="black"/>
                </a:solidFill>
                <a:latin typeface="Times New Roman" panose="02020603050405020304" pitchFamily="18" charset="0"/>
                <a:cs typeface="Times New Roman" panose="02020603050405020304" pitchFamily="18" charset="0"/>
              </a:rPr>
              <a:t> Put proposal to a Motion vote.</a:t>
            </a:r>
            <a:br>
              <a:rPr lang="en-GB" sz="2200" dirty="0">
                <a:solidFill>
                  <a:prstClr val="black"/>
                </a:solidFill>
                <a:latin typeface="Times New Roman" panose="02020603050405020304" pitchFamily="18" charset="0"/>
                <a:cs typeface="Times New Roman" panose="02020603050405020304" pitchFamily="18" charset="0"/>
              </a:rPr>
            </a:br>
            <a:r>
              <a:rPr lang="en-GB" sz="3200" dirty="0">
                <a:solidFill>
                  <a:schemeClr val="tx1"/>
                </a:solidFill>
                <a:latin typeface="Times New Roman" panose="02020603050405020304" pitchFamily="18" charset="0"/>
                <a:cs typeface="Times New Roman" panose="02020603050405020304" pitchFamily="18" charset="0"/>
              </a:rPr>
              <a:t> </a:t>
            </a:r>
          </a:p>
        </p:txBody>
      </p:sp>
      <p:sp>
        <p:nvSpPr>
          <p:cNvPr id="7" name="TextBox 6">
            <a:extLst>
              <a:ext uri="{FF2B5EF4-FFF2-40B4-BE49-F238E27FC236}">
                <a16:creationId xmlns:a16="http://schemas.microsoft.com/office/drawing/2014/main" id="{3F4A3FE1-AFB1-4F56-820F-9B8FBA7C7377}"/>
              </a:ext>
            </a:extLst>
          </p:cNvPr>
          <p:cNvSpPr txBox="1"/>
          <p:nvPr/>
        </p:nvSpPr>
        <p:spPr>
          <a:xfrm>
            <a:off x="488227" y="265450"/>
            <a:ext cx="9782207" cy="584775"/>
          </a:xfrm>
          <a:prstGeom prst="rect">
            <a:avLst/>
          </a:prstGeom>
          <a:noFill/>
        </p:spPr>
        <p:txBody>
          <a:bodyPr wrap="square" rtlCol="0">
            <a:spAutoFit/>
          </a:bodyPr>
          <a:lstStyle/>
          <a:p>
            <a:pPr algn="ctr"/>
            <a:r>
              <a:rPr lang="en-GB" sz="2800" dirty="0">
                <a:solidFill>
                  <a:srgbClr val="C00000"/>
                </a:solidFill>
                <a:latin typeface="Times New Roman" panose="02020603050405020304" pitchFamily="18" charset="0"/>
                <a:cs typeface="Times New Roman" panose="02020603050405020304" pitchFamily="18" charset="0"/>
              </a:rPr>
              <a:t>Introduction continued</a:t>
            </a:r>
            <a:r>
              <a:rPr lang="en-GB" sz="3200" dirty="0">
                <a:solidFill>
                  <a:srgbClr val="C00000"/>
                </a:solidFill>
                <a:latin typeface="Times New Roman" panose="02020603050405020304" pitchFamily="18" charset="0"/>
                <a:cs typeface="Times New Roman" panose="02020603050405020304" pitchFamily="18" charset="0"/>
              </a:rPr>
              <a:t>.</a:t>
            </a:r>
            <a:endParaRPr lang="en-GB" dirty="0"/>
          </a:p>
        </p:txBody>
      </p:sp>
      <p:pic>
        <p:nvPicPr>
          <p:cNvPr id="8" name="Audio 7">
            <a:hlinkClick r:id="" action="ppaction://media"/>
            <a:extLst>
              <a:ext uri="{FF2B5EF4-FFF2-40B4-BE49-F238E27FC236}">
                <a16:creationId xmlns:a16="http://schemas.microsoft.com/office/drawing/2014/main" id="{743BEEDD-E4B9-4177-A3CE-FE53FCA394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672604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advTm="83866">
        <p14:prism isInverted="1"/>
      </p:transition>
    </mc:Choice>
    <mc:Fallback xmlns="">
      <p:transition spd="slow" advTm="838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0FAC2-7077-4FD7-8E41-E5C768B78E7F}"/>
              </a:ext>
            </a:extLst>
          </p:cNvPr>
          <p:cNvSpPr>
            <a:spLocks noGrp="1"/>
          </p:cNvSpPr>
          <p:nvPr>
            <p:ph type="title"/>
          </p:nvPr>
        </p:nvSpPr>
        <p:spPr>
          <a:xfrm>
            <a:off x="163927" y="-954160"/>
            <a:ext cx="7204282" cy="8004316"/>
          </a:xfrm>
        </p:spPr>
        <p:txBody>
          <a:bodyPr vert="horz" lIns="91440" tIns="45720" rIns="91440" bIns="45720" rtlCol="0" anchor="t">
            <a:normAutofit fontScale="90000"/>
          </a:bodyPr>
          <a:lstStyle/>
          <a:p>
            <a:pPr algn="ctr"/>
            <a:br>
              <a:rPr lang="en-US" sz="1100" b="0" i="0" kern="1200" dirty="0">
                <a:solidFill>
                  <a:srgbClr val="EBEBEB"/>
                </a:solidFill>
                <a:latin typeface="+mj-lt"/>
                <a:ea typeface="+mj-ea"/>
                <a:cs typeface="+mj-cs"/>
              </a:rPr>
            </a:br>
            <a:br>
              <a:rPr lang="en-US" sz="1100" b="0" i="0" kern="1200" dirty="0">
                <a:solidFill>
                  <a:srgbClr val="EBEBEB"/>
                </a:solidFill>
                <a:latin typeface="+mj-lt"/>
                <a:ea typeface="+mj-ea"/>
                <a:cs typeface="+mj-cs"/>
              </a:rPr>
            </a:br>
            <a:br>
              <a:rPr lang="en-US" sz="1100" b="0" i="0" kern="1200" dirty="0">
                <a:solidFill>
                  <a:srgbClr val="EBEBEB"/>
                </a:solidFill>
                <a:latin typeface="+mj-lt"/>
                <a:ea typeface="+mj-ea"/>
                <a:cs typeface="+mj-cs"/>
              </a:rPr>
            </a:br>
            <a:br>
              <a:rPr lang="en-US" sz="1100" b="0" i="0" kern="1200" dirty="0">
                <a:solidFill>
                  <a:srgbClr val="EBEBEB"/>
                </a:solidFill>
                <a:latin typeface="+mj-lt"/>
                <a:ea typeface="+mj-ea"/>
                <a:cs typeface="+mj-cs"/>
              </a:rPr>
            </a:br>
            <a:br>
              <a:rPr lang="en-US" sz="1100" b="0" i="0" kern="1200" dirty="0">
                <a:solidFill>
                  <a:srgbClr val="EBEBEB"/>
                </a:solidFill>
                <a:latin typeface="+mj-lt"/>
                <a:ea typeface="+mj-ea"/>
                <a:cs typeface="+mj-cs"/>
              </a:rPr>
            </a:br>
            <a:br>
              <a:rPr lang="en-US" sz="1100" b="0" i="0" kern="1200" dirty="0">
                <a:solidFill>
                  <a:srgbClr val="EBEBEB"/>
                </a:solidFill>
                <a:latin typeface="+mj-lt"/>
                <a:ea typeface="+mj-ea"/>
                <a:cs typeface="+mj-cs"/>
              </a:rPr>
            </a:br>
            <a:br>
              <a:rPr lang="en-US" sz="1100" b="0" i="0" kern="1200" dirty="0">
                <a:solidFill>
                  <a:srgbClr val="EBEBEB"/>
                </a:solidFill>
                <a:latin typeface="+mj-lt"/>
                <a:ea typeface="+mj-ea"/>
                <a:cs typeface="+mj-cs"/>
              </a:rPr>
            </a:br>
            <a:br>
              <a:rPr lang="en-US" sz="1100" b="0" i="0" kern="1200" dirty="0">
                <a:solidFill>
                  <a:srgbClr val="EBEBEB"/>
                </a:solidFill>
                <a:latin typeface="+mj-lt"/>
                <a:ea typeface="+mj-ea"/>
                <a:cs typeface="+mj-cs"/>
              </a:rPr>
            </a:br>
            <a:r>
              <a:rPr lang="en-US" sz="4000" b="0" i="0" kern="1200" dirty="0">
                <a:solidFill>
                  <a:schemeClr val="tx1"/>
                </a:solidFill>
                <a:latin typeface="Times New Roman" panose="02020603050405020304" pitchFamily="18" charset="0"/>
                <a:cs typeface="Times New Roman" panose="02020603050405020304" pitchFamily="18" charset="0"/>
              </a:rPr>
              <a:t>Background knowledge</a:t>
            </a:r>
            <a:br>
              <a:rPr lang="en-US" sz="1100" b="0" i="0" kern="1200" dirty="0">
                <a:solidFill>
                  <a:schemeClr val="tx1"/>
                </a:solidFill>
                <a:latin typeface="+mj-lt"/>
                <a:ea typeface="+mj-ea"/>
                <a:cs typeface="+mj-cs"/>
              </a:rPr>
            </a:br>
            <a:br>
              <a:rPr lang="en-US" sz="1100" b="0" i="0" kern="1200" dirty="0">
                <a:solidFill>
                  <a:schemeClr val="tx1"/>
                </a:solidFill>
                <a:latin typeface="+mj-lt"/>
                <a:ea typeface="+mj-ea"/>
                <a:cs typeface="+mj-cs"/>
              </a:rPr>
            </a:br>
            <a:br>
              <a:rPr lang="en-US" sz="1100" b="0" i="0" kern="1200" dirty="0">
                <a:solidFill>
                  <a:schemeClr val="tx1"/>
                </a:solidFill>
                <a:latin typeface="+mj-lt"/>
                <a:ea typeface="+mj-ea"/>
                <a:cs typeface="+mj-cs"/>
              </a:rPr>
            </a:br>
            <a:r>
              <a:rPr lang="en-US" sz="2200" b="0" i="0" kern="1200" dirty="0">
                <a:solidFill>
                  <a:schemeClr val="tx1"/>
                </a:solidFill>
                <a:latin typeface="Times New Roman" panose="02020603050405020304" pitchFamily="18" charset="0"/>
                <a:cs typeface="Times New Roman" panose="02020603050405020304" pitchFamily="18" charset="0"/>
              </a:rPr>
              <a:t>Kellett, P. (2009). Advocacy in Anthropology: Active engagement or passive scholarship? </a:t>
            </a:r>
            <a:br>
              <a:rPr lang="en-US" sz="2200" dirty="0">
                <a:solidFill>
                  <a:schemeClr val="tx1"/>
                </a:solidFill>
                <a:latin typeface="Times New Roman" panose="02020603050405020304" pitchFamily="18" charset="0"/>
                <a:cs typeface="Times New Roman" panose="02020603050405020304" pitchFamily="18" charset="0"/>
              </a:rPr>
            </a:br>
            <a:br>
              <a:rPr lang="en-US" sz="2200" dirty="0">
                <a:solidFill>
                  <a:schemeClr val="tx1"/>
                </a:solidFill>
                <a:latin typeface="Times New Roman" panose="02020603050405020304" pitchFamily="18" charset="0"/>
                <a:cs typeface="Times New Roman" panose="02020603050405020304" pitchFamily="18" charset="0"/>
              </a:rPr>
            </a:br>
            <a:r>
              <a:rPr lang="en-US" sz="2200" dirty="0">
                <a:solidFill>
                  <a:schemeClr val="tx1"/>
                </a:solidFill>
                <a:latin typeface="Times New Roman" panose="02020603050405020304" pitchFamily="18" charset="0"/>
                <a:cs typeface="Times New Roman" panose="02020603050405020304" pitchFamily="18" charset="0"/>
              </a:rPr>
              <a:t>Fuller, C., Parish, J. V’s Layton, R. &amp; Rowlands, M. (1995) Advocacy in anthropology. The GDAT debate no. 7. Advocacy is a personal commitment for anthropologists, not an institutional imperative for anthropology</a:t>
            </a:r>
            <a:br>
              <a:rPr lang="en-US" sz="2200" dirty="0">
                <a:solidFill>
                  <a:schemeClr val="tx1"/>
                </a:solidFill>
                <a:latin typeface="Times New Roman" panose="02020603050405020304" pitchFamily="18" charset="0"/>
                <a:cs typeface="Times New Roman" panose="02020603050405020304" pitchFamily="18" charset="0"/>
              </a:rPr>
            </a:br>
            <a:br>
              <a:rPr lang="en-US" sz="2700" b="0" i="0" kern="1200" dirty="0">
                <a:solidFill>
                  <a:schemeClr val="tx1"/>
                </a:solidFill>
                <a:latin typeface="Times New Roman" panose="02020603050405020304" pitchFamily="18" charset="0"/>
                <a:cs typeface="Times New Roman" panose="02020603050405020304" pitchFamily="18" charset="0"/>
              </a:rPr>
            </a:br>
            <a:br>
              <a:rPr lang="en-US" sz="2200" b="0" i="0" kern="1200" dirty="0">
                <a:solidFill>
                  <a:schemeClr val="tx1"/>
                </a:solidFill>
                <a:latin typeface="Times New Roman" panose="02020603050405020304" pitchFamily="18" charset="0"/>
                <a:cs typeface="Times New Roman" panose="02020603050405020304" pitchFamily="18" charset="0"/>
              </a:rPr>
            </a:br>
            <a:r>
              <a:rPr lang="en-GB" sz="2200" dirty="0">
                <a:latin typeface="Times New Roman" panose="02020603050405020304" pitchFamily="18" charset="0"/>
                <a:cs typeface="Times New Roman" panose="02020603050405020304" pitchFamily="18" charset="0"/>
              </a:rPr>
              <a:t>Fuller et al, 1995.</a:t>
            </a:r>
            <a:br>
              <a:rPr lang="en-GB" sz="2200" dirty="0">
                <a:latin typeface="Times New Roman" panose="02020603050405020304" pitchFamily="18" charset="0"/>
                <a:cs typeface="Times New Roman" panose="02020603050405020304" pitchFamily="18" charset="0"/>
              </a:rPr>
            </a:br>
            <a:br>
              <a:rPr lang="en-GB" sz="2200" dirty="0">
                <a:latin typeface="Times New Roman" panose="02020603050405020304" pitchFamily="18" charset="0"/>
                <a:cs typeface="Times New Roman" panose="02020603050405020304" pitchFamily="18" charset="0"/>
              </a:rPr>
            </a:br>
            <a:r>
              <a:rPr lang="en-GB" sz="2200" dirty="0">
                <a:latin typeface="Times New Roman" panose="02020603050405020304" pitchFamily="18" charset="0"/>
                <a:cs typeface="Times New Roman" panose="02020603050405020304" pitchFamily="18" charset="0"/>
              </a:rPr>
              <a:t>Haynes, 2017</a:t>
            </a:r>
            <a:br>
              <a:rPr lang="en-GB" sz="2200" dirty="0">
                <a:latin typeface="Times New Roman" panose="02020603050405020304" pitchFamily="18" charset="0"/>
                <a:cs typeface="Times New Roman" panose="02020603050405020304" pitchFamily="18" charset="0"/>
              </a:rPr>
            </a:br>
            <a:r>
              <a:rPr lang="en-GB" sz="2200" dirty="0">
                <a:latin typeface="Times New Roman" panose="02020603050405020304" pitchFamily="18" charset="0"/>
                <a:cs typeface="Times New Roman" panose="02020603050405020304" pitchFamily="18" charset="0"/>
              </a:rPr>
              <a:t>                                            </a:t>
            </a:r>
            <a:br>
              <a:rPr lang="en-GB" sz="2200" dirty="0">
                <a:latin typeface="Times New Roman" panose="02020603050405020304" pitchFamily="18" charset="0"/>
                <a:cs typeface="Times New Roman" panose="02020603050405020304" pitchFamily="18" charset="0"/>
              </a:rPr>
            </a:br>
            <a:r>
              <a:rPr lang="en-GB" sz="2200" dirty="0">
                <a:latin typeface="Times New Roman" panose="02020603050405020304" pitchFamily="18" charset="0"/>
                <a:cs typeface="Times New Roman" panose="02020603050405020304" pitchFamily="18" charset="0"/>
              </a:rPr>
              <a:t>        </a:t>
            </a:r>
            <a:r>
              <a:rPr lang="en-GB" sz="2200" dirty="0" err="1">
                <a:latin typeface="Times New Roman" panose="02020603050405020304" pitchFamily="18" charset="0"/>
                <a:cs typeface="Times New Roman" panose="02020603050405020304" pitchFamily="18" charset="0"/>
              </a:rPr>
              <a:t>Hastrup</a:t>
            </a:r>
            <a:r>
              <a:rPr lang="en-GB" sz="2200" dirty="0">
                <a:latin typeface="Times New Roman" panose="02020603050405020304" pitchFamily="18" charset="0"/>
                <a:cs typeface="Times New Roman" panose="02020603050405020304" pitchFamily="18" charset="0"/>
              </a:rPr>
              <a:t> &amp; </a:t>
            </a:r>
            <a:r>
              <a:rPr lang="en-GB" sz="2200" dirty="0" err="1">
                <a:latin typeface="Times New Roman" panose="02020603050405020304" pitchFamily="18" charset="0"/>
                <a:cs typeface="Times New Roman" panose="02020603050405020304" pitchFamily="18" charset="0"/>
              </a:rPr>
              <a:t>Elsass</a:t>
            </a:r>
            <a:r>
              <a:rPr lang="en-GB" sz="2200" dirty="0">
                <a:latin typeface="Times New Roman" panose="02020603050405020304" pitchFamily="18" charset="0"/>
                <a:cs typeface="Times New Roman" panose="02020603050405020304" pitchFamily="18" charset="0"/>
              </a:rPr>
              <a:t>, 1990.</a:t>
            </a:r>
            <a:br>
              <a:rPr lang="en-GB" sz="2200" dirty="0">
                <a:latin typeface="Times New Roman" panose="02020603050405020304" pitchFamily="18" charset="0"/>
                <a:cs typeface="Times New Roman" panose="02020603050405020304" pitchFamily="18" charset="0"/>
              </a:rPr>
            </a:br>
            <a:br>
              <a:rPr lang="en-GB" sz="2200" dirty="0">
                <a:latin typeface="Times New Roman" panose="02020603050405020304" pitchFamily="18" charset="0"/>
                <a:cs typeface="Times New Roman" panose="02020603050405020304" pitchFamily="18" charset="0"/>
              </a:rPr>
            </a:br>
            <a:r>
              <a:rPr lang="en-GB" sz="2200" dirty="0">
                <a:latin typeface="Times New Roman" panose="02020603050405020304" pitchFamily="18" charset="0"/>
                <a:cs typeface="Times New Roman" panose="02020603050405020304" pitchFamily="18" charset="0"/>
              </a:rPr>
              <a:t>Malinowski,, 1954</a:t>
            </a:r>
            <a:br>
              <a:rPr lang="en-GB" sz="2200" dirty="0">
                <a:latin typeface="Times New Roman" panose="02020603050405020304" pitchFamily="18" charset="0"/>
                <a:cs typeface="Times New Roman" panose="02020603050405020304" pitchFamily="18" charset="0"/>
              </a:rPr>
            </a:br>
            <a:br>
              <a:rPr lang="en-US" sz="2200" b="0" i="0" kern="1200" dirty="0">
                <a:solidFill>
                  <a:schemeClr val="tx1"/>
                </a:solidFill>
                <a:latin typeface="Times New Roman" panose="02020603050405020304" pitchFamily="18" charset="0"/>
                <a:cs typeface="Times New Roman" panose="02020603050405020304" pitchFamily="18" charset="0"/>
              </a:rPr>
            </a:br>
            <a:br>
              <a:rPr lang="en-US" sz="2200" b="0" i="0" kern="1200" dirty="0">
                <a:solidFill>
                  <a:schemeClr val="tx1"/>
                </a:solidFill>
                <a:latin typeface="Times New Roman" panose="02020603050405020304" pitchFamily="18" charset="0"/>
                <a:cs typeface="Times New Roman" panose="02020603050405020304" pitchFamily="18" charset="0"/>
              </a:rPr>
            </a:br>
            <a:br>
              <a:rPr lang="en-US" sz="1100" b="0" i="0" kern="1200" dirty="0">
                <a:solidFill>
                  <a:schemeClr val="tx1"/>
                </a:solidFill>
                <a:latin typeface="Times New Roman" panose="02020603050405020304" pitchFamily="18" charset="0"/>
                <a:cs typeface="Times New Roman" panose="02020603050405020304" pitchFamily="18" charset="0"/>
              </a:rPr>
            </a:br>
            <a:br>
              <a:rPr lang="en-US" sz="1100" b="0" i="0" kern="1200" dirty="0">
                <a:solidFill>
                  <a:schemeClr val="tx1"/>
                </a:solidFill>
                <a:latin typeface="Times New Roman" panose="02020603050405020304" pitchFamily="18" charset="0"/>
                <a:cs typeface="Times New Roman" panose="02020603050405020304" pitchFamily="18" charset="0"/>
              </a:rPr>
            </a:br>
            <a:br>
              <a:rPr lang="en-US" sz="1100" b="0" i="0" kern="1200" dirty="0">
                <a:solidFill>
                  <a:schemeClr val="tx1"/>
                </a:solidFill>
                <a:latin typeface="Times New Roman" panose="02020603050405020304" pitchFamily="18" charset="0"/>
                <a:cs typeface="Times New Roman" panose="02020603050405020304" pitchFamily="18" charset="0"/>
              </a:rPr>
            </a:br>
            <a:br>
              <a:rPr lang="en-US" sz="1100" b="0" i="0" kern="1200" dirty="0">
                <a:solidFill>
                  <a:schemeClr val="tx1"/>
                </a:solidFill>
                <a:latin typeface="Times New Roman" panose="02020603050405020304" pitchFamily="18" charset="0"/>
                <a:cs typeface="Times New Roman" panose="02020603050405020304" pitchFamily="18" charset="0"/>
              </a:rPr>
            </a:br>
            <a:br>
              <a:rPr lang="en-US" sz="1100" b="0" i="0" kern="1200" dirty="0">
                <a:solidFill>
                  <a:schemeClr val="tx1"/>
                </a:solidFill>
                <a:latin typeface="Times New Roman" panose="02020603050405020304" pitchFamily="18" charset="0"/>
                <a:cs typeface="Times New Roman" panose="02020603050405020304" pitchFamily="18" charset="0"/>
              </a:rPr>
            </a:br>
            <a:br>
              <a:rPr lang="en-US" sz="1100" b="0" i="0" kern="1200" dirty="0">
                <a:solidFill>
                  <a:schemeClr val="tx1"/>
                </a:solidFill>
                <a:latin typeface="Times New Roman" panose="02020603050405020304" pitchFamily="18" charset="0"/>
                <a:cs typeface="Times New Roman" panose="02020603050405020304" pitchFamily="18" charset="0"/>
              </a:rPr>
            </a:br>
            <a:br>
              <a:rPr lang="en-US" sz="1100" b="0" i="0" kern="1200" dirty="0">
                <a:solidFill>
                  <a:srgbClr val="EBEBEB"/>
                </a:solidFill>
                <a:latin typeface="Times New Roman" panose="02020603050405020304" pitchFamily="18" charset="0"/>
                <a:cs typeface="Times New Roman" panose="02020603050405020304" pitchFamily="18" charset="0"/>
              </a:rPr>
            </a:br>
            <a:br>
              <a:rPr lang="en-US" sz="1100" b="0" i="0" kern="1200" dirty="0">
                <a:solidFill>
                  <a:srgbClr val="EBEBEB"/>
                </a:solidFill>
                <a:latin typeface="Times New Roman" panose="02020603050405020304" pitchFamily="18" charset="0"/>
                <a:cs typeface="Times New Roman" panose="02020603050405020304" pitchFamily="18" charset="0"/>
              </a:rPr>
            </a:br>
            <a:br>
              <a:rPr lang="en-US" sz="1100" b="0" i="0" kern="1200" dirty="0">
                <a:solidFill>
                  <a:srgbClr val="EBEBEB"/>
                </a:solidFill>
                <a:latin typeface="Times New Roman" panose="02020603050405020304" pitchFamily="18" charset="0"/>
                <a:cs typeface="Times New Roman" panose="02020603050405020304" pitchFamily="18" charset="0"/>
              </a:rPr>
            </a:br>
            <a:br>
              <a:rPr lang="en-US" sz="1100" b="0" i="0" kern="1200" dirty="0">
                <a:solidFill>
                  <a:srgbClr val="EBEBEB"/>
                </a:solidFill>
                <a:latin typeface="Times New Roman" panose="02020603050405020304" pitchFamily="18" charset="0"/>
                <a:cs typeface="Times New Roman" panose="02020603050405020304" pitchFamily="18" charset="0"/>
              </a:rPr>
            </a:br>
            <a:br>
              <a:rPr lang="en-US" sz="1100" b="0" i="0" kern="1200" dirty="0">
                <a:solidFill>
                  <a:srgbClr val="EBEBEB"/>
                </a:solidFill>
                <a:latin typeface="Times New Roman" panose="02020603050405020304" pitchFamily="18" charset="0"/>
                <a:cs typeface="Times New Roman" panose="02020603050405020304" pitchFamily="18" charset="0"/>
              </a:rPr>
            </a:br>
            <a:br>
              <a:rPr lang="en-US" sz="1100" b="0" i="0" kern="1200" dirty="0">
                <a:solidFill>
                  <a:srgbClr val="EBEBEB"/>
                </a:solidFill>
                <a:latin typeface="Times New Roman" panose="02020603050405020304" pitchFamily="18" charset="0"/>
                <a:cs typeface="Times New Roman" panose="02020603050405020304" pitchFamily="18" charset="0"/>
              </a:rPr>
            </a:br>
            <a:br>
              <a:rPr lang="en-US" sz="1100" b="0" i="0" kern="1200" dirty="0">
                <a:solidFill>
                  <a:srgbClr val="EBEBEB"/>
                </a:solidFill>
                <a:latin typeface="Times New Roman" panose="02020603050405020304" pitchFamily="18" charset="0"/>
                <a:cs typeface="Times New Roman" panose="02020603050405020304" pitchFamily="18" charset="0"/>
              </a:rPr>
            </a:br>
            <a:br>
              <a:rPr lang="en-US" sz="1100" b="0" i="0" kern="1200" dirty="0">
                <a:solidFill>
                  <a:srgbClr val="EBEBEB"/>
                </a:solidFill>
                <a:latin typeface="Times New Roman" panose="02020603050405020304" pitchFamily="18" charset="0"/>
                <a:cs typeface="Times New Roman" panose="02020603050405020304" pitchFamily="18" charset="0"/>
              </a:rPr>
            </a:br>
            <a:br>
              <a:rPr lang="en-US" sz="1100" b="0" i="0" kern="1200" dirty="0">
                <a:solidFill>
                  <a:srgbClr val="EBEBEB"/>
                </a:solidFill>
                <a:latin typeface="Times New Roman" panose="02020603050405020304" pitchFamily="18" charset="0"/>
                <a:cs typeface="Times New Roman" panose="02020603050405020304" pitchFamily="18" charset="0"/>
              </a:rPr>
            </a:br>
            <a:br>
              <a:rPr lang="en-US" sz="1100" b="0" i="0" kern="1200" dirty="0">
                <a:solidFill>
                  <a:srgbClr val="EBEBEB"/>
                </a:solidFill>
                <a:latin typeface="Times New Roman" panose="02020603050405020304" pitchFamily="18" charset="0"/>
                <a:cs typeface="Times New Roman" panose="02020603050405020304" pitchFamily="18" charset="0"/>
              </a:rPr>
            </a:br>
            <a:br>
              <a:rPr lang="en-US" sz="1100" b="0" i="0" kern="1200" dirty="0">
                <a:solidFill>
                  <a:srgbClr val="EBEBEB"/>
                </a:solidFill>
                <a:latin typeface="Times New Roman" panose="02020603050405020304" pitchFamily="18" charset="0"/>
                <a:cs typeface="Times New Roman" panose="02020603050405020304" pitchFamily="18" charset="0"/>
              </a:rPr>
            </a:br>
            <a:br>
              <a:rPr lang="en-US" sz="1100" b="0" i="0" kern="1200" dirty="0">
                <a:solidFill>
                  <a:srgbClr val="EBEBEB"/>
                </a:solidFill>
                <a:latin typeface="Times New Roman" panose="02020603050405020304" pitchFamily="18" charset="0"/>
                <a:cs typeface="Times New Roman" panose="02020603050405020304" pitchFamily="18" charset="0"/>
              </a:rPr>
            </a:br>
            <a:br>
              <a:rPr lang="en-US" sz="1100" b="0" i="0" kern="1200" dirty="0">
                <a:solidFill>
                  <a:srgbClr val="EBEBEB"/>
                </a:solidFill>
                <a:latin typeface="Times New Roman" panose="02020603050405020304" pitchFamily="18" charset="0"/>
                <a:cs typeface="Times New Roman" panose="02020603050405020304" pitchFamily="18" charset="0"/>
              </a:rPr>
            </a:br>
            <a:br>
              <a:rPr lang="en-US" sz="1100" b="0" i="0" kern="1200" dirty="0">
                <a:solidFill>
                  <a:srgbClr val="EBEBEB"/>
                </a:solidFill>
                <a:latin typeface="Times New Roman" panose="02020603050405020304" pitchFamily="18" charset="0"/>
                <a:cs typeface="Times New Roman" panose="02020603050405020304" pitchFamily="18" charset="0"/>
              </a:rPr>
            </a:br>
            <a:br>
              <a:rPr lang="en-US" sz="1100" b="0" i="0" kern="1200" dirty="0">
                <a:solidFill>
                  <a:srgbClr val="EBEBEB"/>
                </a:solidFill>
                <a:latin typeface="Times New Roman" panose="02020603050405020304" pitchFamily="18" charset="0"/>
                <a:cs typeface="Times New Roman" panose="02020603050405020304" pitchFamily="18" charset="0"/>
              </a:rPr>
            </a:br>
            <a:br>
              <a:rPr lang="en-US" sz="1100" b="0" i="0" kern="1200" dirty="0">
                <a:solidFill>
                  <a:srgbClr val="EBEBEB"/>
                </a:solidFill>
                <a:latin typeface="Times New Roman" panose="02020603050405020304" pitchFamily="18" charset="0"/>
                <a:cs typeface="Times New Roman" panose="02020603050405020304" pitchFamily="18" charset="0"/>
              </a:rPr>
            </a:br>
            <a:br>
              <a:rPr lang="en-US" sz="2200" b="0" i="0" kern="1200" dirty="0">
                <a:solidFill>
                  <a:srgbClr val="EBEBEB"/>
                </a:solidFill>
                <a:latin typeface="Times New Roman" panose="02020603050405020304" pitchFamily="18" charset="0"/>
                <a:cs typeface="Times New Roman" panose="02020603050405020304" pitchFamily="18" charset="0"/>
              </a:rPr>
            </a:br>
            <a:br>
              <a:rPr lang="en-US" sz="1100" b="0" i="0" kern="1200" dirty="0">
                <a:solidFill>
                  <a:srgbClr val="EBEBEB"/>
                </a:solidFill>
                <a:latin typeface="Times New Roman" panose="02020603050405020304" pitchFamily="18" charset="0"/>
                <a:cs typeface="Times New Roman" panose="02020603050405020304" pitchFamily="18" charset="0"/>
              </a:rPr>
            </a:br>
            <a:endParaRPr lang="en-US" sz="1100" b="0" i="0" kern="1200" dirty="0">
              <a:solidFill>
                <a:srgbClr val="EBEBEB"/>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9395DF01-E955-48EE-A1AD-CF02020F6916}"/>
              </a:ext>
            </a:extLst>
          </p:cNvPr>
          <p:cNvSpPr txBox="1"/>
          <p:nvPr/>
        </p:nvSpPr>
        <p:spPr>
          <a:xfrm>
            <a:off x="520492" y="5586945"/>
            <a:ext cx="6188189" cy="3709642"/>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dirty="0">
                <a:solidFill>
                  <a:srgbClr val="FFFFFF"/>
                </a:solidFill>
                <a:latin typeface="+mj-lt"/>
                <a:ea typeface="+mj-ea"/>
                <a:cs typeface="+mj-cs"/>
              </a:rPr>
              <a:t>Notes:</a:t>
            </a:r>
          </a:p>
        </p:txBody>
      </p:sp>
      <p:pic>
        <p:nvPicPr>
          <p:cNvPr id="24" name="Graphic 6" descr="Books">
            <a:extLst>
              <a:ext uri="{FF2B5EF4-FFF2-40B4-BE49-F238E27FC236}">
                <a16:creationId xmlns:a16="http://schemas.microsoft.com/office/drawing/2014/main" id="{C559BBC7-24D1-4F40-822E-5B38BB4CA5A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657042" y="1928802"/>
            <a:ext cx="1875758" cy="1500198"/>
          </a:xfrm>
          <a:prstGeom prst="rect">
            <a:avLst/>
          </a:prstGeom>
          <a:effectLst/>
        </p:spPr>
      </p:pic>
      <p:sp>
        <p:nvSpPr>
          <p:cNvPr id="5" name="TextBox 4">
            <a:extLst>
              <a:ext uri="{FF2B5EF4-FFF2-40B4-BE49-F238E27FC236}">
                <a16:creationId xmlns:a16="http://schemas.microsoft.com/office/drawing/2014/main" id="{AD6EA728-7C6D-4110-B5A3-3C6DE1DB92A6}"/>
              </a:ext>
            </a:extLst>
          </p:cNvPr>
          <p:cNvSpPr txBox="1"/>
          <p:nvPr/>
        </p:nvSpPr>
        <p:spPr>
          <a:xfrm>
            <a:off x="7716138" y="4634947"/>
            <a:ext cx="4426123" cy="830997"/>
          </a:xfrm>
          <a:prstGeom prst="rect">
            <a:avLst/>
          </a:prstGeom>
          <a:noFill/>
          <a:ln>
            <a:solidFill>
              <a:schemeClr val="bg1"/>
            </a:solidFill>
          </a:ln>
        </p:spPr>
        <p:txBody>
          <a:bodyPr wrap="square" rtlCol="0">
            <a:spAutoFit/>
          </a:bodyPr>
          <a:lstStyle/>
          <a:p>
            <a:r>
              <a:rPr lang="en-GB" sz="2400" dirty="0">
                <a:latin typeface="Times New Roman" panose="02020603050405020304" pitchFamily="18" charset="0"/>
                <a:cs typeface="Times New Roman" panose="02020603050405020304" pitchFamily="18" charset="0"/>
              </a:rPr>
              <a:t>Literature review continued in references</a:t>
            </a:r>
          </a:p>
        </p:txBody>
      </p:sp>
      <p:pic>
        <p:nvPicPr>
          <p:cNvPr id="14" name="Audio 13">
            <a:hlinkClick r:id="" action="ppaction://media"/>
            <a:extLst>
              <a:ext uri="{FF2B5EF4-FFF2-40B4-BE49-F238E27FC236}">
                <a16:creationId xmlns:a16="http://schemas.microsoft.com/office/drawing/2014/main" id="{54D8B224-3279-4485-9F9C-4C005FA868A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2570592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advTm="103613">
        <p14:prism isInverted="1"/>
      </p:transition>
    </mc:Choice>
    <mc:Fallback xmlns="">
      <p:transition spd="slow" advTm="10361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B10DC66-8EFF-492C-8702-EEF57820124A}"/>
              </a:ext>
            </a:extLst>
          </p:cNvPr>
          <p:cNvSpPr txBox="1"/>
          <p:nvPr/>
        </p:nvSpPr>
        <p:spPr>
          <a:xfrm>
            <a:off x="4648880" y="387198"/>
            <a:ext cx="6204650" cy="5447645"/>
          </a:xfrm>
          <a:prstGeom prst="rect">
            <a:avLst/>
          </a:prstGeom>
          <a:noFill/>
        </p:spPr>
        <p:txBody>
          <a:bodyPr wrap="square" rtlCol="0">
            <a:spAutoFit/>
          </a:bodyPr>
          <a:lstStyle/>
          <a:p>
            <a:r>
              <a:rPr lang="en-GB" sz="3600" dirty="0">
                <a:latin typeface="Times New Roman" panose="02020603050405020304" pitchFamily="18" charset="0"/>
                <a:cs typeface="Times New Roman" panose="02020603050405020304" pitchFamily="18" charset="0"/>
              </a:rPr>
              <a:t>What is anthropology?</a:t>
            </a:r>
          </a:p>
          <a:p>
            <a:pPr fontAlgn="base"/>
            <a:r>
              <a:rPr lang="en-GB" sz="2400" dirty="0">
                <a:latin typeface="Times New Roman" panose="02020603050405020304" pitchFamily="18" charset="0"/>
                <a:cs typeface="Times New Roman" panose="02020603050405020304" pitchFamily="18" charset="0"/>
              </a:rPr>
              <a:t>Social anthropology is the study of human society and cultures, seeking  to form as understanding of peoples societal lives.</a:t>
            </a:r>
          </a:p>
          <a:p>
            <a:pPr fontAlgn="base"/>
            <a:r>
              <a:rPr lang="en-GB" sz="2400" dirty="0">
                <a:latin typeface="Times New Roman" panose="02020603050405020304" pitchFamily="18" charset="0"/>
                <a:cs typeface="Times New Roman" panose="02020603050405020304" pitchFamily="18" charset="0"/>
              </a:rPr>
              <a:t>Anthropological questions concern themselves with:</a:t>
            </a:r>
          </a:p>
          <a:p>
            <a:pPr fontAlgn="base"/>
            <a:endParaRPr lang="en-GB" sz="2400" dirty="0">
              <a:latin typeface="Times New Roman" panose="02020603050405020304" pitchFamily="18" charset="0"/>
              <a:cs typeface="Times New Roman" panose="02020603050405020304" pitchFamily="18" charset="0"/>
            </a:endParaRPr>
          </a:p>
          <a:p>
            <a:pPr fontAlgn="base"/>
            <a:r>
              <a:rPr lang="en-GB" sz="2400" dirty="0">
                <a:solidFill>
                  <a:schemeClr val="bg1"/>
                </a:solidFill>
                <a:latin typeface="Times New Roman" panose="02020603050405020304" pitchFamily="18" charset="0"/>
                <a:cs typeface="Times New Roman" panose="02020603050405020304" pitchFamily="18" charset="0"/>
              </a:rPr>
              <a:t>the organisation of societies,</a:t>
            </a:r>
          </a:p>
          <a:p>
            <a:pPr fontAlgn="base"/>
            <a:endParaRPr lang="en-GB" sz="2400" dirty="0">
              <a:latin typeface="Times New Roman" panose="02020603050405020304" pitchFamily="18" charset="0"/>
              <a:cs typeface="Times New Roman" panose="02020603050405020304" pitchFamily="18" charset="0"/>
            </a:endParaRPr>
          </a:p>
          <a:p>
            <a:pPr fontAlgn="base"/>
            <a:r>
              <a:rPr lang="en-GB" sz="2400" dirty="0">
                <a:solidFill>
                  <a:schemeClr val="bg1"/>
                </a:solidFill>
                <a:latin typeface="Times New Roman" panose="02020603050405020304" pitchFamily="18" charset="0"/>
                <a:cs typeface="Times New Roman" panose="02020603050405020304" pitchFamily="18" charset="0"/>
              </a:rPr>
              <a:t>the relationship of societal values and behaviours,</a:t>
            </a:r>
          </a:p>
          <a:p>
            <a:pPr fontAlgn="base"/>
            <a:endParaRPr lang="en-GB" sz="2400" dirty="0">
              <a:latin typeface="Times New Roman" panose="02020603050405020304" pitchFamily="18" charset="0"/>
              <a:cs typeface="Times New Roman" panose="02020603050405020304" pitchFamily="18" charset="0"/>
            </a:endParaRPr>
          </a:p>
          <a:p>
            <a:pPr fontAlgn="base"/>
            <a:r>
              <a:rPr lang="en-GB" sz="2400" dirty="0">
                <a:solidFill>
                  <a:schemeClr val="bg1"/>
                </a:solidFill>
                <a:latin typeface="Times New Roman" panose="02020603050405020304" pitchFamily="18" charset="0"/>
                <a:cs typeface="Times New Roman" panose="02020603050405020304" pitchFamily="18" charset="0"/>
              </a:rPr>
              <a:t>researching the how, why and what societies and cultures do.</a:t>
            </a:r>
          </a:p>
        </p:txBody>
      </p:sp>
      <p:pic>
        <p:nvPicPr>
          <p:cNvPr id="8" name="Picture 7">
            <a:extLst>
              <a:ext uri="{FF2B5EF4-FFF2-40B4-BE49-F238E27FC236}">
                <a16:creationId xmlns:a16="http://schemas.microsoft.com/office/drawing/2014/main" id="{706A2A87-BA42-4515-B07A-B55F456C340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29060" y="2046311"/>
            <a:ext cx="3920909" cy="2850218"/>
          </a:xfrm>
          <a:prstGeom prst="rect">
            <a:avLst/>
          </a:prstGeom>
        </p:spPr>
      </p:pic>
      <p:sp>
        <p:nvSpPr>
          <p:cNvPr id="10" name="TextBox 9">
            <a:extLst>
              <a:ext uri="{FF2B5EF4-FFF2-40B4-BE49-F238E27FC236}">
                <a16:creationId xmlns:a16="http://schemas.microsoft.com/office/drawing/2014/main" id="{6A6DF2A2-11C8-47E4-A4B7-BD9E9241CB57}"/>
              </a:ext>
            </a:extLst>
          </p:cNvPr>
          <p:cNvSpPr txBox="1"/>
          <p:nvPr/>
        </p:nvSpPr>
        <p:spPr>
          <a:xfrm>
            <a:off x="374833" y="5042521"/>
            <a:ext cx="3426426" cy="230832"/>
          </a:xfrm>
          <a:prstGeom prst="rect">
            <a:avLst/>
          </a:prstGeom>
          <a:noFill/>
        </p:spPr>
        <p:txBody>
          <a:bodyPr wrap="square" rtlCol="0">
            <a:spAutoFit/>
          </a:bodyPr>
          <a:lstStyle/>
          <a:p>
            <a:r>
              <a:rPr lang="en-GB" sz="900" dirty="0">
                <a:hlinkClick r:id="rId6" tooltip="https://paleoaerie.org/2015/09/"/>
              </a:rPr>
              <a:t>This Photo</a:t>
            </a:r>
            <a:r>
              <a:rPr lang="en-GB" sz="900" dirty="0"/>
              <a:t> by Unknown Author is licensed under </a:t>
            </a:r>
            <a:r>
              <a:rPr lang="en-GB" sz="900" dirty="0">
                <a:hlinkClick r:id="rId7" tooltip="https://creativecommons.org/licenses/by/3.0/"/>
              </a:rPr>
              <a:t>CC BY</a:t>
            </a:r>
            <a:endParaRPr lang="en-GB" sz="900" dirty="0"/>
          </a:p>
        </p:txBody>
      </p:sp>
      <p:sp>
        <p:nvSpPr>
          <p:cNvPr id="9" name="TextBox 8">
            <a:extLst>
              <a:ext uri="{FF2B5EF4-FFF2-40B4-BE49-F238E27FC236}">
                <a16:creationId xmlns:a16="http://schemas.microsoft.com/office/drawing/2014/main" id="{B97218F4-0ABB-47EF-9D67-46A104824C2E}"/>
              </a:ext>
            </a:extLst>
          </p:cNvPr>
          <p:cNvSpPr txBox="1"/>
          <p:nvPr/>
        </p:nvSpPr>
        <p:spPr>
          <a:xfrm>
            <a:off x="229060" y="387198"/>
            <a:ext cx="3920909" cy="646331"/>
          </a:xfrm>
          <a:prstGeom prst="rect">
            <a:avLst/>
          </a:prstGeom>
          <a:noFill/>
        </p:spPr>
        <p:txBody>
          <a:bodyPr wrap="square" rtlCol="0">
            <a:spAutoFit/>
          </a:bodyPr>
          <a:lstStyle/>
          <a:p>
            <a:r>
              <a:rPr lang="en-GB" dirty="0"/>
              <a:t>For the motion: Paula Rees-</a:t>
            </a:r>
            <a:r>
              <a:rPr lang="en-GB" dirty="0" err="1"/>
              <a:t>Rehwald</a:t>
            </a:r>
            <a:r>
              <a:rPr lang="en-GB" dirty="0"/>
              <a:t> (Lampeter).</a:t>
            </a:r>
          </a:p>
        </p:txBody>
      </p:sp>
      <p:pic>
        <p:nvPicPr>
          <p:cNvPr id="7" name="Audio 6">
            <a:hlinkClick r:id="" action="ppaction://media"/>
            <a:extLst>
              <a:ext uri="{FF2B5EF4-FFF2-40B4-BE49-F238E27FC236}">
                <a16:creationId xmlns:a16="http://schemas.microsoft.com/office/drawing/2014/main" id="{76BC7BD1-AF8E-47F5-8CEE-093A61222B4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183778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26502">
        <p15:prstTrans prst="peelOff"/>
      </p:transition>
    </mc:Choice>
    <mc:Fallback xmlns="">
      <p:transition spd="slow" advTm="265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0C659-F219-4B0C-941D-6C0AD690A8E5}"/>
              </a:ext>
            </a:extLst>
          </p:cNvPr>
          <p:cNvSpPr>
            <a:spLocks noGrp="1"/>
          </p:cNvSpPr>
          <p:nvPr>
            <p:ph type="title"/>
          </p:nvPr>
        </p:nvSpPr>
        <p:spPr>
          <a:xfrm>
            <a:off x="2969454" y="463829"/>
            <a:ext cx="9090023" cy="887894"/>
          </a:xfrm>
        </p:spPr>
        <p:txBody>
          <a:bodyPr>
            <a:normAutofit/>
          </a:bodyPr>
          <a:lstStyle/>
          <a:p>
            <a:pPr algn="ctr"/>
            <a:r>
              <a:rPr lang="en-GB" dirty="0">
                <a:solidFill>
                  <a:schemeClr val="tx1"/>
                </a:solidFill>
                <a:latin typeface="Times New Roman" panose="02020603050405020304" pitchFamily="18" charset="0"/>
                <a:cs typeface="Times New Roman" panose="02020603050405020304" pitchFamily="18" charset="0"/>
              </a:rPr>
              <a:t>What is Advocacy? </a:t>
            </a:r>
            <a:endParaRPr lang="en-GB" sz="2800" dirty="0">
              <a:solidFill>
                <a:schemeClr val="tx1"/>
              </a:solidFill>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F503D7B7-7021-4982-AC94-647602E4C432}"/>
              </a:ext>
            </a:extLst>
          </p:cNvPr>
          <p:cNvSpPr>
            <a:spLocks noGrp="1"/>
          </p:cNvSpPr>
          <p:nvPr>
            <p:ph type="body" sz="half" idx="2"/>
          </p:nvPr>
        </p:nvSpPr>
        <p:spPr>
          <a:xfrm>
            <a:off x="5618922" y="1934818"/>
            <a:ext cx="4903303" cy="3048000"/>
          </a:xfrm>
        </p:spPr>
        <p:txBody>
          <a:bodyPr>
            <a:normAutofit fontScale="92500" lnSpcReduction="10000"/>
          </a:bodyPr>
          <a:lstStyle/>
          <a:p>
            <a:r>
              <a:rPr lang="en-GB" sz="2600" dirty="0">
                <a:latin typeface="Times New Roman" panose="02020603050405020304" pitchFamily="18" charset="0"/>
                <a:cs typeface="Times New Roman" panose="02020603050405020304" pitchFamily="18" charset="0"/>
              </a:rPr>
              <a:t>Advocacy, broadly defined, seeks to represent the rights of individuals and groups with no voice. It promotes the rights and interests of people, to empower and act for themselves. (Stewart et al, 2013).</a:t>
            </a:r>
          </a:p>
          <a:p>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Overarching theme - Empowerment</a:t>
            </a:r>
          </a:p>
        </p:txBody>
      </p:sp>
      <p:pic>
        <p:nvPicPr>
          <p:cNvPr id="11" name="Picture 10">
            <a:extLst>
              <a:ext uri="{FF2B5EF4-FFF2-40B4-BE49-F238E27FC236}">
                <a16:creationId xmlns:a16="http://schemas.microsoft.com/office/drawing/2014/main" id="{E190C5D6-0D16-4A26-844B-2AF1979BEE9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03584" y="768627"/>
            <a:ext cx="4028658" cy="1166192"/>
          </a:xfrm>
          <a:prstGeom prst="rect">
            <a:avLst/>
          </a:prstGeom>
        </p:spPr>
      </p:pic>
      <p:sp>
        <p:nvSpPr>
          <p:cNvPr id="13" name="TextBox 12">
            <a:extLst>
              <a:ext uri="{FF2B5EF4-FFF2-40B4-BE49-F238E27FC236}">
                <a16:creationId xmlns:a16="http://schemas.microsoft.com/office/drawing/2014/main" id="{27FD5603-4A28-4503-948A-2F80AA897309}"/>
              </a:ext>
            </a:extLst>
          </p:cNvPr>
          <p:cNvSpPr txBox="1"/>
          <p:nvPr/>
        </p:nvSpPr>
        <p:spPr>
          <a:xfrm>
            <a:off x="503583" y="1934818"/>
            <a:ext cx="4028659" cy="3477875"/>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gn="ctr"/>
            <a:r>
              <a:rPr lang="en-GB" sz="2000" dirty="0">
                <a:solidFill>
                  <a:schemeClr val="tx1"/>
                </a:solidFill>
                <a:latin typeface="Times New Roman" panose="02020603050405020304" pitchFamily="18" charset="0"/>
                <a:cs typeface="Times New Roman" panose="02020603050405020304" pitchFamily="18" charset="0"/>
              </a:rPr>
              <a:t>The principles:</a:t>
            </a:r>
          </a:p>
          <a:p>
            <a:pPr algn="ctr"/>
            <a:endParaRPr lang="en-GB" sz="2000" dirty="0">
              <a:solidFill>
                <a:schemeClr val="tx1"/>
              </a:solidFill>
              <a:latin typeface="Times New Roman" panose="02020603050405020304" pitchFamily="18" charset="0"/>
              <a:cs typeface="Times New Roman" panose="02020603050405020304" pitchFamily="18" charset="0"/>
            </a:endParaRPr>
          </a:p>
          <a:p>
            <a:pPr algn="ctr"/>
            <a:r>
              <a:rPr lang="en-GB" sz="2000" dirty="0">
                <a:latin typeface="Times New Roman" panose="02020603050405020304" pitchFamily="18" charset="0"/>
                <a:cs typeface="Times New Roman" panose="02020603050405020304" pitchFamily="18" charset="0"/>
              </a:rPr>
              <a:t>. Clarity of purpose</a:t>
            </a:r>
          </a:p>
          <a:p>
            <a:pPr algn="ctr"/>
            <a:r>
              <a:rPr lang="en-GB" sz="2000" dirty="0">
                <a:latin typeface="Times New Roman" panose="02020603050405020304" pitchFamily="18" charset="0"/>
                <a:cs typeface="Times New Roman" panose="02020603050405020304" pitchFamily="18" charset="0"/>
              </a:rPr>
              <a:t>. Independence</a:t>
            </a:r>
          </a:p>
          <a:p>
            <a:pPr algn="ctr"/>
            <a:r>
              <a:rPr lang="en-GB" sz="2000" dirty="0">
                <a:latin typeface="Times New Roman" panose="02020603050405020304" pitchFamily="18" charset="0"/>
                <a:cs typeface="Times New Roman" panose="02020603050405020304" pitchFamily="18" charset="0"/>
              </a:rPr>
              <a:t>. Putting people first</a:t>
            </a:r>
          </a:p>
          <a:p>
            <a:pPr algn="ctr"/>
            <a:r>
              <a:rPr lang="en-GB" sz="2000" dirty="0">
                <a:latin typeface="Times New Roman" panose="02020603050405020304" pitchFamily="18" charset="0"/>
                <a:cs typeface="Times New Roman" panose="02020603050405020304" pitchFamily="18" charset="0"/>
              </a:rPr>
              <a:t>. Empowerment</a:t>
            </a:r>
          </a:p>
          <a:p>
            <a:pPr algn="ctr"/>
            <a:r>
              <a:rPr lang="en-GB" sz="2000" dirty="0">
                <a:latin typeface="Times New Roman" panose="02020603050405020304" pitchFamily="18" charset="0"/>
                <a:cs typeface="Times New Roman" panose="02020603050405020304" pitchFamily="18" charset="0"/>
              </a:rPr>
              <a:t>. Equal opportunity</a:t>
            </a:r>
          </a:p>
          <a:p>
            <a:pPr algn="ctr"/>
            <a:r>
              <a:rPr lang="en-GB" sz="2000" dirty="0">
                <a:latin typeface="Times New Roman" panose="02020603050405020304" pitchFamily="18" charset="0"/>
                <a:cs typeface="Times New Roman" panose="02020603050405020304" pitchFamily="18" charset="0"/>
              </a:rPr>
              <a:t>. Accessibility</a:t>
            </a:r>
          </a:p>
          <a:p>
            <a:pPr algn="ctr"/>
            <a:r>
              <a:rPr lang="en-GB" sz="2000" dirty="0">
                <a:latin typeface="Times New Roman" panose="02020603050405020304" pitchFamily="18" charset="0"/>
                <a:cs typeface="Times New Roman" panose="02020603050405020304" pitchFamily="18" charset="0"/>
              </a:rPr>
              <a:t>. Confidentiality and complaints </a:t>
            </a:r>
          </a:p>
          <a:p>
            <a:pPr algn="ctr"/>
            <a:r>
              <a:rPr lang="en-GB" sz="2000" dirty="0">
                <a:latin typeface="Times New Roman" panose="02020603050405020304" pitchFamily="18" charset="0"/>
                <a:cs typeface="Times New Roman" panose="02020603050405020304" pitchFamily="18" charset="0"/>
              </a:rPr>
              <a:t> </a:t>
            </a:r>
          </a:p>
          <a:p>
            <a:pPr algn="ctr"/>
            <a:r>
              <a:rPr lang="en-GB" sz="2000" dirty="0">
                <a:latin typeface="Times New Roman" panose="02020603050405020304" pitchFamily="18" charset="0"/>
                <a:cs typeface="Times New Roman" panose="02020603050405020304" pitchFamily="18" charset="0"/>
              </a:rPr>
              <a:t>    (Advocacy Charter, 2014).</a:t>
            </a:r>
          </a:p>
        </p:txBody>
      </p:sp>
      <p:pic>
        <p:nvPicPr>
          <p:cNvPr id="7" name="Audio 6">
            <a:hlinkClick r:id="" action="ppaction://media"/>
            <a:extLst>
              <a:ext uri="{FF2B5EF4-FFF2-40B4-BE49-F238E27FC236}">
                <a16:creationId xmlns:a16="http://schemas.microsoft.com/office/drawing/2014/main" id="{A1D2910B-FFF3-4316-B019-06BD3FBCF75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03080668"/>
      </p:ext>
    </p:extLst>
  </p:cSld>
  <p:clrMapOvr>
    <a:masterClrMapping/>
  </p:clrMapOvr>
  <mc:AlternateContent xmlns:mc="http://schemas.openxmlformats.org/markup-compatibility/2006" xmlns:p14="http://schemas.microsoft.com/office/powerpoint/2010/main">
    <mc:Choice Requires="p14">
      <p:transition spd="slow" p14:dur="2000" advTm="55404"/>
    </mc:Choice>
    <mc:Fallback xmlns="">
      <p:transition spd="slow" advTm="554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A7235-D72A-4EC7-95B1-B62409566F0B}"/>
              </a:ext>
            </a:extLst>
          </p:cNvPr>
          <p:cNvSpPr>
            <a:spLocks noGrp="1"/>
          </p:cNvSpPr>
          <p:nvPr>
            <p:ph type="title"/>
          </p:nvPr>
        </p:nvSpPr>
        <p:spPr>
          <a:xfrm>
            <a:off x="647701" y="172278"/>
            <a:ext cx="4765226" cy="1179444"/>
          </a:xfrm>
        </p:spPr>
        <p:txBody>
          <a:bodyPr vert="horz" lIns="91440" tIns="45720" rIns="91440" bIns="45720" rtlCol="0">
            <a:normAutofit fontScale="90000"/>
          </a:bodyPr>
          <a:lstStyle/>
          <a:p>
            <a:pPr algn="ctr">
              <a:lnSpc>
                <a:spcPct val="90000"/>
              </a:lnSpc>
            </a:pPr>
            <a:r>
              <a:rPr lang="en-US" sz="4000" dirty="0">
                <a:solidFill>
                  <a:srgbClr val="FFFFFF"/>
                </a:solidFill>
                <a:latin typeface="Times New Roman" panose="02020603050405020304" pitchFamily="18" charset="0"/>
                <a:cs typeface="Times New Roman" panose="02020603050405020304" pitchFamily="18" charset="0"/>
              </a:rPr>
              <a:t>Anthropological advocacy</a:t>
            </a:r>
            <a:br>
              <a:rPr lang="en-US" sz="3200" dirty="0">
                <a:solidFill>
                  <a:srgbClr val="FFFFFF"/>
                </a:solidFill>
              </a:rPr>
            </a:br>
            <a:br>
              <a:rPr lang="en-US" sz="3200" dirty="0">
                <a:solidFill>
                  <a:srgbClr val="FFFFFF"/>
                </a:solidFill>
              </a:rPr>
            </a:br>
            <a:r>
              <a:rPr lang="en-US" sz="2700" dirty="0">
                <a:latin typeface="Times New Roman" panose="02020603050405020304" pitchFamily="18" charset="0"/>
                <a:cs typeface="Times New Roman" panose="02020603050405020304" pitchFamily="18" charset="0"/>
              </a:rPr>
              <a:t>“Advocacy derives naturally from the practice of anthropology…it is an integral part of the process of representing other people’s views” (Layton, 1996: 40, cited in Kellett, 2009).</a:t>
            </a:r>
            <a:br>
              <a:rPr lang="en-US" sz="2700" dirty="0">
                <a:latin typeface="Times New Roman" panose="02020603050405020304" pitchFamily="18" charset="0"/>
                <a:cs typeface="Times New Roman" panose="02020603050405020304" pitchFamily="18" charset="0"/>
              </a:rPr>
            </a:br>
            <a:endParaRPr lang="en-US" sz="2700" dirty="0"/>
          </a:p>
        </p:txBody>
      </p:sp>
      <p:sp>
        <p:nvSpPr>
          <p:cNvPr id="44" name="Content Placeholder 35">
            <a:extLst>
              <a:ext uri="{FF2B5EF4-FFF2-40B4-BE49-F238E27FC236}">
                <a16:creationId xmlns:a16="http://schemas.microsoft.com/office/drawing/2014/main" id="{1A40FF15-D201-442A-9112-FD2AAC28DC64}"/>
              </a:ext>
            </a:extLst>
          </p:cNvPr>
          <p:cNvSpPr>
            <a:spLocks noGrp="1"/>
          </p:cNvSpPr>
          <p:nvPr>
            <p:ph idx="1"/>
          </p:nvPr>
        </p:nvSpPr>
        <p:spPr>
          <a:xfrm>
            <a:off x="647701" y="3960315"/>
            <a:ext cx="4764245" cy="1724867"/>
          </a:xfrm>
        </p:spPr>
        <p:style>
          <a:lnRef idx="2">
            <a:schemeClr val="dk1"/>
          </a:lnRef>
          <a:fillRef idx="1">
            <a:schemeClr val="lt1"/>
          </a:fillRef>
          <a:effectRef idx="0">
            <a:schemeClr val="dk1"/>
          </a:effectRef>
          <a:fontRef idx="minor">
            <a:schemeClr val="dk1"/>
          </a:fontRef>
        </p:style>
        <p:txBody>
          <a:bodyPr>
            <a:normAutofit/>
          </a:bodyPr>
          <a:lstStyle/>
          <a:p>
            <a:r>
              <a:rPr lang="en-US" b="1" dirty="0">
                <a:solidFill>
                  <a:schemeClr val="bg1"/>
                </a:solidFill>
                <a:latin typeface="Times New Roman" panose="02020603050405020304" pitchFamily="18" charset="0"/>
                <a:cs typeface="Times New Roman" panose="02020603050405020304" pitchFamily="18" charset="0"/>
              </a:rPr>
              <a:t>Reasons for anthropological advocacy:</a:t>
            </a:r>
          </a:p>
          <a:p>
            <a:r>
              <a:rPr lang="en-US" dirty="0">
                <a:solidFill>
                  <a:schemeClr val="bg1"/>
                </a:solidFill>
                <a:latin typeface="Times New Roman" panose="02020603050405020304" pitchFamily="18" charset="0"/>
                <a:cs typeface="Times New Roman" panose="02020603050405020304" pitchFamily="18" charset="0"/>
              </a:rPr>
              <a:t>Land dispute</a:t>
            </a:r>
          </a:p>
          <a:p>
            <a:r>
              <a:rPr lang="en-US" dirty="0">
                <a:solidFill>
                  <a:schemeClr val="bg1"/>
                </a:solidFill>
                <a:latin typeface="Times New Roman" panose="02020603050405020304" pitchFamily="18" charset="0"/>
                <a:cs typeface="Times New Roman" panose="02020603050405020304" pitchFamily="18" charset="0"/>
              </a:rPr>
              <a:t>Water disputes</a:t>
            </a:r>
          </a:p>
          <a:p>
            <a:r>
              <a:rPr lang="en-US" dirty="0">
                <a:solidFill>
                  <a:schemeClr val="bg1"/>
                </a:solidFill>
                <a:latin typeface="Times New Roman" panose="02020603050405020304" pitchFamily="18" charset="0"/>
                <a:cs typeface="Times New Roman" panose="02020603050405020304" pitchFamily="18" charset="0"/>
              </a:rPr>
              <a:t>Food disputes</a:t>
            </a:r>
          </a:p>
          <a:p>
            <a:endParaRPr lang="en-US" dirty="0">
              <a:solidFill>
                <a:schemeClr val="bg1"/>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3F130F39-BD61-480E-9952-3958E5A3A0E5}"/>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4243" r="30434" b="4"/>
          <a:stretch/>
        </p:blipFill>
        <p:spPr>
          <a:xfrm>
            <a:off x="6097587" y="10"/>
            <a:ext cx="3047208" cy="2623857"/>
          </a:xfrm>
          <a:prstGeom prst="rect">
            <a:avLst/>
          </a:prstGeom>
        </p:spPr>
      </p:pic>
      <p:pic>
        <p:nvPicPr>
          <p:cNvPr id="15" name="Picture 14">
            <a:extLst>
              <a:ext uri="{FF2B5EF4-FFF2-40B4-BE49-F238E27FC236}">
                <a16:creationId xmlns:a16="http://schemas.microsoft.com/office/drawing/2014/main" id="{C16BF487-7EE5-4E47-85DE-C77D87197FD1}"/>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0976" r="2013" b="-2"/>
          <a:stretch/>
        </p:blipFill>
        <p:spPr>
          <a:xfrm>
            <a:off x="9148019" y="10"/>
            <a:ext cx="3043981" cy="2623857"/>
          </a:xfrm>
          <a:prstGeom prst="rect">
            <a:avLst/>
          </a:prstGeom>
        </p:spPr>
      </p:pic>
      <p:pic>
        <p:nvPicPr>
          <p:cNvPr id="45" name="Content Placeholder 4">
            <a:extLst>
              <a:ext uri="{FF2B5EF4-FFF2-40B4-BE49-F238E27FC236}">
                <a16:creationId xmlns:a16="http://schemas.microsoft.com/office/drawing/2014/main" id="{A3CCBC00-D5AA-4B3E-9344-AA07FE351CBB}"/>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l="3913" r="-3" b="-3"/>
          <a:stretch/>
        </p:blipFill>
        <p:spPr>
          <a:xfrm>
            <a:off x="6097590" y="2624333"/>
            <a:ext cx="6094409" cy="4233667"/>
          </a:xfrm>
          <a:prstGeom prst="rect">
            <a:avLst/>
          </a:prstGeom>
        </p:spPr>
      </p:pic>
      <p:sp>
        <p:nvSpPr>
          <p:cNvPr id="6" name="TextBox 5">
            <a:extLst>
              <a:ext uri="{FF2B5EF4-FFF2-40B4-BE49-F238E27FC236}">
                <a16:creationId xmlns:a16="http://schemas.microsoft.com/office/drawing/2014/main" id="{47029015-4E8C-4456-AFD4-42E0964F68D6}"/>
              </a:ext>
            </a:extLst>
          </p:cNvPr>
          <p:cNvSpPr txBox="1"/>
          <p:nvPr/>
        </p:nvSpPr>
        <p:spPr>
          <a:xfrm>
            <a:off x="9511458" y="6657945"/>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1" tooltip="https://commons.wikimedia.org/wiki/File:Water_distribution_in_Horn_of_Africa.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1" name="TextBox 10">
            <a:extLst>
              <a:ext uri="{FF2B5EF4-FFF2-40B4-BE49-F238E27FC236}">
                <a16:creationId xmlns:a16="http://schemas.microsoft.com/office/drawing/2014/main" id="{75A940A6-D64C-40EC-9F9B-8EA95E360481}"/>
              </a:ext>
            </a:extLst>
          </p:cNvPr>
          <p:cNvSpPr txBox="1"/>
          <p:nvPr/>
        </p:nvSpPr>
        <p:spPr>
          <a:xfrm>
            <a:off x="6435399" y="2423812"/>
            <a:ext cx="270939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toronto.mediacoop.ca/story/grassy-narrows-first-nation-demands-ontario-halt-c/3125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16" name="TextBox 15">
            <a:extLst>
              <a:ext uri="{FF2B5EF4-FFF2-40B4-BE49-F238E27FC236}">
                <a16:creationId xmlns:a16="http://schemas.microsoft.com/office/drawing/2014/main" id="{927A2C47-9859-406F-96C0-53B855F46D9D}"/>
              </a:ext>
            </a:extLst>
          </p:cNvPr>
          <p:cNvSpPr txBox="1"/>
          <p:nvPr/>
        </p:nvSpPr>
        <p:spPr>
          <a:xfrm>
            <a:off x="9511459" y="2423812"/>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haciaunagestionsostenible.blogspot.com/2011/08/porque-ahora.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7" name="Audio 6">
            <a:hlinkClick r:id="" action="ppaction://media"/>
            <a:extLst>
              <a:ext uri="{FF2B5EF4-FFF2-40B4-BE49-F238E27FC236}">
                <a16:creationId xmlns:a16="http://schemas.microsoft.com/office/drawing/2014/main" id="{08A8BA07-2314-4884-9C20-F3F05787A758}"/>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11399758"/>
      </p:ext>
    </p:extLst>
  </p:cSld>
  <p:clrMapOvr>
    <a:masterClrMapping/>
  </p:clrMapOvr>
  <mc:AlternateContent xmlns:mc="http://schemas.openxmlformats.org/markup-compatibility/2006" xmlns:p14="http://schemas.microsoft.com/office/powerpoint/2010/main">
    <mc:Choice Requires="p14">
      <p:transition spd="slow" p14:dur="1600" advTm="58206">
        <p14:prism isInverted="1"/>
      </p:transition>
    </mc:Choice>
    <mc:Fallback xmlns="">
      <p:transition spd="slow" advTm="5820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A416F-4DE3-464F-9913-4EA940121A80}"/>
              </a:ext>
            </a:extLst>
          </p:cNvPr>
          <p:cNvSpPr>
            <a:spLocks noGrp="1"/>
          </p:cNvSpPr>
          <p:nvPr>
            <p:ph type="title"/>
          </p:nvPr>
        </p:nvSpPr>
        <p:spPr>
          <a:xfrm>
            <a:off x="653143" y="1258958"/>
            <a:ext cx="4315375" cy="4643440"/>
          </a:xfrm>
        </p:spPr>
        <p:txBody>
          <a:bodyPr>
            <a:normAutofit/>
          </a:bodyPr>
          <a:lstStyle/>
          <a:p>
            <a:r>
              <a:rPr lang="en-GB" sz="4000" dirty="0">
                <a:solidFill>
                  <a:schemeClr val="tx1"/>
                </a:solidFill>
                <a:latin typeface="Times New Roman" panose="02020603050405020304" pitchFamily="18" charset="0"/>
                <a:cs typeface="Times New Roman" panose="02020603050405020304" pitchFamily="18" charset="0"/>
              </a:rPr>
              <a:t>Insider</a:t>
            </a:r>
            <a:br>
              <a:rPr lang="en-GB" sz="4000" dirty="0">
                <a:solidFill>
                  <a:schemeClr val="tx1"/>
                </a:solidFill>
                <a:latin typeface="Times New Roman" panose="02020603050405020304" pitchFamily="18" charset="0"/>
                <a:cs typeface="Times New Roman" panose="02020603050405020304" pitchFamily="18" charset="0"/>
              </a:rPr>
            </a:br>
            <a:r>
              <a:rPr lang="en-GB" sz="2000" dirty="0">
                <a:solidFill>
                  <a:schemeClr val="tx1"/>
                </a:solidFill>
                <a:latin typeface="Times New Roman" panose="02020603050405020304" pitchFamily="18" charset="0"/>
                <a:cs typeface="Times New Roman" panose="02020603050405020304" pitchFamily="18" charset="0"/>
              </a:rPr>
              <a:t>Having an intimate knowledge and understanding of a social and cultural structure as a result of social immersion, on the researchers part, within the native complexities of the studied society (</a:t>
            </a:r>
            <a:r>
              <a:rPr lang="en-GB" sz="2000" dirty="0" err="1">
                <a:solidFill>
                  <a:schemeClr val="tx1"/>
                </a:solidFill>
                <a:latin typeface="Times New Roman" panose="02020603050405020304" pitchFamily="18" charset="0"/>
                <a:cs typeface="Times New Roman" panose="02020603050405020304" pitchFamily="18" charset="0"/>
              </a:rPr>
              <a:t>Kanuha</a:t>
            </a:r>
            <a:r>
              <a:rPr lang="en-GB" sz="2000" dirty="0">
                <a:solidFill>
                  <a:schemeClr val="tx1"/>
                </a:solidFill>
                <a:latin typeface="Times New Roman" panose="02020603050405020304" pitchFamily="18" charset="0"/>
                <a:cs typeface="Times New Roman" panose="02020603050405020304" pitchFamily="18" charset="0"/>
              </a:rPr>
              <a:t>, 2000).</a:t>
            </a:r>
          </a:p>
        </p:txBody>
      </p:sp>
      <p:pic>
        <p:nvPicPr>
          <p:cNvPr id="29" name="Content Placeholder 28">
            <a:extLst>
              <a:ext uri="{FF2B5EF4-FFF2-40B4-BE49-F238E27FC236}">
                <a16:creationId xmlns:a16="http://schemas.microsoft.com/office/drawing/2014/main" id="{80E233B2-DAB4-4B80-8360-2DE990861018}"/>
              </a:ext>
            </a:extLst>
          </p:cNvPr>
          <p:cNvPicPr>
            <a:picLocks noGrp="1" noChangeAspect="1"/>
          </p:cNvPicPr>
          <p:nvPr>
            <p:ph idx="1"/>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832035" y="4378619"/>
            <a:ext cx="2650435" cy="1390892"/>
          </a:xfrm>
        </p:spPr>
      </p:pic>
      <p:sp>
        <p:nvSpPr>
          <p:cNvPr id="16" name="Arrow: Curved Up 15">
            <a:extLst>
              <a:ext uri="{FF2B5EF4-FFF2-40B4-BE49-F238E27FC236}">
                <a16:creationId xmlns:a16="http://schemas.microsoft.com/office/drawing/2014/main" id="{0B730F7D-ED90-4BAE-ADFA-410F5771A5F5}"/>
              </a:ext>
            </a:extLst>
          </p:cNvPr>
          <p:cNvSpPr/>
          <p:nvPr/>
        </p:nvSpPr>
        <p:spPr>
          <a:xfrm rot="10800000">
            <a:off x="1286933" y="169522"/>
            <a:ext cx="1715911" cy="1222212"/>
          </a:xfrm>
          <a:prstGeom prst="curvedUpArrow">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solidFill>
                <a:schemeClr val="tx1"/>
              </a:solidFill>
            </a:endParaRPr>
          </a:p>
        </p:txBody>
      </p:sp>
      <p:sp>
        <p:nvSpPr>
          <p:cNvPr id="18" name="Arrow: Curved Up 17">
            <a:extLst>
              <a:ext uri="{FF2B5EF4-FFF2-40B4-BE49-F238E27FC236}">
                <a16:creationId xmlns:a16="http://schemas.microsoft.com/office/drawing/2014/main" id="{82552F4A-C295-46B3-AB29-356C4163618C}"/>
              </a:ext>
            </a:extLst>
          </p:cNvPr>
          <p:cNvSpPr/>
          <p:nvPr/>
        </p:nvSpPr>
        <p:spPr>
          <a:xfrm>
            <a:off x="7223483" y="115359"/>
            <a:ext cx="1965673" cy="1143599"/>
          </a:xfrm>
          <a:prstGeom prst="curvedUpArrow">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solidFill>
                <a:schemeClr val="tx1"/>
              </a:solidFill>
            </a:endParaRPr>
          </a:p>
        </p:txBody>
      </p:sp>
      <p:pic>
        <p:nvPicPr>
          <p:cNvPr id="24" name="Picture 23">
            <a:extLst>
              <a:ext uri="{FF2B5EF4-FFF2-40B4-BE49-F238E27FC236}">
                <a16:creationId xmlns:a16="http://schemas.microsoft.com/office/drawing/2014/main" id="{31D61C77-AC8B-470C-BA3A-4D063FA5F243}"/>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432603" y="4474488"/>
            <a:ext cx="2756453" cy="1560687"/>
          </a:xfrm>
          <a:prstGeom prst="rect">
            <a:avLst/>
          </a:prstGeom>
        </p:spPr>
      </p:pic>
      <p:sp>
        <p:nvSpPr>
          <p:cNvPr id="30" name="TextBox 29">
            <a:extLst>
              <a:ext uri="{FF2B5EF4-FFF2-40B4-BE49-F238E27FC236}">
                <a16:creationId xmlns:a16="http://schemas.microsoft.com/office/drawing/2014/main" id="{F0ABF4A2-CE37-419F-B45E-A3A7ED832ECD}"/>
              </a:ext>
            </a:extLst>
          </p:cNvPr>
          <p:cNvSpPr txBox="1"/>
          <p:nvPr/>
        </p:nvSpPr>
        <p:spPr>
          <a:xfrm>
            <a:off x="7223483" y="5792162"/>
            <a:ext cx="3736975" cy="230832"/>
          </a:xfrm>
          <a:prstGeom prst="rect">
            <a:avLst/>
          </a:prstGeom>
          <a:noFill/>
        </p:spPr>
        <p:txBody>
          <a:bodyPr wrap="square" rtlCol="0">
            <a:spAutoFit/>
          </a:bodyPr>
          <a:lstStyle/>
          <a:p>
            <a:r>
              <a:rPr lang="en-GB" sz="900" dirty="0">
                <a:hlinkClick r:id="rId7" tooltip="http://www.redesymarketing.com/como-crear-tu-marca-personal-desde-cero/"/>
              </a:rPr>
              <a:t>Photo</a:t>
            </a:r>
            <a:r>
              <a:rPr lang="en-GB" sz="900" dirty="0"/>
              <a:t>s by Unknown Author is licensed under </a:t>
            </a:r>
            <a:r>
              <a:rPr lang="en-GB" sz="900" dirty="0">
                <a:hlinkClick r:id="rId10" tooltip="https://creativecommons.org/licenses/by-nc-nd/3.0/"/>
              </a:rPr>
              <a:t>CC BY-NC-ND</a:t>
            </a:r>
            <a:endParaRPr lang="en-GB" sz="900" dirty="0"/>
          </a:p>
        </p:txBody>
      </p:sp>
      <p:sp>
        <p:nvSpPr>
          <p:cNvPr id="36" name="TextBox 35">
            <a:extLst>
              <a:ext uri="{FF2B5EF4-FFF2-40B4-BE49-F238E27FC236}">
                <a16:creationId xmlns:a16="http://schemas.microsoft.com/office/drawing/2014/main" id="{09A65E91-0279-4B9E-BEAF-3A576B7978EE}"/>
              </a:ext>
            </a:extLst>
          </p:cNvPr>
          <p:cNvSpPr txBox="1"/>
          <p:nvPr/>
        </p:nvSpPr>
        <p:spPr>
          <a:xfrm>
            <a:off x="7223483" y="976365"/>
            <a:ext cx="4315376" cy="3785652"/>
          </a:xfrm>
          <a:prstGeom prst="rect">
            <a:avLst/>
          </a:prstGeom>
          <a:noFill/>
        </p:spPr>
        <p:txBody>
          <a:bodyPr wrap="square" rtlCol="0">
            <a:spAutoFit/>
          </a:bodyPr>
          <a:lstStyle/>
          <a:p>
            <a:pPr algn="ctr"/>
            <a:r>
              <a:rPr lang="en-GB" sz="4000" dirty="0">
                <a:latin typeface="Times New Roman" panose="02020603050405020304" pitchFamily="18" charset="0"/>
                <a:cs typeface="Times New Roman" panose="02020603050405020304" pitchFamily="18" charset="0"/>
              </a:rPr>
              <a:t>Outsider</a:t>
            </a:r>
          </a:p>
          <a:p>
            <a:r>
              <a:rPr lang="en-GB" sz="2000" dirty="0">
                <a:latin typeface="Times New Roman" panose="02020603050405020304" pitchFamily="18" charset="0"/>
                <a:cs typeface="Times New Roman" panose="02020603050405020304" pitchFamily="18" charset="0"/>
              </a:rPr>
              <a:t>Remaining impartial as a researcher, assuming a non-biased, non-judgemental stance, with an elimination of all prior subject knowledge, in order to study a person or social groups, personal, cosmological, spiritual, cultural beliefs, values and practices (Malinowski, 1954).</a:t>
            </a:r>
          </a:p>
          <a:p>
            <a:pPr algn="ctr"/>
            <a:endParaRPr lang="en-GB" sz="4000" dirty="0">
              <a:latin typeface="Times New Roman" panose="02020603050405020304" pitchFamily="18" charset="0"/>
              <a:cs typeface="Times New Roman" panose="02020603050405020304" pitchFamily="18" charset="0"/>
            </a:endParaRPr>
          </a:p>
        </p:txBody>
      </p:sp>
      <p:pic>
        <p:nvPicPr>
          <p:cNvPr id="3" name="Audio 2">
            <a:hlinkClick r:id="" action="ppaction://media"/>
            <a:extLst>
              <a:ext uri="{FF2B5EF4-FFF2-40B4-BE49-F238E27FC236}">
                <a16:creationId xmlns:a16="http://schemas.microsoft.com/office/drawing/2014/main" id="{4073FBCC-76FF-4F03-B434-DD40E26A108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2787051"/>
      </p:ext>
    </p:extLst>
  </p:cSld>
  <p:clrMapOvr>
    <a:masterClrMapping/>
  </p:clrMapOvr>
  <p:transition spd="slow" advTm="119756">
    <p:wheel spokes="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09BDE-EBE0-4E4B-AFD3-AF58CF0A119B}"/>
              </a:ext>
            </a:extLst>
          </p:cNvPr>
          <p:cNvSpPr>
            <a:spLocks noGrp="1"/>
          </p:cNvSpPr>
          <p:nvPr>
            <p:ph type="title"/>
          </p:nvPr>
        </p:nvSpPr>
        <p:spPr>
          <a:xfrm>
            <a:off x="969425" y="192157"/>
            <a:ext cx="9261254" cy="4585252"/>
          </a:xfrm>
        </p:spPr>
        <p:txBody>
          <a:bodyPr vert="horz" lIns="91440" tIns="45720" rIns="91440" bIns="45720" rtlCol="0" anchor="b">
            <a:normAutofit fontScale="90000"/>
          </a:bodyPr>
          <a:lstStyle/>
          <a:p>
            <a:pPr algn="ctr"/>
            <a:br>
              <a:rPr lang="en-US" sz="3200" b="1" i="0" kern="1200" dirty="0">
                <a:solidFill>
                  <a:schemeClr val="tx2"/>
                </a:solidFill>
                <a:latin typeface="Times New Roman" panose="02020603050405020304" pitchFamily="18" charset="0"/>
                <a:cs typeface="Times New Roman" panose="02020603050405020304" pitchFamily="18" charset="0"/>
              </a:rPr>
            </a:br>
            <a:br>
              <a:rPr lang="en-US" sz="3200" b="1" i="0" kern="1200" dirty="0">
                <a:solidFill>
                  <a:schemeClr val="tx2"/>
                </a:solidFill>
                <a:latin typeface="Times New Roman" panose="02020603050405020304" pitchFamily="18" charset="0"/>
                <a:cs typeface="Times New Roman" panose="02020603050405020304" pitchFamily="18" charset="0"/>
              </a:rPr>
            </a:br>
            <a:r>
              <a:rPr lang="en-US" sz="3600" b="1" i="0" kern="1200" dirty="0">
                <a:solidFill>
                  <a:schemeClr val="tx2"/>
                </a:solidFill>
                <a:latin typeface="Times New Roman" panose="02020603050405020304" pitchFamily="18" charset="0"/>
                <a:cs typeface="Times New Roman" panose="02020603050405020304" pitchFamily="18" charset="0"/>
              </a:rPr>
              <a:t>How to engage?</a:t>
            </a:r>
            <a:br>
              <a:rPr lang="en-US" sz="3600" b="1" i="0" kern="1200" dirty="0">
                <a:solidFill>
                  <a:schemeClr val="tx2"/>
                </a:solidFill>
                <a:latin typeface="Times New Roman" panose="02020603050405020304" pitchFamily="18" charset="0"/>
                <a:cs typeface="Times New Roman" panose="02020603050405020304" pitchFamily="18" charset="0"/>
              </a:rPr>
            </a:br>
            <a:br>
              <a:rPr lang="en-US" sz="3200" b="1" i="0" kern="1200" dirty="0">
                <a:solidFill>
                  <a:schemeClr val="tx2"/>
                </a:solidFill>
                <a:latin typeface="Times New Roman" panose="02020603050405020304" pitchFamily="18" charset="0"/>
                <a:cs typeface="Times New Roman" panose="02020603050405020304" pitchFamily="18" charset="0"/>
              </a:rPr>
            </a:br>
            <a:r>
              <a:rPr lang="en-US" sz="3200" b="1" i="0" kern="1200" dirty="0">
                <a:solidFill>
                  <a:schemeClr val="tx2"/>
                </a:solidFill>
                <a:latin typeface="Times New Roman" panose="02020603050405020304" pitchFamily="18" charset="0"/>
                <a:cs typeface="Times New Roman" panose="02020603050405020304" pitchFamily="18" charset="0"/>
              </a:rPr>
              <a:t>Reflexivity</a:t>
            </a:r>
            <a:r>
              <a:rPr lang="en-US" sz="3200" dirty="0">
                <a:latin typeface="Times New Roman" panose="02020603050405020304" pitchFamily="18" charset="0"/>
                <a:cs typeface="Times New Roman" panose="02020603050405020304" pitchFamily="18" charset="0"/>
              </a:rPr>
              <a:t> </a:t>
            </a:r>
            <a:r>
              <a:rPr lang="en-US" sz="2700" b="0" i="0" kern="1200" dirty="0">
                <a:solidFill>
                  <a:schemeClr val="tx1"/>
                </a:solidFill>
                <a:latin typeface="Times New Roman" panose="02020603050405020304" pitchFamily="18" charset="0"/>
                <a:cs typeface="Times New Roman" panose="02020603050405020304" pitchFamily="18" charset="0"/>
              </a:rPr>
              <a:t>- awareness of one’s self in the field work,</a:t>
            </a:r>
            <a:br>
              <a:rPr lang="en-US" sz="2700" b="0" i="0" kern="1200" dirty="0">
                <a:solidFill>
                  <a:schemeClr val="tx1"/>
                </a:solidFill>
                <a:latin typeface="Times New Roman" panose="02020603050405020304" pitchFamily="18" charset="0"/>
                <a:cs typeface="Times New Roman" panose="02020603050405020304" pitchFamily="18" charset="0"/>
              </a:rPr>
            </a:br>
            <a:br>
              <a:rPr lang="en-US" sz="2700" b="0" i="0" kern="1200" dirty="0">
                <a:solidFill>
                  <a:schemeClr val="tx1"/>
                </a:solidFill>
                <a:latin typeface="Times New Roman" panose="02020603050405020304" pitchFamily="18" charset="0"/>
                <a:cs typeface="Times New Roman" panose="02020603050405020304" pitchFamily="18" charset="0"/>
              </a:rPr>
            </a:br>
            <a:r>
              <a:rPr lang="en-US" sz="2700" b="0" i="0" kern="1200" dirty="0">
                <a:solidFill>
                  <a:schemeClr val="tx1"/>
                </a:solidFill>
                <a:latin typeface="Times New Roman" panose="02020603050405020304" pitchFamily="18" charset="0"/>
                <a:cs typeface="Times New Roman" panose="02020603050405020304" pitchFamily="18" charset="0"/>
              </a:rPr>
              <a:t>- the ability to remain objective and unbiased in all aspects,</a:t>
            </a:r>
            <a:br>
              <a:rPr lang="en-US" sz="2700" b="0" i="0" kern="1200" dirty="0">
                <a:solidFill>
                  <a:schemeClr val="tx1"/>
                </a:solidFill>
                <a:latin typeface="Times New Roman" panose="02020603050405020304" pitchFamily="18" charset="0"/>
                <a:cs typeface="Times New Roman" panose="02020603050405020304" pitchFamily="18" charset="0"/>
              </a:rPr>
            </a:br>
            <a:br>
              <a:rPr lang="en-US" sz="2700" b="0" i="0" kern="1200" dirty="0">
                <a:solidFill>
                  <a:schemeClr val="tx1"/>
                </a:solidFill>
                <a:latin typeface="Times New Roman" panose="02020603050405020304" pitchFamily="18" charset="0"/>
                <a:cs typeface="Times New Roman" panose="02020603050405020304" pitchFamily="18" charset="0"/>
              </a:rPr>
            </a:br>
            <a:r>
              <a:rPr lang="en-US" sz="2700" b="0" i="0" kern="1200" dirty="0">
                <a:solidFill>
                  <a:schemeClr val="tx1"/>
                </a:solidFill>
                <a:latin typeface="Times New Roman" panose="02020603050405020304" pitchFamily="18" charset="0"/>
                <a:cs typeface="Times New Roman" panose="02020603050405020304" pitchFamily="18" charset="0"/>
              </a:rPr>
              <a:t> - avoid contamination of the findings in order to obtain accurate data.</a:t>
            </a:r>
            <a:br>
              <a:rPr lang="en-US" sz="2700" b="0" i="0" kern="1200" dirty="0">
                <a:solidFill>
                  <a:schemeClr val="tx1"/>
                </a:solidFill>
                <a:latin typeface="Times New Roman" panose="02020603050405020304" pitchFamily="18" charset="0"/>
                <a:cs typeface="Times New Roman" panose="02020603050405020304" pitchFamily="18" charset="0"/>
              </a:rPr>
            </a:br>
            <a:r>
              <a:rPr lang="en-US" sz="2700" b="0" i="0" kern="1200" dirty="0">
                <a:solidFill>
                  <a:schemeClr val="tx1"/>
                </a:solidFill>
                <a:latin typeface="Times New Roman" panose="02020603050405020304" pitchFamily="18" charset="0"/>
                <a:cs typeface="Times New Roman" panose="02020603050405020304" pitchFamily="18" charset="0"/>
              </a:rPr>
              <a:t>(Haynes, 2017.p5).</a:t>
            </a:r>
            <a:br>
              <a:rPr lang="en-US" sz="2700" b="0" i="0" kern="1200" dirty="0">
                <a:solidFill>
                  <a:schemeClr val="tx1"/>
                </a:solidFill>
                <a:latin typeface="Times New Roman" panose="02020603050405020304" pitchFamily="18" charset="0"/>
                <a:cs typeface="Times New Roman" panose="02020603050405020304" pitchFamily="18" charset="0"/>
              </a:rPr>
            </a:br>
            <a:br>
              <a:rPr lang="en-US" sz="2700" b="0" i="0" kern="1200" dirty="0">
                <a:solidFill>
                  <a:schemeClr val="tx1"/>
                </a:solidFill>
                <a:latin typeface="Times New Roman" panose="02020603050405020304" pitchFamily="18" charset="0"/>
                <a:cs typeface="Times New Roman" panose="02020603050405020304" pitchFamily="18" charset="0"/>
              </a:rPr>
            </a:br>
            <a:br>
              <a:rPr lang="en-US" sz="2000" b="0" i="0" kern="1200" dirty="0">
                <a:solidFill>
                  <a:schemeClr val="tx2"/>
                </a:solidFill>
                <a:latin typeface="Times New Roman" panose="02020603050405020304" pitchFamily="18" charset="0"/>
                <a:cs typeface="Times New Roman" panose="02020603050405020304" pitchFamily="18" charset="0"/>
              </a:rPr>
            </a:br>
            <a:endParaRPr lang="en-US" sz="2000" b="0" i="0" kern="1200" dirty="0">
              <a:solidFill>
                <a:schemeClr val="tx2"/>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EF1E7696-706E-4210-8E18-5C2BF13583BF}"/>
              </a:ext>
            </a:extLst>
          </p:cNvPr>
          <p:cNvSpPr txBox="1"/>
          <p:nvPr/>
        </p:nvSpPr>
        <p:spPr>
          <a:xfrm>
            <a:off x="1332089" y="4458250"/>
            <a:ext cx="9441928" cy="1384995"/>
          </a:xfrm>
          <a:prstGeom prst="rect">
            <a:avLst/>
          </a:prstGeom>
          <a:noFill/>
        </p:spPr>
        <p:txBody>
          <a:bodyPr wrap="square" rtlCol="0">
            <a:spAutoFit/>
          </a:bodyPr>
          <a:lstStyle/>
          <a:p>
            <a:pPr algn="ctr"/>
            <a:r>
              <a:rPr lang="en-GB" sz="2800" dirty="0">
                <a:solidFill>
                  <a:schemeClr val="accent4">
                    <a:lumMod val="50000"/>
                  </a:schemeClr>
                </a:solidFill>
                <a:latin typeface="Times New Roman" panose="02020603050405020304" pitchFamily="18" charset="0"/>
                <a:cs typeface="Times New Roman" panose="02020603050405020304" pitchFamily="18" charset="0"/>
              </a:rPr>
              <a:t>To act as an advocate using both continuums of insider and outsider positions requires the use of reflexivity, ethics, wise personal decisions and balance.</a:t>
            </a:r>
          </a:p>
        </p:txBody>
      </p:sp>
      <p:sp>
        <p:nvSpPr>
          <p:cNvPr id="6" name="TextBox 5">
            <a:extLst>
              <a:ext uri="{FF2B5EF4-FFF2-40B4-BE49-F238E27FC236}">
                <a16:creationId xmlns:a16="http://schemas.microsoft.com/office/drawing/2014/main" id="{97A0256D-B0F7-4C10-BA99-904574923704}"/>
              </a:ext>
            </a:extLst>
          </p:cNvPr>
          <p:cNvSpPr txBox="1"/>
          <p:nvPr/>
        </p:nvSpPr>
        <p:spPr>
          <a:xfrm>
            <a:off x="424070" y="145774"/>
            <a:ext cx="6374295" cy="400110"/>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For the motion: Speaker 2, (Manchester).</a:t>
            </a:r>
          </a:p>
        </p:txBody>
      </p:sp>
      <p:pic>
        <p:nvPicPr>
          <p:cNvPr id="5" name="Audio 4">
            <a:hlinkClick r:id="" action="ppaction://media"/>
            <a:extLst>
              <a:ext uri="{FF2B5EF4-FFF2-40B4-BE49-F238E27FC236}">
                <a16:creationId xmlns:a16="http://schemas.microsoft.com/office/drawing/2014/main" id="{3B336A53-E776-4A31-AD31-F9AE615755D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576212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advTm="49030">
        <p14:prism isInverted="1"/>
      </p:transition>
    </mc:Choice>
    <mc:Fallback xmlns="">
      <p:transition spd="slow" advTm="4903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9F3C8-9E90-4450-9482-EA0E982B1739}"/>
              </a:ext>
            </a:extLst>
          </p:cNvPr>
          <p:cNvSpPr>
            <a:spLocks noGrp="1"/>
          </p:cNvSpPr>
          <p:nvPr>
            <p:ph type="title"/>
          </p:nvPr>
        </p:nvSpPr>
        <p:spPr>
          <a:xfrm>
            <a:off x="646111" y="452718"/>
            <a:ext cx="9404723" cy="591505"/>
          </a:xfrm>
        </p:spPr>
        <p:txBody>
          <a:bodyPr/>
          <a:lstStyle/>
          <a:p>
            <a:r>
              <a:rPr lang="en-GB" dirty="0"/>
              <a:t>Ethics</a:t>
            </a:r>
          </a:p>
        </p:txBody>
      </p:sp>
      <p:pic>
        <p:nvPicPr>
          <p:cNvPr id="7" name="Content Placeholder 6">
            <a:extLst>
              <a:ext uri="{FF2B5EF4-FFF2-40B4-BE49-F238E27FC236}">
                <a16:creationId xmlns:a16="http://schemas.microsoft.com/office/drawing/2014/main" id="{5B14A95E-0BDA-4446-9993-882B06C84B80}"/>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237954" y="1295400"/>
            <a:ext cx="2694915" cy="3108960"/>
          </a:xfrm>
        </p:spPr>
      </p:pic>
      <p:sp>
        <p:nvSpPr>
          <p:cNvPr id="3" name="Rectangle 2">
            <a:extLst>
              <a:ext uri="{FF2B5EF4-FFF2-40B4-BE49-F238E27FC236}">
                <a16:creationId xmlns:a16="http://schemas.microsoft.com/office/drawing/2014/main" id="{70C30C5C-11F4-4E10-BB3E-7C4FDF997149}"/>
              </a:ext>
            </a:extLst>
          </p:cNvPr>
          <p:cNvSpPr/>
          <p:nvPr/>
        </p:nvSpPr>
        <p:spPr>
          <a:xfrm>
            <a:off x="2623931" y="279738"/>
            <a:ext cx="6096000" cy="2031325"/>
          </a:xfrm>
          <a:prstGeom prst="rect">
            <a:avLst/>
          </a:prstGeom>
        </p:spPr>
        <p:txBody>
          <a:bodyPr>
            <a:spAutoFit/>
          </a:bodyPr>
          <a:lstStyle/>
          <a:p>
            <a:r>
              <a:rPr lang="en-GB" dirty="0"/>
              <a:t>Anthropology is responsible for the public and wider society. Anthropologists depend on the public and societies sureness, that they will represent the true interests of the public and accurate promotion of needs, without influencing the results as a result of power associated to their role as anthropologists and advocates (ASA Ethical guidelines, 2011).</a:t>
            </a:r>
          </a:p>
        </p:txBody>
      </p:sp>
      <p:sp>
        <p:nvSpPr>
          <p:cNvPr id="4" name="TextBox 3">
            <a:extLst>
              <a:ext uri="{FF2B5EF4-FFF2-40B4-BE49-F238E27FC236}">
                <a16:creationId xmlns:a16="http://schemas.microsoft.com/office/drawing/2014/main" id="{855CB02E-63BB-4B6E-BBD7-521E891FF9C7}"/>
              </a:ext>
            </a:extLst>
          </p:cNvPr>
          <p:cNvSpPr txBox="1"/>
          <p:nvPr/>
        </p:nvSpPr>
        <p:spPr>
          <a:xfrm>
            <a:off x="646111" y="2532301"/>
            <a:ext cx="7795524" cy="1077218"/>
          </a:xfrm>
          <a:prstGeom prst="rect">
            <a:avLst/>
          </a:prstGeom>
          <a:noFill/>
        </p:spPr>
        <p:txBody>
          <a:bodyPr wrap="square" rtlCol="0">
            <a:spAutoFit/>
          </a:bodyPr>
          <a:lstStyle/>
          <a:p>
            <a:pPr algn="ctr"/>
            <a:r>
              <a:rPr lang="en-GB" sz="3200" dirty="0">
                <a:latin typeface="Times New Roman" panose="02020603050405020304" pitchFamily="18" charset="0"/>
                <a:cs typeface="Times New Roman" panose="02020603050405020304" pitchFamily="18" charset="0"/>
              </a:rPr>
              <a:t>A question of balancing the continuums –inside &amp; out</a:t>
            </a:r>
          </a:p>
        </p:txBody>
      </p:sp>
      <p:sp>
        <p:nvSpPr>
          <p:cNvPr id="6" name="TextBox 5">
            <a:extLst>
              <a:ext uri="{FF2B5EF4-FFF2-40B4-BE49-F238E27FC236}">
                <a16:creationId xmlns:a16="http://schemas.microsoft.com/office/drawing/2014/main" id="{9222A279-95B3-4BEC-A3FE-94AF5959311E}"/>
              </a:ext>
            </a:extLst>
          </p:cNvPr>
          <p:cNvSpPr txBox="1"/>
          <p:nvPr/>
        </p:nvSpPr>
        <p:spPr>
          <a:xfrm>
            <a:off x="795130" y="3368254"/>
            <a:ext cx="7795524" cy="861774"/>
          </a:xfrm>
          <a:prstGeom prst="rect">
            <a:avLst/>
          </a:prstGeom>
          <a:noFill/>
        </p:spPr>
        <p:txBody>
          <a:bodyPr wrap="square" rtlCol="0">
            <a:spAutoFit/>
          </a:bodyPr>
          <a:lstStyle/>
          <a:p>
            <a:endParaRPr lang="en-GB" dirty="0"/>
          </a:p>
          <a:p>
            <a:pPr algn="ctr"/>
            <a:r>
              <a:rPr lang="en-GB" sz="3200" dirty="0">
                <a:latin typeface="Times New Roman" panose="02020603050405020304" pitchFamily="18" charset="0"/>
                <a:cs typeface="Times New Roman" panose="02020603050405020304" pitchFamily="18" charset="0"/>
              </a:rPr>
              <a:t>Actively or passively</a:t>
            </a:r>
          </a:p>
        </p:txBody>
      </p:sp>
      <p:sp>
        <p:nvSpPr>
          <p:cNvPr id="8" name="Arrow: Left-Up 7">
            <a:extLst>
              <a:ext uri="{FF2B5EF4-FFF2-40B4-BE49-F238E27FC236}">
                <a16:creationId xmlns:a16="http://schemas.microsoft.com/office/drawing/2014/main" id="{F7A91CB8-79A9-468B-8900-484BB7E4E55B}"/>
              </a:ext>
            </a:extLst>
          </p:cNvPr>
          <p:cNvSpPr/>
          <p:nvPr/>
        </p:nvSpPr>
        <p:spPr>
          <a:xfrm>
            <a:off x="2794877" y="4126325"/>
            <a:ext cx="832780" cy="576781"/>
          </a:xfrm>
          <a:prstGeom prst="lef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Left-Up 8">
            <a:extLst>
              <a:ext uri="{FF2B5EF4-FFF2-40B4-BE49-F238E27FC236}">
                <a16:creationId xmlns:a16="http://schemas.microsoft.com/office/drawing/2014/main" id="{A8DC91FC-285E-4952-BF31-E7A31D97A96D}"/>
              </a:ext>
            </a:extLst>
          </p:cNvPr>
          <p:cNvSpPr/>
          <p:nvPr/>
        </p:nvSpPr>
        <p:spPr>
          <a:xfrm rot="5400000">
            <a:off x="5763093" y="4047918"/>
            <a:ext cx="576781" cy="693173"/>
          </a:xfrm>
          <a:prstGeom prst="leftUpArrow">
            <a:avLst>
              <a:gd name="adj1" fmla="val 25000"/>
              <a:gd name="adj2" fmla="val 20141"/>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9E64149-0A4B-4D4F-8762-98F3DB494E65}"/>
              </a:ext>
            </a:extLst>
          </p:cNvPr>
          <p:cNvSpPr txBox="1"/>
          <p:nvPr/>
        </p:nvSpPr>
        <p:spPr>
          <a:xfrm>
            <a:off x="583095" y="4309889"/>
            <a:ext cx="2211782" cy="461665"/>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              Insider</a:t>
            </a:r>
          </a:p>
        </p:txBody>
      </p:sp>
      <p:sp>
        <p:nvSpPr>
          <p:cNvPr id="13" name="TextBox 12">
            <a:extLst>
              <a:ext uri="{FF2B5EF4-FFF2-40B4-BE49-F238E27FC236}">
                <a16:creationId xmlns:a16="http://schemas.microsoft.com/office/drawing/2014/main" id="{8546A12B-5587-4757-918B-2CDB2872FAAA}"/>
              </a:ext>
            </a:extLst>
          </p:cNvPr>
          <p:cNvSpPr txBox="1"/>
          <p:nvPr/>
        </p:nvSpPr>
        <p:spPr>
          <a:xfrm>
            <a:off x="6487484" y="4298378"/>
            <a:ext cx="1987826" cy="461665"/>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Outsider</a:t>
            </a:r>
          </a:p>
        </p:txBody>
      </p:sp>
      <p:sp>
        <p:nvSpPr>
          <p:cNvPr id="14" name="Rectangle 13">
            <a:extLst>
              <a:ext uri="{FF2B5EF4-FFF2-40B4-BE49-F238E27FC236}">
                <a16:creationId xmlns:a16="http://schemas.microsoft.com/office/drawing/2014/main" id="{5CA46C4E-52E4-4FBF-AFE2-98A186752807}"/>
              </a:ext>
            </a:extLst>
          </p:cNvPr>
          <p:cNvSpPr/>
          <p:nvPr/>
        </p:nvSpPr>
        <p:spPr>
          <a:xfrm>
            <a:off x="231913" y="5249128"/>
            <a:ext cx="11728173" cy="369332"/>
          </a:xfrm>
          <a:prstGeom prst="rect">
            <a:avLst/>
          </a:prstGeom>
        </p:spPr>
        <p:txBody>
          <a:bodyPr wrap="square">
            <a:spAutoFit/>
          </a:bodyPr>
          <a:lstStyle/>
          <a:p>
            <a:r>
              <a:rPr lang="en-GB" dirty="0">
                <a:latin typeface="Times New Roman" panose="02020603050405020304" pitchFamily="18" charset="0"/>
                <a:cs typeface="Times New Roman" panose="02020603050405020304" pitchFamily="18" charset="0"/>
              </a:rPr>
              <a:t>Obligation of anthropologists must be to recognise the challenges of moving from one continuum to the other, </a:t>
            </a:r>
          </a:p>
        </p:txBody>
      </p:sp>
      <p:pic>
        <p:nvPicPr>
          <p:cNvPr id="5" name="Audio 4">
            <a:hlinkClick r:id="" action="ppaction://media"/>
            <a:extLst>
              <a:ext uri="{FF2B5EF4-FFF2-40B4-BE49-F238E27FC236}">
                <a16:creationId xmlns:a16="http://schemas.microsoft.com/office/drawing/2014/main" id="{EC6175AD-066A-4D1A-A35E-59649448497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48044368"/>
      </p:ext>
    </p:extLst>
  </p:cSld>
  <p:clrMapOvr>
    <a:masterClrMapping/>
  </p:clrMapOvr>
  <mc:AlternateContent xmlns:mc="http://schemas.openxmlformats.org/markup-compatibility/2006" xmlns:p14="http://schemas.microsoft.com/office/powerpoint/2010/main">
    <mc:Choice Requires="p14">
      <p:transition spd="slow" p14:dur="900" advTm="117100">
        <p14:warp dir="in"/>
      </p:transition>
    </mc:Choice>
    <mc:Fallback xmlns="">
      <p:transition spd="slow" advTm="1171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4B7DB-BBAD-4BC5-BE98-7CDD15F72EEE}"/>
              </a:ext>
            </a:extLst>
          </p:cNvPr>
          <p:cNvSpPr>
            <a:spLocks noGrp="1"/>
          </p:cNvSpPr>
          <p:nvPr>
            <p:ph type="title"/>
          </p:nvPr>
        </p:nvSpPr>
        <p:spPr>
          <a:xfrm>
            <a:off x="4136194" y="529014"/>
            <a:ext cx="7362836" cy="4912945"/>
          </a:xfrm>
        </p:spPr>
        <p:txBody>
          <a:bodyPr>
            <a:normAutofit/>
          </a:bodyPr>
          <a:lstStyle/>
          <a:p>
            <a:r>
              <a:rPr lang="en-GB" sz="3200" dirty="0">
                <a:solidFill>
                  <a:schemeClr val="tx1"/>
                </a:solidFill>
                <a:latin typeface="Times New Roman" panose="02020603050405020304" pitchFamily="18" charset="0"/>
                <a:cs typeface="Times New Roman" panose="02020603050405020304" pitchFamily="18" charset="0"/>
              </a:rPr>
              <a:t>Against the motion</a:t>
            </a:r>
            <a:r>
              <a:rPr lang="en-GB" sz="1800" dirty="0">
                <a:solidFill>
                  <a:schemeClr val="tx1"/>
                </a:solidFill>
                <a:latin typeface="Times New Roman" panose="02020603050405020304" pitchFamily="18" charset="0"/>
                <a:cs typeface="Times New Roman" panose="02020603050405020304" pitchFamily="18" charset="0"/>
              </a:rPr>
              <a:t>: </a:t>
            </a:r>
            <a:r>
              <a:rPr lang="en-GB" sz="2400" dirty="0">
                <a:solidFill>
                  <a:schemeClr val="tx1"/>
                </a:solidFill>
                <a:latin typeface="Times New Roman" panose="02020603050405020304" pitchFamily="18" charset="0"/>
                <a:cs typeface="Times New Roman" panose="02020603050405020304" pitchFamily="18" charset="0"/>
              </a:rPr>
              <a:t>Speaker c, (Lampeter).              </a:t>
            </a:r>
          </a:p>
        </p:txBody>
      </p:sp>
      <p:pic>
        <p:nvPicPr>
          <p:cNvPr id="7" name="Content Placeholder 6">
            <a:extLst>
              <a:ext uri="{FF2B5EF4-FFF2-40B4-BE49-F238E27FC236}">
                <a16:creationId xmlns:a16="http://schemas.microsoft.com/office/drawing/2014/main" id="{424756DB-C46B-49EC-87B0-D90C9851AAB2}"/>
              </a:ext>
            </a:extLst>
          </p:cNvPr>
          <p:cNvPicPr>
            <a:picLocks noGrp="1" noChangeAspect="1"/>
          </p:cNvPicPr>
          <p:nvPr>
            <p:ph idx="1"/>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6200000">
            <a:off x="-736392" y="1958377"/>
            <a:ext cx="5686258" cy="2827529"/>
          </a:xfrm>
        </p:spPr>
      </p:pic>
      <p:sp>
        <p:nvSpPr>
          <p:cNvPr id="9" name="TextBox 8">
            <a:extLst>
              <a:ext uri="{FF2B5EF4-FFF2-40B4-BE49-F238E27FC236}">
                <a16:creationId xmlns:a16="http://schemas.microsoft.com/office/drawing/2014/main" id="{2394FE45-16CA-4BEB-B5F6-065B15E2BFC0}"/>
              </a:ext>
            </a:extLst>
          </p:cNvPr>
          <p:cNvSpPr txBox="1"/>
          <p:nvPr/>
        </p:nvSpPr>
        <p:spPr>
          <a:xfrm>
            <a:off x="388170" y="6366695"/>
            <a:ext cx="4912944" cy="230832"/>
          </a:xfrm>
          <a:prstGeom prst="rect">
            <a:avLst/>
          </a:prstGeom>
          <a:noFill/>
        </p:spPr>
        <p:txBody>
          <a:bodyPr wrap="square" rtlCol="0">
            <a:spAutoFit/>
          </a:bodyPr>
          <a:lstStyle/>
          <a:p>
            <a:r>
              <a:rPr lang="en-GB" sz="900" dirty="0">
                <a:hlinkClick r:id="rId6" tooltip="http://www.onyxtruth.com/2015/02/01/blurred-lines/"/>
              </a:rPr>
              <a:t>This Photo</a:t>
            </a:r>
            <a:r>
              <a:rPr lang="en-GB" sz="900" dirty="0"/>
              <a:t> by Unknown Author is licensed under </a:t>
            </a:r>
            <a:r>
              <a:rPr lang="en-GB" sz="900" dirty="0">
                <a:hlinkClick r:id="rId7" tooltip="https://creativecommons.org/licenses/by-nc-nd/3.0/"/>
              </a:rPr>
              <a:t>CC BY-NC-ND</a:t>
            </a:r>
            <a:endParaRPr lang="en-GB" sz="900" dirty="0"/>
          </a:p>
        </p:txBody>
      </p:sp>
      <p:sp>
        <p:nvSpPr>
          <p:cNvPr id="3" name="TextBox 2">
            <a:extLst>
              <a:ext uri="{FF2B5EF4-FFF2-40B4-BE49-F238E27FC236}">
                <a16:creationId xmlns:a16="http://schemas.microsoft.com/office/drawing/2014/main" id="{C4C076BA-CB54-46AD-8F65-60EA7F528928}"/>
              </a:ext>
            </a:extLst>
          </p:cNvPr>
          <p:cNvSpPr txBox="1"/>
          <p:nvPr/>
        </p:nvSpPr>
        <p:spPr>
          <a:xfrm>
            <a:off x="1007165" y="1007165"/>
            <a:ext cx="2569083" cy="2123658"/>
          </a:xfrm>
          <a:prstGeom prst="rect">
            <a:avLst/>
          </a:prstGeom>
          <a:noFill/>
        </p:spPr>
        <p:txBody>
          <a:bodyPr wrap="square" rtlCol="0">
            <a:spAutoFit/>
          </a:bodyPr>
          <a:lstStyle/>
          <a:p>
            <a:r>
              <a:rPr lang="en-GB" sz="4400" dirty="0">
                <a:solidFill>
                  <a:schemeClr val="bg1"/>
                </a:solidFill>
                <a:latin typeface="Times New Roman" panose="02020603050405020304" pitchFamily="18" charset="0"/>
                <a:cs typeface="Times New Roman" panose="02020603050405020304" pitchFamily="18" charset="0"/>
              </a:rPr>
              <a:t>Blurring</a:t>
            </a:r>
          </a:p>
          <a:p>
            <a:endParaRPr lang="en-GB" sz="4400" dirty="0">
              <a:solidFill>
                <a:schemeClr val="bg1"/>
              </a:solidFill>
              <a:latin typeface="Times New Roman" panose="02020603050405020304" pitchFamily="18" charset="0"/>
              <a:cs typeface="Times New Roman" panose="02020603050405020304" pitchFamily="18" charset="0"/>
            </a:endParaRPr>
          </a:p>
          <a:p>
            <a:r>
              <a:rPr lang="en-GB" sz="4400" dirty="0">
                <a:solidFill>
                  <a:schemeClr val="bg1"/>
                </a:solidFill>
                <a:latin typeface="Times New Roman" panose="02020603050405020304" pitchFamily="18" charset="0"/>
                <a:cs typeface="Times New Roman" panose="02020603050405020304" pitchFamily="18" charset="0"/>
              </a:rPr>
              <a:t>the lines</a:t>
            </a:r>
          </a:p>
        </p:txBody>
      </p:sp>
      <p:sp>
        <p:nvSpPr>
          <p:cNvPr id="4" name="TextBox 3">
            <a:extLst>
              <a:ext uri="{FF2B5EF4-FFF2-40B4-BE49-F238E27FC236}">
                <a16:creationId xmlns:a16="http://schemas.microsoft.com/office/drawing/2014/main" id="{8F0A2EF8-AA67-4E1E-A27C-8BCA98ECC8DE}"/>
              </a:ext>
            </a:extLst>
          </p:cNvPr>
          <p:cNvSpPr txBox="1"/>
          <p:nvPr/>
        </p:nvSpPr>
        <p:spPr>
          <a:xfrm>
            <a:off x="4333461" y="1364974"/>
            <a:ext cx="7362836" cy="5078313"/>
          </a:xfrm>
          <a:prstGeom prst="rect">
            <a:avLst/>
          </a:prstGeom>
          <a:noFill/>
        </p:spPr>
        <p:txBody>
          <a:bodyPr wrap="square" rtlCol="0">
            <a:spAutoFit/>
          </a:bodyPr>
          <a:lstStyle/>
          <a:p>
            <a:r>
              <a:rPr lang="en-GB" sz="3200" dirty="0">
                <a:latin typeface="Times New Roman" panose="02020603050405020304" pitchFamily="18" charset="0"/>
                <a:cs typeface="Times New Roman" panose="02020603050405020304" pitchFamily="18" charset="0"/>
              </a:rPr>
              <a:t>Numerous problems associated to advocacy and approaching from both continuums of insider and outsider positions:</a:t>
            </a:r>
          </a:p>
          <a:p>
            <a:endParaRPr lang="en-GB" sz="32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Maintaining equal power.</a:t>
            </a:r>
          </a:p>
          <a:p>
            <a:pPr marL="285750" indent="-28575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The ability to remain impartial yet connected.</a:t>
            </a:r>
          </a:p>
          <a:p>
            <a:pPr marL="285750" indent="-28575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Forming an intimate relationship then adopting a distant relationship perspective.</a:t>
            </a:r>
          </a:p>
          <a:p>
            <a:pPr marL="285750" indent="-28575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Methodology adopted – blurring the lines of insider/outsider position.</a:t>
            </a:r>
          </a:p>
          <a:p>
            <a:pPr marL="285750" indent="-28575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Objective, subjective or reflexive?</a:t>
            </a:r>
          </a:p>
        </p:txBody>
      </p:sp>
      <p:pic>
        <p:nvPicPr>
          <p:cNvPr id="5" name="Audio 4">
            <a:hlinkClick r:id="" action="ppaction://media"/>
            <a:extLst>
              <a:ext uri="{FF2B5EF4-FFF2-40B4-BE49-F238E27FC236}">
                <a16:creationId xmlns:a16="http://schemas.microsoft.com/office/drawing/2014/main" id="{0090BBA1-D74B-4748-AF04-0B079363B66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8169796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00" advTm="105767">
        <p14:prism/>
      </p:transition>
    </mc:Choice>
    <mc:Fallback xmlns="">
      <p:transition spd="slow" advTm="1057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3EE39-F3FA-421F-BEAE-90BB397C9D13}"/>
              </a:ext>
            </a:extLst>
          </p:cNvPr>
          <p:cNvSpPr>
            <a:spLocks noGrp="1"/>
          </p:cNvSpPr>
          <p:nvPr>
            <p:ph type="title"/>
          </p:nvPr>
        </p:nvSpPr>
        <p:spPr>
          <a:xfrm>
            <a:off x="653143" y="1351212"/>
            <a:ext cx="4356179" cy="2849727"/>
          </a:xfrm>
        </p:spPr>
        <p:style>
          <a:lnRef idx="2">
            <a:schemeClr val="accent1"/>
          </a:lnRef>
          <a:fillRef idx="1">
            <a:schemeClr val="lt1"/>
          </a:fillRef>
          <a:effectRef idx="0">
            <a:schemeClr val="accent1"/>
          </a:effectRef>
          <a:fontRef idx="minor">
            <a:schemeClr val="dk1"/>
          </a:fontRef>
        </p:style>
        <p:txBody>
          <a:bodyPr>
            <a:noAutofit/>
          </a:bodyPr>
          <a:lstStyle/>
          <a:p>
            <a:r>
              <a:rPr lang="en-GB" sz="2400" dirty="0">
                <a:solidFill>
                  <a:srgbClr val="C00000"/>
                </a:solidFill>
                <a:latin typeface="Times New Roman" panose="02020603050405020304" pitchFamily="18" charset="0"/>
                <a:cs typeface="Times New Roman" panose="02020603050405020304" pitchFamily="18" charset="0"/>
              </a:rPr>
              <a:t>“Any form of political engagement is by it’s very true nature, contestable and arguably as one particular mode of engagement or reflexive practice shares this nature” (Fuller et al, 1995, p4).</a:t>
            </a:r>
          </a:p>
        </p:txBody>
      </p:sp>
      <p:sp>
        <p:nvSpPr>
          <p:cNvPr id="3" name="Content Placeholder 2">
            <a:extLst>
              <a:ext uri="{FF2B5EF4-FFF2-40B4-BE49-F238E27FC236}">
                <a16:creationId xmlns:a16="http://schemas.microsoft.com/office/drawing/2014/main" id="{522A4A2B-9A86-4B59-BFF2-782CDDD7EE98}"/>
              </a:ext>
            </a:extLst>
          </p:cNvPr>
          <p:cNvSpPr>
            <a:spLocks noGrp="1"/>
          </p:cNvSpPr>
          <p:nvPr>
            <p:ph idx="1"/>
          </p:nvPr>
        </p:nvSpPr>
        <p:spPr>
          <a:xfrm>
            <a:off x="5742075" y="1685678"/>
            <a:ext cx="6269434" cy="2647784"/>
          </a:xfrm>
        </p:spPr>
        <p:style>
          <a:lnRef idx="2">
            <a:schemeClr val="accent1"/>
          </a:lnRef>
          <a:fillRef idx="1">
            <a:schemeClr val="lt1"/>
          </a:fillRef>
          <a:effectRef idx="0">
            <a:schemeClr val="accent1"/>
          </a:effectRef>
          <a:fontRef idx="minor">
            <a:schemeClr val="dk1"/>
          </a:fontRef>
        </p:style>
        <p:txBody>
          <a:bodyPr>
            <a:normAutofit/>
          </a:bodyPr>
          <a:lstStyle/>
          <a:p>
            <a:r>
              <a:rPr lang="en-GB" sz="2400" dirty="0">
                <a:latin typeface="Times New Roman" panose="02020603050405020304" pitchFamily="18" charset="0"/>
                <a:cs typeface="Times New Roman" panose="02020603050405020304" pitchFamily="18" charset="0"/>
              </a:rPr>
              <a:t>The complexities of anthropological advocacy:</a:t>
            </a:r>
          </a:p>
          <a:p>
            <a:r>
              <a:rPr lang="en-GB" sz="2400" dirty="0">
                <a:solidFill>
                  <a:srgbClr val="C00000"/>
                </a:solidFill>
                <a:latin typeface="Times New Roman" panose="02020603050405020304" pitchFamily="18" charset="0"/>
                <a:cs typeface="Times New Roman" panose="02020603050405020304" pitchFamily="18" charset="0"/>
              </a:rPr>
              <a:t>“The knowledge produced by anthropology, (whether insider or outsider so to speak) can not be fed back into indigenous societies in the same way that it can in western societies” (</a:t>
            </a:r>
            <a:r>
              <a:rPr lang="en-GB" sz="2400" dirty="0" err="1">
                <a:solidFill>
                  <a:srgbClr val="C00000"/>
                </a:solidFill>
                <a:latin typeface="Times New Roman" panose="02020603050405020304" pitchFamily="18" charset="0"/>
                <a:cs typeface="Times New Roman" panose="02020603050405020304" pitchFamily="18" charset="0"/>
              </a:rPr>
              <a:t>Strathern</a:t>
            </a:r>
            <a:r>
              <a:rPr lang="en-GB" sz="2400" dirty="0">
                <a:solidFill>
                  <a:srgbClr val="C00000"/>
                </a:solidFill>
                <a:latin typeface="Times New Roman" panose="02020603050405020304" pitchFamily="18" charset="0"/>
                <a:cs typeface="Times New Roman" panose="02020603050405020304" pitchFamily="18" charset="0"/>
              </a:rPr>
              <a:t>, 1987).</a:t>
            </a:r>
          </a:p>
          <a:p>
            <a:endParaRPr lang="en-GB" sz="2400" dirty="0">
              <a:solidFill>
                <a:srgbClr val="C00000"/>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Ø"/>
            </a:pPr>
            <a:endParaRPr lang="en-GB" sz="2400" dirty="0">
              <a:solidFill>
                <a:srgbClr val="C00000"/>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3DBA8EC1-84FF-445F-980D-85ACFDFED6B4}"/>
              </a:ext>
            </a:extLst>
          </p:cNvPr>
          <p:cNvSpPr txBox="1"/>
          <p:nvPr/>
        </p:nvSpPr>
        <p:spPr>
          <a:xfrm>
            <a:off x="132522" y="175570"/>
            <a:ext cx="9011479" cy="369332"/>
          </a:xfrm>
          <a:prstGeom prst="rect">
            <a:avLst/>
          </a:prstGeom>
          <a:noFill/>
        </p:spPr>
        <p:txBody>
          <a:bodyPr wrap="square" rtlCol="0">
            <a:spAutoFit/>
          </a:bodyPr>
          <a:lstStyle/>
          <a:p>
            <a:r>
              <a:rPr lang="en-GB" dirty="0"/>
              <a:t>Against the motion – Speaker D, (Manchester).</a:t>
            </a:r>
          </a:p>
        </p:txBody>
      </p:sp>
      <p:sp>
        <p:nvSpPr>
          <p:cNvPr id="6" name="TextBox 5">
            <a:extLst>
              <a:ext uri="{FF2B5EF4-FFF2-40B4-BE49-F238E27FC236}">
                <a16:creationId xmlns:a16="http://schemas.microsoft.com/office/drawing/2014/main" id="{1F969FE2-CB12-4E03-B766-1149BBF5EC0E}"/>
              </a:ext>
            </a:extLst>
          </p:cNvPr>
          <p:cNvSpPr txBox="1"/>
          <p:nvPr/>
        </p:nvSpPr>
        <p:spPr>
          <a:xfrm>
            <a:off x="940905" y="530514"/>
            <a:ext cx="11468168" cy="584775"/>
          </a:xfrm>
          <a:prstGeom prst="rect">
            <a:avLst/>
          </a:prstGeom>
          <a:noFill/>
        </p:spPr>
        <p:txBody>
          <a:bodyPr wrap="square" rtlCol="0">
            <a:spAutoFit/>
          </a:bodyPr>
          <a:lstStyle/>
          <a:p>
            <a:r>
              <a:rPr lang="en-GB" sz="3200" b="1" dirty="0">
                <a:latin typeface="Times New Roman" panose="02020603050405020304" pitchFamily="18" charset="0"/>
                <a:cs typeface="Times New Roman" panose="02020603050405020304" pitchFamily="18" charset="0"/>
              </a:rPr>
              <a:t>Academics in the field have previously concluded.........</a:t>
            </a:r>
          </a:p>
        </p:txBody>
      </p:sp>
      <p:sp>
        <p:nvSpPr>
          <p:cNvPr id="8" name="TextBox 7">
            <a:extLst>
              <a:ext uri="{FF2B5EF4-FFF2-40B4-BE49-F238E27FC236}">
                <a16:creationId xmlns:a16="http://schemas.microsoft.com/office/drawing/2014/main" id="{110DD23B-0F3C-43E5-9B60-5656A56D245D}"/>
              </a:ext>
            </a:extLst>
          </p:cNvPr>
          <p:cNvSpPr txBox="1"/>
          <p:nvPr/>
        </p:nvSpPr>
        <p:spPr>
          <a:xfrm>
            <a:off x="821635" y="4823791"/>
            <a:ext cx="9833113" cy="156966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dirty="0">
                <a:solidFill>
                  <a:srgbClr val="C00000"/>
                </a:solidFill>
                <a:latin typeface="Times New Roman" panose="02020603050405020304" pitchFamily="18" charset="0"/>
                <a:cs typeface="Times New Roman" panose="02020603050405020304" pitchFamily="18" charset="0"/>
              </a:rPr>
              <a:t>Ethical lines can become blurred due to </a:t>
            </a:r>
          </a:p>
          <a:p>
            <a:pPr>
              <a:buFont typeface="Wingdings" panose="05000000000000000000" pitchFamily="2" charset="2"/>
              <a:buChar char="Ø"/>
            </a:pPr>
            <a:r>
              <a:rPr lang="en-GB" sz="2400" dirty="0">
                <a:solidFill>
                  <a:srgbClr val="C00000"/>
                </a:solidFill>
                <a:latin typeface="Times New Roman" panose="02020603050405020304" pitchFamily="18" charset="0"/>
                <a:cs typeface="Times New Roman" panose="02020603050405020304" pitchFamily="18" charset="0"/>
              </a:rPr>
              <a:t>inability to remain impartial or aligned with ones self and specific course.</a:t>
            </a:r>
          </a:p>
          <a:p>
            <a:pPr>
              <a:buFont typeface="Wingdings" panose="05000000000000000000" pitchFamily="2" charset="2"/>
              <a:buChar char="Ø"/>
            </a:pPr>
            <a:r>
              <a:rPr lang="en-GB" sz="2400" dirty="0">
                <a:solidFill>
                  <a:srgbClr val="C00000"/>
                </a:solidFill>
                <a:latin typeface="Times New Roman" panose="02020603050405020304" pitchFamily="18" charset="0"/>
                <a:cs typeface="Times New Roman" panose="02020603050405020304" pitchFamily="18" charset="0"/>
              </a:rPr>
              <a:t>Need to deconstruct knowledge obscures advocacy (</a:t>
            </a:r>
            <a:r>
              <a:rPr lang="en-GB" sz="2400" dirty="0" err="1">
                <a:solidFill>
                  <a:srgbClr val="C00000"/>
                </a:solidFill>
                <a:latin typeface="Times New Roman" panose="02020603050405020304" pitchFamily="18" charset="0"/>
                <a:cs typeface="Times New Roman" panose="02020603050405020304" pitchFamily="18" charset="0"/>
              </a:rPr>
              <a:t>Hastrup</a:t>
            </a:r>
            <a:r>
              <a:rPr lang="en-GB" sz="2400" dirty="0">
                <a:solidFill>
                  <a:srgbClr val="C00000"/>
                </a:solidFill>
                <a:latin typeface="Times New Roman" panose="02020603050405020304" pitchFamily="18" charset="0"/>
                <a:cs typeface="Times New Roman" panose="02020603050405020304" pitchFamily="18" charset="0"/>
              </a:rPr>
              <a:t> &amp; </a:t>
            </a:r>
            <a:r>
              <a:rPr lang="en-GB" sz="2400" dirty="0" err="1">
                <a:solidFill>
                  <a:srgbClr val="C00000"/>
                </a:solidFill>
                <a:latin typeface="Times New Roman" panose="02020603050405020304" pitchFamily="18" charset="0"/>
                <a:cs typeface="Times New Roman" panose="02020603050405020304" pitchFamily="18" charset="0"/>
              </a:rPr>
              <a:t>Elsass</a:t>
            </a:r>
            <a:r>
              <a:rPr lang="en-GB" sz="2400" dirty="0">
                <a:solidFill>
                  <a:srgbClr val="C00000"/>
                </a:solidFill>
                <a:latin typeface="Times New Roman" panose="02020603050405020304" pitchFamily="18" charset="0"/>
                <a:cs typeface="Times New Roman" panose="02020603050405020304" pitchFamily="18" charset="0"/>
              </a:rPr>
              <a:t>, 1990).</a:t>
            </a:r>
          </a:p>
        </p:txBody>
      </p:sp>
      <p:pic>
        <p:nvPicPr>
          <p:cNvPr id="12" name="Audio 11">
            <a:hlinkClick r:id="" action="ppaction://media"/>
            <a:extLst>
              <a:ext uri="{FF2B5EF4-FFF2-40B4-BE49-F238E27FC236}">
                <a16:creationId xmlns:a16="http://schemas.microsoft.com/office/drawing/2014/main" id="{DBE2CA51-58AE-4B39-B75A-4834707139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08341797"/>
      </p:ext>
    </p:extLst>
  </p:cSld>
  <p:clrMapOvr>
    <a:masterClrMapping/>
  </p:clrMapOvr>
  <mc:AlternateContent xmlns:mc="http://schemas.openxmlformats.org/markup-compatibility/2006" xmlns:p14="http://schemas.microsoft.com/office/powerpoint/2010/main">
    <mc:Choice Requires="p14">
      <p:transition spd="slow" p14:dur="1400" advTm="176269">
        <p14:doors dir="vert"/>
      </p:transition>
    </mc:Choice>
    <mc:Fallback xmlns="">
      <p:transition spd="slow" advTm="17626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41A77-5E26-4A01-AB98-E6655885EB8F}"/>
              </a:ext>
            </a:extLst>
          </p:cNvPr>
          <p:cNvSpPr>
            <a:spLocks noGrp="1"/>
          </p:cNvSpPr>
          <p:nvPr>
            <p:ph type="title"/>
          </p:nvPr>
        </p:nvSpPr>
        <p:spPr>
          <a:xfrm>
            <a:off x="1060174" y="1474305"/>
            <a:ext cx="9130748" cy="2559755"/>
          </a:xfrm>
        </p:spPr>
        <p:txBody>
          <a:bodyPr vert="horz" lIns="91440" tIns="45720" rIns="91440" bIns="45720" rtlCol="0" anchor="b">
            <a:normAutofit fontScale="90000"/>
          </a:bodyPr>
          <a:lstStyle/>
          <a:p>
            <a:r>
              <a:rPr lang="en-US" sz="4000" b="0" i="0" kern="1200" dirty="0">
                <a:solidFill>
                  <a:schemeClr val="tx2"/>
                </a:solidFill>
                <a:latin typeface="Times New Roman" panose="02020603050405020304" pitchFamily="18" charset="0"/>
                <a:cs typeface="Times New Roman" panose="02020603050405020304" pitchFamily="18" charset="0"/>
              </a:rPr>
              <a:t>There will now be a short, 20-minute </a:t>
            </a:r>
            <a:r>
              <a:rPr lang="en-US" sz="4000" dirty="0">
                <a:latin typeface="Times New Roman" panose="02020603050405020304" pitchFamily="18" charset="0"/>
                <a:cs typeface="Times New Roman" panose="02020603050405020304" pitchFamily="18" charset="0"/>
              </a:rPr>
              <a:t>interval.</a:t>
            </a:r>
            <a:br>
              <a:rPr lang="en-US" sz="4000" dirty="0">
                <a:latin typeface="Times New Roman" panose="02020603050405020304" pitchFamily="18" charset="0"/>
                <a:cs typeface="Times New Roman" panose="02020603050405020304" pitchFamily="18" charset="0"/>
              </a:rPr>
            </a:br>
            <a:br>
              <a:rPr lang="en-US" sz="4000" dirty="0">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We will then reconvene to debate the proposed motion.</a:t>
            </a:r>
            <a:endParaRPr lang="en-US" sz="4000" b="0" i="0" kern="1200" dirty="0">
              <a:solidFill>
                <a:schemeClr val="tx2"/>
              </a:solidFill>
              <a:latin typeface="Times New Roman" panose="02020603050405020304" pitchFamily="18" charset="0"/>
              <a:cs typeface="Times New Roman" panose="02020603050405020304" pitchFamily="18" charset="0"/>
            </a:endParaRPr>
          </a:p>
        </p:txBody>
      </p:sp>
      <p:pic>
        <p:nvPicPr>
          <p:cNvPr id="3" name="Audio 2">
            <a:hlinkClick r:id="" action="ppaction://media"/>
            <a:extLst>
              <a:ext uri="{FF2B5EF4-FFF2-40B4-BE49-F238E27FC236}">
                <a16:creationId xmlns:a16="http://schemas.microsoft.com/office/drawing/2014/main" id="{41CCBD44-8F0E-45D8-ACB0-F829127ABFD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22706335"/>
      </p:ext>
    </p:extLst>
  </p:cSld>
  <p:clrMapOvr>
    <a:overrideClrMapping bg1="lt1" tx1="dk1" bg2="lt2" tx2="dk2" accent1="accent1" accent2="accent2" accent3="accent3" accent4="accent4" accent5="accent5" accent6="accent6" hlink="hlink" folHlink="folHlink"/>
  </p:clrMapOvr>
  <p:transition spd="slow" advTm="8029">
    <p:wheel spokes="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9D565-F758-4BB2-A276-9C2D6BA4F4C6}"/>
              </a:ext>
            </a:extLst>
          </p:cNvPr>
          <p:cNvSpPr>
            <a:spLocks noGrp="1"/>
          </p:cNvSpPr>
          <p:nvPr>
            <p:ph type="title"/>
          </p:nvPr>
        </p:nvSpPr>
        <p:spPr>
          <a:xfrm flipV="1">
            <a:off x="650669" y="891822"/>
            <a:ext cx="3330328" cy="1174045"/>
          </a:xfrm>
        </p:spPr>
        <p:txBody>
          <a:bodyPr vert="horz" lIns="91440" tIns="45720" rIns="91440" bIns="45720" rtlCol="0" anchor="t">
            <a:normAutofit/>
          </a:bodyPr>
          <a:lstStyle/>
          <a:p>
            <a:endParaRPr lang="en-US" sz="2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F9971648-2F12-4FBB-AB0E-5B31C24A2899}"/>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22668" r="-2" b="-2"/>
          <a:stretch/>
        </p:blipFill>
        <p:spPr>
          <a:xfrm>
            <a:off x="383823" y="10"/>
            <a:ext cx="11424355" cy="6857990"/>
          </a:xfrm>
          <a:prstGeom prst="rect">
            <a:avLst/>
          </a:prstGeom>
        </p:spPr>
      </p:pic>
      <p:sp>
        <p:nvSpPr>
          <p:cNvPr id="3" name="TextBox 2">
            <a:extLst>
              <a:ext uri="{FF2B5EF4-FFF2-40B4-BE49-F238E27FC236}">
                <a16:creationId xmlns:a16="http://schemas.microsoft.com/office/drawing/2014/main" id="{28365C8D-5F01-4DAB-9EBB-0F8D68A143B6}"/>
              </a:ext>
            </a:extLst>
          </p:cNvPr>
          <p:cNvSpPr txBox="1"/>
          <p:nvPr/>
        </p:nvSpPr>
        <p:spPr>
          <a:xfrm>
            <a:off x="383822" y="5520267"/>
            <a:ext cx="3597175" cy="728132"/>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pPr>
            <a:endParaRPr lang="en-US" dirty="0">
              <a:latin typeface="+mj-lt"/>
              <a:ea typeface="+mj-ea"/>
              <a:cs typeface="+mj-cs"/>
            </a:endParaRPr>
          </a:p>
        </p:txBody>
      </p:sp>
      <p:sp>
        <p:nvSpPr>
          <p:cNvPr id="6" name="TextBox 5">
            <a:extLst>
              <a:ext uri="{FF2B5EF4-FFF2-40B4-BE49-F238E27FC236}">
                <a16:creationId xmlns:a16="http://schemas.microsoft.com/office/drawing/2014/main" id="{FCACD378-992D-4BB0-9BE9-C1485ED78236}"/>
              </a:ext>
            </a:extLst>
          </p:cNvPr>
          <p:cNvSpPr txBox="1"/>
          <p:nvPr/>
        </p:nvSpPr>
        <p:spPr>
          <a:xfrm>
            <a:off x="1343378" y="911705"/>
            <a:ext cx="6438753" cy="2308324"/>
          </a:xfrm>
          <a:prstGeom prst="rect">
            <a:avLst/>
          </a:prstGeom>
          <a:noFill/>
          <a:ln>
            <a:solidFill>
              <a:schemeClr val="tx1"/>
            </a:solidFill>
          </a:ln>
        </p:spPr>
        <p:txBody>
          <a:bodyPr wrap="square" rtlCol="0">
            <a:spAutoFit/>
          </a:bodyPr>
          <a:lstStyle/>
          <a:p>
            <a:pPr algn="ctr"/>
            <a:r>
              <a:rPr lang="en-GB" sz="4800" dirty="0">
                <a:solidFill>
                  <a:schemeClr val="bg1"/>
                </a:solidFill>
                <a:latin typeface="Times New Roman" panose="02020603050405020304" pitchFamily="18" charset="0"/>
                <a:cs typeface="Times New Roman" panose="02020603050405020304" pitchFamily="18" charset="0"/>
              </a:rPr>
              <a:t>The floor is now open for questions and general discussions</a:t>
            </a:r>
          </a:p>
        </p:txBody>
      </p:sp>
      <p:pic>
        <p:nvPicPr>
          <p:cNvPr id="4" name="Audio 3">
            <a:hlinkClick r:id="" action="ppaction://media"/>
            <a:extLst>
              <a:ext uri="{FF2B5EF4-FFF2-40B4-BE49-F238E27FC236}">
                <a16:creationId xmlns:a16="http://schemas.microsoft.com/office/drawing/2014/main" id="{AEF460CD-4AD0-499C-818B-A664804215C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2723462"/>
      </p:ext>
    </p:extLst>
  </p:cSld>
  <p:clrMapOvr>
    <a:masterClrMapping/>
  </p:clrMapOvr>
  <mc:AlternateContent xmlns:mc="http://schemas.openxmlformats.org/markup-compatibility/2006" xmlns:p14="http://schemas.microsoft.com/office/powerpoint/2010/main">
    <mc:Choice Requires="p14">
      <p:transition spd="slow" p14:dur="1200" advTm="8307">
        <p14:prism/>
      </p:transition>
    </mc:Choice>
    <mc:Fallback xmlns="">
      <p:transition spd="slow" advTm="830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8F878-752F-4786-9EEA-E15A96090EB9}"/>
              </a:ext>
            </a:extLst>
          </p:cNvPr>
          <p:cNvSpPr>
            <a:spLocks noGrp="1"/>
          </p:cNvSpPr>
          <p:nvPr>
            <p:ph type="title"/>
          </p:nvPr>
        </p:nvSpPr>
        <p:spPr>
          <a:xfrm>
            <a:off x="3141809" y="3429000"/>
            <a:ext cx="4040869" cy="3231654"/>
          </a:xfrm>
        </p:spPr>
        <p:txBody>
          <a:bodyPr>
            <a:normAutofit/>
          </a:bodyPr>
          <a:lstStyle/>
          <a:p>
            <a:pPr algn="ctr"/>
            <a:r>
              <a:rPr lang="en-GB" sz="2800" dirty="0">
                <a:solidFill>
                  <a:srgbClr val="C00000"/>
                </a:solidFill>
                <a:latin typeface="Times New Roman" panose="02020603050405020304" pitchFamily="18" charset="0"/>
                <a:cs typeface="Times New Roman" panose="02020603050405020304" pitchFamily="18" charset="0"/>
              </a:rPr>
              <a:t>Address the motion</a:t>
            </a:r>
            <a:br>
              <a:rPr lang="en-GB" sz="2800" dirty="0">
                <a:solidFill>
                  <a:srgbClr val="C00000"/>
                </a:solidFill>
                <a:latin typeface="Times New Roman" panose="02020603050405020304" pitchFamily="18" charset="0"/>
                <a:cs typeface="Times New Roman" panose="02020603050405020304" pitchFamily="18" charset="0"/>
              </a:rPr>
            </a:br>
            <a:br>
              <a:rPr lang="en-GB" sz="2800" dirty="0">
                <a:solidFill>
                  <a:srgbClr val="C00000"/>
                </a:solidFill>
                <a:latin typeface="Times New Roman" panose="02020603050405020304" pitchFamily="18" charset="0"/>
                <a:cs typeface="Times New Roman" panose="02020603050405020304" pitchFamily="18" charset="0"/>
              </a:rPr>
            </a:br>
            <a:r>
              <a:rPr lang="en-GB" sz="2800" dirty="0">
                <a:solidFill>
                  <a:srgbClr val="C00000"/>
                </a:solidFill>
                <a:latin typeface="Times New Roman" panose="02020603050405020304" pitchFamily="18" charset="0"/>
                <a:cs typeface="Times New Roman" panose="02020603050405020304" pitchFamily="18" charset="0"/>
              </a:rPr>
              <a:t>Discussion and responses</a:t>
            </a:r>
            <a:br>
              <a:rPr lang="en-GB" sz="2800" dirty="0">
                <a:solidFill>
                  <a:srgbClr val="C00000"/>
                </a:solidFill>
                <a:latin typeface="Times New Roman" panose="02020603050405020304" pitchFamily="18" charset="0"/>
                <a:cs typeface="Times New Roman" panose="02020603050405020304" pitchFamily="18" charset="0"/>
              </a:rPr>
            </a:br>
            <a:br>
              <a:rPr lang="en-GB" sz="2800" dirty="0">
                <a:solidFill>
                  <a:srgbClr val="C00000"/>
                </a:solidFill>
                <a:latin typeface="Times New Roman" panose="02020603050405020304" pitchFamily="18" charset="0"/>
                <a:cs typeface="Times New Roman" panose="02020603050405020304" pitchFamily="18" charset="0"/>
              </a:rPr>
            </a:br>
            <a:r>
              <a:rPr lang="en-GB" sz="2800" dirty="0">
                <a:solidFill>
                  <a:srgbClr val="C00000"/>
                </a:solidFill>
                <a:latin typeface="Times New Roman" panose="02020603050405020304" pitchFamily="18" charset="0"/>
                <a:cs typeface="Times New Roman" panose="02020603050405020304" pitchFamily="18" charset="0"/>
              </a:rPr>
              <a:t>Questions</a:t>
            </a:r>
            <a:br>
              <a:rPr lang="en-GB" sz="2800" dirty="0">
                <a:solidFill>
                  <a:srgbClr val="C00000"/>
                </a:solidFill>
                <a:latin typeface="Times New Roman" panose="02020603050405020304" pitchFamily="18" charset="0"/>
                <a:cs typeface="Times New Roman" panose="02020603050405020304" pitchFamily="18" charset="0"/>
              </a:rPr>
            </a:br>
            <a:br>
              <a:rPr lang="en-GB" sz="2800" dirty="0">
                <a:solidFill>
                  <a:srgbClr val="C00000"/>
                </a:solidFill>
                <a:latin typeface="Times New Roman" panose="02020603050405020304" pitchFamily="18" charset="0"/>
                <a:cs typeface="Times New Roman" panose="02020603050405020304" pitchFamily="18" charset="0"/>
              </a:rPr>
            </a:br>
            <a:r>
              <a:rPr lang="en-GB" sz="2800" dirty="0">
                <a:solidFill>
                  <a:srgbClr val="C00000"/>
                </a:solidFill>
                <a:latin typeface="Times New Roman" panose="02020603050405020304" pitchFamily="18" charset="0"/>
                <a:cs typeface="Times New Roman" panose="02020603050405020304" pitchFamily="18" charset="0"/>
              </a:rPr>
              <a:t>Challenges</a:t>
            </a:r>
          </a:p>
        </p:txBody>
      </p:sp>
      <p:sp>
        <p:nvSpPr>
          <p:cNvPr id="3" name="Content Placeholder 2">
            <a:extLst>
              <a:ext uri="{FF2B5EF4-FFF2-40B4-BE49-F238E27FC236}">
                <a16:creationId xmlns:a16="http://schemas.microsoft.com/office/drawing/2014/main" id="{769CDA46-DC3D-41A6-9CEA-AD4B055EECB1}"/>
              </a:ext>
            </a:extLst>
          </p:cNvPr>
          <p:cNvSpPr>
            <a:spLocks noGrp="1"/>
          </p:cNvSpPr>
          <p:nvPr>
            <p:ph idx="1"/>
          </p:nvPr>
        </p:nvSpPr>
        <p:spPr>
          <a:xfrm>
            <a:off x="6590047" y="2188972"/>
            <a:ext cx="5919503" cy="3874347"/>
          </a:xfrm>
        </p:spPr>
        <p:txBody>
          <a:bodyPr>
            <a:normAutofit/>
          </a:bodyPr>
          <a:lstStyle/>
          <a:p>
            <a:endParaRPr lang="en-GB" sz="2800" dirty="0">
              <a:latin typeface="Times New Roman" panose="02020603050405020304" pitchFamily="18" charset="0"/>
              <a:cs typeface="Times New Roman" panose="02020603050405020304" pitchFamily="18" charset="0"/>
            </a:endParaRPr>
          </a:p>
          <a:p>
            <a:endParaRPr lang="en-GB" sz="28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C241081F-0BE9-4414-A825-3231F7B8DDAC}"/>
              </a:ext>
            </a:extLst>
          </p:cNvPr>
          <p:cNvSpPr txBox="1"/>
          <p:nvPr/>
        </p:nvSpPr>
        <p:spPr>
          <a:xfrm>
            <a:off x="598087" y="382012"/>
            <a:ext cx="8799139" cy="304698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4000" dirty="0">
                <a:solidFill>
                  <a:schemeClr val="tx2">
                    <a:lumMod val="75000"/>
                  </a:schemeClr>
                </a:solidFill>
                <a:latin typeface="Times New Roman" panose="02020603050405020304" pitchFamily="18" charset="0"/>
                <a:cs typeface="Times New Roman" panose="02020603050405020304" pitchFamily="18" charset="0"/>
              </a:rPr>
              <a:t>Discussion</a:t>
            </a:r>
          </a:p>
          <a:p>
            <a:pPr algn="ctr"/>
            <a:endParaRPr lang="en-GB" sz="2000" dirty="0">
              <a:solidFill>
                <a:schemeClr val="tx2">
                  <a:lumMod val="75000"/>
                </a:schemeClr>
              </a:solidFill>
              <a:latin typeface="Times New Roman" panose="02020603050405020304" pitchFamily="18" charset="0"/>
              <a:cs typeface="Times New Roman" panose="02020603050405020304" pitchFamily="18" charset="0"/>
            </a:endParaRPr>
          </a:p>
          <a:p>
            <a:pPr algn="ctr"/>
            <a:r>
              <a:rPr lang="en-GB" sz="2800" dirty="0">
                <a:solidFill>
                  <a:schemeClr val="tx2">
                    <a:lumMod val="75000"/>
                  </a:schemeClr>
                </a:solidFill>
                <a:latin typeface="Times New Roman" panose="02020603050405020304" pitchFamily="18" charset="0"/>
                <a:cs typeface="Times New Roman" panose="02020603050405020304" pitchFamily="18" charset="0"/>
              </a:rPr>
              <a:t>The forum members will now be given the opportunity to contribute to the discussion and respond to the motion posed by the speakers.</a:t>
            </a:r>
          </a:p>
          <a:p>
            <a:pPr algn="ctr"/>
            <a:endParaRPr lang="en-GB" sz="2400" dirty="0">
              <a:solidFill>
                <a:schemeClr val="tx2">
                  <a:lumMod val="75000"/>
                </a:schemeClr>
              </a:solidFill>
              <a:latin typeface="Times New Roman" panose="02020603050405020304" pitchFamily="18" charset="0"/>
              <a:cs typeface="Times New Roman" panose="02020603050405020304" pitchFamily="18" charset="0"/>
            </a:endParaRPr>
          </a:p>
          <a:p>
            <a:pPr algn="ctr"/>
            <a:endParaRPr lang="en-GB" sz="2400" dirty="0">
              <a:solidFill>
                <a:schemeClr val="tx2">
                  <a:lumMod val="75000"/>
                </a:schemeClr>
              </a:solidFill>
              <a:latin typeface="Times New Roman" panose="02020603050405020304" pitchFamily="18" charset="0"/>
              <a:cs typeface="Times New Roman" panose="02020603050405020304" pitchFamily="18" charset="0"/>
            </a:endParaRPr>
          </a:p>
        </p:txBody>
      </p:sp>
      <p:pic>
        <p:nvPicPr>
          <p:cNvPr id="4" name="Audio 3">
            <a:hlinkClick r:id="" action="ppaction://media"/>
            <a:extLst>
              <a:ext uri="{FF2B5EF4-FFF2-40B4-BE49-F238E27FC236}">
                <a16:creationId xmlns:a16="http://schemas.microsoft.com/office/drawing/2014/main" id="{B8F64F45-3DB9-496B-9244-3CA4C27CBE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6210741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50" advTm="17076">
        <p14:switch dir="r"/>
      </p:transition>
    </mc:Choice>
    <mc:Fallback xmlns="">
      <p:transition spd="slow" advTm="1707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3A275-D03F-4255-9C53-70C4EB5A9601}"/>
              </a:ext>
            </a:extLst>
          </p:cNvPr>
          <p:cNvSpPr>
            <a:spLocks noGrp="1"/>
          </p:cNvSpPr>
          <p:nvPr>
            <p:ph type="title"/>
          </p:nvPr>
        </p:nvSpPr>
        <p:spPr>
          <a:xfrm>
            <a:off x="648930" y="534572"/>
            <a:ext cx="6188190" cy="6051758"/>
          </a:xfrm>
        </p:spPr>
        <p:txBody>
          <a:bodyPr vert="horz" lIns="91440" tIns="45720" rIns="91440" bIns="45720" rtlCol="0" anchor="t">
            <a:noAutofit/>
          </a:bodyPr>
          <a:lstStyle/>
          <a:p>
            <a:pPr>
              <a:lnSpc>
                <a:spcPct val="90000"/>
              </a:lnSpc>
            </a:pPr>
            <a:r>
              <a:rPr lang="en-US" sz="4000" dirty="0">
                <a:solidFill>
                  <a:schemeClr val="tx1"/>
                </a:solidFill>
                <a:latin typeface="Times New Roman" panose="02020603050405020304" pitchFamily="18" charset="0"/>
                <a:cs typeface="Times New Roman" panose="02020603050405020304" pitchFamily="18" charset="0"/>
              </a:rPr>
              <a:t>The debate has now concluded. The </a:t>
            </a:r>
            <a:r>
              <a:rPr lang="en-US" sz="4000" kern="1200" dirty="0">
                <a:solidFill>
                  <a:schemeClr val="tx1"/>
                </a:solidFill>
                <a:latin typeface="Times New Roman" panose="02020603050405020304" pitchFamily="18" charset="0"/>
                <a:cs typeface="Times New Roman" panose="02020603050405020304" pitchFamily="18" charset="0"/>
              </a:rPr>
              <a:t>motion will now be put to a vote</a:t>
            </a:r>
            <a:r>
              <a:rPr lang="en-US" sz="4400" kern="1200" dirty="0">
                <a:solidFill>
                  <a:schemeClr val="tx1"/>
                </a:solidFill>
                <a:latin typeface="Times New Roman" panose="02020603050405020304" pitchFamily="18" charset="0"/>
                <a:cs typeface="Times New Roman" panose="02020603050405020304" pitchFamily="18" charset="0"/>
              </a:rPr>
              <a:t>.</a:t>
            </a:r>
            <a:br>
              <a:rPr lang="en-US" sz="4400" kern="1200" dirty="0">
                <a:solidFill>
                  <a:schemeClr val="tx1"/>
                </a:solidFill>
                <a:latin typeface="Times New Roman" panose="02020603050405020304" pitchFamily="18" charset="0"/>
                <a:cs typeface="Times New Roman" panose="02020603050405020304" pitchFamily="18" charset="0"/>
              </a:rPr>
            </a:br>
            <a:br>
              <a:rPr lang="en-US" sz="2400" b="1" i="0" kern="1200" dirty="0">
                <a:solidFill>
                  <a:schemeClr val="tx1"/>
                </a:solidFill>
                <a:latin typeface="Times New Roman" panose="02020603050405020304" pitchFamily="18" charset="0"/>
                <a:cs typeface="Times New Roman" panose="02020603050405020304" pitchFamily="18" charset="0"/>
              </a:rPr>
            </a:br>
            <a:r>
              <a:rPr lang="en-US" sz="3200" b="1" i="0" kern="1200" dirty="0">
                <a:solidFill>
                  <a:schemeClr val="tx1"/>
                </a:solidFill>
                <a:latin typeface="Times New Roman" panose="02020603050405020304" pitchFamily="18" charset="0"/>
                <a:cs typeface="Times New Roman" panose="02020603050405020304" pitchFamily="18" charset="0"/>
              </a:rPr>
              <a:t>By a show of hands, please cast your motion vote:</a:t>
            </a:r>
            <a:br>
              <a:rPr lang="en-US" sz="3200" b="1" i="0" kern="1200" dirty="0">
                <a:solidFill>
                  <a:schemeClr val="tx1"/>
                </a:solidFill>
                <a:latin typeface="Times New Roman" panose="02020603050405020304" pitchFamily="18" charset="0"/>
                <a:cs typeface="Times New Roman" panose="02020603050405020304" pitchFamily="18" charset="0"/>
              </a:rPr>
            </a:br>
            <a:br>
              <a:rPr lang="en-US" sz="3200" b="1" i="0" kern="1200" dirty="0">
                <a:solidFill>
                  <a:schemeClr val="tx1"/>
                </a:solidFill>
                <a:latin typeface="Times New Roman" panose="02020603050405020304" pitchFamily="18" charset="0"/>
                <a:cs typeface="Times New Roman" panose="02020603050405020304" pitchFamily="18" charset="0"/>
              </a:rPr>
            </a:br>
            <a:r>
              <a:rPr lang="en-US" sz="2800" b="0" i="0" kern="1200" dirty="0">
                <a:solidFill>
                  <a:schemeClr val="tx1"/>
                </a:solidFill>
                <a:latin typeface="Times New Roman" panose="02020603050405020304" pitchFamily="18" charset="0"/>
                <a:cs typeface="Times New Roman" panose="02020603050405020304" pitchFamily="18" charset="0"/>
              </a:rPr>
              <a:t>Firstly  - Those in favor of the motion</a:t>
            </a:r>
            <a:br>
              <a:rPr lang="en-US" sz="2800" b="0" i="0" kern="1200" dirty="0">
                <a:solidFill>
                  <a:schemeClr val="tx1"/>
                </a:solidFill>
                <a:latin typeface="Times New Roman" panose="02020603050405020304" pitchFamily="18" charset="0"/>
                <a:cs typeface="Times New Roman" panose="02020603050405020304" pitchFamily="18" charset="0"/>
              </a:rPr>
            </a:br>
            <a:br>
              <a:rPr lang="en-US" sz="2800" dirty="0">
                <a:solidFill>
                  <a:schemeClr val="tx1"/>
                </a:solidFill>
                <a:latin typeface="Times New Roman" panose="02020603050405020304" pitchFamily="18" charset="0"/>
                <a:cs typeface="Times New Roman" panose="02020603050405020304" pitchFamily="18" charset="0"/>
              </a:rPr>
            </a:br>
            <a:r>
              <a:rPr lang="en-US" sz="2800" b="0" i="0" kern="1200" dirty="0">
                <a:solidFill>
                  <a:schemeClr val="tx1"/>
                </a:solidFill>
                <a:latin typeface="Times New Roman" panose="02020603050405020304" pitchFamily="18" charset="0"/>
                <a:cs typeface="Times New Roman" panose="02020603050405020304" pitchFamily="18" charset="0"/>
              </a:rPr>
              <a:t>Secondly - Those opposing the motion</a:t>
            </a:r>
            <a:br>
              <a:rPr lang="en-US" sz="2800" b="0" i="0" kern="1200" dirty="0">
                <a:solidFill>
                  <a:schemeClr val="tx1"/>
                </a:solidFill>
                <a:latin typeface="Times New Roman" panose="02020603050405020304" pitchFamily="18" charset="0"/>
                <a:cs typeface="Times New Roman" panose="02020603050405020304" pitchFamily="18" charset="0"/>
              </a:rPr>
            </a:br>
            <a:br>
              <a:rPr lang="en-US" sz="2800" b="0" i="0" kern="1200" dirty="0">
                <a:solidFill>
                  <a:schemeClr val="bg1"/>
                </a:solidFill>
                <a:latin typeface="Times New Roman" panose="02020603050405020304" pitchFamily="18" charset="0"/>
                <a:cs typeface="Times New Roman" panose="02020603050405020304" pitchFamily="18" charset="0"/>
              </a:rPr>
            </a:br>
            <a:r>
              <a:rPr lang="en-US" sz="2800" b="0" i="0" kern="1200" dirty="0">
                <a:solidFill>
                  <a:schemeClr val="tx1"/>
                </a:solidFill>
                <a:latin typeface="Times New Roman" panose="02020603050405020304" pitchFamily="18" charset="0"/>
                <a:cs typeface="Times New Roman" panose="02020603050405020304" pitchFamily="18" charset="0"/>
              </a:rPr>
              <a:t>Finally - Any abstentions from the motion</a:t>
            </a:r>
            <a:br>
              <a:rPr lang="en-US" sz="2800" b="0" i="0" kern="1200" dirty="0">
                <a:solidFill>
                  <a:schemeClr val="tx1"/>
                </a:solidFill>
                <a:latin typeface="Times New Roman" panose="02020603050405020304" pitchFamily="18" charset="0"/>
                <a:cs typeface="Times New Roman" panose="02020603050405020304" pitchFamily="18" charset="0"/>
              </a:rPr>
            </a:br>
            <a:br>
              <a:rPr lang="en-US" sz="2800" b="0" i="0" kern="1200" dirty="0">
                <a:solidFill>
                  <a:schemeClr val="tx1"/>
                </a:solidFill>
                <a:latin typeface="Times New Roman" panose="02020603050405020304" pitchFamily="18" charset="0"/>
                <a:cs typeface="Times New Roman" panose="02020603050405020304" pitchFamily="18" charset="0"/>
              </a:rPr>
            </a:br>
            <a:br>
              <a:rPr lang="en-US" sz="2400" b="0" i="0" kern="1200" dirty="0">
                <a:solidFill>
                  <a:schemeClr val="tx1"/>
                </a:solidFill>
                <a:latin typeface="Times New Roman" panose="02020603050405020304" pitchFamily="18" charset="0"/>
                <a:cs typeface="Times New Roman" panose="02020603050405020304" pitchFamily="18" charset="0"/>
              </a:rPr>
            </a:br>
            <a:endParaRPr lang="en-US" sz="2400" b="0" i="0" kern="12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B6969E1E-BB28-4815-AA5D-8238691252F8}"/>
              </a:ext>
            </a:extLst>
          </p:cNvPr>
          <p:cNvSpPr txBox="1"/>
          <p:nvPr/>
        </p:nvSpPr>
        <p:spPr>
          <a:xfrm>
            <a:off x="590635" y="5979905"/>
            <a:ext cx="6188189" cy="878096"/>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dirty="0">
                <a:solidFill>
                  <a:srgbClr val="FFFFFF"/>
                </a:solidFill>
                <a:latin typeface="+mj-lt"/>
                <a:ea typeface="+mj-ea"/>
                <a:cs typeface="+mj-cs"/>
              </a:rPr>
              <a:t>Notes: (Timing 1 minute).</a:t>
            </a:r>
          </a:p>
        </p:txBody>
      </p:sp>
      <p:pic>
        <p:nvPicPr>
          <p:cNvPr id="47" name="Graphic 46" descr="Gavel">
            <a:extLst>
              <a:ext uri="{FF2B5EF4-FFF2-40B4-BE49-F238E27FC236}">
                <a16:creationId xmlns:a16="http://schemas.microsoft.com/office/drawing/2014/main" id="{903B7F28-5933-4815-8579-EA701563BBA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29871" y="1721993"/>
            <a:ext cx="3414010" cy="3414010"/>
          </a:xfrm>
          <a:prstGeom prst="rect">
            <a:avLst/>
          </a:prstGeom>
          <a:effectLst/>
        </p:spPr>
      </p:pic>
      <p:sp>
        <p:nvSpPr>
          <p:cNvPr id="4" name="TextBox 3">
            <a:extLst>
              <a:ext uri="{FF2B5EF4-FFF2-40B4-BE49-F238E27FC236}">
                <a16:creationId xmlns:a16="http://schemas.microsoft.com/office/drawing/2014/main" id="{52B74BA7-34A6-4786-AB2D-4A5749330F7E}"/>
              </a:ext>
            </a:extLst>
          </p:cNvPr>
          <p:cNvSpPr txBox="1"/>
          <p:nvPr/>
        </p:nvSpPr>
        <p:spPr>
          <a:xfrm>
            <a:off x="8129871" y="4923747"/>
            <a:ext cx="3924886" cy="1569660"/>
          </a:xfrm>
          <a:prstGeom prst="rect">
            <a:avLst/>
          </a:prstGeom>
          <a:noFill/>
        </p:spPr>
        <p:txBody>
          <a:bodyPr wrap="square" rtlCol="0">
            <a:spAutoFit/>
          </a:bodyPr>
          <a:lstStyle/>
          <a:p>
            <a:r>
              <a:rPr lang="en-GB" sz="3200" dirty="0">
                <a:solidFill>
                  <a:srgbClr val="C00000"/>
                </a:solidFill>
                <a:latin typeface="Times New Roman" panose="02020603050405020304" pitchFamily="18" charset="0"/>
                <a:cs typeface="Times New Roman" panose="02020603050405020304" pitchFamily="18" charset="0"/>
              </a:rPr>
              <a:t>By the votes carried, the debate therefore concludes……………</a:t>
            </a:r>
          </a:p>
        </p:txBody>
      </p:sp>
      <p:pic>
        <p:nvPicPr>
          <p:cNvPr id="5" name="Audio 4">
            <a:hlinkClick r:id="" action="ppaction://media"/>
            <a:extLst>
              <a:ext uri="{FF2B5EF4-FFF2-40B4-BE49-F238E27FC236}">
                <a16:creationId xmlns:a16="http://schemas.microsoft.com/office/drawing/2014/main" id="{12BE4717-9856-4E20-BC3E-780C95073DD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0925236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50" advTm="30812">
        <p14:flip dir="r"/>
      </p:transition>
    </mc:Choice>
    <mc:Fallback xmlns="">
      <p:transition spd="slow" advTm="3081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48FB2-8FE3-4F2F-9B40-5077B316B090}"/>
              </a:ext>
            </a:extLst>
          </p:cNvPr>
          <p:cNvSpPr>
            <a:spLocks noGrp="1"/>
          </p:cNvSpPr>
          <p:nvPr>
            <p:ph type="title"/>
          </p:nvPr>
        </p:nvSpPr>
        <p:spPr>
          <a:xfrm>
            <a:off x="646111" y="452718"/>
            <a:ext cx="9404723" cy="495549"/>
          </a:xfrm>
        </p:spPr>
        <p:txBody>
          <a:bodyPr/>
          <a:lstStyle/>
          <a:p>
            <a:r>
              <a:rPr lang="en-GB" sz="24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76D13B9-7370-4AA8-8DE5-6BAD2474E61B}"/>
              </a:ext>
            </a:extLst>
          </p:cNvPr>
          <p:cNvSpPr>
            <a:spLocks noGrp="1"/>
          </p:cNvSpPr>
          <p:nvPr>
            <p:ph idx="1"/>
          </p:nvPr>
        </p:nvSpPr>
        <p:spPr>
          <a:xfrm>
            <a:off x="645130" y="1086678"/>
            <a:ext cx="10977027" cy="5318604"/>
          </a:xfrm>
        </p:spPr>
        <p:txBody>
          <a:bodyPr>
            <a:normAutofit fontScale="92500"/>
          </a:bodyPr>
          <a:lstStyle/>
          <a:p>
            <a:pPr marL="0" indent="0">
              <a:buNone/>
            </a:pPr>
            <a:r>
              <a:rPr lang="en-GB" sz="1800" dirty="0">
                <a:latin typeface="Times New Roman" panose="02020603050405020304" pitchFamily="18" charset="0"/>
                <a:cs typeface="Times New Roman" panose="02020603050405020304" pitchFamily="18" charset="0"/>
              </a:rPr>
              <a:t>Advocacy charter. (2014). </a:t>
            </a:r>
            <a:r>
              <a:rPr lang="en-GB" sz="1800" i="1" dirty="0">
                <a:latin typeface="Times New Roman" panose="02020603050405020304" pitchFamily="18" charset="0"/>
                <a:cs typeface="Times New Roman" panose="02020603050405020304" pitchFamily="18" charset="0"/>
              </a:rPr>
              <a:t>Advocacy code of practice 2014. Advocacy QPM. Recognising quality in independent advocacy</a:t>
            </a:r>
            <a:r>
              <a:rPr lang="en-GB" sz="1800" dirty="0">
                <a:latin typeface="Times New Roman" panose="02020603050405020304" pitchFamily="18" charset="0"/>
                <a:cs typeface="Times New Roman" panose="02020603050405020304" pitchFamily="18" charset="0"/>
              </a:rPr>
              <a:t>. 	Advocacy code of practice (revised edition). </a:t>
            </a:r>
            <a:r>
              <a:rPr lang="en-GB" sz="1800" dirty="0">
                <a:latin typeface="Times New Roman" panose="02020603050405020304" pitchFamily="18" charset="0"/>
                <a:cs typeface="Times New Roman" panose="02020603050405020304" pitchFamily="18" charset="0"/>
                <a:hlinkClick r:id="rId4"/>
              </a:rPr>
              <a:t>http://www.qualityadvocacy.org.uk/wp-content/uploads/2014/03/code-of-	practice.pdf</a:t>
            </a:r>
            <a:endParaRPr lang="en-GB" sz="1800" dirty="0">
              <a:latin typeface="Times New Roman" panose="02020603050405020304" pitchFamily="18" charset="0"/>
              <a:cs typeface="Times New Roman" panose="02020603050405020304" pitchFamily="18" charset="0"/>
            </a:endParaRPr>
          </a:p>
          <a:p>
            <a:pPr marL="0" indent="0">
              <a:buNone/>
            </a:pPr>
            <a:r>
              <a:rPr lang="en-GB" sz="1800" dirty="0">
                <a:latin typeface="Times New Roman" panose="02020603050405020304" pitchFamily="18" charset="0"/>
                <a:cs typeface="Times New Roman" panose="02020603050405020304" pitchFamily="18" charset="0"/>
              </a:rPr>
              <a:t>ASA Ethical guidelines. (2011). </a:t>
            </a:r>
            <a:r>
              <a:rPr lang="en-GB" sz="1800" i="1" dirty="0">
                <a:latin typeface="Times New Roman" panose="02020603050405020304" pitchFamily="18" charset="0"/>
                <a:cs typeface="Times New Roman" panose="02020603050405020304" pitchFamily="18" charset="0"/>
              </a:rPr>
              <a:t>Ethical guidelines for good research practice</a:t>
            </a:r>
            <a:r>
              <a:rPr lang="en-GB" sz="1800" dirty="0">
                <a:latin typeface="Times New Roman" panose="02020603050405020304" pitchFamily="18" charset="0"/>
                <a:cs typeface="Times New Roman" panose="02020603050405020304" pitchFamily="18" charset="0"/>
              </a:rPr>
              <a:t>. Association of the Social Anthropologists of 	the UK and the Commonwealth (ASA). </a:t>
            </a:r>
            <a:r>
              <a:rPr lang="en-GB" sz="1800" dirty="0">
                <a:latin typeface="Times New Roman" panose="02020603050405020304" pitchFamily="18" charset="0"/>
                <a:cs typeface="Times New Roman" panose="02020603050405020304" pitchFamily="18" charset="0"/>
                <a:hlinkClick r:id="rId5"/>
              </a:rPr>
              <a:t>https://www.the</a:t>
            </a:r>
            <a:r>
              <a:rPr lang="en-GB" sz="1800" dirty="0">
                <a:latin typeface="Times New Roman" panose="02020603050405020304" pitchFamily="18" charset="0"/>
                <a:cs typeface="Times New Roman" panose="02020603050405020304" pitchFamily="18" charset="0"/>
              </a:rPr>
              <a:t>asa.org/downloads/ASA%20ethics%20guidelines%202011.pdf</a:t>
            </a:r>
          </a:p>
          <a:p>
            <a:pPr marL="0" indent="0">
              <a:buNone/>
            </a:pPr>
            <a:r>
              <a:rPr lang="en-GB" sz="1800" dirty="0">
                <a:latin typeface="Times New Roman" panose="02020603050405020304" pitchFamily="18" charset="0"/>
                <a:cs typeface="Times New Roman" panose="02020603050405020304" pitchFamily="18" charset="0"/>
              </a:rPr>
              <a:t>Equality and Human rights Commission. (2010). </a:t>
            </a:r>
            <a:r>
              <a:rPr lang="en-GB" sz="1800" i="1" dirty="0">
                <a:latin typeface="Times New Roman" panose="02020603050405020304" pitchFamily="18" charset="0"/>
                <a:cs typeface="Times New Roman" panose="02020603050405020304" pitchFamily="18" charset="0"/>
              </a:rPr>
              <a:t>Advocacy in social care groups protected under equality legislation</a:t>
            </a:r>
            <a:r>
              <a:rPr lang="en-GB" sz="1800" dirty="0">
                <a:latin typeface="Times New Roman" panose="02020603050405020304" pitchFamily="18" charset="0"/>
                <a:cs typeface="Times New Roman" panose="02020603050405020304" pitchFamily="18" charset="0"/>
              </a:rPr>
              <a:t>. 	Equality and Human Rights Commission, 2010, report 67. Manchester.</a:t>
            </a:r>
          </a:p>
          <a:p>
            <a:pPr marL="0" indent="0">
              <a:buNone/>
            </a:pPr>
            <a:r>
              <a:rPr lang="en-GB" sz="1800" dirty="0">
                <a:latin typeface="Times New Roman" panose="02020603050405020304" pitchFamily="18" charset="0"/>
                <a:cs typeface="Times New Roman" panose="02020603050405020304" pitchFamily="18" charset="0"/>
              </a:rPr>
              <a:t>Fuller, C., Parish, j. verses Layton, R., &amp; Rowlands, M. (1995\0. Advocacy in anthropology. </a:t>
            </a:r>
            <a:r>
              <a:rPr lang="en-GB" sz="1800" i="1" dirty="0">
                <a:latin typeface="Times New Roman" panose="02020603050405020304" pitchFamily="18" charset="0"/>
                <a:cs typeface="Times New Roman" panose="02020603050405020304" pitchFamily="18" charset="0"/>
              </a:rPr>
              <a:t>The GDAT debate no.7 . 	Advocacy is a personal commitment for anthropologists, not an institutional imperative for anthropology</a:t>
            </a:r>
            <a:r>
              <a:rPr lang="en-GB" sz="1800" dirty="0">
                <a:latin typeface="Times New Roman" panose="02020603050405020304" pitchFamily="18" charset="0"/>
                <a:cs typeface="Times New Roman" panose="02020603050405020304" pitchFamily="18" charset="0"/>
              </a:rPr>
              <a:t>. University of 	Manchester. 28</a:t>
            </a:r>
            <a:r>
              <a:rPr lang="en-GB" sz="1800" baseline="30000" dirty="0">
                <a:latin typeface="Times New Roman" panose="02020603050405020304" pitchFamily="18" charset="0"/>
                <a:cs typeface="Times New Roman" panose="02020603050405020304" pitchFamily="18" charset="0"/>
              </a:rPr>
              <a:t>th</a:t>
            </a:r>
            <a:r>
              <a:rPr lang="en-GB" sz="1800" dirty="0">
                <a:latin typeface="Times New Roman" panose="02020603050405020304" pitchFamily="18" charset="0"/>
                <a:cs typeface="Times New Roman" panose="02020603050405020304" pitchFamily="18" charset="0"/>
              </a:rPr>
              <a:t> October 1995.</a:t>
            </a:r>
          </a:p>
          <a:p>
            <a:pPr marL="0" indent="0">
              <a:buNone/>
            </a:pPr>
            <a:r>
              <a:rPr lang="en-GB" sz="1800" dirty="0">
                <a:latin typeface="Times New Roman" panose="02020603050405020304" pitchFamily="18" charset="0"/>
                <a:cs typeface="Times New Roman" panose="02020603050405020304" pitchFamily="18" charset="0"/>
              </a:rPr>
              <a:t>Hart, K. (1989). </a:t>
            </a:r>
            <a:r>
              <a:rPr lang="en-GB" sz="1800" i="1" dirty="0">
                <a:latin typeface="Times New Roman" panose="02020603050405020304" pitchFamily="18" charset="0"/>
                <a:cs typeface="Times New Roman" panose="02020603050405020304" pitchFamily="18" charset="0"/>
              </a:rPr>
              <a:t>Debate the concept of society is theoretically obsolete</a:t>
            </a:r>
            <a:r>
              <a:rPr lang="en-GB" sz="1800" dirty="0">
                <a:latin typeface="Times New Roman" panose="02020603050405020304" pitchFamily="18" charset="0"/>
                <a:cs typeface="Times New Roman" panose="02020603050405020304" pitchFamily="18" charset="0"/>
              </a:rPr>
              <a:t>. Key debates in anthropology (ed Tim Ingold). 	Routledge. London &amp; New York.</a:t>
            </a:r>
          </a:p>
          <a:p>
            <a:pPr marL="0" indent="0">
              <a:buNone/>
            </a:pPr>
            <a:r>
              <a:rPr lang="en-GB" sz="1800" dirty="0" err="1">
                <a:latin typeface="Times New Roman" panose="02020603050405020304" pitchFamily="18" charset="0"/>
                <a:cs typeface="Times New Roman" panose="02020603050405020304" pitchFamily="18" charset="0"/>
              </a:rPr>
              <a:t>Hastrup</a:t>
            </a:r>
            <a:r>
              <a:rPr lang="en-GB" sz="1800" dirty="0">
                <a:latin typeface="Times New Roman" panose="02020603050405020304" pitchFamily="18" charset="0"/>
                <a:cs typeface="Times New Roman" panose="02020603050405020304" pitchFamily="18" charset="0"/>
              </a:rPr>
              <a:t>, K. &amp; </a:t>
            </a:r>
            <a:r>
              <a:rPr lang="en-GB" sz="1800" dirty="0" err="1">
                <a:latin typeface="Times New Roman" panose="02020603050405020304" pitchFamily="18" charset="0"/>
                <a:cs typeface="Times New Roman" panose="02020603050405020304" pitchFamily="18" charset="0"/>
              </a:rPr>
              <a:t>Elsass</a:t>
            </a:r>
            <a:r>
              <a:rPr lang="en-GB" sz="1800" dirty="0">
                <a:latin typeface="Times New Roman" panose="02020603050405020304" pitchFamily="18" charset="0"/>
                <a:cs typeface="Times New Roman" panose="02020603050405020304" pitchFamily="18" charset="0"/>
              </a:rPr>
              <a:t>, P. (1990). </a:t>
            </a:r>
            <a:r>
              <a:rPr lang="en-GB" sz="1800" i="1" dirty="0">
                <a:latin typeface="Times New Roman" panose="02020603050405020304" pitchFamily="18" charset="0"/>
                <a:cs typeface="Times New Roman" panose="02020603050405020304" pitchFamily="18" charset="0"/>
              </a:rPr>
              <a:t>Anthropological advocacy. A contradiction in terms</a:t>
            </a:r>
            <a:r>
              <a:rPr lang="en-GB" sz="1800" dirty="0">
                <a:latin typeface="Times New Roman" panose="02020603050405020304" pitchFamily="18" charset="0"/>
                <a:cs typeface="Times New Roman" panose="02020603050405020304" pitchFamily="18" charset="0"/>
              </a:rPr>
              <a:t>. Current Anthropology 31(3), 301-311.</a:t>
            </a:r>
          </a:p>
          <a:p>
            <a:pPr marL="0" indent="0">
              <a:buNone/>
            </a:pPr>
            <a:r>
              <a:rPr lang="en-GB" sz="1800" dirty="0">
                <a:latin typeface="Times New Roman" panose="02020603050405020304" pitchFamily="18" charset="0"/>
                <a:cs typeface="Times New Roman" panose="02020603050405020304" pitchFamily="18" charset="0"/>
              </a:rPr>
              <a:t>Haynes, K. (2017). </a:t>
            </a:r>
            <a:r>
              <a:rPr lang="en-GB" sz="1800" i="1" dirty="0">
                <a:latin typeface="Times New Roman" panose="02020603050405020304" pitchFamily="18" charset="0"/>
                <a:cs typeface="Times New Roman" panose="02020603050405020304" pitchFamily="18" charset="0"/>
              </a:rPr>
              <a:t>Reflexivity in qualitative research. </a:t>
            </a:r>
            <a:r>
              <a:rPr lang="en-GB" sz="1800" dirty="0">
                <a:latin typeface="Times New Roman" panose="02020603050405020304" pitchFamily="18" charset="0"/>
                <a:cs typeface="Times New Roman" panose="02020603050405020304" pitchFamily="18" charset="0"/>
              </a:rPr>
              <a:t>P. 5-90.</a:t>
            </a:r>
          </a:p>
          <a:p>
            <a:pPr marL="0" indent="0">
              <a:buNone/>
            </a:pPr>
            <a:r>
              <a:rPr lang="en-GB" sz="1800" dirty="0" err="1">
                <a:latin typeface="Times New Roman" panose="02020603050405020304" pitchFamily="18" charset="0"/>
                <a:cs typeface="Times New Roman" panose="02020603050405020304" pitchFamily="18" charset="0"/>
              </a:rPr>
              <a:t>Kanuha</a:t>
            </a:r>
            <a:r>
              <a:rPr lang="en-GB" sz="1800" dirty="0">
                <a:latin typeface="Times New Roman" panose="02020603050405020304" pitchFamily="18" charset="0"/>
                <a:cs typeface="Times New Roman" panose="02020603050405020304" pitchFamily="18" charset="0"/>
              </a:rPr>
              <a:t>, V. K. (2000). “</a:t>
            </a:r>
            <a:r>
              <a:rPr lang="en-GB" sz="1800" i="1" dirty="0">
                <a:latin typeface="Times New Roman" panose="02020603050405020304" pitchFamily="18" charset="0"/>
                <a:cs typeface="Times New Roman" panose="02020603050405020304" pitchFamily="18" charset="0"/>
              </a:rPr>
              <a:t>Being” native verses going native: Conducting social work research as an insider</a:t>
            </a:r>
            <a:r>
              <a:rPr lang="en-GB" sz="1800" dirty="0">
                <a:latin typeface="Times New Roman" panose="02020603050405020304" pitchFamily="18" charset="0"/>
                <a:cs typeface="Times New Roman" panose="02020603050405020304" pitchFamily="18" charset="0"/>
              </a:rPr>
              <a:t>. Social Work, vol 	45(5), 1 October 2000 439-447.</a:t>
            </a:r>
          </a:p>
          <a:p>
            <a:pPr marL="0" indent="0">
              <a:buNone/>
            </a:pPr>
            <a:endParaRPr lang="en-GB" sz="1800" dirty="0">
              <a:latin typeface="Times New Roman" panose="02020603050405020304" pitchFamily="18" charset="0"/>
              <a:cs typeface="Times New Roman" panose="02020603050405020304" pitchFamily="18" charset="0"/>
            </a:endParaRPr>
          </a:p>
        </p:txBody>
      </p:sp>
      <p:pic>
        <p:nvPicPr>
          <p:cNvPr id="4" name="Audio 3">
            <a:hlinkClick r:id="" action="ppaction://media"/>
            <a:extLst>
              <a:ext uri="{FF2B5EF4-FFF2-40B4-BE49-F238E27FC236}">
                <a16:creationId xmlns:a16="http://schemas.microsoft.com/office/drawing/2014/main" id="{7AFCA8E2-ACFA-4CDB-A819-C59596325E3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5346089"/>
      </p:ext>
    </p:extLst>
  </p:cSld>
  <p:clrMapOvr>
    <a:masterClrMapping/>
  </p:clrMapOvr>
  <p:transition spd="slow" advTm="33">
    <p:wheel spokes="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7196F-E331-4BCD-AE26-07CFABCF2828}"/>
              </a:ext>
            </a:extLst>
          </p:cNvPr>
          <p:cNvSpPr>
            <a:spLocks noGrp="1"/>
          </p:cNvSpPr>
          <p:nvPr>
            <p:ph type="title"/>
          </p:nvPr>
        </p:nvSpPr>
        <p:spPr>
          <a:xfrm>
            <a:off x="646111" y="452718"/>
            <a:ext cx="9404723" cy="594204"/>
          </a:xfrm>
        </p:spPr>
        <p:txBody>
          <a:bodyPr/>
          <a:lstStyle/>
          <a:p>
            <a:r>
              <a:rPr lang="en-GB" sz="2400" b="1" dirty="0">
                <a:latin typeface="Times New Roman" panose="02020603050405020304" pitchFamily="18" charset="0"/>
                <a:cs typeface="Times New Roman" panose="02020603050405020304" pitchFamily="18" charset="0"/>
              </a:rPr>
              <a:t>References continued</a:t>
            </a:r>
          </a:p>
        </p:txBody>
      </p:sp>
      <p:sp>
        <p:nvSpPr>
          <p:cNvPr id="3" name="Content Placeholder 2">
            <a:extLst>
              <a:ext uri="{FF2B5EF4-FFF2-40B4-BE49-F238E27FC236}">
                <a16:creationId xmlns:a16="http://schemas.microsoft.com/office/drawing/2014/main" id="{B5116C79-6561-435C-AC5A-51328A74A0D1}"/>
              </a:ext>
            </a:extLst>
          </p:cNvPr>
          <p:cNvSpPr>
            <a:spLocks noGrp="1"/>
          </p:cNvSpPr>
          <p:nvPr>
            <p:ph idx="1"/>
          </p:nvPr>
        </p:nvSpPr>
        <p:spPr>
          <a:xfrm>
            <a:off x="646111" y="452718"/>
            <a:ext cx="10535477" cy="4883426"/>
          </a:xfrm>
        </p:spPr>
        <p:txBody>
          <a:bodyPr>
            <a:normAutofit/>
          </a:bodyPr>
          <a:lstStyle/>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r>
              <a:rPr lang="en-GB" sz="1800" dirty="0">
                <a:latin typeface="Times New Roman" panose="02020603050405020304" pitchFamily="18" charset="0"/>
                <a:cs typeface="Times New Roman" panose="02020603050405020304" pitchFamily="18" charset="0"/>
              </a:rPr>
              <a:t>Kellett, P. (2009). </a:t>
            </a:r>
            <a:r>
              <a:rPr lang="en-GB" sz="1800" i="1" dirty="0">
                <a:latin typeface="Times New Roman" panose="02020603050405020304" pitchFamily="18" charset="0"/>
                <a:cs typeface="Times New Roman" panose="02020603050405020304" pitchFamily="18" charset="0"/>
              </a:rPr>
              <a:t>Advocacy in anthropology, active engagement or passive scholarship</a:t>
            </a:r>
            <a:r>
              <a:rPr lang="en-GB" sz="1800" dirty="0">
                <a:latin typeface="Times New Roman" panose="02020603050405020304" pitchFamily="18" charset="0"/>
                <a:cs typeface="Times New Roman" panose="02020603050405020304" pitchFamily="18" charset="0"/>
              </a:rPr>
              <a:t>? Durham Anthropology 	Journal. 16(1), 2009: 22-31.</a:t>
            </a:r>
          </a:p>
          <a:p>
            <a:pPr marL="0" indent="0">
              <a:buNone/>
            </a:pPr>
            <a:r>
              <a:rPr lang="en-GB" sz="1800" dirty="0">
                <a:latin typeface="Times New Roman" panose="02020603050405020304" pitchFamily="18" charset="0"/>
                <a:cs typeface="Times New Roman" panose="02020603050405020304" pitchFamily="18" charset="0"/>
              </a:rPr>
              <a:t>Layton (1996) : 40. Cited in Kellett, P. (2009). </a:t>
            </a:r>
            <a:r>
              <a:rPr lang="en-GB" sz="1800" i="1" dirty="0">
                <a:latin typeface="Times New Roman" panose="02020603050405020304" pitchFamily="18" charset="0"/>
                <a:cs typeface="Times New Roman" panose="02020603050405020304" pitchFamily="18" charset="0"/>
              </a:rPr>
              <a:t>Advocacy in anthropology, active engagement or passive 	scholarship?</a:t>
            </a:r>
            <a:r>
              <a:rPr lang="en-GB" sz="1800" dirty="0">
                <a:latin typeface="Times New Roman" panose="02020603050405020304" pitchFamily="18" charset="0"/>
                <a:cs typeface="Times New Roman" panose="02020603050405020304" pitchFamily="18" charset="0"/>
              </a:rPr>
              <a:t> Durham Anthropology Journal. 16(1), 2009: 22-31.</a:t>
            </a:r>
          </a:p>
          <a:p>
            <a:pPr marL="0" indent="0">
              <a:buNone/>
            </a:pPr>
            <a:r>
              <a:rPr lang="en-GB" sz="1800" dirty="0">
                <a:latin typeface="Times New Roman" panose="02020603050405020304" pitchFamily="18" charset="0"/>
                <a:cs typeface="Times New Roman" panose="02020603050405020304" pitchFamily="18" charset="0"/>
              </a:rPr>
              <a:t>Malinowski, B. (1954). </a:t>
            </a:r>
            <a:r>
              <a:rPr lang="en-GB" sz="1800" i="1" dirty="0">
                <a:latin typeface="Times New Roman" panose="02020603050405020304" pitchFamily="18" charset="0"/>
                <a:cs typeface="Times New Roman" panose="02020603050405020304" pitchFamily="18" charset="0"/>
              </a:rPr>
              <a:t>Magic science and religion and other essays etc</a:t>
            </a:r>
            <a:r>
              <a:rPr lang="en-GB" sz="1800" dirty="0">
                <a:latin typeface="Times New Roman" panose="02020603050405020304" pitchFamily="18" charset="0"/>
                <a:cs typeface="Times New Roman" panose="02020603050405020304" pitchFamily="18" charset="0"/>
              </a:rPr>
              <a:t>. Garden City New York. Doubleday &amp; 	Co (1945), p. 145.</a:t>
            </a:r>
          </a:p>
          <a:p>
            <a:pPr marL="0" indent="0">
              <a:buNone/>
            </a:pPr>
            <a:r>
              <a:rPr lang="en-GB" sz="1800" dirty="0" err="1">
                <a:latin typeface="Times New Roman" panose="02020603050405020304" pitchFamily="18" charset="0"/>
                <a:cs typeface="Times New Roman" panose="02020603050405020304" pitchFamily="18" charset="0"/>
              </a:rPr>
              <a:t>Strathern</a:t>
            </a:r>
            <a:r>
              <a:rPr lang="en-GB" sz="1800" dirty="0">
                <a:latin typeface="Times New Roman" panose="02020603050405020304" pitchFamily="18" charset="0"/>
                <a:cs typeface="Times New Roman" panose="02020603050405020304" pitchFamily="18" charset="0"/>
              </a:rPr>
              <a:t>, M. (1987). </a:t>
            </a:r>
            <a:r>
              <a:rPr lang="en-GB" sz="1800" i="1" dirty="0">
                <a:latin typeface="Times New Roman" panose="02020603050405020304" pitchFamily="18" charset="0"/>
                <a:cs typeface="Times New Roman" panose="02020603050405020304" pitchFamily="18" charset="0"/>
              </a:rPr>
              <a:t>The limits of auto anthropology</a:t>
            </a:r>
            <a:r>
              <a:rPr lang="en-GB" sz="1800" dirty="0">
                <a:latin typeface="Times New Roman" panose="02020603050405020304" pitchFamily="18" charset="0"/>
                <a:cs typeface="Times New Roman" panose="02020603050405020304" pitchFamily="18" charset="0"/>
              </a:rPr>
              <a:t>. Anthropology at home (ed A. Jackson).  London, 	</a:t>
            </a:r>
            <a:r>
              <a:rPr lang="en-GB" sz="1800" dirty="0" err="1">
                <a:latin typeface="Times New Roman" panose="02020603050405020304" pitchFamily="18" charset="0"/>
                <a:cs typeface="Times New Roman" panose="02020603050405020304" pitchFamily="18" charset="0"/>
              </a:rPr>
              <a:t>travistock</a:t>
            </a:r>
            <a:r>
              <a:rPr lang="en-GB" sz="1800" dirty="0">
                <a:latin typeface="Times New Roman" panose="02020603050405020304" pitchFamily="18" charset="0"/>
                <a:cs typeface="Times New Roman" panose="02020603050405020304" pitchFamily="18" charset="0"/>
              </a:rPr>
              <a:t>.</a:t>
            </a:r>
          </a:p>
          <a:p>
            <a:pPr marL="0" indent="0">
              <a:buNone/>
            </a:pPr>
            <a:r>
              <a:rPr lang="en-GB" sz="1800" dirty="0">
                <a:latin typeface="Times New Roman" panose="02020603050405020304" pitchFamily="18" charset="0"/>
                <a:cs typeface="Times New Roman" panose="02020603050405020304" pitchFamily="18" charset="0"/>
              </a:rPr>
              <a:t>Stuart, A., &amp; Macintyre, G. (2013). </a:t>
            </a:r>
            <a:r>
              <a:rPr lang="en-GB" sz="1800" i="1" dirty="0">
                <a:latin typeface="Times New Roman" panose="02020603050405020304" pitchFamily="18" charset="0"/>
                <a:cs typeface="Times New Roman" panose="02020603050405020304" pitchFamily="18" charset="0"/>
              </a:rPr>
              <a:t>Advocacy: Models and effectiveness</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Iriss</a:t>
            </a:r>
            <a:r>
              <a:rPr lang="en-GB" sz="1800" dirty="0">
                <a:latin typeface="Times New Roman" panose="02020603050405020304" pitchFamily="18" charset="0"/>
                <a:cs typeface="Times New Roman" panose="02020603050405020304" pitchFamily="18" charset="0"/>
              </a:rPr>
              <a:t>. 	https://www.iriss.org.uk/resources/insights/advocacy-models-and-effectiveness.</a:t>
            </a:r>
          </a:p>
        </p:txBody>
      </p:sp>
    </p:spTree>
    <p:extLst>
      <p:ext uri="{BB962C8B-B14F-4D97-AF65-F5344CB8AC3E}">
        <p14:creationId xmlns:p14="http://schemas.microsoft.com/office/powerpoint/2010/main" val="616206592"/>
      </p:ext>
    </p:extLst>
  </p:cSld>
  <p:clrMapOvr>
    <a:masterClrMapping/>
  </p:clrMapOvr>
  <p:transition spd="slow">
    <p:push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372</TotalTime>
  <Words>1535</Words>
  <Application>Microsoft Office PowerPoint</Application>
  <PresentationFormat>Widescreen</PresentationFormat>
  <Paragraphs>137</Paragraphs>
  <Slides>19</Slides>
  <Notes>6</Notes>
  <HiddenSlides>0</HiddenSlides>
  <MMClips>18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Century Gothic</vt:lpstr>
      <vt:lpstr>Times New Roman</vt:lpstr>
      <vt:lpstr>Wingdings</vt:lpstr>
      <vt:lpstr>Wingdings 3</vt:lpstr>
      <vt:lpstr>Ion</vt:lpstr>
      <vt:lpstr>Anthropological advocacy. The GDAT debate. No.16:   Anthropological advocacy requires anthropologists to adopt the continuum of both the insider and outsider position, in order to advocate effectively and ethically.</vt:lpstr>
      <vt:lpstr>PowerPoint Presentation</vt:lpstr>
      <vt:lpstr>Introduction</vt:lpstr>
      <vt:lpstr> Rowlands, speaking in the GDAT debate no. 7, advocacy is a personal commitment for anthropologists, not an institutional imperative (1995) addresses the issue that anthropology originates from the committed practice and viewpoint of the institution (Fuller et al, 1995). Therefore highlighting, not only the choice of stance taken by anthropologists personally, but the extent of personal involvement being of a personal choice. Therefore, if this is the stance of anthropology where does this place the practice of advocacy within anthropology? Thus, I believe, the disconnection of institutional anthropology and socio-political problems can be bridged in the area of advocacy, by combining the use of insider and outsider continuums (Malinowski, 1954) with reflexivity (Haynes, 2017), in turn, effectively and ethically enhancing anthropological advocacy.  Aims -  This proposal aims to….. &gt; Focus on proposal using the GDAT debate format as the methodological process. &gt;Address the complexities of anthropological debate regarding anthropological advocacy. &gt; Present the argument for the motion. &gt;Present the argument against the motion. &gt; open the floor to contributors to debate. &gt; Put proposal to a Motion vote.  </vt:lpstr>
      <vt:lpstr>        Background knowledge   Kellett, P. (2009). Advocacy in Anthropology: Active engagement or passive scholarship?   Fuller, C., Parish, J. V’s Layton, R. &amp; Rowlands, M. (1995) Advocacy in anthropology. The GDAT debate no. 7. Advocacy is a personal commitment for anthropologists, not an institutional imperative for anthropology   Fuller et al, 1995.  Haynes, 2017                                                      Hastrup &amp; Elsass, 1990.  Malinowski,, 1954                           </vt:lpstr>
      <vt:lpstr>PowerPoint Presentation</vt:lpstr>
      <vt:lpstr>What is Advocacy? </vt:lpstr>
      <vt:lpstr>Anthropological advocacy  “Advocacy derives naturally from the practice of anthropology…it is an integral part of the process of representing other people’s views” (Layton, 1996: 40, cited in Kellett, 2009). </vt:lpstr>
      <vt:lpstr>Insider Having an intimate knowledge and understanding of a social and cultural structure as a result of social immersion, on the researchers part, within the native complexities of the studied society (Kanuha, 2000).</vt:lpstr>
      <vt:lpstr>  How to engage?  Reflexivity - awareness of one’s self in the field work,  - the ability to remain objective and unbiased in all aspects,   - avoid contamination of the findings in order to obtain accurate data. (Haynes, 2017.p5).   </vt:lpstr>
      <vt:lpstr>Ethics</vt:lpstr>
      <vt:lpstr>Against the motion: Speaker c, (Lampeter).              </vt:lpstr>
      <vt:lpstr>“Any form of political engagement is by it’s very true nature, contestable and arguably as one particular mode of engagement or reflexive practice shares this nature” (Fuller et al, 1995, p4).</vt:lpstr>
      <vt:lpstr>There will now be a short, 20-minute interval.  We will then reconvene to debate the proposed motion.</vt:lpstr>
      <vt:lpstr>PowerPoint Presentation</vt:lpstr>
      <vt:lpstr>Address the motion  Discussion and responses  Questions  Challenges</vt:lpstr>
      <vt:lpstr>The debate has now concluded. The motion will now be put to a vote.  By a show of hands, please cast your motion vote:  Firstly  - Those in favor of the motion  Secondly - Those opposing the motion  Finally - Any abstentions from the motion   </vt:lpstr>
      <vt:lpstr>References</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Anthropological advocacy. The GDAT debate. No.16:   Anthropological advocacy requires anthropologists to adopt the continuum of both the insider and outsider position, in order to advocate effectively and ethically.</dc:title>
  <dc:creator>Invate</dc:creator>
  <cp:lastModifiedBy>Invate</cp:lastModifiedBy>
  <cp:revision>54</cp:revision>
  <dcterms:created xsi:type="dcterms:W3CDTF">2018-12-14T11:56:37Z</dcterms:created>
  <dcterms:modified xsi:type="dcterms:W3CDTF">2018-12-14T21:03:05Z</dcterms:modified>
</cp:coreProperties>
</file>