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8"/>
  </p:notesMasterIdLst>
  <p:sldIdLst>
    <p:sldId id="261" r:id="rId2"/>
    <p:sldId id="262" r:id="rId3"/>
    <p:sldId id="264" r:id="rId4"/>
    <p:sldId id="267" r:id="rId5"/>
    <p:sldId id="266" r:id="rId6"/>
    <p:sldId id="269" r:id="rId7"/>
    <p:sldId id="268" r:id="rId8"/>
    <p:sldId id="271" r:id="rId9"/>
    <p:sldId id="263" r:id="rId10"/>
    <p:sldId id="272" r:id="rId11"/>
    <p:sldId id="273" r:id="rId12"/>
    <p:sldId id="265" r:id="rId13"/>
    <p:sldId id="274" r:id="rId14"/>
    <p:sldId id="278" r:id="rId15"/>
    <p:sldId id="279" r:id="rId16"/>
    <p:sldId id="280" r:id="rId17"/>
    <p:sldId id="283" r:id="rId18"/>
    <p:sldId id="281" r:id="rId19"/>
    <p:sldId id="284" r:id="rId20"/>
    <p:sldId id="285" r:id="rId21"/>
    <p:sldId id="288" r:id="rId22"/>
    <p:sldId id="289" r:id="rId23"/>
    <p:sldId id="287" r:id="rId24"/>
    <p:sldId id="286" r:id="rId25"/>
    <p:sldId id="290" r:id="rId26"/>
    <p:sldId id="29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4B2EB3-B410-6C94-0EEE-3D5B290CF8E5}" v="58" dt="2026-04-24T07:10:43.744"/>
    <p1510:client id="{AF03F0CB-443F-4F89-A8DB-B8DA9EE269C7}" v="2" dt="2026-04-24T07:36:21.7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1"/>
    <p:restoredTop sz="94498"/>
  </p:normalViewPr>
  <p:slideViewPr>
    <p:cSldViewPr>
      <p:cViewPr varScale="1">
        <p:scale>
          <a:sx n="59" d="100"/>
          <a:sy n="59" d="100"/>
        </p:scale>
        <p:origin x="162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6F4B2EB3-B410-6C94-0EEE-3D5B290CF8E5}"/>
    <pc:docChg chg="addSld modSld">
      <pc:chgData name="Mark Napieralla" userId="S::mark.napieralla@uwtsd.ac.uk::adf11754-427d-4f24-8c3e-391028db4a77" providerId="AD" clId="Web-{6F4B2EB3-B410-6C94-0EEE-3D5B290CF8E5}" dt="2026-04-24T07:10:53.901" v="58"/>
      <pc:docMkLst>
        <pc:docMk/>
      </pc:docMkLst>
      <pc:sldChg chg="addSp delSp modSp new mod setBg">
        <pc:chgData name="Mark Napieralla" userId="S::mark.napieralla@uwtsd.ac.uk::adf11754-427d-4f24-8c3e-391028db4a77" providerId="AD" clId="Web-{6F4B2EB3-B410-6C94-0EEE-3D5B290CF8E5}" dt="2026-04-24T07:10:53.901" v="58"/>
        <pc:sldMkLst>
          <pc:docMk/>
          <pc:sldMk cId="3092363061" sldId="291"/>
        </pc:sldMkLst>
        <pc:spChg chg="mod">
          <ac:chgData name="Mark Napieralla" userId="S::mark.napieralla@uwtsd.ac.uk::adf11754-427d-4f24-8c3e-391028db4a77" providerId="AD" clId="Web-{6F4B2EB3-B410-6C94-0EEE-3D5B290CF8E5}" dt="2026-04-24T07:10:53.901" v="58"/>
          <ac:spMkLst>
            <pc:docMk/>
            <pc:sldMk cId="3092363061" sldId="291"/>
            <ac:spMk id="2" creationId="{D7CA45FB-26EA-E390-103D-009057B26432}"/>
          </ac:spMkLst>
        </pc:spChg>
        <pc:spChg chg="del mod">
          <ac:chgData name="Mark Napieralla" userId="S::mark.napieralla@uwtsd.ac.uk::adf11754-427d-4f24-8c3e-391028db4a77" providerId="AD" clId="Web-{6F4B2EB3-B410-6C94-0EEE-3D5B290CF8E5}" dt="2026-04-24T07:10:53.901" v="58"/>
          <ac:spMkLst>
            <pc:docMk/>
            <pc:sldMk cId="3092363061" sldId="291"/>
            <ac:spMk id="3" creationId="{AAA57E10-B8E6-4855-B117-BE0311B24E71}"/>
          </ac:spMkLst>
        </pc:spChg>
        <pc:spChg chg="add">
          <ac:chgData name="Mark Napieralla" userId="S::mark.napieralla@uwtsd.ac.uk::adf11754-427d-4f24-8c3e-391028db4a77" providerId="AD" clId="Web-{6F4B2EB3-B410-6C94-0EEE-3D5B290CF8E5}" dt="2026-04-24T07:10:53.901" v="58"/>
          <ac:spMkLst>
            <pc:docMk/>
            <pc:sldMk cId="3092363061" sldId="291"/>
            <ac:spMk id="9" creationId="{2E442304-DDBD-4F7B-8017-36BCC863FB40}"/>
          </ac:spMkLst>
        </pc:spChg>
        <pc:spChg chg="add">
          <ac:chgData name="Mark Napieralla" userId="S::mark.napieralla@uwtsd.ac.uk::adf11754-427d-4f24-8c3e-391028db4a77" providerId="AD" clId="Web-{6F4B2EB3-B410-6C94-0EEE-3D5B290CF8E5}" dt="2026-04-24T07:10:53.901" v="58"/>
          <ac:spMkLst>
            <pc:docMk/>
            <pc:sldMk cId="3092363061" sldId="291"/>
            <ac:spMk id="11" creationId="{5E107275-3853-46FD-A241-DE4355A42675}"/>
          </ac:spMkLst>
        </pc:spChg>
        <pc:graphicFrameChg chg="add">
          <ac:chgData name="Mark Napieralla" userId="S::mark.napieralla@uwtsd.ac.uk::adf11754-427d-4f24-8c3e-391028db4a77" providerId="AD" clId="Web-{6F4B2EB3-B410-6C94-0EEE-3D5B290CF8E5}" dt="2026-04-24T07:10:53.901" v="58"/>
          <ac:graphicFrameMkLst>
            <pc:docMk/>
            <pc:sldMk cId="3092363061" sldId="291"/>
            <ac:graphicFrameMk id="5" creationId="{4F28508D-D4D0-7D35-A5EF-AC598DA226E9}"/>
          </ac:graphicFrameMkLst>
        </pc:graphicFrameChg>
      </pc:sldChg>
    </pc:docChg>
  </pc:docChgLst>
  <pc:docChgLst>
    <pc:chgData name="Ash James (1904631)" userId="74928220-e3b1-4ac6-a73d-d4d78eefbd2c" providerId="ADAL" clId="{A2FA3ED2-B0B7-4722-B0CA-35DA9F862B6B}"/>
    <pc:docChg chg="modSld">
      <pc:chgData name="Ash James (1904631)" userId="74928220-e3b1-4ac6-a73d-d4d78eefbd2c" providerId="ADAL" clId="{A2FA3ED2-B0B7-4722-B0CA-35DA9F862B6B}" dt="2026-04-24T07:36:21.669" v="1" actId="20577"/>
      <pc:docMkLst>
        <pc:docMk/>
      </pc:docMkLst>
      <pc:sldChg chg="modSp mod">
        <pc:chgData name="Ash James (1904631)" userId="74928220-e3b1-4ac6-a73d-d4d78eefbd2c" providerId="ADAL" clId="{A2FA3ED2-B0B7-4722-B0CA-35DA9F862B6B}" dt="2026-04-24T07:32:56.976" v="0" actId="20577"/>
        <pc:sldMkLst>
          <pc:docMk/>
          <pc:sldMk cId="1123659890" sldId="283"/>
        </pc:sldMkLst>
        <pc:spChg chg="mod">
          <ac:chgData name="Ash James (1904631)" userId="74928220-e3b1-4ac6-a73d-d4d78eefbd2c" providerId="ADAL" clId="{A2FA3ED2-B0B7-4722-B0CA-35DA9F862B6B}" dt="2026-04-24T07:32:56.976" v="0" actId="20577"/>
          <ac:spMkLst>
            <pc:docMk/>
            <pc:sldMk cId="1123659890" sldId="283"/>
            <ac:spMk id="4" creationId="{9D34CD2C-C24D-1642-AC60-A38017064058}"/>
          </ac:spMkLst>
        </pc:spChg>
      </pc:sldChg>
      <pc:sldChg chg="modSp mod">
        <pc:chgData name="Ash James (1904631)" userId="74928220-e3b1-4ac6-a73d-d4d78eefbd2c" providerId="ADAL" clId="{A2FA3ED2-B0B7-4722-B0CA-35DA9F862B6B}" dt="2026-04-24T07:36:21.669" v="1" actId="20577"/>
        <pc:sldMkLst>
          <pc:docMk/>
          <pc:sldMk cId="2128469181" sldId="285"/>
        </pc:sldMkLst>
        <pc:spChg chg="mod">
          <ac:chgData name="Ash James (1904631)" userId="74928220-e3b1-4ac6-a73d-d4d78eefbd2c" providerId="ADAL" clId="{A2FA3ED2-B0B7-4722-B0CA-35DA9F862B6B}" dt="2026-04-24T07:36:21.669" v="1" actId="20577"/>
          <ac:spMkLst>
            <pc:docMk/>
            <pc:sldMk cId="2128469181" sldId="285"/>
            <ac:spMk id="2" creationId="{742BAF93-7027-894F-8AEE-C6A19541130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D08AD8-C1CF-4D72-9167-1ADA56B72D4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9E4D257-AD8B-436A-BA56-D3B285521075}">
      <dgm:prSet/>
      <dgm:spPr/>
      <dgm:t>
        <a:bodyPr/>
        <a:lstStyle/>
        <a:p>
          <a:r>
            <a:rPr lang="en-US"/>
            <a:t>1st- Pres support / information </a:t>
          </a:r>
        </a:p>
      </dgm:t>
    </dgm:pt>
    <dgm:pt modelId="{63BE203E-A0CA-490B-9410-C53FA07D39E8}" type="parTrans" cxnId="{15E12A7D-16BC-47E3-9B5E-689153C47198}">
      <dgm:prSet/>
      <dgm:spPr/>
      <dgm:t>
        <a:bodyPr/>
        <a:lstStyle/>
        <a:p>
          <a:endParaRPr lang="en-US"/>
        </a:p>
      </dgm:t>
    </dgm:pt>
    <dgm:pt modelId="{AE189135-8472-418C-A710-59C97C3C9611}" type="sibTrans" cxnId="{15E12A7D-16BC-47E3-9B5E-689153C47198}">
      <dgm:prSet/>
      <dgm:spPr/>
      <dgm:t>
        <a:bodyPr/>
        <a:lstStyle/>
        <a:p>
          <a:endParaRPr lang="en-US"/>
        </a:p>
      </dgm:t>
    </dgm:pt>
    <dgm:pt modelId="{61DDDEA5-6BC3-4663-890E-FCF07BE2DFAD}">
      <dgm:prSet/>
      <dgm:spPr/>
      <dgm:t>
        <a:bodyPr/>
        <a:lstStyle/>
        <a:p>
          <a:r>
            <a:rPr lang="en-US"/>
            <a:t>8th- Pres delivery 9-11:30</a:t>
          </a:r>
        </a:p>
      </dgm:t>
    </dgm:pt>
    <dgm:pt modelId="{4A0A6812-BDC7-4FDD-9DB3-E16ACF6CD385}" type="parTrans" cxnId="{AF16C3C7-55AD-4D10-9751-4EF92BECF914}">
      <dgm:prSet/>
      <dgm:spPr/>
      <dgm:t>
        <a:bodyPr/>
        <a:lstStyle/>
        <a:p>
          <a:endParaRPr lang="en-US"/>
        </a:p>
      </dgm:t>
    </dgm:pt>
    <dgm:pt modelId="{2EF45045-E7DB-463A-9FE9-6B3784D987EB}" type="sibTrans" cxnId="{AF16C3C7-55AD-4D10-9751-4EF92BECF914}">
      <dgm:prSet/>
      <dgm:spPr/>
      <dgm:t>
        <a:bodyPr/>
        <a:lstStyle/>
        <a:p>
          <a:endParaRPr lang="en-US"/>
        </a:p>
      </dgm:t>
    </dgm:pt>
    <dgm:pt modelId="{BE7951D8-68DF-4DF2-A018-8994A134272C}">
      <dgm:prSet/>
      <dgm:spPr/>
      <dgm:t>
        <a:bodyPr/>
        <a:lstStyle/>
        <a:p>
          <a:r>
            <a:rPr lang="en-US"/>
            <a:t>15th- SWOT support session</a:t>
          </a:r>
        </a:p>
      </dgm:t>
    </dgm:pt>
    <dgm:pt modelId="{97E522A0-F05D-48EE-950E-3B8DECBE84BD}" type="parTrans" cxnId="{F7E9D6B4-6CB1-4D35-BC19-92BCD67772C1}">
      <dgm:prSet/>
      <dgm:spPr/>
      <dgm:t>
        <a:bodyPr/>
        <a:lstStyle/>
        <a:p>
          <a:endParaRPr lang="en-US"/>
        </a:p>
      </dgm:t>
    </dgm:pt>
    <dgm:pt modelId="{211BDFB3-2D16-4958-9FEA-36C19962E4FB}" type="sibTrans" cxnId="{F7E9D6B4-6CB1-4D35-BC19-92BCD67772C1}">
      <dgm:prSet/>
      <dgm:spPr/>
      <dgm:t>
        <a:bodyPr/>
        <a:lstStyle/>
        <a:p>
          <a:endParaRPr lang="en-US"/>
        </a:p>
      </dgm:t>
    </dgm:pt>
    <dgm:pt modelId="{CA682E6D-F14F-49CA-9E83-20FAEE837D32}" type="pres">
      <dgm:prSet presAssocID="{B1D08AD8-C1CF-4D72-9167-1ADA56B72D4B}" presName="linear" presStyleCnt="0">
        <dgm:presLayoutVars>
          <dgm:animLvl val="lvl"/>
          <dgm:resizeHandles val="exact"/>
        </dgm:presLayoutVars>
      </dgm:prSet>
      <dgm:spPr/>
    </dgm:pt>
    <dgm:pt modelId="{D64FA910-E9C5-4CE3-BB98-8D80F585B5D9}" type="pres">
      <dgm:prSet presAssocID="{C9E4D257-AD8B-436A-BA56-D3B285521075}" presName="parentText" presStyleLbl="node1" presStyleIdx="0" presStyleCnt="3">
        <dgm:presLayoutVars>
          <dgm:chMax val="0"/>
          <dgm:bulletEnabled val="1"/>
        </dgm:presLayoutVars>
      </dgm:prSet>
      <dgm:spPr/>
    </dgm:pt>
    <dgm:pt modelId="{441F668D-D565-45F6-8421-2BDF3C16712E}" type="pres">
      <dgm:prSet presAssocID="{AE189135-8472-418C-A710-59C97C3C9611}" presName="spacer" presStyleCnt="0"/>
      <dgm:spPr/>
    </dgm:pt>
    <dgm:pt modelId="{478A9680-A17B-4D97-98C3-C5D7FD892606}" type="pres">
      <dgm:prSet presAssocID="{61DDDEA5-6BC3-4663-890E-FCF07BE2DFAD}" presName="parentText" presStyleLbl="node1" presStyleIdx="1" presStyleCnt="3">
        <dgm:presLayoutVars>
          <dgm:chMax val="0"/>
          <dgm:bulletEnabled val="1"/>
        </dgm:presLayoutVars>
      </dgm:prSet>
      <dgm:spPr/>
    </dgm:pt>
    <dgm:pt modelId="{8E19BC61-A6BF-4E19-84C1-59FC5A043D1D}" type="pres">
      <dgm:prSet presAssocID="{2EF45045-E7DB-463A-9FE9-6B3784D987EB}" presName="spacer" presStyleCnt="0"/>
      <dgm:spPr/>
    </dgm:pt>
    <dgm:pt modelId="{F961F030-3894-439E-A6AA-E6D00D3D43E2}" type="pres">
      <dgm:prSet presAssocID="{BE7951D8-68DF-4DF2-A018-8994A134272C}" presName="parentText" presStyleLbl="node1" presStyleIdx="2" presStyleCnt="3">
        <dgm:presLayoutVars>
          <dgm:chMax val="0"/>
          <dgm:bulletEnabled val="1"/>
        </dgm:presLayoutVars>
      </dgm:prSet>
      <dgm:spPr/>
    </dgm:pt>
  </dgm:ptLst>
  <dgm:cxnLst>
    <dgm:cxn modelId="{78C0B709-31A0-4A65-82CF-2EE91B988B5C}" type="presOf" srcId="{61DDDEA5-6BC3-4663-890E-FCF07BE2DFAD}" destId="{478A9680-A17B-4D97-98C3-C5D7FD892606}" srcOrd="0" destOrd="0" presId="urn:microsoft.com/office/officeart/2005/8/layout/vList2"/>
    <dgm:cxn modelId="{15E12A7D-16BC-47E3-9B5E-689153C47198}" srcId="{B1D08AD8-C1CF-4D72-9167-1ADA56B72D4B}" destId="{C9E4D257-AD8B-436A-BA56-D3B285521075}" srcOrd="0" destOrd="0" parTransId="{63BE203E-A0CA-490B-9410-C53FA07D39E8}" sibTransId="{AE189135-8472-418C-A710-59C97C3C9611}"/>
    <dgm:cxn modelId="{F7E9D6B4-6CB1-4D35-BC19-92BCD67772C1}" srcId="{B1D08AD8-C1CF-4D72-9167-1ADA56B72D4B}" destId="{BE7951D8-68DF-4DF2-A018-8994A134272C}" srcOrd="2" destOrd="0" parTransId="{97E522A0-F05D-48EE-950E-3B8DECBE84BD}" sibTransId="{211BDFB3-2D16-4958-9FEA-36C19962E4FB}"/>
    <dgm:cxn modelId="{AF16C3C7-55AD-4D10-9751-4EF92BECF914}" srcId="{B1D08AD8-C1CF-4D72-9167-1ADA56B72D4B}" destId="{61DDDEA5-6BC3-4663-890E-FCF07BE2DFAD}" srcOrd="1" destOrd="0" parTransId="{4A0A6812-BDC7-4FDD-9DB3-E16ACF6CD385}" sibTransId="{2EF45045-E7DB-463A-9FE9-6B3784D987EB}"/>
    <dgm:cxn modelId="{4F0771CD-3050-4AB5-A06F-6DB9BA185257}" type="presOf" srcId="{BE7951D8-68DF-4DF2-A018-8994A134272C}" destId="{F961F030-3894-439E-A6AA-E6D00D3D43E2}" srcOrd="0" destOrd="0" presId="urn:microsoft.com/office/officeart/2005/8/layout/vList2"/>
    <dgm:cxn modelId="{6B5A91D2-F650-46AB-9438-7E993CC00631}" type="presOf" srcId="{B1D08AD8-C1CF-4D72-9167-1ADA56B72D4B}" destId="{CA682E6D-F14F-49CA-9E83-20FAEE837D32}" srcOrd="0" destOrd="0" presId="urn:microsoft.com/office/officeart/2005/8/layout/vList2"/>
    <dgm:cxn modelId="{962A6CD5-3369-4F1F-B9D8-E1E7DCD9A1E1}" type="presOf" srcId="{C9E4D257-AD8B-436A-BA56-D3B285521075}" destId="{D64FA910-E9C5-4CE3-BB98-8D80F585B5D9}" srcOrd="0" destOrd="0" presId="urn:microsoft.com/office/officeart/2005/8/layout/vList2"/>
    <dgm:cxn modelId="{EC2C7C14-C9A5-467F-8ADB-40C8339D4F33}" type="presParOf" srcId="{CA682E6D-F14F-49CA-9E83-20FAEE837D32}" destId="{D64FA910-E9C5-4CE3-BB98-8D80F585B5D9}" srcOrd="0" destOrd="0" presId="urn:microsoft.com/office/officeart/2005/8/layout/vList2"/>
    <dgm:cxn modelId="{71D24B91-BD0A-48E4-9709-3AF3F745C648}" type="presParOf" srcId="{CA682E6D-F14F-49CA-9E83-20FAEE837D32}" destId="{441F668D-D565-45F6-8421-2BDF3C16712E}" srcOrd="1" destOrd="0" presId="urn:microsoft.com/office/officeart/2005/8/layout/vList2"/>
    <dgm:cxn modelId="{2ED6794D-DFC5-4E33-803B-1EB769C97E24}" type="presParOf" srcId="{CA682E6D-F14F-49CA-9E83-20FAEE837D32}" destId="{478A9680-A17B-4D97-98C3-C5D7FD892606}" srcOrd="2" destOrd="0" presId="urn:microsoft.com/office/officeart/2005/8/layout/vList2"/>
    <dgm:cxn modelId="{D2D2A608-06FD-4B45-900F-EAE24919E161}" type="presParOf" srcId="{CA682E6D-F14F-49CA-9E83-20FAEE837D32}" destId="{8E19BC61-A6BF-4E19-84C1-59FC5A043D1D}" srcOrd="3" destOrd="0" presId="urn:microsoft.com/office/officeart/2005/8/layout/vList2"/>
    <dgm:cxn modelId="{1668C624-6433-4A52-BC0A-1D7B58DEF77E}" type="presParOf" srcId="{CA682E6D-F14F-49CA-9E83-20FAEE837D32}" destId="{F961F030-3894-439E-A6AA-E6D00D3D43E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FA910-E9C5-4CE3-BB98-8D80F585B5D9}">
      <dsp:nvSpPr>
        <dsp:cNvPr id="0" name=""/>
        <dsp:cNvSpPr/>
      </dsp:nvSpPr>
      <dsp:spPr>
        <a:xfrm>
          <a:off x="0" y="15870"/>
          <a:ext cx="5175384"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1st- Pres support / information </a:t>
          </a:r>
        </a:p>
      </dsp:txBody>
      <dsp:txXfrm>
        <a:off x="85444" y="101314"/>
        <a:ext cx="5004496" cy="1579432"/>
      </dsp:txXfrm>
    </dsp:sp>
    <dsp:sp modelId="{478A9680-A17B-4D97-98C3-C5D7FD892606}">
      <dsp:nvSpPr>
        <dsp:cNvPr id="0" name=""/>
        <dsp:cNvSpPr/>
      </dsp:nvSpPr>
      <dsp:spPr>
        <a:xfrm>
          <a:off x="0" y="1892910"/>
          <a:ext cx="5175384" cy="1750320"/>
        </a:xfrm>
        <a:prstGeom prst="roundRect">
          <a:avLst/>
        </a:prstGeom>
        <a:solidFill>
          <a:schemeClr val="accent2">
            <a:hueOff val="419388"/>
            <a:satOff val="-3962"/>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8th- Pres delivery 9-11:30</a:t>
          </a:r>
        </a:p>
      </dsp:txBody>
      <dsp:txXfrm>
        <a:off x="85444" y="1978354"/>
        <a:ext cx="5004496" cy="1579432"/>
      </dsp:txXfrm>
    </dsp:sp>
    <dsp:sp modelId="{F961F030-3894-439E-A6AA-E6D00D3D43E2}">
      <dsp:nvSpPr>
        <dsp:cNvPr id="0" name=""/>
        <dsp:cNvSpPr/>
      </dsp:nvSpPr>
      <dsp:spPr>
        <a:xfrm>
          <a:off x="0" y="3769950"/>
          <a:ext cx="5175384" cy="1750320"/>
        </a:xfrm>
        <a:prstGeom prst="roundRect">
          <a:avLst/>
        </a:prstGeom>
        <a:solidFill>
          <a:schemeClr val="accent2">
            <a:hueOff val="838775"/>
            <a:satOff val="-7923"/>
            <a:lumOff val="-8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15th- SWOT support session</a:t>
          </a:r>
        </a:p>
      </dsp:txBody>
      <dsp:txXfrm>
        <a:off x="85444" y="3855394"/>
        <a:ext cx="5004496" cy="1579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24/04/2026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24/04/2026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24/04/2026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24/04/2026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24/04/2026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hyperlink" Target="http://www.olympic.org/"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gKJDjg4ebNQ" TargetMode="External"/><Relationship Id="rId2" Type="http://schemas.openxmlformats.org/officeDocument/2006/relationships/image" Target="../media/image12.tif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3.tiff"/><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hyperlink" Target="https://www.youtube.com/watch?v=IUFWRRqsmpM"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5.tiff"/><Relationship Id="rId4" Type="http://schemas.openxmlformats.org/officeDocument/2006/relationships/hyperlink" Target="https://www.youtube.com/watch?v=jMgPEz29abI"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HkupdqXvumo&amp;t=30s"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ENMhrEVa4XQ"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dirty="0"/>
              <a:t>The aims of todays lecture:</a:t>
            </a:r>
          </a:p>
          <a:p>
            <a:endParaRPr lang="en-GB" dirty="0"/>
          </a:p>
          <a:p>
            <a:r>
              <a:rPr lang="en-GB" dirty="0"/>
              <a:t>To look at the Olympics</a:t>
            </a:r>
          </a:p>
          <a:p>
            <a:endParaRPr lang="en-GB" dirty="0"/>
          </a:p>
          <a:p>
            <a:r>
              <a:rPr lang="en-GB" dirty="0"/>
              <a:t>The Olympics and how it is related to sports development</a:t>
            </a:r>
          </a:p>
          <a:p>
            <a:endParaRPr lang="en-GB" dirty="0"/>
          </a:p>
          <a:p>
            <a:r>
              <a:rPr lang="en-GB" dirty="0"/>
              <a:t>London 2012, Rio 2016 success / failure? </a:t>
            </a:r>
          </a:p>
          <a:p>
            <a:endParaRPr lang="en-GB" dirty="0"/>
          </a:p>
          <a:p>
            <a:r>
              <a:rPr lang="en-GB" dirty="0"/>
              <a:t>Assignment support</a:t>
            </a:r>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155575" y="160338"/>
            <a:ext cx="8664897" cy="1754326"/>
          </a:xfrm>
          <a:prstGeom prst="rect">
            <a:avLst/>
          </a:prstGeom>
          <a:noFill/>
        </p:spPr>
        <p:txBody>
          <a:bodyPr wrap="square" rtlCol="0">
            <a:spAutoFit/>
          </a:bodyPr>
          <a:lstStyle/>
          <a:p>
            <a:r>
              <a:rPr lang="en-US" b="1" dirty="0"/>
              <a:t>The History behind the Olympics:</a:t>
            </a:r>
          </a:p>
          <a:p>
            <a:endParaRPr lang="en-US" dirty="0"/>
          </a:p>
          <a:p>
            <a:r>
              <a:rPr lang="en-US" dirty="0"/>
              <a:t>The Greeks started the Olympic Games almost 3000 years ago in 776 BC. They were dedicated to the Olympian gods and were staged on the ancient plains of Olympia. (pictured below) They continued for nearly 12 centuries, until Emperor Theodosius decreed in 393 A.D. that all such "pagan cults" be banned.</a:t>
            </a:r>
          </a:p>
        </p:txBody>
      </p:sp>
      <p:pic>
        <p:nvPicPr>
          <p:cNvPr id="6" name="Picture 5"/>
          <p:cNvPicPr>
            <a:picLocks noChangeAspect="1"/>
          </p:cNvPicPr>
          <p:nvPr/>
        </p:nvPicPr>
        <p:blipFill>
          <a:blip r:embed="rId2"/>
          <a:stretch>
            <a:fillRect/>
          </a:stretch>
        </p:blipFill>
        <p:spPr>
          <a:xfrm>
            <a:off x="24581" y="3568700"/>
            <a:ext cx="5689600" cy="3289300"/>
          </a:xfrm>
          <a:prstGeom prst="rect">
            <a:avLst/>
          </a:prstGeom>
        </p:spPr>
      </p:pic>
      <p:pic>
        <p:nvPicPr>
          <p:cNvPr id="7" name="Picture 6"/>
          <p:cNvPicPr>
            <a:picLocks noChangeAspect="1"/>
          </p:cNvPicPr>
          <p:nvPr/>
        </p:nvPicPr>
        <p:blipFill>
          <a:blip r:embed="rId3"/>
          <a:stretch>
            <a:fillRect/>
          </a:stretch>
        </p:blipFill>
        <p:spPr>
          <a:xfrm>
            <a:off x="4981153" y="2435076"/>
            <a:ext cx="4139952" cy="2759968"/>
          </a:xfrm>
          <a:prstGeom prst="rect">
            <a:avLst/>
          </a:prstGeom>
        </p:spPr>
      </p:pic>
    </p:spTree>
    <p:extLst>
      <p:ext uri="{BB962C8B-B14F-4D97-AF65-F5344CB8AC3E}">
        <p14:creationId xmlns:p14="http://schemas.microsoft.com/office/powerpoint/2010/main" val="1229892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7921" y="1844824"/>
            <a:ext cx="6276189" cy="4707142"/>
          </a:xfrm>
          <a:prstGeom prst="rect">
            <a:avLst/>
          </a:prstGeom>
        </p:spPr>
      </p:pic>
      <p:sp>
        <p:nvSpPr>
          <p:cNvPr id="5" name="TextBox 4"/>
          <p:cNvSpPr txBox="1"/>
          <p:nvPr/>
        </p:nvSpPr>
        <p:spPr>
          <a:xfrm>
            <a:off x="683568" y="404664"/>
            <a:ext cx="8064896" cy="1200329"/>
          </a:xfrm>
          <a:prstGeom prst="rect">
            <a:avLst/>
          </a:prstGeom>
          <a:noFill/>
        </p:spPr>
        <p:txBody>
          <a:bodyPr wrap="square" rtlCol="0">
            <a:spAutoFit/>
          </a:bodyPr>
          <a:lstStyle/>
          <a:p>
            <a:pPr algn="ctr"/>
            <a:r>
              <a:rPr lang="en-US" dirty="0"/>
              <a:t>The modern incarnation of the ancient Olympic Games took place in Athens Greece in 1896. Only 14 countries participated in the original tournament and there were only 43 events, but over the next century it grew in prestige to the international sporting festival it is today.</a:t>
            </a:r>
          </a:p>
        </p:txBody>
      </p:sp>
    </p:spTree>
    <p:extLst>
      <p:ext uri="{BB962C8B-B14F-4D97-AF65-F5344CB8AC3E}">
        <p14:creationId xmlns:p14="http://schemas.microsoft.com/office/powerpoint/2010/main" val="861735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155575" y="160338"/>
            <a:ext cx="8664897" cy="3970318"/>
          </a:xfrm>
          <a:prstGeom prst="rect">
            <a:avLst/>
          </a:prstGeom>
          <a:noFill/>
        </p:spPr>
        <p:txBody>
          <a:bodyPr wrap="square" rtlCol="0">
            <a:spAutoFit/>
          </a:bodyPr>
          <a:lstStyle/>
          <a:p>
            <a:r>
              <a:rPr lang="en-US" b="1" dirty="0"/>
              <a:t>Olympism:</a:t>
            </a:r>
          </a:p>
          <a:p>
            <a:endParaRPr lang="en-US" dirty="0"/>
          </a:p>
          <a:p>
            <a:r>
              <a:rPr lang="en-US" dirty="0"/>
              <a:t>The Olympic Games represent a practical manifestation of Olympism, which is a philosophy of social reforms underpinned by a philosophical anthropology advocating an </a:t>
            </a:r>
            <a:r>
              <a:rPr lang="en-US" dirty="0" err="1"/>
              <a:t>idealised</a:t>
            </a:r>
            <a:r>
              <a:rPr lang="en-US" dirty="0"/>
              <a:t> vision of the human being and a just society.</a:t>
            </a:r>
          </a:p>
          <a:p>
            <a:endParaRPr lang="en-US" dirty="0"/>
          </a:p>
          <a:p>
            <a:r>
              <a:rPr lang="en-US" b="1" dirty="0"/>
              <a:t>Olympism</a:t>
            </a:r>
            <a:r>
              <a:rPr lang="en-US" dirty="0"/>
              <a:t>:</a:t>
            </a:r>
          </a:p>
          <a:p>
            <a:endParaRPr lang="en-US" cap="all" dirty="0"/>
          </a:p>
          <a:p>
            <a:r>
              <a:rPr lang="en-US" cap="all" dirty="0"/>
              <a:t>OLYMPISM IS A PHILOSOPHY OF LIFE, EXALTING AND COMBINING IN A BALANCED WHOLE THE QUALITIES OF BODY, WILL AND MIND. BLENDING SPORT WITH CULTURE AND EDUCATION, OLYMPISM SEEKS TO CREATE A WAY OF LIFE BASED ON THE JOY FOUND IN EFFORT, THE EDUCATIONAL VALUE OF GOOD EXAMPLE AND RESPECT FOR UNIVERSAL FUNDAMENTAL ETHICAL PRINCIPLES ( </a:t>
            </a:r>
            <a:r>
              <a:rPr lang="en-US" cap="all" dirty="0">
                <a:hlinkClick r:id="rId2"/>
              </a:rPr>
              <a:t>www.olympic.org</a:t>
            </a:r>
            <a:r>
              <a:rPr lang="en-US" cap="all" dirty="0"/>
              <a:t> )</a:t>
            </a:r>
          </a:p>
          <a:p>
            <a:endParaRPr lang="en-US" dirty="0"/>
          </a:p>
        </p:txBody>
      </p:sp>
      <p:pic>
        <p:nvPicPr>
          <p:cNvPr id="2" name="Picture 1"/>
          <p:cNvPicPr>
            <a:picLocks noChangeAspect="1"/>
          </p:cNvPicPr>
          <p:nvPr/>
        </p:nvPicPr>
        <p:blipFill>
          <a:blip r:embed="rId3"/>
          <a:stretch>
            <a:fillRect/>
          </a:stretch>
        </p:blipFill>
        <p:spPr>
          <a:xfrm>
            <a:off x="1382644" y="3933056"/>
            <a:ext cx="6210758" cy="2924944"/>
          </a:xfrm>
          <a:prstGeom prst="rect">
            <a:avLst/>
          </a:prstGeom>
        </p:spPr>
      </p:pic>
    </p:spTree>
    <p:extLst>
      <p:ext uri="{BB962C8B-B14F-4D97-AF65-F5344CB8AC3E}">
        <p14:creationId xmlns:p14="http://schemas.microsoft.com/office/powerpoint/2010/main" val="106476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t="4279" r="18485" b="4813"/>
          <a:stretch/>
        </p:blipFill>
        <p:spPr>
          <a:xfrm>
            <a:off x="20" y="7426"/>
            <a:ext cx="9143980" cy="6857990"/>
          </a:xfrm>
          <a:prstGeom prst="rect">
            <a:avLst/>
          </a:prstGeom>
        </p:spPr>
      </p:pic>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17751" y="320041"/>
            <a:ext cx="5333239" cy="5861304"/>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3568" y="620688"/>
            <a:ext cx="4680520" cy="5909310"/>
          </a:xfrm>
          <a:prstGeom prst="rect">
            <a:avLst/>
          </a:prstGeom>
          <a:noFill/>
        </p:spPr>
        <p:txBody>
          <a:bodyPr wrap="square" rtlCol="0">
            <a:spAutoFit/>
          </a:bodyPr>
          <a:lstStyle/>
          <a:p>
            <a:pPr algn="ctr"/>
            <a:r>
              <a:rPr lang="en-US" dirty="0"/>
              <a:t>Pierre de Coubertin was a French educator and historian who played a major role in the founding of the International Olympic Committee because of which he is considered the father of the modern Olympic Games.</a:t>
            </a:r>
          </a:p>
          <a:p>
            <a:pPr algn="ctr"/>
            <a:endParaRPr lang="en-US" dirty="0"/>
          </a:p>
          <a:p>
            <a:pPr algn="ctr"/>
            <a:r>
              <a:rPr lang="en-US" dirty="0"/>
              <a:t>After the 1912 Stockholm Games—the first Games featuring athletes from all five inhabited parts of the world—a design of five interlocked rings, drawn and colored by hand, appeared at the top of a letter Coubertin sent to a colleague. </a:t>
            </a:r>
          </a:p>
          <a:p>
            <a:pPr algn="ctr"/>
            <a:endParaRPr lang="en-US" dirty="0"/>
          </a:p>
          <a:p>
            <a:pPr algn="ctr"/>
            <a:r>
              <a:rPr lang="en-US" i="1" dirty="0"/>
              <a:t>"A white background, with five interlaced rings in the </a:t>
            </a:r>
            <a:r>
              <a:rPr lang="en-US" i="1" dirty="0" err="1"/>
              <a:t>centre</a:t>
            </a:r>
            <a:r>
              <a:rPr lang="en-US" i="1" dirty="0"/>
              <a:t>: blue, yellow, black, green and red ... is symbolic; it represents the five inhabited continents of the world, united by Olympism, while the six colors are those that appear on all the national flags of the world at the present time.</a:t>
            </a:r>
            <a:r>
              <a:rPr lang="en-US" dirty="0"/>
              <a:t>(Coubertin, 1932)</a:t>
            </a:r>
          </a:p>
          <a:p>
            <a:endParaRPr lang="en-US" dirty="0"/>
          </a:p>
          <a:p>
            <a:endParaRPr lang="en-US" dirty="0"/>
          </a:p>
        </p:txBody>
      </p:sp>
    </p:spTree>
    <p:extLst>
      <p:ext uri="{BB962C8B-B14F-4D97-AF65-F5344CB8AC3E}">
        <p14:creationId xmlns:p14="http://schemas.microsoft.com/office/powerpoint/2010/main" val="34282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16632"/>
            <a:ext cx="7643952"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are the Olympic (3)/ </a:t>
            </a:r>
          </a:p>
          <a:p>
            <a:pPr algn="ctr"/>
            <a:r>
              <a:rPr lang="en-US" sz="5400" b="0" cap="none" spc="0" dirty="0">
                <a:ln w="0"/>
                <a:solidFill>
                  <a:schemeClr val="tx1"/>
                </a:solidFill>
                <a:effectLst>
                  <a:outerShdw blurRad="38100" dist="19050" dir="2700000" algn="tl" rotWithShape="0">
                    <a:schemeClr val="dk1">
                      <a:alpha val="40000"/>
                    </a:schemeClr>
                  </a:outerShdw>
                </a:effectLst>
              </a:rPr>
              <a:t>Paralympic Values (4)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5428" y="1988840"/>
            <a:ext cx="6948264" cy="4429518"/>
          </a:xfrm>
          <a:prstGeom prst="rect">
            <a:avLst/>
          </a:prstGeom>
        </p:spPr>
      </p:pic>
    </p:spTree>
    <p:extLst>
      <p:ext uri="{BB962C8B-B14F-4D97-AF65-F5344CB8AC3E}">
        <p14:creationId xmlns:p14="http://schemas.microsoft.com/office/powerpoint/2010/main" val="1804979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news.bbc.co.uk/sol/shared/spl/hi/pop_ups/07/other_sport_enl_1194433919/img/1.jpg"/>
          <p:cNvPicPr>
            <a:picLocks noChangeAspect="1" noChangeArrowheads="1"/>
          </p:cNvPicPr>
          <p:nvPr/>
        </p:nvPicPr>
        <p:blipFill>
          <a:blip r:embed="rId2" cstate="print">
            <a:lum bright="70000" contrast="-70000"/>
          </a:blip>
          <a:srcRect/>
          <a:stretch>
            <a:fillRect/>
          </a:stretch>
        </p:blipFill>
        <p:spPr bwMode="auto">
          <a:xfrm>
            <a:off x="0" y="0"/>
            <a:ext cx="9144000" cy="6858000"/>
          </a:xfrm>
          <a:prstGeom prst="rect">
            <a:avLst/>
          </a:prstGeom>
          <a:noFill/>
        </p:spPr>
      </p:pic>
      <p:sp>
        <p:nvSpPr>
          <p:cNvPr id="8" name="Title 7"/>
          <p:cNvSpPr>
            <a:spLocks noGrp="1"/>
          </p:cNvSpPr>
          <p:nvPr>
            <p:ph type="title"/>
          </p:nvPr>
        </p:nvSpPr>
        <p:spPr/>
        <p:txBody>
          <a:bodyPr>
            <a:normAutofit/>
          </a:bodyPr>
          <a:lstStyle/>
          <a:p>
            <a:pPr algn="ctr"/>
            <a:r>
              <a:rPr lang="en-GB" b="1" dirty="0"/>
              <a:t>What Are The Olympic and Paralympic Values?</a:t>
            </a:r>
          </a:p>
        </p:txBody>
      </p:sp>
      <p:sp>
        <p:nvSpPr>
          <p:cNvPr id="3" name="Content Placeholder 2"/>
          <p:cNvSpPr>
            <a:spLocks noGrp="1"/>
          </p:cNvSpPr>
          <p:nvPr>
            <p:ph sz="half" idx="1"/>
          </p:nvPr>
        </p:nvSpPr>
        <p:spPr/>
        <p:txBody>
          <a:bodyPr>
            <a:normAutofit/>
          </a:bodyPr>
          <a:lstStyle/>
          <a:p>
            <a:pPr>
              <a:buNone/>
            </a:pPr>
            <a:r>
              <a:rPr lang="en-GB" sz="4000" b="1" dirty="0"/>
              <a:t>Olympic Values	</a:t>
            </a:r>
          </a:p>
          <a:p>
            <a:r>
              <a:rPr lang="en-GB" sz="4000" dirty="0"/>
              <a:t>friendship</a:t>
            </a:r>
          </a:p>
          <a:p>
            <a:r>
              <a:rPr lang="en-GB" sz="4000" dirty="0"/>
              <a:t>respect </a:t>
            </a:r>
          </a:p>
          <a:p>
            <a:r>
              <a:rPr lang="en-GB" sz="4000" dirty="0"/>
              <a:t>excellence</a:t>
            </a:r>
          </a:p>
        </p:txBody>
      </p:sp>
      <p:sp>
        <p:nvSpPr>
          <p:cNvPr id="9" name="Content Placeholder 8"/>
          <p:cNvSpPr>
            <a:spLocks noGrp="1"/>
          </p:cNvSpPr>
          <p:nvPr>
            <p:ph sz="half" idx="2"/>
          </p:nvPr>
        </p:nvSpPr>
        <p:spPr/>
        <p:txBody>
          <a:bodyPr/>
          <a:lstStyle/>
          <a:p>
            <a:pPr>
              <a:buNone/>
            </a:pPr>
            <a:r>
              <a:rPr lang="en-GB" sz="4000" b="1" dirty="0"/>
              <a:t>Paralympic Values</a:t>
            </a:r>
          </a:p>
          <a:p>
            <a:r>
              <a:rPr lang="en-GB" sz="4000" dirty="0"/>
              <a:t>determination </a:t>
            </a:r>
          </a:p>
          <a:p>
            <a:r>
              <a:rPr lang="en-GB" sz="4000" dirty="0"/>
              <a:t>courage</a:t>
            </a:r>
          </a:p>
          <a:p>
            <a:r>
              <a:rPr lang="en-GB" sz="4000" dirty="0"/>
              <a:t>equality </a:t>
            </a:r>
          </a:p>
          <a:p>
            <a:r>
              <a:rPr lang="en-GB" sz="4000" dirty="0"/>
              <a:t>inspiration</a:t>
            </a:r>
          </a:p>
          <a:p>
            <a:pPr>
              <a:buNone/>
            </a:pPr>
            <a:endParaRPr lang="en-GB" dirty="0"/>
          </a:p>
        </p:txBody>
      </p:sp>
      <p:pic>
        <p:nvPicPr>
          <p:cNvPr id="6" name="Picture 2" descr="http://www.bbc.co.uk/london/content/images/2007/06/04/2012_logo_white_385x450.jpg"/>
          <p:cNvPicPr>
            <a:picLocks noChangeAspect="1" noChangeArrowheads="1"/>
          </p:cNvPicPr>
          <p:nvPr/>
        </p:nvPicPr>
        <p:blipFill>
          <a:blip r:embed="rId3" cstate="print"/>
          <a:srcRect/>
          <a:stretch>
            <a:fillRect/>
          </a:stretch>
        </p:blipFill>
        <p:spPr bwMode="auto">
          <a:xfrm>
            <a:off x="0" y="5271558"/>
            <a:ext cx="1357289" cy="1586442"/>
          </a:xfrm>
          <a:prstGeom prst="rect">
            <a:avLst/>
          </a:prstGeom>
          <a:noFill/>
        </p:spPr>
      </p:pic>
      <p:pic>
        <p:nvPicPr>
          <p:cNvPr id="7" name="Picture 4" descr="http://www.paralympics.org.uk/library-media/images/Paralympic_whiteBG%20small.jpg"/>
          <p:cNvPicPr>
            <a:picLocks noChangeAspect="1" noChangeArrowheads="1"/>
          </p:cNvPicPr>
          <p:nvPr/>
        </p:nvPicPr>
        <p:blipFill>
          <a:blip r:embed="rId4" cstate="print"/>
          <a:srcRect/>
          <a:stretch>
            <a:fillRect/>
          </a:stretch>
        </p:blipFill>
        <p:spPr bwMode="auto">
          <a:xfrm>
            <a:off x="7572396" y="5106784"/>
            <a:ext cx="1571604" cy="1751216"/>
          </a:xfrm>
          <a:prstGeom prst="rect">
            <a:avLst/>
          </a:prstGeom>
          <a:noFill/>
        </p:spPr>
      </p:pic>
    </p:spTree>
    <p:extLst>
      <p:ext uri="{BB962C8B-B14F-4D97-AF65-F5344CB8AC3E}">
        <p14:creationId xmlns:p14="http://schemas.microsoft.com/office/powerpoint/2010/main" val="210014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9">
                                            <p:txEl>
                                              <p:pRg st="1" end="1"/>
                                            </p:txEl>
                                          </p:spTgt>
                                        </p:tgtEl>
                                        <p:attrNameLst>
                                          <p:attrName>style.visibility</p:attrName>
                                        </p:attrNameLst>
                                      </p:cBhvr>
                                      <p:to>
                                        <p:strVal val="visible"/>
                                      </p:to>
                                    </p:set>
                                    <p:anim calcmode="lin" valueType="num">
                                      <p:cBhvr additive="base">
                                        <p:cTn id="2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anim calcmode="lin" valueType="num">
                                      <p:cBhvr additive="base">
                                        <p:cTn id="2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anim calcmode="lin" valueType="num">
                                      <p:cBhvr additive="base">
                                        <p:cTn id="3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a:stretch>
            <a:fillRect/>
          </a:stretch>
        </p:blipFill>
        <p:spPr>
          <a:xfrm>
            <a:off x="-16595" y="-35341"/>
            <a:ext cx="9144000" cy="6252308"/>
          </a:xfrm>
          <a:prstGeom prst="rect">
            <a:avLst/>
          </a:prstGeom>
        </p:spPr>
      </p:pic>
      <p:sp>
        <p:nvSpPr>
          <p:cNvPr id="3" name="TextBox 2"/>
          <p:cNvSpPr txBox="1"/>
          <p:nvPr/>
        </p:nvSpPr>
        <p:spPr>
          <a:xfrm>
            <a:off x="2071129" y="6306617"/>
            <a:ext cx="4968552" cy="646331"/>
          </a:xfrm>
          <a:prstGeom prst="rect">
            <a:avLst/>
          </a:prstGeom>
          <a:noFill/>
        </p:spPr>
        <p:txBody>
          <a:bodyPr wrap="square" rtlCol="0">
            <a:spAutoFit/>
          </a:bodyPr>
          <a:lstStyle/>
          <a:p>
            <a:r>
              <a:rPr lang="en-US" dirty="0">
                <a:hlinkClick r:id="rId3"/>
              </a:rPr>
              <a:t>https://www.youtube.com/watch?v=gKJDjg4ebNQ</a:t>
            </a:r>
            <a:endParaRPr lang="en-US" dirty="0"/>
          </a:p>
          <a:p>
            <a:endParaRPr lang="en-US" dirty="0"/>
          </a:p>
        </p:txBody>
      </p:sp>
    </p:spTree>
    <p:extLst>
      <p:ext uri="{BB962C8B-B14F-4D97-AF65-F5344CB8AC3E}">
        <p14:creationId xmlns:p14="http://schemas.microsoft.com/office/powerpoint/2010/main" val="164939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9512" y="332656"/>
            <a:ext cx="4039080" cy="3024336"/>
          </a:xfrm>
          <a:prstGeom prst="rect">
            <a:avLst/>
          </a:prstGeom>
        </p:spPr>
      </p:pic>
      <p:sp>
        <p:nvSpPr>
          <p:cNvPr id="7" name="TextBox 6"/>
          <p:cNvSpPr txBox="1"/>
          <p:nvPr/>
        </p:nvSpPr>
        <p:spPr>
          <a:xfrm>
            <a:off x="-108520" y="3573016"/>
            <a:ext cx="6984776" cy="3170099"/>
          </a:xfrm>
          <a:prstGeom prst="rect">
            <a:avLst/>
          </a:prstGeom>
          <a:noFill/>
        </p:spPr>
        <p:txBody>
          <a:bodyPr wrap="square" rtlCol="0">
            <a:spAutoFit/>
          </a:bodyPr>
          <a:lstStyle/>
          <a:p>
            <a:pPr algn="ctr"/>
            <a:r>
              <a:rPr lang="en-US" sz="4000" dirty="0"/>
              <a:t>The ‘Singapore promise’ - leaving behind a legacy of a fitter, healthier nation and transforming the lives of young people</a:t>
            </a:r>
          </a:p>
        </p:txBody>
      </p:sp>
      <p:pic>
        <p:nvPicPr>
          <p:cNvPr id="8" name="Picture 7"/>
          <p:cNvPicPr>
            <a:picLocks noChangeAspect="1"/>
          </p:cNvPicPr>
          <p:nvPr/>
        </p:nvPicPr>
        <p:blipFill>
          <a:blip r:embed="rId3"/>
          <a:stretch>
            <a:fillRect/>
          </a:stretch>
        </p:blipFill>
        <p:spPr>
          <a:xfrm>
            <a:off x="4427984" y="476672"/>
            <a:ext cx="4500500" cy="2520280"/>
          </a:xfrm>
          <a:prstGeom prst="rect">
            <a:avLst/>
          </a:prstGeom>
        </p:spPr>
      </p:pic>
      <p:pic>
        <p:nvPicPr>
          <p:cNvPr id="9" name="Picture 8"/>
          <p:cNvPicPr>
            <a:picLocks noChangeAspect="1"/>
          </p:cNvPicPr>
          <p:nvPr/>
        </p:nvPicPr>
        <p:blipFill>
          <a:blip r:embed="rId4"/>
          <a:stretch>
            <a:fillRect/>
          </a:stretch>
        </p:blipFill>
        <p:spPr>
          <a:xfrm>
            <a:off x="6707329" y="4437112"/>
            <a:ext cx="2420888" cy="2420888"/>
          </a:xfrm>
          <a:prstGeom prst="rect">
            <a:avLst/>
          </a:prstGeom>
        </p:spPr>
      </p:pic>
    </p:spTree>
    <p:extLst>
      <p:ext uri="{BB962C8B-B14F-4D97-AF65-F5344CB8AC3E}">
        <p14:creationId xmlns:p14="http://schemas.microsoft.com/office/powerpoint/2010/main" val="1444333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289123" y="1124744"/>
            <a:ext cx="8664897" cy="1384995"/>
          </a:xfrm>
          <a:prstGeom prst="rect">
            <a:avLst/>
          </a:prstGeom>
          <a:noFill/>
        </p:spPr>
        <p:txBody>
          <a:bodyPr wrap="square" rtlCol="0">
            <a:spAutoFit/>
          </a:bodyPr>
          <a:lstStyle/>
          <a:p>
            <a:pPr algn="ctr"/>
            <a:r>
              <a:rPr lang="en-US" sz="2800" dirty="0"/>
              <a:t>Was investing £9.3bn in a major sporting event the most effective way to transform the fabric of grassroots sport in the UK?</a:t>
            </a:r>
          </a:p>
        </p:txBody>
      </p:sp>
      <p:sp>
        <p:nvSpPr>
          <p:cNvPr id="7" name="TextBox 6"/>
          <p:cNvSpPr txBox="1"/>
          <p:nvPr/>
        </p:nvSpPr>
        <p:spPr>
          <a:xfrm>
            <a:off x="489000" y="387112"/>
            <a:ext cx="3096344" cy="584775"/>
          </a:xfrm>
          <a:prstGeom prst="rect">
            <a:avLst/>
          </a:prstGeom>
          <a:noFill/>
        </p:spPr>
        <p:txBody>
          <a:bodyPr wrap="square" rtlCol="0">
            <a:spAutoFit/>
          </a:bodyPr>
          <a:lstStyle/>
          <a:p>
            <a:r>
              <a:rPr lang="en-US" sz="3200" b="1" dirty="0"/>
              <a:t>Task</a:t>
            </a:r>
          </a:p>
        </p:txBody>
      </p:sp>
      <p:sp>
        <p:nvSpPr>
          <p:cNvPr id="8" name="TextBox 7"/>
          <p:cNvSpPr txBox="1"/>
          <p:nvPr/>
        </p:nvSpPr>
        <p:spPr>
          <a:xfrm>
            <a:off x="287982" y="2509739"/>
            <a:ext cx="7920880" cy="2308324"/>
          </a:xfrm>
          <a:prstGeom prst="rect">
            <a:avLst/>
          </a:prstGeom>
          <a:noFill/>
        </p:spPr>
        <p:txBody>
          <a:bodyPr wrap="square" rtlCol="0">
            <a:spAutoFit/>
          </a:bodyPr>
          <a:lstStyle/>
          <a:p>
            <a:r>
              <a:rPr lang="en-US" dirty="0"/>
              <a:t>The yes / no debate</a:t>
            </a:r>
          </a:p>
          <a:p>
            <a:endParaRPr lang="en-US" dirty="0"/>
          </a:p>
          <a:p>
            <a:r>
              <a:rPr lang="en-US" dirty="0"/>
              <a:t>1 team argues for</a:t>
            </a:r>
          </a:p>
          <a:p>
            <a:endParaRPr lang="en-US" dirty="0"/>
          </a:p>
          <a:p>
            <a:r>
              <a:rPr lang="en-US" dirty="0"/>
              <a:t>1 team argues against</a:t>
            </a:r>
          </a:p>
          <a:p>
            <a:endParaRPr lang="en-US" dirty="0"/>
          </a:p>
          <a:p>
            <a:r>
              <a:rPr lang="en-US" dirty="0"/>
              <a:t>As a team come up with discussion points to support your argument and to respond to the other teams views.</a:t>
            </a:r>
          </a:p>
        </p:txBody>
      </p:sp>
      <p:pic>
        <p:nvPicPr>
          <p:cNvPr id="9" name="Picture 8"/>
          <p:cNvPicPr>
            <a:picLocks noChangeAspect="1"/>
          </p:cNvPicPr>
          <p:nvPr/>
        </p:nvPicPr>
        <p:blipFill>
          <a:blip r:embed="rId2"/>
          <a:stretch>
            <a:fillRect/>
          </a:stretch>
        </p:blipFill>
        <p:spPr>
          <a:xfrm>
            <a:off x="5324833" y="4724400"/>
            <a:ext cx="3797300" cy="2133600"/>
          </a:xfrm>
          <a:prstGeom prst="rect">
            <a:avLst/>
          </a:prstGeom>
        </p:spPr>
      </p:pic>
    </p:spTree>
    <p:extLst>
      <p:ext uri="{BB962C8B-B14F-4D97-AF65-F5344CB8AC3E}">
        <p14:creationId xmlns:p14="http://schemas.microsoft.com/office/powerpoint/2010/main" val="1525424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p:cNvSpPr txBox="1"/>
          <p:nvPr/>
        </p:nvSpPr>
        <p:spPr>
          <a:xfrm>
            <a:off x="2071128" y="6306617"/>
            <a:ext cx="5165167" cy="646331"/>
          </a:xfrm>
          <a:prstGeom prst="rect">
            <a:avLst/>
          </a:prstGeom>
          <a:noFill/>
        </p:spPr>
        <p:txBody>
          <a:bodyPr wrap="square" rtlCol="0">
            <a:spAutoFit/>
          </a:bodyPr>
          <a:lstStyle/>
          <a:p>
            <a:r>
              <a:rPr lang="en-US" dirty="0">
                <a:hlinkClick r:id="rId2"/>
              </a:rPr>
              <a:t>https://www.youtube.com/watch?v=IUFWRRqsmpM</a:t>
            </a:r>
            <a:endParaRPr lang="en-US" dirty="0"/>
          </a:p>
          <a:p>
            <a:endParaRPr lang="en-US" dirty="0"/>
          </a:p>
        </p:txBody>
      </p:sp>
      <p:pic>
        <p:nvPicPr>
          <p:cNvPr id="2" name="Picture 1"/>
          <p:cNvPicPr>
            <a:picLocks noChangeAspect="1"/>
          </p:cNvPicPr>
          <p:nvPr/>
        </p:nvPicPr>
        <p:blipFill>
          <a:blip r:embed="rId3"/>
          <a:stretch>
            <a:fillRect/>
          </a:stretch>
        </p:blipFill>
        <p:spPr>
          <a:xfrm>
            <a:off x="611560" y="36512"/>
            <a:ext cx="7810500" cy="5194300"/>
          </a:xfrm>
          <a:prstGeom prst="rect">
            <a:avLst/>
          </a:prstGeom>
        </p:spPr>
      </p:pic>
      <p:sp>
        <p:nvSpPr>
          <p:cNvPr id="6" name="TextBox 5"/>
          <p:cNvSpPr txBox="1"/>
          <p:nvPr/>
        </p:nvSpPr>
        <p:spPr>
          <a:xfrm>
            <a:off x="3806434" y="5537176"/>
            <a:ext cx="1420752" cy="769441"/>
          </a:xfrm>
          <a:prstGeom prst="rect">
            <a:avLst/>
          </a:prstGeom>
          <a:noFill/>
        </p:spPr>
        <p:txBody>
          <a:bodyPr wrap="square" rtlCol="0">
            <a:spAutoFit/>
          </a:bodyPr>
          <a:lstStyle/>
          <a:p>
            <a:r>
              <a:rPr lang="en-US" sz="4400" dirty="0"/>
              <a:t>2013</a:t>
            </a:r>
          </a:p>
        </p:txBody>
      </p:sp>
    </p:spTree>
    <p:extLst>
      <p:ext uri="{BB962C8B-B14F-4D97-AF65-F5344CB8AC3E}">
        <p14:creationId xmlns:p14="http://schemas.microsoft.com/office/powerpoint/2010/main" val="809137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3661001" y="-336"/>
            <a:ext cx="3869025" cy="1446550"/>
          </a:xfrm>
          <a:prstGeom prst="rect">
            <a:avLst/>
          </a:prstGeom>
          <a:noFill/>
        </p:spPr>
        <p:txBody>
          <a:bodyPr wrap="square" rtlCol="0">
            <a:spAutoFit/>
          </a:bodyPr>
          <a:lstStyle/>
          <a:p>
            <a:pPr algn="ctr"/>
            <a:r>
              <a:rPr lang="en-US" sz="4400" dirty="0"/>
              <a:t>Sunday 5</a:t>
            </a:r>
            <a:r>
              <a:rPr lang="en-US" sz="4400" baseline="30000" dirty="0"/>
              <a:t>th</a:t>
            </a:r>
            <a:r>
              <a:rPr lang="en-US" sz="4400" dirty="0"/>
              <a:t> July 2015</a:t>
            </a:r>
          </a:p>
        </p:txBody>
      </p:sp>
      <p:pic>
        <p:nvPicPr>
          <p:cNvPr id="1028" name="Picture 4" descr="Image result for the guardi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430" y="-126509"/>
            <a:ext cx="2952750" cy="1285876"/>
          </a:xfrm>
          <a:prstGeom prst="rect">
            <a:avLst/>
          </a:prstGeom>
          <a:noFill/>
          <a:extLst>
            <a:ext uri="{909E8E84-426E-40DD-AFC4-6F175D3DCCD1}">
              <a14:hiddenFill xmlns:a14="http://schemas.microsoft.com/office/drawing/2010/main">
                <a:solidFill>
                  <a:srgbClr val="FFFFFF"/>
                </a:solidFill>
              </a14:hiddenFill>
            </a:ext>
          </a:extLst>
        </p:spPr>
      </p:pic>
      <p:sp>
        <p:nvSpPr>
          <p:cNvPr id="10" name="Oval Callout 9"/>
          <p:cNvSpPr/>
          <p:nvPr/>
        </p:nvSpPr>
        <p:spPr>
          <a:xfrm>
            <a:off x="0" y="722939"/>
            <a:ext cx="5498955" cy="3096344"/>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r>
              <a:rPr lang="en-GB" dirty="0">
                <a:solidFill>
                  <a:schemeClr val="tx1">
                    <a:lumMod val="85000"/>
                    <a:lumOff val="15000"/>
                  </a:schemeClr>
                </a:solidFill>
              </a:rPr>
              <a:t>Only three of the 26 Olympic sports have seen significant increases in participation since London 2012 as the lack of a cohesive strategy and failures of some governing bodies mean much of the £1bn in funding has gone to waste</a:t>
            </a:r>
            <a:r>
              <a:rPr lang="en-GB" dirty="0"/>
              <a:t> ( athletics, cycling and gymnastics) </a:t>
            </a:r>
          </a:p>
        </p:txBody>
      </p:sp>
      <p:sp>
        <p:nvSpPr>
          <p:cNvPr id="11" name="Oval Callout 10"/>
          <p:cNvSpPr/>
          <p:nvPr/>
        </p:nvSpPr>
        <p:spPr>
          <a:xfrm>
            <a:off x="4582220" y="2548441"/>
            <a:ext cx="4527740" cy="3316317"/>
          </a:xfrm>
          <a:prstGeom prst="wedgeEllipse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lumMod val="85000"/>
                    <a:lumOff val="15000"/>
                  </a:schemeClr>
                </a:solidFill>
              </a:rPr>
              <a:t> for almost £1bn given to 46 national sports governing bodies since 2009, just five – athletics, boxing, cycling, mountaineering and table tennis – have managed to achieve a statistically significant increase in the number of people playing every month since the bid was won</a:t>
            </a:r>
          </a:p>
        </p:txBody>
      </p:sp>
      <p:sp>
        <p:nvSpPr>
          <p:cNvPr id="12" name="Oval Callout 11"/>
          <p:cNvSpPr/>
          <p:nvPr/>
        </p:nvSpPr>
        <p:spPr>
          <a:xfrm>
            <a:off x="461831" y="4341153"/>
            <a:ext cx="4021187" cy="1656184"/>
          </a:xfrm>
          <a:prstGeom prst="wedgeEllipseCallou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lumMod val="85000"/>
                    <a:lumOff val="15000"/>
                  </a:schemeClr>
                </a:solidFill>
              </a:rPr>
              <a:t>And since the Olympics, once-a-month participation figures show nearly 700,000 fewer adults are playing nationally funded sports</a:t>
            </a:r>
          </a:p>
        </p:txBody>
      </p:sp>
      <p:sp>
        <p:nvSpPr>
          <p:cNvPr id="13" name="Oval Callout 12"/>
          <p:cNvSpPr/>
          <p:nvPr/>
        </p:nvSpPr>
        <p:spPr>
          <a:xfrm>
            <a:off x="5940998" y="978293"/>
            <a:ext cx="3178056" cy="1368152"/>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tx1">
                    <a:lumMod val="85000"/>
                    <a:lumOff val="15000"/>
                  </a:schemeClr>
                </a:solidFill>
              </a:rPr>
              <a:t>Since 2010, over 1.5m more people are not taking part in any sport</a:t>
            </a:r>
          </a:p>
        </p:txBody>
      </p:sp>
      <p:sp>
        <p:nvSpPr>
          <p:cNvPr id="14" name="TextBox 13"/>
          <p:cNvSpPr txBox="1"/>
          <p:nvPr/>
        </p:nvSpPr>
        <p:spPr>
          <a:xfrm>
            <a:off x="909812" y="6230358"/>
            <a:ext cx="7344816" cy="646331"/>
          </a:xfrm>
          <a:prstGeom prst="rect">
            <a:avLst/>
          </a:prstGeom>
          <a:noFill/>
        </p:spPr>
        <p:txBody>
          <a:bodyPr wrap="square" rtlCol="0">
            <a:spAutoFit/>
          </a:bodyPr>
          <a:lstStyle/>
          <a:p>
            <a:pPr algn="ctr"/>
            <a:r>
              <a:rPr lang="en-GB" dirty="0"/>
              <a:t> “We understand that the legacy seems to be judged by the Active People survey but it’s short-sighted to judge it like that ( Sally </a:t>
            </a:r>
            <a:r>
              <a:rPr lang="en-GB" dirty="0" err="1"/>
              <a:t>Munday</a:t>
            </a:r>
            <a:r>
              <a:rPr lang="en-GB" dirty="0"/>
              <a:t>, 2015)</a:t>
            </a:r>
          </a:p>
        </p:txBody>
      </p:sp>
    </p:spTree>
    <p:extLst>
      <p:ext uri="{BB962C8B-B14F-4D97-AF65-F5344CB8AC3E}">
        <p14:creationId xmlns:p14="http://schemas.microsoft.com/office/powerpoint/2010/main" val="3571426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568" y="17755"/>
            <a:ext cx="7708234" cy="5805264"/>
          </a:xfrm>
          <a:prstGeom prst="rect">
            <a:avLst/>
          </a:prstGeom>
        </p:spPr>
      </p:pic>
      <p:sp>
        <p:nvSpPr>
          <p:cNvPr id="7" name="TextBox 6"/>
          <p:cNvSpPr txBox="1"/>
          <p:nvPr/>
        </p:nvSpPr>
        <p:spPr>
          <a:xfrm>
            <a:off x="395536" y="5949280"/>
            <a:ext cx="8064896" cy="646331"/>
          </a:xfrm>
          <a:prstGeom prst="rect">
            <a:avLst/>
          </a:prstGeom>
          <a:noFill/>
        </p:spPr>
        <p:txBody>
          <a:bodyPr wrap="square" rtlCol="0">
            <a:spAutoFit/>
          </a:bodyPr>
          <a:lstStyle/>
          <a:p>
            <a:r>
              <a:rPr lang="en-GB" dirty="0"/>
              <a:t>East Village, the former London Olympic Athletes’ Village. It was converted with 49% affordable housing, but targets for the Olympic Park have been reduced to 31%</a:t>
            </a:r>
          </a:p>
        </p:txBody>
      </p:sp>
    </p:spTree>
    <p:extLst>
      <p:ext uri="{BB962C8B-B14F-4D97-AF65-F5344CB8AC3E}">
        <p14:creationId xmlns:p14="http://schemas.microsoft.com/office/powerpoint/2010/main" val="7275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west ham olympic sta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384"/>
            <a:ext cx="9198802" cy="516957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west ham olympic stadium figh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4815569"/>
            <a:ext cx="3046826" cy="2042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0981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5013176"/>
            <a:ext cx="8280920" cy="1754326"/>
          </a:xfrm>
          <a:prstGeom prst="rect">
            <a:avLst/>
          </a:prstGeom>
          <a:noFill/>
        </p:spPr>
        <p:txBody>
          <a:bodyPr wrap="square" rtlCol="0">
            <a:spAutoFit/>
          </a:bodyPr>
          <a:lstStyle/>
          <a:p>
            <a:pPr algn="ctr"/>
            <a:r>
              <a:rPr lang="en-GB" dirty="0"/>
              <a:t>Some of the other, small arena assets are also being reused. The Copper Box Arena which hosted handball, parts of the modern pentathlon and goalball in 2012 has attracted more than 60,000 visitors since it reopened in July 2013 as home to the London Lions basketball team and others. The London Aquatics Centre has received more than 1m visitors since it opened in April 2014 with more than 2,000 local schoolchildren accessing it through school swimming sessions every week</a:t>
            </a:r>
          </a:p>
        </p:txBody>
      </p:sp>
      <p:pic>
        <p:nvPicPr>
          <p:cNvPr id="6146" name="Picture 2" descr="Image result for copper box"/>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0"/>
            <a:ext cx="6547656" cy="4365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80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atic01.nyt.com/images/2017/02/16/sports/16OLYMPICS13/16OLYMPICS13-superJumb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484" y="3599562"/>
            <a:ext cx="9509484" cy="2444857"/>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result for rio 20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0729" y="803665"/>
            <a:ext cx="2217058" cy="27958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34CD2C-C24D-1642-AC60-A38017064058}"/>
              </a:ext>
            </a:extLst>
          </p:cNvPr>
          <p:cNvSpPr txBox="1"/>
          <p:nvPr/>
        </p:nvSpPr>
        <p:spPr>
          <a:xfrm>
            <a:off x="175964" y="1835359"/>
            <a:ext cx="2563318" cy="507831"/>
          </a:xfrm>
          <a:prstGeom prst="rect">
            <a:avLst/>
          </a:prstGeom>
          <a:noFill/>
        </p:spPr>
        <p:txBody>
          <a:bodyPr wrap="square" rtlCol="0">
            <a:spAutoFit/>
          </a:bodyPr>
          <a:lstStyle/>
          <a:p>
            <a:r>
              <a:rPr lang="en-US" sz="1350" dirty="0">
                <a:hlinkClick r:id="rId4"/>
              </a:rPr>
              <a:t>https://www.youtube.com/watch?v=jMgPEz29abI</a:t>
            </a:r>
            <a:r>
              <a:rPr lang="en-US" sz="1350" dirty="0"/>
              <a:t> </a:t>
            </a:r>
          </a:p>
        </p:txBody>
      </p:sp>
      <p:pic>
        <p:nvPicPr>
          <p:cNvPr id="5" name="Picture 4">
            <a:extLst>
              <a:ext uri="{FF2B5EF4-FFF2-40B4-BE49-F238E27FC236}">
                <a16:creationId xmlns:a16="http://schemas.microsoft.com/office/drawing/2014/main" id="{4CA5A8EA-C784-704C-A3E2-3932A4B041A5}"/>
              </a:ext>
            </a:extLst>
          </p:cNvPr>
          <p:cNvPicPr>
            <a:picLocks noChangeAspect="1"/>
          </p:cNvPicPr>
          <p:nvPr/>
        </p:nvPicPr>
        <p:blipFill>
          <a:blip r:embed="rId5"/>
          <a:stretch>
            <a:fillRect/>
          </a:stretch>
        </p:blipFill>
        <p:spPr>
          <a:xfrm>
            <a:off x="7141564" y="1668214"/>
            <a:ext cx="1066800" cy="1066800"/>
          </a:xfrm>
          <a:prstGeom prst="rect">
            <a:avLst/>
          </a:prstGeom>
        </p:spPr>
      </p:pic>
    </p:spTree>
    <p:extLst>
      <p:ext uri="{BB962C8B-B14F-4D97-AF65-F5344CB8AC3E}">
        <p14:creationId xmlns:p14="http://schemas.microsoft.com/office/powerpoint/2010/main" val="1123659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atic01.nyt.com/images/2017/02/16/sports/16OLYMPICS13/16OLYMPICS13-superJumb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09121"/>
            <a:ext cx="9136170" cy="234887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s://static01.nyt.com/images/2017/02/16/sports/16OLYMPICSjp2/16OLYMPICSjp2-superJumb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5678289" cy="378460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876771" y="364"/>
            <a:ext cx="3240360" cy="923330"/>
          </a:xfrm>
          <a:prstGeom prst="rect">
            <a:avLst/>
          </a:prstGeom>
          <a:noFill/>
        </p:spPr>
        <p:txBody>
          <a:bodyPr wrap="square" rtlCol="0">
            <a:spAutoFit/>
          </a:bodyPr>
          <a:lstStyle/>
          <a:p>
            <a:r>
              <a:rPr lang="en-GB" dirty="0"/>
              <a:t>Flagship giant swimming pool that held the canoe slalom course closed. </a:t>
            </a:r>
          </a:p>
        </p:txBody>
      </p:sp>
      <p:pic>
        <p:nvPicPr>
          <p:cNvPr id="7174" name="Picture 6" descr="Image result for rio 201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97849" y="1122526"/>
            <a:ext cx="2398203" cy="3024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3844735"/>
            <a:ext cx="7704856" cy="523220"/>
          </a:xfrm>
          <a:prstGeom prst="rect">
            <a:avLst/>
          </a:prstGeom>
          <a:noFill/>
        </p:spPr>
        <p:txBody>
          <a:bodyPr wrap="square" rtlCol="0">
            <a:spAutoFit/>
          </a:bodyPr>
          <a:lstStyle/>
          <a:p>
            <a:r>
              <a:rPr lang="en-GB" sz="1400" dirty="0"/>
              <a:t>Maracanã Stadium, where the Rio </a:t>
            </a:r>
            <a:r>
              <a:rPr lang="en-GB" sz="1400" dirty="0" err="1"/>
              <a:t>Games’s</a:t>
            </a:r>
            <a:r>
              <a:rPr lang="en-GB" sz="1400" dirty="0"/>
              <a:t> opening and closing ceremonies were held, is now in shambles, with seats torn out and bare patches adorning the pitch</a:t>
            </a:r>
          </a:p>
        </p:txBody>
      </p:sp>
    </p:spTree>
    <p:extLst>
      <p:ext uri="{BB962C8B-B14F-4D97-AF65-F5344CB8AC3E}">
        <p14:creationId xmlns:p14="http://schemas.microsoft.com/office/powerpoint/2010/main" val="489594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5996522" y="116632"/>
            <a:ext cx="2557732" cy="5904656"/>
          </a:xfrm>
        </p:spPr>
        <p:txBody>
          <a:bodyPr>
            <a:normAutofit lnSpcReduction="10000"/>
          </a:bodyPr>
          <a:lstStyle/>
          <a:p>
            <a:pPr marL="0" indent="0">
              <a:buNone/>
            </a:pPr>
            <a:r>
              <a:rPr lang="en-US" sz="1700" dirty="0">
                <a:solidFill>
                  <a:schemeClr val="tx1">
                    <a:alpha val="60000"/>
                  </a:schemeClr>
                </a:solidFill>
                <a:hlinkClick r:id="rId3"/>
              </a:rPr>
              <a:t>https://www.youtube.com/watch?v=HkupdqXvumo&amp;t=30s</a:t>
            </a:r>
            <a:endParaRPr lang="en-US" sz="1700" dirty="0">
              <a:solidFill>
                <a:schemeClr val="tx1">
                  <a:alpha val="60000"/>
                </a:schemeClr>
              </a:solidFill>
            </a:endParaRPr>
          </a:p>
          <a:p>
            <a:pPr marL="0" indent="0">
              <a:buNone/>
            </a:pPr>
            <a:endParaRPr lang="en-US" sz="1700" dirty="0">
              <a:solidFill>
                <a:schemeClr val="tx1">
                  <a:alpha val="60000"/>
                </a:schemeClr>
              </a:solidFill>
            </a:endParaRPr>
          </a:p>
          <a:p>
            <a:pPr marL="0" indent="0">
              <a:buNone/>
            </a:pPr>
            <a:r>
              <a:rPr lang="en-US" sz="1700" dirty="0">
                <a:solidFill>
                  <a:schemeClr val="tx1">
                    <a:alpha val="60000"/>
                  </a:schemeClr>
                </a:solidFill>
              </a:rPr>
              <a:t>1964 – Previous Olympics</a:t>
            </a:r>
          </a:p>
          <a:p>
            <a:pPr marL="0" indent="0">
              <a:buNone/>
            </a:pPr>
            <a:endParaRPr lang="en-US" sz="1700" dirty="0">
              <a:solidFill>
                <a:schemeClr val="tx1">
                  <a:alpha val="60000"/>
                </a:schemeClr>
              </a:solidFill>
            </a:endParaRPr>
          </a:p>
          <a:p>
            <a:pPr marL="0" indent="0" algn="ctr">
              <a:buNone/>
            </a:pPr>
            <a:r>
              <a:rPr lang="en-GB" sz="1800" dirty="0"/>
              <a:t>"Sport has the power to change the world and our future. The Tokyo 1964 Games completely transformed Japan.”</a:t>
            </a:r>
          </a:p>
          <a:p>
            <a:pPr marL="0" indent="0" algn="ctr">
              <a:buNone/>
            </a:pPr>
            <a:r>
              <a:rPr lang="en-GB" sz="1800" dirty="0">
                <a:solidFill>
                  <a:schemeClr val="tx1">
                    <a:alpha val="60000"/>
                  </a:schemeClr>
                </a:solidFill>
              </a:rPr>
              <a:t>Tokyo as a city was virtually rebuild for the games in 64 with new roads, sewerage infrastructure, housing and futuristic sports venues (flying saucer gymnastics stadium). Computers and timing devices used for the first time.</a:t>
            </a:r>
            <a:endParaRPr lang="en-US" sz="1800" dirty="0">
              <a:solidFill>
                <a:schemeClr val="tx1">
                  <a:alpha val="60000"/>
                </a:schemeClr>
              </a:solidFill>
            </a:endParaRP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spTree>
    <p:extLst>
      <p:ext uri="{BB962C8B-B14F-4D97-AF65-F5344CB8AC3E}">
        <p14:creationId xmlns:p14="http://schemas.microsoft.com/office/powerpoint/2010/main" val="2180712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6012480" y="260648"/>
            <a:ext cx="2557732" cy="5870152"/>
          </a:xfrm>
        </p:spPr>
        <p:txBody>
          <a:bodyPr>
            <a:normAutofit/>
          </a:bodyPr>
          <a:lstStyle/>
          <a:p>
            <a:pPr marL="0" indent="0" algn="ctr">
              <a:buNone/>
            </a:pPr>
            <a:r>
              <a:rPr lang="en-US" sz="3600" b="1" i="1" u="sng" dirty="0">
                <a:solidFill>
                  <a:schemeClr val="tx1">
                    <a:alpha val="60000"/>
                  </a:schemeClr>
                </a:solidFill>
              </a:rPr>
              <a:t>Legacy</a:t>
            </a:r>
          </a:p>
          <a:p>
            <a:pPr marL="0" indent="0" algn="ctr">
              <a:buNone/>
            </a:pPr>
            <a:r>
              <a:rPr lang="en-US" sz="2000" dirty="0">
                <a:solidFill>
                  <a:schemeClr val="tx1">
                    <a:alpha val="60000"/>
                  </a:schemeClr>
                </a:solidFill>
              </a:rPr>
              <a:t>There will be positive action taken under 5 Pillars:</a:t>
            </a:r>
          </a:p>
          <a:p>
            <a:pPr marL="0" indent="0">
              <a:buNone/>
            </a:pPr>
            <a:endParaRPr lang="en-US" sz="1700" dirty="0">
              <a:solidFill>
                <a:schemeClr val="tx1">
                  <a:alpha val="60000"/>
                </a:schemeClr>
              </a:solidFill>
            </a:endParaRPr>
          </a:p>
          <a:p>
            <a:pPr marL="514350" indent="-514350">
              <a:buFont typeface="+mj-lt"/>
              <a:buAutoNum type="arabicPeriod"/>
            </a:pPr>
            <a:r>
              <a:rPr lang="en-GB" sz="1900" dirty="0"/>
              <a:t>Sport and Health</a:t>
            </a:r>
          </a:p>
          <a:p>
            <a:pPr marL="514350" indent="-514350">
              <a:buFont typeface="+mj-lt"/>
              <a:buAutoNum type="arabicPeriod"/>
            </a:pPr>
            <a:r>
              <a:rPr lang="en-GB" sz="1900" dirty="0"/>
              <a:t>Urban Planning and Sustainability</a:t>
            </a:r>
          </a:p>
          <a:p>
            <a:pPr marL="514350" indent="-514350">
              <a:buFont typeface="+mj-lt"/>
              <a:buAutoNum type="arabicPeriod"/>
            </a:pPr>
            <a:r>
              <a:rPr lang="en-GB" sz="1900" dirty="0"/>
              <a:t>Culture and Education</a:t>
            </a:r>
          </a:p>
          <a:p>
            <a:pPr marL="514350" indent="-514350">
              <a:buFont typeface="+mj-lt"/>
              <a:buAutoNum type="arabicPeriod"/>
            </a:pPr>
            <a:r>
              <a:rPr lang="en-GB" sz="1900" dirty="0"/>
              <a:t>Economy and Technology</a:t>
            </a:r>
          </a:p>
          <a:p>
            <a:pPr marL="514350" indent="-514350">
              <a:buFont typeface="+mj-lt"/>
              <a:buAutoNum type="arabicPeriod"/>
            </a:pPr>
            <a:r>
              <a:rPr lang="en-GB" sz="1900" dirty="0"/>
              <a:t>Recovery, Nationwide Benefits, and Global Communication</a:t>
            </a: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sp>
        <p:nvSpPr>
          <p:cNvPr id="2" name="TextBox 1">
            <a:extLst>
              <a:ext uri="{FF2B5EF4-FFF2-40B4-BE49-F238E27FC236}">
                <a16:creationId xmlns:a16="http://schemas.microsoft.com/office/drawing/2014/main" id="{742BAF93-7027-894F-8AEE-C6A195411305}"/>
              </a:ext>
            </a:extLst>
          </p:cNvPr>
          <p:cNvSpPr txBox="1"/>
          <p:nvPr/>
        </p:nvSpPr>
        <p:spPr>
          <a:xfrm>
            <a:off x="251520" y="5877272"/>
            <a:ext cx="5290839" cy="369332"/>
          </a:xfrm>
          <a:prstGeom prst="rect">
            <a:avLst/>
          </a:prstGeom>
          <a:noFill/>
        </p:spPr>
        <p:txBody>
          <a:bodyPr wrap="square" rtlCol="0">
            <a:spAutoFit/>
          </a:bodyPr>
          <a:lstStyle/>
          <a:p>
            <a:r>
              <a:rPr lang="en-US" dirty="0">
                <a:hlinkClick r:id="rId3"/>
              </a:rPr>
              <a:t>https://www.youtube.com/watch?v=ENMhrEVa4XQ</a:t>
            </a:r>
            <a:r>
              <a:rPr lang="en-US" dirty="0"/>
              <a:t> </a:t>
            </a:r>
          </a:p>
        </p:txBody>
      </p:sp>
    </p:spTree>
    <p:extLst>
      <p:ext uri="{BB962C8B-B14F-4D97-AF65-F5344CB8AC3E}">
        <p14:creationId xmlns:p14="http://schemas.microsoft.com/office/powerpoint/2010/main" val="212846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 timeline&#10;&#10;Description automatically generated">
            <a:extLst>
              <a:ext uri="{FF2B5EF4-FFF2-40B4-BE49-F238E27FC236}">
                <a16:creationId xmlns:a16="http://schemas.microsoft.com/office/drawing/2014/main" id="{1EE6C041-B106-FC41-8907-F0CEBA15338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5005" y="643467"/>
            <a:ext cx="7553988"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1015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toy&#10;&#10;Description automatically generated with medium confidence">
            <a:extLst>
              <a:ext uri="{FF2B5EF4-FFF2-40B4-BE49-F238E27FC236}">
                <a16:creationId xmlns:a16="http://schemas.microsoft.com/office/drawing/2014/main" id="{C11C59C6-5146-B94E-BCE2-23503FE1E037}"/>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82600" y="1568324"/>
            <a:ext cx="8178799" cy="3721351"/>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9741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6012480" y="2286000"/>
            <a:ext cx="2557732" cy="3844800"/>
          </a:xfrm>
        </p:spPr>
        <p:txBody>
          <a:bodyPr>
            <a:normAutofit/>
          </a:bodyPr>
          <a:lstStyle/>
          <a:p>
            <a:pPr marL="0" indent="0">
              <a:buNone/>
            </a:pPr>
            <a:r>
              <a:rPr lang="en-US" sz="1700" dirty="0">
                <a:solidFill>
                  <a:schemeClr val="tx1">
                    <a:alpha val="60000"/>
                  </a:schemeClr>
                </a:solidFill>
              </a:rPr>
              <a:t>New sports? Can you name them</a:t>
            </a:r>
          </a:p>
          <a:p>
            <a:pPr marL="0" indent="0">
              <a:buNone/>
            </a:pPr>
            <a:endParaRPr lang="en-US" sz="1700" dirty="0">
              <a:solidFill>
                <a:schemeClr val="tx1">
                  <a:alpha val="60000"/>
                </a:schemeClr>
              </a:solidFill>
            </a:endParaRPr>
          </a:p>
          <a:p>
            <a:pPr marL="0" indent="0">
              <a:buNone/>
            </a:pPr>
            <a:r>
              <a:rPr lang="en-US" sz="1700" dirty="0">
                <a:solidFill>
                  <a:schemeClr val="tx1">
                    <a:alpha val="60000"/>
                  </a:schemeClr>
                </a:solidFill>
              </a:rPr>
              <a:t>Surfing</a:t>
            </a:r>
          </a:p>
          <a:p>
            <a:pPr marL="0" indent="0">
              <a:buNone/>
            </a:pPr>
            <a:r>
              <a:rPr lang="en-US" sz="1700" dirty="0">
                <a:solidFill>
                  <a:schemeClr val="tx1">
                    <a:alpha val="60000"/>
                  </a:schemeClr>
                </a:solidFill>
              </a:rPr>
              <a:t>Sport Climbing</a:t>
            </a:r>
          </a:p>
          <a:p>
            <a:pPr marL="0" indent="0">
              <a:buNone/>
            </a:pPr>
            <a:r>
              <a:rPr lang="en-US" sz="1700" dirty="0">
                <a:solidFill>
                  <a:schemeClr val="tx1">
                    <a:alpha val="60000"/>
                  </a:schemeClr>
                </a:solidFill>
              </a:rPr>
              <a:t>Baseball / softball</a:t>
            </a:r>
          </a:p>
          <a:p>
            <a:pPr marL="0" indent="0">
              <a:buNone/>
            </a:pPr>
            <a:r>
              <a:rPr lang="en-US" sz="1700" dirty="0">
                <a:solidFill>
                  <a:schemeClr val="tx1">
                    <a:alpha val="60000"/>
                  </a:schemeClr>
                </a:solidFill>
              </a:rPr>
              <a:t>Skateboarding</a:t>
            </a:r>
          </a:p>
          <a:p>
            <a:pPr marL="0" indent="0">
              <a:buNone/>
            </a:pPr>
            <a:r>
              <a:rPr lang="en-US" sz="1700" dirty="0">
                <a:solidFill>
                  <a:schemeClr val="tx1">
                    <a:alpha val="60000"/>
                  </a:schemeClr>
                </a:solidFill>
              </a:rPr>
              <a:t>Karate</a:t>
            </a: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spTree>
    <p:extLst>
      <p:ext uri="{BB962C8B-B14F-4D97-AF65-F5344CB8AC3E}">
        <p14:creationId xmlns:p14="http://schemas.microsoft.com/office/powerpoint/2010/main" val="63845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77" name="Freeform: Shape 76">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0 Olympics - Next Summer Olympic Games | Tokyo 2020">
            <a:extLst>
              <a:ext uri="{FF2B5EF4-FFF2-40B4-BE49-F238E27FC236}">
                <a16:creationId xmlns:a16="http://schemas.microsoft.com/office/drawing/2014/main" id="{BBE18432-CDEF-A543-A523-0EF65252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787" y="1173038"/>
            <a:ext cx="4511923" cy="45119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555BC35-FB43-3E43-AA72-1FA96190D389}"/>
              </a:ext>
            </a:extLst>
          </p:cNvPr>
          <p:cNvSpPr>
            <a:spLocks noGrp="1"/>
          </p:cNvSpPr>
          <p:nvPr>
            <p:ph idx="1"/>
          </p:nvPr>
        </p:nvSpPr>
        <p:spPr>
          <a:xfrm>
            <a:off x="6012480" y="2286000"/>
            <a:ext cx="2557732" cy="3844800"/>
          </a:xfrm>
        </p:spPr>
        <p:txBody>
          <a:bodyPr>
            <a:normAutofit/>
          </a:bodyPr>
          <a:lstStyle/>
          <a:p>
            <a:pPr marL="0" indent="0" algn="ctr">
              <a:buNone/>
            </a:pPr>
            <a:r>
              <a:rPr lang="en-US" sz="1700" b="1" dirty="0">
                <a:solidFill>
                  <a:schemeClr val="tx1">
                    <a:alpha val="60000"/>
                  </a:schemeClr>
                </a:solidFill>
              </a:rPr>
              <a:t>What Effects did Coronavirus have on the Olympic Games?</a:t>
            </a:r>
          </a:p>
          <a:p>
            <a:pPr marL="0" indent="0">
              <a:buNone/>
            </a:pPr>
            <a:endParaRPr lang="en-US" sz="1700" dirty="0">
              <a:solidFill>
                <a:schemeClr val="tx1">
                  <a:alpha val="60000"/>
                </a:schemeClr>
              </a:solidFill>
            </a:endParaRPr>
          </a:p>
          <a:p>
            <a:pPr marL="0" indent="0">
              <a:buNone/>
            </a:pPr>
            <a:endParaRPr lang="en-US" sz="1700" dirty="0">
              <a:solidFill>
                <a:schemeClr val="tx1">
                  <a:alpha val="60000"/>
                </a:schemeClr>
              </a:solidFill>
            </a:endParaRPr>
          </a:p>
        </p:txBody>
      </p:sp>
      <p:pic>
        <p:nvPicPr>
          <p:cNvPr id="3074" name="Picture 2" descr="EXPERT REACTION: First reported case of COVID-19 reinfection - Scimex">
            <a:extLst>
              <a:ext uri="{FF2B5EF4-FFF2-40B4-BE49-F238E27FC236}">
                <a16:creationId xmlns:a16="http://schemas.microsoft.com/office/drawing/2014/main" id="{D83A5BB3-5739-FD40-8360-852CD8306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0811" y="3824629"/>
            <a:ext cx="2989436" cy="1860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68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0" name="Rectangle 1039">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421890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6AF66B-5AB8-018C-0303-5611504BF34E}"/>
              </a:ext>
            </a:extLst>
          </p:cNvPr>
          <p:cNvSpPr>
            <a:spLocks noGrp="1"/>
          </p:cNvSpPr>
          <p:nvPr>
            <p:ph type="title"/>
          </p:nvPr>
        </p:nvSpPr>
        <p:spPr>
          <a:xfrm>
            <a:off x="788670" y="4440602"/>
            <a:ext cx="2654046" cy="1645920"/>
          </a:xfrm>
        </p:spPr>
        <p:txBody>
          <a:bodyPr>
            <a:normAutofit/>
          </a:bodyPr>
          <a:lstStyle/>
          <a:p>
            <a:r>
              <a:rPr lang="en-GB" sz="2800"/>
              <a:t>Paris 2024</a:t>
            </a:r>
          </a:p>
        </p:txBody>
      </p:sp>
      <p:pic>
        <p:nvPicPr>
          <p:cNvPr id="1026" name="Picture 2" descr="2024 Summer Olympics - Wikipedia">
            <a:extLst>
              <a:ext uri="{FF2B5EF4-FFF2-40B4-BE49-F238E27FC236}">
                <a16:creationId xmlns:a16="http://schemas.microsoft.com/office/drawing/2014/main" id="{BA3949F1-335E-004E-995A-12ADC8D18E9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 b="4285"/>
          <a:stretch/>
        </p:blipFill>
        <p:spPr bwMode="auto">
          <a:xfrm>
            <a:off x="4" y="10"/>
            <a:ext cx="3663287" cy="39959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verything you need to know about France's celebration sites for the Olympic  and Paralympic Games Paris 2024">
            <a:extLst>
              <a:ext uri="{FF2B5EF4-FFF2-40B4-BE49-F238E27FC236}">
                <a16:creationId xmlns:a16="http://schemas.microsoft.com/office/drawing/2014/main" id="{D59DCC5C-17F5-11D5-64C7-3C40905892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3" r="25496" b="-1"/>
          <a:stretch/>
        </p:blipFill>
        <p:spPr bwMode="auto">
          <a:xfrm>
            <a:off x="3806157" y="10"/>
            <a:ext cx="5337839" cy="3995918"/>
          </a:xfrm>
          <a:prstGeom prst="rect">
            <a:avLst/>
          </a:prstGeom>
          <a:noFill/>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491151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4" name="Rectangle 1043">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525670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642370B-3A16-CADA-FF1F-5B31A738E18E}"/>
              </a:ext>
            </a:extLst>
          </p:cNvPr>
          <p:cNvSpPr>
            <a:spLocks noGrp="1"/>
          </p:cNvSpPr>
          <p:nvPr>
            <p:ph idx="1"/>
          </p:nvPr>
        </p:nvSpPr>
        <p:spPr>
          <a:xfrm>
            <a:off x="4011930" y="4440602"/>
            <a:ext cx="4505706" cy="1645920"/>
          </a:xfrm>
        </p:spPr>
        <p:txBody>
          <a:bodyPr anchor="ctr">
            <a:noAutofit/>
          </a:bodyPr>
          <a:lstStyle/>
          <a:p>
            <a:pPr marL="0" indent="0">
              <a:buNone/>
            </a:pPr>
            <a:r>
              <a:rPr lang="en-GB" sz="1200" b="1" dirty="0"/>
              <a:t>Research- What can you find?</a:t>
            </a:r>
          </a:p>
          <a:p>
            <a:endParaRPr lang="en-GB" sz="1200" b="1" dirty="0"/>
          </a:p>
          <a:p>
            <a:r>
              <a:rPr lang="en-GB" sz="1200" b="1" dirty="0"/>
              <a:t>New sports delivered?</a:t>
            </a:r>
            <a:endParaRPr lang="en-GB" sz="1200" b="1" dirty="0">
              <a:ea typeface="Calibri"/>
              <a:cs typeface="Calibri"/>
            </a:endParaRPr>
          </a:p>
          <a:p>
            <a:r>
              <a:rPr lang="en-GB" sz="1200" b="1" dirty="0"/>
              <a:t>Legacy attached?</a:t>
            </a:r>
          </a:p>
          <a:p>
            <a:r>
              <a:rPr lang="en-GB" sz="1200" b="1" dirty="0"/>
              <a:t>Positives identified </a:t>
            </a:r>
            <a:endParaRPr lang="en-GB" sz="1200" b="1" dirty="0">
              <a:ea typeface="Calibri"/>
              <a:cs typeface="Calibri"/>
            </a:endParaRPr>
          </a:p>
          <a:p>
            <a:r>
              <a:rPr lang="en-GB" sz="1200" b="1" dirty="0"/>
              <a:t>Problems / issues reported ? </a:t>
            </a:r>
            <a:endParaRPr lang="en-GB" sz="1200" b="1" dirty="0">
              <a:ea typeface="Calibri" panose="020F0502020204030204"/>
              <a:cs typeface="Calibri" panose="020F0502020204030204"/>
            </a:endParaRPr>
          </a:p>
        </p:txBody>
      </p:sp>
    </p:spTree>
    <p:extLst>
      <p:ext uri="{BB962C8B-B14F-4D97-AF65-F5344CB8AC3E}">
        <p14:creationId xmlns:p14="http://schemas.microsoft.com/office/powerpoint/2010/main" val="747959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A45FB-26EA-E390-103D-009057B26432}"/>
              </a:ext>
            </a:extLst>
          </p:cNvPr>
          <p:cNvSpPr>
            <a:spLocks noGrp="1"/>
          </p:cNvSpPr>
          <p:nvPr>
            <p:ph type="title"/>
          </p:nvPr>
        </p:nvSpPr>
        <p:spPr>
          <a:xfrm>
            <a:off x="476250" y="640823"/>
            <a:ext cx="2563994" cy="5583148"/>
          </a:xfrm>
        </p:spPr>
        <p:txBody>
          <a:bodyPr anchor="ctr">
            <a:normAutofit/>
          </a:bodyPr>
          <a:lstStyle/>
          <a:p>
            <a:r>
              <a:rPr lang="en-US" sz="4700">
                <a:ea typeface="Calibri Light"/>
                <a:cs typeface="Calibri Light"/>
              </a:rPr>
              <a:t>Next 3 weeks:</a:t>
            </a:r>
            <a:endParaRPr lang="en-US" sz="47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F28508D-D4D0-7D35-A5EF-AC598DA226E9}"/>
              </a:ext>
            </a:extLst>
          </p:cNvPr>
          <p:cNvGraphicFramePr>
            <a:graphicFrameLocks noGrp="1"/>
          </p:cNvGraphicFramePr>
          <p:nvPr>
            <p:ph idx="1"/>
            <p:extLst>
              <p:ext uri="{D42A27DB-BD31-4B8C-83A1-F6EECF244321}">
                <p14:modId xmlns:p14="http://schemas.microsoft.com/office/powerpoint/2010/main" val="298927582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236306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1075</Words>
  <Application>Microsoft Office PowerPoint</Application>
  <PresentationFormat>On-screen Show (4:3)</PresentationFormat>
  <Paragraphs>101</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Olympic and Paralympic Values?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Paris 2024</vt:lpstr>
      <vt:lpstr>Next 3 weeks: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Napieralla</dc:creator>
  <cp:lastModifiedBy>Ash James (1904631)</cp:lastModifiedBy>
  <cp:revision>21</cp:revision>
  <dcterms:created xsi:type="dcterms:W3CDTF">2020-02-27T20:35:27Z</dcterms:created>
  <dcterms:modified xsi:type="dcterms:W3CDTF">2026-04-24T07:37:53Z</dcterms:modified>
</cp:coreProperties>
</file>