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24"/>
  </p:notesMasterIdLst>
  <p:sldIdLst>
    <p:sldId id="259" r:id="rId2"/>
    <p:sldId id="263" r:id="rId3"/>
    <p:sldId id="260" r:id="rId4"/>
    <p:sldId id="261" r:id="rId5"/>
    <p:sldId id="262" r:id="rId6"/>
    <p:sldId id="267" r:id="rId7"/>
    <p:sldId id="268" r:id="rId8"/>
    <p:sldId id="269" r:id="rId9"/>
    <p:sldId id="266" r:id="rId10"/>
    <p:sldId id="270" r:id="rId11"/>
    <p:sldId id="264" r:id="rId12"/>
    <p:sldId id="280" r:id="rId13"/>
    <p:sldId id="258" r:id="rId14"/>
    <p:sldId id="257" r:id="rId15"/>
    <p:sldId id="271" r:id="rId16"/>
    <p:sldId id="273" r:id="rId17"/>
    <p:sldId id="277" r:id="rId18"/>
    <p:sldId id="275" r:id="rId19"/>
    <p:sldId id="276" r:id="rId20"/>
    <p:sldId id="281" r:id="rId21"/>
    <p:sldId id="279" r:id="rId22"/>
    <p:sldId id="27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473" autoAdjust="0"/>
    <p:restoredTop sz="94660"/>
  </p:normalViewPr>
  <p:slideViewPr>
    <p:cSldViewPr snapToGrid="0">
      <p:cViewPr>
        <p:scale>
          <a:sx n="59" d="100"/>
          <a:sy n="59" d="100"/>
        </p:scale>
        <p:origin x="725" y="29"/>
      </p:cViewPr>
      <p:guideLst/>
    </p:cSldViewPr>
  </p:slideViewPr>
  <p:notesTextViewPr>
    <p:cViewPr>
      <p:scale>
        <a:sx n="1" d="1"/>
        <a:sy n="1" d="1"/>
      </p:scale>
      <p:origin x="0" y="0"/>
    </p:cViewPr>
  </p:notesTextViewPr>
  <p:notesViewPr>
    <p:cSldViewPr snapToGrid="0">
      <p:cViewPr varScale="1">
        <p:scale>
          <a:sx n="48" d="100"/>
          <a:sy n="48" d="100"/>
        </p:scale>
        <p:origin x="2196" y="1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1" qsCatId="simple" csTypeId="urn:microsoft.com/office/officeart/2005/8/colors/colorful3" csCatId="colorful" phldr="1"/>
      <dgm:spPr/>
    </dgm:pt>
    <dgm:pt modelId="{CC34229C-6D90-486D-8814-034CDAB31D91}">
      <dgm:prSet phldrT="[Text]"/>
      <dgm:spPr/>
      <dgm:t>
        <a:bodyPr/>
        <a:lstStyle/>
        <a:p>
          <a:r>
            <a:rPr lang="en-US" dirty="0" err="1" smtClean="0"/>
            <a:t>arddulliau</a:t>
          </a:r>
          <a:r>
            <a:rPr lang="en-US" dirty="0" smtClean="0"/>
            <a:t> </a:t>
          </a:r>
          <a:r>
            <a:rPr lang="en-US" dirty="0" err="1" smtClean="0"/>
            <a:t>addysgu</a:t>
          </a:r>
          <a:endParaRPr lang="en-US" dirty="0"/>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err="1" smtClean="0"/>
            <a:t>mynediad</a:t>
          </a:r>
          <a:r>
            <a:rPr lang="en-US" dirty="0" smtClean="0"/>
            <a:t> </a:t>
          </a:r>
          <a:r>
            <a:rPr lang="en-US" dirty="0" err="1" smtClean="0"/>
            <a:t>i’r</a:t>
          </a:r>
          <a:r>
            <a:rPr lang="en-US" dirty="0" smtClean="0"/>
            <a:t> </a:t>
          </a:r>
          <a:r>
            <a:rPr lang="en-US" dirty="0" err="1" smtClean="0"/>
            <a:t>cwricwlwm</a:t>
          </a:r>
          <a:endParaRPr lang="en-US" dirty="0"/>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err="1" smtClean="0"/>
            <a:t>deilliannau</a:t>
          </a:r>
          <a:r>
            <a:rPr lang="en-US" dirty="0" smtClean="0"/>
            <a:t> </a:t>
          </a:r>
          <a:r>
            <a:rPr lang="en-US" dirty="0" err="1" smtClean="0"/>
            <a:t>dysgu</a:t>
          </a:r>
          <a:r>
            <a:rPr lang="en-US" dirty="0" smtClean="0"/>
            <a:t> </a:t>
          </a:r>
          <a:endParaRPr lang="en-US" dirty="0"/>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err="1" smtClean="0"/>
            <a:t>adeiladu</a:t>
          </a:r>
          <a:r>
            <a:rPr lang="en-US" dirty="0" smtClean="0"/>
            <a:t> </a:t>
          </a:r>
          <a:r>
            <a:rPr lang="en-US" dirty="0" err="1" smtClean="0"/>
            <a:t>gwydnwch</a:t>
          </a:r>
          <a:endParaRPr lang="en-US" dirty="0"/>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err="1" smtClean="0"/>
            <a:t>lles</a:t>
          </a:r>
          <a:endParaRPr lang="en-US" dirty="0"/>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5A0E149D-55FA-47AA-9F44-0FDB347A35B7}" type="pres">
      <dgm:prSet presAssocID="{14460265-E78B-406A-9013-A75267FD911F}" presName="compositeShape" presStyleCnt="0">
        <dgm:presLayoutVars>
          <dgm:chMax val="7"/>
          <dgm:dir/>
          <dgm:resizeHandles val="exact"/>
        </dgm:presLayoutVars>
      </dgm:prSet>
      <dgm:spPr/>
    </dgm:pt>
    <dgm:pt modelId="{B41C7D7A-D920-43AF-8979-7EDEFA55D1D4}" type="pres">
      <dgm:prSet presAssocID="{14460265-E78B-406A-9013-A75267FD911F}" presName="wedge1" presStyleLbl="node1" presStyleIdx="0" presStyleCnt="5"/>
      <dgm:spPr/>
      <dgm:t>
        <a:bodyPr/>
        <a:lstStyle/>
        <a:p>
          <a:endParaRPr lang="en-US"/>
        </a:p>
      </dgm:t>
    </dgm:pt>
    <dgm:pt modelId="{888E99A4-CB2B-49C6-A9F3-82790A5B5BB4}" type="pres">
      <dgm:prSet presAssocID="{14460265-E78B-406A-9013-A75267FD911F}" presName="dummy1a" presStyleCnt="0"/>
      <dgm:spPr/>
    </dgm:pt>
    <dgm:pt modelId="{DE03F76D-4DFC-4A2A-AD06-60A03B0E742E}" type="pres">
      <dgm:prSet presAssocID="{14460265-E78B-406A-9013-A75267FD911F}" presName="dummy1b" presStyleCnt="0"/>
      <dgm:spPr/>
    </dgm:pt>
    <dgm:pt modelId="{98C17CBB-2570-4FEB-A391-AE7F286DC2F5}" type="pres">
      <dgm:prSet presAssocID="{14460265-E78B-406A-9013-A75267FD911F}" presName="wedge1Tx" presStyleLbl="node1" presStyleIdx="0" presStyleCnt="5">
        <dgm:presLayoutVars>
          <dgm:chMax val="0"/>
          <dgm:chPref val="0"/>
          <dgm:bulletEnabled val="1"/>
        </dgm:presLayoutVars>
      </dgm:prSet>
      <dgm:spPr/>
      <dgm:t>
        <a:bodyPr/>
        <a:lstStyle/>
        <a:p>
          <a:endParaRPr lang="en-US"/>
        </a:p>
      </dgm:t>
    </dgm:pt>
    <dgm:pt modelId="{784719E9-B055-40A3-8B34-742A9FFEE735}" type="pres">
      <dgm:prSet presAssocID="{14460265-E78B-406A-9013-A75267FD911F}" presName="wedge2" presStyleLbl="node1" presStyleIdx="1" presStyleCnt="5"/>
      <dgm:spPr/>
      <dgm:t>
        <a:bodyPr/>
        <a:lstStyle/>
        <a:p>
          <a:endParaRPr lang="en-US"/>
        </a:p>
      </dgm:t>
    </dgm:pt>
    <dgm:pt modelId="{5B9C5205-0209-4CA5-9AB6-65AF55957B67}" type="pres">
      <dgm:prSet presAssocID="{14460265-E78B-406A-9013-A75267FD911F}" presName="dummy2a" presStyleCnt="0"/>
      <dgm:spPr/>
    </dgm:pt>
    <dgm:pt modelId="{8B64BA98-3B18-4FB0-9C73-A25C8F338C44}" type="pres">
      <dgm:prSet presAssocID="{14460265-E78B-406A-9013-A75267FD911F}" presName="dummy2b" presStyleCnt="0"/>
      <dgm:spPr/>
    </dgm:pt>
    <dgm:pt modelId="{91FB27B4-DD59-42FC-8A42-8B9D56213F0F}" type="pres">
      <dgm:prSet presAssocID="{14460265-E78B-406A-9013-A75267FD911F}" presName="wedge2Tx" presStyleLbl="node1" presStyleIdx="1" presStyleCnt="5">
        <dgm:presLayoutVars>
          <dgm:chMax val="0"/>
          <dgm:chPref val="0"/>
          <dgm:bulletEnabled val="1"/>
        </dgm:presLayoutVars>
      </dgm:prSet>
      <dgm:spPr/>
      <dgm:t>
        <a:bodyPr/>
        <a:lstStyle/>
        <a:p>
          <a:endParaRPr lang="en-US"/>
        </a:p>
      </dgm:t>
    </dgm:pt>
    <dgm:pt modelId="{4DEB6F37-4310-4BB2-AF10-8A20723B2CB2}" type="pres">
      <dgm:prSet presAssocID="{14460265-E78B-406A-9013-A75267FD911F}" presName="wedge3" presStyleLbl="node1" presStyleIdx="2" presStyleCnt="5"/>
      <dgm:spPr/>
      <dgm:t>
        <a:bodyPr/>
        <a:lstStyle/>
        <a:p>
          <a:endParaRPr lang="en-US"/>
        </a:p>
      </dgm:t>
    </dgm:pt>
    <dgm:pt modelId="{44DF3821-6F01-4532-9284-F278D7E649E9}" type="pres">
      <dgm:prSet presAssocID="{14460265-E78B-406A-9013-A75267FD911F}" presName="dummy3a" presStyleCnt="0"/>
      <dgm:spPr/>
    </dgm:pt>
    <dgm:pt modelId="{6FA82E56-47FF-49A0-A3D4-6E058901E0A3}" type="pres">
      <dgm:prSet presAssocID="{14460265-E78B-406A-9013-A75267FD911F}" presName="dummy3b" presStyleCnt="0"/>
      <dgm:spPr/>
    </dgm:pt>
    <dgm:pt modelId="{0F1879F6-483B-4A7D-A079-D4FACC4EB91C}" type="pres">
      <dgm:prSet presAssocID="{14460265-E78B-406A-9013-A75267FD911F}" presName="wedge3Tx" presStyleLbl="node1" presStyleIdx="2" presStyleCnt="5">
        <dgm:presLayoutVars>
          <dgm:chMax val="0"/>
          <dgm:chPref val="0"/>
          <dgm:bulletEnabled val="1"/>
        </dgm:presLayoutVars>
      </dgm:prSet>
      <dgm:spPr/>
      <dgm:t>
        <a:bodyPr/>
        <a:lstStyle/>
        <a:p>
          <a:endParaRPr lang="en-US"/>
        </a:p>
      </dgm:t>
    </dgm:pt>
    <dgm:pt modelId="{08AE2DFC-75A7-4C57-AAA7-7A03BFFD4D02}" type="pres">
      <dgm:prSet presAssocID="{14460265-E78B-406A-9013-A75267FD911F}" presName="wedge4" presStyleLbl="node1" presStyleIdx="3" presStyleCnt="5"/>
      <dgm:spPr/>
      <dgm:t>
        <a:bodyPr/>
        <a:lstStyle/>
        <a:p>
          <a:endParaRPr lang="en-US"/>
        </a:p>
      </dgm:t>
    </dgm:pt>
    <dgm:pt modelId="{D46D6D2C-87A1-4943-B6C6-B493F5A55B5F}" type="pres">
      <dgm:prSet presAssocID="{14460265-E78B-406A-9013-A75267FD911F}" presName="dummy4a" presStyleCnt="0"/>
      <dgm:spPr/>
    </dgm:pt>
    <dgm:pt modelId="{3CF5D424-859D-4670-AA18-DB6E33C3CF37}" type="pres">
      <dgm:prSet presAssocID="{14460265-E78B-406A-9013-A75267FD911F}" presName="dummy4b" presStyleCnt="0"/>
      <dgm:spPr/>
    </dgm:pt>
    <dgm:pt modelId="{CB76F853-756E-47AC-A833-69EC1BA3C289}" type="pres">
      <dgm:prSet presAssocID="{14460265-E78B-406A-9013-A75267FD911F}" presName="wedge4Tx" presStyleLbl="node1" presStyleIdx="3" presStyleCnt="5">
        <dgm:presLayoutVars>
          <dgm:chMax val="0"/>
          <dgm:chPref val="0"/>
          <dgm:bulletEnabled val="1"/>
        </dgm:presLayoutVars>
      </dgm:prSet>
      <dgm:spPr/>
      <dgm:t>
        <a:bodyPr/>
        <a:lstStyle/>
        <a:p>
          <a:endParaRPr lang="en-US"/>
        </a:p>
      </dgm:t>
    </dgm:pt>
    <dgm:pt modelId="{621FF653-0E93-4FFB-B682-F51B035A6048}" type="pres">
      <dgm:prSet presAssocID="{14460265-E78B-406A-9013-A75267FD911F}" presName="wedge5" presStyleLbl="node1" presStyleIdx="4" presStyleCnt="5"/>
      <dgm:spPr/>
      <dgm:t>
        <a:bodyPr/>
        <a:lstStyle/>
        <a:p>
          <a:endParaRPr lang="en-US"/>
        </a:p>
      </dgm:t>
    </dgm:pt>
    <dgm:pt modelId="{BF777C31-0A4D-4318-94CA-695C2E91ECBF}" type="pres">
      <dgm:prSet presAssocID="{14460265-E78B-406A-9013-A75267FD911F}" presName="dummy5a" presStyleCnt="0"/>
      <dgm:spPr/>
    </dgm:pt>
    <dgm:pt modelId="{31B34453-9439-4126-B333-907AEAAC10DD}" type="pres">
      <dgm:prSet presAssocID="{14460265-E78B-406A-9013-A75267FD911F}" presName="dummy5b" presStyleCnt="0"/>
      <dgm:spPr/>
    </dgm:pt>
    <dgm:pt modelId="{3D8DDAB1-27DB-4402-AEC5-C0B4AAEA99CB}" type="pres">
      <dgm:prSet presAssocID="{14460265-E78B-406A-9013-A75267FD911F}" presName="wedge5Tx" presStyleLbl="node1" presStyleIdx="4" presStyleCnt="5">
        <dgm:presLayoutVars>
          <dgm:chMax val="0"/>
          <dgm:chPref val="0"/>
          <dgm:bulletEnabled val="1"/>
        </dgm:presLayoutVars>
      </dgm:prSet>
      <dgm:spPr/>
      <dgm:t>
        <a:bodyPr/>
        <a:lstStyle/>
        <a:p>
          <a:endParaRPr lang="en-US"/>
        </a:p>
      </dgm:t>
    </dgm:pt>
    <dgm:pt modelId="{0AB2E558-D79F-4443-AC24-C327B5805F13}" type="pres">
      <dgm:prSet presAssocID="{BF52AE04-F6DE-4472-8D37-1904082DB809}" presName="arrowWedge1" presStyleLbl="fgSibTrans2D1" presStyleIdx="0" presStyleCnt="5"/>
      <dgm:spPr/>
    </dgm:pt>
    <dgm:pt modelId="{432541EC-4207-4694-97AF-9F467E101408}" type="pres">
      <dgm:prSet presAssocID="{9E8FC310-E960-4A5A-A673-A1092AF73FB1}" presName="arrowWedge2" presStyleLbl="fgSibTrans2D1" presStyleIdx="1" presStyleCnt="5"/>
      <dgm:spPr/>
    </dgm:pt>
    <dgm:pt modelId="{7A7A51CA-6ACA-4ED3-9C35-3F2DB22E3381}" type="pres">
      <dgm:prSet presAssocID="{7D7D7A60-4B8B-4FD1-B8BE-44A4A6A06431}" presName="arrowWedge3" presStyleLbl="fgSibTrans2D1" presStyleIdx="2" presStyleCnt="5"/>
      <dgm:spPr/>
    </dgm:pt>
    <dgm:pt modelId="{9838537D-25F7-4287-94C5-9DC160D997E8}" type="pres">
      <dgm:prSet presAssocID="{E6CBF584-AB6A-403A-B2AE-6D59E9F1A427}" presName="arrowWedge4" presStyleLbl="fgSibTrans2D1" presStyleIdx="3" presStyleCnt="5"/>
      <dgm:spPr/>
    </dgm:pt>
    <dgm:pt modelId="{A5365FDC-B807-4A0B-8AD1-A2EDC4C56F5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6CF46688-79F9-49AE-8A94-2F4A88613D71}" srcId="{14460265-E78B-406A-9013-A75267FD911F}" destId="{D0AC96B7-E352-4236-96A2-AEACA401D152}" srcOrd="3" destOrd="0" parTransId="{070B2911-2751-4E40-A196-70F237B310E4}" sibTransId="{E6CBF584-AB6A-403A-B2AE-6D59E9F1A427}"/>
    <dgm:cxn modelId="{F5B3D02B-17C3-4D0D-AA80-30EE58A53C79}" srcId="{14460265-E78B-406A-9013-A75267FD911F}" destId="{E5B834A8-CBDA-4FC6-B963-4FD46AEA1274}" srcOrd="2" destOrd="0" parTransId="{D0A59155-CE07-46DD-A9FD-571F5C359C15}" sibTransId="{7D7D7A60-4B8B-4FD1-B8BE-44A4A6A06431}"/>
    <dgm:cxn modelId="{783C045D-D4D5-441A-8339-6DD08285D38F}" type="presOf" srcId="{E5B834A8-CBDA-4FC6-B963-4FD46AEA1274}" destId="{4DEB6F37-4310-4BB2-AF10-8A20723B2CB2}" srcOrd="0" destOrd="0" presId="urn:microsoft.com/office/officeart/2005/8/layout/cycle8"/>
    <dgm:cxn modelId="{983F69D2-FDA7-48E4-BD18-62330DB1C1E6}" type="presOf" srcId="{D646BCE2-6F38-4893-BEBB-7EFA48D52C94}" destId="{621FF653-0E93-4FFB-B682-F51B035A6048}" srcOrd="0" destOrd="0" presId="urn:microsoft.com/office/officeart/2005/8/layout/cycle8"/>
    <dgm:cxn modelId="{944B4916-CE14-4290-8B4D-325CB876AA0B}" type="presOf" srcId="{CC34229C-6D90-486D-8814-034CDAB31D91}" destId="{98C17CBB-2570-4FEB-A391-AE7F286DC2F5}"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D52F3D39-2901-4101-B031-7B51B12D28EE}" type="presOf" srcId="{D646BCE2-6F38-4893-BEBB-7EFA48D52C94}" destId="{3D8DDAB1-27DB-4402-AEC5-C0B4AAEA99CB}" srcOrd="1" destOrd="0" presId="urn:microsoft.com/office/officeart/2005/8/layout/cycle8"/>
    <dgm:cxn modelId="{FA2F8781-F545-4ED7-BE83-A11178F9E5F6}" type="presOf" srcId="{D0AC96B7-E352-4236-96A2-AEACA401D152}" destId="{CB76F853-756E-47AC-A833-69EC1BA3C289}" srcOrd="1" destOrd="0" presId="urn:microsoft.com/office/officeart/2005/8/layout/cycle8"/>
    <dgm:cxn modelId="{3E5D522A-8C80-4A5C-ABA6-4EFF78466C24}" type="presOf" srcId="{E5B834A8-CBDA-4FC6-B963-4FD46AEA1274}" destId="{0F1879F6-483B-4A7D-A079-D4FACC4EB91C}" srcOrd="1" destOrd="0" presId="urn:microsoft.com/office/officeart/2005/8/layout/cycle8"/>
    <dgm:cxn modelId="{0A549A88-9868-4693-9878-A9642E7062A8}" type="presOf" srcId="{F630A23F-52B0-4CA3-8346-258E8DBB76A1}" destId="{91FB27B4-DD59-42FC-8A42-8B9D56213F0F}" srcOrd="1" destOrd="0" presId="urn:microsoft.com/office/officeart/2005/8/layout/cycle8"/>
    <dgm:cxn modelId="{E89F64DD-CD60-4C31-8AC4-B6CF47F723F6}" type="presOf" srcId="{F630A23F-52B0-4CA3-8346-258E8DBB76A1}" destId="{784719E9-B055-40A3-8B34-742A9FFEE735}" srcOrd="0" destOrd="0" presId="urn:microsoft.com/office/officeart/2005/8/layout/cycle8"/>
    <dgm:cxn modelId="{094D3C90-A785-465C-A26D-00914CA77B07}" type="presOf" srcId="{14460265-E78B-406A-9013-A75267FD911F}" destId="{5A0E149D-55FA-47AA-9F44-0FDB347A35B7}" srcOrd="0" destOrd="0" presId="urn:microsoft.com/office/officeart/2005/8/layout/cycle8"/>
    <dgm:cxn modelId="{94FF4A22-1880-4350-80A4-2770C5F5406D}" type="presOf" srcId="{D0AC96B7-E352-4236-96A2-AEACA401D152}" destId="{08AE2DFC-75A7-4C57-AAA7-7A03BFFD4D02}" srcOrd="0" destOrd="0" presId="urn:microsoft.com/office/officeart/2005/8/layout/cycle8"/>
    <dgm:cxn modelId="{BF195756-A2D8-41B0-B2ED-5F1F97EFA8B7}" type="presOf" srcId="{CC34229C-6D90-486D-8814-034CDAB31D91}" destId="{B41C7D7A-D920-43AF-8979-7EDEFA55D1D4}" srcOrd="0" destOrd="0" presId="urn:microsoft.com/office/officeart/2005/8/layout/cycle8"/>
    <dgm:cxn modelId="{7349A3A5-E164-4F77-917E-177C58C572C4}" type="presParOf" srcId="{5A0E149D-55FA-47AA-9F44-0FDB347A35B7}" destId="{B41C7D7A-D920-43AF-8979-7EDEFA55D1D4}" srcOrd="0" destOrd="0" presId="urn:microsoft.com/office/officeart/2005/8/layout/cycle8"/>
    <dgm:cxn modelId="{4A2420D9-F91C-482E-BB5D-C5F4468B8BEB}" type="presParOf" srcId="{5A0E149D-55FA-47AA-9F44-0FDB347A35B7}" destId="{888E99A4-CB2B-49C6-A9F3-82790A5B5BB4}" srcOrd="1" destOrd="0" presId="urn:microsoft.com/office/officeart/2005/8/layout/cycle8"/>
    <dgm:cxn modelId="{A4A9F813-09CE-4506-BE24-58F991FEFB46}" type="presParOf" srcId="{5A0E149D-55FA-47AA-9F44-0FDB347A35B7}" destId="{DE03F76D-4DFC-4A2A-AD06-60A03B0E742E}" srcOrd="2" destOrd="0" presId="urn:microsoft.com/office/officeart/2005/8/layout/cycle8"/>
    <dgm:cxn modelId="{C5EE86B2-4394-4FEB-9A37-685D046D2ED6}" type="presParOf" srcId="{5A0E149D-55FA-47AA-9F44-0FDB347A35B7}" destId="{98C17CBB-2570-4FEB-A391-AE7F286DC2F5}" srcOrd="3" destOrd="0" presId="urn:microsoft.com/office/officeart/2005/8/layout/cycle8"/>
    <dgm:cxn modelId="{74F5D934-0621-4995-BE1D-5A1C498ED79F}" type="presParOf" srcId="{5A0E149D-55FA-47AA-9F44-0FDB347A35B7}" destId="{784719E9-B055-40A3-8B34-742A9FFEE735}" srcOrd="4" destOrd="0" presId="urn:microsoft.com/office/officeart/2005/8/layout/cycle8"/>
    <dgm:cxn modelId="{308F2E7D-0815-4366-9BDC-CB567DD4B7DA}" type="presParOf" srcId="{5A0E149D-55FA-47AA-9F44-0FDB347A35B7}" destId="{5B9C5205-0209-4CA5-9AB6-65AF55957B67}" srcOrd="5" destOrd="0" presId="urn:microsoft.com/office/officeart/2005/8/layout/cycle8"/>
    <dgm:cxn modelId="{1F70DE93-C489-495D-9240-F50CD8BCC63D}" type="presParOf" srcId="{5A0E149D-55FA-47AA-9F44-0FDB347A35B7}" destId="{8B64BA98-3B18-4FB0-9C73-A25C8F338C44}" srcOrd="6" destOrd="0" presId="urn:microsoft.com/office/officeart/2005/8/layout/cycle8"/>
    <dgm:cxn modelId="{C3FE36D2-06D5-4D99-8457-62AE7A22B90D}" type="presParOf" srcId="{5A0E149D-55FA-47AA-9F44-0FDB347A35B7}" destId="{91FB27B4-DD59-42FC-8A42-8B9D56213F0F}" srcOrd="7" destOrd="0" presId="urn:microsoft.com/office/officeart/2005/8/layout/cycle8"/>
    <dgm:cxn modelId="{9922DBD8-426C-47B6-AD57-162F6B5F55CC}" type="presParOf" srcId="{5A0E149D-55FA-47AA-9F44-0FDB347A35B7}" destId="{4DEB6F37-4310-4BB2-AF10-8A20723B2CB2}" srcOrd="8" destOrd="0" presId="urn:microsoft.com/office/officeart/2005/8/layout/cycle8"/>
    <dgm:cxn modelId="{961B933F-41C8-41CD-9387-B4669E5C4D58}" type="presParOf" srcId="{5A0E149D-55FA-47AA-9F44-0FDB347A35B7}" destId="{44DF3821-6F01-4532-9284-F278D7E649E9}" srcOrd="9" destOrd="0" presId="urn:microsoft.com/office/officeart/2005/8/layout/cycle8"/>
    <dgm:cxn modelId="{7DF45C2C-280F-4625-838D-7F3F8354DBFD}" type="presParOf" srcId="{5A0E149D-55FA-47AA-9F44-0FDB347A35B7}" destId="{6FA82E56-47FF-49A0-A3D4-6E058901E0A3}" srcOrd="10" destOrd="0" presId="urn:microsoft.com/office/officeart/2005/8/layout/cycle8"/>
    <dgm:cxn modelId="{CA0481D1-6929-425E-9DA6-4E7483F334B8}" type="presParOf" srcId="{5A0E149D-55FA-47AA-9F44-0FDB347A35B7}" destId="{0F1879F6-483B-4A7D-A079-D4FACC4EB91C}" srcOrd="11" destOrd="0" presId="urn:microsoft.com/office/officeart/2005/8/layout/cycle8"/>
    <dgm:cxn modelId="{97FA5119-D2D1-48DC-BF99-759C1653AFAF}" type="presParOf" srcId="{5A0E149D-55FA-47AA-9F44-0FDB347A35B7}" destId="{08AE2DFC-75A7-4C57-AAA7-7A03BFFD4D02}" srcOrd="12" destOrd="0" presId="urn:microsoft.com/office/officeart/2005/8/layout/cycle8"/>
    <dgm:cxn modelId="{43412B60-C73D-4D7C-B478-4FF9CA1660DE}" type="presParOf" srcId="{5A0E149D-55FA-47AA-9F44-0FDB347A35B7}" destId="{D46D6D2C-87A1-4943-B6C6-B493F5A55B5F}" srcOrd="13" destOrd="0" presId="urn:microsoft.com/office/officeart/2005/8/layout/cycle8"/>
    <dgm:cxn modelId="{6DD09077-6893-4FC2-9A3F-497EF8072EF0}" type="presParOf" srcId="{5A0E149D-55FA-47AA-9F44-0FDB347A35B7}" destId="{3CF5D424-859D-4670-AA18-DB6E33C3CF37}" srcOrd="14" destOrd="0" presId="urn:microsoft.com/office/officeart/2005/8/layout/cycle8"/>
    <dgm:cxn modelId="{993C29FB-0C52-43F3-9179-7ED106ABA20A}" type="presParOf" srcId="{5A0E149D-55FA-47AA-9F44-0FDB347A35B7}" destId="{CB76F853-756E-47AC-A833-69EC1BA3C289}" srcOrd="15" destOrd="0" presId="urn:microsoft.com/office/officeart/2005/8/layout/cycle8"/>
    <dgm:cxn modelId="{AF7D9E36-8618-4A29-BBAE-26F2D93CFDDE}" type="presParOf" srcId="{5A0E149D-55FA-47AA-9F44-0FDB347A35B7}" destId="{621FF653-0E93-4FFB-B682-F51B035A6048}" srcOrd="16" destOrd="0" presId="urn:microsoft.com/office/officeart/2005/8/layout/cycle8"/>
    <dgm:cxn modelId="{6F12BEC1-5CEA-4782-9551-D2333AA43926}" type="presParOf" srcId="{5A0E149D-55FA-47AA-9F44-0FDB347A35B7}" destId="{BF777C31-0A4D-4318-94CA-695C2E91ECBF}" srcOrd="17" destOrd="0" presId="urn:microsoft.com/office/officeart/2005/8/layout/cycle8"/>
    <dgm:cxn modelId="{B036B79D-39FD-4BA7-A3A7-1EA2255A3754}" type="presParOf" srcId="{5A0E149D-55FA-47AA-9F44-0FDB347A35B7}" destId="{31B34453-9439-4126-B333-907AEAAC10DD}" srcOrd="18" destOrd="0" presId="urn:microsoft.com/office/officeart/2005/8/layout/cycle8"/>
    <dgm:cxn modelId="{CCD52985-73FE-4BC9-B0E4-D8D9E11D38D1}" type="presParOf" srcId="{5A0E149D-55FA-47AA-9F44-0FDB347A35B7}" destId="{3D8DDAB1-27DB-4402-AEC5-C0B4AAEA99CB}" srcOrd="19" destOrd="0" presId="urn:microsoft.com/office/officeart/2005/8/layout/cycle8"/>
    <dgm:cxn modelId="{FD9C7354-A530-4219-B33A-49C60AF3C563}" type="presParOf" srcId="{5A0E149D-55FA-47AA-9F44-0FDB347A35B7}" destId="{0AB2E558-D79F-4443-AC24-C327B5805F13}" srcOrd="20" destOrd="0" presId="urn:microsoft.com/office/officeart/2005/8/layout/cycle8"/>
    <dgm:cxn modelId="{E71D0ED3-223F-4A0A-9451-1A741A535AC2}" type="presParOf" srcId="{5A0E149D-55FA-47AA-9F44-0FDB347A35B7}" destId="{432541EC-4207-4694-97AF-9F467E101408}" srcOrd="21" destOrd="0" presId="urn:microsoft.com/office/officeart/2005/8/layout/cycle8"/>
    <dgm:cxn modelId="{4F90631D-E3E7-44AC-9ADC-8F8F97D5060B}" type="presParOf" srcId="{5A0E149D-55FA-47AA-9F44-0FDB347A35B7}" destId="{7A7A51CA-6ACA-4ED3-9C35-3F2DB22E3381}" srcOrd="22" destOrd="0" presId="urn:microsoft.com/office/officeart/2005/8/layout/cycle8"/>
    <dgm:cxn modelId="{5703C68F-73E4-4F08-AAA2-CF4E37F87D47}" type="presParOf" srcId="{5A0E149D-55FA-47AA-9F44-0FDB347A35B7}" destId="{9838537D-25F7-4287-94C5-9DC160D997E8}" srcOrd="23" destOrd="0" presId="urn:microsoft.com/office/officeart/2005/8/layout/cycle8"/>
    <dgm:cxn modelId="{6C918614-3094-4B49-88BC-BD1E60A07263}" type="presParOf" srcId="{5A0E149D-55FA-47AA-9F44-0FDB347A35B7}" destId="{A5365FDC-B807-4A0B-8AD1-A2EDC4C56F58}"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1" qsCatId="simple" csTypeId="urn:microsoft.com/office/officeart/2005/8/colors/colorful3" csCatId="colorful" phldr="1"/>
      <dgm:spPr/>
    </dgm:pt>
    <dgm:pt modelId="{CC34229C-6D90-486D-8814-034CDAB31D91}">
      <dgm:prSet phldrT="[Text]"/>
      <dgm:spPr/>
      <dgm:t>
        <a:bodyPr/>
        <a:lstStyle/>
        <a:p>
          <a:r>
            <a:rPr lang="en-US" dirty="0" smtClean="0"/>
            <a:t>teaching styles</a:t>
          </a:r>
          <a:endParaRPr lang="en-US" dirty="0"/>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smtClean="0"/>
            <a:t>curriculum access</a:t>
          </a:r>
          <a:endParaRPr lang="en-US" dirty="0"/>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smtClean="0"/>
            <a:t>learning</a:t>
          </a:r>
        </a:p>
        <a:p>
          <a:r>
            <a:rPr lang="en-US" dirty="0" smtClean="0"/>
            <a:t>objectives</a:t>
          </a:r>
          <a:endParaRPr lang="en-US" dirty="0"/>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smtClean="0"/>
            <a:t>build resilience</a:t>
          </a:r>
          <a:endParaRPr lang="en-US" dirty="0"/>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smtClean="0"/>
            <a:t>well-being</a:t>
          </a:r>
          <a:endParaRPr lang="en-US" dirty="0"/>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5A0E149D-55FA-47AA-9F44-0FDB347A35B7}" type="pres">
      <dgm:prSet presAssocID="{14460265-E78B-406A-9013-A75267FD911F}" presName="compositeShape" presStyleCnt="0">
        <dgm:presLayoutVars>
          <dgm:chMax val="7"/>
          <dgm:dir/>
          <dgm:resizeHandles val="exact"/>
        </dgm:presLayoutVars>
      </dgm:prSet>
      <dgm:spPr/>
    </dgm:pt>
    <dgm:pt modelId="{B41C7D7A-D920-43AF-8979-7EDEFA55D1D4}" type="pres">
      <dgm:prSet presAssocID="{14460265-E78B-406A-9013-A75267FD911F}" presName="wedge1" presStyleLbl="node1" presStyleIdx="0" presStyleCnt="5"/>
      <dgm:spPr/>
      <dgm:t>
        <a:bodyPr/>
        <a:lstStyle/>
        <a:p>
          <a:endParaRPr lang="en-US"/>
        </a:p>
      </dgm:t>
    </dgm:pt>
    <dgm:pt modelId="{888E99A4-CB2B-49C6-A9F3-82790A5B5BB4}" type="pres">
      <dgm:prSet presAssocID="{14460265-E78B-406A-9013-A75267FD911F}" presName="dummy1a" presStyleCnt="0"/>
      <dgm:spPr/>
    </dgm:pt>
    <dgm:pt modelId="{DE03F76D-4DFC-4A2A-AD06-60A03B0E742E}" type="pres">
      <dgm:prSet presAssocID="{14460265-E78B-406A-9013-A75267FD911F}" presName="dummy1b" presStyleCnt="0"/>
      <dgm:spPr/>
    </dgm:pt>
    <dgm:pt modelId="{98C17CBB-2570-4FEB-A391-AE7F286DC2F5}" type="pres">
      <dgm:prSet presAssocID="{14460265-E78B-406A-9013-A75267FD911F}" presName="wedge1Tx" presStyleLbl="node1" presStyleIdx="0" presStyleCnt="5">
        <dgm:presLayoutVars>
          <dgm:chMax val="0"/>
          <dgm:chPref val="0"/>
          <dgm:bulletEnabled val="1"/>
        </dgm:presLayoutVars>
      </dgm:prSet>
      <dgm:spPr/>
      <dgm:t>
        <a:bodyPr/>
        <a:lstStyle/>
        <a:p>
          <a:endParaRPr lang="en-US"/>
        </a:p>
      </dgm:t>
    </dgm:pt>
    <dgm:pt modelId="{784719E9-B055-40A3-8B34-742A9FFEE735}" type="pres">
      <dgm:prSet presAssocID="{14460265-E78B-406A-9013-A75267FD911F}" presName="wedge2" presStyleLbl="node1" presStyleIdx="1" presStyleCnt="5"/>
      <dgm:spPr/>
      <dgm:t>
        <a:bodyPr/>
        <a:lstStyle/>
        <a:p>
          <a:endParaRPr lang="en-US"/>
        </a:p>
      </dgm:t>
    </dgm:pt>
    <dgm:pt modelId="{5B9C5205-0209-4CA5-9AB6-65AF55957B67}" type="pres">
      <dgm:prSet presAssocID="{14460265-E78B-406A-9013-A75267FD911F}" presName="dummy2a" presStyleCnt="0"/>
      <dgm:spPr/>
    </dgm:pt>
    <dgm:pt modelId="{8B64BA98-3B18-4FB0-9C73-A25C8F338C44}" type="pres">
      <dgm:prSet presAssocID="{14460265-E78B-406A-9013-A75267FD911F}" presName="dummy2b" presStyleCnt="0"/>
      <dgm:spPr/>
    </dgm:pt>
    <dgm:pt modelId="{91FB27B4-DD59-42FC-8A42-8B9D56213F0F}" type="pres">
      <dgm:prSet presAssocID="{14460265-E78B-406A-9013-A75267FD911F}" presName="wedge2Tx" presStyleLbl="node1" presStyleIdx="1" presStyleCnt="5">
        <dgm:presLayoutVars>
          <dgm:chMax val="0"/>
          <dgm:chPref val="0"/>
          <dgm:bulletEnabled val="1"/>
        </dgm:presLayoutVars>
      </dgm:prSet>
      <dgm:spPr/>
      <dgm:t>
        <a:bodyPr/>
        <a:lstStyle/>
        <a:p>
          <a:endParaRPr lang="en-US"/>
        </a:p>
      </dgm:t>
    </dgm:pt>
    <dgm:pt modelId="{4DEB6F37-4310-4BB2-AF10-8A20723B2CB2}" type="pres">
      <dgm:prSet presAssocID="{14460265-E78B-406A-9013-A75267FD911F}" presName="wedge3" presStyleLbl="node1" presStyleIdx="2" presStyleCnt="5"/>
      <dgm:spPr/>
      <dgm:t>
        <a:bodyPr/>
        <a:lstStyle/>
        <a:p>
          <a:endParaRPr lang="en-US"/>
        </a:p>
      </dgm:t>
    </dgm:pt>
    <dgm:pt modelId="{44DF3821-6F01-4532-9284-F278D7E649E9}" type="pres">
      <dgm:prSet presAssocID="{14460265-E78B-406A-9013-A75267FD911F}" presName="dummy3a" presStyleCnt="0"/>
      <dgm:spPr/>
    </dgm:pt>
    <dgm:pt modelId="{6FA82E56-47FF-49A0-A3D4-6E058901E0A3}" type="pres">
      <dgm:prSet presAssocID="{14460265-E78B-406A-9013-A75267FD911F}" presName="dummy3b" presStyleCnt="0"/>
      <dgm:spPr/>
    </dgm:pt>
    <dgm:pt modelId="{0F1879F6-483B-4A7D-A079-D4FACC4EB91C}" type="pres">
      <dgm:prSet presAssocID="{14460265-E78B-406A-9013-A75267FD911F}" presName="wedge3Tx" presStyleLbl="node1" presStyleIdx="2" presStyleCnt="5">
        <dgm:presLayoutVars>
          <dgm:chMax val="0"/>
          <dgm:chPref val="0"/>
          <dgm:bulletEnabled val="1"/>
        </dgm:presLayoutVars>
      </dgm:prSet>
      <dgm:spPr/>
      <dgm:t>
        <a:bodyPr/>
        <a:lstStyle/>
        <a:p>
          <a:endParaRPr lang="en-US"/>
        </a:p>
      </dgm:t>
    </dgm:pt>
    <dgm:pt modelId="{08AE2DFC-75A7-4C57-AAA7-7A03BFFD4D02}" type="pres">
      <dgm:prSet presAssocID="{14460265-E78B-406A-9013-A75267FD911F}" presName="wedge4" presStyleLbl="node1" presStyleIdx="3" presStyleCnt="5"/>
      <dgm:spPr/>
      <dgm:t>
        <a:bodyPr/>
        <a:lstStyle/>
        <a:p>
          <a:endParaRPr lang="en-US"/>
        </a:p>
      </dgm:t>
    </dgm:pt>
    <dgm:pt modelId="{D46D6D2C-87A1-4943-B6C6-B493F5A55B5F}" type="pres">
      <dgm:prSet presAssocID="{14460265-E78B-406A-9013-A75267FD911F}" presName="dummy4a" presStyleCnt="0"/>
      <dgm:spPr/>
    </dgm:pt>
    <dgm:pt modelId="{3CF5D424-859D-4670-AA18-DB6E33C3CF37}" type="pres">
      <dgm:prSet presAssocID="{14460265-E78B-406A-9013-A75267FD911F}" presName="dummy4b" presStyleCnt="0"/>
      <dgm:spPr/>
    </dgm:pt>
    <dgm:pt modelId="{CB76F853-756E-47AC-A833-69EC1BA3C289}" type="pres">
      <dgm:prSet presAssocID="{14460265-E78B-406A-9013-A75267FD911F}" presName="wedge4Tx" presStyleLbl="node1" presStyleIdx="3" presStyleCnt="5">
        <dgm:presLayoutVars>
          <dgm:chMax val="0"/>
          <dgm:chPref val="0"/>
          <dgm:bulletEnabled val="1"/>
        </dgm:presLayoutVars>
      </dgm:prSet>
      <dgm:spPr/>
      <dgm:t>
        <a:bodyPr/>
        <a:lstStyle/>
        <a:p>
          <a:endParaRPr lang="en-US"/>
        </a:p>
      </dgm:t>
    </dgm:pt>
    <dgm:pt modelId="{621FF653-0E93-4FFB-B682-F51B035A6048}" type="pres">
      <dgm:prSet presAssocID="{14460265-E78B-406A-9013-A75267FD911F}" presName="wedge5" presStyleLbl="node1" presStyleIdx="4" presStyleCnt="5"/>
      <dgm:spPr/>
      <dgm:t>
        <a:bodyPr/>
        <a:lstStyle/>
        <a:p>
          <a:endParaRPr lang="en-US"/>
        </a:p>
      </dgm:t>
    </dgm:pt>
    <dgm:pt modelId="{BF777C31-0A4D-4318-94CA-695C2E91ECBF}" type="pres">
      <dgm:prSet presAssocID="{14460265-E78B-406A-9013-A75267FD911F}" presName="dummy5a" presStyleCnt="0"/>
      <dgm:spPr/>
    </dgm:pt>
    <dgm:pt modelId="{31B34453-9439-4126-B333-907AEAAC10DD}" type="pres">
      <dgm:prSet presAssocID="{14460265-E78B-406A-9013-A75267FD911F}" presName="dummy5b" presStyleCnt="0"/>
      <dgm:spPr/>
    </dgm:pt>
    <dgm:pt modelId="{3D8DDAB1-27DB-4402-AEC5-C0B4AAEA99CB}" type="pres">
      <dgm:prSet presAssocID="{14460265-E78B-406A-9013-A75267FD911F}" presName="wedge5Tx" presStyleLbl="node1" presStyleIdx="4" presStyleCnt="5">
        <dgm:presLayoutVars>
          <dgm:chMax val="0"/>
          <dgm:chPref val="0"/>
          <dgm:bulletEnabled val="1"/>
        </dgm:presLayoutVars>
      </dgm:prSet>
      <dgm:spPr/>
      <dgm:t>
        <a:bodyPr/>
        <a:lstStyle/>
        <a:p>
          <a:endParaRPr lang="en-US"/>
        </a:p>
      </dgm:t>
    </dgm:pt>
    <dgm:pt modelId="{0AB2E558-D79F-4443-AC24-C327B5805F13}" type="pres">
      <dgm:prSet presAssocID="{BF52AE04-F6DE-4472-8D37-1904082DB809}" presName="arrowWedge1" presStyleLbl="fgSibTrans2D1" presStyleIdx="0" presStyleCnt="5"/>
      <dgm:spPr/>
    </dgm:pt>
    <dgm:pt modelId="{432541EC-4207-4694-97AF-9F467E101408}" type="pres">
      <dgm:prSet presAssocID="{9E8FC310-E960-4A5A-A673-A1092AF73FB1}" presName="arrowWedge2" presStyleLbl="fgSibTrans2D1" presStyleIdx="1" presStyleCnt="5"/>
      <dgm:spPr/>
    </dgm:pt>
    <dgm:pt modelId="{7A7A51CA-6ACA-4ED3-9C35-3F2DB22E3381}" type="pres">
      <dgm:prSet presAssocID="{7D7D7A60-4B8B-4FD1-B8BE-44A4A6A06431}" presName="arrowWedge3" presStyleLbl="fgSibTrans2D1" presStyleIdx="2" presStyleCnt="5"/>
      <dgm:spPr/>
    </dgm:pt>
    <dgm:pt modelId="{9838537D-25F7-4287-94C5-9DC160D997E8}" type="pres">
      <dgm:prSet presAssocID="{E6CBF584-AB6A-403A-B2AE-6D59E9F1A427}" presName="arrowWedge4" presStyleLbl="fgSibTrans2D1" presStyleIdx="3" presStyleCnt="5"/>
      <dgm:spPr/>
    </dgm:pt>
    <dgm:pt modelId="{A5365FDC-B807-4A0B-8AD1-A2EDC4C56F5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6CF46688-79F9-49AE-8A94-2F4A88613D71}" srcId="{14460265-E78B-406A-9013-A75267FD911F}" destId="{D0AC96B7-E352-4236-96A2-AEACA401D152}" srcOrd="3" destOrd="0" parTransId="{070B2911-2751-4E40-A196-70F237B310E4}" sibTransId="{E6CBF584-AB6A-403A-B2AE-6D59E9F1A427}"/>
    <dgm:cxn modelId="{F5B3D02B-17C3-4D0D-AA80-30EE58A53C79}" srcId="{14460265-E78B-406A-9013-A75267FD911F}" destId="{E5B834A8-CBDA-4FC6-B963-4FD46AEA1274}" srcOrd="2" destOrd="0" parTransId="{D0A59155-CE07-46DD-A9FD-571F5C359C15}" sibTransId="{7D7D7A60-4B8B-4FD1-B8BE-44A4A6A06431}"/>
    <dgm:cxn modelId="{783C045D-D4D5-441A-8339-6DD08285D38F}" type="presOf" srcId="{E5B834A8-CBDA-4FC6-B963-4FD46AEA1274}" destId="{4DEB6F37-4310-4BB2-AF10-8A20723B2CB2}" srcOrd="0" destOrd="0" presId="urn:microsoft.com/office/officeart/2005/8/layout/cycle8"/>
    <dgm:cxn modelId="{983F69D2-FDA7-48E4-BD18-62330DB1C1E6}" type="presOf" srcId="{D646BCE2-6F38-4893-BEBB-7EFA48D52C94}" destId="{621FF653-0E93-4FFB-B682-F51B035A6048}" srcOrd="0" destOrd="0" presId="urn:microsoft.com/office/officeart/2005/8/layout/cycle8"/>
    <dgm:cxn modelId="{944B4916-CE14-4290-8B4D-325CB876AA0B}" type="presOf" srcId="{CC34229C-6D90-486D-8814-034CDAB31D91}" destId="{98C17CBB-2570-4FEB-A391-AE7F286DC2F5}"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D52F3D39-2901-4101-B031-7B51B12D28EE}" type="presOf" srcId="{D646BCE2-6F38-4893-BEBB-7EFA48D52C94}" destId="{3D8DDAB1-27DB-4402-AEC5-C0B4AAEA99CB}" srcOrd="1" destOrd="0" presId="urn:microsoft.com/office/officeart/2005/8/layout/cycle8"/>
    <dgm:cxn modelId="{FA2F8781-F545-4ED7-BE83-A11178F9E5F6}" type="presOf" srcId="{D0AC96B7-E352-4236-96A2-AEACA401D152}" destId="{CB76F853-756E-47AC-A833-69EC1BA3C289}" srcOrd="1" destOrd="0" presId="urn:microsoft.com/office/officeart/2005/8/layout/cycle8"/>
    <dgm:cxn modelId="{3E5D522A-8C80-4A5C-ABA6-4EFF78466C24}" type="presOf" srcId="{E5B834A8-CBDA-4FC6-B963-4FD46AEA1274}" destId="{0F1879F6-483B-4A7D-A079-D4FACC4EB91C}" srcOrd="1" destOrd="0" presId="urn:microsoft.com/office/officeart/2005/8/layout/cycle8"/>
    <dgm:cxn modelId="{0A549A88-9868-4693-9878-A9642E7062A8}" type="presOf" srcId="{F630A23F-52B0-4CA3-8346-258E8DBB76A1}" destId="{91FB27B4-DD59-42FC-8A42-8B9D56213F0F}" srcOrd="1" destOrd="0" presId="urn:microsoft.com/office/officeart/2005/8/layout/cycle8"/>
    <dgm:cxn modelId="{E89F64DD-CD60-4C31-8AC4-B6CF47F723F6}" type="presOf" srcId="{F630A23F-52B0-4CA3-8346-258E8DBB76A1}" destId="{784719E9-B055-40A3-8B34-742A9FFEE735}" srcOrd="0" destOrd="0" presId="urn:microsoft.com/office/officeart/2005/8/layout/cycle8"/>
    <dgm:cxn modelId="{094D3C90-A785-465C-A26D-00914CA77B07}" type="presOf" srcId="{14460265-E78B-406A-9013-A75267FD911F}" destId="{5A0E149D-55FA-47AA-9F44-0FDB347A35B7}" srcOrd="0" destOrd="0" presId="urn:microsoft.com/office/officeart/2005/8/layout/cycle8"/>
    <dgm:cxn modelId="{94FF4A22-1880-4350-80A4-2770C5F5406D}" type="presOf" srcId="{D0AC96B7-E352-4236-96A2-AEACA401D152}" destId="{08AE2DFC-75A7-4C57-AAA7-7A03BFFD4D02}" srcOrd="0" destOrd="0" presId="urn:microsoft.com/office/officeart/2005/8/layout/cycle8"/>
    <dgm:cxn modelId="{BF195756-A2D8-41B0-B2ED-5F1F97EFA8B7}" type="presOf" srcId="{CC34229C-6D90-486D-8814-034CDAB31D91}" destId="{B41C7D7A-D920-43AF-8979-7EDEFA55D1D4}" srcOrd="0" destOrd="0" presId="urn:microsoft.com/office/officeart/2005/8/layout/cycle8"/>
    <dgm:cxn modelId="{7349A3A5-E164-4F77-917E-177C58C572C4}" type="presParOf" srcId="{5A0E149D-55FA-47AA-9F44-0FDB347A35B7}" destId="{B41C7D7A-D920-43AF-8979-7EDEFA55D1D4}" srcOrd="0" destOrd="0" presId="urn:microsoft.com/office/officeart/2005/8/layout/cycle8"/>
    <dgm:cxn modelId="{4A2420D9-F91C-482E-BB5D-C5F4468B8BEB}" type="presParOf" srcId="{5A0E149D-55FA-47AA-9F44-0FDB347A35B7}" destId="{888E99A4-CB2B-49C6-A9F3-82790A5B5BB4}" srcOrd="1" destOrd="0" presId="urn:microsoft.com/office/officeart/2005/8/layout/cycle8"/>
    <dgm:cxn modelId="{A4A9F813-09CE-4506-BE24-58F991FEFB46}" type="presParOf" srcId="{5A0E149D-55FA-47AA-9F44-0FDB347A35B7}" destId="{DE03F76D-4DFC-4A2A-AD06-60A03B0E742E}" srcOrd="2" destOrd="0" presId="urn:microsoft.com/office/officeart/2005/8/layout/cycle8"/>
    <dgm:cxn modelId="{C5EE86B2-4394-4FEB-9A37-685D046D2ED6}" type="presParOf" srcId="{5A0E149D-55FA-47AA-9F44-0FDB347A35B7}" destId="{98C17CBB-2570-4FEB-A391-AE7F286DC2F5}" srcOrd="3" destOrd="0" presId="urn:microsoft.com/office/officeart/2005/8/layout/cycle8"/>
    <dgm:cxn modelId="{74F5D934-0621-4995-BE1D-5A1C498ED79F}" type="presParOf" srcId="{5A0E149D-55FA-47AA-9F44-0FDB347A35B7}" destId="{784719E9-B055-40A3-8B34-742A9FFEE735}" srcOrd="4" destOrd="0" presId="urn:microsoft.com/office/officeart/2005/8/layout/cycle8"/>
    <dgm:cxn modelId="{308F2E7D-0815-4366-9BDC-CB567DD4B7DA}" type="presParOf" srcId="{5A0E149D-55FA-47AA-9F44-0FDB347A35B7}" destId="{5B9C5205-0209-4CA5-9AB6-65AF55957B67}" srcOrd="5" destOrd="0" presId="urn:microsoft.com/office/officeart/2005/8/layout/cycle8"/>
    <dgm:cxn modelId="{1F70DE93-C489-495D-9240-F50CD8BCC63D}" type="presParOf" srcId="{5A0E149D-55FA-47AA-9F44-0FDB347A35B7}" destId="{8B64BA98-3B18-4FB0-9C73-A25C8F338C44}" srcOrd="6" destOrd="0" presId="urn:microsoft.com/office/officeart/2005/8/layout/cycle8"/>
    <dgm:cxn modelId="{C3FE36D2-06D5-4D99-8457-62AE7A22B90D}" type="presParOf" srcId="{5A0E149D-55FA-47AA-9F44-0FDB347A35B7}" destId="{91FB27B4-DD59-42FC-8A42-8B9D56213F0F}" srcOrd="7" destOrd="0" presId="urn:microsoft.com/office/officeart/2005/8/layout/cycle8"/>
    <dgm:cxn modelId="{9922DBD8-426C-47B6-AD57-162F6B5F55CC}" type="presParOf" srcId="{5A0E149D-55FA-47AA-9F44-0FDB347A35B7}" destId="{4DEB6F37-4310-4BB2-AF10-8A20723B2CB2}" srcOrd="8" destOrd="0" presId="urn:microsoft.com/office/officeart/2005/8/layout/cycle8"/>
    <dgm:cxn modelId="{961B933F-41C8-41CD-9387-B4669E5C4D58}" type="presParOf" srcId="{5A0E149D-55FA-47AA-9F44-0FDB347A35B7}" destId="{44DF3821-6F01-4532-9284-F278D7E649E9}" srcOrd="9" destOrd="0" presId="urn:microsoft.com/office/officeart/2005/8/layout/cycle8"/>
    <dgm:cxn modelId="{7DF45C2C-280F-4625-838D-7F3F8354DBFD}" type="presParOf" srcId="{5A0E149D-55FA-47AA-9F44-0FDB347A35B7}" destId="{6FA82E56-47FF-49A0-A3D4-6E058901E0A3}" srcOrd="10" destOrd="0" presId="urn:microsoft.com/office/officeart/2005/8/layout/cycle8"/>
    <dgm:cxn modelId="{CA0481D1-6929-425E-9DA6-4E7483F334B8}" type="presParOf" srcId="{5A0E149D-55FA-47AA-9F44-0FDB347A35B7}" destId="{0F1879F6-483B-4A7D-A079-D4FACC4EB91C}" srcOrd="11" destOrd="0" presId="urn:microsoft.com/office/officeart/2005/8/layout/cycle8"/>
    <dgm:cxn modelId="{97FA5119-D2D1-48DC-BF99-759C1653AFAF}" type="presParOf" srcId="{5A0E149D-55FA-47AA-9F44-0FDB347A35B7}" destId="{08AE2DFC-75A7-4C57-AAA7-7A03BFFD4D02}" srcOrd="12" destOrd="0" presId="urn:microsoft.com/office/officeart/2005/8/layout/cycle8"/>
    <dgm:cxn modelId="{43412B60-C73D-4D7C-B478-4FF9CA1660DE}" type="presParOf" srcId="{5A0E149D-55FA-47AA-9F44-0FDB347A35B7}" destId="{D46D6D2C-87A1-4943-B6C6-B493F5A55B5F}" srcOrd="13" destOrd="0" presId="urn:microsoft.com/office/officeart/2005/8/layout/cycle8"/>
    <dgm:cxn modelId="{6DD09077-6893-4FC2-9A3F-497EF8072EF0}" type="presParOf" srcId="{5A0E149D-55FA-47AA-9F44-0FDB347A35B7}" destId="{3CF5D424-859D-4670-AA18-DB6E33C3CF37}" srcOrd="14" destOrd="0" presId="urn:microsoft.com/office/officeart/2005/8/layout/cycle8"/>
    <dgm:cxn modelId="{993C29FB-0C52-43F3-9179-7ED106ABA20A}" type="presParOf" srcId="{5A0E149D-55FA-47AA-9F44-0FDB347A35B7}" destId="{CB76F853-756E-47AC-A833-69EC1BA3C289}" srcOrd="15" destOrd="0" presId="urn:microsoft.com/office/officeart/2005/8/layout/cycle8"/>
    <dgm:cxn modelId="{AF7D9E36-8618-4A29-BBAE-26F2D93CFDDE}" type="presParOf" srcId="{5A0E149D-55FA-47AA-9F44-0FDB347A35B7}" destId="{621FF653-0E93-4FFB-B682-F51B035A6048}" srcOrd="16" destOrd="0" presId="urn:microsoft.com/office/officeart/2005/8/layout/cycle8"/>
    <dgm:cxn modelId="{6F12BEC1-5CEA-4782-9551-D2333AA43926}" type="presParOf" srcId="{5A0E149D-55FA-47AA-9F44-0FDB347A35B7}" destId="{BF777C31-0A4D-4318-94CA-695C2E91ECBF}" srcOrd="17" destOrd="0" presId="urn:microsoft.com/office/officeart/2005/8/layout/cycle8"/>
    <dgm:cxn modelId="{B036B79D-39FD-4BA7-A3A7-1EA2255A3754}" type="presParOf" srcId="{5A0E149D-55FA-47AA-9F44-0FDB347A35B7}" destId="{31B34453-9439-4126-B333-907AEAAC10DD}" srcOrd="18" destOrd="0" presId="urn:microsoft.com/office/officeart/2005/8/layout/cycle8"/>
    <dgm:cxn modelId="{CCD52985-73FE-4BC9-B0E4-D8D9E11D38D1}" type="presParOf" srcId="{5A0E149D-55FA-47AA-9F44-0FDB347A35B7}" destId="{3D8DDAB1-27DB-4402-AEC5-C0B4AAEA99CB}" srcOrd="19" destOrd="0" presId="urn:microsoft.com/office/officeart/2005/8/layout/cycle8"/>
    <dgm:cxn modelId="{FD9C7354-A530-4219-B33A-49C60AF3C563}" type="presParOf" srcId="{5A0E149D-55FA-47AA-9F44-0FDB347A35B7}" destId="{0AB2E558-D79F-4443-AC24-C327B5805F13}" srcOrd="20" destOrd="0" presId="urn:microsoft.com/office/officeart/2005/8/layout/cycle8"/>
    <dgm:cxn modelId="{E71D0ED3-223F-4A0A-9451-1A741A535AC2}" type="presParOf" srcId="{5A0E149D-55FA-47AA-9F44-0FDB347A35B7}" destId="{432541EC-4207-4694-97AF-9F467E101408}" srcOrd="21" destOrd="0" presId="urn:microsoft.com/office/officeart/2005/8/layout/cycle8"/>
    <dgm:cxn modelId="{4F90631D-E3E7-44AC-9ADC-8F8F97D5060B}" type="presParOf" srcId="{5A0E149D-55FA-47AA-9F44-0FDB347A35B7}" destId="{7A7A51CA-6ACA-4ED3-9C35-3F2DB22E3381}" srcOrd="22" destOrd="0" presId="urn:microsoft.com/office/officeart/2005/8/layout/cycle8"/>
    <dgm:cxn modelId="{5703C68F-73E4-4F08-AAA2-CF4E37F87D47}" type="presParOf" srcId="{5A0E149D-55FA-47AA-9F44-0FDB347A35B7}" destId="{9838537D-25F7-4287-94C5-9DC160D997E8}" srcOrd="23" destOrd="0" presId="urn:microsoft.com/office/officeart/2005/8/layout/cycle8"/>
    <dgm:cxn modelId="{6C918614-3094-4B49-88BC-BD1E60A07263}" type="presParOf" srcId="{5A0E149D-55FA-47AA-9F44-0FDB347A35B7}" destId="{A5365FDC-B807-4A0B-8AD1-A2EDC4C56F58}"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7D7A-D920-43AF-8979-7EDEFA55D1D4}">
      <dsp:nvSpPr>
        <dsp:cNvPr id="0" name=""/>
        <dsp:cNvSpPr/>
      </dsp:nvSpPr>
      <dsp:spPr>
        <a:xfrm>
          <a:off x="1852100" y="335415"/>
          <a:ext cx="4551680" cy="4551680"/>
        </a:xfrm>
        <a:prstGeom prst="pie">
          <a:avLst>
            <a:gd name="adj1" fmla="val 16200000"/>
            <a:gd name="adj2" fmla="val 2052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arddulliau</a:t>
          </a:r>
          <a:r>
            <a:rPr lang="en-US" sz="2100" kern="1200" dirty="0" smtClean="0"/>
            <a:t> </a:t>
          </a:r>
          <a:r>
            <a:rPr lang="en-US" sz="2100" kern="1200" dirty="0" err="1" smtClean="0"/>
            <a:t>addysgu</a:t>
          </a:r>
          <a:endParaRPr lang="en-US" sz="2100" kern="1200" dirty="0"/>
        </a:p>
      </dsp:txBody>
      <dsp:txXfrm>
        <a:off x="4226560" y="1100531"/>
        <a:ext cx="1463040" cy="975360"/>
      </dsp:txXfrm>
    </dsp:sp>
    <dsp:sp modelId="{784719E9-B055-40A3-8B34-742A9FFEE735}">
      <dsp:nvSpPr>
        <dsp:cNvPr id="0" name=""/>
        <dsp:cNvSpPr/>
      </dsp:nvSpPr>
      <dsp:spPr>
        <a:xfrm>
          <a:off x="1891114" y="456793"/>
          <a:ext cx="4551680" cy="4551680"/>
        </a:xfrm>
        <a:prstGeom prst="pie">
          <a:avLst>
            <a:gd name="adj1" fmla="val 20520000"/>
            <a:gd name="adj2" fmla="val 3240000"/>
          </a:avLst>
        </a:prstGeom>
        <a:solidFill>
          <a:schemeClr val="accent3">
            <a:hueOff val="107142"/>
            <a:satOff val="-12023"/>
            <a:lumOff val="2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mynediad</a:t>
          </a:r>
          <a:r>
            <a:rPr lang="en-US" sz="2100" kern="1200" dirty="0" smtClean="0"/>
            <a:t> </a:t>
          </a:r>
          <a:r>
            <a:rPr lang="en-US" sz="2100" kern="1200" dirty="0" err="1" smtClean="0"/>
            <a:t>i’r</a:t>
          </a:r>
          <a:r>
            <a:rPr lang="en-US" sz="2100" kern="1200" dirty="0" smtClean="0"/>
            <a:t> </a:t>
          </a:r>
          <a:r>
            <a:rPr lang="en-US" sz="2100" kern="1200" dirty="0" err="1" smtClean="0"/>
            <a:t>cwricwlwm</a:t>
          </a:r>
          <a:endParaRPr lang="en-US" sz="2100" kern="1200" dirty="0"/>
        </a:p>
      </dsp:txBody>
      <dsp:txXfrm>
        <a:off x="4822613" y="2536478"/>
        <a:ext cx="1354666" cy="1083733"/>
      </dsp:txXfrm>
    </dsp:sp>
    <dsp:sp modelId="{4DEB6F37-4310-4BB2-AF10-8A20723B2CB2}">
      <dsp:nvSpPr>
        <dsp:cNvPr id="0" name=""/>
        <dsp:cNvSpPr/>
      </dsp:nvSpPr>
      <dsp:spPr>
        <a:xfrm>
          <a:off x="1788159" y="531571"/>
          <a:ext cx="4551680" cy="4551680"/>
        </a:xfrm>
        <a:prstGeom prst="pie">
          <a:avLst>
            <a:gd name="adj1" fmla="val 3240000"/>
            <a:gd name="adj2" fmla="val 7560000"/>
          </a:avLst>
        </a:prstGeom>
        <a:solidFill>
          <a:schemeClr val="accent3">
            <a:hueOff val="214284"/>
            <a:satOff val="-24046"/>
            <a:lumOff val="411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deilliannau</a:t>
          </a:r>
          <a:r>
            <a:rPr lang="en-US" sz="2100" kern="1200" dirty="0" smtClean="0"/>
            <a:t> </a:t>
          </a:r>
          <a:r>
            <a:rPr lang="en-US" sz="2100" kern="1200" dirty="0" err="1" smtClean="0"/>
            <a:t>dysgu</a:t>
          </a:r>
          <a:r>
            <a:rPr lang="en-US" sz="2100" kern="1200" dirty="0" smtClean="0"/>
            <a:t> </a:t>
          </a:r>
          <a:endParaRPr lang="en-US" sz="2100" kern="1200" dirty="0"/>
        </a:p>
      </dsp:txBody>
      <dsp:txXfrm>
        <a:off x="3413759" y="3728584"/>
        <a:ext cx="1300480" cy="1192106"/>
      </dsp:txXfrm>
    </dsp:sp>
    <dsp:sp modelId="{08AE2DFC-75A7-4C57-AAA7-7A03BFFD4D02}">
      <dsp:nvSpPr>
        <dsp:cNvPr id="0" name=""/>
        <dsp:cNvSpPr/>
      </dsp:nvSpPr>
      <dsp:spPr>
        <a:xfrm>
          <a:off x="1685205" y="456793"/>
          <a:ext cx="4551680" cy="4551680"/>
        </a:xfrm>
        <a:prstGeom prst="pie">
          <a:avLst>
            <a:gd name="adj1" fmla="val 7560000"/>
            <a:gd name="adj2" fmla="val 11880000"/>
          </a:avLst>
        </a:prstGeom>
        <a:solidFill>
          <a:schemeClr val="accent3">
            <a:hueOff val="321426"/>
            <a:satOff val="-36069"/>
            <a:lumOff val="6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adeiladu</a:t>
          </a:r>
          <a:r>
            <a:rPr lang="en-US" sz="2100" kern="1200" dirty="0" smtClean="0"/>
            <a:t> </a:t>
          </a:r>
          <a:r>
            <a:rPr lang="en-US" sz="2100" kern="1200" dirty="0" err="1" smtClean="0"/>
            <a:t>gwydnwch</a:t>
          </a:r>
          <a:endParaRPr lang="en-US" sz="2100" kern="1200" dirty="0"/>
        </a:p>
      </dsp:txBody>
      <dsp:txXfrm>
        <a:off x="1950719" y="2536478"/>
        <a:ext cx="1354666" cy="1083733"/>
      </dsp:txXfrm>
    </dsp:sp>
    <dsp:sp modelId="{621FF653-0E93-4FFB-B682-F51B035A6048}">
      <dsp:nvSpPr>
        <dsp:cNvPr id="0" name=""/>
        <dsp:cNvSpPr/>
      </dsp:nvSpPr>
      <dsp:spPr>
        <a:xfrm>
          <a:off x="1724219" y="335415"/>
          <a:ext cx="4551680" cy="4551680"/>
        </a:xfrm>
        <a:prstGeom prst="pie">
          <a:avLst>
            <a:gd name="adj1" fmla="val 11880000"/>
            <a:gd name="adj2" fmla="val 16200000"/>
          </a:avLst>
        </a:prstGeom>
        <a:solidFill>
          <a:schemeClr val="accent3">
            <a:hueOff val="428568"/>
            <a:satOff val="-48092"/>
            <a:lumOff val="823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lles</a:t>
          </a:r>
          <a:endParaRPr lang="en-US" sz="2100" kern="1200" dirty="0"/>
        </a:p>
      </dsp:txBody>
      <dsp:txXfrm>
        <a:off x="2438399" y="1100531"/>
        <a:ext cx="1463040" cy="975360"/>
      </dsp:txXfrm>
    </dsp:sp>
    <dsp:sp modelId="{0AB2E558-D79F-4443-AC24-C327B5805F13}">
      <dsp:nvSpPr>
        <dsp:cNvPr id="0" name=""/>
        <dsp:cNvSpPr/>
      </dsp:nvSpPr>
      <dsp:spPr>
        <a:xfrm>
          <a:off x="1570115" y="53644"/>
          <a:ext cx="5115221" cy="5115221"/>
        </a:xfrm>
        <a:prstGeom prst="circularArrow">
          <a:avLst>
            <a:gd name="adj1" fmla="val 5085"/>
            <a:gd name="adj2" fmla="val 327528"/>
            <a:gd name="adj3" fmla="val 20192361"/>
            <a:gd name="adj4" fmla="val 16200324"/>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2541EC-4207-4694-97AF-9F467E101408}">
      <dsp:nvSpPr>
        <dsp:cNvPr id="0" name=""/>
        <dsp:cNvSpPr/>
      </dsp:nvSpPr>
      <dsp:spPr>
        <a:xfrm>
          <a:off x="1609658" y="174982"/>
          <a:ext cx="5115221" cy="5115221"/>
        </a:xfrm>
        <a:prstGeom prst="circularArrow">
          <a:avLst>
            <a:gd name="adj1" fmla="val 5085"/>
            <a:gd name="adj2" fmla="val 327528"/>
            <a:gd name="adj3" fmla="val 2912753"/>
            <a:gd name="adj4" fmla="val 20519953"/>
            <a:gd name="adj5" fmla="val 5932"/>
          </a:avLst>
        </a:prstGeom>
        <a:solidFill>
          <a:schemeClr val="accent3">
            <a:hueOff val="107142"/>
            <a:satOff val="-12023"/>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7A51CA-6ACA-4ED3-9C35-3F2DB22E3381}">
      <dsp:nvSpPr>
        <dsp:cNvPr id="0" name=""/>
        <dsp:cNvSpPr/>
      </dsp:nvSpPr>
      <dsp:spPr>
        <a:xfrm>
          <a:off x="1506389" y="249989"/>
          <a:ext cx="5115221" cy="5115221"/>
        </a:xfrm>
        <a:prstGeom prst="circularArrow">
          <a:avLst>
            <a:gd name="adj1" fmla="val 5085"/>
            <a:gd name="adj2" fmla="val 327528"/>
            <a:gd name="adj3" fmla="val 7232777"/>
            <a:gd name="adj4" fmla="val 3239695"/>
            <a:gd name="adj5" fmla="val 5932"/>
          </a:avLst>
        </a:prstGeom>
        <a:solidFill>
          <a:schemeClr val="accent3">
            <a:hueOff val="214284"/>
            <a:satOff val="-24046"/>
            <a:lumOff val="411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38537D-25F7-4287-94C5-9DC160D997E8}">
      <dsp:nvSpPr>
        <dsp:cNvPr id="0" name=""/>
        <dsp:cNvSpPr/>
      </dsp:nvSpPr>
      <dsp:spPr>
        <a:xfrm>
          <a:off x="1403119" y="174982"/>
          <a:ext cx="5115221" cy="5115221"/>
        </a:xfrm>
        <a:prstGeom prst="circularArrow">
          <a:avLst>
            <a:gd name="adj1" fmla="val 5085"/>
            <a:gd name="adj2" fmla="val 327528"/>
            <a:gd name="adj3" fmla="val 11552519"/>
            <a:gd name="adj4" fmla="val 7559718"/>
            <a:gd name="adj5" fmla="val 5932"/>
          </a:avLst>
        </a:prstGeom>
        <a:solidFill>
          <a:schemeClr val="accent3">
            <a:hueOff val="321426"/>
            <a:satOff val="-36069"/>
            <a:lumOff val="6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5365FDC-B807-4A0B-8AD1-A2EDC4C56F58}">
      <dsp:nvSpPr>
        <dsp:cNvPr id="0" name=""/>
        <dsp:cNvSpPr/>
      </dsp:nvSpPr>
      <dsp:spPr>
        <a:xfrm>
          <a:off x="1442663" y="53644"/>
          <a:ext cx="5115221" cy="5115221"/>
        </a:xfrm>
        <a:prstGeom prst="circularArrow">
          <a:avLst>
            <a:gd name="adj1" fmla="val 5085"/>
            <a:gd name="adj2" fmla="val 327528"/>
            <a:gd name="adj3" fmla="val 15872148"/>
            <a:gd name="adj4" fmla="val 11880111"/>
            <a:gd name="adj5" fmla="val 5932"/>
          </a:avLst>
        </a:prstGeom>
        <a:solidFill>
          <a:schemeClr val="accent3">
            <a:hueOff val="428568"/>
            <a:satOff val="-48092"/>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7D7A-D920-43AF-8979-7EDEFA55D1D4}">
      <dsp:nvSpPr>
        <dsp:cNvPr id="0" name=""/>
        <dsp:cNvSpPr/>
      </dsp:nvSpPr>
      <dsp:spPr>
        <a:xfrm>
          <a:off x="1852100" y="335415"/>
          <a:ext cx="4551680" cy="4551680"/>
        </a:xfrm>
        <a:prstGeom prst="pie">
          <a:avLst>
            <a:gd name="adj1" fmla="val 16200000"/>
            <a:gd name="adj2" fmla="val 2052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teaching styles</a:t>
          </a:r>
          <a:endParaRPr lang="en-US" sz="2300" kern="1200" dirty="0"/>
        </a:p>
      </dsp:txBody>
      <dsp:txXfrm>
        <a:off x="4226560" y="1100531"/>
        <a:ext cx="1463040" cy="975360"/>
      </dsp:txXfrm>
    </dsp:sp>
    <dsp:sp modelId="{784719E9-B055-40A3-8B34-742A9FFEE735}">
      <dsp:nvSpPr>
        <dsp:cNvPr id="0" name=""/>
        <dsp:cNvSpPr/>
      </dsp:nvSpPr>
      <dsp:spPr>
        <a:xfrm>
          <a:off x="1891114" y="456793"/>
          <a:ext cx="4551680" cy="4551680"/>
        </a:xfrm>
        <a:prstGeom prst="pie">
          <a:avLst>
            <a:gd name="adj1" fmla="val 20520000"/>
            <a:gd name="adj2" fmla="val 3240000"/>
          </a:avLst>
        </a:prstGeom>
        <a:solidFill>
          <a:schemeClr val="accent3">
            <a:hueOff val="107142"/>
            <a:satOff val="-12023"/>
            <a:lumOff val="2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curriculum access</a:t>
          </a:r>
          <a:endParaRPr lang="en-US" sz="2300" kern="1200" dirty="0"/>
        </a:p>
      </dsp:txBody>
      <dsp:txXfrm>
        <a:off x="4822613" y="2536478"/>
        <a:ext cx="1354666" cy="1083733"/>
      </dsp:txXfrm>
    </dsp:sp>
    <dsp:sp modelId="{4DEB6F37-4310-4BB2-AF10-8A20723B2CB2}">
      <dsp:nvSpPr>
        <dsp:cNvPr id="0" name=""/>
        <dsp:cNvSpPr/>
      </dsp:nvSpPr>
      <dsp:spPr>
        <a:xfrm>
          <a:off x="1788159" y="531571"/>
          <a:ext cx="4551680" cy="4551680"/>
        </a:xfrm>
        <a:prstGeom prst="pie">
          <a:avLst>
            <a:gd name="adj1" fmla="val 3240000"/>
            <a:gd name="adj2" fmla="val 7560000"/>
          </a:avLst>
        </a:prstGeom>
        <a:solidFill>
          <a:schemeClr val="accent3">
            <a:hueOff val="214284"/>
            <a:satOff val="-24046"/>
            <a:lumOff val="411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learning</a:t>
          </a:r>
        </a:p>
        <a:p>
          <a:pPr lvl="0" algn="ctr" defTabSz="1022350">
            <a:lnSpc>
              <a:spcPct val="90000"/>
            </a:lnSpc>
            <a:spcBef>
              <a:spcPct val="0"/>
            </a:spcBef>
            <a:spcAft>
              <a:spcPct val="35000"/>
            </a:spcAft>
          </a:pPr>
          <a:r>
            <a:rPr lang="en-US" sz="2300" kern="1200" dirty="0" smtClean="0"/>
            <a:t>objectives</a:t>
          </a:r>
          <a:endParaRPr lang="en-US" sz="2300" kern="1200" dirty="0"/>
        </a:p>
      </dsp:txBody>
      <dsp:txXfrm>
        <a:off x="3413759" y="3728584"/>
        <a:ext cx="1300480" cy="1192106"/>
      </dsp:txXfrm>
    </dsp:sp>
    <dsp:sp modelId="{08AE2DFC-75A7-4C57-AAA7-7A03BFFD4D02}">
      <dsp:nvSpPr>
        <dsp:cNvPr id="0" name=""/>
        <dsp:cNvSpPr/>
      </dsp:nvSpPr>
      <dsp:spPr>
        <a:xfrm>
          <a:off x="1685205" y="456793"/>
          <a:ext cx="4551680" cy="4551680"/>
        </a:xfrm>
        <a:prstGeom prst="pie">
          <a:avLst>
            <a:gd name="adj1" fmla="val 7560000"/>
            <a:gd name="adj2" fmla="val 11880000"/>
          </a:avLst>
        </a:prstGeom>
        <a:solidFill>
          <a:schemeClr val="accent3">
            <a:hueOff val="321426"/>
            <a:satOff val="-36069"/>
            <a:lumOff val="6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build resilience</a:t>
          </a:r>
          <a:endParaRPr lang="en-US" sz="2300" kern="1200" dirty="0"/>
        </a:p>
      </dsp:txBody>
      <dsp:txXfrm>
        <a:off x="1950719" y="2536478"/>
        <a:ext cx="1354666" cy="1083733"/>
      </dsp:txXfrm>
    </dsp:sp>
    <dsp:sp modelId="{621FF653-0E93-4FFB-B682-F51B035A6048}">
      <dsp:nvSpPr>
        <dsp:cNvPr id="0" name=""/>
        <dsp:cNvSpPr/>
      </dsp:nvSpPr>
      <dsp:spPr>
        <a:xfrm>
          <a:off x="1724219" y="335415"/>
          <a:ext cx="4551680" cy="4551680"/>
        </a:xfrm>
        <a:prstGeom prst="pie">
          <a:avLst>
            <a:gd name="adj1" fmla="val 11880000"/>
            <a:gd name="adj2" fmla="val 16200000"/>
          </a:avLst>
        </a:prstGeom>
        <a:solidFill>
          <a:schemeClr val="accent3">
            <a:hueOff val="428568"/>
            <a:satOff val="-48092"/>
            <a:lumOff val="823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well-being</a:t>
          </a:r>
          <a:endParaRPr lang="en-US" sz="2300" kern="1200" dirty="0"/>
        </a:p>
      </dsp:txBody>
      <dsp:txXfrm>
        <a:off x="2438399" y="1100531"/>
        <a:ext cx="1463040" cy="975360"/>
      </dsp:txXfrm>
    </dsp:sp>
    <dsp:sp modelId="{0AB2E558-D79F-4443-AC24-C327B5805F13}">
      <dsp:nvSpPr>
        <dsp:cNvPr id="0" name=""/>
        <dsp:cNvSpPr/>
      </dsp:nvSpPr>
      <dsp:spPr>
        <a:xfrm>
          <a:off x="1570115" y="53644"/>
          <a:ext cx="5115221" cy="5115221"/>
        </a:xfrm>
        <a:prstGeom prst="circularArrow">
          <a:avLst>
            <a:gd name="adj1" fmla="val 5085"/>
            <a:gd name="adj2" fmla="val 327528"/>
            <a:gd name="adj3" fmla="val 20192361"/>
            <a:gd name="adj4" fmla="val 16200324"/>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2541EC-4207-4694-97AF-9F467E101408}">
      <dsp:nvSpPr>
        <dsp:cNvPr id="0" name=""/>
        <dsp:cNvSpPr/>
      </dsp:nvSpPr>
      <dsp:spPr>
        <a:xfrm>
          <a:off x="1609658" y="174982"/>
          <a:ext cx="5115221" cy="5115221"/>
        </a:xfrm>
        <a:prstGeom prst="circularArrow">
          <a:avLst>
            <a:gd name="adj1" fmla="val 5085"/>
            <a:gd name="adj2" fmla="val 327528"/>
            <a:gd name="adj3" fmla="val 2912753"/>
            <a:gd name="adj4" fmla="val 20519953"/>
            <a:gd name="adj5" fmla="val 5932"/>
          </a:avLst>
        </a:prstGeom>
        <a:solidFill>
          <a:schemeClr val="accent3">
            <a:hueOff val="107142"/>
            <a:satOff val="-12023"/>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7A51CA-6ACA-4ED3-9C35-3F2DB22E3381}">
      <dsp:nvSpPr>
        <dsp:cNvPr id="0" name=""/>
        <dsp:cNvSpPr/>
      </dsp:nvSpPr>
      <dsp:spPr>
        <a:xfrm>
          <a:off x="1506389" y="249989"/>
          <a:ext cx="5115221" cy="5115221"/>
        </a:xfrm>
        <a:prstGeom prst="circularArrow">
          <a:avLst>
            <a:gd name="adj1" fmla="val 5085"/>
            <a:gd name="adj2" fmla="val 327528"/>
            <a:gd name="adj3" fmla="val 7232777"/>
            <a:gd name="adj4" fmla="val 3239695"/>
            <a:gd name="adj5" fmla="val 5932"/>
          </a:avLst>
        </a:prstGeom>
        <a:solidFill>
          <a:schemeClr val="accent3">
            <a:hueOff val="214284"/>
            <a:satOff val="-24046"/>
            <a:lumOff val="411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38537D-25F7-4287-94C5-9DC160D997E8}">
      <dsp:nvSpPr>
        <dsp:cNvPr id="0" name=""/>
        <dsp:cNvSpPr/>
      </dsp:nvSpPr>
      <dsp:spPr>
        <a:xfrm>
          <a:off x="1403119" y="174982"/>
          <a:ext cx="5115221" cy="5115221"/>
        </a:xfrm>
        <a:prstGeom prst="circularArrow">
          <a:avLst>
            <a:gd name="adj1" fmla="val 5085"/>
            <a:gd name="adj2" fmla="val 327528"/>
            <a:gd name="adj3" fmla="val 11552519"/>
            <a:gd name="adj4" fmla="val 7559718"/>
            <a:gd name="adj5" fmla="val 5932"/>
          </a:avLst>
        </a:prstGeom>
        <a:solidFill>
          <a:schemeClr val="accent3">
            <a:hueOff val="321426"/>
            <a:satOff val="-36069"/>
            <a:lumOff val="6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5365FDC-B807-4A0B-8AD1-A2EDC4C56F58}">
      <dsp:nvSpPr>
        <dsp:cNvPr id="0" name=""/>
        <dsp:cNvSpPr/>
      </dsp:nvSpPr>
      <dsp:spPr>
        <a:xfrm>
          <a:off x="1442663" y="53644"/>
          <a:ext cx="5115221" cy="5115221"/>
        </a:xfrm>
        <a:prstGeom prst="circularArrow">
          <a:avLst>
            <a:gd name="adj1" fmla="val 5085"/>
            <a:gd name="adj2" fmla="val 327528"/>
            <a:gd name="adj3" fmla="val 15872148"/>
            <a:gd name="adj4" fmla="val 11880111"/>
            <a:gd name="adj5" fmla="val 5932"/>
          </a:avLst>
        </a:prstGeom>
        <a:solidFill>
          <a:schemeClr val="accent3">
            <a:hueOff val="428568"/>
            <a:satOff val="-48092"/>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0ED12-EB3C-48A9-B1C1-8AF4DD8D4982}" type="datetimeFigureOut">
              <a:rPr lang="en-GB" smtClean="0"/>
              <a:t>13/09/2020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F0044-AFC1-4E75-AA5D-6A57BDD14E7C}" type="slidenum">
              <a:rPr lang="en-GB" smtClean="0"/>
              <a:t>‹#›</a:t>
            </a:fld>
            <a:endParaRPr lang="en-GB"/>
          </a:p>
        </p:txBody>
      </p:sp>
    </p:spTree>
    <p:extLst>
      <p:ext uri="{BB962C8B-B14F-4D97-AF65-F5344CB8AC3E}">
        <p14:creationId xmlns:p14="http://schemas.microsoft.com/office/powerpoint/2010/main" val="2925124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enedd.wales/Research%20Documents/18-023/18-023-Web-Welsh.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3460212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hlinkClick r:id="rId3"/>
            </a:endParaRPr>
          </a:p>
        </p:txBody>
      </p:sp>
      <p:sp>
        <p:nvSpPr>
          <p:cNvPr id="4" name="Slide Number Placeholder 3"/>
          <p:cNvSpPr>
            <a:spLocks noGrp="1"/>
          </p:cNvSpPr>
          <p:nvPr>
            <p:ph type="sldNum" sz="quarter" idx="10"/>
          </p:nvPr>
        </p:nvSpPr>
        <p:spPr/>
        <p:txBody>
          <a:bodyPr/>
          <a:lstStyle/>
          <a:p>
            <a:fld id="{75F972E0-5198-46C6-8EFE-44A646AD96EF}" type="slidenum">
              <a:rPr lang="en-US" smtClean="0"/>
              <a:t>3</a:t>
            </a:fld>
            <a:endParaRPr lang="en-US" dirty="0"/>
          </a:p>
        </p:txBody>
      </p:sp>
    </p:spTree>
    <p:extLst>
      <p:ext uri="{BB962C8B-B14F-4D97-AF65-F5344CB8AC3E}">
        <p14:creationId xmlns:p14="http://schemas.microsoft.com/office/powerpoint/2010/main" val="51789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4</a:t>
            </a:fld>
            <a:endParaRPr lang="en-US" dirty="0"/>
          </a:p>
        </p:txBody>
      </p:sp>
    </p:spTree>
    <p:extLst>
      <p:ext uri="{BB962C8B-B14F-4D97-AF65-F5344CB8AC3E}">
        <p14:creationId xmlns:p14="http://schemas.microsoft.com/office/powerpoint/2010/main" val="3723458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we mean the famous</a:t>
            </a:r>
            <a:r>
              <a:rPr lang="en-GB" baseline="0" dirty="0" smtClean="0"/>
              <a:t> dance troupe that won Britain’s Got Talent?</a:t>
            </a:r>
          </a:p>
          <a:p>
            <a:r>
              <a:rPr lang="en-GB" baseline="0" dirty="0" smtClean="0"/>
              <a:t>Yes to an extent – not because of their dancing but because the aim of establishing the dance school was to meet the need of young people in a very socially deprived area.</a:t>
            </a:r>
          </a:p>
          <a:p>
            <a:r>
              <a:rPr lang="en-GB" baseline="0" dirty="0" smtClean="0"/>
              <a:t>But do we </a:t>
            </a:r>
            <a:r>
              <a:rPr lang="en-GB" baseline="0" dirty="0" err="1" smtClean="0"/>
              <a:t>sterotype</a:t>
            </a:r>
            <a:r>
              <a:rPr lang="en-GB" baseline="0" dirty="0" smtClean="0"/>
              <a:t>?</a:t>
            </a:r>
          </a:p>
          <a:p>
            <a:r>
              <a:rPr lang="en-GB" baseline="0" dirty="0" err="1" smtClean="0"/>
              <a:t>Muticulturalism</a:t>
            </a:r>
            <a:r>
              <a:rPr lang="en-GB" baseline="0" dirty="0" smtClean="0"/>
              <a:t> and multilingualism – is the photo in the top right hand corner stereotypical?</a:t>
            </a:r>
          </a:p>
          <a:p>
            <a:r>
              <a:rPr lang="en-GB" baseline="0" dirty="0" smtClean="0"/>
              <a:t>What about the photo in the bottom right hand corner?</a:t>
            </a:r>
          </a:p>
          <a:p>
            <a:r>
              <a:rPr lang="en-GB" baseline="0" dirty="0" smtClean="0"/>
              <a:t>Google image ‘learners with disabilities’ and the majority of photos will include children in wheelchairs? Why?  Physical is more visible but consider other disabilities as well e.g. hidden as we explore in the first ALN session. </a:t>
            </a: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6</a:t>
            </a:fld>
            <a:endParaRPr lang="en-GB"/>
          </a:p>
        </p:txBody>
      </p:sp>
    </p:spTree>
    <p:extLst>
      <p:ext uri="{BB962C8B-B14F-4D97-AF65-F5344CB8AC3E}">
        <p14:creationId xmlns:p14="http://schemas.microsoft.com/office/powerpoint/2010/main" val="3530701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CYMRAEG:</a:t>
            </a:r>
          </a:p>
          <a:p>
            <a:r>
              <a:rPr lang="en-GB" dirty="0" smtClean="0"/>
              <a:t>Beth </a:t>
            </a:r>
            <a:r>
              <a:rPr lang="en-GB" dirty="0" err="1" smtClean="0"/>
              <a:t>yw</a:t>
            </a:r>
            <a:r>
              <a:rPr lang="en-GB" dirty="0" smtClean="0"/>
              <a:t> </a:t>
            </a:r>
            <a:r>
              <a:rPr lang="en-GB" dirty="0" err="1" smtClean="0"/>
              <a:t>ystyr</a:t>
            </a:r>
            <a:r>
              <a:rPr lang="en-GB" dirty="0" smtClean="0"/>
              <a:t> </a:t>
            </a:r>
            <a:r>
              <a:rPr lang="en-GB" dirty="0" err="1" smtClean="0"/>
              <a:t>cynhwysiant</a:t>
            </a:r>
            <a:r>
              <a:rPr lang="en-GB" dirty="0" smtClean="0"/>
              <a:t> </a:t>
            </a:r>
            <a:r>
              <a:rPr lang="en-GB" dirty="0" err="1" smtClean="0"/>
              <a:t>i</a:t>
            </a:r>
            <a:r>
              <a:rPr lang="en-GB" dirty="0" smtClean="0"/>
              <a:t> chi?</a:t>
            </a:r>
          </a:p>
          <a:p>
            <a:r>
              <a:rPr lang="en-GB" dirty="0" err="1" smtClean="0"/>
              <a:t>Meddyliwch</a:t>
            </a:r>
            <a:r>
              <a:rPr lang="en-GB" dirty="0" smtClean="0"/>
              <a:t> am </a:t>
            </a:r>
            <a:r>
              <a:rPr lang="en-GB" dirty="0" err="1" smtClean="0"/>
              <a:t>achlysur</a:t>
            </a:r>
            <a:r>
              <a:rPr lang="en-GB" dirty="0" smtClean="0"/>
              <a:t> </a:t>
            </a:r>
            <a:r>
              <a:rPr lang="en-GB" dirty="0" err="1" smtClean="0"/>
              <a:t>lle</a:t>
            </a:r>
            <a:r>
              <a:rPr lang="en-GB" dirty="0" smtClean="0"/>
              <a:t> </a:t>
            </a:r>
            <a:r>
              <a:rPr lang="en-GB" dirty="0" err="1" smtClean="0"/>
              <a:t>roeddech</a:t>
            </a:r>
            <a:r>
              <a:rPr lang="en-GB" dirty="0" smtClean="0"/>
              <a:t> </a:t>
            </a:r>
            <a:r>
              <a:rPr lang="en-GB" dirty="0" err="1" smtClean="0"/>
              <a:t>chi’n</a:t>
            </a:r>
            <a:r>
              <a:rPr lang="en-GB" dirty="0" smtClean="0"/>
              <a:t> </a:t>
            </a:r>
            <a:r>
              <a:rPr lang="en-GB" dirty="0" err="1" smtClean="0"/>
              <a:t>teimlo</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cael</a:t>
            </a:r>
            <a:r>
              <a:rPr lang="en-GB" dirty="0" smtClean="0"/>
              <a:t> </a:t>
            </a:r>
            <a:r>
              <a:rPr lang="en-GB" dirty="0" err="1" smtClean="0"/>
              <a:t>eich</a:t>
            </a:r>
            <a:r>
              <a:rPr lang="en-GB" dirty="0" smtClean="0"/>
              <a:t> </a:t>
            </a:r>
            <a:r>
              <a:rPr lang="en-GB" dirty="0" err="1" smtClean="0"/>
              <a:t>cynnwys</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perthyn</a:t>
            </a:r>
            <a:r>
              <a:rPr lang="en-GB" dirty="0" smtClean="0"/>
              <a:t> </a:t>
            </a:r>
            <a:r>
              <a:rPr lang="en-GB" dirty="0" err="1" smtClean="0"/>
              <a:t>i</a:t>
            </a:r>
            <a:r>
              <a:rPr lang="en-GB" dirty="0" smtClean="0"/>
              <a:t> </a:t>
            </a:r>
            <a:r>
              <a:rPr lang="en-GB" dirty="0" err="1" smtClean="0"/>
              <a:t>grwp</a:t>
            </a:r>
            <a:r>
              <a:rPr lang="en-GB" dirty="0" smtClean="0"/>
              <a:t> </a:t>
            </a:r>
            <a:r>
              <a:rPr lang="en-GB" dirty="0" err="1" smtClean="0"/>
              <a:t>penodol</a:t>
            </a:r>
            <a:r>
              <a:rPr lang="en-GB" baseline="0" dirty="0" smtClean="0"/>
              <a:t> </a:t>
            </a:r>
            <a:r>
              <a:rPr lang="en-GB" baseline="0" dirty="0" err="1" smtClean="0"/>
              <a:t>roeddech</a:t>
            </a:r>
            <a:r>
              <a:rPr lang="en-GB" baseline="0" dirty="0" smtClean="0"/>
              <a:t> </a:t>
            </a:r>
            <a:r>
              <a:rPr lang="en-GB" baseline="0" dirty="0" err="1" smtClean="0"/>
              <a:t>yn</a:t>
            </a:r>
            <a:r>
              <a:rPr lang="en-GB" baseline="0" dirty="0" smtClean="0"/>
              <a:t> </a:t>
            </a:r>
            <a:r>
              <a:rPr lang="en-GB" baseline="0" dirty="0" err="1" smtClean="0"/>
              <a:t>ysu</a:t>
            </a:r>
            <a:r>
              <a:rPr lang="en-GB" baseline="0" dirty="0" smtClean="0"/>
              <a:t> am </a:t>
            </a:r>
            <a:r>
              <a:rPr lang="en-GB" baseline="0" dirty="0" err="1" smtClean="0"/>
              <a:t>gael</a:t>
            </a:r>
            <a:r>
              <a:rPr lang="en-GB" baseline="0" dirty="0" smtClean="0"/>
              <a:t> bod </a:t>
            </a:r>
            <a:r>
              <a:rPr lang="en-GB" baseline="0" dirty="0" err="1" smtClean="0"/>
              <a:t>yn</a:t>
            </a:r>
            <a:r>
              <a:rPr lang="en-GB" baseline="0" dirty="0" smtClean="0"/>
              <a:t> ran </a:t>
            </a:r>
            <a:r>
              <a:rPr lang="en-GB" baseline="0" dirty="0" err="1" smtClean="0"/>
              <a:t>ohono</a:t>
            </a:r>
            <a:r>
              <a:rPr lang="en-GB" baseline="0" dirty="0" smtClean="0"/>
              <a:t>, </a:t>
            </a:r>
            <a:r>
              <a:rPr lang="en-GB" baseline="0" dirty="0" err="1" smtClean="0"/>
              <a:t>e.e</a:t>
            </a:r>
            <a:r>
              <a:rPr lang="en-GB" baseline="0" dirty="0" smtClean="0"/>
              <a:t>. </a:t>
            </a:r>
            <a:r>
              <a:rPr lang="en-GB" baseline="0" dirty="0" err="1" smtClean="0"/>
              <a:t>cael</a:t>
            </a:r>
            <a:r>
              <a:rPr lang="en-GB" baseline="0" dirty="0" smtClean="0"/>
              <a:t> </a:t>
            </a:r>
            <a:r>
              <a:rPr lang="en-GB" baseline="0" dirty="0" err="1" smtClean="0"/>
              <a:t>eich</a:t>
            </a:r>
            <a:r>
              <a:rPr lang="en-GB" baseline="0" dirty="0" smtClean="0"/>
              <a:t> </a:t>
            </a:r>
            <a:r>
              <a:rPr lang="en-GB" baseline="0" dirty="0" err="1" smtClean="0"/>
              <a:t>dewis</a:t>
            </a:r>
            <a:r>
              <a:rPr lang="en-GB" baseline="0" dirty="0" smtClean="0"/>
              <a:t> </a:t>
            </a:r>
            <a:r>
              <a:rPr lang="en-GB" baseline="0" dirty="0" err="1" smtClean="0"/>
              <a:t>i’r</a:t>
            </a:r>
            <a:r>
              <a:rPr lang="en-GB" baseline="0" dirty="0" smtClean="0"/>
              <a:t> </a:t>
            </a:r>
            <a:r>
              <a:rPr lang="en-GB" baseline="0" dirty="0" err="1" smtClean="0"/>
              <a:t>tim</a:t>
            </a:r>
            <a:r>
              <a:rPr lang="en-GB" baseline="0" dirty="0" smtClean="0"/>
              <a:t> </a:t>
            </a:r>
            <a:r>
              <a:rPr lang="en-GB" baseline="0" dirty="0" err="1" smtClean="0"/>
              <a:t>pel-droed</a:t>
            </a:r>
            <a:r>
              <a:rPr lang="en-GB" baseline="0" dirty="0" smtClean="0"/>
              <a:t> </a:t>
            </a:r>
            <a:r>
              <a:rPr lang="en-GB" baseline="0" dirty="0" err="1" smtClean="0"/>
              <a:t>neu</a:t>
            </a:r>
            <a:r>
              <a:rPr lang="en-GB" baseline="0" dirty="0" smtClean="0"/>
              <a:t> </a:t>
            </a:r>
            <a:r>
              <a:rPr lang="en-GB" baseline="0" dirty="0" err="1" smtClean="0"/>
              <a:t>cael</a:t>
            </a:r>
            <a:r>
              <a:rPr lang="en-GB" baseline="0" dirty="0" smtClean="0"/>
              <a:t> </a:t>
            </a:r>
            <a:r>
              <a:rPr lang="en-GB" baseline="0" dirty="0" err="1" smtClean="0"/>
              <a:t>gwahoddiad</a:t>
            </a:r>
            <a:r>
              <a:rPr lang="en-GB" baseline="0" dirty="0" smtClean="0"/>
              <a:t> </a:t>
            </a:r>
            <a:r>
              <a:rPr lang="en-GB" baseline="0" dirty="0" err="1" smtClean="0"/>
              <a:t>i</a:t>
            </a:r>
            <a:r>
              <a:rPr lang="en-GB" baseline="0" dirty="0" smtClean="0"/>
              <a:t> </a:t>
            </a:r>
            <a:r>
              <a:rPr lang="en-GB" baseline="0" dirty="0" err="1" smtClean="0"/>
              <a:t>barti</a:t>
            </a:r>
            <a:r>
              <a:rPr lang="en-GB" baseline="0" dirty="0" smtClean="0"/>
              <a:t> person </a:t>
            </a:r>
            <a:r>
              <a:rPr lang="en-GB" baseline="0" dirty="0" err="1" smtClean="0"/>
              <a:t>mwyaf</a:t>
            </a:r>
            <a:r>
              <a:rPr lang="en-GB" baseline="0" dirty="0" smtClean="0"/>
              <a:t> </a:t>
            </a:r>
            <a:r>
              <a:rPr lang="en-GB" baseline="0" dirty="0" err="1" smtClean="0"/>
              <a:t>poblogaidd</a:t>
            </a:r>
            <a:r>
              <a:rPr lang="en-GB" baseline="0" dirty="0" smtClean="0"/>
              <a:t> y </a:t>
            </a:r>
            <a:r>
              <a:rPr lang="en-GB" baseline="0" dirty="0" err="1" smtClean="0"/>
              <a:t>dosbarth</a:t>
            </a:r>
            <a:r>
              <a:rPr lang="en-GB" baseline="0" dirty="0" smtClean="0"/>
              <a:t>.  Pa </a:t>
            </a:r>
            <a:r>
              <a:rPr lang="en-GB" baseline="0" dirty="0" err="1" smtClean="0"/>
              <a:t>fath</a:t>
            </a:r>
            <a:r>
              <a:rPr lang="en-GB" baseline="0" dirty="0" smtClean="0"/>
              <a:t> o </a:t>
            </a:r>
            <a:r>
              <a:rPr lang="en-GB" baseline="0" dirty="0" err="1" smtClean="0"/>
              <a:t>deimladau</a:t>
            </a:r>
            <a:r>
              <a:rPr lang="en-GB" baseline="0" dirty="0" smtClean="0"/>
              <a:t> </a:t>
            </a:r>
            <a:r>
              <a:rPr lang="en-GB" baseline="0" dirty="0" err="1" smtClean="0"/>
              <a:t>oedd</a:t>
            </a:r>
            <a:r>
              <a:rPr lang="en-GB" baseline="0" dirty="0" smtClean="0"/>
              <a:t> </a:t>
            </a:r>
            <a:r>
              <a:rPr lang="en-GB" baseline="0" dirty="0" err="1" smtClean="0"/>
              <a:t>yn</a:t>
            </a:r>
            <a:r>
              <a:rPr lang="en-GB" baseline="0" dirty="0" smtClean="0"/>
              <a:t> </a:t>
            </a:r>
            <a:r>
              <a:rPr lang="en-GB" baseline="0" dirty="0" err="1" smtClean="0"/>
              <a:t>gysylltiedig</a:t>
            </a:r>
            <a:r>
              <a:rPr lang="en-GB" baseline="0" dirty="0" smtClean="0"/>
              <a:t> </a:t>
            </a:r>
            <a:r>
              <a:rPr lang="en-GB" baseline="0" dirty="0" err="1" smtClean="0"/>
              <a:t>gyda’r</a:t>
            </a:r>
            <a:r>
              <a:rPr lang="en-GB" baseline="0" dirty="0" smtClean="0"/>
              <a:t> </a:t>
            </a:r>
            <a:r>
              <a:rPr lang="en-GB" baseline="0" dirty="0" err="1" smtClean="0"/>
              <a:t>profiad</a:t>
            </a:r>
            <a:r>
              <a:rPr lang="en-GB" baseline="0" dirty="0" smtClean="0"/>
              <a:t> </a:t>
            </a:r>
            <a:r>
              <a:rPr lang="en-GB" baseline="0" dirty="0" err="1" smtClean="0"/>
              <a:t>hwnnw</a:t>
            </a:r>
            <a:r>
              <a:rPr lang="en-GB" baseline="0" dirty="0" smtClean="0"/>
              <a:t>?</a:t>
            </a:r>
          </a:p>
          <a:p>
            <a:r>
              <a:rPr lang="en-GB" baseline="0" dirty="0" err="1" smtClean="0"/>
              <a:t>Nawr</a:t>
            </a:r>
            <a:r>
              <a:rPr lang="en-GB" baseline="0" dirty="0" smtClean="0"/>
              <a:t> </a:t>
            </a:r>
            <a:r>
              <a:rPr lang="en-GB" baseline="0" dirty="0" err="1" smtClean="0"/>
              <a:t>meddyliwch</a:t>
            </a:r>
            <a:r>
              <a:rPr lang="en-GB" baseline="0" dirty="0" smtClean="0"/>
              <a:t> am </a:t>
            </a:r>
            <a:r>
              <a:rPr lang="en-GB" baseline="0" dirty="0" err="1" smtClean="0"/>
              <a:t>adeg</a:t>
            </a:r>
            <a:r>
              <a:rPr lang="en-GB" baseline="0" dirty="0" smtClean="0"/>
              <a:t> </a:t>
            </a:r>
            <a:r>
              <a:rPr lang="en-GB" baseline="0" dirty="0" err="1" smtClean="0"/>
              <a:t>lle</a:t>
            </a:r>
            <a:r>
              <a:rPr lang="en-GB" baseline="0" dirty="0" smtClean="0"/>
              <a:t> </a:t>
            </a:r>
            <a:r>
              <a:rPr lang="en-GB" baseline="0" dirty="0" err="1" smtClean="0"/>
              <a:t>na</a:t>
            </a:r>
            <a:r>
              <a:rPr lang="en-GB" baseline="0" dirty="0" smtClean="0"/>
              <a:t> </a:t>
            </a:r>
            <a:r>
              <a:rPr lang="en-GB" baseline="0" dirty="0" err="1" smtClean="0"/>
              <a:t>chawsoch</a:t>
            </a:r>
            <a:r>
              <a:rPr lang="en-GB" baseline="0" dirty="0" smtClean="0"/>
              <a:t> </a:t>
            </a:r>
            <a:r>
              <a:rPr lang="en-GB" baseline="0" dirty="0" err="1" smtClean="0"/>
              <a:t>eich</a:t>
            </a:r>
            <a:r>
              <a:rPr lang="en-GB" baseline="0" dirty="0" smtClean="0"/>
              <a:t> </a:t>
            </a:r>
            <a:r>
              <a:rPr lang="en-GB" baseline="0" dirty="0" err="1" smtClean="0"/>
              <a:t>cynnwys</a:t>
            </a:r>
            <a:r>
              <a:rPr lang="en-GB" baseline="0" dirty="0" smtClean="0"/>
              <a:t> </a:t>
            </a:r>
            <a:r>
              <a:rPr lang="en-GB" baseline="0" dirty="0" err="1" smtClean="0"/>
              <a:t>mewn</a:t>
            </a:r>
            <a:r>
              <a:rPr lang="en-GB" baseline="0" dirty="0" smtClean="0"/>
              <a:t> </a:t>
            </a:r>
            <a:r>
              <a:rPr lang="en-GB" baseline="0" dirty="0" err="1" smtClean="0"/>
              <a:t>achlysur</a:t>
            </a:r>
            <a:r>
              <a:rPr lang="en-GB" baseline="0" dirty="0" smtClean="0"/>
              <a:t> </a:t>
            </a:r>
            <a:r>
              <a:rPr lang="en-GB" baseline="0" dirty="0" err="1" smtClean="0"/>
              <a:t>gyda</a:t>
            </a:r>
            <a:r>
              <a:rPr lang="en-GB" baseline="0" dirty="0" smtClean="0"/>
              <a:t> </a:t>
            </a:r>
            <a:r>
              <a:rPr lang="en-GB" baseline="0" dirty="0" err="1" smtClean="0"/>
              <a:t>grwp</a:t>
            </a:r>
            <a:r>
              <a:rPr lang="en-GB" baseline="0" dirty="0" smtClean="0"/>
              <a:t> o </a:t>
            </a:r>
            <a:r>
              <a:rPr lang="en-GB" baseline="0" dirty="0" err="1" smtClean="0"/>
              <a:t>ffrindiau</a:t>
            </a:r>
            <a:r>
              <a:rPr lang="en-GB" baseline="0" dirty="0" smtClean="0"/>
              <a:t> </a:t>
            </a:r>
            <a:r>
              <a:rPr lang="en-GB" baseline="0" dirty="0" err="1" smtClean="0"/>
              <a:t>neu</a:t>
            </a:r>
            <a:r>
              <a:rPr lang="en-GB" baseline="0" dirty="0" smtClean="0"/>
              <a:t> </a:t>
            </a:r>
            <a:r>
              <a:rPr lang="en-GB" baseline="0" dirty="0" err="1" smtClean="0"/>
              <a:t>deulu</a:t>
            </a:r>
            <a:r>
              <a:rPr lang="en-GB" baseline="0" dirty="0" smtClean="0"/>
              <a:t> </a:t>
            </a:r>
            <a:r>
              <a:rPr lang="en-GB" baseline="0" dirty="0" err="1" smtClean="0"/>
              <a:t>neu</a:t>
            </a:r>
            <a:r>
              <a:rPr lang="en-GB" baseline="0" dirty="0" smtClean="0"/>
              <a:t> </a:t>
            </a:r>
            <a:r>
              <a:rPr lang="en-GB" baseline="0" dirty="0" err="1" smtClean="0"/>
              <a:t>eich</a:t>
            </a:r>
            <a:r>
              <a:rPr lang="en-GB" baseline="0" dirty="0" smtClean="0"/>
              <a:t> </a:t>
            </a:r>
            <a:r>
              <a:rPr lang="en-GB" baseline="0" dirty="0" err="1" smtClean="0"/>
              <a:t>gwahardd</a:t>
            </a:r>
            <a:r>
              <a:rPr lang="en-GB" baseline="0" dirty="0" smtClean="0"/>
              <a:t> </a:t>
            </a:r>
            <a:r>
              <a:rPr lang="en-GB" baseline="0" dirty="0" err="1" smtClean="0"/>
              <a:t>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rhan</a:t>
            </a:r>
            <a:r>
              <a:rPr lang="en-GB" baseline="0" dirty="0" smtClean="0"/>
              <a:t> o dim?  </a:t>
            </a:r>
            <a:r>
              <a:rPr lang="en-GB" baseline="0" dirty="0" err="1" smtClean="0"/>
              <a:t>Sut</a:t>
            </a:r>
            <a:r>
              <a:rPr lang="en-GB" baseline="0" dirty="0" smtClean="0"/>
              <a:t> </a:t>
            </a:r>
            <a:r>
              <a:rPr lang="en-GB" baseline="0" dirty="0" err="1" smtClean="0"/>
              <a:t>oedd</a:t>
            </a:r>
            <a:r>
              <a:rPr lang="en-GB" baseline="0" dirty="0" smtClean="0"/>
              <a:t> </a:t>
            </a:r>
            <a:r>
              <a:rPr lang="en-GB" baseline="0" dirty="0" err="1" smtClean="0"/>
              <a:t>hynny’n</a:t>
            </a:r>
            <a:r>
              <a:rPr lang="en-GB" baseline="0" dirty="0" smtClean="0"/>
              <a:t> </a:t>
            </a:r>
            <a:r>
              <a:rPr lang="en-GB" baseline="0" dirty="0" err="1" smtClean="0"/>
              <a:t>teimlo</a:t>
            </a:r>
            <a:r>
              <a:rPr lang="en-GB" baseline="0" dirty="0" smtClean="0"/>
              <a:t>?</a:t>
            </a:r>
          </a:p>
          <a:p>
            <a:r>
              <a:rPr lang="en-GB" baseline="0" dirty="0" err="1" smtClean="0"/>
              <a:t>Nodwch</a:t>
            </a:r>
            <a:r>
              <a:rPr lang="en-GB" baseline="0" dirty="0" smtClean="0"/>
              <a:t> </a:t>
            </a:r>
            <a:r>
              <a:rPr lang="en-GB" baseline="0" dirty="0" err="1" smtClean="0"/>
              <a:t>eich</a:t>
            </a:r>
            <a:r>
              <a:rPr lang="en-GB" baseline="0" dirty="0" smtClean="0"/>
              <a:t> </a:t>
            </a:r>
            <a:r>
              <a:rPr lang="en-GB" baseline="0" dirty="0" err="1" smtClean="0"/>
              <a:t>teimladau</a:t>
            </a:r>
            <a:r>
              <a:rPr lang="en-GB" baseline="0" dirty="0" smtClean="0"/>
              <a:t> am y </a:t>
            </a:r>
            <a:r>
              <a:rPr lang="en-GB" baseline="0" dirty="0" err="1" smtClean="0"/>
              <a:t>ddwy</a:t>
            </a:r>
            <a:r>
              <a:rPr lang="en-GB" baseline="0" dirty="0" smtClean="0"/>
              <a:t> </a:t>
            </a:r>
            <a:r>
              <a:rPr lang="en-GB" baseline="0" dirty="0" err="1" smtClean="0"/>
              <a:t>sefyllfa</a:t>
            </a:r>
            <a:r>
              <a:rPr lang="en-GB" baseline="0" dirty="0" smtClean="0"/>
              <a:t> </a:t>
            </a:r>
            <a:r>
              <a:rPr lang="en-GB" baseline="0" dirty="0" err="1" smtClean="0"/>
              <a:t>yma</a:t>
            </a:r>
            <a:r>
              <a:rPr lang="en-GB" baseline="0" dirty="0" smtClean="0"/>
              <a:t> </a:t>
            </a:r>
            <a:r>
              <a:rPr lang="en-GB" baseline="0" dirty="0" err="1" smtClean="0"/>
              <a:t>mewn</a:t>
            </a:r>
            <a:r>
              <a:rPr lang="en-GB" baseline="0" dirty="0" smtClean="0"/>
              <a:t> </a:t>
            </a:r>
            <a:r>
              <a:rPr lang="en-GB" baseline="0" dirty="0" err="1" smtClean="0"/>
              <a:t>tabl</a:t>
            </a:r>
            <a:r>
              <a:rPr lang="en-GB" baseline="0" dirty="0" smtClean="0"/>
              <a:t> </a:t>
            </a:r>
            <a:r>
              <a:rPr lang="en-GB" baseline="0" dirty="0" err="1" smtClean="0"/>
              <a:t>fel</a:t>
            </a:r>
            <a:r>
              <a:rPr lang="en-GB" baseline="0" dirty="0" smtClean="0"/>
              <a:t> </a:t>
            </a:r>
            <a:r>
              <a:rPr lang="en-GB" baseline="0" dirty="0" err="1" smtClean="0"/>
              <a:t>yr</a:t>
            </a:r>
            <a:r>
              <a:rPr lang="en-GB" baseline="0" dirty="0" smtClean="0"/>
              <a:t> un </a:t>
            </a:r>
            <a:r>
              <a:rPr lang="en-GB" baseline="0" dirty="0" err="1" smtClean="0"/>
              <a:t>ar</a:t>
            </a:r>
            <a:r>
              <a:rPr lang="en-GB" baseline="0" dirty="0" smtClean="0"/>
              <a:t> y </a:t>
            </a:r>
            <a:r>
              <a:rPr lang="en-GB" baseline="0" dirty="0" err="1" smtClean="0"/>
              <a:t>sleid</a:t>
            </a:r>
            <a:r>
              <a:rPr lang="en-GB" baseline="0" dirty="0" smtClean="0"/>
              <a:t> hon. </a:t>
            </a:r>
          </a:p>
          <a:p>
            <a:r>
              <a:rPr lang="en-GB" baseline="0" dirty="0" smtClean="0"/>
              <a:t>ENGLISH:</a:t>
            </a:r>
          </a:p>
          <a:p>
            <a:r>
              <a:rPr lang="en-GB" baseline="0" dirty="0" smtClean="0"/>
              <a:t>What does inclusion mean to you?</a:t>
            </a:r>
          </a:p>
          <a:p>
            <a:r>
              <a:rPr lang="en-GB" baseline="0" dirty="0" smtClean="0"/>
              <a:t>Can you think of a time when you felt included and really part of a group you wanted to be with, such as being picked for your local football team or being invited to a party by the most popular member of your class. What feelings are associated with that experience?</a:t>
            </a:r>
          </a:p>
          <a:p>
            <a:r>
              <a:rPr lang="en-GB" baseline="0" dirty="0" smtClean="0"/>
              <a:t>Now thinks of a time when you were excluded from a social group, a team or family situation. How did that feel?</a:t>
            </a:r>
          </a:p>
          <a:p>
            <a:r>
              <a:rPr lang="en-GB" baseline="0" dirty="0" smtClean="0"/>
              <a:t>Jot down your feelings for both situations in a table similar to the one on the slide above. </a:t>
            </a:r>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7</a:t>
            </a:fld>
            <a:endParaRPr lang="en-GB"/>
          </a:p>
        </p:txBody>
      </p:sp>
    </p:spTree>
    <p:extLst>
      <p:ext uri="{BB962C8B-B14F-4D97-AF65-F5344CB8AC3E}">
        <p14:creationId xmlns:p14="http://schemas.microsoft.com/office/powerpoint/2010/main" val="176490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8</a:t>
            </a:fld>
            <a:endParaRPr lang="en-GB"/>
          </a:p>
        </p:txBody>
      </p:sp>
    </p:spTree>
    <p:extLst>
      <p:ext uri="{BB962C8B-B14F-4D97-AF65-F5344CB8AC3E}">
        <p14:creationId xmlns:p14="http://schemas.microsoft.com/office/powerpoint/2010/main" val="3998806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smtClean="0"/>
              <a:t>Darllenwch</a:t>
            </a:r>
            <a:r>
              <a:rPr lang="en-GB" dirty="0" smtClean="0"/>
              <a:t> y </a:t>
            </a:r>
            <a:r>
              <a:rPr lang="en-GB" dirty="0" err="1" smtClean="0"/>
              <a:t>dudalen</a:t>
            </a:r>
            <a:r>
              <a:rPr lang="en-GB" dirty="0" smtClean="0"/>
              <a:t> </a:t>
            </a:r>
            <a:r>
              <a:rPr lang="en-GB" dirty="0" err="1" smtClean="0"/>
              <a:t>gyntaf</a:t>
            </a:r>
            <a:r>
              <a:rPr lang="en-GB" dirty="0" smtClean="0"/>
              <a:t> ac </a:t>
            </a:r>
            <a:r>
              <a:rPr lang="en-GB" dirty="0" err="1" smtClean="0"/>
              <a:t>yna</a:t>
            </a:r>
            <a:r>
              <a:rPr lang="en-GB" dirty="0" smtClean="0"/>
              <a:t> </a:t>
            </a:r>
            <a:r>
              <a:rPr lang="en-GB" dirty="0" err="1" smtClean="0"/>
              <a:t>cwblhewch</a:t>
            </a:r>
            <a:r>
              <a:rPr lang="en-GB" dirty="0" smtClean="0"/>
              <a:t> y </a:t>
            </a:r>
            <a:r>
              <a:rPr lang="en-GB" dirty="0" err="1" smtClean="0"/>
              <a:t>cwis</a:t>
            </a:r>
            <a:r>
              <a:rPr lang="en-GB" dirty="0" smtClean="0"/>
              <a:t> </a:t>
            </a:r>
            <a:r>
              <a:rPr lang="en-GB" dirty="0" err="1" smtClean="0"/>
              <a:t>byr</a:t>
            </a:r>
            <a:r>
              <a:rPr lang="en-GB" dirty="0" smtClean="0"/>
              <a:t> </a:t>
            </a:r>
            <a:r>
              <a:rPr lang="en-GB" dirty="0" err="1" smtClean="0"/>
              <a:t>ar</a:t>
            </a:r>
            <a:r>
              <a:rPr lang="en-GB" dirty="0" smtClean="0"/>
              <a:t> </a:t>
            </a:r>
            <a:r>
              <a:rPr lang="en-GB" dirty="0" err="1" smtClean="0"/>
              <a:t>yr</a:t>
            </a:r>
            <a:r>
              <a:rPr lang="en-GB" dirty="0" smtClean="0"/>
              <a:t> ail </a:t>
            </a:r>
            <a:r>
              <a:rPr lang="en-GB" dirty="0" err="1" smtClean="0"/>
              <a:t>dudalen</a:t>
            </a:r>
            <a:r>
              <a:rPr lang="en-GB" dirty="0" smtClean="0"/>
              <a:t>. </a:t>
            </a:r>
            <a:r>
              <a:rPr lang="en-GB" dirty="0" err="1" smtClean="0"/>
              <a:t>Cyfeirio</a:t>
            </a:r>
            <a:r>
              <a:rPr lang="en-GB" baseline="0" dirty="0" smtClean="0"/>
              <a:t> at </a:t>
            </a:r>
            <a:r>
              <a:rPr lang="en-GB" baseline="0" dirty="0" err="1" smtClean="0"/>
              <a:t>oedolion</a:t>
            </a:r>
            <a:r>
              <a:rPr lang="en-GB" baseline="0" dirty="0" smtClean="0"/>
              <a:t> </a:t>
            </a:r>
            <a:r>
              <a:rPr lang="en-GB" baseline="0" dirty="0" err="1" smtClean="0"/>
              <a:t>wneir</a:t>
            </a:r>
            <a:r>
              <a:rPr lang="en-GB" baseline="0" dirty="0" smtClean="0"/>
              <a:t> </a:t>
            </a:r>
            <a:r>
              <a:rPr lang="en-GB" baseline="0" dirty="0" err="1" smtClean="0"/>
              <a:t>yma</a:t>
            </a:r>
            <a:r>
              <a:rPr lang="en-GB" baseline="0" dirty="0" smtClean="0"/>
              <a:t> </a:t>
            </a:r>
            <a:r>
              <a:rPr lang="en-GB" baseline="0" dirty="0" err="1" smtClean="0"/>
              <a:t>ond</a:t>
            </a:r>
            <a:r>
              <a:rPr lang="en-GB" baseline="0" dirty="0" smtClean="0"/>
              <a:t> </a:t>
            </a:r>
            <a:r>
              <a:rPr lang="en-GB" baseline="0" dirty="0" err="1" smtClean="0"/>
              <a:t>sut</a:t>
            </a:r>
            <a:r>
              <a:rPr lang="en-GB" baseline="0" dirty="0" smtClean="0"/>
              <a:t> </a:t>
            </a:r>
            <a:r>
              <a:rPr lang="en-GB" baseline="0" dirty="0" err="1" smtClean="0"/>
              <a:t>allech</a:t>
            </a:r>
            <a:r>
              <a:rPr lang="en-GB" baseline="0" dirty="0" smtClean="0"/>
              <a:t> chi </a:t>
            </a:r>
            <a:r>
              <a:rPr lang="en-GB" baseline="0" dirty="0" err="1" smtClean="0"/>
              <a:t>drosglwyddo</a:t>
            </a:r>
            <a:r>
              <a:rPr lang="en-GB" baseline="0" dirty="0" smtClean="0"/>
              <a:t> </a:t>
            </a:r>
            <a:r>
              <a:rPr lang="en-GB" baseline="0" dirty="0" err="1" smtClean="0"/>
              <a:t>hyn</a:t>
            </a:r>
            <a:r>
              <a:rPr lang="en-GB" baseline="0" dirty="0" smtClean="0"/>
              <a:t> </a:t>
            </a:r>
            <a:r>
              <a:rPr lang="en-GB" baseline="0" dirty="0" err="1" smtClean="0"/>
              <a:t>i</a:t>
            </a:r>
            <a:r>
              <a:rPr lang="en-GB" baseline="0" dirty="0" smtClean="0"/>
              <a:t> </a:t>
            </a:r>
            <a:r>
              <a:rPr lang="en-GB" baseline="0" dirty="0" err="1" smtClean="0"/>
              <a:t>gyd-destun</a:t>
            </a:r>
            <a:r>
              <a:rPr lang="en-GB" baseline="0" dirty="0" smtClean="0"/>
              <a:t> </a:t>
            </a:r>
            <a:r>
              <a:rPr lang="en-GB" baseline="0" dirty="0" err="1" smtClean="0"/>
              <a:t>addysg</a:t>
            </a:r>
            <a:r>
              <a:rPr lang="en-GB" baseline="0" dirty="0" smtClean="0"/>
              <a:t> ac </a:t>
            </a:r>
            <a:r>
              <a:rPr lang="en-GB" baseline="0" dirty="0" err="1" smtClean="0"/>
              <a:t>ysgolion</a:t>
            </a:r>
            <a:r>
              <a:rPr lang="en-GB" baseline="0" dirty="0" smtClean="0"/>
              <a:t>.  </a:t>
            </a:r>
            <a:r>
              <a:rPr lang="en-GB" baseline="0" dirty="0" err="1" smtClean="0"/>
              <a:t>Meddyliwch</a:t>
            </a:r>
            <a:r>
              <a:rPr lang="en-GB" baseline="0" dirty="0" smtClean="0"/>
              <a:t> am 3 </a:t>
            </a:r>
            <a:r>
              <a:rPr lang="en-GB" baseline="0" dirty="0" err="1" smtClean="0"/>
              <a:t>enghraifft</a:t>
            </a:r>
            <a:r>
              <a:rPr lang="en-GB" baseline="0" dirty="0" smtClean="0"/>
              <a:t>.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the first page and then complete the short quiz on the second page.  This refers</a:t>
            </a:r>
            <a:r>
              <a:rPr lang="en-GB" baseline="0" dirty="0" smtClean="0"/>
              <a:t> to adults but how could you transfer this to an education and school context. Think of 3 examples. </a:t>
            </a:r>
            <a:endParaRPr lang="en-GB" dirty="0" smtClean="0"/>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10</a:t>
            </a:fld>
            <a:endParaRPr lang="en-GB"/>
          </a:p>
        </p:txBody>
      </p:sp>
    </p:spTree>
    <p:extLst>
      <p:ext uri="{BB962C8B-B14F-4D97-AF65-F5344CB8AC3E}">
        <p14:creationId xmlns:p14="http://schemas.microsoft.com/office/powerpoint/2010/main" val="2999534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CYMRAEG:</a:t>
            </a:r>
          </a:p>
          <a:p>
            <a:r>
              <a:rPr lang="en-GB" sz="1200" kern="1200" dirty="0" err="1" smtClean="0">
                <a:solidFill>
                  <a:schemeClr val="tx1"/>
                </a:solidFill>
                <a:effectLst/>
                <a:latin typeface="+mn-lt"/>
                <a:ea typeface="+mn-ea"/>
                <a:cs typeface="+mn-cs"/>
              </a:rPr>
              <a:t>Darllenwch</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ddau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astudiaeth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achos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gwnewch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nodiadau</a:t>
            </a:r>
            <a:r>
              <a:rPr lang="en-GB" sz="1200" kern="1200" dirty="0" smtClean="0">
                <a:solidFill>
                  <a:schemeClr val="tx1"/>
                </a:solidFill>
                <a:effectLst/>
                <a:latin typeface="+mn-lt"/>
                <a:ea typeface="+mn-ea"/>
                <a:cs typeface="+mn-cs"/>
              </a:rPr>
              <a:t> am y </a:t>
            </a:r>
            <a:r>
              <a:rPr lang="en-GB" sz="1200" kern="1200" dirty="0" err="1" smtClean="0">
                <a:solidFill>
                  <a:schemeClr val="tx1"/>
                </a:solidFill>
                <a:effectLst/>
                <a:latin typeface="+mn-lt"/>
                <a:ea typeface="+mn-ea"/>
                <a:cs typeface="+mn-cs"/>
              </a:rPr>
              <a:t>canlynol</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Beth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union </a:t>
            </a:r>
            <a:r>
              <a:rPr lang="en-GB" sz="1200" kern="1200" dirty="0" err="1" smtClean="0">
                <a:solidFill>
                  <a:schemeClr val="tx1"/>
                </a:solidFill>
                <a:effectLst/>
                <a:latin typeface="+mn-lt"/>
                <a:ea typeface="+mn-ea"/>
                <a:cs typeface="+mn-cs"/>
              </a:rPr>
              <a:t>yw’r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enghreifftiau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rhagorol</a:t>
            </a:r>
            <a:r>
              <a:rPr lang="en-GB" sz="1200" kern="1200" dirty="0" smtClean="0">
                <a:solidFill>
                  <a:schemeClr val="tx1"/>
                </a:solidFill>
                <a:effectLst/>
                <a:latin typeface="+mn-lt"/>
                <a:ea typeface="+mn-ea"/>
                <a:cs typeface="+mn-cs"/>
              </a:rPr>
              <a:t> o </a:t>
            </a:r>
            <a:r>
              <a:rPr lang="en-GB" sz="1200" kern="1200" dirty="0" err="1" smtClean="0">
                <a:solidFill>
                  <a:schemeClr val="tx1"/>
                </a:solidFill>
                <a:effectLst/>
                <a:latin typeface="+mn-lt"/>
                <a:ea typeface="+mn-ea"/>
                <a:cs typeface="+mn-cs"/>
              </a:rPr>
              <a:t>arfer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cynhwysol</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amlinellir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a:t>
            </a:r>
          </a:p>
          <a:p>
            <a:r>
              <a:rPr lang="en-GB" sz="1200" kern="1200" dirty="0" err="1" smtClean="0">
                <a:solidFill>
                  <a:schemeClr val="tx1"/>
                </a:solidFill>
                <a:effectLst/>
                <a:latin typeface="+mn-lt"/>
                <a:ea typeface="+mn-ea"/>
                <a:cs typeface="+mn-cs"/>
              </a:rPr>
              <a:t>Ysgrifennwch</a:t>
            </a:r>
            <a:r>
              <a:rPr lang="en-GB" sz="1200" kern="1200" dirty="0" smtClean="0">
                <a:solidFill>
                  <a:schemeClr val="tx1"/>
                </a:solidFill>
                <a:effectLst/>
                <a:latin typeface="+mn-lt"/>
                <a:ea typeface="+mn-ea"/>
                <a:cs typeface="+mn-cs"/>
              </a:rPr>
              <a:t> 3-4 </a:t>
            </a:r>
            <a:r>
              <a:rPr lang="en-GB" sz="1200" kern="1200" dirty="0" err="1" smtClean="0">
                <a:solidFill>
                  <a:schemeClr val="tx1"/>
                </a:solidFill>
                <a:effectLst/>
                <a:latin typeface="+mn-lt"/>
                <a:ea typeface="+mn-ea"/>
                <a:cs typeface="+mn-cs"/>
              </a:rPr>
              <a:t>pwynt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allweddol</a:t>
            </a:r>
            <a:r>
              <a:rPr lang="en-GB" sz="1200" kern="1200" dirty="0" smtClean="0">
                <a:solidFill>
                  <a:schemeClr val="tx1"/>
                </a:solidFill>
                <a:effectLst/>
                <a:latin typeface="+mn-lt"/>
                <a:ea typeface="+mn-ea"/>
                <a:cs typeface="+mn-cs"/>
              </a:rPr>
              <a:t> am y </a:t>
            </a:r>
            <a:r>
              <a:rPr lang="en-GB" sz="1200" kern="1200" dirty="0" err="1" smtClean="0">
                <a:solidFill>
                  <a:schemeClr val="tx1"/>
                </a:solidFill>
                <a:effectLst/>
                <a:latin typeface="+mn-lt"/>
                <a:ea typeface="+mn-ea"/>
                <a:cs typeface="+mn-cs"/>
              </a:rPr>
              <a:t>ddau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astudiaeth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achos</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A </a:t>
            </a:r>
            <a:r>
              <a:rPr lang="en-GB" sz="1200" kern="1200" dirty="0" err="1" smtClean="0">
                <a:solidFill>
                  <a:schemeClr val="tx1"/>
                </a:solidFill>
                <a:effectLst/>
                <a:latin typeface="+mn-lt"/>
                <a:ea typeface="+mn-ea"/>
                <a:cs typeface="+mn-cs"/>
              </a:rPr>
              <a:t>oes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unrhyw</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bwyntiau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allweddol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byddwch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weithredu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ymarfer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hunan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ysgol</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Beth </a:t>
            </a:r>
            <a:r>
              <a:rPr lang="en-GB" sz="1200" kern="1200" dirty="0" err="1" smtClean="0">
                <a:solidFill>
                  <a:schemeClr val="tx1"/>
                </a:solidFill>
                <a:effectLst/>
                <a:latin typeface="+mn-lt"/>
                <a:ea typeface="+mn-ea"/>
                <a:cs typeface="+mn-cs"/>
              </a:rPr>
              <a:t>dybiwch</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fydd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heriau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mwyaf</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i</a:t>
            </a:r>
            <a:r>
              <a:rPr lang="en-GB" sz="1200" kern="1200" dirty="0" smtClean="0">
                <a:solidFill>
                  <a:schemeClr val="tx1"/>
                </a:solidFill>
                <a:effectLst/>
                <a:latin typeface="+mn-lt"/>
                <a:ea typeface="+mn-ea"/>
                <a:cs typeface="+mn-cs"/>
              </a:rPr>
              <a:t> chi o ran </a:t>
            </a:r>
            <a:r>
              <a:rPr lang="en-GB" sz="1200" kern="1200" dirty="0" err="1" smtClean="0">
                <a:solidFill>
                  <a:schemeClr val="tx1"/>
                </a:solidFill>
                <a:effectLst/>
                <a:latin typeface="+mn-lt"/>
                <a:ea typeface="+mn-ea"/>
                <a:cs typeface="+mn-cs"/>
              </a:rPr>
              <a:t>gweithredu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ymarfer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cynhwysol</a:t>
            </a:r>
            <a:r>
              <a:rPr lang="en-GB" sz="1200" kern="1200" dirty="0" smtClean="0">
                <a:solidFill>
                  <a:schemeClr val="tx1"/>
                </a:solidFill>
                <a:effectLst/>
                <a:latin typeface="+mn-lt"/>
                <a:ea typeface="+mn-ea"/>
                <a:cs typeface="+mn-cs"/>
              </a:rPr>
              <a:t>?</a:t>
            </a:r>
          </a:p>
          <a:p>
            <a:r>
              <a:rPr lang="en-GB" sz="1200" kern="1200" dirty="0" err="1" smtClean="0">
                <a:solidFill>
                  <a:schemeClr val="tx1"/>
                </a:solidFill>
                <a:effectLst/>
                <a:latin typeface="+mn-lt"/>
                <a:ea typeface="+mn-ea"/>
                <a:cs typeface="+mn-cs"/>
              </a:rPr>
              <a:t>Cymrwch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amser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ddarllen</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chwblhau’r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dasg</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 </a:t>
            </a:r>
          </a:p>
          <a:p>
            <a:endParaRPr lang="en-GB" dirty="0" smtClean="0"/>
          </a:p>
          <a:p>
            <a:r>
              <a:rPr lang="en-GB" dirty="0" smtClean="0"/>
              <a:t>ENGLISH</a:t>
            </a:r>
          </a:p>
          <a:p>
            <a:r>
              <a:rPr lang="en-GB" dirty="0" smtClean="0"/>
              <a:t>Read these two short case studies.</a:t>
            </a:r>
          </a:p>
          <a:p>
            <a:r>
              <a:rPr lang="en-GB" dirty="0" smtClean="0"/>
              <a:t>Make notes regarding the following:</a:t>
            </a:r>
          </a:p>
          <a:p>
            <a:r>
              <a:rPr lang="en-GB" baseline="0" dirty="0" smtClean="0"/>
              <a:t>What exactly are the excellent examples of inclusive practice outlined here?  Write down 3-4 key points for each case study.</a:t>
            </a:r>
          </a:p>
          <a:p>
            <a:r>
              <a:rPr lang="en-GB" baseline="0" dirty="0" smtClean="0"/>
              <a:t>Are there any key points here that you would take into your own practice in school?</a:t>
            </a:r>
          </a:p>
          <a:p>
            <a:r>
              <a:rPr lang="en-GB" baseline="0" dirty="0" smtClean="0"/>
              <a:t>What do you think would be the key challenges for you in implementing inclusive practice?</a:t>
            </a:r>
          </a:p>
          <a:p>
            <a:r>
              <a:rPr lang="en-GB" baseline="0" dirty="0" smtClean="0"/>
              <a:t>Take your time to read and complete this task. </a:t>
            </a:r>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11</a:t>
            </a:fld>
            <a:endParaRPr lang="en-GB"/>
          </a:p>
        </p:txBody>
      </p:sp>
    </p:spTree>
    <p:extLst>
      <p:ext uri="{BB962C8B-B14F-4D97-AF65-F5344CB8AC3E}">
        <p14:creationId xmlns:p14="http://schemas.microsoft.com/office/powerpoint/2010/main" val="579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12</a:t>
            </a:fld>
            <a:endParaRPr lang="en-GB"/>
          </a:p>
        </p:txBody>
      </p:sp>
    </p:spTree>
    <p:extLst>
      <p:ext uri="{BB962C8B-B14F-4D97-AF65-F5344CB8AC3E}">
        <p14:creationId xmlns:p14="http://schemas.microsoft.com/office/powerpoint/2010/main" val="2789165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 Centred</a:t>
            </a:r>
            <a:r>
              <a:rPr lang="en-GB" baseline="0" dirty="0" smtClean="0"/>
              <a:t> planning </a:t>
            </a:r>
            <a:r>
              <a:rPr lang="en-GB" sz="1200" kern="1200" dirty="0" smtClean="0">
                <a:solidFill>
                  <a:schemeClr val="tx1"/>
                </a:solidFill>
                <a:effectLst/>
                <a:latin typeface="+mn-lt"/>
                <a:ea typeface="+mn-ea"/>
                <a:cs typeface="+mn-cs"/>
              </a:rPr>
              <a:t>means focussing on all aspects of your child’s life and progress.</a:t>
            </a:r>
          </a:p>
          <a:p>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is not a formal meeting</a:t>
            </a:r>
            <a:r>
              <a:rPr lang="en-GB" sz="1200" kern="1200" baseline="0" dirty="0" smtClean="0">
                <a:solidFill>
                  <a:schemeClr val="tx1"/>
                </a:solidFill>
                <a:effectLst/>
                <a:latin typeface="+mn-lt"/>
                <a:ea typeface="+mn-ea"/>
                <a:cs typeface="+mn-cs"/>
              </a:rPr>
              <a:t> and i</a:t>
            </a:r>
            <a:r>
              <a:rPr lang="en-GB" sz="1200" kern="1200" dirty="0" smtClean="0">
                <a:solidFill>
                  <a:schemeClr val="tx1"/>
                </a:solidFill>
                <a:effectLst/>
                <a:latin typeface="+mn-lt"/>
                <a:ea typeface="+mn-ea"/>
                <a:cs typeface="+mn-cs"/>
              </a:rPr>
              <a:t>t is an opportunity to bring</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together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everyone who supports your child and celebrate their achievements, as well as discussing any anxieties that they may have about the future. </a:t>
            </a:r>
          </a:p>
          <a:p>
            <a:r>
              <a:rPr lang="en-GB" baseline="0" dirty="0" smtClean="0"/>
              <a:t>It is quite simply bringing it back to the young person – what do things look like from their perspective and those closest to them. Giving them choice and control over their lives. Doing it WITH THEM not FOR THEM.</a:t>
            </a:r>
          </a:p>
          <a:p>
            <a:endParaRPr lang="en-GB" baseline="0" dirty="0" smtClean="0"/>
          </a:p>
          <a:p>
            <a:r>
              <a:rPr lang="en-GB" baseline="0" dirty="0" smtClean="0"/>
              <a:t>It looks at all the support around that person in an holistic way – this is not just about reports and recommendations this is about bringing in it back to </a:t>
            </a:r>
            <a:r>
              <a:rPr lang="en-GB" baseline="0" dirty="0" err="1" smtClean="0"/>
              <a:t>whats</a:t>
            </a:r>
            <a:r>
              <a:rPr lang="en-GB" baseline="0" dirty="0" smtClean="0"/>
              <a:t> important for the young person – giving them a voice and making them feel valued and part of any plan that exists around them. We are most motivated when we feel in control.</a:t>
            </a:r>
          </a:p>
          <a:p>
            <a:endParaRPr lang="en-GB" baseline="0" dirty="0" smtClean="0"/>
          </a:p>
          <a:p>
            <a:r>
              <a:rPr lang="en-GB" baseline="0" dirty="0" smtClean="0"/>
              <a:t>IEP  example – to write my own </a:t>
            </a:r>
            <a:r>
              <a:rPr lang="en-GB" baseline="0" dirty="0" err="1" smtClean="0"/>
              <a:t>christmas</a:t>
            </a:r>
            <a:r>
              <a:rPr lang="en-GB" baseline="0" dirty="0" smtClean="0"/>
              <a:t> cards instead of learn the next five words. </a:t>
            </a:r>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13</a:t>
            </a:fld>
            <a:endParaRPr lang="en-US" dirty="0"/>
          </a:p>
        </p:txBody>
      </p:sp>
    </p:spTree>
    <p:extLst>
      <p:ext uri="{BB962C8B-B14F-4D97-AF65-F5344CB8AC3E}">
        <p14:creationId xmlns:p14="http://schemas.microsoft.com/office/powerpoint/2010/main" val="3268101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Overview – What people like and Admire.</a:t>
            </a:r>
          </a:p>
          <a:p>
            <a:r>
              <a:rPr lang="en-GB" dirty="0" smtClean="0"/>
              <a:t>	</a:t>
            </a:r>
            <a:r>
              <a:rPr lang="en-GB" dirty="0" err="1" smtClean="0"/>
              <a:t>Whats</a:t>
            </a:r>
            <a:r>
              <a:rPr lang="en-GB" dirty="0" smtClean="0"/>
              <a:t> important to me</a:t>
            </a:r>
          </a:p>
          <a:p>
            <a:r>
              <a:rPr lang="en-GB" dirty="0" smtClean="0"/>
              <a:t>	What’s</a:t>
            </a:r>
            <a:r>
              <a:rPr lang="en-GB" baseline="0" dirty="0" smtClean="0"/>
              <a:t> important for me</a:t>
            </a:r>
            <a:endParaRPr lang="en-GB" dirty="0" smtClean="0"/>
          </a:p>
          <a:p>
            <a:r>
              <a:rPr lang="en-GB" dirty="0" smtClean="0"/>
              <a:t>	How</a:t>
            </a:r>
            <a:r>
              <a:rPr lang="en-GB" baseline="0" dirty="0" smtClean="0"/>
              <a:t> I want to be supported</a:t>
            </a:r>
          </a:p>
          <a:p>
            <a:r>
              <a:rPr lang="en-GB" baseline="0" dirty="0" smtClean="0"/>
              <a:t>Share template. </a:t>
            </a:r>
          </a:p>
        </p:txBody>
      </p:sp>
      <p:sp>
        <p:nvSpPr>
          <p:cNvPr id="4" name="Slide Number Placeholder 3"/>
          <p:cNvSpPr>
            <a:spLocks noGrp="1"/>
          </p:cNvSpPr>
          <p:nvPr>
            <p:ph type="sldNum" sz="quarter" idx="10"/>
          </p:nvPr>
        </p:nvSpPr>
        <p:spPr/>
        <p:txBody>
          <a:bodyPr/>
          <a:lstStyle/>
          <a:p>
            <a:fld id="{75F972E0-5198-46C6-8EFE-44A646AD96EF}" type="slidenum">
              <a:rPr lang="en-US" smtClean="0"/>
              <a:t>14</a:t>
            </a:fld>
            <a:endParaRPr lang="en-US" dirty="0"/>
          </a:p>
        </p:txBody>
      </p:sp>
    </p:spTree>
    <p:extLst>
      <p:ext uri="{BB962C8B-B14F-4D97-AF65-F5344CB8AC3E}">
        <p14:creationId xmlns:p14="http://schemas.microsoft.com/office/powerpoint/2010/main" val="1930542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Crewch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Broffil</a:t>
            </a:r>
            <a:r>
              <a:rPr lang="en-GB" sz="1200" kern="1200" dirty="0" smtClean="0">
                <a:solidFill>
                  <a:schemeClr val="tx1"/>
                </a:solidFill>
                <a:effectLst/>
                <a:latin typeface="+mn-lt"/>
                <a:ea typeface="+mn-ea"/>
                <a:cs typeface="+mn-cs"/>
              </a:rPr>
              <a:t> Un </a:t>
            </a:r>
            <a:r>
              <a:rPr lang="en-GB" sz="1200" kern="1200" dirty="0" err="1" smtClean="0">
                <a:solidFill>
                  <a:schemeClr val="tx1"/>
                </a:solidFill>
                <a:effectLst/>
                <a:latin typeface="+mn-lt"/>
                <a:ea typeface="+mn-ea"/>
                <a:cs typeface="+mn-cs"/>
              </a:rPr>
              <a:t>Tudalen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cyfer</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hunan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fel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myfyriwr</a:t>
            </a:r>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Naill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gyfrifiadur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neu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gyda</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llaw</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lluniwch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dempled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Proffil</a:t>
            </a:r>
            <a:r>
              <a:rPr lang="en-GB" sz="1200" kern="1200" dirty="0" smtClean="0">
                <a:solidFill>
                  <a:schemeClr val="tx1"/>
                </a:solidFill>
                <a:effectLst/>
                <a:latin typeface="+mn-lt"/>
                <a:ea typeface="+mn-ea"/>
                <a:cs typeface="+mn-cs"/>
              </a:rPr>
              <a:t> un </a:t>
            </a:r>
            <a:r>
              <a:rPr lang="en-GB" sz="1200" kern="1200" dirty="0" err="1" smtClean="0">
                <a:solidFill>
                  <a:schemeClr val="tx1"/>
                </a:solidFill>
                <a:effectLst/>
                <a:latin typeface="+mn-lt"/>
                <a:ea typeface="+mn-ea"/>
                <a:cs typeface="+mn-cs"/>
              </a:rPr>
              <a:t>Tudalen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gan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ddefnyddio’r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penawdau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uchod</a:t>
            </a:r>
            <a:r>
              <a:rPr lang="en-GB" sz="1200" kern="1200" dirty="0" smtClean="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Meddyliwch</a:t>
            </a:r>
            <a:r>
              <a:rPr lang="en-GB" sz="1200" kern="1200" dirty="0" smtClean="0">
                <a:solidFill>
                  <a:schemeClr val="tx1"/>
                </a:solidFill>
                <a:effectLst/>
                <a:latin typeface="+mn-lt"/>
                <a:ea typeface="+mn-ea"/>
                <a:cs typeface="+mn-cs"/>
              </a:rPr>
              <a:t> am </a:t>
            </a:r>
            <a:r>
              <a:rPr lang="en-GB" sz="1200" kern="1200" dirty="0" err="1" smtClean="0">
                <a:solidFill>
                  <a:schemeClr val="tx1"/>
                </a:solidFill>
                <a:effectLst/>
                <a:latin typeface="+mn-lt"/>
                <a:ea typeface="+mn-ea"/>
                <a:cs typeface="+mn-cs"/>
              </a:rPr>
              <a:t>beth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sy’n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bwysig</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i</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hyn</a:t>
            </a:r>
            <a:r>
              <a:rPr lang="en-GB" sz="1200" kern="1200" dirty="0" smtClean="0">
                <a:solidFill>
                  <a:schemeClr val="tx1"/>
                </a:solidFill>
                <a:effectLst/>
                <a:latin typeface="+mn-lt"/>
                <a:ea typeface="+mn-ea"/>
                <a:cs typeface="+mn-cs"/>
              </a:rPr>
              <a:t> o </a:t>
            </a:r>
            <a:r>
              <a:rPr lang="en-GB" sz="1200" kern="1200" dirty="0" err="1" smtClean="0">
                <a:solidFill>
                  <a:schemeClr val="tx1"/>
                </a:solidFill>
                <a:effectLst/>
                <a:latin typeface="+mn-lt"/>
                <a:ea typeface="+mn-ea"/>
                <a:cs typeface="+mn-cs"/>
              </a:rPr>
              <a:t>bryd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ddechrau’r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cwrs</a:t>
            </a:r>
            <a:r>
              <a:rPr lang="en-GB" sz="1200" kern="1200" dirty="0" smtClean="0">
                <a:solidFill>
                  <a:schemeClr val="tx1"/>
                </a:solidFill>
                <a:effectLst/>
                <a:latin typeface="+mn-lt"/>
                <a:ea typeface="+mn-ea"/>
                <a:cs typeface="+mn-cs"/>
              </a:rPr>
              <a:t> TAR a </a:t>
            </a:r>
            <a:r>
              <a:rPr lang="en-GB" sz="1200" kern="1200" dirty="0" err="1" smtClean="0">
                <a:solidFill>
                  <a:schemeClr val="tx1"/>
                </a:solidFill>
                <a:effectLst/>
                <a:latin typeface="+mn-lt"/>
                <a:ea typeface="+mn-ea"/>
                <a:cs typeface="+mn-cs"/>
              </a:rPr>
              <a:t>nodwch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pwy</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neu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sydd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angen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arnoch</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mwyn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cefnogi</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ystod</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flwyddyn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atebion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ffon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helpu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gyda’r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pennawd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hoffi</a:t>
            </a:r>
            <a:r>
              <a:rPr lang="en-GB" sz="1200" kern="1200" dirty="0" smtClean="0">
                <a:solidFill>
                  <a:schemeClr val="tx1"/>
                </a:solidFill>
                <a:effectLst/>
                <a:latin typeface="+mn-lt"/>
                <a:ea typeface="+mn-ea"/>
                <a:cs typeface="+mn-cs"/>
              </a:rPr>
              <a:t> ac </a:t>
            </a:r>
            <a:r>
              <a:rPr lang="en-GB" sz="1200" kern="1200" dirty="0" err="1" smtClean="0">
                <a:solidFill>
                  <a:schemeClr val="tx1"/>
                </a:solidFill>
                <a:effectLst/>
                <a:latin typeface="+mn-lt"/>
                <a:ea typeface="+mn-ea"/>
                <a:cs typeface="+mn-cs"/>
              </a:rPr>
              <a:t>edmygu</a:t>
            </a:r>
            <a:r>
              <a:rPr lang="en-GB" sz="1200" kern="1200" dirty="0" smtClean="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15</a:t>
            </a:fld>
            <a:endParaRPr lang="en-GB"/>
          </a:p>
        </p:txBody>
      </p:sp>
    </p:spTree>
    <p:extLst>
      <p:ext uri="{BB962C8B-B14F-4D97-AF65-F5344CB8AC3E}">
        <p14:creationId xmlns:p14="http://schemas.microsoft.com/office/powerpoint/2010/main" val="290099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2984C16-EB92-46EF-99FE-A99DAB8919E7}" type="datetimeFigureOut">
              <a:rPr lang="en-GB" smtClean="0"/>
              <a:t>13/09/2020</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7BD60CF-DC41-4F19-AA8F-9786EE53F924}"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872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2984C16-EB92-46EF-99FE-A99DAB8919E7}" type="datetimeFigureOut">
              <a:rPr lang="en-GB" smtClean="0"/>
              <a:t>13/09/2020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60411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2984C16-EB92-46EF-99FE-A99DAB8919E7}" type="datetimeFigureOut">
              <a:rPr lang="en-GB" smtClean="0"/>
              <a:t>13/09/2020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6290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2984C16-EB92-46EF-99FE-A99DAB8919E7}" type="datetimeFigureOut">
              <a:rPr lang="en-GB" smtClean="0"/>
              <a:t>13/09/2020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93594140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2984C16-EB92-46EF-99FE-A99DAB8919E7}" type="datetimeFigureOut">
              <a:rPr lang="en-GB" smtClean="0"/>
              <a:t>13/09/2020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132432342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2984C16-EB92-46EF-99FE-A99DAB8919E7}" type="datetimeFigureOut">
              <a:rPr lang="en-GB" smtClean="0"/>
              <a:t>13/09/2020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306113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984C16-EB92-46EF-99FE-A99DAB8919E7}" type="datetimeFigureOut">
              <a:rPr lang="en-GB" smtClean="0"/>
              <a:t>13/09/2020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3582648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2984C16-EB92-46EF-99FE-A99DAB8919E7}" type="datetimeFigureOut">
              <a:rPr lang="en-GB" smtClean="0"/>
              <a:t>13/09/2020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257568342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2984C16-EB92-46EF-99FE-A99DAB8919E7}" type="datetimeFigureOut">
              <a:rPr lang="en-GB" smtClean="0"/>
              <a:t>13/09/2020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1357746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2984C16-EB92-46EF-99FE-A99DAB8919E7}" type="datetimeFigureOut">
              <a:rPr lang="en-GB" smtClean="0"/>
              <a:t>13/09/2020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13326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2984C16-EB92-46EF-99FE-A99DAB8919E7}" type="datetimeFigureOut">
              <a:rPr lang="en-GB" smtClean="0"/>
              <a:t>13/09/2020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2245699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86252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2984C16-EB92-46EF-99FE-A99DAB8919E7}" type="datetimeFigureOut">
              <a:rPr lang="en-GB" smtClean="0"/>
              <a:t>13/09/2020</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97BD60CF-DC41-4F19-AA8F-9786EE53F924}" type="slidenum">
              <a:rPr lang="en-GB" smtClean="0"/>
              <a:t>‹#›</a:t>
            </a:fld>
            <a:endParaRPr lang="en-GB"/>
          </a:p>
        </p:txBody>
      </p:sp>
    </p:spTree>
    <p:extLst>
      <p:ext uri="{BB962C8B-B14F-4D97-AF65-F5344CB8AC3E}">
        <p14:creationId xmlns:p14="http://schemas.microsoft.com/office/powerpoint/2010/main" val="28555887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mailto:n.ryder@uwtsd.ac.uk" TargetMode="Externa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6.xml"/><Relationship Id="rId7" Type="http://schemas.openxmlformats.org/officeDocument/2006/relationships/image" Target="../media/image10.jpeg"/><Relationship Id="rId12"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jpeg"/><Relationship Id="rId11" Type="http://schemas.openxmlformats.org/officeDocument/2006/relationships/hyperlink" Target="http://resource.download.wjec.co.uk.s3.amazonaws.com/vtc/2018-19/HSC18-19_2-3/_multi-lang/unit02/6-differences-between-the-medical-and-social-models-of-disability.html" TargetMode="External"/><Relationship Id="rId5" Type="http://schemas.openxmlformats.org/officeDocument/2006/relationships/image" Target="../media/image8.png"/><Relationship Id="rId10" Type="http://schemas.openxmlformats.org/officeDocument/2006/relationships/hyperlink" Target="http://resource.download.wjec.co.uk.s3.amazonaws.com/vtc/2018-19/HSC18-19_2-3/_multi-lang/unit02/6-differences-between-the-medical-and-social-models-of-disability.html?lang=cy" TargetMode="External"/><Relationship Id="rId4" Type="http://schemas.openxmlformats.org/officeDocument/2006/relationships/notesSlide" Target="../notesSlides/notesSlide7.xml"/><Relationship Id="rId9"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hyperlink" Target="https://www.estyn.gov.wales/effective-practice/creating-pupil-support-network?_ga=2.163095355.604800973.1599749680-784121262.1599749680" TargetMode="External"/><Relationship Id="rId3" Type="http://schemas.openxmlformats.org/officeDocument/2006/relationships/slideLayout" Target="../slideLayouts/slideLayout4.xml"/><Relationship Id="rId7" Type="http://schemas.openxmlformats.org/officeDocument/2006/relationships/hyperlink" Target="https://www.estyn.gov.wales/effective-practice/highly-effective-graduated-response-promotes-inclusion-successfully?_ga=2.164143800.604800973.1599749680-78121262.1599749680"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estyn.llyw.cymru/arfer-effeithiol/creu-rhwydwaith-cymorth-disgyblion" TargetMode="External"/><Relationship Id="rId5" Type="http://schemas.openxmlformats.org/officeDocument/2006/relationships/hyperlink" Target="https://www.estyn.llyw.cymru/arfer-effeithiol/ymateb-graddedig-hynod-effeithiol-syn-hyrwyddo-cynhwysiant-yn-llwyddiannus" TargetMode="External"/><Relationship Id="rId4" Type="http://schemas.openxmlformats.org/officeDocument/2006/relationships/notesSlide" Target="../notesSlides/notesSlide8.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gwynedd.llyw.cymru/en/Residents/Schools-and-learning/AdditionalLearningNeeds.aspx" TargetMode="External"/><Relationship Id="rId5" Type="http://schemas.openxmlformats.org/officeDocument/2006/relationships/hyperlink" Target="https://www.youtube.com/watch?time_continue=21&amp;v=_n1sTvLdv8c" TargetMode="External"/><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hyperlink" Target="https://moodle.uwtsd.ac.uk/mod/chat/view.php?id=273591"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adnoddau.s3.eu-west-2.amazonaws.com/pdfs/CefnogiPobPlentyn.pdf" TargetMode="External"/><Relationship Id="rId2" Type="http://schemas.openxmlformats.org/officeDocument/2006/relationships/hyperlink" Target="https://llyw.cymru/sites/default/files/publications/2018-05/canllawiau-cynnwys-a-chynorthwyo-disgyblion_0.pdf" TargetMode="External"/><Relationship Id="rId1" Type="http://schemas.openxmlformats.org/officeDocument/2006/relationships/slideLayout" Target="../slideLayouts/slideLayout2.xml"/><Relationship Id="rId5" Type="http://schemas.openxmlformats.org/officeDocument/2006/relationships/hyperlink" Target="https://www.allfie.org.uk/?gclid=CjwKCAjwnef6BRAgEiwAgv8mQUp--HottObXocqetlVq73-tOcrj9Yps-iM3rlswxEG6KluZjw6x1hoCGQYQAvD_BwE" TargetMode="External"/><Relationship Id="rId4" Type="http://schemas.openxmlformats.org/officeDocument/2006/relationships/hyperlink" Target="https://gov.wales/sites/default/files/publications/2018-05/guidance-inclusion-and-pupil-support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8152" y="145576"/>
            <a:ext cx="11047862" cy="2308324"/>
          </a:xfrm>
          <a:prstGeom prst="rect">
            <a:avLst/>
          </a:prstGeom>
          <a:noFill/>
          <a:ln w="28575">
            <a:solidFill>
              <a:schemeClr val="bg1"/>
            </a:solidFill>
          </a:ln>
        </p:spPr>
        <p:txBody>
          <a:bodyPr wrap="square" rtlCol="0">
            <a:spAutoFit/>
          </a:bodyPr>
          <a:lstStyle/>
          <a:p>
            <a:pPr algn="ctr"/>
            <a:r>
              <a:rPr lang="en-GB" sz="3600" b="1" dirty="0" smtClean="0">
                <a:solidFill>
                  <a:schemeClr val="bg1"/>
                </a:solidFill>
              </a:rPr>
              <a:t>ECAD6007/C</a:t>
            </a:r>
          </a:p>
          <a:p>
            <a:pPr algn="ctr"/>
            <a:r>
              <a:rPr lang="en-GB" sz="3600" dirty="0" smtClean="0">
                <a:solidFill>
                  <a:schemeClr val="bg1"/>
                </a:solidFill>
              </a:rPr>
              <a:t>ADY 2 – Cefnogi </a:t>
            </a:r>
            <a:r>
              <a:rPr lang="en-GB" sz="3600" dirty="0" err="1" smtClean="0">
                <a:solidFill>
                  <a:schemeClr val="bg1"/>
                </a:solidFill>
              </a:rPr>
              <a:t>dysgwyr</a:t>
            </a:r>
            <a:r>
              <a:rPr lang="en-GB" sz="3600" dirty="0" smtClean="0">
                <a:solidFill>
                  <a:schemeClr val="bg1"/>
                </a:solidFill>
              </a:rPr>
              <a:t> ag ADY</a:t>
            </a:r>
          </a:p>
          <a:p>
            <a:pPr algn="ctr"/>
            <a:r>
              <a:rPr lang="en-GB" sz="3600" i="1" dirty="0" smtClean="0">
                <a:solidFill>
                  <a:schemeClr val="bg1"/>
                </a:solidFill>
              </a:rPr>
              <a:t>ALN 2 – Supporting learners with ALN </a:t>
            </a:r>
          </a:p>
          <a:p>
            <a:pPr algn="ctr"/>
            <a:r>
              <a:rPr lang="en-GB" sz="3600" dirty="0" smtClean="0">
                <a:solidFill>
                  <a:schemeClr val="accent1">
                    <a:lumMod val="60000"/>
                    <a:lumOff val="40000"/>
                  </a:schemeClr>
                </a:solidFill>
              </a:rPr>
              <a:t>Nanna Ryder </a:t>
            </a:r>
            <a:r>
              <a:rPr lang="en-GB" sz="3600" dirty="0" smtClean="0">
                <a:solidFill>
                  <a:schemeClr val="bg1"/>
                </a:solidFill>
              </a:rPr>
              <a:t>(</a:t>
            </a:r>
            <a:r>
              <a:rPr lang="en-GB" sz="3600" dirty="0" smtClean="0">
                <a:solidFill>
                  <a:schemeClr val="bg1"/>
                </a:solidFill>
                <a:hlinkClick r:id="rId5"/>
              </a:rPr>
              <a:t>n.ryder@uwtsd.ac.uk</a:t>
            </a:r>
            <a:r>
              <a:rPr lang="en-GB" sz="3600" dirty="0" smtClean="0">
                <a:solidFill>
                  <a:schemeClr val="bg1"/>
                </a:solidFill>
              </a:rPr>
              <a:t>)</a:t>
            </a:r>
          </a:p>
        </p:txBody>
      </p:sp>
      <p:sp>
        <p:nvSpPr>
          <p:cNvPr id="3" name="TextBox 2"/>
          <p:cNvSpPr txBox="1"/>
          <p:nvPr/>
        </p:nvSpPr>
        <p:spPr>
          <a:xfrm>
            <a:off x="257346" y="4542310"/>
            <a:ext cx="11668932" cy="1154162"/>
          </a:xfrm>
          <a:prstGeom prst="rect">
            <a:avLst/>
          </a:prstGeom>
          <a:noFill/>
          <a:ln w="28575">
            <a:solidFill>
              <a:schemeClr val="bg1"/>
            </a:solidFill>
          </a:ln>
        </p:spPr>
        <p:txBody>
          <a:bodyPr wrap="square" rtlCol="0">
            <a:spAutoFit/>
          </a:bodyPr>
          <a:lstStyle/>
          <a:p>
            <a:r>
              <a:rPr lang="en-GB" sz="2300" b="1" dirty="0" smtClean="0">
                <a:solidFill>
                  <a:schemeClr val="bg1"/>
                </a:solidFill>
              </a:rPr>
              <a:t>D.S. </a:t>
            </a:r>
            <a:r>
              <a:rPr lang="en-GB" sz="2300" b="1" dirty="0" err="1" smtClean="0">
                <a:solidFill>
                  <a:schemeClr val="bg1"/>
                </a:solidFill>
              </a:rPr>
              <a:t>Sesiwn</a:t>
            </a:r>
            <a:r>
              <a:rPr lang="en-GB" sz="2300" b="1" dirty="0" smtClean="0">
                <a:solidFill>
                  <a:schemeClr val="bg1"/>
                </a:solidFill>
              </a:rPr>
              <a:t> </a:t>
            </a:r>
            <a:r>
              <a:rPr lang="en-GB" sz="2300" b="1" dirty="0" err="1" smtClean="0">
                <a:solidFill>
                  <a:schemeClr val="bg1"/>
                </a:solidFill>
              </a:rPr>
              <a:t>anghydamserol</a:t>
            </a:r>
            <a:r>
              <a:rPr lang="en-GB" sz="2300" b="1" dirty="0" smtClean="0">
                <a:solidFill>
                  <a:schemeClr val="bg1"/>
                </a:solidFill>
              </a:rPr>
              <a:t> </a:t>
            </a:r>
            <a:r>
              <a:rPr lang="en-GB" sz="2300" b="1" dirty="0" err="1" smtClean="0">
                <a:solidFill>
                  <a:schemeClr val="bg1"/>
                </a:solidFill>
              </a:rPr>
              <a:t>yw</a:t>
            </a:r>
            <a:r>
              <a:rPr lang="en-GB" sz="2300" b="1" dirty="0" smtClean="0">
                <a:solidFill>
                  <a:schemeClr val="bg1"/>
                </a:solidFill>
              </a:rPr>
              <a:t> hon </a:t>
            </a:r>
            <a:r>
              <a:rPr lang="en-GB" sz="2300" b="1" dirty="0" err="1" smtClean="0">
                <a:solidFill>
                  <a:schemeClr val="bg1"/>
                </a:solidFill>
              </a:rPr>
              <a:t>gyda</a:t>
            </a:r>
            <a:r>
              <a:rPr lang="en-GB" sz="2300" b="1" dirty="0" smtClean="0">
                <a:solidFill>
                  <a:schemeClr val="bg1"/>
                </a:solidFill>
              </a:rPr>
              <a:t> </a:t>
            </a:r>
            <a:r>
              <a:rPr lang="en-GB" sz="2300" b="1" dirty="0" err="1" smtClean="0">
                <a:solidFill>
                  <a:schemeClr val="bg1"/>
                </a:solidFill>
              </a:rPr>
              <a:t>chyfres</a:t>
            </a:r>
            <a:r>
              <a:rPr lang="en-GB" sz="2300" b="1" dirty="0" smtClean="0">
                <a:solidFill>
                  <a:schemeClr val="bg1"/>
                </a:solidFill>
              </a:rPr>
              <a:t> o </a:t>
            </a:r>
            <a:r>
              <a:rPr lang="en-GB" sz="2300" b="1" dirty="0" err="1" smtClean="0">
                <a:solidFill>
                  <a:schemeClr val="bg1"/>
                </a:solidFill>
              </a:rPr>
              <a:t>dasgau</a:t>
            </a:r>
            <a:r>
              <a:rPr lang="en-GB" sz="2300" b="1" dirty="0" smtClean="0">
                <a:solidFill>
                  <a:schemeClr val="bg1"/>
                </a:solidFill>
              </a:rPr>
              <a:t> </a:t>
            </a:r>
            <a:r>
              <a:rPr lang="en-GB" sz="2300" b="1" dirty="0" err="1">
                <a:solidFill>
                  <a:schemeClr val="bg1"/>
                </a:solidFill>
              </a:rPr>
              <a:t>i</a:t>
            </a:r>
            <a:r>
              <a:rPr lang="en-GB" sz="2300" b="1" dirty="0" err="1" smtClean="0">
                <a:solidFill>
                  <a:schemeClr val="bg1"/>
                </a:solidFill>
              </a:rPr>
              <a:t>’w</a:t>
            </a:r>
            <a:r>
              <a:rPr lang="en-GB" sz="2300" b="1" dirty="0" smtClean="0">
                <a:solidFill>
                  <a:schemeClr val="bg1"/>
                </a:solidFill>
              </a:rPr>
              <a:t> </a:t>
            </a:r>
            <a:r>
              <a:rPr lang="en-GB" sz="2300" b="1" dirty="0" err="1" smtClean="0">
                <a:solidFill>
                  <a:schemeClr val="bg1"/>
                </a:solidFill>
              </a:rPr>
              <a:t>cyflawni’n</a:t>
            </a:r>
            <a:r>
              <a:rPr lang="en-GB" sz="2300" b="1" dirty="0" smtClean="0">
                <a:solidFill>
                  <a:schemeClr val="bg1"/>
                </a:solidFill>
              </a:rPr>
              <a:t> </a:t>
            </a:r>
            <a:r>
              <a:rPr lang="en-GB" sz="2300" b="1" dirty="0" err="1" smtClean="0">
                <a:solidFill>
                  <a:schemeClr val="bg1"/>
                </a:solidFill>
              </a:rPr>
              <a:t>annibynnol</a:t>
            </a:r>
            <a:r>
              <a:rPr lang="en-GB" sz="2300" b="1" dirty="0" smtClean="0">
                <a:solidFill>
                  <a:schemeClr val="bg1"/>
                </a:solidFill>
              </a:rPr>
              <a:t>.</a:t>
            </a:r>
          </a:p>
          <a:p>
            <a:endParaRPr lang="en-GB" sz="2300" b="1" dirty="0" smtClean="0">
              <a:solidFill>
                <a:schemeClr val="bg1"/>
              </a:solidFill>
            </a:endParaRPr>
          </a:p>
          <a:p>
            <a:r>
              <a:rPr lang="en-GB" sz="2300" b="1" dirty="0" smtClean="0">
                <a:solidFill>
                  <a:schemeClr val="bg1"/>
                </a:solidFill>
              </a:rPr>
              <a:t>N.B. This is an asynchronous session with a series of tasks to be completed independently.</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80078" y="672148"/>
            <a:ext cx="244475" cy="244475"/>
          </a:xfrm>
          <a:prstGeom prst="rect">
            <a:avLst/>
          </a:prstGeom>
        </p:spPr>
      </p:pic>
    </p:spTree>
    <p:extLst>
      <p:ext uri="{BB962C8B-B14F-4D97-AF65-F5344CB8AC3E}">
        <p14:creationId xmlns:p14="http://schemas.microsoft.com/office/powerpoint/2010/main" val="14516846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8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Cyn</a:t>
            </a:r>
            <a:r>
              <a:rPr lang="en-GB" dirty="0" smtClean="0"/>
              <a:t> </a:t>
            </a:r>
            <a:r>
              <a:rPr lang="en-GB" dirty="0" err="1" smtClean="0"/>
              <a:t>cychwyn</a:t>
            </a:r>
            <a:r>
              <a:rPr lang="en-GB" dirty="0" smtClean="0"/>
              <a:t> …</a:t>
            </a:r>
            <a:br>
              <a:rPr lang="en-GB" dirty="0" smtClean="0"/>
            </a:br>
            <a:r>
              <a:rPr lang="en-GB" i="1" dirty="0" smtClean="0"/>
              <a:t>Before making a start …</a:t>
            </a:r>
            <a:endParaRPr lang="en-GB" i="1" dirty="0"/>
          </a:p>
        </p:txBody>
      </p:sp>
      <p:sp>
        <p:nvSpPr>
          <p:cNvPr id="7" name="Content Placeholder 6"/>
          <p:cNvSpPr>
            <a:spLocks noGrp="1"/>
          </p:cNvSpPr>
          <p:nvPr>
            <p:ph sz="half" idx="1"/>
          </p:nvPr>
        </p:nvSpPr>
        <p:spPr>
          <a:xfrm>
            <a:off x="1143000" y="3563999"/>
            <a:ext cx="4754880" cy="2516759"/>
          </a:xfrm>
        </p:spPr>
        <p:txBody>
          <a:bodyPr/>
          <a:lstStyle/>
          <a:p>
            <a:r>
              <a:rPr lang="en-GB" dirty="0" err="1" smtClean="0">
                <a:solidFill>
                  <a:srgbClr val="002060"/>
                </a:solidFill>
              </a:rPr>
              <a:t>Anfonwch</a:t>
            </a:r>
            <a:r>
              <a:rPr lang="en-GB" dirty="0" smtClean="0">
                <a:solidFill>
                  <a:srgbClr val="002060"/>
                </a:solidFill>
              </a:rPr>
              <a:t> </a:t>
            </a:r>
            <a:r>
              <a:rPr lang="en-GB" dirty="0" err="1" smtClean="0">
                <a:solidFill>
                  <a:srgbClr val="002060"/>
                </a:solidFill>
              </a:rPr>
              <a:t>neges</a:t>
            </a:r>
            <a:r>
              <a:rPr lang="en-GB" dirty="0" smtClean="0">
                <a:solidFill>
                  <a:srgbClr val="002060"/>
                </a:solidFill>
              </a:rPr>
              <a:t> </a:t>
            </a:r>
            <a:r>
              <a:rPr lang="en-GB" dirty="0" err="1" smtClean="0">
                <a:solidFill>
                  <a:srgbClr val="002060"/>
                </a:solidFill>
              </a:rPr>
              <a:t>destun</a:t>
            </a:r>
            <a:r>
              <a:rPr lang="en-GB" dirty="0" smtClean="0">
                <a:solidFill>
                  <a:srgbClr val="002060"/>
                </a:solidFill>
              </a:rPr>
              <a:t> at 4-5 o </a:t>
            </a:r>
            <a:r>
              <a:rPr lang="en-GB" dirty="0" err="1" smtClean="0">
                <a:solidFill>
                  <a:srgbClr val="002060"/>
                </a:solidFill>
              </a:rPr>
              <a:t>ffrindiau</a:t>
            </a:r>
            <a:r>
              <a:rPr lang="en-GB" dirty="0" smtClean="0">
                <a:solidFill>
                  <a:srgbClr val="002060"/>
                </a:solidFill>
              </a:rPr>
              <a:t> </a:t>
            </a:r>
            <a:r>
              <a:rPr lang="en-GB" dirty="0" err="1" smtClean="0">
                <a:solidFill>
                  <a:srgbClr val="002060"/>
                </a:solidFill>
              </a:rPr>
              <a:t>neu</a:t>
            </a:r>
            <a:r>
              <a:rPr lang="en-GB" dirty="0" smtClean="0">
                <a:solidFill>
                  <a:srgbClr val="002060"/>
                </a:solidFill>
              </a:rPr>
              <a:t> </a:t>
            </a:r>
            <a:r>
              <a:rPr lang="en-GB" dirty="0" err="1" smtClean="0">
                <a:solidFill>
                  <a:srgbClr val="002060"/>
                </a:solidFill>
              </a:rPr>
              <a:t>aelodau</a:t>
            </a:r>
            <a:r>
              <a:rPr lang="en-GB" dirty="0" smtClean="0">
                <a:solidFill>
                  <a:srgbClr val="002060"/>
                </a:solidFill>
              </a:rPr>
              <a:t> </a:t>
            </a:r>
            <a:r>
              <a:rPr lang="en-GB" dirty="0" err="1" smtClean="0">
                <a:solidFill>
                  <a:srgbClr val="002060"/>
                </a:solidFill>
              </a:rPr>
              <a:t>o’r</a:t>
            </a:r>
            <a:r>
              <a:rPr lang="en-GB" dirty="0" smtClean="0">
                <a:solidFill>
                  <a:srgbClr val="002060"/>
                </a:solidFill>
              </a:rPr>
              <a:t> </a:t>
            </a:r>
            <a:r>
              <a:rPr lang="en-GB" dirty="0" err="1" smtClean="0">
                <a:solidFill>
                  <a:srgbClr val="002060"/>
                </a:solidFill>
              </a:rPr>
              <a:t>teulu</a:t>
            </a:r>
            <a:r>
              <a:rPr lang="en-GB" dirty="0" smtClean="0">
                <a:solidFill>
                  <a:srgbClr val="002060"/>
                </a:solidFill>
              </a:rPr>
              <a:t> </a:t>
            </a:r>
            <a:r>
              <a:rPr lang="en-GB" dirty="0" err="1" smtClean="0">
                <a:solidFill>
                  <a:srgbClr val="002060"/>
                </a:solidFill>
              </a:rPr>
              <a:t>yn</a:t>
            </a:r>
            <a:r>
              <a:rPr lang="en-GB" dirty="0" smtClean="0">
                <a:solidFill>
                  <a:srgbClr val="002060"/>
                </a:solidFill>
              </a:rPr>
              <a:t> </a:t>
            </a:r>
            <a:r>
              <a:rPr lang="en-GB" dirty="0" err="1" smtClean="0">
                <a:solidFill>
                  <a:srgbClr val="002060"/>
                </a:solidFill>
              </a:rPr>
              <a:t>gofyn</a:t>
            </a:r>
            <a:r>
              <a:rPr lang="en-GB" dirty="0" smtClean="0">
                <a:solidFill>
                  <a:srgbClr val="002060"/>
                </a:solidFill>
              </a:rPr>
              <a:t> y </a:t>
            </a:r>
            <a:r>
              <a:rPr lang="en-GB" dirty="0" err="1" smtClean="0">
                <a:solidFill>
                  <a:srgbClr val="002060"/>
                </a:solidFill>
              </a:rPr>
              <a:t>cwestiwn</a:t>
            </a:r>
            <a:r>
              <a:rPr lang="en-GB" dirty="0" smtClean="0">
                <a:solidFill>
                  <a:srgbClr val="002060"/>
                </a:solidFill>
              </a:rPr>
              <a:t>,  ‘Beth </a:t>
            </a:r>
            <a:r>
              <a:rPr lang="en-GB" dirty="0" err="1" smtClean="0">
                <a:solidFill>
                  <a:srgbClr val="002060"/>
                </a:solidFill>
              </a:rPr>
              <a:t>ydych</a:t>
            </a:r>
            <a:r>
              <a:rPr lang="en-GB" dirty="0" smtClean="0">
                <a:solidFill>
                  <a:srgbClr val="002060"/>
                </a:solidFill>
              </a:rPr>
              <a:t> </a:t>
            </a:r>
            <a:r>
              <a:rPr lang="en-GB" dirty="0" err="1" smtClean="0">
                <a:solidFill>
                  <a:srgbClr val="002060"/>
                </a:solidFill>
              </a:rPr>
              <a:t>chi’n</a:t>
            </a:r>
            <a:r>
              <a:rPr lang="en-GB" dirty="0" smtClean="0">
                <a:solidFill>
                  <a:srgbClr val="002060"/>
                </a:solidFill>
              </a:rPr>
              <a:t> </a:t>
            </a:r>
            <a:r>
              <a:rPr lang="en-GB" dirty="0" err="1" smtClean="0">
                <a:solidFill>
                  <a:srgbClr val="002060"/>
                </a:solidFill>
              </a:rPr>
              <a:t>edmygu</a:t>
            </a:r>
            <a:r>
              <a:rPr lang="en-GB" dirty="0" smtClean="0">
                <a:solidFill>
                  <a:srgbClr val="002060"/>
                </a:solidFill>
              </a:rPr>
              <a:t> </a:t>
            </a:r>
            <a:r>
              <a:rPr lang="en-GB" dirty="0" err="1" smtClean="0">
                <a:solidFill>
                  <a:srgbClr val="002060"/>
                </a:solidFill>
              </a:rPr>
              <a:t>amdana</a:t>
            </a:r>
            <a:r>
              <a:rPr lang="en-GB" dirty="0" smtClean="0">
                <a:solidFill>
                  <a:srgbClr val="002060"/>
                </a:solidFill>
              </a:rPr>
              <a:t> </a:t>
            </a:r>
            <a:r>
              <a:rPr lang="en-GB" dirty="0" err="1" smtClean="0">
                <a:solidFill>
                  <a:srgbClr val="002060"/>
                </a:solidFill>
              </a:rPr>
              <a:t>i</a:t>
            </a:r>
            <a:r>
              <a:rPr lang="en-GB" dirty="0" smtClean="0">
                <a:solidFill>
                  <a:srgbClr val="002060"/>
                </a:solidFill>
              </a:rPr>
              <a:t>?’ </a:t>
            </a:r>
            <a:r>
              <a:rPr lang="en-GB" dirty="0" err="1" smtClean="0">
                <a:solidFill>
                  <a:srgbClr val="002060"/>
                </a:solidFill>
              </a:rPr>
              <a:t>Gallwch</a:t>
            </a:r>
            <a:r>
              <a:rPr lang="en-GB" dirty="0" smtClean="0">
                <a:solidFill>
                  <a:srgbClr val="002060"/>
                </a:solidFill>
              </a:rPr>
              <a:t> </a:t>
            </a:r>
            <a:r>
              <a:rPr lang="en-GB" dirty="0" err="1" smtClean="0">
                <a:solidFill>
                  <a:srgbClr val="002060"/>
                </a:solidFill>
              </a:rPr>
              <a:t>esbonio</a:t>
            </a:r>
            <a:r>
              <a:rPr lang="en-GB" dirty="0" smtClean="0">
                <a:solidFill>
                  <a:srgbClr val="002060"/>
                </a:solidFill>
              </a:rPr>
              <a:t> </a:t>
            </a:r>
            <a:r>
              <a:rPr lang="en-GB" dirty="0" err="1" smtClean="0">
                <a:solidFill>
                  <a:srgbClr val="002060"/>
                </a:solidFill>
              </a:rPr>
              <a:t>iddynt</a:t>
            </a:r>
            <a:r>
              <a:rPr lang="en-GB" dirty="0" smtClean="0">
                <a:solidFill>
                  <a:srgbClr val="002060"/>
                </a:solidFill>
              </a:rPr>
              <a:t> y </a:t>
            </a:r>
            <a:r>
              <a:rPr lang="en-GB" dirty="0" err="1" smtClean="0">
                <a:solidFill>
                  <a:srgbClr val="002060"/>
                </a:solidFill>
              </a:rPr>
              <a:t>byddwch</a:t>
            </a:r>
            <a:r>
              <a:rPr lang="en-GB" dirty="0" smtClean="0">
                <a:solidFill>
                  <a:srgbClr val="002060"/>
                </a:solidFill>
              </a:rPr>
              <a:t> </a:t>
            </a:r>
            <a:r>
              <a:rPr lang="en-GB" dirty="0" err="1" smtClean="0">
                <a:solidFill>
                  <a:srgbClr val="002060"/>
                </a:solidFill>
              </a:rPr>
              <a:t>yn</a:t>
            </a:r>
            <a:r>
              <a:rPr lang="en-GB" dirty="0" smtClean="0">
                <a:solidFill>
                  <a:srgbClr val="002060"/>
                </a:solidFill>
              </a:rPr>
              <a:t> </a:t>
            </a:r>
            <a:r>
              <a:rPr lang="en-GB" dirty="0" err="1" smtClean="0">
                <a:solidFill>
                  <a:srgbClr val="002060"/>
                </a:solidFill>
              </a:rPr>
              <a:t>defnyddio’r</a:t>
            </a:r>
            <a:r>
              <a:rPr lang="en-GB" dirty="0" smtClean="0">
                <a:solidFill>
                  <a:srgbClr val="002060"/>
                </a:solidFill>
              </a:rPr>
              <a:t> </a:t>
            </a:r>
            <a:r>
              <a:rPr lang="en-GB" dirty="0" err="1" smtClean="0">
                <a:solidFill>
                  <a:srgbClr val="002060"/>
                </a:solidFill>
              </a:rPr>
              <a:t>atebion</a:t>
            </a:r>
            <a:r>
              <a:rPr lang="en-GB" dirty="0" smtClean="0">
                <a:solidFill>
                  <a:srgbClr val="002060"/>
                </a:solidFill>
              </a:rPr>
              <a:t> </a:t>
            </a:r>
            <a:r>
              <a:rPr lang="en-GB" dirty="0" err="1" smtClean="0">
                <a:solidFill>
                  <a:srgbClr val="002060"/>
                </a:solidFill>
              </a:rPr>
              <a:t>ar</a:t>
            </a:r>
            <a:r>
              <a:rPr lang="en-GB" dirty="0" smtClean="0">
                <a:solidFill>
                  <a:srgbClr val="002060"/>
                </a:solidFill>
              </a:rPr>
              <a:t> </a:t>
            </a:r>
            <a:r>
              <a:rPr lang="en-GB" dirty="0" err="1" smtClean="0">
                <a:solidFill>
                  <a:srgbClr val="002060"/>
                </a:solidFill>
              </a:rPr>
              <a:t>gyfer</a:t>
            </a:r>
            <a:r>
              <a:rPr lang="en-GB" dirty="0" smtClean="0">
                <a:solidFill>
                  <a:srgbClr val="002060"/>
                </a:solidFill>
              </a:rPr>
              <a:t> </a:t>
            </a:r>
            <a:r>
              <a:rPr lang="en-GB" dirty="0" err="1" smtClean="0">
                <a:solidFill>
                  <a:srgbClr val="002060"/>
                </a:solidFill>
              </a:rPr>
              <a:t>tasg</a:t>
            </a:r>
            <a:r>
              <a:rPr lang="en-GB" dirty="0" smtClean="0">
                <a:solidFill>
                  <a:srgbClr val="002060"/>
                </a:solidFill>
              </a:rPr>
              <a:t> </a:t>
            </a:r>
            <a:r>
              <a:rPr lang="en-GB" dirty="0" err="1" smtClean="0">
                <a:solidFill>
                  <a:srgbClr val="002060"/>
                </a:solidFill>
              </a:rPr>
              <a:t>yn</a:t>
            </a:r>
            <a:r>
              <a:rPr lang="en-GB" dirty="0" smtClean="0">
                <a:solidFill>
                  <a:srgbClr val="002060"/>
                </a:solidFill>
              </a:rPr>
              <a:t> y </a:t>
            </a:r>
            <a:r>
              <a:rPr lang="en-GB" dirty="0" err="1" smtClean="0">
                <a:solidFill>
                  <a:srgbClr val="002060"/>
                </a:solidFill>
              </a:rPr>
              <a:t>Brifysgol</a:t>
            </a:r>
            <a:r>
              <a:rPr lang="en-GB" dirty="0" smtClean="0">
                <a:solidFill>
                  <a:srgbClr val="002060"/>
                </a:solidFill>
              </a:rPr>
              <a:t>. </a:t>
            </a:r>
            <a:endParaRPr lang="en-GB" dirty="0">
              <a:solidFill>
                <a:srgbClr val="002060"/>
              </a:solidFill>
            </a:endParaRPr>
          </a:p>
        </p:txBody>
      </p:sp>
      <p:sp>
        <p:nvSpPr>
          <p:cNvPr id="8" name="Content Placeholder 7"/>
          <p:cNvSpPr>
            <a:spLocks noGrp="1"/>
          </p:cNvSpPr>
          <p:nvPr>
            <p:ph sz="half" idx="2"/>
          </p:nvPr>
        </p:nvSpPr>
        <p:spPr>
          <a:xfrm>
            <a:off x="6267612" y="3563998"/>
            <a:ext cx="4754880" cy="2516761"/>
          </a:xfrm>
        </p:spPr>
        <p:txBody>
          <a:bodyPr/>
          <a:lstStyle/>
          <a:p>
            <a:r>
              <a:rPr lang="en-GB" i="1" dirty="0" smtClean="0">
                <a:solidFill>
                  <a:srgbClr val="002060"/>
                </a:solidFill>
              </a:rPr>
              <a:t>Send a text message to 4-5 friends or family asking them, ‘What do you like and admire about me?’ You can explain to them that you will be using their responses for a task at University.</a:t>
            </a:r>
            <a:endParaRPr lang="en-GB" i="1" dirty="0">
              <a:solidFill>
                <a:srgbClr val="002060"/>
              </a:solidFill>
            </a:endParaRPr>
          </a:p>
        </p:txBody>
      </p:sp>
      <p:pic>
        <p:nvPicPr>
          <p:cNvPr id="1026" name="Picture 2" descr="About iMessage and SMS/MMS – Apple Suppor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859191">
            <a:off x="7834170" y="680291"/>
            <a:ext cx="3328047" cy="199271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34712" y="706438"/>
            <a:ext cx="244475" cy="244475"/>
          </a:xfrm>
          <a:prstGeom prst="rect">
            <a:avLst/>
          </a:prstGeom>
        </p:spPr>
      </p:pic>
    </p:spTree>
    <p:extLst>
      <p:ext uri="{BB962C8B-B14F-4D97-AF65-F5344CB8AC3E}">
        <p14:creationId xmlns:p14="http://schemas.microsoft.com/office/powerpoint/2010/main" val="7592322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244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002060"/>
                </a:solidFill>
              </a:rPr>
              <a:t>Deilliannau</a:t>
            </a:r>
            <a:r>
              <a:rPr lang="en-GB" dirty="0" smtClean="0">
                <a:solidFill>
                  <a:srgbClr val="002060"/>
                </a:solidFill>
              </a:rPr>
              <a:t> </a:t>
            </a:r>
            <a:r>
              <a:rPr lang="en-GB" dirty="0" err="1" smtClean="0">
                <a:solidFill>
                  <a:srgbClr val="002060"/>
                </a:solidFill>
              </a:rPr>
              <a:t>dysgu’r</a:t>
            </a:r>
            <a:r>
              <a:rPr lang="en-GB" dirty="0" smtClean="0">
                <a:solidFill>
                  <a:srgbClr val="002060"/>
                </a:solidFill>
              </a:rPr>
              <a:t> </a:t>
            </a:r>
            <a:r>
              <a:rPr lang="en-GB" dirty="0" err="1" smtClean="0">
                <a:solidFill>
                  <a:srgbClr val="002060"/>
                </a:solidFill>
              </a:rPr>
              <a:t>modwl</a:t>
            </a:r>
            <a:r>
              <a:rPr lang="en-GB" dirty="0" smtClean="0">
                <a:solidFill>
                  <a:srgbClr val="002060"/>
                </a:solidFill>
              </a:rPr>
              <a:t/>
            </a:r>
            <a:br>
              <a:rPr lang="en-GB" dirty="0" smtClean="0">
                <a:solidFill>
                  <a:srgbClr val="002060"/>
                </a:solidFill>
              </a:rPr>
            </a:br>
            <a:r>
              <a:rPr lang="en-GB" i="1" dirty="0" smtClean="0">
                <a:solidFill>
                  <a:srgbClr val="002060"/>
                </a:solidFill>
              </a:rPr>
              <a:t>Module learning outcomes</a:t>
            </a:r>
            <a:endParaRPr lang="en-GB" i="1" dirty="0">
              <a:solidFill>
                <a:srgbClr val="002060"/>
              </a:solidFill>
            </a:endParaRPr>
          </a:p>
        </p:txBody>
      </p:sp>
      <p:sp>
        <p:nvSpPr>
          <p:cNvPr id="3" name="Content Placeholder 2"/>
          <p:cNvSpPr>
            <a:spLocks noGrp="1"/>
          </p:cNvSpPr>
          <p:nvPr>
            <p:ph sz="half" idx="1"/>
          </p:nvPr>
        </p:nvSpPr>
        <p:spPr/>
        <p:txBody>
          <a:bodyPr>
            <a:normAutofit lnSpcReduction="10000"/>
          </a:bodyPr>
          <a:lstStyle/>
          <a:p>
            <a:r>
              <a:rPr lang="en-US" dirty="0" smtClean="0">
                <a:solidFill>
                  <a:srgbClr val="002060"/>
                </a:solidFill>
              </a:rPr>
              <a:t>Bod </a:t>
            </a:r>
            <a:r>
              <a:rPr lang="en-US" dirty="0" err="1">
                <a:solidFill>
                  <a:srgbClr val="002060"/>
                </a:solidFill>
              </a:rPr>
              <a:t>yn</a:t>
            </a:r>
            <a:r>
              <a:rPr lang="en-US" dirty="0">
                <a:solidFill>
                  <a:srgbClr val="002060"/>
                </a:solidFill>
              </a:rPr>
              <a:t> </a:t>
            </a:r>
            <a:r>
              <a:rPr lang="en-US" dirty="0" err="1">
                <a:solidFill>
                  <a:srgbClr val="002060"/>
                </a:solidFill>
              </a:rPr>
              <a:t>bersonol</a:t>
            </a:r>
            <a:r>
              <a:rPr lang="en-US" dirty="0">
                <a:solidFill>
                  <a:srgbClr val="002060"/>
                </a:solidFill>
              </a:rPr>
              <a:t>, </a:t>
            </a:r>
            <a:r>
              <a:rPr lang="en-US" dirty="0" err="1">
                <a:solidFill>
                  <a:srgbClr val="002060"/>
                </a:solidFill>
              </a:rPr>
              <a:t>beirniadol</a:t>
            </a:r>
            <a:r>
              <a:rPr lang="en-US" dirty="0">
                <a:solidFill>
                  <a:srgbClr val="002060"/>
                </a:solidFill>
              </a:rPr>
              <a:t> </a:t>
            </a:r>
            <a:r>
              <a:rPr lang="en-US" dirty="0" err="1">
                <a:solidFill>
                  <a:srgbClr val="002060"/>
                </a:solidFill>
              </a:rPr>
              <a:t>eich</a:t>
            </a:r>
            <a:r>
              <a:rPr lang="en-US" dirty="0">
                <a:solidFill>
                  <a:srgbClr val="002060"/>
                </a:solidFill>
              </a:rPr>
              <a:t> </a:t>
            </a:r>
            <a:r>
              <a:rPr lang="en-US" dirty="0" err="1">
                <a:solidFill>
                  <a:srgbClr val="002060"/>
                </a:solidFill>
              </a:rPr>
              <a:t>safbwynt</a:t>
            </a:r>
            <a:r>
              <a:rPr lang="en-US" dirty="0">
                <a:solidFill>
                  <a:srgbClr val="002060"/>
                </a:solidFill>
              </a:rPr>
              <a:t> </a:t>
            </a:r>
            <a:r>
              <a:rPr lang="en-US" dirty="0" err="1">
                <a:solidFill>
                  <a:srgbClr val="002060"/>
                </a:solidFill>
              </a:rPr>
              <a:t>ynghylch</a:t>
            </a:r>
            <a:r>
              <a:rPr lang="en-US" dirty="0">
                <a:solidFill>
                  <a:srgbClr val="002060"/>
                </a:solidFill>
              </a:rPr>
              <a:t> </a:t>
            </a:r>
            <a:r>
              <a:rPr lang="en-US" dirty="0" err="1">
                <a:solidFill>
                  <a:srgbClr val="002060"/>
                </a:solidFill>
              </a:rPr>
              <a:t>rol</a:t>
            </a:r>
            <a:r>
              <a:rPr lang="en-US" dirty="0">
                <a:solidFill>
                  <a:srgbClr val="002060"/>
                </a:solidFill>
              </a:rPr>
              <a:t> </a:t>
            </a:r>
            <a:r>
              <a:rPr lang="en-US" dirty="0" err="1">
                <a:solidFill>
                  <a:srgbClr val="002060"/>
                </a:solidFill>
              </a:rPr>
              <a:t>athro</a:t>
            </a:r>
            <a:r>
              <a:rPr lang="en-US" dirty="0">
                <a:solidFill>
                  <a:srgbClr val="002060"/>
                </a:solidFill>
              </a:rPr>
              <a:t> </a:t>
            </a:r>
            <a:r>
              <a:rPr lang="en-US" dirty="0" err="1">
                <a:solidFill>
                  <a:srgbClr val="002060"/>
                </a:solidFill>
              </a:rPr>
              <a:t>proffesiynol</a:t>
            </a:r>
            <a:r>
              <a:rPr lang="en-US" dirty="0">
                <a:solidFill>
                  <a:srgbClr val="002060"/>
                </a:solidFill>
              </a:rPr>
              <a:t> </a:t>
            </a:r>
            <a:r>
              <a:rPr lang="en-US" dirty="0" err="1">
                <a:solidFill>
                  <a:srgbClr val="002060"/>
                </a:solidFill>
              </a:rPr>
              <a:t>mewn</a:t>
            </a:r>
            <a:r>
              <a:rPr lang="en-US" dirty="0">
                <a:solidFill>
                  <a:srgbClr val="002060"/>
                </a:solidFill>
              </a:rPr>
              <a:t> </a:t>
            </a:r>
            <a:r>
              <a:rPr lang="en-US" dirty="0" err="1">
                <a:solidFill>
                  <a:srgbClr val="002060"/>
                </a:solidFill>
              </a:rPr>
              <a:t>perthynas</a:t>
            </a:r>
            <a:r>
              <a:rPr lang="en-US" dirty="0">
                <a:solidFill>
                  <a:srgbClr val="002060"/>
                </a:solidFill>
              </a:rPr>
              <a:t> a </a:t>
            </a:r>
            <a:r>
              <a:rPr lang="en-US" dirty="0" err="1">
                <a:solidFill>
                  <a:srgbClr val="002060"/>
                </a:solidFill>
              </a:rPr>
              <a:t>diwallu</a:t>
            </a:r>
            <a:r>
              <a:rPr lang="en-US" dirty="0">
                <a:solidFill>
                  <a:srgbClr val="002060"/>
                </a:solidFill>
              </a:rPr>
              <a:t> </a:t>
            </a:r>
            <a:r>
              <a:rPr lang="en-US" dirty="0" err="1">
                <a:solidFill>
                  <a:srgbClr val="002060"/>
                </a:solidFill>
              </a:rPr>
              <a:t>anghenion</a:t>
            </a:r>
            <a:r>
              <a:rPr lang="en-US" dirty="0">
                <a:solidFill>
                  <a:srgbClr val="002060"/>
                </a:solidFill>
              </a:rPr>
              <a:t> </a:t>
            </a:r>
            <a:r>
              <a:rPr lang="en-US" dirty="0" err="1">
                <a:solidFill>
                  <a:srgbClr val="002060"/>
                </a:solidFill>
              </a:rPr>
              <a:t>amrywiaeth</a:t>
            </a:r>
            <a:r>
              <a:rPr lang="en-US" dirty="0">
                <a:solidFill>
                  <a:srgbClr val="002060"/>
                </a:solidFill>
              </a:rPr>
              <a:t> </a:t>
            </a:r>
            <a:r>
              <a:rPr lang="en-US" dirty="0" err="1">
                <a:solidFill>
                  <a:srgbClr val="002060"/>
                </a:solidFill>
              </a:rPr>
              <a:t>eang</a:t>
            </a:r>
            <a:r>
              <a:rPr lang="en-US" dirty="0">
                <a:solidFill>
                  <a:srgbClr val="002060"/>
                </a:solidFill>
              </a:rPr>
              <a:t> o </a:t>
            </a:r>
            <a:r>
              <a:rPr lang="en-US" dirty="0" err="1">
                <a:solidFill>
                  <a:srgbClr val="002060"/>
                </a:solidFill>
              </a:rPr>
              <a:t>blant</a:t>
            </a:r>
            <a:r>
              <a:rPr lang="en-US" dirty="0">
                <a:solidFill>
                  <a:srgbClr val="002060"/>
                </a:solidFill>
              </a:rPr>
              <a:t> a </a:t>
            </a:r>
            <a:r>
              <a:rPr lang="en-US" dirty="0" err="1">
                <a:solidFill>
                  <a:srgbClr val="002060"/>
                </a:solidFill>
              </a:rPr>
              <a:t>phobl</a:t>
            </a:r>
            <a:r>
              <a:rPr lang="en-US" dirty="0">
                <a:solidFill>
                  <a:srgbClr val="002060"/>
                </a:solidFill>
              </a:rPr>
              <a:t> </a:t>
            </a:r>
            <a:r>
              <a:rPr lang="en-US" dirty="0" err="1">
                <a:solidFill>
                  <a:srgbClr val="002060"/>
                </a:solidFill>
              </a:rPr>
              <a:t>ifanc</a:t>
            </a:r>
            <a:r>
              <a:rPr lang="en-US" dirty="0">
                <a:solidFill>
                  <a:srgbClr val="002060"/>
                </a:solidFill>
              </a:rPr>
              <a:t>, </a:t>
            </a:r>
            <a:r>
              <a:rPr lang="en-US" dirty="0" err="1">
                <a:solidFill>
                  <a:srgbClr val="002060"/>
                </a:solidFill>
              </a:rPr>
              <a:t>gan</a:t>
            </a:r>
            <a:r>
              <a:rPr lang="en-US" dirty="0">
                <a:solidFill>
                  <a:srgbClr val="002060"/>
                </a:solidFill>
              </a:rPr>
              <a:t> </a:t>
            </a:r>
            <a:r>
              <a:rPr lang="en-US" dirty="0" err="1">
                <a:solidFill>
                  <a:srgbClr val="002060"/>
                </a:solidFill>
              </a:rPr>
              <a:t>gynnwys</a:t>
            </a:r>
            <a:r>
              <a:rPr lang="en-US" dirty="0">
                <a:solidFill>
                  <a:srgbClr val="002060"/>
                </a:solidFill>
              </a:rPr>
              <a:t> </a:t>
            </a:r>
            <a:r>
              <a:rPr lang="en-US" dirty="0" err="1">
                <a:solidFill>
                  <a:srgbClr val="002060"/>
                </a:solidFill>
              </a:rPr>
              <a:t>herio</a:t>
            </a:r>
            <a:r>
              <a:rPr lang="en-US" dirty="0">
                <a:solidFill>
                  <a:srgbClr val="002060"/>
                </a:solidFill>
              </a:rPr>
              <a:t> </a:t>
            </a:r>
            <a:r>
              <a:rPr lang="en-US" dirty="0" err="1">
                <a:solidFill>
                  <a:srgbClr val="002060"/>
                </a:solidFill>
              </a:rPr>
              <a:t>tybiaethau</a:t>
            </a:r>
            <a:r>
              <a:rPr lang="en-US" dirty="0">
                <a:solidFill>
                  <a:srgbClr val="002060"/>
                </a:solidFill>
              </a:rPr>
              <a:t> a </a:t>
            </a:r>
            <a:r>
              <a:rPr lang="en-US" dirty="0" err="1">
                <a:solidFill>
                  <a:srgbClr val="002060"/>
                </a:solidFill>
              </a:rPr>
              <a:t>chredoau</a:t>
            </a:r>
            <a:r>
              <a:rPr lang="en-US" dirty="0">
                <a:solidFill>
                  <a:srgbClr val="002060"/>
                </a:solidFill>
              </a:rPr>
              <a:t> </a:t>
            </a:r>
            <a:r>
              <a:rPr lang="en-US" dirty="0" err="1">
                <a:solidFill>
                  <a:srgbClr val="002060"/>
                </a:solidFill>
              </a:rPr>
              <a:t>sy’n</a:t>
            </a:r>
            <a:r>
              <a:rPr lang="en-US" dirty="0">
                <a:solidFill>
                  <a:srgbClr val="002060"/>
                </a:solidFill>
              </a:rPr>
              <a:t> </a:t>
            </a:r>
            <a:r>
              <a:rPr lang="en-US" dirty="0" err="1">
                <a:solidFill>
                  <a:srgbClr val="002060"/>
                </a:solidFill>
              </a:rPr>
              <a:t>arwain</a:t>
            </a:r>
            <a:r>
              <a:rPr lang="en-US" dirty="0">
                <a:solidFill>
                  <a:srgbClr val="002060"/>
                </a:solidFill>
              </a:rPr>
              <a:t> at </a:t>
            </a:r>
            <a:r>
              <a:rPr lang="en-US" dirty="0" err="1">
                <a:solidFill>
                  <a:srgbClr val="002060"/>
                </a:solidFill>
              </a:rPr>
              <a:t>ragfarn</a:t>
            </a:r>
            <a:r>
              <a:rPr lang="en-US" dirty="0">
                <a:solidFill>
                  <a:srgbClr val="002060"/>
                </a:solidFill>
              </a:rPr>
              <a:t> ac </a:t>
            </a:r>
            <a:r>
              <a:rPr lang="en-US" dirty="0" err="1" smtClean="0">
                <a:solidFill>
                  <a:srgbClr val="002060"/>
                </a:solidFill>
              </a:rPr>
              <a:t>ystrydebau</a:t>
            </a:r>
            <a:r>
              <a:rPr lang="en-US" dirty="0">
                <a:solidFill>
                  <a:srgbClr val="002060"/>
                </a:solidFill>
              </a:rPr>
              <a:t>.</a:t>
            </a:r>
            <a:endParaRPr lang="en-GB" dirty="0">
              <a:solidFill>
                <a:srgbClr val="002060"/>
              </a:solidFill>
            </a:endParaRPr>
          </a:p>
          <a:p>
            <a:r>
              <a:rPr lang="en-GB" dirty="0" err="1">
                <a:solidFill>
                  <a:srgbClr val="002060"/>
                </a:solidFill>
              </a:rPr>
              <a:t>Adfyfyrio’n</a:t>
            </a:r>
            <a:r>
              <a:rPr lang="en-GB" dirty="0">
                <a:solidFill>
                  <a:srgbClr val="002060"/>
                </a:solidFill>
              </a:rPr>
              <a:t> </a:t>
            </a:r>
            <a:r>
              <a:rPr lang="en-GB" dirty="0" err="1">
                <a:solidFill>
                  <a:srgbClr val="002060"/>
                </a:solidFill>
              </a:rPr>
              <a:t>feirniadol</a:t>
            </a:r>
            <a:r>
              <a:rPr lang="en-GB" dirty="0">
                <a:solidFill>
                  <a:srgbClr val="002060"/>
                </a:solidFill>
              </a:rPr>
              <a:t> a </a:t>
            </a:r>
            <a:r>
              <a:rPr lang="en-GB" dirty="0" err="1" smtClean="0">
                <a:solidFill>
                  <a:srgbClr val="002060"/>
                </a:solidFill>
              </a:rPr>
              <a:t>gwerthuso</a:t>
            </a:r>
            <a:r>
              <a:rPr lang="en-GB" dirty="0" smtClean="0">
                <a:solidFill>
                  <a:srgbClr val="002060"/>
                </a:solidFill>
              </a:rPr>
              <a:t> </a:t>
            </a:r>
            <a:r>
              <a:rPr lang="en-GB" dirty="0" err="1">
                <a:solidFill>
                  <a:srgbClr val="002060"/>
                </a:solidFill>
              </a:rPr>
              <a:t>ystod</a:t>
            </a:r>
            <a:r>
              <a:rPr lang="en-GB" dirty="0">
                <a:solidFill>
                  <a:srgbClr val="002060"/>
                </a:solidFill>
              </a:rPr>
              <a:t> o </a:t>
            </a:r>
            <a:r>
              <a:rPr lang="en-GB" dirty="0" err="1">
                <a:solidFill>
                  <a:srgbClr val="002060"/>
                </a:solidFill>
              </a:rPr>
              <a:t>wahanol</a:t>
            </a:r>
            <a:r>
              <a:rPr lang="en-GB" dirty="0">
                <a:solidFill>
                  <a:srgbClr val="002060"/>
                </a:solidFill>
              </a:rPr>
              <a:t> </a:t>
            </a:r>
            <a:r>
              <a:rPr lang="en-GB" dirty="0" err="1">
                <a:solidFill>
                  <a:srgbClr val="002060"/>
                </a:solidFill>
              </a:rPr>
              <a:t>ddulliau</a:t>
            </a:r>
            <a:r>
              <a:rPr lang="en-GB" dirty="0">
                <a:solidFill>
                  <a:srgbClr val="002060"/>
                </a:solidFill>
              </a:rPr>
              <a:t> o </a:t>
            </a:r>
            <a:r>
              <a:rPr lang="en-GB" dirty="0" err="1">
                <a:solidFill>
                  <a:srgbClr val="002060"/>
                </a:solidFill>
              </a:rPr>
              <a:t>ddiwallu</a:t>
            </a:r>
            <a:r>
              <a:rPr lang="en-GB" dirty="0">
                <a:solidFill>
                  <a:srgbClr val="002060"/>
                </a:solidFill>
              </a:rPr>
              <a:t> </a:t>
            </a:r>
            <a:r>
              <a:rPr lang="en-GB" dirty="0" err="1">
                <a:solidFill>
                  <a:srgbClr val="002060"/>
                </a:solidFill>
              </a:rPr>
              <a:t>anghenion</a:t>
            </a:r>
            <a:r>
              <a:rPr lang="en-GB" dirty="0">
                <a:solidFill>
                  <a:srgbClr val="002060"/>
                </a:solidFill>
              </a:rPr>
              <a:t> </a:t>
            </a:r>
            <a:r>
              <a:rPr lang="en-GB" dirty="0" err="1">
                <a:solidFill>
                  <a:srgbClr val="002060"/>
                </a:solidFill>
              </a:rPr>
              <a:t>amrywiol</a:t>
            </a:r>
            <a:r>
              <a:rPr lang="en-GB" dirty="0">
                <a:solidFill>
                  <a:srgbClr val="002060"/>
                </a:solidFill>
              </a:rPr>
              <a:t> </a:t>
            </a:r>
            <a:r>
              <a:rPr lang="en-GB" dirty="0" err="1">
                <a:solidFill>
                  <a:srgbClr val="002060"/>
                </a:solidFill>
              </a:rPr>
              <a:t>pob</a:t>
            </a:r>
            <a:r>
              <a:rPr lang="en-GB" dirty="0">
                <a:solidFill>
                  <a:srgbClr val="002060"/>
                </a:solidFill>
              </a:rPr>
              <a:t> </a:t>
            </a:r>
            <a:r>
              <a:rPr lang="en-GB" dirty="0" err="1">
                <a:solidFill>
                  <a:srgbClr val="002060"/>
                </a:solidFill>
              </a:rPr>
              <a:t>dysgwr</a:t>
            </a:r>
            <a:r>
              <a:rPr lang="en-GB" dirty="0">
                <a:solidFill>
                  <a:srgbClr val="002060"/>
                </a:solidFill>
              </a:rPr>
              <a:t> </a:t>
            </a:r>
            <a:r>
              <a:rPr lang="en-GB" dirty="0" err="1">
                <a:solidFill>
                  <a:srgbClr val="002060"/>
                </a:solidFill>
              </a:rPr>
              <a:t>mewn</a:t>
            </a:r>
            <a:r>
              <a:rPr lang="en-GB" dirty="0">
                <a:solidFill>
                  <a:srgbClr val="002060"/>
                </a:solidFill>
              </a:rPr>
              <a:t> </a:t>
            </a:r>
            <a:r>
              <a:rPr lang="en-GB" dirty="0" err="1">
                <a:solidFill>
                  <a:srgbClr val="002060"/>
                </a:solidFill>
              </a:rPr>
              <a:t>amrywiaeth</a:t>
            </a:r>
            <a:r>
              <a:rPr lang="en-GB" dirty="0">
                <a:solidFill>
                  <a:srgbClr val="002060"/>
                </a:solidFill>
              </a:rPr>
              <a:t> o </a:t>
            </a:r>
            <a:r>
              <a:rPr lang="en-GB" dirty="0" err="1">
                <a:solidFill>
                  <a:srgbClr val="002060"/>
                </a:solidFill>
              </a:rPr>
              <a:t>leoliadau</a:t>
            </a:r>
            <a:r>
              <a:rPr lang="en-GB" dirty="0">
                <a:solidFill>
                  <a:srgbClr val="002060"/>
                </a:solidFill>
              </a:rPr>
              <a:t>, </a:t>
            </a:r>
            <a:r>
              <a:rPr lang="en-GB" dirty="0" err="1">
                <a:solidFill>
                  <a:srgbClr val="002060"/>
                </a:solidFill>
              </a:rPr>
              <a:t>gan</a:t>
            </a:r>
            <a:r>
              <a:rPr lang="en-GB" dirty="0">
                <a:solidFill>
                  <a:srgbClr val="002060"/>
                </a:solidFill>
              </a:rPr>
              <a:t> </a:t>
            </a:r>
            <a:r>
              <a:rPr lang="en-GB" dirty="0" err="1">
                <a:solidFill>
                  <a:srgbClr val="002060"/>
                </a:solidFill>
              </a:rPr>
              <a:t>gyfiawnhau’r</a:t>
            </a:r>
            <a:r>
              <a:rPr lang="en-GB" dirty="0">
                <a:solidFill>
                  <a:srgbClr val="002060"/>
                </a:solidFill>
              </a:rPr>
              <a:t> </a:t>
            </a:r>
            <a:r>
              <a:rPr lang="en-GB" dirty="0" err="1">
                <a:solidFill>
                  <a:srgbClr val="002060"/>
                </a:solidFill>
              </a:rPr>
              <a:t>dewisiadau</a:t>
            </a:r>
            <a:r>
              <a:rPr lang="en-GB" dirty="0">
                <a:solidFill>
                  <a:srgbClr val="002060"/>
                </a:solidFill>
              </a:rPr>
              <a:t> a </a:t>
            </a:r>
            <a:r>
              <a:rPr lang="en-GB" dirty="0" err="1">
                <a:solidFill>
                  <a:srgbClr val="002060"/>
                </a:solidFill>
              </a:rPr>
              <a:t>wnaed</a:t>
            </a:r>
            <a:r>
              <a:rPr lang="en-GB" dirty="0">
                <a:solidFill>
                  <a:srgbClr val="002060"/>
                </a:solidFill>
              </a:rPr>
              <a:t> </a:t>
            </a:r>
            <a:r>
              <a:rPr lang="en-GB" dirty="0" err="1">
                <a:solidFill>
                  <a:srgbClr val="002060"/>
                </a:solidFill>
              </a:rPr>
              <a:t>mewn</a:t>
            </a:r>
            <a:r>
              <a:rPr lang="en-GB" dirty="0">
                <a:solidFill>
                  <a:srgbClr val="002060"/>
                </a:solidFill>
              </a:rPr>
              <a:t> </a:t>
            </a:r>
            <a:r>
              <a:rPr lang="en-GB" dirty="0" err="1">
                <a:solidFill>
                  <a:srgbClr val="002060"/>
                </a:solidFill>
              </a:rPr>
              <a:t>arfer</a:t>
            </a:r>
            <a:r>
              <a:rPr lang="en-GB" dirty="0">
                <a:solidFill>
                  <a:srgbClr val="002060"/>
                </a:solidFill>
              </a:rPr>
              <a:t> </a:t>
            </a:r>
            <a:r>
              <a:rPr lang="en-GB" dirty="0" err="1">
                <a:solidFill>
                  <a:srgbClr val="002060"/>
                </a:solidFill>
              </a:rPr>
              <a:t>personol</a:t>
            </a:r>
            <a:r>
              <a:rPr lang="en-GB" dirty="0">
                <a:solidFill>
                  <a:srgbClr val="002060"/>
                </a:solidFill>
              </a:rPr>
              <a:t>. </a:t>
            </a:r>
          </a:p>
          <a:p>
            <a:endParaRPr lang="en-GB" dirty="0"/>
          </a:p>
        </p:txBody>
      </p:sp>
      <p:sp>
        <p:nvSpPr>
          <p:cNvPr id="4" name="Content Placeholder 3"/>
          <p:cNvSpPr>
            <a:spLocks noGrp="1"/>
          </p:cNvSpPr>
          <p:nvPr>
            <p:ph sz="half" idx="2"/>
          </p:nvPr>
        </p:nvSpPr>
        <p:spPr/>
        <p:txBody>
          <a:bodyPr>
            <a:normAutofit lnSpcReduction="10000"/>
          </a:bodyPr>
          <a:lstStyle/>
          <a:p>
            <a:r>
              <a:rPr lang="en-US" i="1" dirty="0" smtClean="0">
                <a:solidFill>
                  <a:srgbClr val="002060"/>
                </a:solidFill>
              </a:rPr>
              <a:t>present </a:t>
            </a:r>
            <a:r>
              <a:rPr lang="en-US" i="1" dirty="0">
                <a:solidFill>
                  <a:srgbClr val="002060"/>
                </a:solidFill>
              </a:rPr>
              <a:t>a personal, critical stance on the role of the professional teacher in relation to meeting the needs of a diverse range of children and young people, including challenging assumptions, beliefs that lead to prejudice and </a:t>
            </a:r>
            <a:r>
              <a:rPr lang="en-US" i="1" dirty="0" smtClean="0">
                <a:solidFill>
                  <a:srgbClr val="002060"/>
                </a:solidFill>
              </a:rPr>
              <a:t>stereotyping</a:t>
            </a:r>
            <a:endParaRPr lang="en-GB" i="1" dirty="0">
              <a:solidFill>
                <a:srgbClr val="002060"/>
              </a:solidFill>
            </a:endParaRPr>
          </a:p>
          <a:p>
            <a:r>
              <a:rPr lang="en-GB" i="1" dirty="0">
                <a:solidFill>
                  <a:srgbClr val="002060"/>
                </a:solidFill>
              </a:rPr>
              <a:t>critically reflect and evaluate a range of different approaches for meeting the diverse needs of all learners in a range of settings, and justify choices made in personal </a:t>
            </a:r>
            <a:r>
              <a:rPr lang="en-GB" i="1" dirty="0" smtClean="0">
                <a:solidFill>
                  <a:srgbClr val="002060"/>
                </a:solidFill>
              </a:rPr>
              <a:t>practice.</a:t>
            </a:r>
            <a:endParaRPr lang="en-GB" i="1" dirty="0">
              <a:solidFill>
                <a:srgbClr val="002060"/>
              </a:solidFill>
            </a:endParaRPr>
          </a:p>
          <a:p>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74045" y="917893"/>
            <a:ext cx="244475" cy="244475"/>
          </a:xfrm>
          <a:prstGeom prst="rect">
            <a:avLst/>
          </a:prstGeom>
        </p:spPr>
      </p:pic>
    </p:spTree>
    <p:extLst>
      <p:ext uri="{BB962C8B-B14F-4D97-AF65-F5344CB8AC3E}">
        <p14:creationId xmlns:p14="http://schemas.microsoft.com/office/powerpoint/2010/main" val="19759758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18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rgbClr val="002060"/>
                </a:solidFill>
              </a:rPr>
              <a:t>Beth </a:t>
            </a:r>
            <a:r>
              <a:rPr lang="en-GB" dirty="0" err="1" smtClean="0">
                <a:solidFill>
                  <a:srgbClr val="002060"/>
                </a:solidFill>
              </a:rPr>
              <a:t>yw’r</a:t>
            </a:r>
            <a:r>
              <a:rPr lang="en-GB" dirty="0" smtClean="0">
                <a:solidFill>
                  <a:srgbClr val="002060"/>
                </a:solidFill>
              </a:rPr>
              <a:t> </a:t>
            </a:r>
            <a:r>
              <a:rPr lang="en-GB" dirty="0" err="1" smtClean="0">
                <a:solidFill>
                  <a:srgbClr val="002060"/>
                </a:solidFill>
              </a:rPr>
              <a:t>cysylltiad</a:t>
            </a:r>
            <a:r>
              <a:rPr lang="en-GB" dirty="0" smtClean="0">
                <a:solidFill>
                  <a:srgbClr val="002060"/>
                </a:solidFill>
              </a:rPr>
              <a:t> </a:t>
            </a:r>
            <a:r>
              <a:rPr lang="en-GB" dirty="0" err="1" smtClean="0">
                <a:solidFill>
                  <a:srgbClr val="002060"/>
                </a:solidFill>
              </a:rPr>
              <a:t>gyda’r</a:t>
            </a:r>
            <a:r>
              <a:rPr lang="en-GB" dirty="0" smtClean="0">
                <a:solidFill>
                  <a:srgbClr val="002060"/>
                </a:solidFill>
              </a:rPr>
              <a:t> </a:t>
            </a:r>
            <a:r>
              <a:rPr lang="en-GB" dirty="0" err="1" smtClean="0">
                <a:solidFill>
                  <a:srgbClr val="002060"/>
                </a:solidFill>
              </a:rPr>
              <a:t>aseiniad</a:t>
            </a:r>
            <a:r>
              <a:rPr lang="en-GB" dirty="0" smtClean="0">
                <a:solidFill>
                  <a:srgbClr val="002060"/>
                </a:solidFill>
              </a:rPr>
              <a:t>?</a:t>
            </a:r>
            <a:br>
              <a:rPr lang="en-GB" dirty="0" smtClean="0">
                <a:solidFill>
                  <a:srgbClr val="002060"/>
                </a:solidFill>
              </a:rPr>
            </a:br>
            <a:r>
              <a:rPr lang="en-GB" i="1" dirty="0" smtClean="0">
                <a:solidFill>
                  <a:srgbClr val="002060"/>
                </a:solidFill>
              </a:rPr>
              <a:t>What’s the link with the assignment?</a:t>
            </a:r>
            <a:endParaRPr lang="en-GB" i="1" dirty="0">
              <a:solidFill>
                <a:srgbClr val="002060"/>
              </a:solidFill>
            </a:endParaRPr>
          </a:p>
        </p:txBody>
      </p:sp>
      <p:sp>
        <p:nvSpPr>
          <p:cNvPr id="3" name="Content Placeholder 2"/>
          <p:cNvSpPr>
            <a:spLocks noGrp="1"/>
          </p:cNvSpPr>
          <p:nvPr>
            <p:ph sz="half" idx="1"/>
          </p:nvPr>
        </p:nvSpPr>
        <p:spPr/>
        <p:txBody>
          <a:bodyPr/>
          <a:lstStyle/>
          <a:p>
            <a:r>
              <a:rPr lang="en-GB" dirty="0" err="1" smtClean="0">
                <a:solidFill>
                  <a:srgbClr val="002060"/>
                </a:solidFill>
              </a:rPr>
              <a:t>Teitl</a:t>
            </a:r>
            <a:r>
              <a:rPr lang="en-GB" dirty="0" smtClean="0">
                <a:solidFill>
                  <a:srgbClr val="002060"/>
                </a:solidFill>
              </a:rPr>
              <a:t> </a:t>
            </a:r>
            <a:r>
              <a:rPr lang="en-GB" dirty="0" err="1" smtClean="0">
                <a:solidFill>
                  <a:srgbClr val="002060"/>
                </a:solidFill>
              </a:rPr>
              <a:t>yr</a:t>
            </a:r>
            <a:r>
              <a:rPr lang="en-GB" dirty="0" smtClean="0">
                <a:solidFill>
                  <a:srgbClr val="002060"/>
                </a:solidFill>
              </a:rPr>
              <a:t> </a:t>
            </a:r>
            <a:r>
              <a:rPr lang="en-GB" dirty="0" err="1" smtClean="0">
                <a:solidFill>
                  <a:srgbClr val="002060"/>
                </a:solidFill>
              </a:rPr>
              <a:t>aseiniad</a:t>
            </a:r>
            <a:r>
              <a:rPr lang="en-GB" dirty="0" smtClean="0">
                <a:solidFill>
                  <a:srgbClr val="002060"/>
                </a:solidFill>
              </a:rPr>
              <a:t>:</a:t>
            </a:r>
          </a:p>
          <a:p>
            <a:pPr marL="0" indent="0">
              <a:buNone/>
            </a:pPr>
            <a:r>
              <a:rPr lang="en-GB" b="1" dirty="0" err="1" smtClean="0">
                <a:solidFill>
                  <a:srgbClr val="002060"/>
                </a:solidFill>
              </a:rPr>
              <a:t>Gwerthusiad</a:t>
            </a:r>
            <a:r>
              <a:rPr lang="en-GB" b="1" dirty="0" smtClean="0">
                <a:solidFill>
                  <a:srgbClr val="002060"/>
                </a:solidFill>
              </a:rPr>
              <a:t> </a:t>
            </a:r>
            <a:r>
              <a:rPr lang="en-GB" b="1" dirty="0" err="1" smtClean="0">
                <a:solidFill>
                  <a:srgbClr val="002060"/>
                </a:solidFill>
              </a:rPr>
              <a:t>beirniadol</a:t>
            </a:r>
            <a:r>
              <a:rPr lang="en-GB" b="1" dirty="0" smtClean="0">
                <a:solidFill>
                  <a:srgbClr val="002060"/>
                </a:solidFill>
              </a:rPr>
              <a:t> a </a:t>
            </a:r>
            <a:r>
              <a:rPr lang="en-GB" b="1" dirty="0" err="1" smtClean="0">
                <a:solidFill>
                  <a:srgbClr val="002060"/>
                </a:solidFill>
              </a:rPr>
              <a:t>nodi’r</a:t>
            </a:r>
            <a:r>
              <a:rPr lang="en-GB" b="1" dirty="0" smtClean="0">
                <a:solidFill>
                  <a:srgbClr val="002060"/>
                </a:solidFill>
              </a:rPr>
              <a:t> </a:t>
            </a:r>
            <a:r>
              <a:rPr lang="en-GB" b="1" dirty="0" err="1" smtClean="0">
                <a:solidFill>
                  <a:srgbClr val="002060"/>
                </a:solidFill>
              </a:rPr>
              <a:t>camau</a:t>
            </a:r>
            <a:r>
              <a:rPr lang="en-GB" b="1" dirty="0" smtClean="0">
                <a:solidFill>
                  <a:srgbClr val="002060"/>
                </a:solidFill>
              </a:rPr>
              <a:t> </a:t>
            </a:r>
            <a:r>
              <a:rPr lang="en-GB" b="1" dirty="0" err="1" smtClean="0">
                <a:solidFill>
                  <a:srgbClr val="002060"/>
                </a:solidFill>
              </a:rPr>
              <a:t>dysgu</a:t>
            </a:r>
            <a:r>
              <a:rPr lang="en-GB" b="1" dirty="0" smtClean="0">
                <a:solidFill>
                  <a:srgbClr val="002060"/>
                </a:solidFill>
              </a:rPr>
              <a:t> ac </a:t>
            </a:r>
            <a:r>
              <a:rPr lang="en-GB" b="1" dirty="0" err="1" smtClean="0">
                <a:solidFill>
                  <a:srgbClr val="002060"/>
                </a:solidFill>
              </a:rPr>
              <a:t>addysgu</a:t>
            </a:r>
            <a:r>
              <a:rPr lang="en-GB" b="1" dirty="0" smtClean="0">
                <a:solidFill>
                  <a:srgbClr val="002060"/>
                </a:solidFill>
              </a:rPr>
              <a:t> </a:t>
            </a:r>
            <a:r>
              <a:rPr lang="en-GB" b="1" dirty="0" err="1" smtClean="0">
                <a:solidFill>
                  <a:srgbClr val="002060"/>
                </a:solidFill>
              </a:rPr>
              <a:t>nesaf</a:t>
            </a:r>
            <a:r>
              <a:rPr lang="en-GB" b="1" dirty="0" smtClean="0">
                <a:solidFill>
                  <a:srgbClr val="002060"/>
                </a:solidFill>
              </a:rPr>
              <a:t> </a:t>
            </a:r>
            <a:r>
              <a:rPr lang="en-GB" b="1" dirty="0" err="1" smtClean="0">
                <a:solidFill>
                  <a:srgbClr val="002060"/>
                </a:solidFill>
              </a:rPr>
              <a:t>sy’n</a:t>
            </a:r>
            <a:r>
              <a:rPr lang="en-GB" b="1" dirty="0" smtClean="0">
                <a:solidFill>
                  <a:srgbClr val="002060"/>
                </a:solidFill>
              </a:rPr>
              <a:t> </a:t>
            </a:r>
            <a:r>
              <a:rPr lang="en-GB" b="1" dirty="0" err="1" smtClean="0">
                <a:solidFill>
                  <a:srgbClr val="002060"/>
                </a:solidFill>
              </a:rPr>
              <a:t>canolbwyntio</a:t>
            </a:r>
            <a:r>
              <a:rPr lang="en-GB" b="1" dirty="0" smtClean="0">
                <a:solidFill>
                  <a:srgbClr val="002060"/>
                </a:solidFill>
              </a:rPr>
              <a:t> </a:t>
            </a:r>
            <a:r>
              <a:rPr lang="en-GB" b="1" dirty="0" err="1" smtClean="0">
                <a:solidFill>
                  <a:srgbClr val="002060"/>
                </a:solidFill>
              </a:rPr>
              <a:t>ar</a:t>
            </a:r>
            <a:r>
              <a:rPr lang="en-GB" b="1" dirty="0" smtClean="0">
                <a:solidFill>
                  <a:srgbClr val="002060"/>
                </a:solidFill>
              </a:rPr>
              <a:t> </a:t>
            </a:r>
            <a:r>
              <a:rPr lang="en-GB" b="1" dirty="0" err="1" smtClean="0">
                <a:solidFill>
                  <a:srgbClr val="002060"/>
                </a:solidFill>
              </a:rPr>
              <a:t>astudiaeth</a:t>
            </a:r>
            <a:r>
              <a:rPr lang="en-GB" b="1" dirty="0" smtClean="0">
                <a:solidFill>
                  <a:srgbClr val="002060"/>
                </a:solidFill>
              </a:rPr>
              <a:t> </a:t>
            </a:r>
            <a:r>
              <a:rPr lang="en-GB" b="1" dirty="0" err="1" smtClean="0">
                <a:solidFill>
                  <a:srgbClr val="002060"/>
                </a:solidFill>
              </a:rPr>
              <a:t>achos</a:t>
            </a:r>
            <a:r>
              <a:rPr lang="en-GB" b="1" dirty="0" smtClean="0">
                <a:solidFill>
                  <a:srgbClr val="002060"/>
                </a:solidFill>
              </a:rPr>
              <a:t> </a:t>
            </a:r>
            <a:r>
              <a:rPr lang="en-GB" b="1" dirty="0" err="1" smtClean="0">
                <a:solidFill>
                  <a:srgbClr val="002060"/>
                </a:solidFill>
              </a:rPr>
              <a:t>dysgwr</a:t>
            </a:r>
            <a:r>
              <a:rPr lang="en-GB" b="1" dirty="0" smtClean="0">
                <a:solidFill>
                  <a:srgbClr val="002060"/>
                </a:solidFill>
              </a:rPr>
              <a:t> </a:t>
            </a:r>
            <a:r>
              <a:rPr lang="en-GB" b="1" dirty="0" err="1" smtClean="0">
                <a:solidFill>
                  <a:srgbClr val="002060"/>
                </a:solidFill>
              </a:rPr>
              <a:t>unigol</a:t>
            </a:r>
            <a:r>
              <a:rPr lang="en-GB" b="1" dirty="0" smtClean="0">
                <a:solidFill>
                  <a:srgbClr val="002060"/>
                </a:solidFill>
              </a:rPr>
              <a:t> </a:t>
            </a:r>
            <a:r>
              <a:rPr lang="en-GB" b="1" dirty="0" err="1" smtClean="0">
                <a:solidFill>
                  <a:srgbClr val="002060"/>
                </a:solidFill>
              </a:rPr>
              <a:t>neu</a:t>
            </a:r>
            <a:r>
              <a:rPr lang="en-GB" b="1" dirty="0" smtClean="0">
                <a:solidFill>
                  <a:srgbClr val="002060"/>
                </a:solidFill>
              </a:rPr>
              <a:t> </a:t>
            </a:r>
            <a:r>
              <a:rPr lang="en-GB" b="1" dirty="0" err="1" smtClean="0">
                <a:solidFill>
                  <a:srgbClr val="002060"/>
                </a:solidFill>
              </a:rPr>
              <a:t>grwp</a:t>
            </a:r>
            <a:r>
              <a:rPr lang="en-GB" b="1" dirty="0" smtClean="0">
                <a:solidFill>
                  <a:srgbClr val="002060"/>
                </a:solidFill>
              </a:rPr>
              <a:t> o </a:t>
            </a:r>
            <a:r>
              <a:rPr lang="en-GB" b="1" dirty="0" err="1" smtClean="0">
                <a:solidFill>
                  <a:srgbClr val="002060"/>
                </a:solidFill>
              </a:rPr>
              <a:t>ddysgwyr</a:t>
            </a:r>
            <a:r>
              <a:rPr lang="en-GB" b="1" dirty="0" smtClean="0">
                <a:solidFill>
                  <a:srgbClr val="002060"/>
                </a:solidFill>
              </a:rPr>
              <a:t>, </a:t>
            </a:r>
            <a:r>
              <a:rPr lang="en-GB" b="1" dirty="0" err="1" smtClean="0">
                <a:solidFill>
                  <a:srgbClr val="002060"/>
                </a:solidFill>
              </a:rPr>
              <a:t>sy’n</a:t>
            </a:r>
            <a:r>
              <a:rPr lang="en-GB" b="1" dirty="0" smtClean="0">
                <a:solidFill>
                  <a:srgbClr val="002060"/>
                </a:solidFill>
              </a:rPr>
              <a:t> </a:t>
            </a:r>
            <a:r>
              <a:rPr lang="en-GB" b="1" dirty="0" err="1" smtClean="0">
                <a:solidFill>
                  <a:srgbClr val="002060"/>
                </a:solidFill>
              </a:rPr>
              <a:t>seiliedig</a:t>
            </a:r>
            <a:r>
              <a:rPr lang="en-GB" b="1" dirty="0" smtClean="0">
                <a:solidFill>
                  <a:srgbClr val="002060"/>
                </a:solidFill>
              </a:rPr>
              <a:t> </a:t>
            </a:r>
            <a:r>
              <a:rPr lang="en-GB" b="1" dirty="0" err="1" smtClean="0">
                <a:solidFill>
                  <a:srgbClr val="002060"/>
                </a:solidFill>
              </a:rPr>
              <a:t>ar</a:t>
            </a:r>
            <a:r>
              <a:rPr lang="en-GB" b="1" dirty="0" smtClean="0">
                <a:solidFill>
                  <a:srgbClr val="002060"/>
                </a:solidFill>
              </a:rPr>
              <a:t> </a:t>
            </a:r>
            <a:r>
              <a:rPr lang="en-GB" b="1" dirty="0" err="1" smtClean="0">
                <a:solidFill>
                  <a:srgbClr val="002060"/>
                </a:solidFill>
              </a:rPr>
              <a:t>astudiaeth</a:t>
            </a:r>
            <a:r>
              <a:rPr lang="en-GB" b="1" dirty="0" smtClean="0">
                <a:solidFill>
                  <a:srgbClr val="002060"/>
                </a:solidFill>
              </a:rPr>
              <a:t> </a:t>
            </a:r>
            <a:r>
              <a:rPr lang="en-GB" b="1" dirty="0" err="1" smtClean="0">
                <a:solidFill>
                  <a:srgbClr val="002060"/>
                </a:solidFill>
              </a:rPr>
              <a:t>achos</a:t>
            </a:r>
            <a:r>
              <a:rPr lang="en-GB" b="1" dirty="0" smtClean="0">
                <a:solidFill>
                  <a:srgbClr val="002060"/>
                </a:solidFill>
              </a:rPr>
              <a:t> </a:t>
            </a:r>
            <a:r>
              <a:rPr lang="en-GB" b="1" dirty="0" err="1" smtClean="0">
                <a:solidFill>
                  <a:srgbClr val="002060"/>
                </a:solidFill>
              </a:rPr>
              <a:t>critigol</a:t>
            </a:r>
            <a:r>
              <a:rPr lang="en-GB" b="1" dirty="0" smtClean="0">
                <a:solidFill>
                  <a:srgbClr val="002060"/>
                </a:solidFill>
              </a:rPr>
              <a:t> a </a:t>
            </a:r>
            <a:r>
              <a:rPr lang="en-GB" b="1" dirty="0" err="1" smtClean="0">
                <a:solidFill>
                  <a:srgbClr val="002060"/>
                </a:solidFill>
              </a:rPr>
              <a:t>arsylwyd</a:t>
            </a:r>
            <a:r>
              <a:rPr lang="en-GB" b="1" dirty="0" smtClean="0">
                <a:solidFill>
                  <a:srgbClr val="002060"/>
                </a:solidFill>
              </a:rPr>
              <a:t> (</a:t>
            </a:r>
            <a:r>
              <a:rPr lang="en-GB" b="1" dirty="0" err="1" smtClean="0">
                <a:solidFill>
                  <a:srgbClr val="002060"/>
                </a:solidFill>
              </a:rPr>
              <a:t>cyfwerth</a:t>
            </a:r>
            <a:r>
              <a:rPr lang="en-GB" b="1" dirty="0" smtClean="0">
                <a:solidFill>
                  <a:srgbClr val="002060"/>
                </a:solidFill>
              </a:rPr>
              <a:t> a 5,000 o </a:t>
            </a:r>
            <a:r>
              <a:rPr lang="en-GB" b="1" dirty="0" err="1" smtClean="0">
                <a:solidFill>
                  <a:srgbClr val="002060"/>
                </a:solidFill>
              </a:rPr>
              <a:t>eiriau</a:t>
            </a:r>
            <a:r>
              <a:rPr lang="en-GB" b="1" dirty="0" smtClean="0">
                <a:solidFill>
                  <a:srgbClr val="002060"/>
                </a:solidFill>
              </a:rPr>
              <a:t>).</a:t>
            </a:r>
            <a:endParaRPr lang="en-GB" b="1" dirty="0">
              <a:solidFill>
                <a:srgbClr val="002060"/>
              </a:solidFill>
            </a:endParaRPr>
          </a:p>
        </p:txBody>
      </p:sp>
      <p:sp>
        <p:nvSpPr>
          <p:cNvPr id="4" name="Content Placeholder 3"/>
          <p:cNvSpPr>
            <a:spLocks noGrp="1"/>
          </p:cNvSpPr>
          <p:nvPr>
            <p:ph sz="half" idx="2"/>
          </p:nvPr>
        </p:nvSpPr>
        <p:spPr/>
        <p:txBody>
          <a:bodyPr/>
          <a:lstStyle/>
          <a:p>
            <a:pPr marL="0" indent="0">
              <a:buNone/>
            </a:pPr>
            <a:r>
              <a:rPr lang="en-GB" i="1" dirty="0" smtClean="0">
                <a:solidFill>
                  <a:srgbClr val="002060"/>
                </a:solidFill>
              </a:rPr>
              <a:t>Assignment title:</a:t>
            </a:r>
          </a:p>
          <a:p>
            <a:pPr marL="0" indent="0">
              <a:buNone/>
            </a:pPr>
            <a:r>
              <a:rPr lang="en-GB" b="1" i="1" dirty="0">
                <a:solidFill>
                  <a:srgbClr val="002060"/>
                </a:solidFill>
              </a:rPr>
              <a:t>A critical evaluation and the identification of next teaching and learning steps focusing on a case study of an individual learner or a group of learners, based on an observed critical incident (equivalent to 5000 words).</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33723" y="1244283"/>
            <a:ext cx="244475" cy="244475"/>
          </a:xfrm>
          <a:prstGeom prst="rect">
            <a:avLst/>
          </a:prstGeom>
        </p:spPr>
      </p:pic>
    </p:spTree>
    <p:extLst>
      <p:ext uri="{BB962C8B-B14F-4D97-AF65-F5344CB8AC3E}">
        <p14:creationId xmlns:p14="http://schemas.microsoft.com/office/powerpoint/2010/main" val="39353963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85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Nodau’r</a:t>
            </a:r>
            <a:r>
              <a:rPr lang="en-GB" dirty="0" smtClean="0"/>
              <a:t> </a:t>
            </a:r>
            <a:r>
              <a:rPr lang="en-GB" dirty="0" err="1" smtClean="0"/>
              <a:t>sesiwn</a:t>
            </a:r>
            <a:r>
              <a:rPr lang="en-GB" dirty="0" smtClean="0"/>
              <a:t/>
            </a:r>
            <a:br>
              <a:rPr lang="en-GB" dirty="0" smtClean="0"/>
            </a:br>
            <a:r>
              <a:rPr lang="en-GB" i="1" dirty="0" smtClean="0"/>
              <a:t>Session aims</a:t>
            </a:r>
            <a:endParaRPr lang="en-GB" i="1" dirty="0"/>
          </a:p>
        </p:txBody>
      </p:sp>
      <p:sp>
        <p:nvSpPr>
          <p:cNvPr id="3" name="Content Placeholder 2"/>
          <p:cNvSpPr>
            <a:spLocks noGrp="1"/>
          </p:cNvSpPr>
          <p:nvPr>
            <p:ph sz="half" idx="1"/>
          </p:nvPr>
        </p:nvSpPr>
        <p:spPr/>
        <p:txBody>
          <a:bodyPr/>
          <a:lstStyle/>
          <a:p>
            <a:r>
              <a:rPr lang="en-GB" dirty="0" err="1" smtClean="0">
                <a:solidFill>
                  <a:srgbClr val="002060"/>
                </a:solidFill>
              </a:rPr>
              <a:t>Datblygu</a:t>
            </a:r>
            <a:r>
              <a:rPr lang="en-GB" dirty="0" smtClean="0">
                <a:solidFill>
                  <a:srgbClr val="002060"/>
                </a:solidFill>
              </a:rPr>
              <a:t> </a:t>
            </a:r>
            <a:r>
              <a:rPr lang="en-GB" dirty="0" err="1" smtClean="0">
                <a:solidFill>
                  <a:srgbClr val="002060"/>
                </a:solidFill>
              </a:rPr>
              <a:t>dealltwriaeth</a:t>
            </a:r>
            <a:r>
              <a:rPr lang="en-GB" dirty="0" smtClean="0">
                <a:solidFill>
                  <a:srgbClr val="002060"/>
                </a:solidFill>
              </a:rPr>
              <a:t> </a:t>
            </a:r>
            <a:r>
              <a:rPr lang="en-GB" dirty="0" err="1" smtClean="0">
                <a:solidFill>
                  <a:srgbClr val="002060"/>
                </a:solidFill>
              </a:rPr>
              <a:t>feirniadol</a:t>
            </a:r>
            <a:r>
              <a:rPr lang="en-GB" dirty="0" smtClean="0">
                <a:solidFill>
                  <a:srgbClr val="002060"/>
                </a:solidFill>
              </a:rPr>
              <a:t> </a:t>
            </a:r>
            <a:r>
              <a:rPr lang="en-GB" dirty="0" err="1" smtClean="0">
                <a:solidFill>
                  <a:srgbClr val="002060"/>
                </a:solidFill>
              </a:rPr>
              <a:t>o’r</a:t>
            </a:r>
            <a:r>
              <a:rPr lang="en-GB" dirty="0" smtClean="0">
                <a:solidFill>
                  <a:srgbClr val="002060"/>
                </a:solidFill>
              </a:rPr>
              <a:t> </a:t>
            </a:r>
            <a:r>
              <a:rPr lang="en-GB" dirty="0" err="1" smtClean="0">
                <a:solidFill>
                  <a:srgbClr val="002060"/>
                </a:solidFill>
              </a:rPr>
              <a:t>hyn</a:t>
            </a:r>
            <a:r>
              <a:rPr lang="en-GB" dirty="0" smtClean="0">
                <a:solidFill>
                  <a:srgbClr val="002060"/>
                </a:solidFill>
              </a:rPr>
              <a:t> a </a:t>
            </a:r>
            <a:r>
              <a:rPr lang="en-GB" dirty="0" err="1" smtClean="0">
                <a:solidFill>
                  <a:srgbClr val="002060"/>
                </a:solidFill>
              </a:rPr>
              <a:t>olygir</a:t>
            </a:r>
            <a:r>
              <a:rPr lang="en-GB" dirty="0" smtClean="0">
                <a:solidFill>
                  <a:srgbClr val="002060"/>
                </a:solidFill>
              </a:rPr>
              <a:t> </a:t>
            </a:r>
            <a:r>
              <a:rPr lang="en-GB" dirty="0" err="1" smtClean="0">
                <a:solidFill>
                  <a:srgbClr val="002060"/>
                </a:solidFill>
              </a:rPr>
              <a:t>wrth</a:t>
            </a:r>
            <a:r>
              <a:rPr lang="en-GB" dirty="0" smtClean="0">
                <a:solidFill>
                  <a:srgbClr val="002060"/>
                </a:solidFill>
              </a:rPr>
              <a:t> </a:t>
            </a:r>
            <a:r>
              <a:rPr lang="en-GB" dirty="0" err="1" smtClean="0">
                <a:solidFill>
                  <a:srgbClr val="002060"/>
                </a:solidFill>
              </a:rPr>
              <a:t>amrywiaeth</a:t>
            </a:r>
            <a:r>
              <a:rPr lang="en-GB" dirty="0" smtClean="0">
                <a:solidFill>
                  <a:srgbClr val="002060"/>
                </a:solidFill>
              </a:rPr>
              <a:t> a </a:t>
            </a:r>
            <a:r>
              <a:rPr lang="en-GB" dirty="0" err="1" smtClean="0">
                <a:solidFill>
                  <a:srgbClr val="002060"/>
                </a:solidFill>
              </a:rPr>
              <a:t>chyfiawnder</a:t>
            </a:r>
            <a:endParaRPr lang="en-GB" dirty="0" smtClean="0">
              <a:solidFill>
                <a:srgbClr val="002060"/>
              </a:solidFill>
            </a:endParaRPr>
          </a:p>
          <a:p>
            <a:r>
              <a:rPr lang="en-GB" dirty="0" err="1" smtClean="0">
                <a:solidFill>
                  <a:srgbClr val="002060"/>
                </a:solidFill>
              </a:rPr>
              <a:t>Cyflwyniad</a:t>
            </a:r>
            <a:r>
              <a:rPr lang="en-GB" dirty="0" smtClean="0">
                <a:solidFill>
                  <a:srgbClr val="002060"/>
                </a:solidFill>
              </a:rPr>
              <a:t> </a:t>
            </a:r>
            <a:r>
              <a:rPr lang="en-GB" dirty="0" err="1">
                <a:solidFill>
                  <a:srgbClr val="002060"/>
                </a:solidFill>
              </a:rPr>
              <a:t>i</a:t>
            </a:r>
            <a:r>
              <a:rPr lang="en-GB" dirty="0" err="1" smtClean="0">
                <a:solidFill>
                  <a:srgbClr val="002060"/>
                </a:solidFill>
              </a:rPr>
              <a:t>’r</a:t>
            </a:r>
            <a:r>
              <a:rPr lang="en-GB" dirty="0" smtClean="0">
                <a:solidFill>
                  <a:srgbClr val="002060"/>
                </a:solidFill>
              </a:rPr>
              <a:t> model </a:t>
            </a:r>
            <a:r>
              <a:rPr lang="en-GB" dirty="0" err="1" smtClean="0">
                <a:solidFill>
                  <a:srgbClr val="002060"/>
                </a:solidFill>
              </a:rPr>
              <a:t>gymdeithasol</a:t>
            </a:r>
            <a:r>
              <a:rPr lang="en-GB" dirty="0" smtClean="0">
                <a:solidFill>
                  <a:srgbClr val="002060"/>
                </a:solidFill>
              </a:rPr>
              <a:t> o </a:t>
            </a:r>
            <a:r>
              <a:rPr lang="en-GB" dirty="0" err="1" smtClean="0">
                <a:solidFill>
                  <a:srgbClr val="002060"/>
                </a:solidFill>
              </a:rPr>
              <a:t>anabledd</a:t>
            </a:r>
            <a:r>
              <a:rPr lang="en-GB" dirty="0" smtClean="0">
                <a:solidFill>
                  <a:srgbClr val="002060"/>
                </a:solidFill>
              </a:rPr>
              <a:t> ac </a:t>
            </a:r>
            <a:r>
              <a:rPr lang="en-GB" dirty="0" err="1" smtClean="0">
                <a:solidFill>
                  <a:srgbClr val="002060"/>
                </a:solidFill>
              </a:rPr>
              <a:t>addysg</a:t>
            </a:r>
            <a:r>
              <a:rPr lang="en-GB" dirty="0" smtClean="0">
                <a:solidFill>
                  <a:srgbClr val="002060"/>
                </a:solidFill>
              </a:rPr>
              <a:t> </a:t>
            </a:r>
            <a:r>
              <a:rPr lang="en-GB" dirty="0" err="1" smtClean="0">
                <a:solidFill>
                  <a:srgbClr val="002060"/>
                </a:solidFill>
              </a:rPr>
              <a:t>gynhwysol</a:t>
            </a:r>
            <a:endParaRPr lang="en-GB" dirty="0" smtClean="0">
              <a:solidFill>
                <a:srgbClr val="002060"/>
              </a:solidFill>
            </a:endParaRPr>
          </a:p>
          <a:p>
            <a:r>
              <a:rPr lang="en-GB" dirty="0" err="1" smtClean="0">
                <a:solidFill>
                  <a:srgbClr val="002060"/>
                </a:solidFill>
              </a:rPr>
              <a:t>Ymgyfarwyddo</a:t>
            </a:r>
            <a:r>
              <a:rPr lang="en-GB" dirty="0" smtClean="0">
                <a:solidFill>
                  <a:srgbClr val="002060"/>
                </a:solidFill>
              </a:rPr>
              <a:t> </a:t>
            </a:r>
            <a:r>
              <a:rPr lang="en-GB" dirty="0" err="1" smtClean="0">
                <a:solidFill>
                  <a:srgbClr val="002060"/>
                </a:solidFill>
              </a:rPr>
              <a:t>gyda</a:t>
            </a:r>
            <a:r>
              <a:rPr lang="en-GB" dirty="0" smtClean="0">
                <a:solidFill>
                  <a:srgbClr val="002060"/>
                </a:solidFill>
              </a:rPr>
              <a:t> </a:t>
            </a:r>
            <a:r>
              <a:rPr lang="en-GB" dirty="0" err="1" smtClean="0">
                <a:solidFill>
                  <a:srgbClr val="002060"/>
                </a:solidFill>
              </a:rPr>
              <a:t>disgwyliadau</a:t>
            </a:r>
            <a:r>
              <a:rPr lang="en-GB" dirty="0" smtClean="0">
                <a:solidFill>
                  <a:srgbClr val="002060"/>
                </a:solidFill>
              </a:rPr>
              <a:t> </a:t>
            </a:r>
            <a:r>
              <a:rPr lang="en-GB" dirty="0" err="1" smtClean="0">
                <a:solidFill>
                  <a:srgbClr val="002060"/>
                </a:solidFill>
              </a:rPr>
              <a:t>cynllunio</a:t>
            </a:r>
            <a:r>
              <a:rPr lang="en-GB" dirty="0" smtClean="0">
                <a:solidFill>
                  <a:srgbClr val="002060"/>
                </a:solidFill>
              </a:rPr>
              <a:t> </a:t>
            </a:r>
            <a:r>
              <a:rPr lang="en-GB" dirty="0" err="1" smtClean="0">
                <a:solidFill>
                  <a:srgbClr val="002060"/>
                </a:solidFill>
              </a:rPr>
              <a:t>ar</a:t>
            </a:r>
            <a:r>
              <a:rPr lang="en-GB" dirty="0" smtClean="0">
                <a:solidFill>
                  <a:srgbClr val="002060"/>
                </a:solidFill>
              </a:rPr>
              <a:t> </a:t>
            </a:r>
            <a:r>
              <a:rPr lang="en-GB" dirty="0" err="1" smtClean="0">
                <a:solidFill>
                  <a:srgbClr val="002060"/>
                </a:solidFill>
              </a:rPr>
              <a:t>gyfer</a:t>
            </a:r>
            <a:r>
              <a:rPr lang="en-GB" dirty="0" smtClean="0">
                <a:solidFill>
                  <a:srgbClr val="002060"/>
                </a:solidFill>
              </a:rPr>
              <a:t> </a:t>
            </a:r>
            <a:r>
              <a:rPr lang="en-GB" dirty="0" err="1" smtClean="0">
                <a:solidFill>
                  <a:srgbClr val="002060"/>
                </a:solidFill>
              </a:rPr>
              <a:t>dysgwyr</a:t>
            </a:r>
            <a:r>
              <a:rPr lang="en-GB" dirty="0" smtClean="0">
                <a:solidFill>
                  <a:srgbClr val="002060"/>
                </a:solidFill>
              </a:rPr>
              <a:t> ag ADY</a:t>
            </a:r>
          </a:p>
          <a:p>
            <a:r>
              <a:rPr lang="en-GB" dirty="0" err="1" smtClean="0">
                <a:solidFill>
                  <a:srgbClr val="002060"/>
                </a:solidFill>
              </a:rPr>
              <a:t>Ystyried</a:t>
            </a:r>
            <a:r>
              <a:rPr lang="en-GB" dirty="0" smtClean="0">
                <a:solidFill>
                  <a:srgbClr val="002060"/>
                </a:solidFill>
              </a:rPr>
              <a:t> </a:t>
            </a:r>
            <a:r>
              <a:rPr lang="en-GB" dirty="0" err="1" smtClean="0">
                <a:solidFill>
                  <a:srgbClr val="002060"/>
                </a:solidFill>
              </a:rPr>
              <a:t>ymyrraethau</a:t>
            </a:r>
            <a:r>
              <a:rPr lang="en-GB" dirty="0" smtClean="0">
                <a:solidFill>
                  <a:srgbClr val="002060"/>
                </a:solidFill>
              </a:rPr>
              <a:t> </a:t>
            </a:r>
            <a:r>
              <a:rPr lang="en-GB" dirty="0" err="1" smtClean="0">
                <a:solidFill>
                  <a:srgbClr val="002060"/>
                </a:solidFill>
              </a:rPr>
              <a:t>posib</a:t>
            </a:r>
            <a:r>
              <a:rPr lang="en-GB" dirty="0" smtClean="0">
                <a:solidFill>
                  <a:srgbClr val="002060"/>
                </a:solidFill>
              </a:rPr>
              <a:t> </a:t>
            </a:r>
            <a:r>
              <a:rPr lang="en-GB" dirty="0" err="1" smtClean="0">
                <a:solidFill>
                  <a:srgbClr val="002060"/>
                </a:solidFill>
              </a:rPr>
              <a:t>ar</a:t>
            </a:r>
            <a:r>
              <a:rPr lang="en-GB" dirty="0" smtClean="0">
                <a:solidFill>
                  <a:srgbClr val="002060"/>
                </a:solidFill>
              </a:rPr>
              <a:t> </a:t>
            </a:r>
            <a:r>
              <a:rPr lang="en-GB" dirty="0" err="1" smtClean="0">
                <a:solidFill>
                  <a:srgbClr val="002060"/>
                </a:solidFill>
              </a:rPr>
              <a:t>gyfer</a:t>
            </a:r>
            <a:r>
              <a:rPr lang="en-GB" dirty="0" smtClean="0">
                <a:solidFill>
                  <a:srgbClr val="002060"/>
                </a:solidFill>
              </a:rPr>
              <a:t>  </a:t>
            </a:r>
            <a:r>
              <a:rPr lang="en-GB" dirty="0" err="1" smtClean="0">
                <a:solidFill>
                  <a:srgbClr val="002060"/>
                </a:solidFill>
              </a:rPr>
              <a:t>cefngogi</a:t>
            </a:r>
            <a:r>
              <a:rPr lang="en-GB" dirty="0" smtClean="0">
                <a:solidFill>
                  <a:srgbClr val="002060"/>
                </a:solidFill>
              </a:rPr>
              <a:t> </a:t>
            </a:r>
            <a:r>
              <a:rPr lang="en-GB" dirty="0" err="1" smtClean="0">
                <a:solidFill>
                  <a:srgbClr val="002060"/>
                </a:solidFill>
              </a:rPr>
              <a:t>gwahanol</a:t>
            </a:r>
            <a:r>
              <a:rPr lang="en-GB" dirty="0" smtClean="0">
                <a:solidFill>
                  <a:srgbClr val="002060"/>
                </a:solidFill>
              </a:rPr>
              <a:t> </a:t>
            </a:r>
            <a:r>
              <a:rPr lang="en-GB" dirty="0" err="1" smtClean="0">
                <a:solidFill>
                  <a:srgbClr val="002060"/>
                </a:solidFill>
              </a:rPr>
              <a:t>anghenion</a:t>
            </a:r>
            <a:r>
              <a:rPr lang="en-GB" dirty="0" smtClean="0">
                <a:solidFill>
                  <a:srgbClr val="002060"/>
                </a:solidFill>
              </a:rPr>
              <a:t>. </a:t>
            </a:r>
            <a:endParaRPr lang="en-GB" dirty="0">
              <a:solidFill>
                <a:srgbClr val="002060"/>
              </a:solidFill>
            </a:endParaRPr>
          </a:p>
        </p:txBody>
      </p:sp>
      <p:sp>
        <p:nvSpPr>
          <p:cNvPr id="4" name="Content Placeholder 3"/>
          <p:cNvSpPr>
            <a:spLocks noGrp="1"/>
          </p:cNvSpPr>
          <p:nvPr>
            <p:ph sz="half" idx="2"/>
          </p:nvPr>
        </p:nvSpPr>
        <p:spPr/>
        <p:txBody>
          <a:bodyPr/>
          <a:lstStyle/>
          <a:p>
            <a:r>
              <a:rPr lang="en-GB" i="1" dirty="0" smtClean="0">
                <a:solidFill>
                  <a:srgbClr val="002060"/>
                </a:solidFill>
              </a:rPr>
              <a:t>Develop a critical understanding of what we mean by equity and diversity </a:t>
            </a:r>
          </a:p>
          <a:p>
            <a:r>
              <a:rPr lang="en-GB" i="1" dirty="0" smtClean="0">
                <a:solidFill>
                  <a:srgbClr val="002060"/>
                </a:solidFill>
              </a:rPr>
              <a:t>An introduction to the social model of disability and inclusive education</a:t>
            </a:r>
          </a:p>
          <a:p>
            <a:r>
              <a:rPr lang="en-GB" i="1" dirty="0" smtClean="0">
                <a:solidFill>
                  <a:srgbClr val="002060"/>
                </a:solidFill>
              </a:rPr>
              <a:t>Become familiar with planning expectations for learners with ALN</a:t>
            </a:r>
          </a:p>
          <a:p>
            <a:r>
              <a:rPr lang="en-GB" i="1" dirty="0" smtClean="0">
                <a:solidFill>
                  <a:srgbClr val="002060"/>
                </a:solidFill>
              </a:rPr>
              <a:t>Consider possible interventions to support various needs. </a:t>
            </a:r>
            <a:endParaRPr lang="en-GB" i="1" dirty="0">
              <a:solidFill>
                <a:srgbClr val="002060"/>
              </a:solidFill>
            </a:endParaRP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4045" y="758116"/>
            <a:ext cx="244475" cy="244475"/>
          </a:xfrm>
          <a:prstGeom prst="rect">
            <a:avLst/>
          </a:prstGeom>
        </p:spPr>
      </p:pic>
    </p:spTree>
    <p:extLst>
      <p:ext uri="{BB962C8B-B14F-4D97-AF65-F5344CB8AC3E}">
        <p14:creationId xmlns:p14="http://schemas.microsoft.com/office/powerpoint/2010/main" val="6732410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5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Amrywiaeth</a:t>
            </a:r>
            <a:r>
              <a:rPr lang="en-GB" dirty="0" smtClean="0"/>
              <a:t/>
            </a:r>
            <a:br>
              <a:rPr lang="en-GB" dirty="0" smtClean="0"/>
            </a:br>
            <a:r>
              <a:rPr lang="en-GB" i="1" dirty="0" smtClean="0"/>
              <a:t>Diversity</a:t>
            </a:r>
            <a:endParaRPr lang="en-GB" dirty="0"/>
          </a:p>
        </p:txBody>
      </p:sp>
      <p:pic>
        <p:nvPicPr>
          <p:cNvPr id="3074" name="Picture 2" descr="Diversity - Connected 2021 Tickets | Palace Theatre Manchester in  Manchester | ATG Tickets"/>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rot="21248150">
            <a:off x="489800" y="2331633"/>
            <a:ext cx="4782833" cy="26903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Benefits of Inclusion and Diversity in the Classroom | American  Universit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331389">
            <a:off x="6745282" y="496251"/>
            <a:ext cx="4149736" cy="2766490"/>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6" descr="Disability and Inclusive Education Initiative - Global Business Coalition  for Education"/>
          <p:cNvSpPr>
            <a:spLocks noChangeAspect="1" noChangeArrowheads="1"/>
          </p:cNvSpPr>
          <p:nvPr/>
        </p:nvSpPr>
        <p:spPr bwMode="auto">
          <a:xfrm>
            <a:off x="-1030321" y="4979243"/>
            <a:ext cx="108209" cy="1082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8 Tips for Introducing a Student with Disabilities to an Inclusive Classroom  : Friendship Circle — Special Needs Blo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329417">
            <a:off x="5846229" y="3389017"/>
            <a:ext cx="4444405" cy="296648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40707" y="609600"/>
            <a:ext cx="244475" cy="244475"/>
          </a:xfrm>
          <a:prstGeom prst="rect">
            <a:avLst/>
          </a:prstGeom>
        </p:spPr>
      </p:pic>
    </p:spTree>
    <p:extLst>
      <p:ext uri="{BB962C8B-B14F-4D97-AF65-F5344CB8AC3E}">
        <p14:creationId xmlns:p14="http://schemas.microsoft.com/office/powerpoint/2010/main" val="36557608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254"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a:t>
            </a:r>
            <a:r>
              <a:rPr lang="en-GB" dirty="0" smtClean="0"/>
              <a:t> </a:t>
            </a:r>
            <a:r>
              <a:rPr lang="en-GB" dirty="0" err="1" smtClean="0"/>
              <a:t>cynhwysiant</a:t>
            </a:r>
            <a:r>
              <a:rPr lang="en-GB" dirty="0" smtClean="0"/>
              <a:t>?</a:t>
            </a:r>
            <a:br>
              <a:rPr lang="en-GB" dirty="0" smtClean="0"/>
            </a:br>
            <a:r>
              <a:rPr lang="en-GB" i="1" dirty="0" smtClean="0"/>
              <a:t>What is inclusion?</a:t>
            </a:r>
            <a:r>
              <a:rPr lang="en-GB" dirty="0" smtClean="0"/>
              <a:t/>
            </a:r>
            <a:br>
              <a:rPr lang="en-GB" dirty="0" smtClean="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323620124"/>
              </p:ext>
            </p:extLst>
          </p:nvPr>
        </p:nvGraphicFramePr>
        <p:xfrm>
          <a:off x="1738086" y="1763485"/>
          <a:ext cx="8128000" cy="4389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15037990"/>
                    </a:ext>
                  </a:extLst>
                </a:gridCol>
                <a:gridCol w="4064000">
                  <a:extLst>
                    <a:ext uri="{9D8B030D-6E8A-4147-A177-3AD203B41FA5}">
                      <a16:colId xmlns:a16="http://schemas.microsoft.com/office/drawing/2014/main" val="2879126911"/>
                    </a:ext>
                  </a:extLst>
                </a:gridCol>
              </a:tblGrid>
              <a:tr h="162318">
                <a:tc gridSpan="2">
                  <a:txBody>
                    <a:bodyPr/>
                    <a:lstStyle/>
                    <a:p>
                      <a:pPr algn="ctr"/>
                      <a:r>
                        <a:rPr lang="en-GB" b="1" dirty="0" smtClean="0"/>
                        <a:t>TEIMLADAU CYSYLLTIEDIG</a:t>
                      </a:r>
                    </a:p>
                    <a:p>
                      <a:pPr algn="ctr"/>
                      <a:r>
                        <a:rPr lang="en-GB" b="1" i="1" dirty="0" smtClean="0">
                          <a:solidFill>
                            <a:schemeClr val="bg1"/>
                          </a:solidFill>
                        </a:rPr>
                        <a:t>ASSOCIATED FEELINGS</a:t>
                      </a:r>
                      <a:endParaRPr lang="en-GB" b="1" i="1" dirty="0">
                        <a:solidFill>
                          <a:schemeClr val="bg1"/>
                        </a:solidFill>
                      </a:endParaRPr>
                    </a:p>
                  </a:txBody>
                  <a:tcPr/>
                </a:tc>
                <a:tc hMerge="1">
                  <a:txBody>
                    <a:bodyPr/>
                    <a:lstStyle/>
                    <a:p>
                      <a:endParaRPr lang="en-GB" dirty="0"/>
                    </a:p>
                  </a:txBody>
                  <a:tcPr/>
                </a:tc>
                <a:extLst>
                  <a:ext uri="{0D108BD9-81ED-4DB2-BD59-A6C34878D82A}">
                    <a16:rowId xmlns:a16="http://schemas.microsoft.com/office/drawing/2014/main" val="100779380"/>
                  </a:ext>
                </a:extLst>
              </a:tr>
              <a:tr h="370840">
                <a:tc>
                  <a:txBody>
                    <a:bodyPr/>
                    <a:lstStyle/>
                    <a:p>
                      <a:r>
                        <a:rPr lang="en-GB" dirty="0" smtClean="0"/>
                        <a:t>CYNHWYSIANT</a:t>
                      </a:r>
                      <a:endParaRPr lang="en-GB" dirty="0" smtClean="0">
                        <a:solidFill>
                          <a:srgbClr val="FFFF00"/>
                        </a:solidFill>
                      </a:endParaRPr>
                    </a:p>
                    <a:p>
                      <a:r>
                        <a:rPr lang="en-GB" dirty="0" smtClean="0">
                          <a:solidFill>
                            <a:schemeClr val="tx1"/>
                          </a:solidFill>
                        </a:rPr>
                        <a:t>INCLUSION</a:t>
                      </a:r>
                    </a:p>
                  </a:txBody>
                  <a:tcPr/>
                </a:tc>
                <a:tc>
                  <a:txBody>
                    <a:bodyPr/>
                    <a:lstStyle/>
                    <a:p>
                      <a:r>
                        <a:rPr lang="en-GB" dirty="0" smtClean="0"/>
                        <a:t>GWAHARDDIAD</a:t>
                      </a:r>
                    </a:p>
                    <a:p>
                      <a:r>
                        <a:rPr lang="en-GB" dirty="0" smtClean="0"/>
                        <a:t>EXCLUSION</a:t>
                      </a:r>
                      <a:endParaRPr lang="en-GB" dirty="0"/>
                    </a:p>
                  </a:txBody>
                  <a:tcPr/>
                </a:tc>
                <a:extLst>
                  <a:ext uri="{0D108BD9-81ED-4DB2-BD59-A6C34878D82A}">
                    <a16:rowId xmlns:a16="http://schemas.microsoft.com/office/drawing/2014/main" val="30656660"/>
                  </a:ext>
                </a:extLst>
              </a:tr>
              <a:tr h="370840">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tc>
                  <a:txBody>
                    <a:bodyPr/>
                    <a:lstStyle/>
                    <a:p>
                      <a:endParaRPr lang="en-GB" dirty="0"/>
                    </a:p>
                  </a:txBody>
                  <a:tcPr/>
                </a:tc>
                <a:extLst>
                  <a:ext uri="{0D108BD9-81ED-4DB2-BD59-A6C34878D82A}">
                    <a16:rowId xmlns:a16="http://schemas.microsoft.com/office/drawing/2014/main" val="295688227"/>
                  </a:ext>
                </a:extLst>
              </a:tr>
            </a:tbl>
          </a:graphicData>
        </a:graphic>
      </p:graphicFrame>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8520" y="887818"/>
            <a:ext cx="244475" cy="244475"/>
          </a:xfrm>
          <a:prstGeom prst="rect">
            <a:avLst/>
          </a:prstGeom>
        </p:spPr>
      </p:pic>
    </p:spTree>
    <p:extLst>
      <p:ext uri="{BB962C8B-B14F-4D97-AF65-F5344CB8AC3E}">
        <p14:creationId xmlns:p14="http://schemas.microsoft.com/office/powerpoint/2010/main" val="13193556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759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Pam </a:t>
            </a:r>
            <a:r>
              <a:rPr lang="en-GB" dirty="0" err="1" smtClean="0"/>
              <a:t>mae</a:t>
            </a:r>
            <a:r>
              <a:rPr lang="en-GB" dirty="0" smtClean="0"/>
              <a:t> </a:t>
            </a:r>
            <a:r>
              <a:rPr lang="en-GB" dirty="0" err="1" smtClean="0"/>
              <a:t>cynhwysiant</a:t>
            </a:r>
            <a:r>
              <a:rPr lang="en-GB" dirty="0" smtClean="0"/>
              <a:t> </a:t>
            </a:r>
            <a:r>
              <a:rPr lang="en-GB" dirty="0" err="1" smtClean="0"/>
              <a:t>yn</a:t>
            </a:r>
            <a:r>
              <a:rPr lang="en-GB" dirty="0" smtClean="0"/>
              <a:t> </a:t>
            </a:r>
            <a:r>
              <a:rPr lang="en-GB" dirty="0" err="1" smtClean="0"/>
              <a:t>bwysig</a:t>
            </a:r>
            <a:r>
              <a:rPr lang="en-GB" dirty="0" smtClean="0"/>
              <a:t>?</a:t>
            </a:r>
            <a:br>
              <a:rPr lang="en-GB" dirty="0" smtClean="0"/>
            </a:br>
            <a:r>
              <a:rPr lang="en-GB" i="1" dirty="0" smtClean="0"/>
              <a:t>Why is inclusion important?</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Datganiad</a:t>
            </a:r>
            <a:r>
              <a:rPr lang="en-GB" dirty="0" smtClean="0"/>
              <a:t> Salamanca UNESCO (1994)</a:t>
            </a:r>
          </a:p>
          <a:p>
            <a:r>
              <a:rPr lang="en-GB" dirty="0" err="1" smtClean="0"/>
              <a:t>Confensiwn</a:t>
            </a:r>
            <a:r>
              <a:rPr lang="en-GB" dirty="0" smtClean="0"/>
              <a:t> y </a:t>
            </a:r>
            <a:r>
              <a:rPr lang="en-GB" dirty="0" err="1" smtClean="0"/>
              <a:t>Cenhedloedd</a:t>
            </a:r>
            <a:r>
              <a:rPr lang="en-GB" dirty="0" smtClean="0"/>
              <a:t> </a:t>
            </a:r>
            <a:r>
              <a:rPr lang="en-GB" dirty="0" err="1" smtClean="0"/>
              <a:t>Unedig</a:t>
            </a:r>
            <a:r>
              <a:rPr lang="en-GB" dirty="0" smtClean="0"/>
              <a:t> </a:t>
            </a:r>
            <a:r>
              <a:rPr lang="en-GB" dirty="0" err="1" smtClean="0"/>
              <a:t>ar</a:t>
            </a:r>
            <a:r>
              <a:rPr lang="en-GB" dirty="0" smtClean="0"/>
              <a:t> </a:t>
            </a:r>
            <a:r>
              <a:rPr lang="en-GB" dirty="0" err="1" smtClean="0"/>
              <a:t>Hawliau</a:t>
            </a:r>
            <a:r>
              <a:rPr lang="en-GB" dirty="0" smtClean="0"/>
              <a:t> </a:t>
            </a:r>
            <a:r>
              <a:rPr lang="en-GB" dirty="0" err="1" smtClean="0"/>
              <a:t>Pobl</a:t>
            </a:r>
            <a:r>
              <a:rPr lang="en-GB" dirty="0" smtClean="0"/>
              <a:t> ag </a:t>
            </a:r>
            <a:r>
              <a:rPr lang="en-GB" dirty="0" err="1" smtClean="0"/>
              <a:t>Anableddau</a:t>
            </a:r>
            <a:r>
              <a:rPr lang="en-GB" dirty="0" smtClean="0"/>
              <a:t> (2008)</a:t>
            </a:r>
          </a:p>
          <a:p>
            <a:r>
              <a:rPr lang="en-GB" dirty="0" err="1" smtClean="0"/>
              <a:t>Addysgeg</a:t>
            </a:r>
            <a:r>
              <a:rPr lang="en-GB" dirty="0" smtClean="0"/>
              <a:t> </a:t>
            </a:r>
            <a:r>
              <a:rPr lang="en-GB" dirty="0" err="1" smtClean="0"/>
              <a:t>beirniadol</a:t>
            </a:r>
            <a:r>
              <a:rPr lang="en-GB" dirty="0" smtClean="0"/>
              <a:t> Paulo Freire</a:t>
            </a:r>
          </a:p>
          <a:p>
            <a:endParaRPr lang="en-GB" dirty="0"/>
          </a:p>
          <a:p>
            <a:pPr marL="45720" indent="0">
              <a:buNone/>
            </a:pPr>
            <a:r>
              <a:rPr lang="en-GB" b="1" u="sng" dirty="0" smtClean="0"/>
              <a:t>TASG: </a:t>
            </a:r>
          </a:p>
          <a:p>
            <a:pPr marL="45720" indent="0">
              <a:buNone/>
            </a:pPr>
            <a:r>
              <a:rPr lang="en-GB" b="1" dirty="0" err="1" smtClean="0"/>
              <a:t>Ymchwiliwch</a:t>
            </a:r>
            <a:r>
              <a:rPr lang="en-GB" b="1" dirty="0" smtClean="0"/>
              <a:t> </a:t>
            </a:r>
            <a:r>
              <a:rPr lang="en-GB" b="1" dirty="0" err="1"/>
              <a:t>i’r</a:t>
            </a:r>
            <a:r>
              <a:rPr lang="en-GB" b="1" dirty="0"/>
              <a:t> 3 </a:t>
            </a:r>
            <a:r>
              <a:rPr lang="en-GB" b="1" dirty="0" err="1"/>
              <a:t>elfen</a:t>
            </a:r>
            <a:r>
              <a:rPr lang="en-GB" b="1" dirty="0"/>
              <a:t> </a:t>
            </a:r>
            <a:r>
              <a:rPr lang="en-GB" b="1" dirty="0" err="1"/>
              <a:t>ddylanwadol</a:t>
            </a:r>
            <a:r>
              <a:rPr lang="en-GB" b="1" dirty="0"/>
              <a:t> </a:t>
            </a:r>
            <a:r>
              <a:rPr lang="en-GB" b="1" dirty="0" err="1"/>
              <a:t>hyn</a:t>
            </a:r>
            <a:r>
              <a:rPr lang="en-GB" b="1" dirty="0"/>
              <a:t> ac </a:t>
            </a:r>
            <a:r>
              <a:rPr lang="en-GB" b="1" dirty="0" err="1"/>
              <a:t>ysgrifennwch</a:t>
            </a:r>
            <a:r>
              <a:rPr lang="en-GB" b="1" dirty="0"/>
              <a:t> 3-4 </a:t>
            </a:r>
            <a:r>
              <a:rPr lang="en-GB" b="1" dirty="0" err="1"/>
              <a:t>pwynt</a:t>
            </a:r>
            <a:r>
              <a:rPr lang="en-GB" b="1" dirty="0"/>
              <a:t> </a:t>
            </a:r>
            <a:r>
              <a:rPr lang="en-GB" b="1" dirty="0" err="1"/>
              <a:t>bwled</a:t>
            </a:r>
            <a:r>
              <a:rPr lang="en-GB" b="1" dirty="0"/>
              <a:t> </a:t>
            </a:r>
            <a:r>
              <a:rPr lang="en-GB" b="1" dirty="0" smtClean="0"/>
              <a:t>am </a:t>
            </a:r>
            <a:r>
              <a:rPr lang="en-GB" b="1" dirty="0"/>
              <a:t>bob un</a:t>
            </a:r>
            <a:r>
              <a:rPr lang="en-GB" b="1" dirty="0" smtClean="0"/>
              <a:t>.</a:t>
            </a:r>
          </a:p>
          <a:p>
            <a:pPr marL="45720" indent="0">
              <a:buNone/>
            </a:pPr>
            <a:r>
              <a:rPr lang="en-GB" b="1" dirty="0" err="1" smtClean="0"/>
              <a:t>Ystyriwch</a:t>
            </a:r>
            <a:r>
              <a:rPr lang="en-GB" b="1" dirty="0" smtClean="0"/>
              <a:t> </a:t>
            </a:r>
            <a:r>
              <a:rPr lang="en-GB" b="1" dirty="0" err="1" smtClean="0"/>
              <a:t>sut</a:t>
            </a:r>
            <a:r>
              <a:rPr lang="en-GB" b="1" dirty="0" smtClean="0"/>
              <a:t> </a:t>
            </a:r>
            <a:r>
              <a:rPr lang="en-GB" b="1" dirty="0" err="1" smtClean="0"/>
              <a:t>maen</a:t>
            </a:r>
            <a:r>
              <a:rPr lang="en-GB" b="1" dirty="0" smtClean="0"/>
              <a:t> </a:t>
            </a:r>
            <a:r>
              <a:rPr lang="en-GB" b="1" dirty="0" err="1" smtClean="0"/>
              <a:t>nhw</a:t>
            </a:r>
            <a:r>
              <a:rPr lang="en-GB" b="1" dirty="0" smtClean="0"/>
              <a:t> </a:t>
            </a:r>
            <a:r>
              <a:rPr lang="en-GB" b="1" dirty="0" err="1" smtClean="0"/>
              <a:t>wedi</a:t>
            </a:r>
            <a:r>
              <a:rPr lang="en-GB" b="1" dirty="0" smtClean="0"/>
              <a:t> </a:t>
            </a:r>
            <a:r>
              <a:rPr lang="en-GB" b="1" dirty="0" err="1" smtClean="0"/>
              <a:t>dylanwadu</a:t>
            </a:r>
            <a:r>
              <a:rPr lang="en-GB" b="1" dirty="0" smtClean="0"/>
              <a:t> </a:t>
            </a:r>
            <a:r>
              <a:rPr lang="en-GB" b="1" dirty="0" err="1" smtClean="0"/>
              <a:t>ar</a:t>
            </a:r>
            <a:r>
              <a:rPr lang="en-GB" b="1" dirty="0" smtClean="0"/>
              <a:t> </a:t>
            </a:r>
            <a:r>
              <a:rPr lang="en-GB" b="1" dirty="0" err="1" smtClean="0"/>
              <a:t>ymarfer</a:t>
            </a:r>
            <a:r>
              <a:rPr lang="en-GB" b="1" dirty="0" smtClean="0"/>
              <a:t> </a:t>
            </a:r>
            <a:r>
              <a:rPr lang="en-GB" b="1" dirty="0" err="1" smtClean="0"/>
              <a:t>cynhwysol</a:t>
            </a:r>
            <a:r>
              <a:rPr lang="en-GB" b="1" dirty="0" smtClean="0"/>
              <a:t> </a:t>
            </a:r>
            <a:r>
              <a:rPr lang="en-GB" b="1" dirty="0" err="1" smtClean="0"/>
              <a:t>yn</a:t>
            </a:r>
            <a:r>
              <a:rPr lang="en-GB" b="1" dirty="0" smtClean="0"/>
              <a:t> </a:t>
            </a:r>
            <a:r>
              <a:rPr lang="en-GB" b="1" dirty="0" err="1" smtClean="0"/>
              <a:t>ysgolion</a:t>
            </a:r>
            <a:r>
              <a:rPr lang="en-GB" b="1" dirty="0" smtClean="0"/>
              <a:t> </a:t>
            </a:r>
            <a:r>
              <a:rPr lang="en-GB" b="1" dirty="0" err="1" smtClean="0"/>
              <a:t>Cymru</a:t>
            </a:r>
            <a:r>
              <a:rPr lang="en-GB" b="1" dirty="0" smtClean="0"/>
              <a:t> </a:t>
            </a:r>
            <a:r>
              <a:rPr lang="en-GB" b="1" dirty="0" err="1" smtClean="0"/>
              <a:t>heddiw</a:t>
            </a:r>
            <a:r>
              <a:rPr lang="en-GB" b="1" dirty="0" smtClean="0"/>
              <a:t>.</a:t>
            </a:r>
            <a:endParaRPr lang="en-GB" b="1" dirty="0"/>
          </a:p>
          <a:p>
            <a:pPr marL="45720" indent="0">
              <a:buNone/>
            </a:pPr>
            <a:endParaRPr lang="en-GB" b="1" u="sng" dirty="0" smtClean="0"/>
          </a:p>
        </p:txBody>
      </p:sp>
      <p:sp>
        <p:nvSpPr>
          <p:cNvPr id="4" name="Content Placeholder 3"/>
          <p:cNvSpPr>
            <a:spLocks noGrp="1"/>
          </p:cNvSpPr>
          <p:nvPr>
            <p:ph sz="half" idx="2"/>
          </p:nvPr>
        </p:nvSpPr>
        <p:spPr>
          <a:xfrm>
            <a:off x="6283242" y="2151185"/>
            <a:ext cx="5111588" cy="4023360"/>
          </a:xfrm>
        </p:spPr>
        <p:txBody>
          <a:bodyPr>
            <a:normAutofit fontScale="92500" lnSpcReduction="20000"/>
          </a:bodyPr>
          <a:lstStyle/>
          <a:p>
            <a:r>
              <a:rPr lang="en-GB" dirty="0"/>
              <a:t>UNESCO Salamanca Statement (1994)</a:t>
            </a:r>
          </a:p>
          <a:p>
            <a:r>
              <a:rPr lang="en-GB" dirty="0"/>
              <a:t>United Nations Convention on the Rights of Persons with Disabilities (2008)</a:t>
            </a:r>
          </a:p>
          <a:p>
            <a:r>
              <a:rPr lang="en-GB" dirty="0" smtClean="0"/>
              <a:t>Paulo Freire’s </a:t>
            </a:r>
            <a:r>
              <a:rPr lang="en-GB" dirty="0"/>
              <a:t>critical </a:t>
            </a:r>
            <a:r>
              <a:rPr lang="en-GB" dirty="0" smtClean="0"/>
              <a:t>pedagogy</a:t>
            </a:r>
          </a:p>
          <a:p>
            <a:endParaRPr lang="en-GB" dirty="0"/>
          </a:p>
          <a:p>
            <a:pPr marL="45720" indent="0">
              <a:buNone/>
            </a:pPr>
            <a:r>
              <a:rPr lang="en-GB" b="1" u="sng" dirty="0" smtClean="0"/>
              <a:t>TASK:</a:t>
            </a:r>
          </a:p>
          <a:p>
            <a:pPr marL="45720" indent="0">
              <a:buNone/>
            </a:pPr>
            <a:r>
              <a:rPr lang="en-GB" b="1" dirty="0" smtClean="0"/>
              <a:t>Research these 3 influential issues and write 3-4 bullet points about each one.</a:t>
            </a:r>
          </a:p>
          <a:p>
            <a:pPr marL="45720" indent="0">
              <a:buNone/>
            </a:pPr>
            <a:r>
              <a:rPr lang="en-GB" b="1" dirty="0" smtClean="0"/>
              <a:t>Consider how they have influenced inclusive practice in schools in Wales today. </a:t>
            </a:r>
            <a:endParaRPr lang="en-GB" b="1" dirty="0"/>
          </a:p>
        </p:txBody>
      </p:sp>
    </p:spTree>
    <p:extLst>
      <p:ext uri="{BB962C8B-B14F-4D97-AF65-F5344CB8AC3E}">
        <p14:creationId xmlns:p14="http://schemas.microsoft.com/office/powerpoint/2010/main" val="1650505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Cyfiawnder</a:t>
            </a:r>
            <a:r>
              <a:rPr lang="en-GB" dirty="0" smtClean="0"/>
              <a:t> </a:t>
            </a:r>
            <a:r>
              <a:rPr lang="en-GB" dirty="0" err="1" smtClean="0"/>
              <a:t>nid</a:t>
            </a:r>
            <a:r>
              <a:rPr lang="en-GB" dirty="0" smtClean="0"/>
              <a:t> </a:t>
            </a:r>
            <a:r>
              <a:rPr lang="en-GB" dirty="0" err="1" smtClean="0"/>
              <a:t>cydraddoldeb</a:t>
            </a:r>
            <a:r>
              <a:rPr lang="en-GB" dirty="0" smtClean="0"/>
              <a:t/>
            </a:r>
            <a:br>
              <a:rPr lang="en-GB" dirty="0" smtClean="0"/>
            </a:br>
            <a:r>
              <a:rPr lang="en-GB" i="1" dirty="0" smtClean="0"/>
              <a:t>Equity not equality</a:t>
            </a:r>
            <a:endParaRPr lang="en-GB" dirty="0"/>
          </a:p>
        </p:txBody>
      </p:sp>
      <p:pic>
        <p:nvPicPr>
          <p:cNvPr id="2050" name="Picture 2" descr="equity vs equality : TheRightCantMeme"/>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2713831" y="2057400"/>
            <a:ext cx="6731000" cy="40386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75465" y="913759"/>
            <a:ext cx="244475" cy="244475"/>
          </a:xfrm>
          <a:prstGeom prst="rect">
            <a:avLst/>
          </a:prstGeom>
        </p:spPr>
      </p:pic>
    </p:spTree>
    <p:extLst>
      <p:ext uri="{BB962C8B-B14F-4D97-AF65-F5344CB8AC3E}">
        <p14:creationId xmlns:p14="http://schemas.microsoft.com/office/powerpoint/2010/main" val="2724855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07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336" y="346163"/>
            <a:ext cx="9875520" cy="1356360"/>
          </a:xfrm>
        </p:spPr>
        <p:txBody>
          <a:bodyPr>
            <a:normAutofit fontScale="90000"/>
          </a:bodyPr>
          <a:lstStyle/>
          <a:p>
            <a:r>
              <a:rPr lang="en-GB" dirty="0" smtClean="0"/>
              <a:t>Model </a:t>
            </a:r>
            <a:r>
              <a:rPr lang="en-GB" dirty="0" err="1" smtClean="0"/>
              <a:t>Meddygol</a:t>
            </a:r>
            <a:r>
              <a:rPr lang="en-GB" dirty="0" smtClean="0"/>
              <a:t> vs. </a:t>
            </a:r>
            <a:r>
              <a:rPr lang="en-GB" dirty="0" err="1" smtClean="0"/>
              <a:t>Cymdeithasol</a:t>
            </a:r>
            <a:r>
              <a:rPr lang="en-GB" dirty="0" smtClean="0"/>
              <a:t> o </a:t>
            </a:r>
            <a:r>
              <a:rPr lang="en-GB" dirty="0" err="1" smtClean="0"/>
              <a:t>Anabledd</a:t>
            </a:r>
            <a:r>
              <a:rPr lang="en-GB" dirty="0" smtClean="0"/>
              <a:t> Medical vs. Social </a:t>
            </a:r>
            <a:r>
              <a:rPr lang="en-GB" dirty="0"/>
              <a:t>M</a:t>
            </a:r>
            <a:r>
              <a:rPr lang="en-GB" dirty="0" smtClean="0"/>
              <a:t>odel of Disability</a:t>
            </a:r>
            <a:endParaRPr lang="en-GB" dirty="0"/>
          </a:p>
        </p:txBody>
      </p:sp>
      <p:pic>
        <p:nvPicPr>
          <p:cNvPr id="4098" name="Picture 2" descr="The Social Model: understanding the language of disability from a  cartoonists point of view - Disability Arts Onl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23564" y="1702523"/>
            <a:ext cx="4401891" cy="311594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s that really the problem? - Raven Performance Group"/>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64172" y="1644868"/>
            <a:ext cx="1208579" cy="120857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roblem Prevention: An Essential Practice of Effective Leaders - Sacred  Structures by Jim Baker : Sacred Structures by Jim Baker"/>
          <p:cNvPicPr/>
          <p:nvPr/>
        </p:nvPicPr>
        <p:blipFill>
          <a:blip r:embed="rId7" cstate="print">
            <a:extLst>
              <a:ext uri="{28A0092B-C50C-407E-A947-70E740481C1C}">
                <a14:useLocalDpi xmlns:a14="http://schemas.microsoft.com/office/drawing/2010/main" val="0"/>
              </a:ext>
            </a:extLst>
          </a:blip>
          <a:srcRect/>
          <a:stretch>
            <a:fillRect/>
          </a:stretch>
        </p:blipFill>
        <p:spPr bwMode="auto">
          <a:xfrm rot="20763160">
            <a:off x="1549940" y="3136602"/>
            <a:ext cx="1437366" cy="1130598"/>
          </a:xfrm>
          <a:prstGeom prst="rect">
            <a:avLst/>
          </a:prstGeom>
          <a:noFill/>
          <a:extLst/>
        </p:spPr>
      </p:pic>
      <p:pic>
        <p:nvPicPr>
          <p:cNvPr id="4106" name="Picture 10" descr="High Aspirations - Home | Facebook"/>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292619">
            <a:off x="9539592" y="1726089"/>
            <a:ext cx="1534406" cy="15344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9"/>
          <a:stretch>
            <a:fillRect/>
          </a:stretch>
        </p:blipFill>
        <p:spPr>
          <a:xfrm rot="524476">
            <a:off x="9482672" y="3506993"/>
            <a:ext cx="1898235" cy="1263189"/>
          </a:xfrm>
          <a:prstGeom prst="rect">
            <a:avLst/>
          </a:prstGeom>
        </p:spPr>
      </p:pic>
      <p:sp>
        <p:nvSpPr>
          <p:cNvPr id="7" name="TextBox 6"/>
          <p:cNvSpPr txBox="1"/>
          <p:nvPr/>
        </p:nvSpPr>
        <p:spPr>
          <a:xfrm>
            <a:off x="428016" y="4993504"/>
            <a:ext cx="11329481" cy="646331"/>
          </a:xfrm>
          <a:prstGeom prst="rect">
            <a:avLst/>
          </a:prstGeom>
          <a:noFill/>
          <a:ln w="28575">
            <a:solidFill>
              <a:schemeClr val="tx1"/>
            </a:solidFill>
          </a:ln>
        </p:spPr>
        <p:txBody>
          <a:bodyPr wrap="square" rtlCol="0">
            <a:spAutoFit/>
          </a:bodyPr>
          <a:lstStyle/>
          <a:p>
            <a:r>
              <a:rPr lang="en-GB" b="1" dirty="0" smtClean="0"/>
              <a:t>CYMRAEG</a:t>
            </a:r>
            <a:r>
              <a:rPr lang="en-GB" dirty="0" smtClean="0"/>
              <a:t>: </a:t>
            </a:r>
            <a:r>
              <a:rPr lang="en-GB" dirty="0">
                <a:hlinkClick r:id="rId10"/>
              </a:rPr>
              <a:t>http://resource.download.wjec.co.uk.s3.amazonaws.com/vtc/2018-19/HSC18-19_2-3/_</a:t>
            </a:r>
            <a:r>
              <a:rPr lang="en-GB" dirty="0" smtClean="0">
                <a:hlinkClick r:id="rId10"/>
              </a:rPr>
              <a:t>multi-lang/unit02/6-differences-between-the-medical-and-social-models-of-disability.html?lang=cy</a:t>
            </a:r>
            <a:r>
              <a:rPr lang="en-GB" dirty="0" smtClean="0"/>
              <a:t> </a:t>
            </a:r>
          </a:p>
        </p:txBody>
      </p:sp>
      <p:sp>
        <p:nvSpPr>
          <p:cNvPr id="15" name="TextBox 14"/>
          <p:cNvSpPr txBox="1"/>
          <p:nvPr/>
        </p:nvSpPr>
        <p:spPr>
          <a:xfrm>
            <a:off x="428017" y="5928321"/>
            <a:ext cx="11329481" cy="646331"/>
          </a:xfrm>
          <a:prstGeom prst="rect">
            <a:avLst/>
          </a:prstGeom>
          <a:noFill/>
          <a:ln w="28575">
            <a:solidFill>
              <a:schemeClr val="tx1"/>
            </a:solidFill>
          </a:ln>
        </p:spPr>
        <p:txBody>
          <a:bodyPr wrap="square" rtlCol="0">
            <a:spAutoFit/>
          </a:bodyPr>
          <a:lstStyle/>
          <a:p>
            <a:r>
              <a:rPr lang="en-GB" b="1" dirty="0" smtClean="0"/>
              <a:t>ENGLISH</a:t>
            </a:r>
            <a:r>
              <a:rPr lang="en-GB" dirty="0" smtClean="0"/>
              <a:t>: </a:t>
            </a:r>
            <a:r>
              <a:rPr lang="en-GB" dirty="0">
                <a:hlinkClick r:id="rId11"/>
              </a:rPr>
              <a:t>http://resource.download.wjec.co.uk.s3.amazonaws.com/vtc/2018-19/HSC18-19_2-3/_</a:t>
            </a:r>
            <a:r>
              <a:rPr lang="en-GB" dirty="0" smtClean="0">
                <a:hlinkClick r:id="rId11"/>
              </a:rPr>
              <a:t>multi-lang/unit02/6-differences-between-the-medical-and-social-models-of-disability.html</a:t>
            </a:r>
            <a:r>
              <a:rPr lang="en-GB" dirty="0" smtClean="0"/>
              <a:t> </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39441" y="779868"/>
            <a:ext cx="244475" cy="244475"/>
          </a:xfrm>
          <a:prstGeom prst="rect">
            <a:avLst/>
          </a:prstGeom>
        </p:spPr>
      </p:pic>
    </p:spTree>
    <p:extLst>
      <p:ext uri="{BB962C8B-B14F-4D97-AF65-F5344CB8AC3E}">
        <p14:creationId xmlns:p14="http://schemas.microsoft.com/office/powerpoint/2010/main" val="38453508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5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Cynhwysiant</a:t>
            </a:r>
            <a:r>
              <a:rPr lang="en-GB" dirty="0" smtClean="0"/>
              <a:t> – </a:t>
            </a:r>
            <a:r>
              <a:rPr lang="en-GB" dirty="0" err="1" smtClean="0"/>
              <a:t>enghreifftiau</a:t>
            </a:r>
            <a:r>
              <a:rPr lang="en-GB" dirty="0" smtClean="0"/>
              <a:t> o </a:t>
            </a:r>
            <a:r>
              <a:rPr lang="en-GB" dirty="0" err="1" smtClean="0"/>
              <a:t>arfer</a:t>
            </a:r>
            <a:r>
              <a:rPr lang="en-GB" dirty="0" smtClean="0"/>
              <a:t> </a:t>
            </a:r>
            <a:r>
              <a:rPr lang="en-GB" dirty="0" err="1" smtClean="0"/>
              <a:t>dda</a:t>
            </a:r>
            <a:r>
              <a:rPr lang="en-GB" dirty="0" smtClean="0"/>
              <a:t/>
            </a:r>
            <a:br>
              <a:rPr lang="en-GB" dirty="0" smtClean="0"/>
            </a:br>
            <a:r>
              <a:rPr lang="en-GB" i="1" dirty="0" smtClean="0"/>
              <a:t>Inclusion – examples of good practice</a:t>
            </a:r>
            <a:endParaRPr lang="en-GB" dirty="0"/>
          </a:p>
        </p:txBody>
      </p:sp>
      <p:sp>
        <p:nvSpPr>
          <p:cNvPr id="3" name="Content Placeholder 2"/>
          <p:cNvSpPr>
            <a:spLocks noGrp="1"/>
          </p:cNvSpPr>
          <p:nvPr>
            <p:ph sz="half" idx="1"/>
          </p:nvPr>
        </p:nvSpPr>
        <p:spPr/>
        <p:txBody>
          <a:bodyPr>
            <a:normAutofit lnSpcReduction="10000"/>
          </a:bodyPr>
          <a:lstStyle/>
          <a:p>
            <a:pPr marL="45720" indent="0">
              <a:buNone/>
            </a:pPr>
            <a:r>
              <a:rPr lang="en-GB" sz="2000" b="1" u="sng" dirty="0" smtClean="0"/>
              <a:t>Ysgol </a:t>
            </a:r>
            <a:r>
              <a:rPr lang="en-GB" sz="2000" b="1" u="sng" dirty="0" err="1" smtClean="0"/>
              <a:t>Coedcae</a:t>
            </a:r>
            <a:endParaRPr lang="en-GB" sz="2000" b="1" u="sng" dirty="0"/>
          </a:p>
          <a:p>
            <a:pPr marL="45720" indent="0">
              <a:buNone/>
            </a:pPr>
            <a:r>
              <a:rPr lang="en-GB" sz="2000" dirty="0" smtClean="0">
                <a:hlinkClick r:id="rId5"/>
              </a:rPr>
              <a:t>https</a:t>
            </a:r>
            <a:r>
              <a:rPr lang="en-GB" sz="2000" dirty="0">
                <a:hlinkClick r:id="rId5"/>
              </a:rPr>
              <a:t>://</a:t>
            </a:r>
            <a:r>
              <a:rPr lang="en-GB" sz="2000" dirty="0" smtClean="0">
                <a:hlinkClick r:id="rId5"/>
              </a:rPr>
              <a:t>www.estyn.llyw.cymru/arfer-effeithiol/ymateb-graddedig-hynod-effeithiol-syn-hyrwyddo-cynhwysiant-yn-llwyddiannus</a:t>
            </a:r>
            <a:endParaRPr lang="en-GB" sz="2000" dirty="0" smtClean="0"/>
          </a:p>
          <a:p>
            <a:pPr marL="45720" indent="0">
              <a:buNone/>
            </a:pPr>
            <a:endParaRPr lang="en-GB" sz="2000" b="1" dirty="0" smtClean="0"/>
          </a:p>
          <a:p>
            <a:pPr marL="45720" indent="0">
              <a:buNone/>
            </a:pPr>
            <a:r>
              <a:rPr lang="en-GB" sz="2000" b="1" dirty="0" smtClean="0"/>
              <a:t>Ysgol Bae </a:t>
            </a:r>
            <a:r>
              <a:rPr lang="en-GB" sz="2000" b="1" dirty="0" err="1" smtClean="0"/>
              <a:t>Baglan</a:t>
            </a:r>
            <a:endParaRPr lang="en-GB" sz="2000" b="1" dirty="0" smtClean="0"/>
          </a:p>
          <a:p>
            <a:pPr marL="45720" indent="0">
              <a:buNone/>
            </a:pPr>
            <a:r>
              <a:rPr lang="en-GB" sz="2000" dirty="0" smtClean="0">
                <a:hlinkClick r:id="rId6"/>
              </a:rPr>
              <a:t>https</a:t>
            </a:r>
            <a:r>
              <a:rPr lang="en-GB" sz="2000" dirty="0">
                <a:hlinkClick r:id="rId6"/>
              </a:rPr>
              <a:t>://</a:t>
            </a:r>
            <a:r>
              <a:rPr lang="en-GB" sz="2000" dirty="0" smtClean="0">
                <a:hlinkClick r:id="rId6"/>
              </a:rPr>
              <a:t>www.estyn.llyw.cymru/arfer-effeithiol/creu-rhwydwaith-cymorth-disgyblion</a:t>
            </a:r>
            <a:endParaRPr lang="en-GB" sz="2000" dirty="0"/>
          </a:p>
        </p:txBody>
      </p:sp>
      <p:sp>
        <p:nvSpPr>
          <p:cNvPr id="4" name="Content Placeholder 3"/>
          <p:cNvSpPr>
            <a:spLocks noGrp="1"/>
          </p:cNvSpPr>
          <p:nvPr>
            <p:ph sz="half" idx="2"/>
          </p:nvPr>
        </p:nvSpPr>
        <p:spPr>
          <a:xfrm>
            <a:off x="6500368" y="2057399"/>
            <a:ext cx="4754880" cy="4023360"/>
          </a:xfrm>
        </p:spPr>
        <p:txBody>
          <a:bodyPr>
            <a:normAutofit lnSpcReduction="10000"/>
          </a:bodyPr>
          <a:lstStyle/>
          <a:p>
            <a:pPr marL="45720" indent="0">
              <a:buNone/>
            </a:pPr>
            <a:r>
              <a:rPr lang="en-GB" sz="2000" b="1" u="sng" dirty="0" err="1" smtClean="0"/>
              <a:t>Coedcae</a:t>
            </a:r>
            <a:r>
              <a:rPr lang="en-GB" sz="2000" b="1" u="sng" dirty="0" smtClean="0"/>
              <a:t> School</a:t>
            </a:r>
            <a:endParaRPr lang="en-GB" sz="2000" b="1" u="sng" dirty="0"/>
          </a:p>
          <a:p>
            <a:pPr marL="45720" indent="0">
              <a:buNone/>
            </a:pPr>
            <a:r>
              <a:rPr lang="en-GB" sz="2000" dirty="0" smtClean="0">
                <a:hlinkClick r:id="rId7"/>
              </a:rPr>
              <a:t>https</a:t>
            </a:r>
            <a:r>
              <a:rPr lang="en-GB" sz="2000" dirty="0">
                <a:hlinkClick r:id="rId7"/>
              </a:rPr>
              <a:t>://www.estyn.gov.wales/effective-practice/highly-effective-graduated-response-promotes-inclusion-successfully?_</a:t>
            </a:r>
            <a:r>
              <a:rPr lang="en-GB" sz="2000" dirty="0" smtClean="0">
                <a:hlinkClick r:id="rId7"/>
              </a:rPr>
              <a:t>ga=2.164143800.604800973.1599749680-78121262.1599749680</a:t>
            </a:r>
            <a:endParaRPr lang="en-GB" sz="2000" dirty="0" smtClean="0"/>
          </a:p>
          <a:p>
            <a:pPr marL="45720" indent="0">
              <a:buNone/>
            </a:pPr>
            <a:endParaRPr lang="en-GB" sz="2000" b="1" dirty="0" smtClean="0"/>
          </a:p>
          <a:p>
            <a:pPr marL="45720" indent="0">
              <a:buNone/>
            </a:pPr>
            <a:r>
              <a:rPr lang="en-GB" sz="2000" b="1" dirty="0" smtClean="0"/>
              <a:t>Bae </a:t>
            </a:r>
            <a:r>
              <a:rPr lang="en-GB" sz="2000" b="1" dirty="0" err="1" smtClean="0"/>
              <a:t>Baglan</a:t>
            </a:r>
            <a:r>
              <a:rPr lang="en-GB" sz="2000" b="1" dirty="0" smtClean="0"/>
              <a:t> School</a:t>
            </a:r>
            <a:endParaRPr lang="en-GB" sz="2000" b="1" dirty="0"/>
          </a:p>
          <a:p>
            <a:pPr marL="45720" indent="0">
              <a:buNone/>
            </a:pPr>
            <a:r>
              <a:rPr lang="en-GB" sz="2000" dirty="0" smtClean="0">
                <a:hlinkClick r:id="rId8"/>
              </a:rPr>
              <a:t>https</a:t>
            </a:r>
            <a:r>
              <a:rPr lang="en-GB" sz="2000" dirty="0">
                <a:hlinkClick r:id="rId8"/>
              </a:rPr>
              <a:t>://www.estyn.gov.wales/effective-practice/creating-pupil-support-network?_ga=2.163095355.604800973.1599749680-784121262.1599749680</a:t>
            </a:r>
            <a:endParaRPr lang="en-GB" sz="20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10773" y="946184"/>
            <a:ext cx="244475" cy="244475"/>
          </a:xfrm>
          <a:prstGeom prst="rect">
            <a:avLst/>
          </a:prstGeom>
        </p:spPr>
      </p:pic>
    </p:spTree>
    <p:extLst>
      <p:ext uri="{BB962C8B-B14F-4D97-AF65-F5344CB8AC3E}">
        <p14:creationId xmlns:p14="http://schemas.microsoft.com/office/powerpoint/2010/main" val="20504779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155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Camau</a:t>
            </a:r>
            <a:r>
              <a:rPr lang="en-GB" dirty="0" smtClean="0"/>
              <a:t> </a:t>
            </a:r>
            <a:r>
              <a:rPr lang="en-GB" dirty="0" err="1" smtClean="0"/>
              <a:t>cefnogi</a:t>
            </a:r>
            <a:r>
              <a:rPr lang="en-GB" dirty="0" smtClean="0"/>
              <a:t> </a:t>
            </a:r>
            <a:r>
              <a:rPr lang="en-GB" dirty="0" err="1" smtClean="0"/>
              <a:t>presennol</a:t>
            </a:r>
            <a:r>
              <a:rPr lang="en-GB" dirty="0" smtClean="0"/>
              <a:t> ac </a:t>
            </a:r>
            <a:r>
              <a:rPr lang="en-GB" dirty="0" err="1" smtClean="0"/>
              <a:t>i’r</a:t>
            </a:r>
            <a:r>
              <a:rPr lang="en-GB" dirty="0" smtClean="0"/>
              <a:t> </a:t>
            </a:r>
            <a:r>
              <a:rPr lang="en-GB" dirty="0" err="1" smtClean="0"/>
              <a:t>dyfodol</a:t>
            </a:r>
            <a:r>
              <a:rPr lang="en-GB" dirty="0" smtClean="0"/>
              <a:t/>
            </a:r>
            <a:br>
              <a:rPr lang="en-GB" dirty="0" smtClean="0"/>
            </a:br>
            <a:r>
              <a:rPr lang="en-GB" i="1" dirty="0" smtClean="0"/>
              <a:t>Current and future support strategies</a:t>
            </a:r>
            <a:r>
              <a:rPr lang="en-GB" dirty="0" smtClean="0"/>
              <a:t/>
            </a:r>
            <a:br>
              <a:rPr lang="en-GB" dirty="0" smtClean="0"/>
            </a:br>
            <a:endParaRPr lang="en-GB" dirty="0"/>
          </a:p>
        </p:txBody>
      </p:sp>
      <p:sp>
        <p:nvSpPr>
          <p:cNvPr id="3" name="Content Placeholder 2"/>
          <p:cNvSpPr>
            <a:spLocks noGrp="1"/>
          </p:cNvSpPr>
          <p:nvPr>
            <p:ph sz="half" idx="1"/>
          </p:nvPr>
        </p:nvSpPr>
        <p:spPr/>
        <p:txBody>
          <a:bodyPr>
            <a:normAutofit lnSpcReduction="10000"/>
          </a:bodyPr>
          <a:lstStyle/>
          <a:p>
            <a:pPr marL="45720" indent="0">
              <a:buNone/>
            </a:pPr>
            <a:r>
              <a:rPr lang="en-GB" sz="2800" b="1" dirty="0" smtClean="0"/>
              <a:t>PRESENNOL: 3 </a:t>
            </a:r>
            <a:r>
              <a:rPr lang="en-GB" sz="2800" b="1" dirty="0" err="1" smtClean="0"/>
              <a:t>cham</a:t>
            </a:r>
            <a:endParaRPr lang="en-GB" sz="2800" b="1" dirty="0" smtClean="0"/>
          </a:p>
          <a:p>
            <a:pPr marL="502920" indent="-457200">
              <a:buAutoNum type="arabicPeriod"/>
            </a:pPr>
            <a:r>
              <a:rPr lang="en-GB" sz="2800" dirty="0" err="1" smtClean="0"/>
              <a:t>Gweithredu</a:t>
            </a:r>
            <a:r>
              <a:rPr lang="en-GB" sz="2800" dirty="0" smtClean="0"/>
              <a:t> </a:t>
            </a:r>
            <a:r>
              <a:rPr lang="en-GB" sz="2800" dirty="0" err="1" smtClean="0"/>
              <a:t>gan</a:t>
            </a:r>
            <a:r>
              <a:rPr lang="en-GB" sz="2800" dirty="0" smtClean="0"/>
              <a:t> </a:t>
            </a:r>
            <a:r>
              <a:rPr lang="en-GB" sz="2800" dirty="0" err="1" smtClean="0"/>
              <a:t>yr</a:t>
            </a:r>
            <a:r>
              <a:rPr lang="en-GB" sz="2800" dirty="0" smtClean="0"/>
              <a:t> Ysgol</a:t>
            </a:r>
          </a:p>
          <a:p>
            <a:pPr marL="502920" indent="-457200">
              <a:buAutoNum type="arabicPeriod"/>
            </a:pPr>
            <a:r>
              <a:rPr lang="en-GB" sz="2800" dirty="0" err="1" smtClean="0"/>
              <a:t>Gweithredu</a:t>
            </a:r>
            <a:r>
              <a:rPr lang="en-GB" sz="2800" dirty="0" smtClean="0"/>
              <a:t> </a:t>
            </a:r>
            <a:r>
              <a:rPr lang="en-GB" sz="2800" dirty="0" err="1" smtClean="0"/>
              <a:t>gan</a:t>
            </a:r>
            <a:r>
              <a:rPr lang="en-GB" sz="2800" dirty="0" smtClean="0"/>
              <a:t> </a:t>
            </a:r>
            <a:r>
              <a:rPr lang="en-GB" sz="2800" dirty="0" err="1" smtClean="0"/>
              <a:t>yr</a:t>
            </a:r>
            <a:r>
              <a:rPr lang="en-GB" sz="2800" dirty="0" smtClean="0"/>
              <a:t> Ysgol a </a:t>
            </a:r>
            <a:r>
              <a:rPr lang="en-GB" sz="2800" dirty="0" err="1" smtClean="0"/>
              <a:t>Mwy</a:t>
            </a:r>
            <a:endParaRPr lang="en-GB" sz="2800" dirty="0" smtClean="0"/>
          </a:p>
          <a:p>
            <a:pPr marL="502920" indent="-457200">
              <a:buAutoNum type="arabicPeriod"/>
            </a:pPr>
            <a:r>
              <a:rPr lang="en-GB" sz="2800" dirty="0" err="1" smtClean="0"/>
              <a:t>Datganiad</a:t>
            </a:r>
            <a:r>
              <a:rPr lang="en-GB" sz="2800" dirty="0" smtClean="0"/>
              <a:t> o AAA</a:t>
            </a:r>
          </a:p>
          <a:p>
            <a:pPr marL="45720" indent="0">
              <a:buNone/>
            </a:pPr>
            <a:endParaRPr lang="en-GB" sz="2800" dirty="0" smtClean="0"/>
          </a:p>
          <a:p>
            <a:pPr marL="45720" indent="0">
              <a:buNone/>
            </a:pPr>
            <a:r>
              <a:rPr lang="en-GB" sz="2800" b="1" dirty="0" smtClean="0"/>
              <a:t>DYFODOL (</a:t>
            </a:r>
            <a:r>
              <a:rPr lang="en-GB" sz="2800" b="1" dirty="0" err="1" smtClean="0"/>
              <a:t>Medi</a:t>
            </a:r>
            <a:r>
              <a:rPr lang="en-GB" sz="2800" b="1" dirty="0" smtClean="0"/>
              <a:t> 2021) : </a:t>
            </a:r>
          </a:p>
          <a:p>
            <a:pPr marL="45720" indent="0">
              <a:buNone/>
            </a:pPr>
            <a:r>
              <a:rPr lang="en-GB" sz="2800" dirty="0" err="1" smtClean="0"/>
              <a:t>Cynllun</a:t>
            </a:r>
            <a:r>
              <a:rPr lang="en-GB" sz="2800" dirty="0" smtClean="0"/>
              <a:t> </a:t>
            </a:r>
            <a:r>
              <a:rPr lang="en-GB" sz="2800" dirty="0" err="1" smtClean="0"/>
              <a:t>Datblygu</a:t>
            </a:r>
            <a:r>
              <a:rPr lang="en-GB" sz="2800" dirty="0" smtClean="0"/>
              <a:t> </a:t>
            </a:r>
            <a:r>
              <a:rPr lang="en-GB" sz="2800" dirty="0" err="1" smtClean="0"/>
              <a:t>Unigol</a:t>
            </a:r>
            <a:endParaRPr lang="en-GB" sz="2800" dirty="0" smtClean="0"/>
          </a:p>
          <a:p>
            <a:pPr marL="45720" indent="0">
              <a:buNone/>
            </a:pPr>
            <a:endParaRPr lang="en-GB" dirty="0"/>
          </a:p>
        </p:txBody>
      </p:sp>
      <p:sp>
        <p:nvSpPr>
          <p:cNvPr id="4" name="Content Placeholder 3"/>
          <p:cNvSpPr>
            <a:spLocks noGrp="1"/>
          </p:cNvSpPr>
          <p:nvPr>
            <p:ph sz="half" idx="2"/>
          </p:nvPr>
        </p:nvSpPr>
        <p:spPr>
          <a:xfrm>
            <a:off x="6267612" y="2057399"/>
            <a:ext cx="4754880" cy="4240763"/>
          </a:xfrm>
        </p:spPr>
        <p:txBody>
          <a:bodyPr>
            <a:normAutofit lnSpcReduction="10000"/>
          </a:bodyPr>
          <a:lstStyle/>
          <a:p>
            <a:pPr marL="45720" indent="0">
              <a:buNone/>
            </a:pPr>
            <a:r>
              <a:rPr lang="en-GB" sz="2800" b="1" dirty="0" smtClean="0"/>
              <a:t>PRESENT: </a:t>
            </a:r>
            <a:r>
              <a:rPr lang="en-GB" sz="2800" b="1" dirty="0"/>
              <a:t>3 </a:t>
            </a:r>
            <a:r>
              <a:rPr lang="en-GB" sz="2800" b="1" dirty="0" smtClean="0"/>
              <a:t>steps</a:t>
            </a:r>
            <a:endParaRPr lang="en-GB" sz="2800" b="1" dirty="0"/>
          </a:p>
          <a:p>
            <a:pPr marL="502920" indent="-457200">
              <a:buAutoNum type="arabicPeriod"/>
            </a:pPr>
            <a:r>
              <a:rPr lang="en-GB" sz="2800" dirty="0" smtClean="0"/>
              <a:t>School Action</a:t>
            </a:r>
            <a:endParaRPr lang="en-GB" sz="2800" dirty="0"/>
          </a:p>
          <a:p>
            <a:pPr marL="502920" indent="-457200">
              <a:buAutoNum type="arabicPeriod"/>
            </a:pPr>
            <a:r>
              <a:rPr lang="en-GB" sz="2800" dirty="0" smtClean="0"/>
              <a:t>School Action Plus</a:t>
            </a:r>
            <a:endParaRPr lang="en-GB" sz="2800" dirty="0"/>
          </a:p>
          <a:p>
            <a:pPr marL="502920" indent="-457200">
              <a:buAutoNum type="arabicPeriod"/>
            </a:pPr>
            <a:r>
              <a:rPr lang="en-GB" sz="2800" dirty="0" smtClean="0"/>
              <a:t>Statement of SEN</a:t>
            </a:r>
          </a:p>
          <a:p>
            <a:pPr marL="45720" indent="0">
              <a:buNone/>
            </a:pPr>
            <a:endParaRPr lang="en-GB" sz="2800" dirty="0"/>
          </a:p>
          <a:p>
            <a:pPr marL="45720" indent="0">
              <a:buNone/>
            </a:pPr>
            <a:r>
              <a:rPr lang="en-GB" sz="2800" b="1" dirty="0" smtClean="0"/>
              <a:t>FUTURE (September </a:t>
            </a:r>
            <a:r>
              <a:rPr lang="en-GB" sz="2800" b="1" dirty="0"/>
              <a:t>2021) : </a:t>
            </a:r>
          </a:p>
          <a:p>
            <a:pPr marL="45720" indent="0">
              <a:buNone/>
            </a:pPr>
            <a:r>
              <a:rPr lang="en-GB" sz="2800" dirty="0" smtClean="0"/>
              <a:t>Individual Development Plan</a:t>
            </a:r>
            <a:endParaRPr lang="en-GB" sz="2800" dirty="0"/>
          </a:p>
          <a:p>
            <a:pPr marL="4572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96282" y="609600"/>
            <a:ext cx="244475" cy="244475"/>
          </a:xfrm>
          <a:prstGeom prst="rect">
            <a:avLst/>
          </a:prstGeom>
        </p:spPr>
      </p:pic>
    </p:spTree>
    <p:extLst>
      <p:ext uri="{BB962C8B-B14F-4D97-AF65-F5344CB8AC3E}">
        <p14:creationId xmlns:p14="http://schemas.microsoft.com/office/powerpoint/2010/main" val="2156251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11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1021887" y="421876"/>
            <a:ext cx="9875520" cy="1356360"/>
          </a:xfrm>
        </p:spPr>
        <p:txBody>
          <a:bodyPr>
            <a:normAutofit/>
          </a:bodyPr>
          <a:lstStyle/>
          <a:p>
            <a:pPr eaLnBrk="1" hangingPunct="1">
              <a:defRPr/>
            </a:pPr>
            <a:r>
              <a:rPr lang="en-US" dirty="0" err="1" smtClean="0">
                <a:solidFill>
                  <a:srgbClr val="002060"/>
                </a:solidFill>
                <a:latin typeface="+mn-lt"/>
              </a:rPr>
              <a:t>Cynllunio</a:t>
            </a:r>
            <a:r>
              <a:rPr lang="en-US" dirty="0" smtClean="0">
                <a:solidFill>
                  <a:srgbClr val="002060"/>
                </a:solidFill>
                <a:latin typeface="+mn-lt"/>
              </a:rPr>
              <a:t> Person </a:t>
            </a:r>
            <a:r>
              <a:rPr lang="en-US" dirty="0" err="1" smtClean="0">
                <a:solidFill>
                  <a:srgbClr val="002060"/>
                </a:solidFill>
                <a:latin typeface="+mn-lt"/>
              </a:rPr>
              <a:t>Ganolog</a:t>
            </a:r>
            <a:r>
              <a:rPr lang="en-US" i="1" dirty="0" smtClean="0">
                <a:solidFill>
                  <a:srgbClr val="002060"/>
                </a:solidFill>
                <a:latin typeface="+mn-lt"/>
              </a:rPr>
              <a:t/>
            </a:r>
            <a:br>
              <a:rPr lang="en-US" i="1" dirty="0" smtClean="0">
                <a:solidFill>
                  <a:srgbClr val="002060"/>
                </a:solidFill>
                <a:latin typeface="+mn-lt"/>
              </a:rPr>
            </a:br>
            <a:r>
              <a:rPr lang="en-US" i="1" dirty="0">
                <a:solidFill>
                  <a:srgbClr val="002060"/>
                </a:solidFill>
                <a:latin typeface="+mn-lt"/>
              </a:rPr>
              <a:t>P</a:t>
            </a:r>
            <a:r>
              <a:rPr lang="en-US" i="1" dirty="0" smtClean="0">
                <a:solidFill>
                  <a:srgbClr val="002060"/>
                </a:solidFill>
                <a:latin typeface="+mn-lt"/>
              </a:rPr>
              <a:t>erson Centered Planning</a:t>
            </a:r>
            <a:endParaRPr lang="en-US" i="1" dirty="0">
              <a:solidFill>
                <a:srgbClr val="002060"/>
              </a:solidFill>
              <a:latin typeface="+mn-lt"/>
            </a:endParaRPr>
          </a:p>
        </p:txBody>
      </p:sp>
      <p:sp>
        <p:nvSpPr>
          <p:cNvPr id="4" name="Content Placeholder 3"/>
          <p:cNvSpPr>
            <a:spLocks noGrp="1"/>
          </p:cNvSpPr>
          <p:nvPr>
            <p:ph sz="half" idx="1"/>
          </p:nvPr>
        </p:nvSpPr>
        <p:spPr>
          <a:xfrm>
            <a:off x="1161167" y="1730395"/>
            <a:ext cx="4754880" cy="4023360"/>
          </a:xfrm>
        </p:spPr>
        <p:txBody>
          <a:bodyPr>
            <a:normAutofit fontScale="77500" lnSpcReduction="20000"/>
          </a:bodyPr>
          <a:lstStyle/>
          <a:p>
            <a:pPr>
              <a:defRPr/>
            </a:pPr>
            <a:r>
              <a:rPr lang="en-US" altLang="en-US" dirty="0">
                <a:solidFill>
                  <a:srgbClr val="002060"/>
                </a:solidFill>
              </a:rPr>
              <a:t>4 </a:t>
            </a:r>
            <a:r>
              <a:rPr lang="en-US" altLang="en-US" dirty="0" err="1">
                <a:solidFill>
                  <a:srgbClr val="002060"/>
                </a:solidFill>
              </a:rPr>
              <a:t>prif</a:t>
            </a:r>
            <a:r>
              <a:rPr lang="en-US" altLang="en-US" dirty="0">
                <a:solidFill>
                  <a:srgbClr val="002060"/>
                </a:solidFill>
              </a:rPr>
              <a:t> </a:t>
            </a:r>
            <a:r>
              <a:rPr lang="en-US" altLang="en-US" dirty="0" err="1">
                <a:solidFill>
                  <a:srgbClr val="002060"/>
                </a:solidFill>
              </a:rPr>
              <a:t>egwyddor</a:t>
            </a:r>
            <a:r>
              <a:rPr lang="en-US" altLang="en-US" dirty="0">
                <a:solidFill>
                  <a:srgbClr val="002060"/>
                </a:solidFill>
              </a:rPr>
              <a:t>:      </a:t>
            </a:r>
          </a:p>
          <a:p>
            <a:pPr marL="0" indent="0">
              <a:buNone/>
              <a:defRPr/>
            </a:pPr>
            <a:r>
              <a:rPr lang="en-US" altLang="en-US" dirty="0">
                <a:solidFill>
                  <a:srgbClr val="002060"/>
                </a:solidFill>
              </a:rPr>
              <a:t>	</a:t>
            </a:r>
            <a:r>
              <a:rPr lang="en-US" altLang="en-US" dirty="0" err="1" smtClean="0">
                <a:solidFill>
                  <a:srgbClr val="002060"/>
                </a:solidFill>
              </a:rPr>
              <a:t>i</a:t>
            </a:r>
            <a:r>
              <a:rPr lang="en-US" altLang="en-US" dirty="0" smtClean="0">
                <a:solidFill>
                  <a:srgbClr val="002060"/>
                </a:solidFill>
              </a:rPr>
              <a:t>. </a:t>
            </a:r>
            <a:r>
              <a:rPr lang="en-US" altLang="en-US" dirty="0" err="1" smtClean="0">
                <a:solidFill>
                  <a:srgbClr val="002060"/>
                </a:solidFill>
              </a:rPr>
              <a:t>hawliau</a:t>
            </a:r>
            <a:r>
              <a:rPr lang="en-US" altLang="en-US" dirty="0" smtClean="0">
                <a:solidFill>
                  <a:srgbClr val="002060"/>
                </a:solidFill>
              </a:rPr>
              <a:t>                                                      </a:t>
            </a:r>
            <a:r>
              <a:rPr lang="en-US" altLang="en-US" dirty="0">
                <a:solidFill>
                  <a:srgbClr val="002060"/>
                </a:solidFill>
              </a:rPr>
              <a:t>	</a:t>
            </a:r>
            <a:r>
              <a:rPr lang="en-US" altLang="en-US" dirty="0" smtClean="0">
                <a:solidFill>
                  <a:srgbClr val="002060"/>
                </a:solidFill>
              </a:rPr>
              <a:t>ii. </a:t>
            </a:r>
            <a:r>
              <a:rPr lang="en-US" altLang="en-US" dirty="0" err="1" smtClean="0">
                <a:solidFill>
                  <a:srgbClr val="002060"/>
                </a:solidFill>
              </a:rPr>
              <a:t>dewisiadau</a:t>
            </a:r>
            <a:r>
              <a:rPr lang="en-US" altLang="en-US" dirty="0" smtClean="0">
                <a:solidFill>
                  <a:srgbClr val="002060"/>
                </a:solidFill>
              </a:rPr>
              <a:t>                                                 	iii. </a:t>
            </a:r>
            <a:r>
              <a:rPr lang="en-US" altLang="en-US" dirty="0" err="1" smtClean="0">
                <a:solidFill>
                  <a:srgbClr val="002060"/>
                </a:solidFill>
              </a:rPr>
              <a:t>annibyniaeth</a:t>
            </a:r>
            <a:r>
              <a:rPr lang="en-US" altLang="en-US" dirty="0" smtClean="0">
                <a:solidFill>
                  <a:srgbClr val="002060"/>
                </a:solidFill>
              </a:rPr>
              <a:t>                                         	iv. </a:t>
            </a:r>
            <a:r>
              <a:rPr lang="en-US" altLang="en-US" dirty="0" err="1" smtClean="0">
                <a:solidFill>
                  <a:srgbClr val="002060"/>
                </a:solidFill>
              </a:rPr>
              <a:t>cynhwysiant</a:t>
            </a:r>
            <a:endParaRPr lang="en-US" altLang="en-US" dirty="0">
              <a:solidFill>
                <a:srgbClr val="002060"/>
              </a:solidFill>
            </a:endParaRPr>
          </a:p>
          <a:p>
            <a:pPr>
              <a:buFont typeface="Wingdings" charset="2"/>
              <a:buChar char="§"/>
              <a:defRPr/>
            </a:pPr>
            <a:r>
              <a:rPr lang="en-US" altLang="en-US" dirty="0" err="1">
                <a:solidFill>
                  <a:srgbClr val="002060"/>
                </a:solidFill>
              </a:rPr>
              <a:t>Hybu’r</a:t>
            </a:r>
            <a:r>
              <a:rPr lang="en-US" altLang="en-US" dirty="0">
                <a:solidFill>
                  <a:srgbClr val="002060"/>
                </a:solidFill>
              </a:rPr>
              <a:t> model </a:t>
            </a:r>
            <a:r>
              <a:rPr lang="en-US" altLang="en-US" dirty="0" err="1">
                <a:solidFill>
                  <a:srgbClr val="002060"/>
                </a:solidFill>
              </a:rPr>
              <a:t>cymdeithasol</a:t>
            </a:r>
            <a:r>
              <a:rPr lang="en-US" altLang="en-US" dirty="0">
                <a:solidFill>
                  <a:srgbClr val="002060"/>
                </a:solidFill>
              </a:rPr>
              <a:t> o </a:t>
            </a:r>
            <a:r>
              <a:rPr lang="en-US" altLang="en-US" dirty="0" err="1">
                <a:solidFill>
                  <a:srgbClr val="002060"/>
                </a:solidFill>
              </a:rPr>
              <a:t>anabledd</a:t>
            </a:r>
            <a:endParaRPr lang="en-US" altLang="en-US" dirty="0">
              <a:solidFill>
                <a:srgbClr val="002060"/>
              </a:solidFill>
            </a:endParaRPr>
          </a:p>
          <a:p>
            <a:pPr>
              <a:buFont typeface="Wingdings" charset="2"/>
              <a:buChar char="§"/>
              <a:defRPr/>
            </a:pPr>
            <a:r>
              <a:rPr lang="en-US" altLang="en-US" dirty="0" err="1">
                <a:solidFill>
                  <a:srgbClr val="002060"/>
                </a:solidFill>
              </a:rPr>
              <a:t>Cynnwys</a:t>
            </a:r>
            <a:r>
              <a:rPr lang="en-US" altLang="en-US" dirty="0">
                <a:solidFill>
                  <a:srgbClr val="002060"/>
                </a:solidFill>
              </a:rPr>
              <a:t> </a:t>
            </a:r>
            <a:r>
              <a:rPr lang="en-US" altLang="en-US" dirty="0" err="1">
                <a:solidFill>
                  <a:srgbClr val="002060"/>
                </a:solidFill>
              </a:rPr>
              <a:t>ymgynghoriad</a:t>
            </a:r>
            <a:r>
              <a:rPr lang="en-US" altLang="en-US" dirty="0">
                <a:solidFill>
                  <a:srgbClr val="002060"/>
                </a:solidFill>
              </a:rPr>
              <a:t> </a:t>
            </a:r>
            <a:r>
              <a:rPr lang="en-US" altLang="en-US" dirty="0" err="1">
                <a:solidFill>
                  <a:srgbClr val="002060"/>
                </a:solidFill>
              </a:rPr>
              <a:t>â’r</a:t>
            </a:r>
            <a:r>
              <a:rPr lang="en-US" altLang="en-US" dirty="0">
                <a:solidFill>
                  <a:srgbClr val="002060"/>
                </a:solidFill>
              </a:rPr>
              <a:t> </a:t>
            </a:r>
            <a:r>
              <a:rPr lang="en-US" altLang="en-US" dirty="0" err="1">
                <a:solidFill>
                  <a:srgbClr val="002060"/>
                </a:solidFill>
              </a:rPr>
              <a:t>unigolyn</a:t>
            </a:r>
            <a:r>
              <a:rPr lang="en-US" altLang="en-US" dirty="0">
                <a:solidFill>
                  <a:srgbClr val="002060"/>
                </a:solidFill>
              </a:rPr>
              <a:t> </a:t>
            </a:r>
            <a:r>
              <a:rPr lang="en-US" altLang="en-US" dirty="0" err="1">
                <a:solidFill>
                  <a:srgbClr val="002060"/>
                </a:solidFill>
              </a:rPr>
              <a:t>er</a:t>
            </a:r>
            <a:r>
              <a:rPr lang="en-US" altLang="en-US" dirty="0">
                <a:solidFill>
                  <a:srgbClr val="002060"/>
                </a:solidFill>
              </a:rPr>
              <a:t> </a:t>
            </a:r>
            <a:r>
              <a:rPr lang="en-US" altLang="en-US" dirty="0" err="1">
                <a:solidFill>
                  <a:srgbClr val="002060"/>
                </a:solidFill>
              </a:rPr>
              <a:t>mwyn</a:t>
            </a:r>
            <a:r>
              <a:rPr lang="en-US" altLang="en-US" dirty="0">
                <a:solidFill>
                  <a:srgbClr val="002060"/>
                </a:solidFill>
              </a:rPr>
              <a:t> </a:t>
            </a:r>
            <a:r>
              <a:rPr lang="en-US" altLang="en-US" dirty="0" err="1">
                <a:solidFill>
                  <a:srgbClr val="002060"/>
                </a:solidFill>
              </a:rPr>
              <a:t>cynnwys</a:t>
            </a:r>
            <a:r>
              <a:rPr lang="en-US" altLang="en-US" dirty="0">
                <a:solidFill>
                  <a:srgbClr val="002060"/>
                </a:solidFill>
              </a:rPr>
              <a:t> </a:t>
            </a:r>
            <a:r>
              <a:rPr lang="en-US" altLang="en-US" dirty="0" err="1">
                <a:solidFill>
                  <a:srgbClr val="002060"/>
                </a:solidFill>
              </a:rPr>
              <a:t>ei</a:t>
            </a:r>
            <a:r>
              <a:rPr lang="en-US" altLang="en-US" dirty="0">
                <a:solidFill>
                  <a:srgbClr val="002060"/>
                </a:solidFill>
              </a:rPr>
              <a:t> f/barn </a:t>
            </a:r>
            <a:r>
              <a:rPr lang="en-US" altLang="en-US" dirty="0" err="1">
                <a:solidFill>
                  <a:srgbClr val="002060"/>
                </a:solidFill>
              </a:rPr>
              <a:t>a’i</a:t>
            </a:r>
            <a:r>
              <a:rPr lang="en-US" altLang="en-US" dirty="0">
                <a:solidFill>
                  <a:srgbClr val="002060"/>
                </a:solidFill>
              </a:rPr>
              <a:t> </a:t>
            </a:r>
            <a:r>
              <a:rPr lang="en-US" altLang="en-US" dirty="0" err="1">
                <a:solidFill>
                  <a:srgbClr val="002060"/>
                </a:solidFill>
              </a:rPr>
              <a:t>dyheadau</a:t>
            </a:r>
            <a:endParaRPr lang="en-US" altLang="en-US" dirty="0">
              <a:solidFill>
                <a:srgbClr val="002060"/>
              </a:solidFill>
            </a:endParaRPr>
          </a:p>
          <a:p>
            <a:pPr>
              <a:buFont typeface="Wingdings" charset="2"/>
              <a:buChar char="§"/>
              <a:defRPr/>
            </a:pPr>
            <a:r>
              <a:rPr lang="en-US" altLang="en-US" dirty="0" err="1">
                <a:solidFill>
                  <a:srgbClr val="002060"/>
                </a:solidFill>
              </a:rPr>
              <a:t>Cynllunio</a:t>
            </a:r>
            <a:r>
              <a:rPr lang="en-US" altLang="en-US" dirty="0">
                <a:solidFill>
                  <a:srgbClr val="002060"/>
                </a:solidFill>
              </a:rPr>
              <a:t> </a:t>
            </a:r>
            <a:r>
              <a:rPr lang="en-US" altLang="en-US" dirty="0" err="1">
                <a:solidFill>
                  <a:srgbClr val="002060"/>
                </a:solidFill>
              </a:rPr>
              <a:t>gofalus</a:t>
            </a:r>
            <a:r>
              <a:rPr lang="en-US" altLang="en-US" dirty="0">
                <a:solidFill>
                  <a:srgbClr val="002060"/>
                </a:solidFill>
              </a:rPr>
              <a:t> </a:t>
            </a:r>
            <a:r>
              <a:rPr lang="en-US" altLang="en-US" dirty="0" err="1">
                <a:solidFill>
                  <a:srgbClr val="002060"/>
                </a:solidFill>
              </a:rPr>
              <a:t>sy’n</a:t>
            </a:r>
            <a:r>
              <a:rPr lang="en-US" altLang="en-US" dirty="0">
                <a:solidFill>
                  <a:srgbClr val="002060"/>
                </a:solidFill>
              </a:rPr>
              <a:t> </a:t>
            </a:r>
            <a:r>
              <a:rPr lang="en-US" altLang="en-US" dirty="0" err="1">
                <a:solidFill>
                  <a:srgbClr val="002060"/>
                </a:solidFill>
              </a:rPr>
              <a:t>ffocysu</a:t>
            </a:r>
            <a:r>
              <a:rPr lang="en-US" altLang="en-US" dirty="0">
                <a:solidFill>
                  <a:srgbClr val="002060"/>
                </a:solidFill>
              </a:rPr>
              <a:t> </a:t>
            </a:r>
            <a:r>
              <a:rPr lang="en-US" altLang="en-US" dirty="0" err="1">
                <a:solidFill>
                  <a:srgbClr val="002060"/>
                </a:solidFill>
              </a:rPr>
              <a:t>ar</a:t>
            </a:r>
            <a:r>
              <a:rPr lang="en-US" altLang="en-US" dirty="0">
                <a:solidFill>
                  <a:srgbClr val="002060"/>
                </a:solidFill>
              </a:rPr>
              <a:t>:                                                     	</a:t>
            </a:r>
            <a:r>
              <a:rPr lang="en-US" altLang="en-US" dirty="0" err="1" smtClean="0">
                <a:solidFill>
                  <a:srgbClr val="002060"/>
                </a:solidFill>
              </a:rPr>
              <a:t>i</a:t>
            </a:r>
            <a:r>
              <a:rPr lang="en-US" altLang="en-US" dirty="0" smtClean="0">
                <a:solidFill>
                  <a:srgbClr val="002060"/>
                </a:solidFill>
              </a:rPr>
              <a:t>. </a:t>
            </a:r>
            <a:r>
              <a:rPr lang="en-US" altLang="en-US" dirty="0" err="1" smtClean="0">
                <a:solidFill>
                  <a:srgbClr val="002060"/>
                </a:solidFill>
              </a:rPr>
              <a:t>gryfderau</a:t>
            </a:r>
            <a:r>
              <a:rPr lang="en-US" altLang="en-US" dirty="0" smtClean="0">
                <a:solidFill>
                  <a:srgbClr val="002060"/>
                </a:solidFill>
              </a:rPr>
              <a:t>                                                </a:t>
            </a:r>
            <a:r>
              <a:rPr lang="en-US" altLang="en-US" dirty="0">
                <a:solidFill>
                  <a:srgbClr val="002060"/>
                </a:solidFill>
              </a:rPr>
              <a:t>	</a:t>
            </a:r>
            <a:r>
              <a:rPr lang="en-US" altLang="en-US" dirty="0" smtClean="0">
                <a:solidFill>
                  <a:srgbClr val="002060"/>
                </a:solidFill>
              </a:rPr>
              <a:t>ii. </a:t>
            </a:r>
            <a:r>
              <a:rPr lang="en-US" altLang="en-US" dirty="0" err="1" smtClean="0">
                <a:solidFill>
                  <a:srgbClr val="002060"/>
                </a:solidFill>
              </a:rPr>
              <a:t>hoffterau</a:t>
            </a:r>
            <a:r>
              <a:rPr lang="en-US" altLang="en-US" dirty="0" smtClean="0">
                <a:solidFill>
                  <a:srgbClr val="002060"/>
                </a:solidFill>
              </a:rPr>
              <a:t>                                                 </a:t>
            </a:r>
            <a:r>
              <a:rPr lang="en-US" altLang="en-US" dirty="0">
                <a:solidFill>
                  <a:srgbClr val="002060"/>
                </a:solidFill>
              </a:rPr>
              <a:t>	</a:t>
            </a:r>
            <a:r>
              <a:rPr lang="en-US" altLang="en-US" dirty="0" smtClean="0">
                <a:solidFill>
                  <a:srgbClr val="002060"/>
                </a:solidFill>
              </a:rPr>
              <a:t>iii. </a:t>
            </a:r>
            <a:r>
              <a:rPr lang="en-US" altLang="en-US" dirty="0" err="1" smtClean="0">
                <a:solidFill>
                  <a:srgbClr val="002060"/>
                </a:solidFill>
              </a:rPr>
              <a:t>meysydd</a:t>
            </a:r>
            <a:r>
              <a:rPr lang="en-US" altLang="en-US" dirty="0" smtClean="0">
                <a:solidFill>
                  <a:srgbClr val="002060"/>
                </a:solidFill>
              </a:rPr>
              <a:t> </a:t>
            </a:r>
            <a:r>
              <a:rPr lang="en-US" altLang="en-US" dirty="0">
                <a:solidFill>
                  <a:srgbClr val="002060"/>
                </a:solidFill>
              </a:rPr>
              <a:t>o </a:t>
            </a:r>
            <a:r>
              <a:rPr lang="en-US" altLang="en-US" dirty="0" err="1">
                <a:solidFill>
                  <a:srgbClr val="002060"/>
                </a:solidFill>
              </a:rPr>
              <a:t>anhawster</a:t>
            </a:r>
            <a:r>
              <a:rPr lang="en-US" altLang="en-US" dirty="0">
                <a:solidFill>
                  <a:srgbClr val="002060"/>
                </a:solidFill>
              </a:rPr>
              <a:t>                       	</a:t>
            </a:r>
            <a:r>
              <a:rPr lang="en-US" altLang="en-US" dirty="0" smtClean="0">
                <a:solidFill>
                  <a:srgbClr val="002060"/>
                </a:solidFill>
              </a:rPr>
              <a:t>iv. </a:t>
            </a:r>
            <a:r>
              <a:rPr lang="en-US" altLang="en-US" dirty="0" err="1" smtClean="0">
                <a:solidFill>
                  <a:srgbClr val="002060"/>
                </a:solidFill>
              </a:rPr>
              <a:t>dulliau</a:t>
            </a:r>
            <a:r>
              <a:rPr lang="en-US" altLang="en-US" dirty="0" smtClean="0">
                <a:solidFill>
                  <a:srgbClr val="002060"/>
                </a:solidFill>
              </a:rPr>
              <a:t> </a:t>
            </a:r>
            <a:r>
              <a:rPr lang="en-US" altLang="en-US" dirty="0" err="1">
                <a:solidFill>
                  <a:srgbClr val="002060"/>
                </a:solidFill>
              </a:rPr>
              <a:t>cefnogi</a:t>
            </a:r>
            <a:endParaRPr lang="en-US" altLang="en-US" dirty="0">
              <a:solidFill>
                <a:srgbClr val="002060"/>
              </a:solidFill>
            </a:endParaRPr>
          </a:p>
          <a:p>
            <a:endParaRPr lang="en-GB" dirty="0"/>
          </a:p>
        </p:txBody>
      </p:sp>
      <p:sp>
        <p:nvSpPr>
          <p:cNvPr id="3" name="Content Placeholder 2">
            <a:extLst>
              <a:ext uri="{FF2B5EF4-FFF2-40B4-BE49-F238E27FC236}">
                <a16:creationId xmlns:a16="http://schemas.microsoft.com/office/drawing/2014/main" id="{AF41A0B3-25B2-8E4A-8FFA-89277D934E73}"/>
              </a:ext>
            </a:extLst>
          </p:cNvPr>
          <p:cNvSpPr>
            <a:spLocks noGrp="1"/>
          </p:cNvSpPr>
          <p:nvPr>
            <p:ph sz="half" idx="2"/>
          </p:nvPr>
        </p:nvSpPr>
        <p:spPr>
          <a:xfrm>
            <a:off x="6172200" y="1778236"/>
            <a:ext cx="5181600" cy="4764018"/>
          </a:xfrm>
        </p:spPr>
        <p:txBody>
          <a:bodyPr>
            <a:normAutofit fontScale="77500" lnSpcReduction="20000"/>
          </a:bodyPr>
          <a:lstStyle/>
          <a:p>
            <a:pPr eaLnBrk="1" hangingPunct="1">
              <a:buFont typeface="Wingdings" charset="2"/>
              <a:buChar char="§"/>
              <a:defRPr/>
            </a:pPr>
            <a:r>
              <a:rPr lang="en-US" altLang="en-US" dirty="0">
                <a:solidFill>
                  <a:srgbClr val="002060"/>
                </a:solidFill>
              </a:rPr>
              <a:t>4 key principles:                                      </a:t>
            </a:r>
            <a:endParaRPr lang="en-US" altLang="en-US" dirty="0" smtClean="0">
              <a:solidFill>
                <a:srgbClr val="002060"/>
              </a:solidFill>
            </a:endParaRPr>
          </a:p>
          <a:p>
            <a:pPr marL="0" indent="0" eaLnBrk="1" hangingPunct="1">
              <a:lnSpc>
                <a:spcPct val="120000"/>
              </a:lnSpc>
              <a:buNone/>
              <a:defRPr/>
            </a:pPr>
            <a:r>
              <a:rPr lang="en-US" altLang="en-US" dirty="0" smtClean="0">
                <a:solidFill>
                  <a:srgbClr val="002060"/>
                </a:solidFill>
              </a:rPr>
              <a:t>   	</a:t>
            </a:r>
            <a:r>
              <a:rPr lang="en-US" altLang="en-US" dirty="0" err="1" smtClean="0">
                <a:solidFill>
                  <a:srgbClr val="002060"/>
                </a:solidFill>
              </a:rPr>
              <a:t>i</a:t>
            </a:r>
            <a:r>
              <a:rPr lang="en-US" altLang="en-US" dirty="0">
                <a:solidFill>
                  <a:srgbClr val="002060"/>
                </a:solidFill>
              </a:rPr>
              <a:t>) rights  </a:t>
            </a:r>
            <a:r>
              <a:rPr lang="en-US" altLang="en-US" dirty="0" smtClean="0">
                <a:solidFill>
                  <a:srgbClr val="002060"/>
                </a:solidFill>
              </a:rPr>
              <a:t>                                                  </a:t>
            </a:r>
          </a:p>
          <a:p>
            <a:pPr marL="0" indent="0" eaLnBrk="1" hangingPunct="1">
              <a:lnSpc>
                <a:spcPct val="120000"/>
              </a:lnSpc>
              <a:buNone/>
              <a:defRPr/>
            </a:pPr>
            <a:r>
              <a:rPr lang="en-US" altLang="en-US" dirty="0" smtClean="0">
                <a:solidFill>
                  <a:srgbClr val="002060"/>
                </a:solidFill>
              </a:rPr>
              <a:t>	 </a:t>
            </a:r>
            <a:r>
              <a:rPr lang="en-US" altLang="en-US" dirty="0">
                <a:solidFill>
                  <a:srgbClr val="002060"/>
                </a:solidFill>
              </a:rPr>
              <a:t>ii) choices                                               </a:t>
            </a:r>
            <a:endParaRPr lang="en-US" altLang="en-US" dirty="0" smtClean="0">
              <a:solidFill>
                <a:srgbClr val="002060"/>
              </a:solidFill>
            </a:endParaRPr>
          </a:p>
          <a:p>
            <a:pPr marL="0" indent="0" eaLnBrk="1" hangingPunct="1">
              <a:lnSpc>
                <a:spcPct val="120000"/>
              </a:lnSpc>
              <a:buNone/>
              <a:defRPr/>
            </a:pPr>
            <a:r>
              <a:rPr lang="en-US" altLang="en-US" dirty="0" smtClean="0">
                <a:solidFill>
                  <a:srgbClr val="002060"/>
                </a:solidFill>
              </a:rPr>
              <a:t>	  </a:t>
            </a:r>
            <a:r>
              <a:rPr lang="en-US" altLang="en-US" dirty="0">
                <a:solidFill>
                  <a:srgbClr val="002060"/>
                </a:solidFill>
              </a:rPr>
              <a:t>iii) independence                                        </a:t>
            </a:r>
            <a:endParaRPr lang="en-US" altLang="en-US" dirty="0" smtClean="0">
              <a:solidFill>
                <a:srgbClr val="002060"/>
              </a:solidFill>
            </a:endParaRPr>
          </a:p>
          <a:p>
            <a:pPr marL="0" indent="0" eaLnBrk="1" hangingPunct="1">
              <a:lnSpc>
                <a:spcPct val="120000"/>
              </a:lnSpc>
              <a:buNone/>
              <a:defRPr/>
            </a:pPr>
            <a:r>
              <a:rPr lang="en-US" altLang="en-US" dirty="0" smtClean="0">
                <a:solidFill>
                  <a:srgbClr val="002060"/>
                </a:solidFill>
              </a:rPr>
              <a:t> 	iv</a:t>
            </a:r>
            <a:r>
              <a:rPr lang="en-US" altLang="en-US" dirty="0">
                <a:solidFill>
                  <a:srgbClr val="002060"/>
                </a:solidFill>
              </a:rPr>
              <a:t>) inclusion</a:t>
            </a:r>
          </a:p>
          <a:p>
            <a:pPr eaLnBrk="1" hangingPunct="1">
              <a:buFont typeface="Wingdings" charset="2"/>
              <a:buChar char="§"/>
              <a:defRPr/>
            </a:pPr>
            <a:r>
              <a:rPr lang="en-US" altLang="en-US" dirty="0">
                <a:solidFill>
                  <a:srgbClr val="002060"/>
                </a:solidFill>
              </a:rPr>
              <a:t>Promotes the social model of disability </a:t>
            </a:r>
          </a:p>
          <a:p>
            <a:pPr eaLnBrk="1" hangingPunct="1">
              <a:buFont typeface="Wingdings" charset="2"/>
              <a:buChar char="§"/>
              <a:defRPr/>
            </a:pPr>
            <a:r>
              <a:rPr lang="en-US" altLang="en-US" dirty="0">
                <a:solidFill>
                  <a:srgbClr val="002060"/>
                </a:solidFill>
              </a:rPr>
              <a:t>Includes consultation with the individual in order to incorporate their views and aspirations </a:t>
            </a:r>
          </a:p>
          <a:p>
            <a:pPr eaLnBrk="1" hangingPunct="1">
              <a:buFont typeface="Wingdings" charset="2"/>
              <a:buChar char="§"/>
              <a:defRPr/>
            </a:pPr>
            <a:r>
              <a:rPr lang="en-US" altLang="en-US" dirty="0">
                <a:solidFill>
                  <a:srgbClr val="002060"/>
                </a:solidFill>
              </a:rPr>
              <a:t>Careful planning that focuses on: </a:t>
            </a:r>
            <a:endParaRPr lang="en-US" altLang="en-US" dirty="0" smtClean="0">
              <a:solidFill>
                <a:srgbClr val="002060"/>
              </a:solidFill>
            </a:endParaRPr>
          </a:p>
          <a:p>
            <a:pPr marL="0" indent="0" eaLnBrk="1" hangingPunct="1">
              <a:buNone/>
              <a:defRPr/>
            </a:pPr>
            <a:r>
              <a:rPr lang="en-US" altLang="en-US" dirty="0" smtClean="0">
                <a:solidFill>
                  <a:srgbClr val="002060"/>
                </a:solidFill>
              </a:rPr>
              <a:t>	</a:t>
            </a:r>
            <a:r>
              <a:rPr lang="en-US" altLang="en-US" dirty="0" err="1" smtClean="0">
                <a:solidFill>
                  <a:srgbClr val="002060"/>
                </a:solidFill>
              </a:rPr>
              <a:t>i</a:t>
            </a:r>
            <a:r>
              <a:rPr lang="en-US" altLang="en-US" dirty="0" smtClean="0">
                <a:solidFill>
                  <a:srgbClr val="002060"/>
                </a:solidFill>
              </a:rPr>
              <a:t>) strengths</a:t>
            </a:r>
          </a:p>
          <a:p>
            <a:pPr marL="0" indent="0" eaLnBrk="1" hangingPunct="1">
              <a:buNone/>
              <a:defRPr/>
            </a:pPr>
            <a:r>
              <a:rPr lang="en-US" altLang="en-US" dirty="0" smtClean="0">
                <a:solidFill>
                  <a:srgbClr val="002060"/>
                </a:solidFill>
              </a:rPr>
              <a:t>	ii</a:t>
            </a:r>
            <a:r>
              <a:rPr lang="en-US" altLang="en-US" dirty="0">
                <a:solidFill>
                  <a:srgbClr val="002060"/>
                </a:solidFill>
              </a:rPr>
              <a:t>) likes                                               </a:t>
            </a:r>
          </a:p>
          <a:p>
            <a:pPr marL="0" indent="0" eaLnBrk="1" hangingPunct="1">
              <a:buNone/>
              <a:defRPr/>
            </a:pPr>
            <a:r>
              <a:rPr lang="en-US" altLang="en-US" dirty="0" smtClean="0">
                <a:solidFill>
                  <a:srgbClr val="002060"/>
                </a:solidFill>
              </a:rPr>
              <a:t>	 </a:t>
            </a:r>
            <a:r>
              <a:rPr lang="en-US" altLang="en-US" dirty="0">
                <a:solidFill>
                  <a:srgbClr val="002060"/>
                </a:solidFill>
              </a:rPr>
              <a:t>iii) areas of difficulty                    </a:t>
            </a:r>
            <a:endParaRPr lang="en-US" altLang="en-US" dirty="0" smtClean="0">
              <a:solidFill>
                <a:srgbClr val="002060"/>
              </a:solidFill>
            </a:endParaRPr>
          </a:p>
          <a:p>
            <a:pPr marL="0" indent="0" eaLnBrk="1" hangingPunct="1">
              <a:buNone/>
              <a:defRPr/>
            </a:pPr>
            <a:r>
              <a:rPr lang="en-US" altLang="en-US" dirty="0" smtClean="0">
                <a:solidFill>
                  <a:srgbClr val="002060"/>
                </a:solidFill>
              </a:rPr>
              <a:t>	 </a:t>
            </a:r>
            <a:r>
              <a:rPr lang="en-US" altLang="en-US" dirty="0">
                <a:solidFill>
                  <a:srgbClr val="002060"/>
                </a:solidFill>
              </a:rPr>
              <a:t>iv) support strategies</a:t>
            </a:r>
          </a:p>
          <a:p>
            <a:pPr>
              <a:defRPr/>
            </a:pPr>
            <a:endParaRPr lang="en-US" dirty="0"/>
          </a:p>
        </p:txBody>
      </p:sp>
      <p:sp>
        <p:nvSpPr>
          <p:cNvPr id="5" name="TextBox 4"/>
          <p:cNvSpPr txBox="1"/>
          <p:nvPr/>
        </p:nvSpPr>
        <p:spPr>
          <a:xfrm>
            <a:off x="272503" y="4911116"/>
            <a:ext cx="6733860" cy="2031325"/>
          </a:xfrm>
          <a:prstGeom prst="rect">
            <a:avLst/>
          </a:prstGeom>
          <a:noFill/>
        </p:spPr>
        <p:txBody>
          <a:bodyPr wrap="square" rtlCol="0">
            <a:spAutoFit/>
          </a:bodyPr>
          <a:lstStyle/>
          <a:p>
            <a:r>
              <a:rPr lang="en-GB" b="1" dirty="0" smtClean="0"/>
              <a:t>GWYLIWCH: </a:t>
            </a:r>
            <a:r>
              <a:rPr lang="en-GB" dirty="0">
                <a:hlinkClick r:id="rId5"/>
              </a:rPr>
              <a:t>https://www.youtube.com/watch?time_continue=21&amp;v=_n1sTvLdv8c</a:t>
            </a:r>
            <a:endParaRPr lang="en-GB" dirty="0"/>
          </a:p>
          <a:p>
            <a:r>
              <a:rPr lang="en-GB" b="1" dirty="0" smtClean="0"/>
              <a:t>WATCH: </a:t>
            </a:r>
            <a:r>
              <a:rPr lang="en-GB" dirty="0">
                <a:hlinkClick r:id="rId6"/>
              </a:rPr>
              <a:t>htt</a:t>
            </a:r>
            <a:r>
              <a:rPr lang="en-GB" dirty="0">
                <a:hlinkClick r:id="rId5"/>
              </a:rPr>
              <a:t>https://www.youtube.com/watch?time_continue=21&amp;v=_n1sTvLdv8c</a:t>
            </a:r>
            <a:r>
              <a:rPr lang="en-GB" dirty="0">
                <a:hlinkClick r:id="rId6"/>
              </a:rPr>
              <a:t>ps://www.gwynedd.llyw.cymru/en/Residents/Schools-and-learning/AdditionalLearningNeeds.aspx</a:t>
            </a:r>
            <a:r>
              <a:rPr lang="en-GB" dirty="0"/>
              <a:t> </a:t>
            </a:r>
            <a:endParaRPr lang="en-US" altLang="en-US" b="1" dirty="0"/>
          </a:p>
          <a:p>
            <a:endParaRPr lang="en-GB" b="1" dirty="0" smtClean="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31562" y="699297"/>
            <a:ext cx="244475" cy="244475"/>
          </a:xfrm>
          <a:prstGeom prst="rect">
            <a:avLst/>
          </a:prstGeom>
        </p:spPr>
      </p:pic>
    </p:spTree>
    <p:extLst>
      <p:ext uri="{BB962C8B-B14F-4D97-AF65-F5344CB8AC3E}">
        <p14:creationId xmlns:p14="http://schemas.microsoft.com/office/powerpoint/2010/main" val="27003099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25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p:txBody>
          <a:bodyPr>
            <a:normAutofit/>
          </a:bodyPr>
          <a:lstStyle/>
          <a:p>
            <a:pPr eaLnBrk="1" hangingPunct="1">
              <a:defRPr/>
            </a:pPr>
            <a:r>
              <a:rPr lang="en-US" dirty="0" err="1" smtClean="0">
                <a:solidFill>
                  <a:srgbClr val="002060"/>
                </a:solidFill>
                <a:latin typeface="+mn-lt"/>
              </a:rPr>
              <a:t>Proffil</a:t>
            </a:r>
            <a:r>
              <a:rPr lang="en-US" dirty="0" smtClean="0">
                <a:solidFill>
                  <a:srgbClr val="002060"/>
                </a:solidFill>
                <a:latin typeface="+mn-lt"/>
              </a:rPr>
              <a:t> Un </a:t>
            </a:r>
            <a:r>
              <a:rPr lang="en-US" dirty="0" err="1" smtClean="0">
                <a:solidFill>
                  <a:srgbClr val="002060"/>
                </a:solidFill>
                <a:latin typeface="+mn-lt"/>
              </a:rPr>
              <a:t>Tudalen</a:t>
            </a:r>
            <a:r>
              <a:rPr lang="en-US" dirty="0">
                <a:latin typeface="+mn-lt"/>
              </a:rPr>
              <a:t/>
            </a:r>
            <a:br>
              <a:rPr lang="en-US" dirty="0">
                <a:latin typeface="+mn-lt"/>
              </a:rPr>
            </a:br>
            <a:r>
              <a:rPr lang="en-US" i="1" dirty="0">
                <a:solidFill>
                  <a:srgbClr val="002060"/>
                </a:solidFill>
                <a:latin typeface="+mn-lt"/>
              </a:rPr>
              <a:t>One Page Profile</a:t>
            </a:r>
          </a:p>
        </p:txBody>
      </p:sp>
      <p:sp>
        <p:nvSpPr>
          <p:cNvPr id="4" name="Content Placeholder 3"/>
          <p:cNvSpPr>
            <a:spLocks noGrp="1"/>
          </p:cNvSpPr>
          <p:nvPr>
            <p:ph sz="half" idx="1"/>
          </p:nvPr>
        </p:nvSpPr>
        <p:spPr/>
        <p:txBody>
          <a:bodyPr>
            <a:normAutofit/>
          </a:bodyPr>
          <a:lstStyle/>
          <a:p>
            <a:pPr>
              <a:buFont typeface="Wingdings" charset="2"/>
              <a:buChar char="§"/>
              <a:defRPr/>
            </a:pPr>
            <a:r>
              <a:rPr lang="en-US" altLang="en-US" dirty="0" err="1"/>
              <a:t>Proffil</a:t>
            </a:r>
            <a:r>
              <a:rPr lang="en-US" altLang="en-US" dirty="0"/>
              <a:t> Un </a:t>
            </a:r>
            <a:r>
              <a:rPr lang="en-US" altLang="en-US" dirty="0" err="1"/>
              <a:t>Tudalen</a:t>
            </a:r>
            <a:endParaRPr lang="en-US" altLang="en-US" dirty="0"/>
          </a:p>
          <a:p>
            <a:pPr>
              <a:buFont typeface="Wingdings" charset="2"/>
              <a:buChar char="§"/>
              <a:defRPr/>
            </a:pPr>
            <a:r>
              <a:rPr lang="en-US" altLang="en-US" dirty="0" err="1"/>
              <a:t>Nodi</a:t>
            </a:r>
            <a:r>
              <a:rPr lang="en-US" altLang="en-US" dirty="0"/>
              <a:t>:</a:t>
            </a:r>
          </a:p>
          <a:p>
            <a:pPr marL="0" indent="0">
              <a:buNone/>
              <a:defRPr/>
            </a:pPr>
            <a:r>
              <a:rPr lang="en-US" altLang="en-US" dirty="0"/>
              <a:t> </a:t>
            </a:r>
            <a:r>
              <a:rPr lang="en-US" altLang="en-US" dirty="0" err="1"/>
              <a:t>i</a:t>
            </a:r>
            <a:r>
              <a:rPr lang="en-US" altLang="en-US" dirty="0"/>
              <a:t>)  Beth?                                                                      ii) </a:t>
            </a:r>
            <a:r>
              <a:rPr lang="en-US" altLang="en-US" dirty="0" err="1"/>
              <a:t>Pwy</a:t>
            </a:r>
            <a:r>
              <a:rPr lang="en-US" altLang="en-US" dirty="0"/>
              <a:t>?                                                                       iii) </a:t>
            </a:r>
            <a:r>
              <a:rPr lang="en-US" altLang="en-US" dirty="0" err="1"/>
              <a:t>Pryd</a:t>
            </a:r>
            <a:r>
              <a:rPr lang="en-US" altLang="en-US" dirty="0"/>
              <a:t>?                                                               iv)</a:t>
            </a:r>
            <a:r>
              <a:rPr lang="en-US" altLang="en-US" dirty="0" err="1"/>
              <a:t>Meini</a:t>
            </a:r>
            <a:r>
              <a:rPr lang="en-US" altLang="en-US" dirty="0"/>
              <a:t> </a:t>
            </a:r>
            <a:r>
              <a:rPr lang="en-US" altLang="en-US" dirty="0" err="1"/>
              <a:t>Prawf</a:t>
            </a:r>
            <a:r>
              <a:rPr lang="en-US" altLang="en-US" dirty="0"/>
              <a:t> </a:t>
            </a:r>
            <a:r>
              <a:rPr lang="en-US" altLang="en-US" dirty="0" err="1"/>
              <a:t>Llwyddiant</a:t>
            </a:r>
            <a:r>
              <a:rPr lang="en-US" altLang="en-US" dirty="0"/>
              <a:t>                                              v) </a:t>
            </a:r>
            <a:r>
              <a:rPr lang="en-US" altLang="en-US" dirty="0" err="1"/>
              <a:t>Dyddiad</a:t>
            </a:r>
            <a:r>
              <a:rPr lang="en-US" altLang="en-US" dirty="0"/>
              <a:t> </a:t>
            </a:r>
            <a:r>
              <a:rPr lang="en-US" altLang="en-US" dirty="0" err="1"/>
              <a:t>adolygu</a:t>
            </a:r>
            <a:endParaRPr lang="en-US" altLang="en-US" dirty="0"/>
          </a:p>
          <a:p>
            <a:pPr marL="0" indent="0">
              <a:buNone/>
              <a:defRPr/>
            </a:pPr>
            <a:r>
              <a:rPr lang="en-US" altLang="en-US" dirty="0" err="1"/>
              <a:t>Adolygu</a:t>
            </a:r>
            <a:r>
              <a:rPr lang="en-US" altLang="en-US" dirty="0"/>
              <a:t> o </a:t>
            </a:r>
            <a:r>
              <a:rPr lang="en-US" altLang="en-US" dirty="0" err="1"/>
              <a:t>leiaf</a:t>
            </a:r>
            <a:r>
              <a:rPr lang="en-US" altLang="en-US" dirty="0"/>
              <a:t> bob 6 </a:t>
            </a:r>
            <a:r>
              <a:rPr lang="en-US" altLang="en-US" dirty="0" err="1"/>
              <a:t>mis</a:t>
            </a:r>
            <a:r>
              <a:rPr lang="en-US" altLang="en-US" dirty="0"/>
              <a:t>. </a:t>
            </a:r>
            <a:endParaRPr lang="en-US" altLang="en-US" dirty="0" smtClean="0"/>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2"/>
          </p:nvPr>
        </p:nvSpPr>
        <p:spPr/>
        <p:txBody>
          <a:bodyPr>
            <a:normAutofit/>
          </a:bodyPr>
          <a:lstStyle/>
          <a:p>
            <a:pPr marL="0" indent="0">
              <a:buNone/>
              <a:defRPr/>
            </a:pPr>
            <a:r>
              <a:rPr lang="en-US" altLang="en-US" i="1" dirty="0"/>
              <a:t>One Page </a:t>
            </a:r>
            <a:r>
              <a:rPr lang="en-US" altLang="en-US" i="1" dirty="0" smtClean="0"/>
              <a:t>Profiles note</a:t>
            </a:r>
            <a:r>
              <a:rPr lang="en-US" altLang="en-US" i="1" dirty="0"/>
              <a:t>:</a:t>
            </a:r>
          </a:p>
          <a:p>
            <a:pPr marL="0" indent="0">
              <a:buNone/>
              <a:defRPr/>
            </a:pPr>
            <a:r>
              <a:rPr lang="en-US" altLang="en-US" i="1" dirty="0"/>
              <a:t> </a:t>
            </a:r>
            <a:r>
              <a:rPr lang="en-US" altLang="en-US" i="1" dirty="0" err="1"/>
              <a:t>i</a:t>
            </a:r>
            <a:r>
              <a:rPr lang="en-US" altLang="en-US" i="1" dirty="0"/>
              <a:t>)  What?                                                                 </a:t>
            </a:r>
            <a:r>
              <a:rPr lang="en-US" altLang="en-US" i="1" dirty="0" smtClean="0"/>
              <a:t>     </a:t>
            </a:r>
            <a:r>
              <a:rPr lang="en-US" altLang="en-US" i="1" dirty="0"/>
              <a:t>ii) Who?                                                                   </a:t>
            </a:r>
            <a:r>
              <a:rPr lang="en-US" altLang="en-US" i="1" dirty="0" smtClean="0"/>
              <a:t>     iii</a:t>
            </a:r>
            <a:r>
              <a:rPr lang="en-US" altLang="en-US" i="1" dirty="0"/>
              <a:t>) When?                                                       iv)Success criteria</a:t>
            </a:r>
          </a:p>
          <a:p>
            <a:pPr marL="0" indent="0">
              <a:buNone/>
              <a:defRPr/>
            </a:pPr>
            <a:r>
              <a:rPr lang="en-US" altLang="en-US" i="1" dirty="0"/>
              <a:t>v)Review date</a:t>
            </a:r>
          </a:p>
          <a:p>
            <a:pPr marL="0" indent="0">
              <a:buNone/>
              <a:defRPr/>
            </a:pPr>
            <a:r>
              <a:rPr lang="en-US" altLang="en-US" i="1" dirty="0"/>
              <a:t>Review at least every 6 months. </a:t>
            </a:r>
            <a:endParaRPr lang="en-US" altLang="en-US" i="1" dirty="0" smtClean="0"/>
          </a:p>
          <a:p>
            <a:pPr>
              <a:defRPr/>
            </a:pPr>
            <a:endParaRPr lang="en-US"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31108" y="790541"/>
            <a:ext cx="244475" cy="244475"/>
          </a:xfrm>
          <a:prstGeom prst="rect">
            <a:avLst/>
          </a:prstGeom>
        </p:spPr>
      </p:pic>
    </p:spTree>
    <p:extLst>
      <p:ext uri="{BB962C8B-B14F-4D97-AF65-F5344CB8AC3E}">
        <p14:creationId xmlns:p14="http://schemas.microsoft.com/office/powerpoint/2010/main" val="19413275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70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333" y="409764"/>
            <a:ext cx="9875520" cy="983030"/>
          </a:xfrm>
        </p:spPr>
        <p:txBody>
          <a:bodyPr/>
          <a:lstStyle/>
          <a:p>
            <a:r>
              <a:rPr lang="en-GB" dirty="0" err="1" smtClean="0"/>
              <a:t>Eich</a:t>
            </a:r>
            <a:r>
              <a:rPr lang="en-GB" dirty="0" smtClean="0"/>
              <a:t> </a:t>
            </a:r>
            <a:r>
              <a:rPr lang="en-GB" dirty="0" err="1" smtClean="0"/>
              <a:t>tro</a:t>
            </a:r>
            <a:r>
              <a:rPr lang="en-GB" dirty="0" smtClean="0"/>
              <a:t> chi! </a:t>
            </a:r>
            <a:endParaRPr lang="en-GB" i="1" dirty="0"/>
          </a:p>
        </p:txBody>
      </p:sp>
      <p:sp>
        <p:nvSpPr>
          <p:cNvPr id="5" name="TextBox 4"/>
          <p:cNvSpPr txBox="1"/>
          <p:nvPr/>
        </p:nvSpPr>
        <p:spPr>
          <a:xfrm>
            <a:off x="605563" y="1344350"/>
            <a:ext cx="11033356" cy="5078313"/>
          </a:xfrm>
          <a:prstGeom prst="rect">
            <a:avLst/>
          </a:prstGeom>
          <a:noFill/>
          <a:ln w="38100">
            <a:solidFill>
              <a:schemeClr val="tx1"/>
            </a:solidFill>
          </a:ln>
        </p:spPr>
        <p:txBody>
          <a:bodyPr wrap="square" rtlCol="0">
            <a:spAutoFit/>
          </a:bodyPr>
          <a:lstStyle/>
          <a:p>
            <a:pPr algn="ctr"/>
            <a:r>
              <a:rPr lang="en-GB" dirty="0" err="1" smtClean="0"/>
              <a:t>Fy</a:t>
            </a:r>
            <a:r>
              <a:rPr lang="en-GB" dirty="0" smtClean="0"/>
              <a:t> </a:t>
            </a:r>
            <a:r>
              <a:rPr lang="en-GB" dirty="0" err="1"/>
              <a:t>M</a:t>
            </a:r>
            <a:r>
              <a:rPr lang="en-GB" dirty="0" err="1" smtClean="0"/>
              <a:t>hroffil</a:t>
            </a:r>
            <a:r>
              <a:rPr lang="en-GB" dirty="0" smtClean="0"/>
              <a:t> Un </a:t>
            </a:r>
            <a:r>
              <a:rPr lang="en-GB" dirty="0" err="1" smtClean="0"/>
              <a:t>Tudalen</a:t>
            </a: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 name="TextBox 5"/>
          <p:cNvSpPr txBox="1"/>
          <p:nvPr/>
        </p:nvSpPr>
        <p:spPr>
          <a:xfrm>
            <a:off x="971107" y="1609060"/>
            <a:ext cx="1991833" cy="2031325"/>
          </a:xfrm>
          <a:prstGeom prst="rect">
            <a:avLst/>
          </a:prstGeom>
          <a:noFill/>
          <a:ln w="19050">
            <a:solidFill>
              <a:schemeClr val="tx1"/>
            </a:solidFill>
          </a:ln>
        </p:spPr>
        <p:txBody>
          <a:bodyPr wrap="square" rtlCol="0">
            <a:spAutoFit/>
          </a:bodyPr>
          <a:lstStyle/>
          <a:p>
            <a:r>
              <a:rPr lang="en-GB" dirty="0" err="1" smtClean="0"/>
              <a:t>Dyma</a:t>
            </a:r>
            <a:r>
              <a:rPr lang="en-GB" dirty="0" smtClean="0"/>
              <a:t> fi:</a:t>
            </a:r>
          </a:p>
          <a:p>
            <a:endParaRPr lang="en-GB" dirty="0"/>
          </a:p>
          <a:p>
            <a:endParaRPr lang="en-GB" dirty="0" smtClean="0"/>
          </a:p>
          <a:p>
            <a:endParaRPr lang="en-GB" dirty="0"/>
          </a:p>
          <a:p>
            <a:endParaRPr lang="en-GB" dirty="0" smtClean="0"/>
          </a:p>
          <a:p>
            <a:endParaRPr lang="en-GB" dirty="0"/>
          </a:p>
          <a:p>
            <a:r>
              <a:rPr lang="en-GB" dirty="0" smtClean="0"/>
              <a:t>:</a:t>
            </a:r>
            <a:endParaRPr lang="en-GB" dirty="0"/>
          </a:p>
        </p:txBody>
      </p:sp>
      <p:sp>
        <p:nvSpPr>
          <p:cNvPr id="7" name="TextBox 6"/>
          <p:cNvSpPr txBox="1"/>
          <p:nvPr/>
        </p:nvSpPr>
        <p:spPr>
          <a:xfrm>
            <a:off x="8778949" y="1541721"/>
            <a:ext cx="2013098" cy="2031325"/>
          </a:xfrm>
          <a:prstGeom prst="rect">
            <a:avLst/>
          </a:prstGeom>
          <a:noFill/>
          <a:ln w="19050">
            <a:solidFill>
              <a:schemeClr val="tx1"/>
            </a:solidFill>
          </a:ln>
        </p:spPr>
        <p:txBody>
          <a:bodyPr wrap="square" rtlCol="0">
            <a:spAutoFit/>
          </a:bodyPr>
          <a:lstStyle/>
          <a:p>
            <a:r>
              <a:rPr lang="en-GB" dirty="0" err="1" smtClean="0"/>
              <a:t>Enw</a:t>
            </a:r>
            <a:r>
              <a:rPr lang="en-GB" dirty="0" smtClean="0"/>
              <a:t>:</a:t>
            </a:r>
          </a:p>
          <a:p>
            <a:endParaRPr lang="en-GB" dirty="0"/>
          </a:p>
          <a:p>
            <a:endParaRPr lang="en-GB" dirty="0" smtClean="0"/>
          </a:p>
          <a:p>
            <a:endParaRPr lang="en-GB" dirty="0"/>
          </a:p>
          <a:p>
            <a:r>
              <a:rPr lang="en-GB" dirty="0" err="1" smtClean="0"/>
              <a:t>Dyddiad</a:t>
            </a:r>
            <a:r>
              <a:rPr lang="en-GB" dirty="0" smtClean="0"/>
              <a:t> </a:t>
            </a:r>
            <a:r>
              <a:rPr lang="en-GB" dirty="0" err="1" smtClean="0"/>
              <a:t>geni</a:t>
            </a:r>
            <a:r>
              <a:rPr lang="en-GB" dirty="0" smtClean="0"/>
              <a:t>:</a:t>
            </a:r>
          </a:p>
          <a:p>
            <a:endParaRPr lang="en-GB" dirty="0"/>
          </a:p>
          <a:p>
            <a:endParaRPr lang="en-GB" dirty="0" smtClean="0"/>
          </a:p>
        </p:txBody>
      </p:sp>
      <p:sp>
        <p:nvSpPr>
          <p:cNvPr id="9" name="TextBox 8"/>
          <p:cNvSpPr txBox="1"/>
          <p:nvPr/>
        </p:nvSpPr>
        <p:spPr>
          <a:xfrm>
            <a:off x="3813544" y="1963479"/>
            <a:ext cx="4649972" cy="1754326"/>
          </a:xfrm>
          <a:prstGeom prst="rect">
            <a:avLst/>
          </a:prstGeom>
          <a:noFill/>
          <a:ln w="19050">
            <a:solidFill>
              <a:schemeClr val="tx1"/>
            </a:solidFill>
          </a:ln>
        </p:spPr>
        <p:txBody>
          <a:bodyPr wrap="square" rtlCol="0">
            <a:spAutoFit/>
          </a:bodyPr>
          <a:lstStyle/>
          <a:p>
            <a:pPr algn="ctr"/>
            <a:r>
              <a:rPr lang="en-GB" dirty="0" smtClean="0"/>
              <a:t>Beth </a:t>
            </a:r>
            <a:r>
              <a:rPr lang="en-GB" dirty="0" err="1" smtClean="0"/>
              <a:t>sy’n</a:t>
            </a:r>
            <a:r>
              <a:rPr lang="en-GB" dirty="0" smtClean="0"/>
              <a:t> </a:t>
            </a:r>
            <a:r>
              <a:rPr lang="en-GB" dirty="0" err="1" smtClean="0"/>
              <a:t>bwysig</a:t>
            </a:r>
            <a:r>
              <a:rPr lang="en-GB" dirty="0" smtClean="0"/>
              <a:t> </a:t>
            </a:r>
            <a:r>
              <a:rPr lang="en-GB" dirty="0" err="1" smtClean="0"/>
              <a:t>i</a:t>
            </a:r>
            <a:r>
              <a:rPr lang="en-GB" dirty="0" smtClean="0"/>
              <a:t> fi?</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0" name="TextBox 9"/>
          <p:cNvSpPr txBox="1"/>
          <p:nvPr/>
        </p:nvSpPr>
        <p:spPr>
          <a:xfrm>
            <a:off x="6215282" y="4193071"/>
            <a:ext cx="4649972" cy="1754326"/>
          </a:xfrm>
          <a:prstGeom prst="rect">
            <a:avLst/>
          </a:prstGeom>
          <a:noFill/>
          <a:ln w="19050">
            <a:solidFill>
              <a:schemeClr val="tx1"/>
            </a:solidFill>
          </a:ln>
        </p:spPr>
        <p:txBody>
          <a:bodyPr wrap="square" rtlCol="0">
            <a:spAutoFit/>
          </a:bodyPr>
          <a:lstStyle/>
          <a:p>
            <a:pPr algn="ctr"/>
            <a:r>
              <a:rPr lang="en-GB" dirty="0" smtClean="0"/>
              <a:t>Beth </a:t>
            </a:r>
            <a:r>
              <a:rPr lang="en-GB" dirty="0" err="1" smtClean="0"/>
              <a:t>sydd</a:t>
            </a:r>
            <a:r>
              <a:rPr lang="en-GB" dirty="0" smtClean="0"/>
              <a:t> </a:t>
            </a:r>
            <a:r>
              <a:rPr lang="en-GB" dirty="0" err="1" smtClean="0"/>
              <a:t>angen</a:t>
            </a:r>
            <a:r>
              <a:rPr lang="en-GB" dirty="0" smtClean="0"/>
              <a:t> </a:t>
            </a:r>
            <a:r>
              <a:rPr lang="en-GB" dirty="0" err="1" smtClean="0"/>
              <a:t>er</a:t>
            </a:r>
            <a:r>
              <a:rPr lang="en-GB" dirty="0" smtClean="0"/>
              <a:t> </a:t>
            </a:r>
            <a:r>
              <a:rPr lang="en-GB" dirty="0" err="1" smtClean="0"/>
              <a:t>mwyn</a:t>
            </a:r>
            <a:r>
              <a:rPr lang="en-GB" dirty="0" smtClean="0"/>
              <a:t> </a:t>
            </a:r>
            <a:r>
              <a:rPr lang="en-GB" dirty="0" err="1" smtClean="0"/>
              <a:t>fy</a:t>
            </a:r>
            <a:r>
              <a:rPr lang="en-GB" dirty="0" smtClean="0"/>
              <a:t> </a:t>
            </a:r>
            <a:r>
              <a:rPr lang="en-GB" dirty="0" err="1" smtClean="0"/>
              <a:t>nghefnogi</a:t>
            </a:r>
            <a:r>
              <a:rPr lang="en-GB" dirty="0" smtClean="0"/>
              <a:t> </a:t>
            </a:r>
            <a:r>
              <a:rPr lang="en-GB" dirty="0" err="1" smtClean="0"/>
              <a:t>i</a:t>
            </a:r>
            <a:r>
              <a:rPr lang="en-GB" dirty="0" smtClean="0"/>
              <a:t>?</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1" name="TextBox 10"/>
          <p:cNvSpPr txBox="1"/>
          <p:nvPr/>
        </p:nvSpPr>
        <p:spPr>
          <a:xfrm>
            <a:off x="1123507" y="4268051"/>
            <a:ext cx="4649972" cy="1754326"/>
          </a:xfrm>
          <a:prstGeom prst="rect">
            <a:avLst/>
          </a:prstGeom>
          <a:noFill/>
          <a:ln w="19050">
            <a:solidFill>
              <a:schemeClr val="tx1"/>
            </a:solidFill>
          </a:ln>
        </p:spPr>
        <p:txBody>
          <a:bodyPr wrap="square" rtlCol="0">
            <a:spAutoFit/>
          </a:bodyPr>
          <a:lstStyle/>
          <a:p>
            <a:pPr algn="ctr"/>
            <a:r>
              <a:rPr lang="en-GB" dirty="0" smtClean="0"/>
              <a:t>Beth </a:t>
            </a:r>
            <a:r>
              <a:rPr lang="en-GB" dirty="0" err="1" smtClean="0"/>
              <a:t>mae</a:t>
            </a:r>
            <a:r>
              <a:rPr lang="en-GB" dirty="0" smtClean="0"/>
              <a:t> </a:t>
            </a:r>
            <a:r>
              <a:rPr lang="en-GB" dirty="0" err="1" smtClean="0"/>
              <a:t>eraill</a:t>
            </a:r>
            <a:r>
              <a:rPr lang="en-GB" dirty="0" smtClean="0"/>
              <a:t> </a:t>
            </a:r>
            <a:r>
              <a:rPr lang="en-GB" dirty="0" err="1" smtClean="0"/>
              <a:t>yn</a:t>
            </a:r>
            <a:r>
              <a:rPr lang="en-GB" dirty="0" smtClean="0"/>
              <a:t> </a:t>
            </a:r>
            <a:r>
              <a:rPr lang="en-GB" dirty="0" err="1"/>
              <a:t>h</a:t>
            </a:r>
            <a:r>
              <a:rPr lang="en-GB" dirty="0" err="1" smtClean="0"/>
              <a:t>offi</a:t>
            </a:r>
            <a:r>
              <a:rPr lang="en-GB" dirty="0" smtClean="0"/>
              <a:t> ac </a:t>
            </a:r>
            <a:r>
              <a:rPr lang="en-GB" dirty="0" err="1" smtClean="0"/>
              <a:t>edmygu</a:t>
            </a:r>
            <a:r>
              <a:rPr lang="en-GB" dirty="0" smtClean="0"/>
              <a:t> </a:t>
            </a:r>
            <a:r>
              <a:rPr lang="en-GB" dirty="0" err="1" smtClean="0"/>
              <a:t>amdanaf</a:t>
            </a:r>
            <a:r>
              <a:rPr lang="en-GB" dirty="0" smtClean="0"/>
              <a:t> fi?</a:t>
            </a:r>
          </a:p>
          <a:p>
            <a:pPr algn="ctr"/>
            <a:endParaRPr lang="en-GB" dirty="0"/>
          </a:p>
          <a:p>
            <a:pPr algn="ctr"/>
            <a:endParaRPr lang="en-GB" dirty="0" smtClean="0"/>
          </a:p>
          <a:p>
            <a:pPr algn="ctr"/>
            <a:endParaRPr lang="en-GB" dirty="0"/>
          </a:p>
          <a:p>
            <a:pPr algn="ctr"/>
            <a:endParaRPr lang="en-GB" dirty="0" smtClean="0"/>
          </a:p>
          <a:p>
            <a:pPr algn="ctr"/>
            <a:endParaRPr lang="en-GB" dirty="0"/>
          </a:p>
        </p:txBody>
      </p:sp>
    </p:spTree>
    <p:extLst>
      <p:ext uri="{BB962C8B-B14F-4D97-AF65-F5344CB8AC3E}">
        <p14:creationId xmlns:p14="http://schemas.microsoft.com/office/powerpoint/2010/main" val="604401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333" y="409764"/>
            <a:ext cx="9875520" cy="983030"/>
          </a:xfrm>
        </p:spPr>
        <p:txBody>
          <a:bodyPr/>
          <a:lstStyle/>
          <a:p>
            <a:r>
              <a:rPr lang="en-GB" i="1" dirty="0" smtClean="0"/>
              <a:t>Your turn!</a:t>
            </a:r>
            <a:endParaRPr lang="en-GB" i="1" dirty="0"/>
          </a:p>
        </p:txBody>
      </p:sp>
      <p:sp>
        <p:nvSpPr>
          <p:cNvPr id="5" name="TextBox 4"/>
          <p:cNvSpPr txBox="1"/>
          <p:nvPr/>
        </p:nvSpPr>
        <p:spPr>
          <a:xfrm>
            <a:off x="605563" y="1344350"/>
            <a:ext cx="11033356" cy="5078313"/>
          </a:xfrm>
          <a:prstGeom prst="rect">
            <a:avLst/>
          </a:prstGeom>
          <a:noFill/>
          <a:ln w="38100">
            <a:solidFill>
              <a:schemeClr val="tx1"/>
            </a:solidFill>
          </a:ln>
        </p:spPr>
        <p:txBody>
          <a:bodyPr wrap="square" rtlCol="0">
            <a:spAutoFit/>
          </a:bodyPr>
          <a:lstStyle/>
          <a:p>
            <a:pPr algn="ctr"/>
            <a:r>
              <a:rPr lang="en-GB" dirty="0" smtClean="0"/>
              <a:t>My One Page </a:t>
            </a:r>
            <a:r>
              <a:rPr lang="en-GB" dirty="0" err="1" smtClean="0"/>
              <a:t>Profle</a:t>
            </a: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 name="TextBox 5"/>
          <p:cNvSpPr txBox="1"/>
          <p:nvPr/>
        </p:nvSpPr>
        <p:spPr>
          <a:xfrm>
            <a:off x="971107" y="1609060"/>
            <a:ext cx="1991833" cy="2031325"/>
          </a:xfrm>
          <a:prstGeom prst="rect">
            <a:avLst/>
          </a:prstGeom>
          <a:noFill/>
          <a:ln w="19050">
            <a:solidFill>
              <a:schemeClr val="tx1"/>
            </a:solidFill>
          </a:ln>
        </p:spPr>
        <p:txBody>
          <a:bodyPr wrap="square" rtlCol="0">
            <a:spAutoFit/>
          </a:bodyPr>
          <a:lstStyle/>
          <a:p>
            <a:r>
              <a:rPr lang="en-GB" dirty="0" smtClean="0"/>
              <a:t>This is me:</a:t>
            </a:r>
          </a:p>
          <a:p>
            <a:endParaRPr lang="en-GB" dirty="0"/>
          </a:p>
          <a:p>
            <a:endParaRPr lang="en-GB" dirty="0" smtClean="0"/>
          </a:p>
          <a:p>
            <a:endParaRPr lang="en-GB" dirty="0"/>
          </a:p>
          <a:p>
            <a:endParaRPr lang="en-GB" dirty="0" smtClean="0"/>
          </a:p>
          <a:p>
            <a:endParaRPr lang="en-GB" dirty="0"/>
          </a:p>
          <a:p>
            <a:r>
              <a:rPr lang="en-GB" dirty="0" smtClean="0"/>
              <a:t>:</a:t>
            </a:r>
            <a:endParaRPr lang="en-GB" dirty="0"/>
          </a:p>
        </p:txBody>
      </p:sp>
      <p:sp>
        <p:nvSpPr>
          <p:cNvPr id="7" name="TextBox 6"/>
          <p:cNvSpPr txBox="1"/>
          <p:nvPr/>
        </p:nvSpPr>
        <p:spPr>
          <a:xfrm>
            <a:off x="8778949" y="1541721"/>
            <a:ext cx="2013098" cy="2031325"/>
          </a:xfrm>
          <a:prstGeom prst="rect">
            <a:avLst/>
          </a:prstGeom>
          <a:noFill/>
          <a:ln w="19050">
            <a:solidFill>
              <a:schemeClr val="tx1"/>
            </a:solidFill>
          </a:ln>
        </p:spPr>
        <p:txBody>
          <a:bodyPr wrap="square" rtlCol="0">
            <a:spAutoFit/>
          </a:bodyPr>
          <a:lstStyle/>
          <a:p>
            <a:r>
              <a:rPr lang="en-GB" dirty="0" smtClean="0"/>
              <a:t>Name:</a:t>
            </a:r>
          </a:p>
          <a:p>
            <a:endParaRPr lang="en-GB" dirty="0"/>
          </a:p>
          <a:p>
            <a:endParaRPr lang="en-GB" dirty="0" smtClean="0"/>
          </a:p>
          <a:p>
            <a:endParaRPr lang="en-GB" dirty="0"/>
          </a:p>
          <a:p>
            <a:r>
              <a:rPr lang="en-GB" dirty="0" smtClean="0"/>
              <a:t>Date of birth:</a:t>
            </a:r>
          </a:p>
          <a:p>
            <a:endParaRPr lang="en-GB" dirty="0"/>
          </a:p>
          <a:p>
            <a:endParaRPr lang="en-GB" dirty="0" smtClean="0"/>
          </a:p>
        </p:txBody>
      </p:sp>
      <p:sp>
        <p:nvSpPr>
          <p:cNvPr id="9" name="TextBox 8"/>
          <p:cNvSpPr txBox="1"/>
          <p:nvPr/>
        </p:nvSpPr>
        <p:spPr>
          <a:xfrm>
            <a:off x="3813544" y="1963479"/>
            <a:ext cx="4649972" cy="1754326"/>
          </a:xfrm>
          <a:prstGeom prst="rect">
            <a:avLst/>
          </a:prstGeom>
          <a:noFill/>
          <a:ln w="19050">
            <a:solidFill>
              <a:schemeClr val="tx1"/>
            </a:solidFill>
          </a:ln>
        </p:spPr>
        <p:txBody>
          <a:bodyPr wrap="square" rtlCol="0">
            <a:spAutoFit/>
          </a:bodyPr>
          <a:lstStyle/>
          <a:p>
            <a:pPr algn="ctr"/>
            <a:r>
              <a:rPr lang="en-GB" dirty="0" smtClean="0"/>
              <a:t>What’s important to me?</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0" name="TextBox 9"/>
          <p:cNvSpPr txBox="1"/>
          <p:nvPr/>
        </p:nvSpPr>
        <p:spPr>
          <a:xfrm>
            <a:off x="6215282" y="4193071"/>
            <a:ext cx="4649972" cy="1754326"/>
          </a:xfrm>
          <a:prstGeom prst="rect">
            <a:avLst/>
          </a:prstGeom>
          <a:noFill/>
          <a:ln w="19050">
            <a:solidFill>
              <a:schemeClr val="tx1"/>
            </a:solidFill>
          </a:ln>
        </p:spPr>
        <p:txBody>
          <a:bodyPr wrap="square" rtlCol="0">
            <a:spAutoFit/>
          </a:bodyPr>
          <a:lstStyle/>
          <a:p>
            <a:pPr algn="ctr"/>
            <a:r>
              <a:rPr lang="en-GB" dirty="0" smtClean="0"/>
              <a:t>What do I need to support me?</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1" name="TextBox 10"/>
          <p:cNvSpPr txBox="1"/>
          <p:nvPr/>
        </p:nvSpPr>
        <p:spPr>
          <a:xfrm>
            <a:off x="1123507" y="4268051"/>
            <a:ext cx="4649972" cy="1754326"/>
          </a:xfrm>
          <a:prstGeom prst="rect">
            <a:avLst/>
          </a:prstGeom>
          <a:noFill/>
          <a:ln w="19050">
            <a:solidFill>
              <a:schemeClr val="tx1"/>
            </a:solidFill>
          </a:ln>
        </p:spPr>
        <p:txBody>
          <a:bodyPr wrap="square" rtlCol="0">
            <a:spAutoFit/>
          </a:bodyPr>
          <a:lstStyle/>
          <a:p>
            <a:pPr algn="ctr"/>
            <a:r>
              <a:rPr lang="en-GB" dirty="0" smtClean="0"/>
              <a:t>What do others like and admire about me?</a:t>
            </a:r>
          </a:p>
          <a:p>
            <a:pPr algn="ctr"/>
            <a:endParaRPr lang="en-GB" dirty="0"/>
          </a:p>
          <a:p>
            <a:pPr algn="ctr"/>
            <a:endParaRPr lang="en-GB" dirty="0" smtClean="0"/>
          </a:p>
          <a:p>
            <a:pPr algn="ctr"/>
            <a:endParaRPr lang="en-GB" dirty="0"/>
          </a:p>
          <a:p>
            <a:pPr algn="ctr"/>
            <a:endParaRPr lang="en-GB" dirty="0" smtClean="0"/>
          </a:p>
          <a:p>
            <a:pPr algn="ctr"/>
            <a:endParaRPr lang="en-GB" dirty="0"/>
          </a:p>
        </p:txBody>
      </p:sp>
    </p:spTree>
    <p:extLst>
      <p:ext uri="{BB962C8B-B14F-4D97-AF65-F5344CB8AC3E}">
        <p14:creationId xmlns:p14="http://schemas.microsoft.com/office/powerpoint/2010/main" val="3341133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Dysgu</a:t>
            </a:r>
            <a:r>
              <a:rPr lang="en-GB" dirty="0" smtClean="0"/>
              <a:t> </a:t>
            </a:r>
            <a:r>
              <a:rPr lang="en-GB" dirty="0" err="1" smtClean="0"/>
              <a:t>wedi’i</a:t>
            </a:r>
            <a:r>
              <a:rPr lang="en-GB" dirty="0" smtClean="0"/>
              <a:t> </a:t>
            </a:r>
            <a:r>
              <a:rPr lang="en-GB" dirty="0" err="1" smtClean="0"/>
              <a:t>bersonoli</a:t>
            </a:r>
            <a:r>
              <a:rPr lang="en-GB" dirty="0" smtClean="0"/>
              <a:t/>
            </a:r>
            <a:br>
              <a:rPr lang="en-GB" dirty="0" smtClean="0"/>
            </a:br>
            <a:r>
              <a:rPr lang="en-GB" i="1" dirty="0" smtClean="0"/>
              <a:t>Personalised learning</a:t>
            </a:r>
            <a:endParaRPr lang="en-GB" dirty="0"/>
          </a:p>
        </p:txBody>
      </p:sp>
      <p:sp>
        <p:nvSpPr>
          <p:cNvPr id="4" name="Content Placeholder 3"/>
          <p:cNvSpPr>
            <a:spLocks noGrp="1"/>
          </p:cNvSpPr>
          <p:nvPr>
            <p:ph sz="half" idx="1"/>
          </p:nvPr>
        </p:nvSpPr>
        <p:spPr>
          <a:xfrm>
            <a:off x="1143000" y="2057399"/>
            <a:ext cx="4754880" cy="4463322"/>
          </a:xfrm>
        </p:spPr>
        <p:txBody>
          <a:bodyPr>
            <a:normAutofit fontScale="85000" lnSpcReduction="20000"/>
          </a:bodyPr>
          <a:lstStyle/>
          <a:p>
            <a:r>
              <a:rPr lang="en-GB" dirty="0" err="1"/>
              <a:t>Canolbwyntiwch</a:t>
            </a:r>
            <a:r>
              <a:rPr lang="en-GB" dirty="0"/>
              <a:t> </a:t>
            </a:r>
            <a:r>
              <a:rPr lang="en-GB" dirty="0" err="1"/>
              <a:t>ar</a:t>
            </a:r>
            <a:r>
              <a:rPr lang="en-GB" dirty="0"/>
              <a:t> y </a:t>
            </a:r>
            <a:r>
              <a:rPr lang="en-GB" dirty="0" err="1"/>
              <a:t>plentyn</a:t>
            </a:r>
            <a:r>
              <a:rPr lang="en-GB" dirty="0"/>
              <a:t> </a:t>
            </a:r>
            <a:r>
              <a:rPr lang="en-GB" dirty="0" err="1"/>
              <a:t>fel</a:t>
            </a:r>
            <a:r>
              <a:rPr lang="en-GB" dirty="0"/>
              <a:t> </a:t>
            </a:r>
            <a:r>
              <a:rPr lang="en-GB" dirty="0" err="1"/>
              <a:t>unigolyn</a:t>
            </a:r>
            <a:r>
              <a:rPr lang="en-GB" dirty="0"/>
              <a:t> </a:t>
            </a:r>
            <a:r>
              <a:rPr lang="en-GB" dirty="0" err="1"/>
              <a:t>a'i</a:t>
            </a:r>
            <a:r>
              <a:rPr lang="en-GB" dirty="0"/>
              <a:t> </a:t>
            </a:r>
            <a:r>
              <a:rPr lang="en-GB" dirty="0" err="1"/>
              <a:t>anghenion</a:t>
            </a:r>
            <a:r>
              <a:rPr lang="en-GB" dirty="0"/>
              <a:t> </a:t>
            </a:r>
            <a:r>
              <a:rPr lang="en-GB" dirty="0" err="1"/>
              <a:t>penodol</a:t>
            </a:r>
            <a:endParaRPr lang="en-GB" dirty="0"/>
          </a:p>
          <a:p>
            <a:r>
              <a:rPr lang="en-GB" dirty="0" err="1"/>
              <a:t>Gosodwch</a:t>
            </a:r>
            <a:r>
              <a:rPr lang="en-GB" dirty="0"/>
              <a:t> </a:t>
            </a:r>
            <a:r>
              <a:rPr lang="en-GB" dirty="0" err="1"/>
              <a:t>dargedau</a:t>
            </a:r>
            <a:r>
              <a:rPr lang="en-GB" dirty="0"/>
              <a:t> </a:t>
            </a:r>
            <a:r>
              <a:rPr lang="en-GB" dirty="0" err="1"/>
              <a:t>bach</a:t>
            </a:r>
            <a:r>
              <a:rPr lang="en-GB" dirty="0"/>
              <a:t>, </a:t>
            </a:r>
            <a:r>
              <a:rPr lang="en-GB" dirty="0" err="1"/>
              <a:t>cyraeddadwy</a:t>
            </a:r>
            <a:r>
              <a:rPr lang="en-GB" dirty="0"/>
              <a:t> a </a:t>
            </a:r>
            <a:r>
              <a:rPr lang="en-GB" dirty="0" err="1"/>
              <a:t>chytûn</a:t>
            </a:r>
            <a:endParaRPr lang="en-GB" dirty="0"/>
          </a:p>
          <a:p>
            <a:r>
              <a:rPr lang="en-GB" dirty="0" err="1"/>
              <a:t>Symleiddiwch</a:t>
            </a:r>
            <a:r>
              <a:rPr lang="en-GB" dirty="0"/>
              <a:t> </a:t>
            </a:r>
            <a:r>
              <a:rPr lang="en-GB" dirty="0" err="1"/>
              <a:t>yr</a:t>
            </a:r>
            <a:r>
              <a:rPr lang="en-GB" dirty="0"/>
              <a:t> </a:t>
            </a:r>
            <a:r>
              <a:rPr lang="en-GB" dirty="0" err="1"/>
              <a:t>iaith</a:t>
            </a:r>
            <a:r>
              <a:rPr lang="en-GB" dirty="0"/>
              <a:t> </a:t>
            </a:r>
            <a:r>
              <a:rPr lang="en-GB" dirty="0" err="1"/>
              <a:t>a’r</a:t>
            </a:r>
            <a:r>
              <a:rPr lang="en-GB" dirty="0"/>
              <a:t> </a:t>
            </a:r>
            <a:r>
              <a:rPr lang="en-GB" dirty="0" err="1"/>
              <a:t>eirfa</a:t>
            </a:r>
            <a:endParaRPr lang="en-GB" dirty="0"/>
          </a:p>
          <a:p>
            <a:r>
              <a:rPr lang="en-GB" dirty="0" err="1"/>
              <a:t>Ystyriwch</a:t>
            </a:r>
            <a:r>
              <a:rPr lang="en-GB" dirty="0"/>
              <a:t> </a:t>
            </a:r>
            <a:r>
              <a:rPr lang="en-GB" dirty="0" err="1"/>
              <a:t>arddulliau</a:t>
            </a:r>
            <a:r>
              <a:rPr lang="en-GB" dirty="0"/>
              <a:t> </a:t>
            </a:r>
            <a:r>
              <a:rPr lang="en-GB" dirty="0" err="1"/>
              <a:t>dysgu</a:t>
            </a:r>
            <a:r>
              <a:rPr lang="en-GB" dirty="0"/>
              <a:t> </a:t>
            </a:r>
            <a:r>
              <a:rPr lang="en-GB" dirty="0" err="1"/>
              <a:t>e.e</a:t>
            </a:r>
            <a:r>
              <a:rPr lang="en-GB" dirty="0"/>
              <a:t>. </a:t>
            </a:r>
            <a:r>
              <a:rPr lang="en-GB" dirty="0" err="1"/>
              <a:t>gweledol</a:t>
            </a:r>
            <a:r>
              <a:rPr lang="en-GB" dirty="0"/>
              <a:t>, </a:t>
            </a:r>
            <a:r>
              <a:rPr lang="en-GB" dirty="0" err="1"/>
              <a:t>clywedol</a:t>
            </a:r>
            <a:r>
              <a:rPr lang="en-GB" dirty="0"/>
              <a:t>, </a:t>
            </a:r>
            <a:r>
              <a:rPr lang="en-GB" dirty="0" err="1"/>
              <a:t>cinesthetig</a:t>
            </a:r>
            <a:r>
              <a:rPr lang="en-GB" dirty="0"/>
              <a:t>, </a:t>
            </a:r>
            <a:r>
              <a:rPr lang="en-GB" dirty="0" err="1"/>
              <a:t>cerddorol</a:t>
            </a:r>
            <a:r>
              <a:rPr lang="en-GB" dirty="0"/>
              <a:t> ac </a:t>
            </a:r>
            <a:r>
              <a:rPr lang="en-GB" dirty="0" err="1"/>
              <a:t>ati</a:t>
            </a:r>
            <a:r>
              <a:rPr lang="en-GB" dirty="0"/>
              <a:t>.</a:t>
            </a:r>
          </a:p>
          <a:p>
            <a:r>
              <a:rPr lang="en-GB" dirty="0" err="1"/>
              <a:t>Caniatewch</a:t>
            </a:r>
            <a:r>
              <a:rPr lang="en-GB" dirty="0"/>
              <a:t> </a:t>
            </a:r>
            <a:r>
              <a:rPr lang="en-GB" dirty="0" err="1"/>
              <a:t>ddigon</a:t>
            </a:r>
            <a:r>
              <a:rPr lang="en-GB" dirty="0"/>
              <a:t> o </a:t>
            </a:r>
            <a:r>
              <a:rPr lang="en-GB" dirty="0" err="1"/>
              <a:t>amser</a:t>
            </a:r>
            <a:endParaRPr lang="en-GB" dirty="0"/>
          </a:p>
          <a:p>
            <a:r>
              <a:rPr lang="en-GB" dirty="0" err="1"/>
              <a:t>Darparwch</a:t>
            </a:r>
            <a:r>
              <a:rPr lang="en-GB" dirty="0"/>
              <a:t> </a:t>
            </a:r>
            <a:r>
              <a:rPr lang="en-GB" dirty="0" err="1"/>
              <a:t>gefnogaeth</a:t>
            </a:r>
            <a:r>
              <a:rPr lang="en-GB" dirty="0"/>
              <a:t> </a:t>
            </a:r>
            <a:r>
              <a:rPr lang="en-GB" dirty="0" err="1"/>
              <a:t>ychwanegol</a:t>
            </a:r>
            <a:r>
              <a:rPr lang="en-GB" dirty="0"/>
              <a:t>, </a:t>
            </a:r>
            <a:r>
              <a:rPr lang="en-GB" dirty="0" err="1"/>
              <a:t>e.e</a:t>
            </a:r>
            <a:r>
              <a:rPr lang="en-GB" dirty="0"/>
              <a:t>. </a:t>
            </a:r>
            <a:r>
              <a:rPr lang="en-GB" dirty="0" err="1"/>
              <a:t>darpariaeth</a:t>
            </a:r>
            <a:r>
              <a:rPr lang="en-GB" dirty="0"/>
              <a:t> 1:1, </a:t>
            </a:r>
            <a:r>
              <a:rPr lang="en-GB" dirty="0" err="1"/>
              <a:t>ymyrraeth</a:t>
            </a:r>
            <a:r>
              <a:rPr lang="en-GB" dirty="0"/>
              <a:t> ac </a:t>
            </a:r>
            <a:r>
              <a:rPr lang="en-GB" dirty="0" err="1"/>
              <a:t>ati</a:t>
            </a:r>
            <a:r>
              <a:rPr lang="en-GB" dirty="0"/>
              <a:t>.</a:t>
            </a:r>
          </a:p>
          <a:p>
            <a:r>
              <a:rPr lang="en-GB" dirty="0" err="1"/>
              <a:t>Adeiladwch</a:t>
            </a:r>
            <a:r>
              <a:rPr lang="en-GB" dirty="0"/>
              <a:t> </a:t>
            </a:r>
            <a:r>
              <a:rPr lang="en-GB" dirty="0" err="1"/>
              <a:t>ar</a:t>
            </a:r>
            <a:r>
              <a:rPr lang="en-GB" dirty="0"/>
              <a:t> </a:t>
            </a:r>
            <a:r>
              <a:rPr lang="en-GB" dirty="0" err="1"/>
              <a:t>gryfderau</a:t>
            </a:r>
            <a:r>
              <a:rPr lang="en-GB" dirty="0"/>
              <a:t> a </a:t>
            </a:r>
            <a:r>
              <a:rPr lang="en-GB" dirty="0" err="1"/>
              <a:t>diddordebau</a:t>
            </a:r>
            <a:endParaRPr lang="en-GB" dirty="0"/>
          </a:p>
          <a:p>
            <a:r>
              <a:rPr lang="en-GB" dirty="0" err="1"/>
              <a:t>Annogwch</a:t>
            </a:r>
            <a:r>
              <a:rPr lang="en-GB" dirty="0"/>
              <a:t> </a:t>
            </a:r>
            <a:r>
              <a:rPr lang="en-GB" dirty="0" err="1"/>
              <a:t>gyfranogiad</a:t>
            </a:r>
            <a:endParaRPr lang="en-GB" dirty="0"/>
          </a:p>
          <a:p>
            <a:r>
              <a:rPr lang="en-GB" dirty="0" err="1"/>
              <a:t>Byddwch</a:t>
            </a:r>
            <a:r>
              <a:rPr lang="en-GB" dirty="0"/>
              <a:t> </a:t>
            </a:r>
            <a:r>
              <a:rPr lang="en-GB" dirty="0" err="1"/>
              <a:t>yn</a:t>
            </a:r>
            <a:r>
              <a:rPr lang="en-GB" dirty="0"/>
              <a:t> </a:t>
            </a:r>
            <a:r>
              <a:rPr lang="en-GB" dirty="0" err="1"/>
              <a:t>gynhwysol</a:t>
            </a:r>
            <a:endParaRPr lang="en-GB" dirty="0"/>
          </a:p>
          <a:p>
            <a:endParaRPr lang="en-GB" dirty="0"/>
          </a:p>
        </p:txBody>
      </p:sp>
      <p:sp>
        <p:nvSpPr>
          <p:cNvPr id="5" name="Content Placeholder 4"/>
          <p:cNvSpPr>
            <a:spLocks noGrp="1"/>
          </p:cNvSpPr>
          <p:nvPr>
            <p:ph sz="half" idx="2"/>
          </p:nvPr>
        </p:nvSpPr>
        <p:spPr>
          <a:xfrm>
            <a:off x="6267612" y="2057400"/>
            <a:ext cx="4754880" cy="4213800"/>
          </a:xfrm>
        </p:spPr>
        <p:txBody>
          <a:bodyPr>
            <a:normAutofit fontScale="85000" lnSpcReduction="20000"/>
          </a:bodyPr>
          <a:lstStyle/>
          <a:p>
            <a:r>
              <a:rPr lang="en-GB" i="1" dirty="0"/>
              <a:t>Focus on the child as an individual and his/her specific needs</a:t>
            </a:r>
          </a:p>
          <a:p>
            <a:r>
              <a:rPr lang="en-GB" i="1" dirty="0"/>
              <a:t>Small, achievable and agreed targets</a:t>
            </a:r>
          </a:p>
          <a:p>
            <a:r>
              <a:rPr lang="en-GB" i="1" dirty="0"/>
              <a:t>Simplify language and vocabulary</a:t>
            </a:r>
          </a:p>
          <a:p>
            <a:r>
              <a:rPr lang="en-GB" i="1" dirty="0"/>
              <a:t>Consider learning styles e.g. visual, auditory, kinaesthetic, musical etc.</a:t>
            </a:r>
          </a:p>
          <a:p>
            <a:r>
              <a:rPr lang="en-GB" i="1" dirty="0"/>
              <a:t>Allow plenty of time</a:t>
            </a:r>
          </a:p>
          <a:p>
            <a:r>
              <a:rPr lang="en-GB" i="1" dirty="0"/>
              <a:t>Provide additional support, e.g. 1:1 provision, intervention etc.</a:t>
            </a:r>
          </a:p>
          <a:p>
            <a:r>
              <a:rPr lang="en-GB" i="1" dirty="0"/>
              <a:t>Build on strengths and interests</a:t>
            </a:r>
          </a:p>
          <a:p>
            <a:r>
              <a:rPr lang="en-GB" i="1" dirty="0"/>
              <a:t>Encourage participation</a:t>
            </a:r>
          </a:p>
          <a:p>
            <a:r>
              <a:rPr lang="en-GB" i="1" dirty="0"/>
              <a:t>Be inclusive</a:t>
            </a:r>
          </a:p>
          <a:p>
            <a:endParaRPr lang="en-GB"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03483" y="609600"/>
            <a:ext cx="244475" cy="244475"/>
          </a:xfrm>
          <a:prstGeom prst="rect">
            <a:avLst/>
          </a:prstGeom>
        </p:spPr>
      </p:pic>
    </p:spTree>
    <p:extLst>
      <p:ext uri="{BB962C8B-B14F-4D97-AF65-F5344CB8AC3E}">
        <p14:creationId xmlns:p14="http://schemas.microsoft.com/office/powerpoint/2010/main" val="34337358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6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81173" y="287311"/>
            <a:ext cx="9875520" cy="1356360"/>
          </a:xfrm>
        </p:spPr>
        <p:txBody>
          <a:bodyPr/>
          <a:lstStyle/>
          <a:p>
            <a:r>
              <a:rPr lang="en-GB" dirty="0" err="1" smtClean="0"/>
              <a:t>Cefnogaeth</a:t>
            </a:r>
            <a:endParaRPr lang="en-GB" dirty="0"/>
          </a:p>
        </p:txBody>
      </p:sp>
      <p:graphicFrame>
        <p:nvGraphicFramePr>
          <p:cNvPr id="8" name="Diagram 7"/>
          <p:cNvGraphicFramePr/>
          <p:nvPr>
            <p:extLst>
              <p:ext uri="{D42A27DB-BD31-4B8C-83A1-F6EECF244321}">
                <p14:modId xmlns:p14="http://schemas.microsoft.com/office/powerpoint/2010/main" val="566253382"/>
              </p:ext>
            </p:extLst>
          </p:nvPr>
        </p:nvGraphicFramePr>
        <p:xfrm>
          <a:off x="2228693" y="1307099"/>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51602" y="843253"/>
            <a:ext cx="244475" cy="244475"/>
          </a:xfrm>
          <a:prstGeom prst="rect">
            <a:avLst/>
          </a:prstGeom>
        </p:spPr>
      </p:pic>
    </p:spTree>
    <p:extLst>
      <p:ext uri="{BB962C8B-B14F-4D97-AF65-F5344CB8AC3E}">
        <p14:creationId xmlns:p14="http://schemas.microsoft.com/office/powerpoint/2010/main" val="19942256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681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 </a:t>
            </a:r>
            <a:endParaRPr lang="en-GB" dirty="0"/>
          </a:p>
        </p:txBody>
      </p:sp>
      <p:graphicFrame>
        <p:nvGraphicFramePr>
          <p:cNvPr id="3" name="Diagram 2"/>
          <p:cNvGraphicFramePr/>
          <p:nvPr>
            <p:extLst>
              <p:ext uri="{D42A27DB-BD31-4B8C-83A1-F6EECF244321}">
                <p14:modId xmlns:p14="http://schemas.microsoft.com/office/powerpoint/2010/main" val="119907271"/>
              </p:ext>
            </p:extLst>
          </p:nvPr>
        </p:nvGraphicFramePr>
        <p:xfrm>
          <a:off x="2016760" y="114869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7909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5179" y="382622"/>
            <a:ext cx="9875520" cy="1356360"/>
          </a:xfrm>
        </p:spPr>
        <p:txBody>
          <a:bodyPr/>
          <a:lstStyle/>
          <a:p>
            <a:r>
              <a:rPr lang="en-GB" dirty="0" err="1" smtClean="0"/>
              <a:t>Diweddglo</a:t>
            </a:r>
            <a:r>
              <a:rPr lang="en-GB" dirty="0" smtClean="0"/>
              <a:t/>
            </a:r>
            <a:br>
              <a:rPr lang="en-GB" dirty="0" smtClean="0"/>
            </a:br>
            <a:r>
              <a:rPr lang="en-GB" i="1" dirty="0" smtClean="0"/>
              <a:t>Plenary</a:t>
            </a:r>
            <a:endParaRPr lang="en-GB" i="1" dirty="0"/>
          </a:p>
        </p:txBody>
      </p:sp>
      <p:sp>
        <p:nvSpPr>
          <p:cNvPr id="4" name="Content Placeholder 3"/>
          <p:cNvSpPr>
            <a:spLocks noGrp="1"/>
          </p:cNvSpPr>
          <p:nvPr>
            <p:ph sz="half" idx="1"/>
          </p:nvPr>
        </p:nvSpPr>
        <p:spPr>
          <a:xfrm>
            <a:off x="1143000" y="1895272"/>
            <a:ext cx="4754880" cy="4023360"/>
          </a:xfrm>
        </p:spPr>
        <p:txBody>
          <a:bodyPr/>
          <a:lstStyle/>
          <a:p>
            <a:pPr marL="45720" indent="0">
              <a:buNone/>
            </a:pPr>
            <a:r>
              <a:rPr lang="en-GB" b="1" dirty="0" err="1" smtClean="0"/>
              <a:t>Adfyfyriwch</a:t>
            </a:r>
            <a:r>
              <a:rPr lang="en-GB" b="1" dirty="0" smtClean="0"/>
              <a:t> </a:t>
            </a:r>
            <a:r>
              <a:rPr lang="en-GB" b="1" dirty="0" err="1" smtClean="0"/>
              <a:t>ar</a:t>
            </a:r>
            <a:r>
              <a:rPr lang="en-GB" b="1" dirty="0" smtClean="0"/>
              <a:t> y </a:t>
            </a:r>
            <a:r>
              <a:rPr lang="en-GB" b="1" dirty="0" err="1" smtClean="0"/>
              <a:t>canlynol</a:t>
            </a:r>
            <a:r>
              <a:rPr lang="en-GB" b="1" dirty="0" smtClean="0"/>
              <a:t> a </a:t>
            </a:r>
            <a:r>
              <a:rPr lang="en-GB" b="1" dirty="0" err="1" smtClean="0"/>
              <a:t>nodwch</a:t>
            </a:r>
            <a:r>
              <a:rPr lang="en-GB" b="1" dirty="0" smtClean="0"/>
              <a:t> </a:t>
            </a:r>
            <a:r>
              <a:rPr lang="en-GB" b="1" dirty="0" err="1" smtClean="0"/>
              <a:t>eich</a:t>
            </a:r>
            <a:r>
              <a:rPr lang="en-GB" b="1" dirty="0" smtClean="0"/>
              <a:t> </a:t>
            </a:r>
            <a:r>
              <a:rPr lang="en-GB" b="1" dirty="0" err="1" smtClean="0"/>
              <a:t>ymatebion</a:t>
            </a:r>
            <a:r>
              <a:rPr lang="en-GB" b="1" dirty="0" smtClean="0"/>
              <a:t>:</a:t>
            </a:r>
          </a:p>
          <a:p>
            <a:pPr marL="502920" indent="-457200">
              <a:buFont typeface="Corbel" pitchFamily="34" charset="0"/>
              <a:buAutoNum type="arabicPeriod"/>
            </a:pPr>
            <a:r>
              <a:rPr lang="en-GB" dirty="0"/>
              <a:t>Pa </a:t>
            </a:r>
            <a:r>
              <a:rPr lang="en-GB" dirty="0" err="1"/>
              <a:t>mor</a:t>
            </a:r>
            <a:r>
              <a:rPr lang="en-GB" dirty="0"/>
              <a:t> </a:t>
            </a:r>
            <a:r>
              <a:rPr lang="en-GB" dirty="0" err="1"/>
              <a:t>bwysig</a:t>
            </a:r>
            <a:r>
              <a:rPr lang="en-GB" dirty="0"/>
              <a:t> </a:t>
            </a:r>
            <a:r>
              <a:rPr lang="en-GB" dirty="0" err="1"/>
              <a:t>yw</a:t>
            </a:r>
            <a:r>
              <a:rPr lang="en-GB" dirty="0"/>
              <a:t> </a:t>
            </a:r>
            <a:r>
              <a:rPr lang="en-GB" dirty="0" err="1"/>
              <a:t>amrywiaeth</a:t>
            </a:r>
            <a:r>
              <a:rPr lang="en-GB" dirty="0"/>
              <a:t> a </a:t>
            </a:r>
            <a:r>
              <a:rPr lang="en-GB" dirty="0" err="1"/>
              <a:t>chyfiawnder</a:t>
            </a:r>
            <a:r>
              <a:rPr lang="en-GB" dirty="0"/>
              <a:t> </a:t>
            </a:r>
            <a:r>
              <a:rPr lang="en-GB" dirty="0" err="1"/>
              <a:t>i</a:t>
            </a:r>
            <a:r>
              <a:rPr lang="en-GB" dirty="0"/>
              <a:t> chi </a:t>
            </a:r>
            <a:r>
              <a:rPr lang="en-GB" dirty="0" err="1"/>
              <a:t>wrth</a:t>
            </a:r>
            <a:r>
              <a:rPr lang="en-GB" dirty="0"/>
              <a:t> </a:t>
            </a:r>
            <a:r>
              <a:rPr lang="en-GB" dirty="0" err="1" smtClean="0"/>
              <a:t>addysgu</a:t>
            </a:r>
            <a:r>
              <a:rPr lang="en-GB" dirty="0" smtClean="0"/>
              <a:t> a </a:t>
            </a:r>
            <a:r>
              <a:rPr lang="en-GB" dirty="0" err="1" smtClean="0"/>
              <a:t>pham</a:t>
            </a:r>
            <a:r>
              <a:rPr lang="en-GB" dirty="0" smtClean="0"/>
              <a:t>?</a:t>
            </a:r>
          </a:p>
          <a:p>
            <a:pPr marL="502920" indent="-457200">
              <a:buAutoNum type="arabicPeriod"/>
            </a:pPr>
            <a:r>
              <a:rPr lang="en-GB" dirty="0" smtClean="0"/>
              <a:t>Pa </a:t>
            </a:r>
            <a:r>
              <a:rPr lang="en-GB" dirty="0" err="1" smtClean="0"/>
              <a:t>negeseuon</a:t>
            </a:r>
            <a:r>
              <a:rPr lang="en-GB" dirty="0" smtClean="0"/>
              <a:t> </a:t>
            </a:r>
            <a:r>
              <a:rPr lang="en-GB" dirty="0" err="1" smtClean="0"/>
              <a:t>allweddol</a:t>
            </a:r>
            <a:r>
              <a:rPr lang="en-GB" dirty="0" smtClean="0"/>
              <a:t> </a:t>
            </a:r>
            <a:r>
              <a:rPr lang="en-GB" dirty="0" err="1" smtClean="0"/>
              <a:t>o’r</a:t>
            </a:r>
            <a:r>
              <a:rPr lang="en-GB" dirty="0" smtClean="0"/>
              <a:t> </a:t>
            </a:r>
            <a:r>
              <a:rPr lang="en-GB" dirty="0" err="1" smtClean="0"/>
              <a:t>sesiwn</a:t>
            </a:r>
            <a:r>
              <a:rPr lang="en-GB" dirty="0" smtClean="0"/>
              <a:t> </a:t>
            </a:r>
            <a:r>
              <a:rPr lang="en-GB" dirty="0" err="1" smtClean="0"/>
              <a:t>yma</a:t>
            </a:r>
            <a:r>
              <a:rPr lang="en-GB" dirty="0" smtClean="0"/>
              <a:t> y </a:t>
            </a:r>
            <a:r>
              <a:rPr lang="en-GB" dirty="0" err="1" smtClean="0"/>
              <a:t>byddwch</a:t>
            </a:r>
            <a:r>
              <a:rPr lang="en-GB" dirty="0" smtClean="0"/>
              <a:t> </a:t>
            </a:r>
            <a:r>
              <a:rPr lang="en-GB" dirty="0" err="1" smtClean="0"/>
              <a:t>chi’n</a:t>
            </a:r>
            <a:r>
              <a:rPr lang="en-GB" dirty="0" smtClean="0"/>
              <a:t> </a:t>
            </a:r>
            <a:r>
              <a:rPr lang="en-GB" dirty="0" err="1" smtClean="0"/>
              <a:t>eu</a:t>
            </a:r>
            <a:r>
              <a:rPr lang="en-GB" dirty="0" smtClean="0"/>
              <a:t> </a:t>
            </a:r>
            <a:r>
              <a:rPr lang="en-GB" dirty="0" err="1"/>
              <a:t>m</a:t>
            </a:r>
            <a:r>
              <a:rPr lang="en-GB" dirty="0" err="1" smtClean="0"/>
              <a:t>abwysiadu</a:t>
            </a:r>
            <a:r>
              <a:rPr lang="en-GB" dirty="0" smtClean="0"/>
              <a:t> </a:t>
            </a:r>
            <a:r>
              <a:rPr lang="en-GB" dirty="0" err="1" smtClean="0"/>
              <a:t>yn</a:t>
            </a:r>
            <a:r>
              <a:rPr lang="en-GB" dirty="0" smtClean="0"/>
              <a:t> </a:t>
            </a:r>
            <a:r>
              <a:rPr lang="en-GB" dirty="0" err="1" smtClean="0"/>
              <a:t>eich</a:t>
            </a:r>
            <a:r>
              <a:rPr lang="en-GB" dirty="0" smtClean="0"/>
              <a:t> </a:t>
            </a:r>
            <a:r>
              <a:rPr lang="en-GB" dirty="0" err="1" smtClean="0"/>
              <a:t>ymarfer</a:t>
            </a:r>
            <a:r>
              <a:rPr lang="en-GB" dirty="0" smtClean="0"/>
              <a:t> </a:t>
            </a:r>
            <a:r>
              <a:rPr lang="en-GB" dirty="0" err="1" smtClean="0"/>
              <a:t>yn</a:t>
            </a:r>
            <a:r>
              <a:rPr lang="en-GB" dirty="0" smtClean="0"/>
              <a:t> y </a:t>
            </a:r>
            <a:r>
              <a:rPr lang="en-GB" dirty="0" err="1" smtClean="0"/>
              <a:t>dosbarth</a:t>
            </a:r>
            <a:r>
              <a:rPr lang="en-GB" dirty="0" smtClean="0"/>
              <a:t> a </a:t>
            </a:r>
            <a:r>
              <a:rPr lang="en-GB" dirty="0" err="1" smtClean="0"/>
              <a:t>pham</a:t>
            </a:r>
            <a:r>
              <a:rPr lang="en-GB" dirty="0" smtClean="0"/>
              <a:t>?</a:t>
            </a:r>
          </a:p>
          <a:p>
            <a:pPr marL="45720" indent="0">
              <a:buNone/>
            </a:pPr>
            <a:r>
              <a:rPr lang="en-GB" dirty="0" smtClean="0"/>
              <a:t> </a:t>
            </a:r>
            <a:endParaRPr lang="en-GB" dirty="0"/>
          </a:p>
        </p:txBody>
      </p:sp>
      <p:sp>
        <p:nvSpPr>
          <p:cNvPr id="5" name="Content Placeholder 4"/>
          <p:cNvSpPr>
            <a:spLocks noGrp="1"/>
          </p:cNvSpPr>
          <p:nvPr>
            <p:ph sz="half" idx="2"/>
          </p:nvPr>
        </p:nvSpPr>
        <p:spPr>
          <a:xfrm>
            <a:off x="6254642" y="1895272"/>
            <a:ext cx="4754880" cy="4023360"/>
          </a:xfrm>
        </p:spPr>
        <p:txBody>
          <a:bodyPr/>
          <a:lstStyle/>
          <a:p>
            <a:pPr marL="45720" indent="0">
              <a:buNone/>
            </a:pPr>
            <a:r>
              <a:rPr lang="en-GB" b="1" dirty="0" smtClean="0"/>
              <a:t>Reflect on the following and note your responses:</a:t>
            </a:r>
          </a:p>
          <a:p>
            <a:pPr marL="502920" indent="-457200">
              <a:buFont typeface="Corbel" pitchFamily="34" charset="0"/>
              <a:buAutoNum type="arabicPeriod"/>
            </a:pPr>
            <a:r>
              <a:rPr lang="en-GB" dirty="0" smtClean="0"/>
              <a:t>How important is diversity and equity for you in your teaching and why? </a:t>
            </a:r>
          </a:p>
          <a:p>
            <a:pPr marL="502920" indent="-457200">
              <a:buFont typeface="Corbel" pitchFamily="34" charset="0"/>
              <a:buAutoNum type="arabicPeriod"/>
            </a:pPr>
            <a:r>
              <a:rPr lang="en-GB" dirty="0" smtClean="0"/>
              <a:t>What key messages from this session will you be adopting in your own classroom practice and why? </a:t>
            </a:r>
            <a:endParaRPr lang="en-GB" b="1" dirty="0" smtClean="0"/>
          </a:p>
          <a:p>
            <a:pPr marL="45720" indent="0">
              <a:buNone/>
            </a:pPr>
            <a:endParaRPr lang="en-GB" b="1" dirty="0"/>
          </a:p>
        </p:txBody>
      </p:sp>
      <p:pic>
        <p:nvPicPr>
          <p:cNvPr id="6" name="Picture 4" descr="The Inclusive Class | Inclusion classroom, Education poster, Inclusive  educati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72070" y="4775440"/>
            <a:ext cx="1696695" cy="1696695"/>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90512" y="660840"/>
            <a:ext cx="244475" cy="244475"/>
          </a:xfrm>
          <a:prstGeom prst="rect">
            <a:avLst/>
          </a:prstGeom>
        </p:spPr>
      </p:pic>
    </p:spTree>
    <p:extLst>
      <p:ext uri="{BB962C8B-B14F-4D97-AF65-F5344CB8AC3E}">
        <p14:creationId xmlns:p14="http://schemas.microsoft.com/office/powerpoint/2010/main" val="29645001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2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84791" y="1098697"/>
            <a:ext cx="10226394" cy="1356360"/>
          </a:xfrm>
        </p:spPr>
        <p:txBody>
          <a:bodyPr>
            <a:noAutofit/>
          </a:bodyPr>
          <a:lstStyle/>
          <a:p>
            <a:r>
              <a:rPr lang="en-GB" sz="3200" dirty="0" err="1" smtClean="0"/>
              <a:t>Os</a:t>
            </a:r>
            <a:r>
              <a:rPr lang="en-GB" sz="3200" dirty="0" smtClean="0"/>
              <a:t> </a:t>
            </a:r>
            <a:r>
              <a:rPr lang="en-GB" sz="3200" dirty="0" err="1" smtClean="0"/>
              <a:t>oes</a:t>
            </a:r>
            <a:r>
              <a:rPr lang="en-GB" sz="3200" dirty="0" smtClean="0"/>
              <a:t> </a:t>
            </a:r>
            <a:r>
              <a:rPr lang="en-GB" sz="3200" dirty="0" err="1" smtClean="0"/>
              <a:t>gennych</a:t>
            </a:r>
            <a:r>
              <a:rPr lang="en-GB" sz="3200" dirty="0" smtClean="0"/>
              <a:t> </a:t>
            </a:r>
            <a:r>
              <a:rPr lang="en-GB" sz="3200" dirty="0" err="1" smtClean="0"/>
              <a:t>unrhyw</a:t>
            </a:r>
            <a:r>
              <a:rPr lang="en-GB" sz="3200" dirty="0" smtClean="0"/>
              <a:t> </a:t>
            </a:r>
            <a:r>
              <a:rPr lang="en-GB" sz="3200" dirty="0" err="1" smtClean="0"/>
              <a:t>sylwadau</a:t>
            </a:r>
            <a:r>
              <a:rPr lang="en-GB" sz="3200" dirty="0" smtClean="0"/>
              <a:t> </a:t>
            </a:r>
            <a:r>
              <a:rPr lang="en-GB" sz="3200" dirty="0" err="1" smtClean="0"/>
              <a:t>neu</a:t>
            </a:r>
            <a:r>
              <a:rPr lang="en-GB" sz="3200" dirty="0" smtClean="0"/>
              <a:t> </a:t>
            </a:r>
            <a:r>
              <a:rPr lang="en-GB" sz="3200" dirty="0" err="1" smtClean="0"/>
              <a:t>gwestiynau</a:t>
            </a:r>
            <a:r>
              <a:rPr lang="en-GB" sz="3200" dirty="0" smtClean="0"/>
              <a:t> am y </a:t>
            </a:r>
            <a:r>
              <a:rPr lang="en-GB" sz="3200" dirty="0" err="1" smtClean="0"/>
              <a:t>sesiwn</a:t>
            </a:r>
            <a:r>
              <a:rPr lang="en-GB" sz="3200" dirty="0" smtClean="0"/>
              <a:t> </a:t>
            </a:r>
            <a:r>
              <a:rPr lang="en-GB" sz="3200" dirty="0" err="1" smtClean="0"/>
              <a:t>anghydamserol</a:t>
            </a:r>
            <a:r>
              <a:rPr lang="en-GB" sz="3200" dirty="0" smtClean="0"/>
              <a:t> hon </a:t>
            </a:r>
            <a:r>
              <a:rPr lang="en-GB" sz="3200" dirty="0" err="1" smtClean="0"/>
              <a:t>ewch</a:t>
            </a:r>
            <a:r>
              <a:rPr lang="en-GB" sz="3200" dirty="0"/>
              <a:t> i: </a:t>
            </a:r>
            <a:r>
              <a:rPr lang="en-GB" sz="3200" dirty="0">
                <a:hlinkClick r:id="rId2"/>
              </a:rPr>
              <a:t>https://</a:t>
            </a:r>
            <a:r>
              <a:rPr lang="en-GB" sz="3200" dirty="0" smtClean="0">
                <a:hlinkClick r:id="rId2"/>
              </a:rPr>
              <a:t>moodle.uwtsd.ac.uk/mod/chat/view.php?id=273591</a:t>
            </a:r>
            <a:r>
              <a:rPr lang="en-GB" sz="3200" dirty="0" smtClean="0"/>
              <a:t> </a:t>
            </a:r>
            <a:br>
              <a:rPr lang="en-GB" sz="3200" dirty="0" smtClean="0"/>
            </a:br>
            <a:r>
              <a:rPr lang="en-GB" sz="3200" dirty="0" err="1" smtClean="0"/>
              <a:t>Byddaf</a:t>
            </a:r>
            <a:r>
              <a:rPr lang="en-GB" sz="3200" dirty="0" smtClean="0"/>
              <a:t> </a:t>
            </a:r>
            <a:r>
              <a:rPr lang="en-GB" sz="3200" dirty="0" err="1" smtClean="0"/>
              <a:t>yn</a:t>
            </a:r>
            <a:r>
              <a:rPr lang="en-GB" sz="3200" dirty="0" smtClean="0"/>
              <a:t> </a:t>
            </a:r>
            <a:r>
              <a:rPr lang="en-GB" sz="3200" dirty="0" err="1" smtClean="0"/>
              <a:t>ymateb</a:t>
            </a:r>
            <a:r>
              <a:rPr lang="en-GB" sz="3200" dirty="0" smtClean="0"/>
              <a:t> </a:t>
            </a:r>
            <a:r>
              <a:rPr lang="en-GB" sz="3200" dirty="0" err="1"/>
              <a:t>i</a:t>
            </a:r>
            <a:r>
              <a:rPr lang="en-GB" sz="3200" dirty="0" err="1" smtClean="0"/>
              <a:t>’r</a:t>
            </a:r>
            <a:r>
              <a:rPr lang="en-GB" sz="3200" dirty="0" smtClean="0"/>
              <a:t> </a:t>
            </a:r>
            <a:r>
              <a:rPr lang="en-GB" sz="3200" dirty="0" err="1" smtClean="0"/>
              <a:t>rhain</a:t>
            </a:r>
            <a:r>
              <a:rPr lang="en-GB" sz="3200" dirty="0" smtClean="0"/>
              <a:t> </a:t>
            </a:r>
            <a:r>
              <a:rPr lang="en-GB" sz="3200" dirty="0" err="1" smtClean="0"/>
              <a:t>hyd</a:t>
            </a:r>
            <a:r>
              <a:rPr lang="en-GB" sz="3200" dirty="0" smtClean="0"/>
              <a:t> at </a:t>
            </a:r>
            <a:r>
              <a:rPr lang="en-GB" sz="3200" b="1" u="sng" dirty="0" smtClean="0"/>
              <a:t>25/9/20</a:t>
            </a:r>
            <a:r>
              <a:rPr lang="en-GB" sz="3200" dirty="0" smtClean="0"/>
              <a:t>.</a:t>
            </a:r>
            <a:endParaRPr lang="en-GB" sz="3200" dirty="0"/>
          </a:p>
        </p:txBody>
      </p:sp>
      <p:sp>
        <p:nvSpPr>
          <p:cNvPr id="8" name="Title 4"/>
          <p:cNvSpPr txBox="1">
            <a:spLocks/>
          </p:cNvSpPr>
          <p:nvPr/>
        </p:nvSpPr>
        <p:spPr>
          <a:xfrm>
            <a:off x="668079" y="3584944"/>
            <a:ext cx="10226394" cy="13563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a:lstStyle>
          <a:p>
            <a:r>
              <a:rPr lang="en-GB" sz="3200" i="1" dirty="0" smtClean="0"/>
              <a:t>If you have any comments or questions regarding this asynchronous session go to</a:t>
            </a:r>
            <a:r>
              <a:rPr lang="en-GB" sz="3200" dirty="0" smtClean="0"/>
              <a:t>: </a:t>
            </a:r>
            <a:r>
              <a:rPr lang="en-GB" sz="3200" dirty="0" smtClean="0">
                <a:hlinkClick r:id="rId2"/>
              </a:rPr>
              <a:t>https://moodle.uwtsd.ac.uk/mod/chat/view.php?id=273591</a:t>
            </a:r>
            <a:r>
              <a:rPr lang="en-GB" sz="3200" dirty="0" smtClean="0"/>
              <a:t> </a:t>
            </a:r>
            <a:br>
              <a:rPr lang="en-GB" sz="3200" dirty="0" smtClean="0"/>
            </a:br>
            <a:r>
              <a:rPr lang="en-GB" sz="3200" dirty="0" smtClean="0"/>
              <a:t>I will respond to these </a:t>
            </a:r>
            <a:r>
              <a:rPr lang="en-GB" sz="3200" smtClean="0"/>
              <a:t>up until </a:t>
            </a:r>
            <a:r>
              <a:rPr lang="en-GB" sz="3200" b="1" u="sng" dirty="0" smtClean="0"/>
              <a:t>25/9/20</a:t>
            </a:r>
            <a:r>
              <a:rPr lang="en-GB" sz="3200" dirty="0" smtClean="0"/>
              <a:t>.</a:t>
            </a:r>
            <a:endParaRPr lang="en-GB" sz="3200" dirty="0"/>
          </a:p>
        </p:txBody>
      </p:sp>
    </p:spTree>
    <p:extLst>
      <p:ext uri="{BB962C8B-B14F-4D97-AF65-F5344CB8AC3E}">
        <p14:creationId xmlns:p14="http://schemas.microsoft.com/office/powerpoint/2010/main" val="466394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pellach</a:t>
            </a:r>
            <a:r>
              <a:rPr lang="en-GB" dirty="0" smtClean="0"/>
              <a:t/>
            </a:r>
            <a:br>
              <a:rPr lang="en-GB" dirty="0" smtClean="0"/>
            </a:br>
            <a:r>
              <a:rPr lang="en-GB" i="1" dirty="0" smtClean="0"/>
              <a:t>Further reading</a:t>
            </a:r>
            <a:endParaRPr lang="en-GB" dirty="0"/>
          </a:p>
        </p:txBody>
      </p:sp>
      <p:sp>
        <p:nvSpPr>
          <p:cNvPr id="3" name="Content Placeholder 2"/>
          <p:cNvSpPr>
            <a:spLocks noGrp="1"/>
          </p:cNvSpPr>
          <p:nvPr>
            <p:ph idx="1"/>
          </p:nvPr>
        </p:nvSpPr>
        <p:spPr/>
        <p:txBody>
          <a:bodyPr>
            <a:normAutofit fontScale="85000" lnSpcReduction="20000"/>
          </a:bodyPr>
          <a:lstStyle/>
          <a:p>
            <a:pPr marL="45720" indent="0">
              <a:buNone/>
            </a:pPr>
            <a:r>
              <a:rPr lang="en-GB" dirty="0" smtClean="0"/>
              <a:t>CYMRAEG: </a:t>
            </a:r>
          </a:p>
          <a:p>
            <a:pPr marL="45720" indent="0">
              <a:buNone/>
            </a:pPr>
            <a:r>
              <a:rPr lang="en-GB" dirty="0" err="1" smtClean="0"/>
              <a:t>Llywodraeth</a:t>
            </a:r>
            <a:r>
              <a:rPr lang="en-GB" dirty="0" smtClean="0"/>
              <a:t> </a:t>
            </a:r>
            <a:r>
              <a:rPr lang="en-GB" dirty="0" err="1" smtClean="0"/>
              <a:t>Cymru</a:t>
            </a:r>
            <a:r>
              <a:rPr lang="en-GB" dirty="0" smtClean="0"/>
              <a:t> (2018) </a:t>
            </a:r>
            <a:r>
              <a:rPr lang="en-GB" i="1" dirty="0" err="1" smtClean="0"/>
              <a:t>Cynnwys</a:t>
            </a:r>
            <a:r>
              <a:rPr lang="en-GB" i="1" dirty="0" smtClean="0"/>
              <a:t> a </a:t>
            </a:r>
            <a:r>
              <a:rPr lang="en-GB" i="1" dirty="0" err="1" smtClean="0"/>
              <a:t>Chynorthwyo</a:t>
            </a:r>
            <a:r>
              <a:rPr lang="en-GB" i="1" dirty="0" smtClean="0"/>
              <a:t> </a:t>
            </a:r>
            <a:r>
              <a:rPr lang="en-GB" i="1" dirty="0" err="1" smtClean="0"/>
              <a:t>Disgyblion</a:t>
            </a:r>
            <a:r>
              <a:rPr lang="en-GB" i="1" dirty="0" smtClean="0"/>
              <a:t>, </a:t>
            </a:r>
            <a:r>
              <a:rPr lang="en-GB" dirty="0" err="1" smtClean="0"/>
              <a:t>ar</a:t>
            </a:r>
            <a:r>
              <a:rPr lang="en-GB" dirty="0" smtClean="0"/>
              <a:t> </a:t>
            </a:r>
            <a:r>
              <a:rPr lang="en-GB" dirty="0" err="1" smtClean="0"/>
              <a:t>gael</a:t>
            </a:r>
            <a:r>
              <a:rPr lang="en-GB" dirty="0" smtClean="0"/>
              <a:t> o: </a:t>
            </a:r>
            <a:r>
              <a:rPr lang="en-GB" dirty="0" smtClean="0">
                <a:hlinkClick r:id="rId2"/>
              </a:rPr>
              <a:t>https</a:t>
            </a:r>
            <a:r>
              <a:rPr lang="en-GB" dirty="0">
                <a:hlinkClick r:id="rId2"/>
              </a:rPr>
              <a:t>://</a:t>
            </a:r>
            <a:r>
              <a:rPr lang="en-GB" dirty="0" smtClean="0">
                <a:hlinkClick r:id="rId2"/>
              </a:rPr>
              <a:t>llyw.cymru/sites/default/files/publications/2018-05/canllawiau-cynnwys-a-chynorthwyo-disgyblion_0.pdf</a:t>
            </a:r>
            <a:endParaRPr lang="en-GB" dirty="0" smtClean="0"/>
          </a:p>
          <a:p>
            <a:pPr marL="45720" indent="0">
              <a:buNone/>
            </a:pPr>
            <a:r>
              <a:rPr lang="en-GB" dirty="0"/>
              <a:t>Ryder, N. (</a:t>
            </a:r>
            <a:r>
              <a:rPr lang="en-GB" dirty="0" err="1"/>
              <a:t>gol</a:t>
            </a:r>
            <a:r>
              <a:rPr lang="en-GB" dirty="0"/>
              <a:t>.) (2018) Cefnogi </a:t>
            </a:r>
            <a:r>
              <a:rPr lang="en-GB" dirty="0" err="1"/>
              <a:t>Pob</a:t>
            </a:r>
            <a:r>
              <a:rPr lang="en-GB" dirty="0"/>
              <a:t> </a:t>
            </a:r>
            <a:r>
              <a:rPr lang="en-GB" dirty="0" err="1"/>
              <a:t>Plentyn</a:t>
            </a:r>
            <a:r>
              <a:rPr lang="en-GB" dirty="0"/>
              <a:t>, </a:t>
            </a:r>
            <a:r>
              <a:rPr lang="en-GB" dirty="0" err="1"/>
              <a:t>ar</a:t>
            </a:r>
            <a:r>
              <a:rPr lang="en-GB" dirty="0"/>
              <a:t> </a:t>
            </a:r>
            <a:r>
              <a:rPr lang="en-GB" dirty="0" err="1"/>
              <a:t>gael</a:t>
            </a:r>
            <a:r>
              <a:rPr lang="en-GB" dirty="0"/>
              <a:t> o: </a:t>
            </a:r>
            <a:r>
              <a:rPr lang="en-GB" dirty="0">
                <a:hlinkClick r:id="rId3"/>
              </a:rPr>
              <a:t>https://adnoddau.s3.eu-west-2.amazonaws.com/pdfs/CefnogiPobPlentyn.pdf</a:t>
            </a:r>
            <a:r>
              <a:rPr lang="en-GB" dirty="0"/>
              <a:t> (</a:t>
            </a:r>
            <a:r>
              <a:rPr lang="en-GB" dirty="0" err="1"/>
              <a:t>Pennod</a:t>
            </a:r>
            <a:r>
              <a:rPr lang="en-GB" dirty="0"/>
              <a:t> </a:t>
            </a:r>
            <a:r>
              <a:rPr lang="en-GB" dirty="0" smtClean="0"/>
              <a:t> </a:t>
            </a:r>
            <a:r>
              <a:rPr lang="en-GB" dirty="0"/>
              <a:t>5)</a:t>
            </a:r>
          </a:p>
          <a:p>
            <a:pPr marL="45720" indent="0">
              <a:buNone/>
            </a:pPr>
            <a:endParaRPr lang="en-GB" dirty="0"/>
          </a:p>
          <a:p>
            <a:pPr marL="45720" indent="0">
              <a:buNone/>
            </a:pPr>
            <a:r>
              <a:rPr lang="en-GB" dirty="0" smtClean="0"/>
              <a:t>ENGLISH: </a:t>
            </a:r>
          </a:p>
          <a:p>
            <a:pPr marL="45720" indent="0">
              <a:buNone/>
            </a:pPr>
            <a:r>
              <a:rPr lang="en-GB" dirty="0" smtClean="0"/>
              <a:t>Welsh Government (2018) </a:t>
            </a:r>
            <a:r>
              <a:rPr lang="en-GB" i="1" dirty="0" smtClean="0"/>
              <a:t>Pupil Support and Inclusion, available at:</a:t>
            </a:r>
            <a:endParaRPr lang="en-GB" dirty="0" smtClean="0"/>
          </a:p>
          <a:p>
            <a:pPr marL="45720" indent="0">
              <a:buNone/>
            </a:pPr>
            <a:r>
              <a:rPr lang="en-GB" dirty="0" smtClean="0">
                <a:hlinkClick r:id="rId4"/>
              </a:rPr>
              <a:t>https</a:t>
            </a:r>
            <a:r>
              <a:rPr lang="en-GB" dirty="0">
                <a:hlinkClick r:id="rId4"/>
              </a:rPr>
              <a:t>://</a:t>
            </a:r>
            <a:r>
              <a:rPr lang="en-GB" dirty="0" smtClean="0">
                <a:hlinkClick r:id="rId4"/>
              </a:rPr>
              <a:t>gov.wales/sites/default/files/publications/2018-05/guidance-inclusion-and-pupil-support_0.pdf</a:t>
            </a:r>
            <a:r>
              <a:rPr lang="en-GB" dirty="0" smtClean="0"/>
              <a:t> </a:t>
            </a:r>
          </a:p>
          <a:p>
            <a:pPr marL="45720" indent="0">
              <a:buNone/>
            </a:pPr>
            <a:r>
              <a:rPr lang="en-GB" dirty="0">
                <a:hlinkClick r:id="rId5"/>
              </a:rPr>
              <a:t>https://www.allfie.org.uk/?gclid=CjwKCAjwnef6BRAgEiwAgv8mQUp--HottObXocqetlVq73-tOcrj9Yps-iM3rlswxEG6KluZjw6x1hoCGQYQAvD_BwE</a:t>
            </a:r>
            <a:endParaRPr lang="en-GB" dirty="0"/>
          </a:p>
        </p:txBody>
      </p:sp>
    </p:spTree>
    <p:extLst>
      <p:ext uri="{BB962C8B-B14F-4D97-AF65-F5344CB8AC3E}">
        <p14:creationId xmlns:p14="http://schemas.microsoft.com/office/powerpoint/2010/main" val="1157695668"/>
      </p:ext>
    </p:extLst>
  </p:cSld>
  <p:clrMapOvr>
    <a:masterClrMapping/>
  </p:clrMapOvr>
</p:sld>
</file>

<file path=ppt/theme/theme1.xml><?xml version="1.0" encoding="utf-8"?>
<a:theme xmlns:a="http://schemas.openxmlformats.org/drawingml/2006/main" name="Basis">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1159</TotalTime>
  <Words>2293</Words>
  <Application>Microsoft Office PowerPoint</Application>
  <PresentationFormat>Widescreen</PresentationFormat>
  <Paragraphs>315</Paragraphs>
  <Slides>22</Slides>
  <Notes>12</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Corbel</vt:lpstr>
      <vt:lpstr>Wingdings</vt:lpstr>
      <vt:lpstr>Basis</vt:lpstr>
      <vt:lpstr>PowerPoint Presentation</vt:lpstr>
      <vt:lpstr>Cyn cychwyn … Before making a start …</vt:lpstr>
      <vt:lpstr>Deilliannau dysgu’r modwl Module learning outcomes</vt:lpstr>
      <vt:lpstr>Beth yw’r cysylltiad gyda’r aseiniad? What’s the link with the assignment?</vt:lpstr>
      <vt:lpstr>Nodau’r sesiwn Session aims</vt:lpstr>
      <vt:lpstr>Amrywiaeth Diversity</vt:lpstr>
      <vt:lpstr>Beth yw cynhwysiant? What is inclusion? </vt:lpstr>
      <vt:lpstr>Pam mae cynhwysiant yn bwysig? Why is inclusion important?</vt:lpstr>
      <vt:lpstr>Cyfiawnder nid cydraddoldeb Equity not equality</vt:lpstr>
      <vt:lpstr>Model Meddygol vs. Cymdeithasol o Anabledd Medical vs. Social Model of Disability</vt:lpstr>
      <vt:lpstr>Cynhwysiant – enghreifftiau o arfer dda Inclusion – examples of good practice</vt:lpstr>
      <vt:lpstr>Camau cefnogi presennol ac i’r dyfodol Current and future support strategies </vt:lpstr>
      <vt:lpstr>Cynllunio Person Ganolog Person Centered Planning</vt:lpstr>
      <vt:lpstr>Proffil Un Tudalen One Page Profile</vt:lpstr>
      <vt:lpstr>Eich tro chi! </vt:lpstr>
      <vt:lpstr>Your turn!</vt:lpstr>
      <vt:lpstr>Dysgu wedi’i bersonoli Personalised learning</vt:lpstr>
      <vt:lpstr>Cefnogaeth</vt:lpstr>
      <vt:lpstr>Support </vt:lpstr>
      <vt:lpstr>Diweddglo Plenary</vt:lpstr>
      <vt:lpstr>Os oes gennych unrhyw sylwadau neu gwestiynau am y sesiwn anghydamserol hon ewch i: https://moodle.uwtsd.ac.uk/mod/chat/view.php?id=273591  Byddaf yn ymateb i’r rhain hyd at 25/9/20.</vt:lpstr>
      <vt:lpstr>Darllen pellach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Nanna Ryder</dc:creator>
  <cp:lastModifiedBy>Nanna Ryder</cp:lastModifiedBy>
  <cp:revision>49</cp:revision>
  <dcterms:created xsi:type="dcterms:W3CDTF">2020-09-10T11:00:53Z</dcterms:created>
  <dcterms:modified xsi:type="dcterms:W3CDTF">2020-09-13T22:23:30Z</dcterms:modified>
</cp:coreProperties>
</file>