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5"/>
  </p:notesMasterIdLst>
  <p:handoutMasterIdLst>
    <p:handoutMasterId r:id="rId16"/>
  </p:handoutMasterIdLst>
  <p:sldIdLst>
    <p:sldId id="277" r:id="rId2"/>
    <p:sldId id="461" r:id="rId3"/>
    <p:sldId id="455" r:id="rId4"/>
    <p:sldId id="456" r:id="rId5"/>
    <p:sldId id="442" r:id="rId6"/>
    <p:sldId id="458" r:id="rId7"/>
    <p:sldId id="457" r:id="rId8"/>
    <p:sldId id="460" r:id="rId9"/>
    <p:sldId id="452" r:id="rId10"/>
    <p:sldId id="459" r:id="rId11"/>
    <p:sldId id="454" r:id="rId12"/>
    <p:sldId id="450" r:id="rId13"/>
    <p:sldId id="462" r:id="rId1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066" autoAdjust="0"/>
    <p:restoredTop sz="94576" autoAdjust="0"/>
  </p:normalViewPr>
  <p:slideViewPr>
    <p:cSldViewPr>
      <p:cViewPr varScale="1">
        <p:scale>
          <a:sx n="63" d="100"/>
          <a:sy n="63" d="100"/>
        </p:scale>
        <p:origin x="1516" y="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08/12/2025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08/12/2025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08/12/2025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08/12/2025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08/12/2025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08/12/2025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08/12/2025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08/12/2025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08/12/2025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08/12/2025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08/12/2025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08/12/2025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sthmaandlung.org.uk/conditions/asthma/what-asthma" TargetMode="External"/><Relationship Id="rId7" Type="http://schemas.openxmlformats.org/officeDocument/2006/relationships/hyperlink" Target="https://www.mayoclinic.org/diseases-conditions/asthma/symptoms-causes/syc-20369653" TargetMode="External"/><Relationship Id="rId2" Type="http://schemas.openxmlformats.org/officeDocument/2006/relationships/hyperlink" Target="https://www.asthmaandlung.org.uk/healthcare-professionals/adult-asthma/AAP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16/j.rmed.2019.01.014" TargetMode="External"/><Relationship Id="rId5" Type="http://schemas.openxmlformats.org/officeDocument/2006/relationships/hyperlink" Target="https://researchbriefings.files.parliament.uk/documents/SN07103/SN07103.pdf" TargetMode="External"/><Relationship Id="rId4" Type="http://schemas.openxmlformats.org/officeDocument/2006/relationships/hyperlink" Target="https://www.britannica.com/summary/human-respiratory-system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simplenursing.com/nursing-care-plans/nursing-care-plans-acute-pain/" TargetMode="External"/><Relationship Id="rId3" Type="http://schemas.openxmlformats.org/officeDocument/2006/relationships/hyperlink" Target="https://www.omron-healthcare.co.uk/health-and-lifestyle/respiratory-system-functions-facts-organs-diseases" TargetMode="External"/><Relationship Id="rId7" Type="http://schemas.openxmlformats.org/officeDocument/2006/relationships/hyperlink" Target="https://doi.org/10.3389/falgy.2024.1483897" TargetMode="External"/><Relationship Id="rId2" Type="http://schemas.openxmlformats.org/officeDocument/2006/relationships/hyperlink" Target="https://www.nice.org.uk/guidance/ng245/chapter/Recommendation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2147/prom.s12634" TargetMode="External"/><Relationship Id="rId5" Type="http://schemas.openxmlformats.org/officeDocument/2006/relationships/hyperlink" Target="https://doi.org/10.4187/respcare.04853" TargetMode="External"/><Relationship Id="rId4" Type="http://schemas.openxmlformats.org/officeDocument/2006/relationships/hyperlink" Target="https://respiratorylondon.co.uk/asthma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49275" y="1340768"/>
            <a:ext cx="8050709" cy="1584176"/>
          </a:xfrm>
        </p:spPr>
        <p:txBody>
          <a:bodyPr/>
          <a:lstStyle/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BMHP5032 Introduction to Physiology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Component 2 – Presentation 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Care Plan</a:t>
            </a:r>
          </a:p>
          <a:p>
            <a:pPr algn="l" eaLnBrk="1" hangingPunct="1"/>
            <a:endParaRPr lang="en-GB" altLang="en-US" sz="2800" b="1" dirty="0">
              <a:solidFill>
                <a:schemeClr val="bg1"/>
              </a:solidFill>
            </a:endParaRP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ID: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name: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Lecturer Name: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8061C0-74FC-8582-C89C-96FA23CFA1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7FB309-B998-ED50-EEF5-D577BF04AE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3917032"/>
          </a:xfrm>
        </p:spPr>
        <p:txBody>
          <a:bodyPr/>
          <a:lstStyle/>
          <a:p>
            <a:pPr marL="0" indent="0"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This presentation is organised accordingly from:</a:t>
            </a:r>
          </a:p>
          <a:p>
            <a:pPr algn="just">
              <a:lnSpc>
                <a:spcPct val="115000"/>
              </a:lnSpc>
              <a:spcAft>
                <a:spcPts val="800"/>
              </a:spcAft>
            </a:pPr>
            <a:r>
              <a:rPr lang="en-GB" sz="1800" dirty="0"/>
              <a:t>Introduction</a:t>
            </a:r>
          </a:p>
          <a:p>
            <a:pPr algn="just">
              <a:lnSpc>
                <a:spcPct val="115000"/>
              </a:lnSpc>
              <a:spcAft>
                <a:spcPts val="800"/>
              </a:spcAft>
            </a:pPr>
            <a:r>
              <a:rPr lang="en-GB" sz="1800" dirty="0"/>
              <a:t>Information about the person</a:t>
            </a:r>
          </a:p>
          <a:p>
            <a:pPr algn="just">
              <a:lnSpc>
                <a:spcPct val="115000"/>
              </a:lnSpc>
              <a:spcAft>
                <a:spcPts val="800"/>
              </a:spcAft>
            </a:pPr>
            <a:r>
              <a:rPr lang="en-GB" sz="1800" dirty="0">
                <a:cs typeface="Arial" panose="020B0604020202020204" pitchFamily="34" charset="0"/>
              </a:rPr>
              <a:t>Anatomy and Physiology</a:t>
            </a:r>
          </a:p>
          <a:p>
            <a:pPr algn="just">
              <a:lnSpc>
                <a:spcPct val="115000"/>
              </a:lnSpc>
              <a:spcAft>
                <a:spcPts val="800"/>
              </a:spcAft>
            </a:pPr>
            <a:r>
              <a:rPr lang="en-GB" sz="1800" dirty="0"/>
              <a:t>Care Plan</a:t>
            </a:r>
          </a:p>
          <a:p>
            <a:pPr algn="just">
              <a:lnSpc>
                <a:spcPct val="115000"/>
              </a:lnSpc>
              <a:spcAft>
                <a:spcPts val="800"/>
              </a:spcAft>
            </a:pPr>
            <a:r>
              <a:rPr lang="en-GB" sz="1800" dirty="0">
                <a:cs typeface="Arial" panose="020B0604020202020204" pitchFamily="34" charset="0"/>
              </a:rPr>
              <a:t>Risk factors</a:t>
            </a:r>
          </a:p>
          <a:p>
            <a:pPr algn="just">
              <a:lnSpc>
                <a:spcPct val="115000"/>
              </a:lnSpc>
              <a:spcAft>
                <a:spcPts val="800"/>
              </a:spcAft>
            </a:pPr>
            <a:r>
              <a:rPr lang="en-GB" sz="1800" dirty="0"/>
              <a:t>Recommendations</a:t>
            </a:r>
          </a:p>
          <a:p>
            <a:pPr algn="just">
              <a:lnSpc>
                <a:spcPct val="115000"/>
              </a:lnSpc>
              <a:spcAft>
                <a:spcPts val="800"/>
              </a:spcAft>
            </a:pPr>
            <a:r>
              <a:rPr lang="en-GB" sz="1800" dirty="0"/>
              <a:t>Conclusion</a:t>
            </a:r>
          </a:p>
          <a:p>
            <a:pPr algn="just">
              <a:lnSpc>
                <a:spcPct val="115000"/>
              </a:lnSpc>
              <a:spcAft>
                <a:spcPts val="800"/>
              </a:spcAft>
            </a:pPr>
            <a:r>
              <a:rPr lang="en-GB" sz="1800" dirty="0">
                <a:cs typeface="Arial" panose="020B0604020202020204" pitchFamily="34" charset="0"/>
              </a:rPr>
              <a:t>References</a:t>
            </a:r>
            <a:endParaRPr lang="en-GB" sz="1800" dirty="0"/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C31F77-8EBB-FCC6-97FD-410A2A4350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pic>
        <p:nvPicPr>
          <p:cNvPr id="6" name="Picture 5" descr="A magnifying glass over a blue circle&#10;&#10;Description automatically generated">
            <a:extLst>
              <a:ext uri="{FF2B5EF4-FFF2-40B4-BE49-F238E27FC236}">
                <a16:creationId xmlns:a16="http://schemas.microsoft.com/office/drawing/2014/main" id="{E5E4E8A6-DAFA-B923-0A63-8D419B7EA9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600201"/>
            <a:ext cx="3111500" cy="3086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82401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C3CB7-D278-A2A4-CAD1-A290CF81F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3600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63D4A8-101E-12D0-65B2-FF0482C77A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628800"/>
            <a:ext cx="5220072" cy="4411764"/>
          </a:xfrm>
        </p:spPr>
        <p:txBody>
          <a:bodyPr/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The presentation provides an outline for the care plan for the fictional adult patient that has been diagnosed with asthma.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A person is said to be asthmatic if their airways constrict, swell, and create excessive mucus 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</a:rPr>
              <a:t>(Mayo Clinic, 2025)</a:t>
            </a:r>
            <a:r>
              <a:rPr lang="en-GB" sz="1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Asthma is categorised as a chronic respiratory disease, which is prevalent in 7.2 million of the population in the United Kingdom (UK) 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</a:rPr>
              <a:t>(Asthma and Lung UK, 2024)</a:t>
            </a:r>
            <a:endParaRPr lang="en-GB" sz="14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1AD01A-35D6-54F1-21E7-C950B3125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pic>
        <p:nvPicPr>
          <p:cNvPr id="1026" name="Picture 2" descr="Asthma - Private Asthma Treatment - Respiratory London">
            <a:extLst>
              <a:ext uri="{FF2B5EF4-FFF2-40B4-BE49-F238E27FC236}">
                <a16:creationId xmlns:a16="http://schemas.microsoft.com/office/drawing/2014/main" id="{0561E33E-38CA-6313-07CD-BD19135867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208276"/>
            <a:ext cx="3393704" cy="3103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6EB6691-C2CA-8F8B-9CD0-6138FFDFECB7}"/>
              </a:ext>
            </a:extLst>
          </p:cNvPr>
          <p:cNvSpPr txBox="1"/>
          <p:nvPr/>
        </p:nvSpPr>
        <p:spPr>
          <a:xfrm>
            <a:off x="5652120" y="5030871"/>
            <a:ext cx="3726954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(Patel, 2025)</a:t>
            </a:r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10440280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1B7D8-FAFA-459E-E97E-26762F067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6048" y="-315416"/>
            <a:ext cx="8659936" cy="1366244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Information about the person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80F13-35A9-9D38-4535-EF0C49E149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1520" y="620688"/>
            <a:ext cx="4104456" cy="5328592"/>
          </a:xfrm>
        </p:spPr>
        <p:txBody>
          <a:bodyPr wrap="square" anchor="t">
            <a:normAutofit fontScale="92500" lnSpcReduction="20000"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500" kern="100" dirty="0">
                <a:effectLst/>
              </a:rPr>
              <a:t>Name: Ms L.M.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500" kern="100" dirty="0">
                <a:effectLst/>
              </a:rPr>
              <a:t>Age: 32 Years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500" kern="100" dirty="0">
                <a:effectLst/>
              </a:rPr>
              <a:t>Ethnicity: Black British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500" kern="100" dirty="0">
                <a:effectLst/>
              </a:rPr>
              <a:t>Job: Warehouse Worker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500" kern="100" dirty="0">
                <a:effectLst/>
              </a:rPr>
              <a:t>Living arrangement:</a:t>
            </a:r>
          </a:p>
          <a:p>
            <a:pPr lvl="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1500" kern="100" dirty="0">
                <a:effectLst/>
              </a:rPr>
              <a:t>Private rented flat</a:t>
            </a:r>
          </a:p>
          <a:p>
            <a:pPr lvl="0">
              <a:lnSpc>
                <a:spcPct val="150000"/>
              </a:lnSpc>
              <a:spcAft>
                <a:spcPts val="800"/>
              </a:spcAft>
              <a:buFont typeface="Courier New" panose="02070309020205020404" pitchFamily="49" charset="0"/>
              <a:buChar char="o"/>
            </a:pPr>
            <a:r>
              <a:rPr lang="en-GB" sz="1500" kern="100" dirty="0">
                <a:effectLst/>
              </a:rPr>
              <a:t>Living alone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500" kern="100" dirty="0">
                <a:effectLst/>
              </a:rPr>
              <a:t>Diagnosis: Moderate persistent asthma (diagnosis at age 12)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500" kern="100" dirty="0">
                <a:effectLst/>
              </a:rPr>
              <a:t> Recent symptoms:</a:t>
            </a:r>
          </a:p>
          <a:p>
            <a:pPr>
              <a:lnSpc>
                <a:spcPct val="150000"/>
              </a:lnSpc>
              <a:spcAft>
                <a:spcPts val="800"/>
              </a:spcAft>
              <a:buFont typeface="Courier New" panose="02070309020205020404" pitchFamily="49" charset="0"/>
              <a:buChar char="o"/>
            </a:pPr>
            <a:r>
              <a:rPr lang="en-GB" sz="1500" kern="100" dirty="0">
                <a:effectLst/>
              </a:rPr>
              <a:t> Breathlessness, nocturnal symptoms, and frequent use of Short-Acting Beta-2 Agonist (SABA) medications, like salbutamol (Ventolin)</a:t>
            </a:r>
          </a:p>
          <a:p>
            <a:pPr>
              <a:lnSpc>
                <a:spcPct val="90000"/>
              </a:lnSpc>
              <a:spcAft>
                <a:spcPts val="800"/>
              </a:spcAft>
              <a:buFont typeface="Courier New" panose="02070309020205020404" pitchFamily="49" charset="0"/>
              <a:buChar char="o"/>
            </a:pPr>
            <a:endParaRPr lang="en-GB" sz="1300" kern="100" dirty="0">
              <a:effectLst/>
            </a:endParaRPr>
          </a:p>
        </p:txBody>
      </p:sp>
      <p:pic>
        <p:nvPicPr>
          <p:cNvPr id="7" name="Graphic 6" descr="Female Profile with solid fill">
            <a:extLst>
              <a:ext uri="{FF2B5EF4-FFF2-40B4-BE49-F238E27FC236}">
                <a16:creationId xmlns:a16="http://schemas.microsoft.com/office/drawing/2014/main" id="{B6AE4C33-910A-5C0E-8211-97743AD7CD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967510" y="1196752"/>
            <a:ext cx="3989040" cy="3989040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A468CE-6AEE-EAD3-595F-267F232355D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961547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Anatomy and Physiology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C35443-F263-7B57-2247-B900E4E8B7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48064" y="1556792"/>
            <a:ext cx="3995936" cy="4330566"/>
          </a:xfrm>
        </p:spPr>
        <p:txBody>
          <a:bodyPr wrap="square" anchor="t">
            <a:normAutofit fontScale="70000" lnSpcReduction="20000"/>
          </a:bodyPr>
          <a:lstStyle/>
          <a:p>
            <a:pPr>
              <a:lnSpc>
                <a:spcPct val="170000"/>
              </a:lnSpc>
              <a:spcAft>
                <a:spcPts val="800"/>
              </a:spcAft>
            </a:pPr>
            <a:r>
              <a:rPr lang="en-GB" sz="2000" kern="100" dirty="0">
                <a:effectLst/>
              </a:rPr>
              <a:t>Respiratory System Parts:</a:t>
            </a:r>
          </a:p>
          <a:p>
            <a:pPr marL="0" indent="0">
              <a:lnSpc>
                <a:spcPct val="170000"/>
              </a:lnSpc>
              <a:spcAft>
                <a:spcPts val="800"/>
              </a:spcAft>
              <a:buNone/>
            </a:pPr>
            <a:r>
              <a:rPr lang="en-GB" sz="2000" kern="100" dirty="0">
                <a:effectLst/>
              </a:rPr>
              <a:t>Trachea → bronchi → bronchioles → alveoli</a:t>
            </a:r>
          </a:p>
          <a:p>
            <a:pPr marL="0" indent="0">
              <a:lnSpc>
                <a:spcPct val="170000"/>
              </a:lnSpc>
              <a:spcAft>
                <a:spcPts val="800"/>
              </a:spcAft>
              <a:buNone/>
            </a:pPr>
            <a:r>
              <a:rPr lang="en-GB" sz="2000" kern="100" dirty="0">
                <a:effectLst/>
              </a:rPr>
              <a:t>Lungs and Diaphragm etc.</a:t>
            </a:r>
          </a:p>
          <a:p>
            <a:pPr>
              <a:lnSpc>
                <a:spcPct val="170000"/>
              </a:lnSpc>
              <a:spcAft>
                <a:spcPts val="800"/>
              </a:spcAft>
            </a:pPr>
            <a:endParaRPr lang="en-GB" sz="2000" kern="100" dirty="0">
              <a:effectLst/>
            </a:endParaRPr>
          </a:p>
          <a:p>
            <a:pPr>
              <a:lnSpc>
                <a:spcPct val="170000"/>
              </a:lnSpc>
              <a:spcAft>
                <a:spcPts val="800"/>
              </a:spcAft>
            </a:pPr>
            <a:r>
              <a:rPr lang="en-GB" sz="2000" kern="100" dirty="0">
                <a:effectLst/>
              </a:rPr>
              <a:t>Normal functioning: </a:t>
            </a:r>
          </a:p>
          <a:p>
            <a:pPr marL="0" indent="0">
              <a:lnSpc>
                <a:spcPct val="170000"/>
              </a:lnSpc>
              <a:spcAft>
                <a:spcPts val="800"/>
              </a:spcAft>
              <a:buNone/>
            </a:pP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   (Omron Healthcare, 2019)</a:t>
            </a:r>
            <a:endParaRPr lang="en-GB" sz="1600" kern="100" dirty="0">
              <a:effectLst/>
            </a:endParaRPr>
          </a:p>
          <a:p>
            <a:pPr marL="0" indent="0">
              <a:lnSpc>
                <a:spcPct val="170000"/>
              </a:lnSpc>
              <a:spcAft>
                <a:spcPts val="800"/>
              </a:spcAft>
              <a:buNone/>
            </a:pPr>
            <a:r>
              <a:rPr lang="en-GB" sz="2000" kern="100" dirty="0">
                <a:effectLst/>
              </a:rPr>
              <a:t>Air moves freely in the airways</a:t>
            </a:r>
          </a:p>
          <a:p>
            <a:pPr marL="0" indent="0">
              <a:lnSpc>
                <a:spcPct val="170000"/>
              </a:lnSpc>
              <a:spcAft>
                <a:spcPts val="800"/>
              </a:spcAft>
              <a:buNone/>
            </a:pPr>
            <a:r>
              <a:rPr lang="en-GB" sz="2000" kern="100" dirty="0">
                <a:effectLst/>
              </a:rPr>
              <a:t>Gas exchange is conducted at alveoli</a:t>
            </a:r>
          </a:p>
          <a:p>
            <a:pPr marL="0" indent="0">
              <a:lnSpc>
                <a:spcPct val="170000"/>
              </a:lnSpc>
              <a:spcAft>
                <a:spcPts val="800"/>
              </a:spcAft>
              <a:buNone/>
            </a:pPr>
            <a:r>
              <a:rPr lang="en-GB" sz="2000" kern="100" dirty="0">
                <a:effectLst/>
              </a:rPr>
              <a:t>Smooth muscles control air passage sizes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endParaRPr lang="en-GB" sz="2000" kern="100" dirty="0">
              <a:effectLst/>
            </a:endParaRPr>
          </a:p>
        </p:txBody>
      </p:sp>
      <p:sp>
        <p:nvSpPr>
          <p:cNvPr id="2057" name="Slide Number Placeholder 5">
            <a:extLst>
              <a:ext uri="{FF2B5EF4-FFF2-40B4-BE49-F238E27FC236}">
                <a16:creationId xmlns:a16="http://schemas.microsoft.com/office/drawing/2014/main" id="{035F9AF3-406E-D296-288F-C1030CE89B7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/>
              <a:pPr>
                <a:spcAft>
                  <a:spcPts val="600"/>
                </a:spcAft>
                <a:defRPr/>
              </a:pPr>
              <a:t>5</a:t>
            </a:fld>
            <a:endParaRPr lang="en-GB" altLang="en-US"/>
          </a:p>
        </p:txBody>
      </p:sp>
      <p:pic>
        <p:nvPicPr>
          <p:cNvPr id="5" name="Picture 4" descr="A diagram of the human body&#10;&#10;Description automatically generated">
            <a:extLst>
              <a:ext uri="{FF2B5EF4-FFF2-40B4-BE49-F238E27FC236}">
                <a16:creationId xmlns:a16="http://schemas.microsoft.com/office/drawing/2014/main" id="{E2CE204C-EE0B-E47C-55A7-BD49C9B5EF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301713"/>
            <a:ext cx="4681215" cy="417160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322B2E4-2846-F38A-66B6-A16450477BA9}"/>
              </a:ext>
            </a:extLst>
          </p:cNvPr>
          <p:cNvSpPr txBox="1"/>
          <p:nvPr/>
        </p:nvSpPr>
        <p:spPr>
          <a:xfrm>
            <a:off x="1619672" y="5402471"/>
            <a:ext cx="45720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(Mayo Clinic, 2025)</a:t>
            </a:r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7117341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924A3-1440-EE2D-BFA7-E4E87ED06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sz="3600" b="1" dirty="0"/>
              <a:t>Care Plan (1/3)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34F549-6873-A292-8A34-6B47A51402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579296" cy="3917032"/>
          </a:xfrm>
        </p:spPr>
        <p:txBody>
          <a:bodyPr/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Ms L.M.</a:t>
            </a:r>
            <a:r>
              <a:rPr lang="en-GB" sz="1400" dirty="0">
                <a:effectLst/>
                <a:ea typeface="Aptos" panose="020B0004020202020204" pitchFamily="34" charset="0"/>
              </a:rPr>
              <a:t> leads a sedentary life without any exercise.</a:t>
            </a:r>
            <a:endParaRPr lang="en-GB" sz="1400" dirty="0">
              <a:ea typeface="Aptos" panose="020B00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400" dirty="0">
                <a:ea typeface="Aptos" panose="020B0004020202020204" pitchFamily="34" charset="0"/>
              </a:rPr>
              <a:t>Eats a </a:t>
            </a:r>
            <a:r>
              <a:rPr lang="en-GB" sz="1400" dirty="0">
                <a:effectLst/>
                <a:ea typeface="Aptos" panose="020B0004020202020204" pitchFamily="34" charset="0"/>
              </a:rPr>
              <a:t>diet with lots of processed foods which can lead to being overweight.</a:t>
            </a:r>
            <a:endParaRPr lang="en-GB" sz="1400" dirty="0">
              <a:ea typeface="Aptos" panose="020B00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400" dirty="0">
                <a:effectLst/>
              </a:rPr>
              <a:t>Occasional dust exposure in the occupational environment.</a:t>
            </a:r>
            <a:endParaRPr lang="en-GB" sz="1400" dirty="0"/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400" dirty="0">
                <a:effectLst/>
              </a:rPr>
              <a:t>He uses a salbutamol inhaler regularly but forgets to use his ICS inhaler.</a:t>
            </a:r>
            <a:endParaRPr lang="en-GB" sz="1400" dirty="0"/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400" dirty="0">
                <a:effectLst/>
              </a:rPr>
              <a:t>Sleep interference due to wheezing episodes during sleep (nocturnal</a:t>
            </a:r>
            <a:endParaRPr lang="en-GB" sz="1400" dirty="0"/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400" dirty="0">
                <a:effectLst/>
              </a:rPr>
              <a:t>Socially consumes alcohol during weekends.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400" dirty="0">
                <a:effectLst/>
              </a:rPr>
              <a:t> Work-related stress tends to exacerbate symptoms. </a:t>
            </a:r>
            <a:endParaRPr lang="en-GB" sz="14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6DEE0F-0A02-6D68-23C0-0B77EC1F30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709468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9B926-B65F-3EB5-92BB-DC40BD793F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sz="3600" b="1" dirty="0"/>
              <a:t>Care Plan (2/3)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F15D2E-B843-1BFC-9C28-E4C39C9B0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9D1E96B-7332-0742-89DD-11D3402223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844824"/>
            <a:ext cx="4474840" cy="4242688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GB" sz="1400" dirty="0">
                <a:effectLst/>
                <a:ea typeface="Aptos" panose="020B0004020202020204" pitchFamily="34" charset="0"/>
              </a:rPr>
              <a:t>Carries boxes for 8–10-hour periods in a dusty environment.</a:t>
            </a:r>
            <a:endParaRPr lang="en-GB" sz="1400" dirty="0">
              <a:ea typeface="Aptos" panose="020B00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400" dirty="0">
                <a:effectLst/>
                <a:ea typeface="Aptos" panose="020B0004020202020204" pitchFamily="34" charset="0"/>
              </a:rPr>
              <a:t>Wakes up early and misses breakfast.</a:t>
            </a:r>
            <a:endParaRPr lang="en-GB" sz="1400" dirty="0">
              <a:ea typeface="Aptos" panose="020B00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400" dirty="0">
                <a:effectLst/>
              </a:rPr>
              <a:t>Utilises an inhaler for relief before going to work but fails to use a preventer inhaler.</a:t>
            </a:r>
            <a:endParaRPr lang="en-GB" sz="1400" dirty="0"/>
          </a:p>
          <a:p>
            <a:pPr algn="just">
              <a:lnSpc>
                <a:spcPct val="150000"/>
              </a:lnSpc>
            </a:pPr>
            <a:r>
              <a:rPr lang="en-GB" sz="1400" dirty="0">
                <a:effectLst/>
              </a:rPr>
              <a:t>Commutes using by walking; this leads to fatigue.</a:t>
            </a:r>
            <a:endParaRPr lang="en-GB" sz="1400" dirty="0"/>
          </a:p>
          <a:p>
            <a:pPr algn="just">
              <a:lnSpc>
                <a:spcPct val="150000"/>
              </a:lnSpc>
            </a:pPr>
            <a:r>
              <a:rPr lang="en-GB" sz="1400" dirty="0">
                <a:effectLst/>
              </a:rPr>
              <a:t>Lives alone in an apartment dwelling with potential mould exposure.</a:t>
            </a:r>
            <a:endParaRPr lang="en-GB" sz="1400" dirty="0"/>
          </a:p>
          <a:p>
            <a:pPr algn="just">
              <a:lnSpc>
                <a:spcPct val="150000"/>
              </a:lnSpc>
            </a:pPr>
            <a:r>
              <a:rPr lang="en-GB" sz="1400" dirty="0">
                <a:effectLst/>
              </a:rPr>
              <a:t>Low levels of physical activity with a strong reliance on convenience foods (fast foods)</a:t>
            </a:r>
          </a:p>
          <a:p>
            <a:endParaRPr lang="en-US" sz="18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354056E-BAD3-BB75-8D2F-A22761AB3A07}"/>
              </a:ext>
            </a:extLst>
          </p:cNvPr>
          <p:cNvSpPr txBox="1"/>
          <p:nvPr/>
        </p:nvSpPr>
        <p:spPr>
          <a:xfrm>
            <a:off x="457200" y="1537047"/>
            <a:ext cx="419826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Ms L.M.</a:t>
            </a:r>
            <a:r>
              <a:rPr lang="en-GB" sz="1400" dirty="0">
                <a:solidFill>
                  <a:srgbClr val="172B4D"/>
                </a:solidFill>
                <a:effectLst/>
                <a:latin typeface="+mn-lt"/>
                <a:ea typeface="Aptos" panose="020B0004020202020204" pitchFamily="34" charset="0"/>
              </a:rPr>
              <a:t> </a:t>
            </a:r>
            <a:r>
              <a:rPr lang="en-US" sz="1400" dirty="0">
                <a:latin typeface="+mn-lt"/>
              </a:rPr>
              <a:t>does the following as an everyday routine,</a:t>
            </a:r>
          </a:p>
        </p:txBody>
      </p:sp>
      <p:pic>
        <p:nvPicPr>
          <p:cNvPr id="11" name="Picture 10" descr="A doctor examining a patient&#10;&#10;Description automatically generated">
            <a:extLst>
              <a:ext uri="{FF2B5EF4-FFF2-40B4-BE49-F238E27FC236}">
                <a16:creationId xmlns:a16="http://schemas.microsoft.com/office/drawing/2014/main" id="{CDF51743-B580-398A-28EE-BCB1CB64FBD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1" y="1545431"/>
            <a:ext cx="3754760" cy="3798899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BC8E525-7C4D-7FA5-AE3C-0D2A67767049}"/>
              </a:ext>
            </a:extLst>
          </p:cNvPr>
          <p:cNvSpPr txBox="1"/>
          <p:nvPr/>
        </p:nvSpPr>
        <p:spPr>
          <a:xfrm>
            <a:off x="5436096" y="5290061"/>
            <a:ext cx="45720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(</a:t>
            </a:r>
            <a:r>
              <a:rPr lang="en-GB" sz="11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SimpleNursing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2023)</a:t>
            </a:r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4254894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E0124-C10B-2C22-8E26-7781C9788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sz="3600" b="1" dirty="0"/>
              <a:t>Care Plan (3/3)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DB334-A7AC-B263-B902-D885AE203F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686800" cy="3917032"/>
          </a:xfrm>
        </p:spPr>
        <p:txBody>
          <a:bodyPr/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14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The following are the ethical and considered communications used in the treatment or care for Asthma: </a:t>
            </a:r>
            <a:endParaRPr lang="en-GB" sz="1400" kern="100" dirty="0"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4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Speak in a patient-centred manner 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(Press, 2011)</a:t>
            </a:r>
            <a:endParaRPr lang="en-GB" sz="1400" kern="100" dirty="0">
              <a:effectLst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4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Respecting consent and confidentiality 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(</a:t>
            </a:r>
            <a:r>
              <a:rPr lang="en-GB" sz="1400" b="0" i="0" u="none" strike="noStrike" dirty="0" err="1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Kulakiewicz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 and Powell, 2022)</a:t>
            </a:r>
            <a:endParaRPr lang="en-GB" sz="1400" kern="100" dirty="0">
              <a:effectLst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4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Provide culturally responsive teaching 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(</a:t>
            </a:r>
            <a:r>
              <a:rPr lang="en-GB" sz="1400" b="0" i="0" u="none" strike="noStrike" dirty="0" err="1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Poureslami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 et al., 2016)</a:t>
            </a:r>
            <a:r>
              <a:rPr lang="en-GB" sz="14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</a:p>
          <a:p>
            <a:pPr algn="just">
              <a:lnSpc>
                <a:spcPct val="150000"/>
              </a:lnSpc>
            </a:pPr>
            <a:r>
              <a:rPr lang="en-GB" sz="14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Autonomy of patient decisions 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(</a:t>
            </a:r>
            <a:r>
              <a:rPr lang="en-GB" sz="1400" b="0" i="0" u="none" strike="noStrike" dirty="0" err="1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Sadik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 </a:t>
            </a:r>
            <a:r>
              <a:rPr lang="en-GB" sz="1400" b="0" i="0" u="none" strike="noStrike" dirty="0" err="1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Abdulwehab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 and </a:t>
            </a:r>
            <a:r>
              <a:rPr lang="en-GB" sz="1400" b="0" i="0" u="none" strike="noStrike" dirty="0" err="1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Frezer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 </a:t>
            </a:r>
            <a:r>
              <a:rPr lang="en-GB" sz="1400" b="0" i="0" u="none" strike="noStrike" dirty="0" err="1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Kedir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, 2024)</a:t>
            </a:r>
            <a:endParaRPr lang="en-GB" sz="1400" kern="100" dirty="0">
              <a:effectLst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4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Provide a written Personal Asthma Action Plan (PAAP) 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(Asthma and Lung UK, 2024)</a:t>
            </a:r>
            <a:endParaRPr lang="en-GB" sz="1400" kern="100" dirty="0">
              <a:effectLst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2ED7D4-D58E-B110-D734-7BC6B27314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183092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-2369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Risk factors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6307EA7-00DA-7750-8609-7051118EDC2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13185" y="1196751"/>
            <a:ext cx="3898776" cy="4464497"/>
          </a:xfrm>
        </p:spPr>
        <p:txBody>
          <a:bodyPr wrap="square" anchor="t">
            <a:normAutofit lnSpcReduction="10000"/>
          </a:bodyPr>
          <a:lstStyle/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kern="100" dirty="0">
                <a:effectLst/>
              </a:rPr>
              <a:t>The following are risk factors resulting in Ms. LM.’s asthma case still persisting.</a:t>
            </a: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kern="100" dirty="0">
                <a:effectLst/>
              </a:rPr>
              <a:t>Environmental factors: moulds around her walls in her apartment</a:t>
            </a: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kern="100" dirty="0">
                <a:effectLst/>
              </a:rPr>
              <a:t>Allergies: pollen and dust, as it causes her to cough a lot.</a:t>
            </a: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kern="100" dirty="0">
                <a:effectLst/>
              </a:rPr>
              <a:t>Workplace exposure: dust, cold temperatures and exposure to cleaning chemicals.</a:t>
            </a: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kern="100" dirty="0">
                <a:effectLst/>
              </a:rPr>
              <a:t>Lifestyle factors: low physical activity, BMI = 29 (overweight), stress and irregular sleep habits.</a:t>
            </a:r>
          </a:p>
        </p:txBody>
      </p:sp>
      <p:pic>
        <p:nvPicPr>
          <p:cNvPr id="5" name="Picture 4" descr="A diagram of a person smoking a cigarette&#10;&#10;Description automatically generated">
            <a:extLst>
              <a:ext uri="{FF2B5EF4-FFF2-40B4-BE49-F238E27FC236}">
                <a16:creationId xmlns:a16="http://schemas.microsoft.com/office/drawing/2014/main" id="{153E3ED9-DBBC-9143-1AAD-742B1C19D7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6917" y="1475377"/>
            <a:ext cx="4747571" cy="3393784"/>
          </a:xfrm>
          <a:prstGeom prst="rect">
            <a:avLst/>
          </a:prstGeom>
          <a:noFill/>
        </p:spPr>
      </p:pic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7730EBE4-5436-9DBE-D54C-49974E23210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/>
              <a:pPr>
                <a:spcAft>
                  <a:spcPts val="600"/>
                </a:spcAft>
                <a:defRPr/>
              </a:pPr>
              <a:t>9</a:t>
            </a:fld>
            <a:endParaRPr lang="en-GB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2BE4E63-BFB3-6868-EE3D-D539BC2087F9}"/>
              </a:ext>
            </a:extLst>
          </p:cNvPr>
          <p:cNvSpPr txBox="1"/>
          <p:nvPr/>
        </p:nvSpPr>
        <p:spPr>
          <a:xfrm>
            <a:off x="4932040" y="5013291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(Kuruvilla et al., 2019)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87273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0FCB6-E8B5-E668-6859-562592213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3752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34A5C-AEA4-8C87-D5EF-1CD835079D1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908720"/>
            <a:ext cx="4038600" cy="4752528"/>
          </a:xfrm>
        </p:spPr>
        <p:txBody>
          <a:bodyPr wrap="square" anchor="t">
            <a:normAutofit fontScale="77500" lnSpcReduction="20000"/>
          </a:bodyPr>
          <a:lstStyle/>
          <a:p>
            <a:pPr marL="342900" lvl="0" indent="-342900">
              <a:lnSpc>
                <a:spcPct val="150000"/>
              </a:lnSpc>
              <a:buFont typeface="Aptos" panose="020B0004020202020204" pitchFamily="34" charset="0"/>
              <a:buChar char="•"/>
            </a:pPr>
            <a:endParaRPr lang="en-GB" sz="1400" kern="100" dirty="0">
              <a:effectLst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800" kern="100" dirty="0">
                <a:effectLst/>
              </a:rPr>
              <a:t>In line with the NICE </a:t>
            </a:r>
            <a:r>
              <a:rPr lang="en-GB" sz="1800" b="0" i="0" u="none" strike="noStrike" dirty="0">
                <a:solidFill>
                  <a:srgbClr val="0E0E0E"/>
                </a:solidFill>
                <a:effectLst/>
              </a:rPr>
              <a:t>NG245</a:t>
            </a:r>
            <a:r>
              <a:rPr lang="en-GB" sz="1800" kern="100" dirty="0">
                <a:effectLst/>
              </a:rPr>
              <a:t> stepwise approach: </a:t>
            </a:r>
            <a:r>
              <a:rPr lang="en-GB" sz="1800" b="0" i="0" u="none" strike="noStrike" dirty="0">
                <a:effectLst/>
              </a:rPr>
              <a:t>(National Institute for Health and Care Excellence, 2024)</a:t>
            </a:r>
            <a:endParaRPr lang="en-GB" sz="1800" kern="100" dirty="0">
              <a:effectLst/>
            </a:endParaRPr>
          </a:p>
          <a:p>
            <a:pPr marL="0" lvl="0" indent="0">
              <a:lnSpc>
                <a:spcPct val="150000"/>
              </a:lnSpc>
              <a:buNone/>
            </a:pPr>
            <a:endParaRPr lang="en-GB" sz="1800" kern="100" dirty="0"/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ICS/formoterol as needed (AIR) instead of SABA.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SABA monotherapy should be avoided.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If symptoms persist, try MART (ICS/formoterol maintenance and relief therapy).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Review inhaler use prior to increasing medication.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Add other alternatives such as LTRA/montelukast only if uncontrolled.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Furnish a Personalised Asthma Action Plan and undertake regular reviews.</a:t>
            </a:r>
          </a:p>
        </p:txBody>
      </p:sp>
      <p:pic>
        <p:nvPicPr>
          <p:cNvPr id="9" name="Picture 8" descr="A group of hands holding up signs&#10;&#10;Description automatically generated">
            <a:extLst>
              <a:ext uri="{FF2B5EF4-FFF2-40B4-BE49-F238E27FC236}">
                <a16:creationId xmlns:a16="http://schemas.microsoft.com/office/drawing/2014/main" id="{194F0E10-BC5E-5F52-0F06-1141A8AB89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988840"/>
            <a:ext cx="4038600" cy="2761930"/>
          </a:xfrm>
          <a:prstGeom prst="rect">
            <a:avLst/>
          </a:prstGeom>
          <a:noFill/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1D60C8-0E6D-5493-15CC-220B5D39BED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27668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8604B-AC6B-0846-C825-2BEC86565B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Conclusion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8C4224-F958-CB66-7629-688D5AD53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435280" cy="3917032"/>
          </a:xfrm>
        </p:spPr>
        <p:txBody>
          <a:bodyPr/>
          <a:lstStyle/>
          <a:p>
            <a:pPr algn="just">
              <a:lnSpc>
                <a:spcPct val="115000"/>
              </a:lnSpc>
              <a:spcAft>
                <a:spcPts val="800"/>
              </a:spcAft>
            </a:pPr>
            <a:r>
              <a:rPr lang="en-GB" sz="14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This care plan describes how asthma influences airway physiology and personal approaches to help Ms LM in her current condition. </a:t>
            </a:r>
          </a:p>
          <a:p>
            <a:pPr algn="just">
              <a:lnSpc>
                <a:spcPct val="115000"/>
              </a:lnSpc>
              <a:spcAft>
                <a:spcPts val="800"/>
              </a:spcAft>
            </a:pPr>
            <a:endParaRPr lang="en-GB" sz="1400" kern="100" dirty="0">
              <a:effectLst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</a:pPr>
            <a:r>
              <a:rPr lang="en-GB" sz="14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By increasing medication compliance and addressing lifestyle and work-related factors, Michael would be able to better manage his condition.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D03137-7AB2-2A5E-B86B-FAB9F630A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785443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4085575-4426-A9AB-0F8A-7A51209EE3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2750" y="1196752"/>
            <a:ext cx="8229600" cy="3917032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Asthma and Lung UK (2024).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</a:rPr>
              <a:t>Asthma action plans and guidance notes for HCPs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. Available at: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hlinkClick r:id="rId2"/>
              </a:rPr>
              <a:t>https://www.asthmaandlung.org.uk/healthcare-professionals/adult-asthma/AAPs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(Accessed: 8 December 2025).</a:t>
            </a:r>
          </a:p>
          <a:p>
            <a:pPr>
              <a:lnSpc>
                <a:spcPct val="150000"/>
              </a:lnSpc>
            </a:pP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Asthma and Lung UK (2024)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</a:rPr>
              <a:t>What Is Asthma?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  Available at: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hlinkClick r:id="rId3"/>
              </a:rPr>
              <a:t>https://www.asthmaandlung.org.uk/conditions/asthma/what-asthma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(Accessed: 8 December 2025).</a:t>
            </a:r>
          </a:p>
          <a:p>
            <a:pPr>
              <a:lnSpc>
                <a:spcPct val="150000"/>
              </a:lnSpc>
            </a:pP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Britannica (2022)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</a:rPr>
              <a:t>Learn about the Structure of the Human Respiratory System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. Available at: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hlinkClick r:id="rId4"/>
              </a:rPr>
              <a:t>https://www.britannica.com/summary/human-respiratory-system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(Accessed: 8 December 2025).</a:t>
            </a:r>
          </a:p>
          <a:p>
            <a:pPr>
              <a:lnSpc>
                <a:spcPct val="150000"/>
              </a:lnSpc>
            </a:pP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Kulakiewicz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, A. and Powell, T. (2022)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</a:rPr>
              <a:t>Patient Health records: Access, Sharing and Confidentiality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. Available at: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hlinkClick r:id="rId5"/>
              </a:rPr>
              <a:t>https://researchbriefings.files.parliament.uk/documents/SN07103/SN07103.pdf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(Accessed: 7 December 2025).</a:t>
            </a:r>
          </a:p>
          <a:p>
            <a:pPr>
              <a:lnSpc>
                <a:spcPct val="150000"/>
              </a:lnSpc>
            </a:pP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Kuruvilla, M.E.,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Vanijcharoenkarn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, K., Shih, J.A. and Lee, F.E.-H. (2019) Epidemiology and risk factors for asthma.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</a:rPr>
              <a:t>Respiratory Medicine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,149, pp.16–22.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doi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: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hlinkClick r:id="rId6"/>
              </a:rPr>
              <a:t>https://doi.org/10.1016/j.rmed.2019.01.014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(Accessed: 6 December 2025). </a:t>
            </a:r>
          </a:p>
          <a:p>
            <a:pPr>
              <a:lnSpc>
                <a:spcPct val="150000"/>
              </a:lnSpc>
            </a:pP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Mayo Clinic (2025)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</a:rPr>
              <a:t>Asthma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. Available at: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hlinkClick r:id="rId7"/>
              </a:rPr>
              <a:t>https://www.mayoclinic.org/diseases-conditions/asthma/symptoms-causes/syc-20369653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(Accessed: 8 December 2025).</a:t>
            </a:r>
          </a:p>
          <a:p>
            <a:pPr algn="l"/>
            <a:endParaRPr lang="en-GB" sz="1200" b="0" i="0" u="none" strike="noStrike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10010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6BE4B6-777E-01CF-1EB0-9D1450F098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3917032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National Institute for Health and Care Excellence (2024)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</a:rPr>
              <a:t>Recommendations, Asthma: diagnosis, Monitoring and Chronic Asthma Management (BTS, NICE, SIGN) | Guidance | NICE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. Available at: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hlinkClick r:id="rId2"/>
              </a:rPr>
              <a:t>https://www.nice.org.uk/guidance/ng245/chapter/Recommendations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 (Accessed: 7 December 2025).</a:t>
            </a:r>
          </a:p>
          <a:p>
            <a:pPr>
              <a:lnSpc>
                <a:spcPct val="150000"/>
              </a:lnSpc>
            </a:pP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Omron Healthcare (2019)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</a:rPr>
              <a:t>Respiratory System: Functions, Facts, Organs &amp; Diseases, OMRON UK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. Available at: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hlinkClick r:id="rId3"/>
              </a:rPr>
              <a:t>https://www.omron-healthcare.co.uk/health-and-lifestyle/respiratory-system-functions-facts-organs-diseases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(Accessed: 8 December 2025).</a:t>
            </a:r>
          </a:p>
          <a:p>
            <a:pPr>
              <a:lnSpc>
                <a:spcPct val="150000"/>
              </a:lnSpc>
            </a:pP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Patel,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Dr.A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. (2025)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</a:rPr>
              <a:t>Asthma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. Available at: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hlinkClick r:id="rId4"/>
              </a:rPr>
              <a:t>https://respiratorylondon.co.uk/asthma/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(Accessed: 8 December 2025).</a:t>
            </a:r>
          </a:p>
          <a:p>
            <a:pPr>
              <a:lnSpc>
                <a:spcPct val="150000"/>
              </a:lnSpc>
            </a:pP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Poureslami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, I., Shum, J.,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Nimmon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, L. and FitzGerald, J.M. (2016) Culturally Specific Evaluation of Inhaler Techniques in Asthma.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</a:rPr>
              <a:t>Respiratory Care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, 61(12), pp.1588–1596.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doi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: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hlinkClick r:id="rId5"/>
              </a:rPr>
              <a:t>https://doi.org/10.4187/respcare.04853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(Accessed: 7 December 2025).</a:t>
            </a:r>
          </a:p>
          <a:p>
            <a:pPr>
              <a:lnSpc>
                <a:spcPct val="150000"/>
              </a:lnSpc>
            </a:pP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Press, V. (2011) Patient-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centered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Care and Its Effect on Outcomes in the Treatment of Asthma.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</a:rPr>
              <a:t>Patient Related Outcome Measures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, 2(9), p.81.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doi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: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hlinkClick r:id="rId6"/>
              </a:rPr>
              <a:t>https://doi.org/10.2147/prom.s12634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(Accessed: 6 December 2025).</a:t>
            </a:r>
          </a:p>
          <a:p>
            <a:pPr>
              <a:lnSpc>
                <a:spcPct val="150000"/>
              </a:lnSpc>
            </a:pP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Sadik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Abdulwehab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and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Frezer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Kedir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(2024) Patient autonomy in self-managing their bronchial asthma exacerbation and its associated factors, 2024.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</a:rPr>
              <a:t>Frontiers in Allergy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, 5.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doi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: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hlinkClick r:id="rId7"/>
              </a:rPr>
              <a:t>https://doi.org/10.3389/falgy.2024.1483897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(Accessed: 7 December 2025).</a:t>
            </a:r>
          </a:p>
          <a:p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SimpleNursing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(2023)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</a:rPr>
              <a:t>Nursing Diagnosis for Acute Pain and Nursing Care Plan - </a:t>
            </a:r>
            <a:r>
              <a:rPr lang="en-GB" sz="1200" b="0" i="1" u="none" strike="noStrike" dirty="0" err="1">
                <a:solidFill>
                  <a:srgbClr val="000000"/>
                </a:solidFill>
                <a:effectLst/>
              </a:rPr>
              <a:t>SimpleNursing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. Available at: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hlinkClick r:id="rId8"/>
              </a:rPr>
              <a:t>https://simplenursing.com/nursing-care-plans/nursing-care-plans-acute-pain/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 (Accessed: 7 December 2025).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520956-8244-8F3F-C4DA-3D5DC4E191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E2EA6D-D541-E9FB-253B-38EB9C50D7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9152476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306</TotalTime>
  <Words>1320</Words>
  <Application>Microsoft Office PowerPoint</Application>
  <PresentationFormat>On-screen Show (4:3)</PresentationFormat>
  <Paragraphs>117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Aptos</vt:lpstr>
      <vt:lpstr>Arial</vt:lpstr>
      <vt:lpstr>Courier New</vt:lpstr>
      <vt:lpstr>Myriad Pro</vt:lpstr>
      <vt:lpstr>Verdana</vt:lpstr>
      <vt:lpstr>20140311PresentationUWTSDTemplate</vt:lpstr>
      <vt:lpstr>PowerPoint Presentation</vt:lpstr>
      <vt:lpstr>overview</vt:lpstr>
      <vt:lpstr>Introduction</vt:lpstr>
      <vt:lpstr>Information about the person</vt:lpstr>
      <vt:lpstr>Anatomy and Physiology</vt:lpstr>
      <vt:lpstr>Care Plan (1/3)</vt:lpstr>
      <vt:lpstr>Care Plan (2/3)</vt:lpstr>
      <vt:lpstr>Care Plan (3/3) </vt:lpstr>
      <vt:lpstr>Risk factors</vt:lpstr>
      <vt:lpstr>Recommendations</vt:lpstr>
      <vt:lpstr>Conclusion</vt:lpstr>
      <vt:lpstr>References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orinthia stevens</cp:lastModifiedBy>
  <cp:revision>231</cp:revision>
  <cp:lastPrinted>2018-07-09T15:27:01Z</cp:lastPrinted>
  <dcterms:created xsi:type="dcterms:W3CDTF">2002-10-07T19:43:58Z</dcterms:created>
  <dcterms:modified xsi:type="dcterms:W3CDTF">2025-12-08T18:06:56Z</dcterms:modified>
</cp:coreProperties>
</file>