
<file path=[Content_Types].xml><?xml version="1.0" encoding="utf-8"?>
<Types xmlns="http://schemas.openxmlformats.org/package/2006/content-types">
  <Default Extension="jpe"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0" r:id="rId5"/>
    <p:sldId id="261" r:id="rId6"/>
    <p:sldId id="262"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018483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0004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229118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65943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030F30E-D115-458B-94CE-A0C62B04E3E0}"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101004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030F30E-D115-458B-94CE-A0C62B04E3E0}"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98807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30F30E-D115-458B-94CE-A0C62B04E3E0}"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2033709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06456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426889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887869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8938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687872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493971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434983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929413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71532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030F30E-D115-458B-94CE-A0C62B04E3E0}" type="datetimeFigureOut">
              <a:rPr lang="en-GB" smtClean="0"/>
              <a:t>05/03/2026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D8191E9-BB46-4ADB-92A9-65F786D3F1BC}" type="slidenum">
              <a:rPr lang="en-GB" smtClean="0"/>
              <a:t>‹#›</a:t>
            </a:fld>
            <a:endParaRPr lang="en-GB"/>
          </a:p>
        </p:txBody>
      </p:sp>
    </p:spTree>
    <p:extLst>
      <p:ext uri="{BB962C8B-B14F-4D97-AF65-F5344CB8AC3E}">
        <p14:creationId xmlns:p14="http://schemas.microsoft.com/office/powerpoint/2010/main" val="3766662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fr/anxi%C3%A9t%C3%A9-nuage-de-mot-mot-chronique-1337383/"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boundless-psychology/chapter/social-cognitive-perspectives-on-personality/" TargetMode="External"/><Relationship Id="rId2" Type="http://schemas.openxmlformats.org/officeDocument/2006/relationships/image" Target="../media/image3.jpe"/><Relationship Id="rId1" Type="http://schemas.openxmlformats.org/officeDocument/2006/relationships/slideLayout" Target="../slideLayouts/slideLayout7.xml"/><Relationship Id="rId6" Type="http://schemas.openxmlformats.org/officeDocument/2006/relationships/hyperlink" Target="https://courses.lumenlearning.com/boundless-psychology/chapter/theories-of-motivation/" TargetMode="Externa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2/bjp.83.343.222-a" TargetMode="External"/><Relationship Id="rId2" Type="http://schemas.openxmlformats.org/officeDocument/2006/relationships/hyperlink" Target="https://doi.org/10.1007/s10862-009-9151-3" TargetMode="External"/><Relationship Id="rId1" Type="http://schemas.openxmlformats.org/officeDocument/2006/relationships/slideLayout" Target="../slideLayouts/slideLayout2.xml"/><Relationship Id="rId6" Type="http://schemas.openxmlformats.org/officeDocument/2006/relationships/hyperlink" Target="https://www.who.int/standards/classifications/classification-of-diseases" TargetMode="External"/><Relationship Id="rId5" Type="http://schemas.openxmlformats.org/officeDocument/2006/relationships/hyperlink" Target="https://www.nice.org.uk/guidance/cg113" TargetMode="External"/><Relationship Id="rId4" Type="http://schemas.openxmlformats.org/officeDocument/2006/relationships/hyperlink" Target="https://doi.org/10.1016/S0140-6736(16)3038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E310281-07D1-84C9-609B-478EE8D42CFD}"/>
              </a:ext>
            </a:extLst>
          </p:cNvPr>
          <p:cNvSpPr/>
          <p:nvPr/>
        </p:nvSpPr>
        <p:spPr>
          <a:xfrm>
            <a:off x="1357460" y="2724346"/>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solidFill>
                  <a:schemeClr val="tx1"/>
                </a:solidFill>
              </a:rPr>
              <a:t>Student ID: 2321821</a:t>
            </a:r>
          </a:p>
        </p:txBody>
      </p:sp>
      <p:sp>
        <p:nvSpPr>
          <p:cNvPr id="5" name="Rectangle: Rounded Corners 4">
            <a:extLst>
              <a:ext uri="{FF2B5EF4-FFF2-40B4-BE49-F238E27FC236}">
                <a16:creationId xmlns:a16="http://schemas.microsoft.com/office/drawing/2014/main" id="{D523788A-8F0A-D105-91C6-CCF4EE45EA8C}"/>
              </a:ext>
            </a:extLst>
          </p:cNvPr>
          <p:cNvSpPr/>
          <p:nvPr/>
        </p:nvSpPr>
        <p:spPr>
          <a:xfrm>
            <a:off x="1357460" y="1621410"/>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solidFill>
                  <a:schemeClr val="tx1"/>
                </a:solidFill>
              </a:rPr>
              <a:t>Student Name: Mahmoona Sadaqat</a:t>
            </a:r>
          </a:p>
        </p:txBody>
      </p:sp>
      <p:sp>
        <p:nvSpPr>
          <p:cNvPr id="6" name="Rectangle: Rounded Corners 5">
            <a:extLst>
              <a:ext uri="{FF2B5EF4-FFF2-40B4-BE49-F238E27FC236}">
                <a16:creationId xmlns:a16="http://schemas.microsoft.com/office/drawing/2014/main" id="{7A5DD81E-1F79-8FE3-961A-34927D2EBB8F}"/>
              </a:ext>
            </a:extLst>
          </p:cNvPr>
          <p:cNvSpPr/>
          <p:nvPr/>
        </p:nvSpPr>
        <p:spPr>
          <a:xfrm>
            <a:off x="1357460" y="3685880"/>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r>
              <a:rPr lang="en-GB">
                <a:solidFill>
                  <a:schemeClr val="tx1"/>
                </a:solidFill>
              </a:rPr>
              <a:t>BMHP6029_BIRM – Component 1 – Poster Presentation  </a:t>
            </a:r>
            <a:endParaRPr lang="en-GB" dirty="0">
              <a:solidFill>
                <a:schemeClr val="tx1"/>
              </a:solidFill>
            </a:endParaRPr>
          </a:p>
        </p:txBody>
      </p:sp>
      <p:sp>
        <p:nvSpPr>
          <p:cNvPr id="7" name="Rectangle: Rounded Corners 6">
            <a:extLst>
              <a:ext uri="{FF2B5EF4-FFF2-40B4-BE49-F238E27FC236}">
                <a16:creationId xmlns:a16="http://schemas.microsoft.com/office/drawing/2014/main" id="{953E31FF-0A59-3C25-0219-06D394A30E90}"/>
              </a:ext>
            </a:extLst>
          </p:cNvPr>
          <p:cNvSpPr/>
          <p:nvPr/>
        </p:nvSpPr>
        <p:spPr>
          <a:xfrm>
            <a:off x="1432874" y="4722828"/>
            <a:ext cx="6872140" cy="513761"/>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r>
              <a:rPr lang="en-GB" dirty="0">
                <a:solidFill>
                  <a:schemeClr val="tx1"/>
                </a:solidFill>
              </a:rPr>
              <a:t>Title of Poster:    Panic disorder</a:t>
            </a:r>
          </a:p>
        </p:txBody>
      </p:sp>
    </p:spTree>
    <p:extLst>
      <p:ext uri="{BB962C8B-B14F-4D97-AF65-F5344CB8AC3E}">
        <p14:creationId xmlns:p14="http://schemas.microsoft.com/office/powerpoint/2010/main" val="388322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ack background with blue text&#10;&#10;AI-generated content may be incorrect.">
            <a:extLst>
              <a:ext uri="{FF2B5EF4-FFF2-40B4-BE49-F238E27FC236}">
                <a16:creationId xmlns:a16="http://schemas.microsoft.com/office/drawing/2014/main" id="{1333BF1C-DAA1-60B5-6642-2D6BA7F44C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98125" y="-71941"/>
            <a:ext cx="4825111" cy="1741822"/>
          </a:xfrm>
          <a:prstGeom prst="rect">
            <a:avLst/>
          </a:prstGeom>
        </p:spPr>
      </p:pic>
      <p:sp>
        <p:nvSpPr>
          <p:cNvPr id="4" name="TextBox 3">
            <a:extLst>
              <a:ext uri="{FF2B5EF4-FFF2-40B4-BE49-F238E27FC236}">
                <a16:creationId xmlns:a16="http://schemas.microsoft.com/office/drawing/2014/main" id="{C947F921-8225-A956-C2FC-B50584BEDD3F}"/>
              </a:ext>
            </a:extLst>
          </p:cNvPr>
          <p:cNvSpPr txBox="1"/>
          <p:nvPr/>
        </p:nvSpPr>
        <p:spPr>
          <a:xfrm>
            <a:off x="4598125" y="1520428"/>
            <a:ext cx="4946469" cy="2523768"/>
          </a:xfrm>
          <a:prstGeom prst="rect">
            <a:avLst/>
          </a:prstGeom>
          <a:solidFill>
            <a:schemeClr val="accent3">
              <a:lumMod val="75000"/>
            </a:schemeClr>
          </a:solidFill>
        </p:spPr>
        <p:txBody>
          <a:bodyPr wrap="square" rtlCol="0">
            <a:spAutoFit/>
          </a:bodyPr>
          <a:lstStyle/>
          <a:p>
            <a:r>
              <a:rPr lang="en-GB" sz="1400" b="1" dirty="0"/>
              <a:t>historical evolution:</a:t>
            </a:r>
          </a:p>
          <a:p>
            <a:r>
              <a:rPr lang="en-GB" sz="1400" b="1" dirty="0"/>
              <a:t> </a:t>
            </a:r>
            <a:r>
              <a:rPr lang="en-GB" sz="1200" dirty="0"/>
              <a:t>In the past, panic attacks were often misinterpreted and misdiagnosed as physical illnesses, especially neurological or cardiac disorders (Shorter,2005).</a:t>
            </a:r>
          </a:p>
          <a:p>
            <a:r>
              <a:rPr lang="en-GB" sz="1200" dirty="0"/>
              <a:t>People who experienced panic in the nineteenth and early twentieth centuries were frequently diagnosed with neurological conditions or nervous disorders, which reflected a lack of medical knowledge and traditional moral attitudes. Researchers recognised panic attacks as separate from ordinary anxiety, resulting in the contemporary diagnostic category of panic disorder in middle age. Sometimes people blamed sudden anxiety or breathing difficulties on moral weakness or a spiritual attack. (Allen et al.,2010).</a:t>
            </a:r>
          </a:p>
          <a:p>
            <a:endParaRPr lang="en-GB" sz="1000" dirty="0"/>
          </a:p>
        </p:txBody>
      </p:sp>
      <p:sp>
        <p:nvSpPr>
          <p:cNvPr id="2" name="TextBox 1">
            <a:extLst>
              <a:ext uri="{FF2B5EF4-FFF2-40B4-BE49-F238E27FC236}">
                <a16:creationId xmlns:a16="http://schemas.microsoft.com/office/drawing/2014/main" id="{F9B58CA3-4A83-A7DA-CEF8-99FBE05D6437}"/>
              </a:ext>
            </a:extLst>
          </p:cNvPr>
          <p:cNvSpPr txBox="1"/>
          <p:nvPr/>
        </p:nvSpPr>
        <p:spPr>
          <a:xfrm>
            <a:off x="278675" y="139336"/>
            <a:ext cx="4197530" cy="923330"/>
          </a:xfrm>
          <a:prstGeom prst="rect">
            <a:avLst/>
          </a:prstGeom>
          <a:solidFill>
            <a:schemeClr val="accent5"/>
          </a:solidFill>
        </p:spPr>
        <p:txBody>
          <a:bodyPr wrap="square" rtlCol="0">
            <a:spAutoFit/>
          </a:bodyPr>
          <a:lstStyle/>
          <a:p>
            <a:r>
              <a:rPr lang="en-GB" b="1" i="0" dirty="0">
                <a:effectLst/>
              </a:rPr>
              <a:t>ICD-11 (6B01) panic disorder </a:t>
            </a:r>
            <a:r>
              <a:rPr lang="en-GB" b="1" i="1" dirty="0"/>
              <a:t>Historical Perspectives and Current Understandings of Care</a:t>
            </a:r>
            <a:r>
              <a:rPr lang="en-GB" b="0" i="0" dirty="0">
                <a:effectLst/>
              </a:rPr>
              <a:t> </a:t>
            </a:r>
            <a:endParaRPr lang="en-GB" dirty="0"/>
          </a:p>
        </p:txBody>
      </p:sp>
      <p:sp>
        <p:nvSpPr>
          <p:cNvPr id="3" name="TextBox 2">
            <a:extLst>
              <a:ext uri="{FF2B5EF4-FFF2-40B4-BE49-F238E27FC236}">
                <a16:creationId xmlns:a16="http://schemas.microsoft.com/office/drawing/2014/main" id="{93E5C440-4F29-A74A-7D1C-31B116191A43}"/>
              </a:ext>
            </a:extLst>
          </p:cNvPr>
          <p:cNvSpPr txBox="1"/>
          <p:nvPr/>
        </p:nvSpPr>
        <p:spPr>
          <a:xfrm>
            <a:off x="243840" y="1410789"/>
            <a:ext cx="4171406" cy="2893100"/>
          </a:xfrm>
          <a:prstGeom prst="rect">
            <a:avLst/>
          </a:prstGeom>
          <a:solidFill>
            <a:schemeClr val="bg2">
              <a:lumMod val="90000"/>
            </a:schemeClr>
          </a:solidFill>
        </p:spPr>
        <p:txBody>
          <a:bodyPr wrap="square" rtlCol="0">
            <a:spAutoFit/>
          </a:bodyPr>
          <a:lstStyle/>
          <a:p>
            <a:r>
              <a:rPr lang="en-GB" sz="1400" b="1" dirty="0"/>
              <a:t>Overview:</a:t>
            </a:r>
          </a:p>
          <a:p>
            <a:r>
              <a:rPr lang="en-GB" sz="1100" b="1" dirty="0"/>
              <a:t> </a:t>
            </a:r>
            <a:r>
              <a:rPr lang="en-GB" sz="1200" b="1" dirty="0"/>
              <a:t>Panic Disorder is a significant anxiety disorder marked by quick, intense bouts of fear called panic attacks. According to ICD-11 (6B01), panic disorder as recurring, unexpected panic attacks and persistent concern about future or their consequences. It is defined by recurring and unforeseen panic attacks that include profound fear and distressing physiological symptoms, including palpitations, chest discomfort, and dyspnoea (WHO, 2019). Comprehending the historical and social context of panic disorder is crucial for assessing contemporary care strategies. The condition usually develops in late adolescence or early adulthood and affects women more than men (Kessler et al.,2009).</a:t>
            </a:r>
          </a:p>
        </p:txBody>
      </p:sp>
      <p:pic>
        <p:nvPicPr>
          <p:cNvPr id="8" name="Picture 7" descr="Woman sitting in a couch">
            <a:extLst>
              <a:ext uri="{FF2B5EF4-FFF2-40B4-BE49-F238E27FC236}">
                <a16:creationId xmlns:a16="http://schemas.microsoft.com/office/drawing/2014/main" id="{0120EE9E-C718-9CBD-947A-1639610438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69357" y="4044196"/>
            <a:ext cx="3735978" cy="2813803"/>
          </a:xfrm>
          <a:prstGeom prst="rect">
            <a:avLst/>
          </a:prstGeom>
        </p:spPr>
      </p:pic>
      <p:sp>
        <p:nvSpPr>
          <p:cNvPr id="5" name="TextBox 4">
            <a:extLst>
              <a:ext uri="{FF2B5EF4-FFF2-40B4-BE49-F238E27FC236}">
                <a16:creationId xmlns:a16="http://schemas.microsoft.com/office/drawing/2014/main" id="{A5827ACB-2A40-F655-73BD-500A848F5170}"/>
              </a:ext>
            </a:extLst>
          </p:cNvPr>
          <p:cNvSpPr txBox="1"/>
          <p:nvPr/>
        </p:nvSpPr>
        <p:spPr>
          <a:xfrm>
            <a:off x="278675" y="4471895"/>
            <a:ext cx="4005943" cy="2246769"/>
          </a:xfrm>
          <a:prstGeom prst="rect">
            <a:avLst/>
          </a:prstGeom>
          <a:solidFill>
            <a:schemeClr val="accent5">
              <a:lumMod val="60000"/>
              <a:lumOff val="40000"/>
            </a:schemeClr>
          </a:solidFill>
        </p:spPr>
        <p:txBody>
          <a:bodyPr wrap="square" rtlCol="0">
            <a:spAutoFit/>
          </a:bodyPr>
          <a:lstStyle/>
          <a:p>
            <a:r>
              <a:rPr lang="en-GB" sz="1400" b="1" dirty="0"/>
              <a:t>Critical Review:</a:t>
            </a:r>
          </a:p>
          <a:p>
            <a:r>
              <a:rPr lang="en-GB" sz="1100" b="1" dirty="0"/>
              <a:t> </a:t>
            </a:r>
            <a:r>
              <a:rPr lang="en-GB" sz="1400" dirty="0"/>
              <a:t>Often, panic attacks are dismissed as overreactions or signs of weakness. This stigma might make people feel more ashamed and put off getting treatment. (Craske and Stein,2016). Panic disorder is still affected by ignorance and misconceptions, while growing clinical recognition. The symptoms are frequently minimised or dismissed as personal weaknesses (Corrigan, 2004).</a:t>
            </a:r>
            <a:endParaRPr lang="en-GB" sz="1400" b="1" dirty="0"/>
          </a:p>
        </p:txBody>
      </p:sp>
      <p:sp>
        <p:nvSpPr>
          <p:cNvPr id="6" name="TextBox 5">
            <a:extLst>
              <a:ext uri="{FF2B5EF4-FFF2-40B4-BE49-F238E27FC236}">
                <a16:creationId xmlns:a16="http://schemas.microsoft.com/office/drawing/2014/main" id="{B9223842-117C-C14D-4411-08EB24D0C92B}"/>
              </a:ext>
            </a:extLst>
          </p:cNvPr>
          <p:cNvSpPr txBox="1"/>
          <p:nvPr/>
        </p:nvSpPr>
        <p:spPr>
          <a:xfrm>
            <a:off x="4598125" y="4232366"/>
            <a:ext cx="4493623" cy="2200602"/>
          </a:xfrm>
          <a:prstGeom prst="rect">
            <a:avLst/>
          </a:prstGeom>
          <a:solidFill>
            <a:schemeClr val="accent5">
              <a:lumMod val="20000"/>
              <a:lumOff val="80000"/>
            </a:schemeClr>
          </a:solidFill>
        </p:spPr>
        <p:txBody>
          <a:bodyPr wrap="square" rtlCol="0">
            <a:spAutoFit/>
          </a:bodyPr>
          <a:lstStyle/>
          <a:p>
            <a:r>
              <a:rPr lang="en-GB" sz="1400" b="1" dirty="0"/>
              <a:t>Social and Cultural Factors:</a:t>
            </a:r>
          </a:p>
          <a:p>
            <a:r>
              <a:rPr lang="en-GB" sz="1400" dirty="0"/>
              <a:t> Social disparities, such as poverty, trauma exposure, and inefficient access to healthcare, are related to more cases and worse outcomes (Marmot,2020).</a:t>
            </a:r>
          </a:p>
          <a:p>
            <a:r>
              <a:rPr lang="en-GB" sz="1400" dirty="0"/>
              <a:t>Although effective therapies are available, access remains inconsistent. Long waiting lists, financial limitations, and difficult access to psychological therapies significantly damage underprivileged communities(Barlow, 2004).</a:t>
            </a:r>
          </a:p>
          <a:p>
            <a:endParaRPr lang="en-GB" sz="1100" dirty="0"/>
          </a:p>
        </p:txBody>
      </p:sp>
    </p:spTree>
    <p:extLst>
      <p:ext uri="{BB962C8B-B14F-4D97-AF65-F5344CB8AC3E}">
        <p14:creationId xmlns:p14="http://schemas.microsoft.com/office/powerpoint/2010/main" val="2606849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E1BEC4-C378-F33D-6ED4-2454FE92D707}"/>
              </a:ext>
            </a:extLst>
          </p:cNvPr>
          <p:cNvSpPr txBox="1"/>
          <p:nvPr/>
        </p:nvSpPr>
        <p:spPr>
          <a:xfrm>
            <a:off x="4972051" y="183010"/>
            <a:ext cx="4149213" cy="2123658"/>
          </a:xfrm>
          <a:prstGeom prst="rect">
            <a:avLst/>
          </a:prstGeom>
          <a:solidFill>
            <a:schemeClr val="accent1">
              <a:lumMod val="40000"/>
              <a:lumOff val="60000"/>
            </a:schemeClr>
          </a:solidFill>
        </p:spPr>
        <p:txBody>
          <a:bodyPr wrap="square" rtlCol="0">
            <a:spAutoFit/>
          </a:bodyPr>
          <a:lstStyle/>
          <a:p>
            <a:r>
              <a:rPr lang="en-GB" sz="2000" b="1" dirty="0"/>
              <a:t>Policy and Legislation: </a:t>
            </a:r>
            <a:r>
              <a:rPr lang="en-GB" sz="1600" dirty="0"/>
              <a:t>Equality Act 2010: This legislation protects people with mental illnesses from discrimination in work, education, and services. Even though this is the case, many people with panic disorder continue to suffer occupational misunderstandings and restrictions( Hinshaw and Cicchetti, 2000).</a:t>
            </a:r>
          </a:p>
        </p:txBody>
      </p:sp>
      <p:sp>
        <p:nvSpPr>
          <p:cNvPr id="5" name="TextBox 4">
            <a:extLst>
              <a:ext uri="{FF2B5EF4-FFF2-40B4-BE49-F238E27FC236}">
                <a16:creationId xmlns:a16="http://schemas.microsoft.com/office/drawing/2014/main" id="{8251A932-D52E-AD4B-3F3F-CFE6E4C62CF7}"/>
              </a:ext>
            </a:extLst>
          </p:cNvPr>
          <p:cNvSpPr txBox="1"/>
          <p:nvPr/>
        </p:nvSpPr>
        <p:spPr>
          <a:xfrm>
            <a:off x="91440" y="2674620"/>
            <a:ext cx="9331234" cy="1231106"/>
          </a:xfrm>
          <a:prstGeom prst="rect">
            <a:avLst/>
          </a:prstGeom>
          <a:solidFill>
            <a:schemeClr val="accent4">
              <a:lumMod val="60000"/>
              <a:lumOff val="40000"/>
            </a:schemeClr>
          </a:solidFill>
        </p:spPr>
        <p:txBody>
          <a:bodyPr wrap="square" rtlCol="0">
            <a:spAutoFit/>
          </a:bodyPr>
          <a:lstStyle/>
          <a:p>
            <a:r>
              <a:rPr lang="en-GB" b="1" dirty="0"/>
              <a:t>Psychological Theory: The Cognitive Model of Panic Disorder:</a:t>
            </a:r>
            <a:r>
              <a:rPr lang="en-GB" sz="1400" b="1" dirty="0"/>
              <a:t> </a:t>
            </a:r>
            <a:r>
              <a:rPr lang="en-GB" sz="1400" dirty="0"/>
              <a:t>The Cognitive Model is one of the most well-known psychological theories that explains panic disorder.  Individuals suffering from panic disorder usually experiences an enhanced sensitivity to internal body feelings such as heart beating rapidly, dizziness or breathing problems. (Clark, 1986). The cognitive model had a significant influence on treatment, providing the theoretical foundation for Cognitive Behavioural Therapy (CBT)(coleman,1986).</a:t>
            </a:r>
          </a:p>
        </p:txBody>
      </p:sp>
      <p:sp>
        <p:nvSpPr>
          <p:cNvPr id="7" name="TextBox 6">
            <a:extLst>
              <a:ext uri="{FF2B5EF4-FFF2-40B4-BE49-F238E27FC236}">
                <a16:creationId xmlns:a16="http://schemas.microsoft.com/office/drawing/2014/main" id="{1DFBB620-4D0F-3DCB-9BA5-308FD9EB45E0}"/>
              </a:ext>
            </a:extLst>
          </p:cNvPr>
          <p:cNvSpPr txBox="1"/>
          <p:nvPr/>
        </p:nvSpPr>
        <p:spPr>
          <a:xfrm>
            <a:off x="334297" y="4293622"/>
            <a:ext cx="4729316" cy="2339102"/>
          </a:xfrm>
          <a:prstGeom prst="rect">
            <a:avLst/>
          </a:prstGeom>
          <a:solidFill>
            <a:srgbClr val="FFC000"/>
          </a:solidFill>
        </p:spPr>
        <p:txBody>
          <a:bodyPr wrap="square" rtlCol="0">
            <a:spAutoFit/>
          </a:bodyPr>
          <a:lstStyle/>
          <a:p>
            <a:r>
              <a:rPr lang="en-GB" sz="1600" b="1" dirty="0">
                <a:solidFill>
                  <a:schemeClr val="tx1">
                    <a:lumMod val="95000"/>
                    <a:lumOff val="5000"/>
                  </a:schemeClr>
                </a:solidFill>
              </a:rPr>
              <a:t>Recommendations:</a:t>
            </a:r>
            <a:r>
              <a:rPr lang="en-GB" sz="1600" dirty="0">
                <a:solidFill>
                  <a:schemeClr val="tx1">
                    <a:lumMod val="95000"/>
                    <a:lumOff val="5000"/>
                  </a:schemeClr>
                </a:solidFill>
              </a:rPr>
              <a:t> </a:t>
            </a:r>
            <a:r>
              <a:rPr lang="en-GB" sz="1400" dirty="0"/>
              <a:t>Enhancing the availability of evidence-based treatments: Treatment gaps can be decreased by policies that support digital CBT platforms, enhance financing for mental health services, and broaden insurance coverage (NICE, 2020).</a:t>
            </a:r>
          </a:p>
          <a:p>
            <a:r>
              <a:rPr lang="en-GB" sz="1400" dirty="0"/>
              <a:t>Reducing discrimination and educating the public: Programs for early diagnosis in businesses and schools may help overcome long-term barriers.</a:t>
            </a:r>
          </a:p>
          <a:p>
            <a:r>
              <a:rPr lang="en-GB" sz="1400" dirty="0"/>
              <a:t>Integration of mental health(Pollack et al.,2003).</a:t>
            </a:r>
          </a:p>
          <a:p>
            <a:endParaRPr lang="en-GB" dirty="0"/>
          </a:p>
        </p:txBody>
      </p:sp>
      <p:sp>
        <p:nvSpPr>
          <p:cNvPr id="8" name="TextBox 7">
            <a:extLst>
              <a:ext uri="{FF2B5EF4-FFF2-40B4-BE49-F238E27FC236}">
                <a16:creationId xmlns:a16="http://schemas.microsoft.com/office/drawing/2014/main" id="{5EC52BA6-A413-F670-288F-FF2143716D60}"/>
              </a:ext>
            </a:extLst>
          </p:cNvPr>
          <p:cNvSpPr txBox="1"/>
          <p:nvPr/>
        </p:nvSpPr>
        <p:spPr>
          <a:xfrm>
            <a:off x="5250426" y="4632175"/>
            <a:ext cx="5002284" cy="1877437"/>
          </a:xfrm>
          <a:prstGeom prst="rect">
            <a:avLst/>
          </a:prstGeom>
          <a:solidFill>
            <a:schemeClr val="accent3"/>
          </a:solidFill>
        </p:spPr>
        <p:txBody>
          <a:bodyPr wrap="square" rtlCol="0">
            <a:spAutoFit/>
          </a:bodyPr>
          <a:lstStyle/>
          <a:p>
            <a:r>
              <a:rPr lang="en-GB" b="1" dirty="0"/>
              <a:t>Conclusion: </a:t>
            </a:r>
            <a:r>
              <a:rPr lang="en-GB" sz="1400" dirty="0"/>
              <a:t>panic disorder is very manageable. From unknown interpretations to contemporary neurobiological and cognitive concepts, its historical development reflects broader changes in societal perceptions of mental health. Individuals suffering from panic disorder can make tremendous improvements with the right help. Investment research service delivery and stigma reduction will improve results and ensure equal access to care.</a:t>
            </a:r>
          </a:p>
        </p:txBody>
      </p:sp>
      <p:pic>
        <p:nvPicPr>
          <p:cNvPr id="12" name="Picture 11" descr="A diagram of a behavior&#10;&#10;AI-generated content may be incorrect.">
            <a:extLst>
              <a:ext uri="{FF2B5EF4-FFF2-40B4-BE49-F238E27FC236}">
                <a16:creationId xmlns:a16="http://schemas.microsoft.com/office/drawing/2014/main" id="{00792635-AC1A-E7F5-FD11-760DF8839B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3248" y="587133"/>
            <a:ext cx="2968752" cy="1792224"/>
          </a:xfrm>
          <a:prstGeom prst="rect">
            <a:avLst/>
          </a:prstGeom>
        </p:spPr>
      </p:pic>
      <p:pic>
        <p:nvPicPr>
          <p:cNvPr id="15" name="Graphic 14">
            <a:extLst>
              <a:ext uri="{FF2B5EF4-FFF2-40B4-BE49-F238E27FC236}">
                <a16:creationId xmlns:a16="http://schemas.microsoft.com/office/drawing/2014/main" id="{B18CE623-EC7A-B6F0-088A-8EE99878B0A1}"/>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45169" y="-56563"/>
            <a:ext cx="4018547" cy="2602804"/>
          </a:xfrm>
          <a:prstGeom prst="rect">
            <a:avLst/>
          </a:prstGeom>
        </p:spPr>
      </p:pic>
    </p:spTree>
    <p:extLst>
      <p:ext uri="{BB962C8B-B14F-4D97-AF65-F5344CB8AC3E}">
        <p14:creationId xmlns:p14="http://schemas.microsoft.com/office/powerpoint/2010/main" val="2296899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49AD-9145-51B2-8240-864BA1977635}"/>
              </a:ext>
            </a:extLst>
          </p:cNvPr>
          <p:cNvSpPr>
            <a:spLocks noGrp="1"/>
          </p:cNvSpPr>
          <p:nvPr>
            <p:ph type="title"/>
          </p:nvPr>
        </p:nvSpPr>
        <p:spPr>
          <a:xfrm>
            <a:off x="677334" y="65988"/>
            <a:ext cx="8596668" cy="659876"/>
          </a:xfrm>
        </p:spPr>
        <p:txBody>
          <a:bodyPr>
            <a:normAutofit fontScale="90000"/>
          </a:bodyPr>
          <a:lstStyle/>
          <a:p>
            <a:r>
              <a:rPr lang="en-GB" sz="2000" b="1" dirty="0"/>
              <a:t>Refences</a:t>
            </a:r>
            <a:br>
              <a:rPr lang="en-GB" dirty="0"/>
            </a:br>
            <a:endParaRPr lang="en-GB" dirty="0"/>
          </a:p>
        </p:txBody>
      </p:sp>
      <p:sp>
        <p:nvSpPr>
          <p:cNvPr id="3" name="Content Placeholder 2">
            <a:extLst>
              <a:ext uri="{FF2B5EF4-FFF2-40B4-BE49-F238E27FC236}">
                <a16:creationId xmlns:a16="http://schemas.microsoft.com/office/drawing/2014/main" id="{AD612B97-C0C1-DEC6-69BC-B1872236EE16}"/>
              </a:ext>
            </a:extLst>
          </p:cNvPr>
          <p:cNvSpPr>
            <a:spLocks noGrp="1"/>
          </p:cNvSpPr>
          <p:nvPr>
            <p:ph idx="1"/>
          </p:nvPr>
        </p:nvSpPr>
        <p:spPr>
          <a:xfrm>
            <a:off x="838200" y="593889"/>
            <a:ext cx="10832184" cy="6042581"/>
          </a:xfrm>
        </p:spPr>
        <p:txBody>
          <a:bodyPr>
            <a:normAutofit fontScale="25000" lnSpcReduction="20000"/>
          </a:bodyPr>
          <a:lstStyle/>
          <a:p>
            <a:r>
              <a:rPr lang="en-GB" dirty="0"/>
              <a:t> </a:t>
            </a:r>
          </a:p>
          <a:p>
            <a:r>
              <a:rPr lang="en-GB" sz="5600" dirty="0"/>
              <a:t> Allen, L. B., White, K. S., Barlow, D. H., Shear, M. K., Gorman, J. M., &amp; Woods, S. W. (2010)  “Cognitive-</a:t>
            </a:r>
            <a:r>
              <a:rPr lang="en-GB" sz="5600" dirty="0" err="1"/>
              <a:t>Behavior</a:t>
            </a:r>
            <a:r>
              <a:rPr lang="en-GB" sz="5600" dirty="0"/>
              <a:t> Therapy (CBT) for Panic Disorder: Relationship of Anxiety and Depression Comorbidity with Treatment Outcome,” </a:t>
            </a:r>
            <a:r>
              <a:rPr lang="en-GB" sz="5600" i="1" dirty="0"/>
              <a:t>Journal of psychopathology and </a:t>
            </a:r>
            <a:r>
              <a:rPr lang="en-GB" sz="5600" i="1" dirty="0" err="1"/>
              <a:t>behavioral</a:t>
            </a:r>
            <a:r>
              <a:rPr lang="en-GB" sz="5600" i="1" dirty="0"/>
              <a:t> assessment</a:t>
            </a:r>
            <a:r>
              <a:rPr lang="en-GB" sz="5600" dirty="0"/>
              <a:t>, 32(2), pp. 185–192. Available at: </a:t>
            </a:r>
            <a:r>
              <a:rPr lang="en-GB" sz="5600" u="sng" dirty="0">
                <a:hlinkClick r:id="rId2"/>
              </a:rPr>
              <a:t>https://doi.org/10.1007/s10862-009-9151-3</a:t>
            </a:r>
            <a:r>
              <a:rPr lang="en-GB" sz="5600" dirty="0"/>
              <a:t>. </a:t>
            </a:r>
          </a:p>
          <a:p>
            <a:r>
              <a:rPr lang="en-GB" sz="5600" dirty="0"/>
              <a:t>Barlow, D.H. (2004) </a:t>
            </a:r>
            <a:r>
              <a:rPr lang="en-GB" sz="5600" i="1" dirty="0"/>
              <a:t>Anxiety and its disorders: The nature and treatment of anxiety and panic</a:t>
            </a:r>
            <a:r>
              <a:rPr lang="en-GB" sz="5600" dirty="0"/>
              <a:t>. Guilford press.</a:t>
            </a:r>
          </a:p>
          <a:p>
            <a:r>
              <a:rPr lang="en-GB" sz="5600" dirty="0"/>
              <a:t>  Clark, D.M.(1986) A cognitive approach to panic. </a:t>
            </a:r>
            <a:r>
              <a:rPr lang="en-GB" sz="5600" i="1" dirty="0"/>
              <a:t>Behaviour research and therapy</a:t>
            </a:r>
            <a:r>
              <a:rPr lang="en-GB" sz="5600" dirty="0"/>
              <a:t>, </a:t>
            </a:r>
            <a:r>
              <a:rPr lang="en-GB" sz="5600" i="1" dirty="0"/>
              <a:t>24</a:t>
            </a:r>
            <a:r>
              <a:rPr lang="en-GB" sz="5600" dirty="0"/>
              <a:t>(4), pp.461-470.</a:t>
            </a:r>
          </a:p>
          <a:p>
            <a:r>
              <a:rPr lang="en-GB" sz="5600" dirty="0"/>
              <a:t> Coleman, S.M. (1937) “Inhibitions, Symptoms and Anxiety. International Psycho-analytic Library, No. 28. By Sigmund Freud. London: The Hogarth Press and the Institute of Psycho-analysis, 1936. Pp. 179. Price 6 s,” </a:t>
            </a:r>
            <a:r>
              <a:rPr lang="en-GB" sz="5600" i="1" dirty="0"/>
              <a:t>Journal of mental science</a:t>
            </a:r>
            <a:r>
              <a:rPr lang="en-GB" sz="5600" dirty="0"/>
              <a:t>, 83(343), pp. 222–223. Available at: </a:t>
            </a:r>
            <a:r>
              <a:rPr lang="en-GB" sz="5600" u="sng" dirty="0">
                <a:hlinkClick r:id="rId3"/>
              </a:rPr>
              <a:t>https://doi.org/10.1192/bjp.83.343.222-a</a:t>
            </a:r>
            <a:r>
              <a:rPr lang="en-GB" sz="5600" dirty="0"/>
              <a:t>.</a:t>
            </a:r>
          </a:p>
          <a:p>
            <a:r>
              <a:rPr lang="en-GB" sz="5600" dirty="0"/>
              <a:t>Corrigan, P. (2004) “How Stigma Interferes With Mental Health Care,” </a:t>
            </a:r>
            <a:r>
              <a:rPr lang="en-GB" sz="5600" i="1" dirty="0"/>
              <a:t>The American psychologist</a:t>
            </a:r>
            <a:r>
              <a:rPr lang="en-GB" sz="5600" dirty="0"/>
              <a:t>, 59(7), pp. 614–625. Available at: https://doi.org/10.1037/0003-066X.59.7.614.</a:t>
            </a:r>
          </a:p>
          <a:p>
            <a:r>
              <a:rPr lang="en-GB" sz="5600" dirty="0"/>
              <a:t>Craske, M.G. and Stein, M.B. (2016) “Anxiety,” </a:t>
            </a:r>
            <a:r>
              <a:rPr lang="en-GB" sz="5600" i="1" dirty="0"/>
              <a:t>The Lancet (British edition)</a:t>
            </a:r>
            <a:r>
              <a:rPr lang="en-GB" sz="5600" dirty="0"/>
              <a:t>, 388(10063), pp. 3048–3059. Available at: </a:t>
            </a:r>
            <a:r>
              <a:rPr lang="en-GB" sz="5600" dirty="0">
                <a:hlinkClick r:id="rId4"/>
              </a:rPr>
              <a:t>https://doi.org/10.1016/S0140-6736(16)30381-6</a:t>
            </a:r>
            <a:r>
              <a:rPr lang="en-GB" sz="5600" dirty="0"/>
              <a:t>.</a:t>
            </a:r>
          </a:p>
          <a:p>
            <a:r>
              <a:rPr lang="en-GB" sz="5600" dirty="0"/>
              <a:t>Hinshaw, S.P. and Cicchetti, D.(2000) Stigma and mental disorder: Conceptions of illness, public attitudes, personal disclosure, </a:t>
            </a:r>
            <a:r>
              <a:rPr lang="en-GB" sz="5600" dirty="0" err="1"/>
              <a:t>andsocial</a:t>
            </a:r>
            <a:r>
              <a:rPr lang="en-GB" sz="5600" dirty="0"/>
              <a:t> policy. </a:t>
            </a:r>
            <a:r>
              <a:rPr lang="en-GB" sz="5600" i="1" dirty="0"/>
              <a:t>Development and psychopathology</a:t>
            </a:r>
            <a:r>
              <a:rPr lang="en-GB" sz="5600" dirty="0"/>
              <a:t>, </a:t>
            </a:r>
            <a:r>
              <a:rPr lang="en-GB" sz="5600" i="1" dirty="0"/>
              <a:t>12</a:t>
            </a:r>
            <a:r>
              <a:rPr lang="en-GB" sz="5600" dirty="0"/>
              <a:t>(4), pp.555-598.</a:t>
            </a:r>
          </a:p>
          <a:p>
            <a:r>
              <a:rPr lang="en-GB" sz="5600" dirty="0"/>
              <a:t>Kessler, R.C., Ruscio, A.M., Shear, K. and Wittchen, H.U.( 2009) Epidemiology of anxiety disorders. </a:t>
            </a:r>
            <a:r>
              <a:rPr lang="en-GB" sz="5600" i="1" dirty="0" err="1"/>
              <a:t>Behavioral</a:t>
            </a:r>
            <a:r>
              <a:rPr lang="en-GB" sz="5600" i="1" dirty="0"/>
              <a:t> neurobiology of anxiety and its treatment</a:t>
            </a:r>
            <a:r>
              <a:rPr lang="en-GB" sz="5600" dirty="0"/>
              <a:t>, pp.21-35.</a:t>
            </a:r>
          </a:p>
          <a:p>
            <a:r>
              <a:rPr lang="en-GB" sz="5600" dirty="0"/>
              <a:t>Marmot, M. (2020) “Health equity in England: the Marmot review 10 years on,” </a:t>
            </a:r>
            <a:r>
              <a:rPr lang="en-GB" sz="5600" i="1" dirty="0"/>
              <a:t>BMJ (Online)</a:t>
            </a:r>
            <a:r>
              <a:rPr lang="en-GB" sz="5600" dirty="0"/>
              <a:t>, 368, pp. m693-4. Available at: https://doi.org/10.1136/bmj.m693.</a:t>
            </a:r>
          </a:p>
          <a:p>
            <a:r>
              <a:rPr lang="en-GB" sz="5600" dirty="0"/>
              <a:t>NICE (2020) </a:t>
            </a:r>
            <a:r>
              <a:rPr lang="en-GB" sz="5600" i="1" dirty="0"/>
              <a:t>Generalised Anxiety Disorder and Panic Disorder in Adults: Management</a:t>
            </a:r>
            <a:r>
              <a:rPr lang="en-GB" sz="5600" dirty="0"/>
              <a:t>. London: National Institute for Health and Care Excellence. </a:t>
            </a:r>
            <a:r>
              <a:rPr lang="en-GB" sz="5600" u="sng" dirty="0">
                <a:hlinkClick r:id="rId5"/>
              </a:rPr>
              <a:t>https://www.nice.org.uk/guidance/cg113</a:t>
            </a:r>
            <a:r>
              <a:rPr lang="en-GB" sz="5600" dirty="0"/>
              <a:t> </a:t>
            </a:r>
          </a:p>
          <a:p>
            <a:r>
              <a:rPr lang="en-GB" sz="5600" dirty="0"/>
              <a:t>Pollack, M.H., </a:t>
            </a:r>
            <a:r>
              <a:rPr lang="en-GB" sz="5600" dirty="0" err="1"/>
              <a:t>Allgulander</a:t>
            </a:r>
            <a:r>
              <a:rPr lang="en-GB" sz="5600" dirty="0"/>
              <a:t>, C., Bandelow, B., Cassano, G.B., Greist, J.H., Hollander, E., Nutt, D.J., Okasha, A. and Swinson, R.P.( 2003) WCA recommendations for the long-term treatment of panic disorder. </a:t>
            </a:r>
            <a:r>
              <a:rPr lang="en-GB" sz="5600" i="1" dirty="0"/>
              <a:t>CNS spectrums</a:t>
            </a:r>
            <a:r>
              <a:rPr lang="en-GB" sz="5600" dirty="0"/>
              <a:t>, </a:t>
            </a:r>
            <a:r>
              <a:rPr lang="en-GB" sz="5600" i="1" dirty="0"/>
              <a:t>8</a:t>
            </a:r>
            <a:r>
              <a:rPr lang="en-GB" sz="5600" dirty="0"/>
              <a:t>(S1), pp.17-30.</a:t>
            </a:r>
          </a:p>
          <a:p>
            <a:r>
              <a:rPr lang="en-GB" sz="5600" dirty="0"/>
              <a:t>Shorter, E .(2005) </a:t>
            </a:r>
            <a:r>
              <a:rPr lang="en-GB" sz="5600" i="1" dirty="0"/>
              <a:t>A historical dictionary of psychiatry</a:t>
            </a:r>
            <a:r>
              <a:rPr lang="en-GB" sz="5600" dirty="0"/>
              <a:t>. Oxford University Press.</a:t>
            </a:r>
          </a:p>
          <a:p>
            <a:r>
              <a:rPr lang="en-GB" sz="5600" dirty="0"/>
              <a:t>World Health Organization (2019) </a:t>
            </a:r>
            <a:r>
              <a:rPr lang="en-GB" sz="5600" i="1" dirty="0"/>
              <a:t>ICD-11: International Classification of Diseases</a:t>
            </a:r>
            <a:r>
              <a:rPr lang="en-GB" sz="5600" dirty="0"/>
              <a:t>. Geneva: WHO. </a:t>
            </a:r>
            <a:r>
              <a:rPr lang="en-GB" sz="5600" u="sng" dirty="0">
                <a:hlinkClick r:id="rId6"/>
              </a:rPr>
              <a:t>https://www.who.int/standards/classifications/classification-of-diseases</a:t>
            </a:r>
            <a:r>
              <a:rPr lang="en-GB" sz="5600" dirty="0"/>
              <a:t> </a:t>
            </a:r>
          </a:p>
          <a:p>
            <a:endParaRPr lang="en-GB" dirty="0"/>
          </a:p>
        </p:txBody>
      </p:sp>
    </p:spTree>
    <p:extLst>
      <p:ext uri="{BB962C8B-B14F-4D97-AF65-F5344CB8AC3E}">
        <p14:creationId xmlns:p14="http://schemas.microsoft.com/office/powerpoint/2010/main" val="2242429841"/>
      </p:ext>
    </p:extLst>
  </p:cSld>
  <p:clrMapOvr>
    <a:masterClrMapping/>
  </p:clrMapOvr>
</p:sld>
</file>

<file path=ppt/theme/theme1.xml><?xml version="1.0" encoding="utf-8"?>
<a:theme xmlns:a="http://schemas.openxmlformats.org/drawingml/2006/main" name="Facet">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778b1203314ac303a97a655c5361035e">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87670389b86f22981181b7ad8a55cd9c"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6BB06B-6EC6-4560-8C4E-9B67F14082BE}">
  <ds:schemaRefs>
    <ds:schemaRef ds:uri="http://purl.org/dc/elements/1.1/"/>
    <ds:schemaRef ds:uri="http://purl.org/dc/terms/"/>
    <ds:schemaRef ds:uri="http://schemas.microsoft.com/office/2006/metadata/properties"/>
    <ds:schemaRef ds:uri="http://www.w3.org/XML/1998/namespace"/>
    <ds:schemaRef ds:uri="http://purl.org/dc/dcmitype/"/>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a7bdb143-267e-438d-bcbf-e88b565c1722"/>
  </ds:schemaRefs>
</ds:datastoreItem>
</file>

<file path=customXml/itemProps2.xml><?xml version="1.0" encoding="utf-8"?>
<ds:datastoreItem xmlns:ds="http://schemas.openxmlformats.org/officeDocument/2006/customXml" ds:itemID="{17513B3A-2FE6-400C-AC45-F6AA0F118C9F}">
  <ds:schemaRefs>
    <ds:schemaRef ds:uri="http://schemas.microsoft.com/sharepoint/v3/contenttype/forms"/>
  </ds:schemaRefs>
</ds:datastoreItem>
</file>

<file path=customXml/itemProps3.xml><?xml version="1.0" encoding="utf-8"?>
<ds:datastoreItem xmlns:ds="http://schemas.openxmlformats.org/officeDocument/2006/customXml" ds:itemID="{FA523DE0-7A57-4111-A6AD-0858016F8C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761</TotalTime>
  <Words>1243</Words>
  <Application>Microsoft Office PowerPoint</Application>
  <PresentationFormat>Widescreen</PresentationFormat>
  <Paragraphs>36</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Trebuchet MS</vt:lpstr>
      <vt:lpstr>Wingdings 3</vt:lpstr>
      <vt:lpstr>Facet</vt:lpstr>
      <vt:lpstr>PowerPoint Presentation</vt:lpstr>
      <vt:lpstr>PowerPoint Presentation</vt:lpstr>
      <vt:lpstr>PowerPoint Presentation</vt:lpstr>
      <vt:lpstr>Refences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Mahmoona Sadaqat (2321821)</dc:creator>
  <cp:lastModifiedBy>Mahmoona Sadaqat</cp:lastModifiedBy>
  <cp:revision>4</cp:revision>
  <dcterms:created xsi:type="dcterms:W3CDTF">2026-02-12T22:25:05Z</dcterms:created>
  <dcterms:modified xsi:type="dcterms:W3CDTF">2026-03-05T11:24:51Z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