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 id="282" r:id="rId27"/>
    <p:sldId id="283"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6"/>
  </p:normalViewPr>
  <p:slideViewPr>
    <p:cSldViewPr snapToGrid="0">
      <p:cViewPr varScale="1">
        <p:scale>
          <a:sx n="105" d="100"/>
          <a:sy n="105"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060D2-BB79-1524-8E95-E796DA18E8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2439DAA-9B95-054C-FB23-722DFAC638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682B62-3B2A-0051-094E-BE72C7EFD56B}"/>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5" name="Footer Placeholder 4">
            <a:extLst>
              <a:ext uri="{FF2B5EF4-FFF2-40B4-BE49-F238E27FC236}">
                <a16:creationId xmlns:a16="http://schemas.microsoft.com/office/drawing/2014/main" id="{714DAB9F-E364-3762-6B52-5C6BD83249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53AF8F-77F8-C748-556C-CFDD783E1B68}"/>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1925809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62AE-9DD7-00E2-364F-05E3BA08ADC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5247F83-BE8C-C4A3-CAA1-64104D1AC74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F3470E-E5E7-BFFA-5C5A-255881920865}"/>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5" name="Footer Placeholder 4">
            <a:extLst>
              <a:ext uri="{FF2B5EF4-FFF2-40B4-BE49-F238E27FC236}">
                <a16:creationId xmlns:a16="http://schemas.microsoft.com/office/drawing/2014/main" id="{4B20B3BB-21A8-E1AA-174F-1A2E7F3938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1BD875-72A0-B81F-7063-EA9E6D72C9C9}"/>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3165455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E5014-DA23-50EB-19E3-3F53A66940A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369F65B-9A34-453E-09BD-A05BEE1861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45E655-B8E2-9B66-EB00-31BD2345DBD2}"/>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5" name="Footer Placeholder 4">
            <a:extLst>
              <a:ext uri="{FF2B5EF4-FFF2-40B4-BE49-F238E27FC236}">
                <a16:creationId xmlns:a16="http://schemas.microsoft.com/office/drawing/2014/main" id="{13BB0E78-C711-6058-035E-445F376B0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6682F4-41E7-51F5-E837-E61C29F4AE71}"/>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1966499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79FBB-04F3-0614-FDDB-FC69273F44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265394-C260-E71F-CFFF-0C367DB4E5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029100E-7FB8-43FE-7B17-9D52701CF7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32848FD-8982-2985-1778-A2464B872379}"/>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6" name="Footer Placeholder 5">
            <a:extLst>
              <a:ext uri="{FF2B5EF4-FFF2-40B4-BE49-F238E27FC236}">
                <a16:creationId xmlns:a16="http://schemas.microsoft.com/office/drawing/2014/main" id="{1EF5187F-74D9-F615-FE66-507379CDF4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6222C1-70CF-21AF-4DB8-629642472138}"/>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567183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3F9CF-4F09-9FE9-E1C2-171379C996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DACD80-FEE7-7905-5C0E-9D8D922EA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B9459E3-8E99-27F7-F5CD-D9F702CF27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E62641F-9687-FA01-8E01-3B26BE5326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26CD48-92B0-3F09-240C-42C5BD2681F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1F8699-13D1-BFF1-8200-966CAD4196C2}"/>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8" name="Footer Placeholder 7">
            <a:extLst>
              <a:ext uri="{FF2B5EF4-FFF2-40B4-BE49-F238E27FC236}">
                <a16:creationId xmlns:a16="http://schemas.microsoft.com/office/drawing/2014/main" id="{C52D0A32-1679-6BE3-54A5-2DD560F1C5C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4F269C-EA1F-5BCD-FB75-ACC316A1E943}"/>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876521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C7874-0AD5-64A7-73B8-52496C36A4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E54AF4-5A37-2480-7310-E043161FEEA3}"/>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4" name="Footer Placeholder 3">
            <a:extLst>
              <a:ext uri="{FF2B5EF4-FFF2-40B4-BE49-F238E27FC236}">
                <a16:creationId xmlns:a16="http://schemas.microsoft.com/office/drawing/2014/main" id="{F4C9BB23-EAF7-A74B-AFD5-93D8B651B7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92C91D-DA0F-B9C5-A225-68CC4CFA5D11}"/>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3736025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16D926-0D9F-2318-6FF5-5DB452DAEB0A}"/>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3" name="Footer Placeholder 2">
            <a:extLst>
              <a:ext uri="{FF2B5EF4-FFF2-40B4-BE49-F238E27FC236}">
                <a16:creationId xmlns:a16="http://schemas.microsoft.com/office/drawing/2014/main" id="{135C281E-8B08-E5E6-10BD-EE9981B516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151643-FC43-1A34-A1C0-5CE9E0014D5D}"/>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4111241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B9C2D-CE97-8D38-47AA-70355ACA17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334C5C3-E13D-8348-71E4-CC25E29E72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AD8C73-5AB9-C354-F8E9-EDBC55B23A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87DAB2E-305F-DC28-D095-889409645DCE}"/>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6" name="Footer Placeholder 5">
            <a:extLst>
              <a:ext uri="{FF2B5EF4-FFF2-40B4-BE49-F238E27FC236}">
                <a16:creationId xmlns:a16="http://schemas.microsoft.com/office/drawing/2014/main" id="{4131DA74-F73E-5258-0379-F2BB30107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F88212-24A9-E0FD-5862-464D1C21155B}"/>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3072396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0523F-2796-EA8F-0E14-532EA567E7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7FF3C0A-D8BE-7D66-93F5-0E432D5298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BA68FE-71D3-A6E4-8A65-DE4EB2A837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D29F45-7B48-2502-08E1-1F9187B0F306}"/>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6" name="Footer Placeholder 5">
            <a:extLst>
              <a:ext uri="{FF2B5EF4-FFF2-40B4-BE49-F238E27FC236}">
                <a16:creationId xmlns:a16="http://schemas.microsoft.com/office/drawing/2014/main" id="{E2DFB0AF-409F-1195-61CD-7872C9BD35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202111-ECBA-2702-4557-E8016BEB7F98}"/>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2490080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831AD-7B9C-7F56-CEC2-F41CC2216A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176AAB-BCD4-C3E0-B823-31BC5D0D3E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DC13F2-AF1E-53D7-8335-E6B4926ECF88}"/>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5" name="Footer Placeholder 4">
            <a:extLst>
              <a:ext uri="{FF2B5EF4-FFF2-40B4-BE49-F238E27FC236}">
                <a16:creationId xmlns:a16="http://schemas.microsoft.com/office/drawing/2014/main" id="{098831F2-21ED-5BD0-7B81-2DE8678AD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CA6CF-D8A8-1D4F-ADC0-11CF4202F70B}"/>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472287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BDB662-6518-E4AD-9108-B3D61E5DB17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25673D-158F-FC50-8C25-F27D5A009A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7568E2-353C-427A-F6CE-EA957E801AD4}"/>
              </a:ext>
            </a:extLst>
          </p:cNvPr>
          <p:cNvSpPr>
            <a:spLocks noGrp="1"/>
          </p:cNvSpPr>
          <p:nvPr>
            <p:ph type="dt" sz="half" idx="10"/>
          </p:nvPr>
        </p:nvSpPr>
        <p:spPr/>
        <p:txBody>
          <a:bodyPr/>
          <a:lstStyle/>
          <a:p>
            <a:fld id="{F1A8AB83-86D9-4247-92B6-4545F9F4BFC2}" type="datetimeFigureOut">
              <a:rPr lang="en-US" smtClean="0"/>
              <a:t>8/26/24</a:t>
            </a:fld>
            <a:endParaRPr lang="en-US"/>
          </a:p>
        </p:txBody>
      </p:sp>
      <p:sp>
        <p:nvSpPr>
          <p:cNvPr id="5" name="Footer Placeholder 4">
            <a:extLst>
              <a:ext uri="{FF2B5EF4-FFF2-40B4-BE49-F238E27FC236}">
                <a16:creationId xmlns:a16="http://schemas.microsoft.com/office/drawing/2014/main" id="{B67BD57D-81C4-ACCF-0088-45B2308F9E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7266DE-7ADD-AD03-4B5E-DBEE596C83E0}"/>
              </a:ext>
            </a:extLst>
          </p:cNvPr>
          <p:cNvSpPr>
            <a:spLocks noGrp="1"/>
          </p:cNvSpPr>
          <p:nvPr>
            <p:ph type="sldNum" sz="quarter" idx="12"/>
          </p:nvPr>
        </p:nvSpPr>
        <p:spPr/>
        <p:txBody>
          <a:bodyPr/>
          <a:lstStyle/>
          <a:p>
            <a:fld id="{8A6E8E2F-C4DF-124E-88A0-E90D92358004}" type="slidenum">
              <a:rPr lang="en-US" smtClean="0"/>
              <a:t>‹#›</a:t>
            </a:fld>
            <a:endParaRPr lang="en-US"/>
          </a:p>
        </p:txBody>
      </p:sp>
    </p:spTree>
    <p:extLst>
      <p:ext uri="{BB962C8B-B14F-4D97-AF65-F5344CB8AC3E}">
        <p14:creationId xmlns:p14="http://schemas.microsoft.com/office/powerpoint/2010/main" val="3123975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EAFB50-0D82-03E7-DD49-35D553444E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A12EBF6-DCB5-A2F4-69F8-1DF870735B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B10C3F-0ACD-3D06-7B82-7D2FD23226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A8AB83-86D9-4247-92B6-4545F9F4BFC2}" type="datetimeFigureOut">
              <a:rPr lang="en-US" smtClean="0"/>
              <a:t>8/26/24</a:t>
            </a:fld>
            <a:endParaRPr lang="en-US"/>
          </a:p>
        </p:txBody>
      </p:sp>
      <p:sp>
        <p:nvSpPr>
          <p:cNvPr id="5" name="Footer Placeholder 4">
            <a:extLst>
              <a:ext uri="{FF2B5EF4-FFF2-40B4-BE49-F238E27FC236}">
                <a16:creationId xmlns:a16="http://schemas.microsoft.com/office/drawing/2014/main" id="{9447AEEE-FD7A-11E5-14CA-3DDDB0F5C2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1EF2266-FB1E-72D5-C4E3-782A0498D7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6E8E2F-C4DF-124E-88A0-E90D92358004}" type="slidenum">
              <a:rPr lang="en-US" smtClean="0"/>
              <a:t>‹#›</a:t>
            </a:fld>
            <a:endParaRPr lang="en-US"/>
          </a:p>
        </p:txBody>
      </p:sp>
    </p:spTree>
    <p:extLst>
      <p:ext uri="{BB962C8B-B14F-4D97-AF65-F5344CB8AC3E}">
        <p14:creationId xmlns:p14="http://schemas.microsoft.com/office/powerpoint/2010/main" val="1649843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thestratgiesstory.com/" TargetMode="External"/><Relationship Id="rId7" Type="http://schemas.openxmlformats.org/officeDocument/2006/relationships/hyperlink" Target="https://leadershipmanagementplan/" TargetMode="External"/><Relationship Id="rId2" Type="http://schemas.openxmlformats.org/officeDocument/2006/relationships/hyperlink" Target="https://www.tescoplc.com/" TargetMode="External"/><Relationship Id="rId1" Type="http://schemas.openxmlformats.org/officeDocument/2006/relationships/slideLayout" Target="../slideLayouts/slideLayout2.xml"/><Relationship Id="rId6" Type="http://schemas.openxmlformats.org/officeDocument/2006/relationships/hyperlink" Target="https://www.goodwood-publishing-five=forces/" TargetMode="External"/><Relationship Id="rId5" Type="http://schemas.openxmlformats.org/officeDocument/2006/relationships/hyperlink" Target="https://www.tescopestleanalysis.co.uk,(acceesed/" TargetMode="External"/><Relationship Id="rId4" Type="http://schemas.openxmlformats.org/officeDocument/2006/relationships/hyperlink" Target="https://www.british-assessment.co.uk/insight/what-ia-a-management%20system-ims-a-complete-guid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 TargetMode="External"/><Relationship Id="rId2" Type="http://schemas.openxmlformats.org/officeDocument/2006/relationships/hyperlink" Target="https://hbr.org/2019/11/craling-the-code-of-sustained-collaboration" TargetMode="External"/><Relationship Id="rId1" Type="http://schemas.openxmlformats.org/officeDocument/2006/relationships/slideLayout" Target="../slideLayouts/slideLayout2.xml"/><Relationship Id="rId5" Type="http://schemas.openxmlformats.org/officeDocument/2006/relationships/hyperlink" Target="https://wwwtesco-business-evaluations/" TargetMode="External"/><Relationship Id="rId4" Type="http://schemas.openxmlformats.org/officeDocument/2006/relationships/hyperlink" Target="https://www.mekinsey.com/industries/retail/our-insig/ten-steps-retailers-can-take-to-shock-proof-their-supply-chai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DDEC1F9-158C-69FB-C0D7-772AF26C54E0}"/>
              </a:ext>
            </a:extLst>
          </p:cNvPr>
          <p:cNvSpPr>
            <a:spLocks noGrp="1"/>
          </p:cNvSpPr>
          <p:nvPr>
            <p:ph type="subTitle" idx="1"/>
          </p:nvPr>
        </p:nvSpPr>
        <p:spPr>
          <a:xfrm>
            <a:off x="1524000" y="816864"/>
            <a:ext cx="9144000" cy="5169408"/>
          </a:xfrm>
        </p:spPr>
        <p:txBody>
          <a:bodyPr/>
          <a:lstStyle/>
          <a:p>
            <a:r>
              <a:rPr lang="en-US" dirty="0"/>
              <a:t>  </a:t>
            </a:r>
            <a:r>
              <a:rPr lang="en-US" sz="2000" b="1" dirty="0"/>
              <a:t>Leading and Implementing workplace change</a:t>
            </a:r>
          </a:p>
          <a:p>
            <a:r>
              <a:rPr lang="en-US" sz="2000" b="1" dirty="0"/>
              <a:t>(BMSW 6103)</a:t>
            </a:r>
          </a:p>
          <a:p>
            <a:r>
              <a:rPr lang="en-US" sz="2000" b="1" dirty="0"/>
              <a:t>Lecturer : </a:t>
            </a:r>
            <a:r>
              <a:rPr lang="en-US" sz="2000" b="1" dirty="0" err="1"/>
              <a:t>Mr</a:t>
            </a:r>
            <a:r>
              <a:rPr lang="en-US" sz="2000" b="1" dirty="0"/>
              <a:t> Dr Nadim Mirza</a:t>
            </a:r>
          </a:p>
          <a:p>
            <a:r>
              <a:rPr lang="en-US" sz="2000" b="1" dirty="0"/>
              <a:t>Javad </a:t>
            </a:r>
            <a:r>
              <a:rPr lang="en-US" sz="2000" b="1" dirty="0" err="1"/>
              <a:t>Khorramipour</a:t>
            </a:r>
            <a:r>
              <a:rPr lang="en-US" sz="2000" b="1" dirty="0"/>
              <a:t> </a:t>
            </a:r>
            <a:r>
              <a:rPr lang="en-US" sz="2000" b="1" dirty="0" err="1"/>
              <a:t>Khoshdaregi</a:t>
            </a:r>
            <a:endParaRPr lang="en-US" sz="2000" b="1" dirty="0"/>
          </a:p>
          <a:p>
            <a:r>
              <a:rPr lang="en-US" sz="2000" b="1" dirty="0"/>
              <a:t>2030121</a:t>
            </a:r>
          </a:p>
          <a:p>
            <a:endParaRPr lang="en-US" sz="1400" b="1" dirty="0"/>
          </a:p>
          <a:p>
            <a:endParaRPr lang="en-US" dirty="0"/>
          </a:p>
        </p:txBody>
      </p:sp>
    </p:spTree>
    <p:extLst>
      <p:ext uri="{BB962C8B-B14F-4D97-AF65-F5344CB8AC3E}">
        <p14:creationId xmlns:p14="http://schemas.microsoft.com/office/powerpoint/2010/main" val="207818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D1B3E-B178-84C1-489A-A6AFE4DCA0D8}"/>
              </a:ext>
            </a:extLst>
          </p:cNvPr>
          <p:cNvSpPr>
            <a:spLocks noGrp="1"/>
          </p:cNvSpPr>
          <p:nvPr>
            <p:ph type="ctrTitle"/>
          </p:nvPr>
        </p:nvSpPr>
        <p:spPr>
          <a:xfrm>
            <a:off x="1524000" y="1122363"/>
            <a:ext cx="9144000" cy="877125"/>
          </a:xfrm>
        </p:spPr>
        <p:txBody>
          <a:bodyPr>
            <a:normAutofit/>
          </a:bodyPr>
          <a:lstStyle/>
          <a:p>
            <a:pPr algn="l"/>
            <a:r>
              <a:rPr lang="en-US" sz="2000" dirty="0"/>
              <a:t>TABLE OF CONTENT</a:t>
            </a:r>
          </a:p>
        </p:txBody>
      </p:sp>
      <p:sp>
        <p:nvSpPr>
          <p:cNvPr id="3" name="Subtitle 2">
            <a:extLst>
              <a:ext uri="{FF2B5EF4-FFF2-40B4-BE49-F238E27FC236}">
                <a16:creationId xmlns:a16="http://schemas.microsoft.com/office/drawing/2014/main" id="{65DA48D2-34D5-95EE-7D87-D6666FE29F86}"/>
              </a:ext>
            </a:extLst>
          </p:cNvPr>
          <p:cNvSpPr>
            <a:spLocks noGrp="1"/>
          </p:cNvSpPr>
          <p:nvPr>
            <p:ph type="subTitle" idx="1"/>
          </p:nvPr>
        </p:nvSpPr>
        <p:spPr>
          <a:xfrm>
            <a:off x="1524000" y="2389632"/>
            <a:ext cx="9144000" cy="3767328"/>
          </a:xfrm>
        </p:spPr>
        <p:txBody>
          <a:bodyPr>
            <a:normAutofit/>
          </a:bodyPr>
          <a:lstStyle/>
          <a:p>
            <a:pPr algn="l"/>
            <a:r>
              <a:rPr lang="en-US" sz="1400" dirty="0"/>
              <a:t>Executive Summary………………………5</a:t>
            </a:r>
          </a:p>
          <a:p>
            <a:pPr algn="l"/>
            <a:r>
              <a:rPr lang="en-US" sz="1400" dirty="0"/>
              <a:t>Introduction of Tesco………………………5</a:t>
            </a:r>
          </a:p>
          <a:p>
            <a:pPr algn="l"/>
            <a:r>
              <a:rPr lang="en-US" sz="1400" dirty="0"/>
              <a:t>Relationship with Tesco………………………7</a:t>
            </a:r>
          </a:p>
          <a:p>
            <a:pPr algn="l"/>
            <a:r>
              <a:rPr lang="en-US" sz="1400" dirty="0"/>
              <a:t>Tesco’s PESTLE Analysis…………………………8-9</a:t>
            </a:r>
          </a:p>
          <a:p>
            <a:pPr algn="l"/>
            <a:r>
              <a:rPr lang="en-US" sz="1400" dirty="0"/>
              <a:t>Tesco’s Porter Five Forces……………………………10-11</a:t>
            </a:r>
          </a:p>
          <a:p>
            <a:pPr algn="l"/>
            <a:r>
              <a:rPr lang="en-US" sz="1400" dirty="0"/>
              <a:t>Change Management………………………………………12-13-14</a:t>
            </a:r>
          </a:p>
          <a:p>
            <a:pPr algn="l"/>
            <a:r>
              <a:rPr lang="en-US" sz="1400" dirty="0"/>
              <a:t>Incorporation Issues………………………………………………………..15-16</a:t>
            </a:r>
          </a:p>
          <a:p>
            <a:pPr algn="l"/>
            <a:r>
              <a:rPr lang="en-US" sz="1400" dirty="0"/>
              <a:t>Leadership Styles……………………………………………………………………….17-18</a:t>
            </a:r>
          </a:p>
          <a:p>
            <a:pPr algn="l"/>
            <a:r>
              <a:rPr lang="en-US" sz="1400" dirty="0"/>
              <a:t>Organizational Culture Change  …………………………………………………………19-20</a:t>
            </a:r>
          </a:p>
          <a:p>
            <a:pPr algn="l"/>
            <a:endParaRPr lang="en-US" sz="1400" dirty="0"/>
          </a:p>
        </p:txBody>
      </p:sp>
    </p:spTree>
    <p:extLst>
      <p:ext uri="{BB962C8B-B14F-4D97-AF65-F5344CB8AC3E}">
        <p14:creationId xmlns:p14="http://schemas.microsoft.com/office/powerpoint/2010/main" val="1348400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874D-FE56-1C8A-4FFF-FA968C2090B6}"/>
              </a:ext>
            </a:extLst>
          </p:cNvPr>
          <p:cNvSpPr>
            <a:spLocks noGrp="1"/>
          </p:cNvSpPr>
          <p:nvPr>
            <p:ph type="title"/>
          </p:nvPr>
        </p:nvSpPr>
        <p:spPr>
          <a:xfrm>
            <a:off x="838200" y="353568"/>
            <a:ext cx="10515600" cy="5449824"/>
          </a:xfrm>
        </p:spPr>
        <p:txBody>
          <a:bodyPr>
            <a:normAutofit/>
          </a:bodyPr>
          <a:lstStyle/>
          <a:p>
            <a:pPr>
              <a:lnSpc>
                <a:spcPct val="150000"/>
              </a:lnSpc>
            </a:pPr>
            <a:r>
              <a:rPr lang="en-US" sz="1400" dirty="0"/>
              <a:t>Staff Training and Development plan……………20-21</a:t>
            </a:r>
            <a:br>
              <a:rPr lang="en-US" sz="1400" dirty="0"/>
            </a:br>
            <a:r>
              <a:rPr lang="en-US" sz="1400" dirty="0"/>
              <a:t>Communication Plan………………………………………….22-23</a:t>
            </a:r>
            <a:br>
              <a:rPr lang="en-US" sz="1400" dirty="0"/>
            </a:br>
            <a:r>
              <a:rPr lang="en-US" sz="1400" dirty="0"/>
              <a:t>Evaluation Plan………………………………………………………………24-25</a:t>
            </a:r>
            <a:br>
              <a:rPr lang="en-US" sz="1400" dirty="0"/>
            </a:br>
            <a:r>
              <a:rPr lang="en-US" sz="1400" dirty="0"/>
              <a:t>Recommendations……………………………………………………………………26</a:t>
            </a:r>
            <a:br>
              <a:rPr lang="en-US" sz="1400" dirty="0"/>
            </a:br>
            <a:r>
              <a:rPr lang="en-US" sz="1400" dirty="0"/>
              <a:t>Conclusion………..26</a:t>
            </a:r>
            <a:br>
              <a:rPr lang="en-US" sz="1400" dirty="0"/>
            </a:br>
            <a:r>
              <a:rPr lang="en-US" sz="1400" dirty="0"/>
              <a:t>References……….27</a:t>
            </a:r>
            <a:br>
              <a:rPr lang="en-US" sz="1400" dirty="0"/>
            </a:br>
            <a:br>
              <a:rPr lang="en-US" sz="1400" dirty="0"/>
            </a:br>
            <a:br>
              <a:rPr lang="en-US" sz="1400" dirty="0"/>
            </a:br>
            <a:br>
              <a:rPr lang="en-US" sz="1400" dirty="0"/>
            </a:br>
            <a:endParaRPr lang="en-US" sz="1400" dirty="0"/>
          </a:p>
        </p:txBody>
      </p:sp>
    </p:spTree>
    <p:extLst>
      <p:ext uri="{BB962C8B-B14F-4D97-AF65-F5344CB8AC3E}">
        <p14:creationId xmlns:p14="http://schemas.microsoft.com/office/powerpoint/2010/main" val="3898541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57588-BA6D-57A4-D82A-B7FB23FD8F55}"/>
              </a:ext>
            </a:extLst>
          </p:cNvPr>
          <p:cNvSpPr>
            <a:spLocks noGrp="1"/>
          </p:cNvSpPr>
          <p:nvPr>
            <p:ph type="title"/>
          </p:nvPr>
        </p:nvSpPr>
        <p:spPr/>
        <p:txBody>
          <a:bodyPr>
            <a:normAutofit/>
          </a:bodyPr>
          <a:lstStyle/>
          <a:p>
            <a:r>
              <a:rPr lang="en-US" sz="2000" dirty="0"/>
              <a:t>EXECUTIVE SUMMARY</a:t>
            </a:r>
          </a:p>
        </p:txBody>
      </p:sp>
      <p:sp>
        <p:nvSpPr>
          <p:cNvPr id="3" name="Content Placeholder 2">
            <a:extLst>
              <a:ext uri="{FF2B5EF4-FFF2-40B4-BE49-F238E27FC236}">
                <a16:creationId xmlns:a16="http://schemas.microsoft.com/office/drawing/2014/main" id="{9492EAC3-34C8-796B-D67A-BD69DA9FC223}"/>
              </a:ext>
            </a:extLst>
          </p:cNvPr>
          <p:cNvSpPr>
            <a:spLocks noGrp="1"/>
          </p:cNvSpPr>
          <p:nvPr>
            <p:ph idx="1"/>
          </p:nvPr>
        </p:nvSpPr>
        <p:spPr/>
        <p:txBody>
          <a:bodyPr>
            <a:normAutofit/>
          </a:bodyPr>
          <a:lstStyle/>
          <a:p>
            <a:pPr marL="0" indent="0">
              <a:lnSpc>
                <a:spcPct val="150000"/>
              </a:lnSpc>
              <a:buNone/>
            </a:pPr>
            <a:r>
              <a:rPr lang="en-US" sz="1200" dirty="0"/>
              <a:t>With its amazing expansion since its 1919 inception in Hackney, Tesco has become one of the world’s biggest and most famous retail organizational today. With stores on every continent, Tesco truly is a worldwide retailer. The capacity to adapt to shifting consumer preferences and the company’s unique approaches to supply chain management and customer service set it apart from competitors. The global  retailer Tesco has revolutionized the shopping experience by setting new benchmarks and influencing industry trends.(Tesco 2023)</a:t>
            </a:r>
          </a:p>
          <a:p>
            <a:pPr marL="0" indent="0">
              <a:lnSpc>
                <a:spcPct val="150000"/>
              </a:lnSpc>
              <a:buNone/>
            </a:pPr>
            <a:endParaRPr lang="en-US" sz="1200" dirty="0"/>
          </a:p>
          <a:p>
            <a:pPr marL="0" indent="0">
              <a:lnSpc>
                <a:spcPct val="150000"/>
              </a:lnSpc>
              <a:buNone/>
            </a:pPr>
            <a:r>
              <a:rPr lang="en-US" sz="2000" dirty="0"/>
              <a:t>INTRODUCTION OF TESCO</a:t>
            </a:r>
          </a:p>
          <a:p>
            <a:pPr marL="0" indent="0">
              <a:lnSpc>
                <a:spcPct val="150000"/>
              </a:lnSpc>
              <a:buNone/>
            </a:pPr>
            <a:r>
              <a:rPr lang="en-US" sz="1200" dirty="0"/>
              <a:t>Leading and implementing changes are critical for companies like Tesco in today’s market, where worldwide competition is severe. To illustrate the immense change that Tesco has experienced, think about how it went from being a small regional operator to a global retaining behemoth. In 1919, the same year the company was founded, Jack Cohen opened a booth at a nearby market. The corporation had meteoric expansion in the United Kingdom WWII . A booth outside of a market was its initial intent. Even before the 1990’s Tesco had established itself as a household name in the retail industry. To reach this goal , the company has broadened its product line and entered new global markets, especially in Europe and Asia. Staying afloat through the years despite market strategy, Tesco has grown, which is a result of their innovative strategic vision and many changes within the company.</a:t>
            </a:r>
          </a:p>
          <a:p>
            <a:pPr marL="0" indent="0">
              <a:lnSpc>
                <a:spcPct val="150000"/>
              </a:lnSpc>
              <a:buNone/>
            </a:pPr>
            <a:endParaRPr lang="en-US" sz="1200" dirty="0"/>
          </a:p>
        </p:txBody>
      </p:sp>
    </p:spTree>
    <p:extLst>
      <p:ext uri="{BB962C8B-B14F-4D97-AF65-F5344CB8AC3E}">
        <p14:creationId xmlns:p14="http://schemas.microsoft.com/office/powerpoint/2010/main" val="3840123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E82E35-369D-9E66-8E7F-A28DF7387535}"/>
              </a:ext>
            </a:extLst>
          </p:cNvPr>
          <p:cNvSpPr>
            <a:spLocks noGrp="1"/>
          </p:cNvSpPr>
          <p:nvPr>
            <p:ph idx="1"/>
          </p:nvPr>
        </p:nvSpPr>
        <p:spPr>
          <a:xfrm>
            <a:off x="838200" y="885825"/>
            <a:ext cx="10515600" cy="5291138"/>
          </a:xfrm>
        </p:spPr>
        <p:txBody>
          <a:bodyPr>
            <a:normAutofit/>
          </a:bodyPr>
          <a:lstStyle/>
          <a:p>
            <a:pPr marL="0" indent="0">
              <a:lnSpc>
                <a:spcPct val="150000"/>
              </a:lnSpc>
              <a:buNone/>
            </a:pPr>
            <a:r>
              <a:rPr lang="en-US" sz="1200" dirty="0"/>
              <a:t>Strategic management plan always played a significant role in Tesco’s ability to maintain its market dominance . This changes plan always has helped Tesco’s to leading and implementing in this competitive market for decades. By performing strategic planning Tesco can determine its short term as well as long term goals along with their implementation and scheme to accomplish them.</a:t>
            </a:r>
          </a:p>
          <a:p>
            <a:pPr marL="0" indent="0">
              <a:lnSpc>
                <a:spcPct val="150000"/>
              </a:lnSpc>
              <a:buNone/>
            </a:pPr>
            <a:r>
              <a:rPr lang="en-US" sz="1200" dirty="0"/>
              <a:t>The purpose of the report is to discuss the change management plan related to Tesco’s company. The report aims is to evaluate this project management plan . The report is going to discuss the scope of the management plan, analyse the key change management plan , provide a PESTEL , and Porter five forces  analysis, relationship with Tesco , incorporation issues and organizational culture changes. The report will also assess the staff training development plan . While discussing this , the report will introduce  some leader style plan techniques  as well as evaluation plan. The report will have prepared  an authentic communication plan .</a:t>
            </a:r>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endParaRPr lang="en-US" sz="1200" dirty="0"/>
          </a:p>
          <a:p>
            <a:pPr marL="0" indent="0">
              <a:lnSpc>
                <a:spcPct val="150000"/>
              </a:lnSpc>
              <a:buNone/>
            </a:pPr>
            <a:endParaRPr lang="en-US" sz="1200" dirty="0"/>
          </a:p>
        </p:txBody>
      </p:sp>
    </p:spTree>
    <p:extLst>
      <p:ext uri="{BB962C8B-B14F-4D97-AF65-F5344CB8AC3E}">
        <p14:creationId xmlns:p14="http://schemas.microsoft.com/office/powerpoint/2010/main" val="1683336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23D44-25F7-ED6F-A917-C87B32F8B17E}"/>
              </a:ext>
            </a:extLst>
          </p:cNvPr>
          <p:cNvSpPr>
            <a:spLocks noGrp="1"/>
          </p:cNvSpPr>
          <p:nvPr>
            <p:ph type="ctrTitle"/>
          </p:nvPr>
        </p:nvSpPr>
        <p:spPr>
          <a:xfrm>
            <a:off x="1524000" y="1122363"/>
            <a:ext cx="9144000" cy="477837"/>
          </a:xfrm>
        </p:spPr>
        <p:txBody>
          <a:bodyPr>
            <a:normAutofit/>
          </a:bodyPr>
          <a:lstStyle/>
          <a:p>
            <a:pPr algn="l"/>
            <a:r>
              <a:rPr lang="en-US" sz="1600" dirty="0"/>
              <a:t>RELATIONSHIP WITH TESCO</a:t>
            </a:r>
          </a:p>
        </p:txBody>
      </p:sp>
      <p:sp>
        <p:nvSpPr>
          <p:cNvPr id="3" name="Subtitle 2">
            <a:extLst>
              <a:ext uri="{FF2B5EF4-FFF2-40B4-BE49-F238E27FC236}">
                <a16:creationId xmlns:a16="http://schemas.microsoft.com/office/drawing/2014/main" id="{C1C189CB-8395-5AED-AFFC-8ED3F513199F}"/>
              </a:ext>
            </a:extLst>
          </p:cNvPr>
          <p:cNvSpPr>
            <a:spLocks noGrp="1"/>
          </p:cNvSpPr>
          <p:nvPr>
            <p:ph type="subTitle" idx="1"/>
          </p:nvPr>
        </p:nvSpPr>
        <p:spPr>
          <a:xfrm>
            <a:off x="1524000" y="1816608"/>
            <a:ext cx="9144000" cy="4035552"/>
          </a:xfrm>
        </p:spPr>
        <p:txBody>
          <a:bodyPr>
            <a:normAutofit/>
          </a:bodyPr>
          <a:lstStyle/>
          <a:p>
            <a:pPr algn="l">
              <a:lnSpc>
                <a:spcPct val="150000"/>
              </a:lnSpc>
            </a:pPr>
            <a:r>
              <a:rPr lang="en-US" sz="1200" dirty="0"/>
              <a:t>As the manager responsible  for implementing changes at Tesco, I keep an eye on adopting new strategies and technologies to increased our operations and services. I will harmonize  with various teams to make sure seamless integration of innovations, maintain our commitment to user-centric solutions, and drive initiatives that equal with our vision and mission of organizing the UK’s  and world’s information. </a:t>
            </a:r>
          </a:p>
          <a:p>
            <a:pPr algn="l">
              <a:lnSpc>
                <a:spcPct val="150000"/>
              </a:lnSpc>
            </a:pPr>
            <a:r>
              <a:rPr lang="en-US" sz="1200" dirty="0"/>
              <a:t>I am embedded in our values and I treat people how they want to be treated. I always want my colleagues to feel they can be themselves and important at work and I am committed to helping them be at their best.</a:t>
            </a:r>
          </a:p>
          <a:p>
            <a:pPr algn="l">
              <a:lnSpc>
                <a:spcPct val="150000"/>
              </a:lnSpc>
            </a:pPr>
            <a:r>
              <a:rPr lang="en-US" sz="1200" dirty="0"/>
              <a:t>My goal will be on fastening collaboration, ensuring efficient execution, and continuously improving our products to maintain Tesco’s  number one  leadership in the retailer organization in the UK’s and world’s.(</a:t>
            </a:r>
          </a:p>
        </p:txBody>
      </p:sp>
    </p:spTree>
    <p:extLst>
      <p:ext uri="{BB962C8B-B14F-4D97-AF65-F5344CB8AC3E}">
        <p14:creationId xmlns:p14="http://schemas.microsoft.com/office/powerpoint/2010/main" val="1263326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1F862-7CD4-5A66-30BC-9F8DA33782DB}"/>
              </a:ext>
            </a:extLst>
          </p:cNvPr>
          <p:cNvSpPr>
            <a:spLocks noGrp="1"/>
          </p:cNvSpPr>
          <p:nvPr>
            <p:ph type="title"/>
          </p:nvPr>
        </p:nvSpPr>
        <p:spPr>
          <a:xfrm>
            <a:off x="838200" y="365125"/>
            <a:ext cx="10515600" cy="622427"/>
          </a:xfrm>
        </p:spPr>
        <p:txBody>
          <a:bodyPr>
            <a:normAutofit/>
          </a:bodyPr>
          <a:lstStyle/>
          <a:p>
            <a:r>
              <a:rPr lang="en-US" sz="1600" dirty="0"/>
              <a:t>TESCO’S PESTLE ANALYSIS</a:t>
            </a:r>
          </a:p>
        </p:txBody>
      </p:sp>
      <p:sp>
        <p:nvSpPr>
          <p:cNvPr id="3" name="Content Placeholder 2">
            <a:extLst>
              <a:ext uri="{FF2B5EF4-FFF2-40B4-BE49-F238E27FC236}">
                <a16:creationId xmlns:a16="http://schemas.microsoft.com/office/drawing/2014/main" id="{2A82277F-5FF7-2C68-3A8E-40E54E5394BD}"/>
              </a:ext>
            </a:extLst>
          </p:cNvPr>
          <p:cNvSpPr>
            <a:spLocks noGrp="1"/>
          </p:cNvSpPr>
          <p:nvPr>
            <p:ph idx="1"/>
          </p:nvPr>
        </p:nvSpPr>
        <p:spPr>
          <a:xfrm>
            <a:off x="838200" y="1487424"/>
            <a:ext cx="10515600" cy="5005451"/>
          </a:xfrm>
        </p:spPr>
        <p:txBody>
          <a:bodyPr>
            <a:normAutofit lnSpcReduction="10000"/>
          </a:bodyPr>
          <a:lstStyle/>
          <a:p>
            <a:pPr>
              <a:lnSpc>
                <a:spcPct val="150000"/>
              </a:lnSpc>
            </a:pPr>
            <a:r>
              <a:rPr lang="en-US" sz="1200" b="1" dirty="0"/>
              <a:t>POLITICAL</a:t>
            </a:r>
          </a:p>
          <a:p>
            <a:pPr marL="0" indent="0">
              <a:lnSpc>
                <a:spcPct val="150000"/>
              </a:lnSpc>
              <a:buNone/>
            </a:pPr>
            <a:r>
              <a:rPr lang="en-US" sz="1200" b="1" dirty="0"/>
              <a:t>Regulatory Environment</a:t>
            </a:r>
            <a:r>
              <a:rPr lang="en-US" sz="1200" dirty="0"/>
              <a:t>: Tesco operates in various countries, each with its own regulations regarding food safety, labor laws, and taxation. Changes in government policy can impact operations.</a:t>
            </a:r>
          </a:p>
          <a:p>
            <a:pPr marL="0" indent="0">
              <a:lnSpc>
                <a:spcPct val="150000"/>
              </a:lnSpc>
              <a:buNone/>
            </a:pPr>
            <a:r>
              <a:rPr lang="en-US" sz="1200" b="1" dirty="0"/>
              <a:t>Brexit: </a:t>
            </a:r>
            <a:r>
              <a:rPr lang="en-US" sz="1200" dirty="0"/>
              <a:t>The UK’s exit from the EU has created uncertainties regarding trade, tariffs, and labor availability, all of witch can affect Tesco supply chain and cost .</a:t>
            </a:r>
            <a:endParaRPr lang="en-US" sz="1200" b="1" dirty="0"/>
          </a:p>
          <a:p>
            <a:pPr marL="0" indent="0">
              <a:lnSpc>
                <a:spcPct val="150000"/>
              </a:lnSpc>
              <a:buNone/>
            </a:pPr>
            <a:r>
              <a:rPr lang="en-US" sz="1200" b="1" dirty="0"/>
              <a:t>Trade Agreement: </a:t>
            </a:r>
            <a:r>
              <a:rPr lang="en-US" sz="1200" dirty="0"/>
              <a:t>As Tesco operates in multiple countries, changes in trade agreement can impact pricing and availability of products. </a:t>
            </a:r>
            <a:endParaRPr lang="en-US" sz="1200" b="1" dirty="0"/>
          </a:p>
          <a:p>
            <a:pPr marL="0" indent="0">
              <a:lnSpc>
                <a:spcPct val="150000"/>
              </a:lnSpc>
              <a:buNone/>
            </a:pPr>
            <a:r>
              <a:rPr lang="en-US" sz="1200" b="1" dirty="0"/>
              <a:t>ECONOMIC</a:t>
            </a:r>
          </a:p>
          <a:p>
            <a:pPr marL="0" indent="0">
              <a:lnSpc>
                <a:spcPct val="150000"/>
              </a:lnSpc>
              <a:buNone/>
            </a:pPr>
            <a:r>
              <a:rPr lang="en-US" sz="1200" b="1" dirty="0"/>
              <a:t>Economic Conditions: </a:t>
            </a:r>
            <a:r>
              <a:rPr lang="en-US" sz="1200" dirty="0"/>
              <a:t>Economic downturns can lead to reduced consumer spending. Conversely, during economic growth, consumers may spend more on premium products.</a:t>
            </a:r>
          </a:p>
          <a:p>
            <a:pPr marL="0" indent="0">
              <a:lnSpc>
                <a:spcPct val="150000"/>
              </a:lnSpc>
              <a:buNone/>
            </a:pPr>
            <a:r>
              <a:rPr lang="en-US" sz="1200" b="1" dirty="0"/>
              <a:t>Inflation: </a:t>
            </a:r>
            <a:r>
              <a:rPr lang="en-US" sz="1200" dirty="0"/>
              <a:t>Rising inflation can increase operational costs and affect pricing strategies, impacting profitability.</a:t>
            </a:r>
          </a:p>
          <a:p>
            <a:pPr marL="0" indent="0">
              <a:lnSpc>
                <a:spcPct val="150000"/>
              </a:lnSpc>
              <a:buNone/>
            </a:pPr>
            <a:r>
              <a:rPr lang="en-US" sz="1200" b="1" dirty="0"/>
              <a:t>SOCIAL</a:t>
            </a:r>
          </a:p>
          <a:p>
            <a:pPr marL="0" indent="0">
              <a:lnSpc>
                <a:spcPct val="150000"/>
              </a:lnSpc>
              <a:buNone/>
            </a:pPr>
            <a:r>
              <a:rPr lang="en-US" sz="1200" b="1" dirty="0"/>
              <a:t>Changing consumer preferences:</a:t>
            </a:r>
          </a:p>
          <a:p>
            <a:pPr marL="0" indent="0">
              <a:lnSpc>
                <a:spcPct val="150000"/>
              </a:lnSpc>
              <a:buNone/>
            </a:pPr>
            <a:r>
              <a:rPr lang="en-US" sz="1200" dirty="0"/>
              <a:t>There is a growing trend towards health-conscious eating, sustainability, and local sourcing. Tesco has adapted by offering more organic and locally </a:t>
            </a:r>
            <a:r>
              <a:rPr lang="en-US" sz="1200" dirty="0" err="1"/>
              <a:t>soursed</a:t>
            </a:r>
            <a:r>
              <a:rPr lang="en-US" sz="1200" dirty="0"/>
              <a:t> products.</a:t>
            </a:r>
          </a:p>
          <a:p>
            <a:pPr marL="0" indent="0">
              <a:lnSpc>
                <a:spcPct val="150000"/>
              </a:lnSpc>
              <a:buNone/>
            </a:pPr>
            <a:r>
              <a:rPr lang="en-US" sz="1200" b="1" dirty="0"/>
              <a:t>Demographics: </a:t>
            </a:r>
            <a:r>
              <a:rPr lang="en-US" sz="1200" dirty="0"/>
              <a:t>An aging population in the UK may influence product offering and shopping habits.</a:t>
            </a:r>
            <a:endParaRPr lang="en-US" sz="1200" b="1" dirty="0"/>
          </a:p>
          <a:p>
            <a:pPr marL="0" indent="0">
              <a:lnSpc>
                <a:spcPct val="150000"/>
              </a:lnSpc>
              <a:buNone/>
            </a:pPr>
            <a:endParaRPr lang="en-US" sz="1200" dirty="0"/>
          </a:p>
        </p:txBody>
      </p:sp>
    </p:spTree>
    <p:extLst>
      <p:ext uri="{BB962C8B-B14F-4D97-AF65-F5344CB8AC3E}">
        <p14:creationId xmlns:p14="http://schemas.microsoft.com/office/powerpoint/2010/main" val="1144317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7E62F9-F24F-440A-603F-1452F671EE1D}"/>
              </a:ext>
            </a:extLst>
          </p:cNvPr>
          <p:cNvSpPr>
            <a:spLocks noGrp="1"/>
          </p:cNvSpPr>
          <p:nvPr>
            <p:ph type="subTitle" idx="1"/>
          </p:nvPr>
        </p:nvSpPr>
        <p:spPr>
          <a:xfrm>
            <a:off x="1524000" y="694944"/>
            <a:ext cx="9144000" cy="5791200"/>
          </a:xfrm>
        </p:spPr>
        <p:txBody>
          <a:bodyPr>
            <a:normAutofit/>
          </a:bodyPr>
          <a:lstStyle/>
          <a:p>
            <a:pPr algn="l"/>
            <a:r>
              <a:rPr lang="en-US" sz="1200" b="1" dirty="0"/>
              <a:t>TECHNOLOGICAL</a:t>
            </a:r>
          </a:p>
          <a:p>
            <a:pPr algn="l"/>
            <a:r>
              <a:rPr lang="en-US" sz="1200" b="1" dirty="0"/>
              <a:t>E-commerce Growth: </a:t>
            </a:r>
            <a:r>
              <a:rPr lang="en-US" sz="1200" dirty="0"/>
              <a:t>The rise of online shopping has prompted Tesco to enhance its online services and delivery options.</a:t>
            </a:r>
          </a:p>
          <a:p>
            <a:pPr algn="l"/>
            <a:r>
              <a:rPr lang="en-US" sz="1200" b="1" dirty="0"/>
              <a:t>Automation:</a:t>
            </a:r>
          </a:p>
          <a:p>
            <a:pPr algn="l"/>
            <a:r>
              <a:rPr lang="en-US" sz="1200" b="1" dirty="0"/>
              <a:t>A</a:t>
            </a:r>
            <a:r>
              <a:rPr lang="en-US" sz="1200" dirty="0"/>
              <a:t>dvances in technology can improve efficiency in logistic and inventory management, leading to cost savings. </a:t>
            </a:r>
            <a:endParaRPr lang="en-US" sz="1200" b="1" dirty="0"/>
          </a:p>
          <a:p>
            <a:pPr algn="l"/>
            <a:r>
              <a:rPr lang="en-US" sz="1200" b="1" dirty="0"/>
              <a:t>Data Analytica: </a:t>
            </a:r>
            <a:r>
              <a:rPr lang="en-US" sz="1200" dirty="0"/>
              <a:t>Tesco uses data analytics to understand customer behavior, optimize inventory, and tailor marketing strategies. This helps improve customer experiences and operational efficiency.</a:t>
            </a:r>
          </a:p>
          <a:p>
            <a:pPr algn="l"/>
            <a:r>
              <a:rPr lang="en-US" sz="1200" b="1" dirty="0"/>
              <a:t>Mobil Shopping:  </a:t>
            </a:r>
            <a:r>
              <a:rPr lang="en-US" sz="1200" dirty="0"/>
              <a:t>The growth of mobile technology has influenced Tesco to enhance its app and mobile shopping experience, allowing customers to order groceries on -the -go.</a:t>
            </a:r>
            <a:endParaRPr lang="en-US" sz="1200" b="1" dirty="0"/>
          </a:p>
          <a:p>
            <a:pPr algn="l"/>
            <a:r>
              <a:rPr lang="en-US" sz="1200" b="1" dirty="0"/>
              <a:t>LEGAL</a:t>
            </a:r>
          </a:p>
          <a:p>
            <a:pPr algn="l"/>
            <a:r>
              <a:rPr lang="en-US" sz="1200" b="1" dirty="0"/>
              <a:t>Food safety: </a:t>
            </a:r>
            <a:r>
              <a:rPr lang="en-US" sz="1200" dirty="0"/>
              <a:t>Tesco has complied with Strick food safety regulations to ensure that its products are safe for consumption.</a:t>
            </a:r>
            <a:endParaRPr lang="en-US" sz="1200" b="1" dirty="0"/>
          </a:p>
          <a:p>
            <a:pPr algn="l"/>
            <a:r>
              <a:rPr lang="en-US" sz="1200" b="1" dirty="0"/>
              <a:t>Employment Laws: </a:t>
            </a:r>
            <a:r>
              <a:rPr lang="en-US" sz="1200" dirty="0"/>
              <a:t>Compliance with labor laws is crucial for Tesco, including minimum wage regulations and working conditions.</a:t>
            </a:r>
          </a:p>
          <a:p>
            <a:pPr algn="l"/>
            <a:r>
              <a:rPr lang="en-US" sz="1200" b="1" dirty="0"/>
              <a:t>Consumer Protection Laws: Tesco </a:t>
            </a:r>
            <a:r>
              <a:rPr lang="en-US" sz="1200" dirty="0"/>
              <a:t>always make sure that its products meet safety standards and labeling requirements to avoid legal issues.</a:t>
            </a:r>
          </a:p>
          <a:p>
            <a:pPr algn="l"/>
            <a:r>
              <a:rPr lang="en-US" sz="1200" b="1" dirty="0"/>
              <a:t>ENVIROMENTAL</a:t>
            </a:r>
          </a:p>
          <a:p>
            <a:pPr algn="l">
              <a:lnSpc>
                <a:spcPct val="150000"/>
              </a:lnSpc>
            </a:pPr>
            <a:r>
              <a:rPr lang="en-US" sz="1200" b="1" dirty="0"/>
              <a:t>Sustainability Initiatives: </a:t>
            </a:r>
            <a:r>
              <a:rPr lang="en-US" sz="1200" dirty="0"/>
              <a:t>Tesco is focusing on reducing its carbon footprint, waste management, and sustainable sourcing to meet consumer demand for environmentally friendly practices.</a:t>
            </a:r>
          </a:p>
          <a:p>
            <a:pPr algn="l">
              <a:lnSpc>
                <a:spcPct val="150000"/>
              </a:lnSpc>
            </a:pPr>
            <a:r>
              <a:rPr lang="en-US" sz="1200" b="1" dirty="0"/>
              <a:t>Climate Change: </a:t>
            </a:r>
            <a:r>
              <a:rPr lang="en-US" sz="1200" dirty="0"/>
              <a:t>Changes in climate can affect supply chains, especially for food products, requiring adaptability in sourcing and logistics.</a:t>
            </a:r>
          </a:p>
          <a:p>
            <a:pPr algn="l">
              <a:lnSpc>
                <a:spcPct val="150000"/>
              </a:lnSpc>
            </a:pPr>
            <a:r>
              <a:rPr lang="en-US" sz="1200" b="1" dirty="0"/>
              <a:t>Waste Reducing Initiatives: </a:t>
            </a:r>
            <a:r>
              <a:rPr lang="en-US" sz="1200" dirty="0"/>
              <a:t>Tesco has launched initiatives to reduce food waste, both in –store and across its supply chain. This not only meets consumer expectations but also improves operational efficiency.</a:t>
            </a:r>
            <a:endParaRPr lang="en-US" sz="1200" b="1" dirty="0"/>
          </a:p>
          <a:p>
            <a:pPr algn="l"/>
            <a:endParaRPr lang="en-US" sz="1200" dirty="0"/>
          </a:p>
        </p:txBody>
      </p:sp>
    </p:spTree>
    <p:extLst>
      <p:ext uri="{BB962C8B-B14F-4D97-AF65-F5344CB8AC3E}">
        <p14:creationId xmlns:p14="http://schemas.microsoft.com/office/powerpoint/2010/main" val="2846997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FF79-A644-0F75-BAC7-1F703B3EA607}"/>
              </a:ext>
            </a:extLst>
          </p:cNvPr>
          <p:cNvSpPr>
            <a:spLocks noGrp="1"/>
          </p:cNvSpPr>
          <p:nvPr>
            <p:ph type="title"/>
          </p:nvPr>
        </p:nvSpPr>
        <p:spPr>
          <a:xfrm>
            <a:off x="838200" y="365125"/>
            <a:ext cx="10515600" cy="732155"/>
          </a:xfrm>
        </p:spPr>
        <p:txBody>
          <a:bodyPr>
            <a:normAutofit/>
          </a:bodyPr>
          <a:lstStyle/>
          <a:p>
            <a:r>
              <a:rPr lang="en-US" sz="1200" b="1" dirty="0"/>
              <a:t>TESCO PORTER FIVE FORCES</a:t>
            </a:r>
          </a:p>
        </p:txBody>
      </p:sp>
      <p:sp>
        <p:nvSpPr>
          <p:cNvPr id="3" name="Content Placeholder 2">
            <a:extLst>
              <a:ext uri="{FF2B5EF4-FFF2-40B4-BE49-F238E27FC236}">
                <a16:creationId xmlns:a16="http://schemas.microsoft.com/office/drawing/2014/main" id="{5F0FECC0-F830-655C-6C1F-F1C33E0EDC27}"/>
              </a:ext>
            </a:extLst>
          </p:cNvPr>
          <p:cNvSpPr>
            <a:spLocks noGrp="1"/>
          </p:cNvSpPr>
          <p:nvPr>
            <p:ph idx="1"/>
          </p:nvPr>
        </p:nvSpPr>
        <p:spPr/>
        <p:txBody>
          <a:bodyPr>
            <a:normAutofit/>
          </a:bodyPr>
          <a:lstStyle/>
          <a:p>
            <a:pPr marL="0" indent="0">
              <a:lnSpc>
                <a:spcPct val="150000"/>
              </a:lnSpc>
              <a:buNone/>
            </a:pPr>
            <a:r>
              <a:rPr lang="en-US" sz="1200" b="1" dirty="0"/>
              <a:t>THREAT OF NEW ENTRANCE</a:t>
            </a:r>
          </a:p>
          <a:p>
            <a:pPr marL="0" indent="0">
              <a:lnSpc>
                <a:spcPct val="150000"/>
              </a:lnSpc>
              <a:buNone/>
            </a:pPr>
            <a:r>
              <a:rPr lang="en-US" sz="1200" b="1" dirty="0"/>
              <a:t>1.Barriers to Entry:  </a:t>
            </a:r>
            <a:r>
              <a:rPr lang="en-US" sz="1200" dirty="0"/>
              <a:t>The retail market has significant barriers to entry, including high capital investment, established supply chains, and economic of scale enjoyed by large players like Tesco. This makes it difficult for new entrance to compete effectively.</a:t>
            </a:r>
          </a:p>
          <a:p>
            <a:pPr marL="0" indent="0">
              <a:lnSpc>
                <a:spcPct val="150000"/>
              </a:lnSpc>
              <a:buNone/>
            </a:pPr>
            <a:r>
              <a:rPr lang="en-US" sz="1200" b="1" dirty="0"/>
              <a:t>Brand Loyalty: </a:t>
            </a:r>
            <a:r>
              <a:rPr lang="en-US" sz="1200" dirty="0"/>
              <a:t>Tesco has a strong brand presence and customer loyalty, which can deter new competitors from entering the market.</a:t>
            </a:r>
          </a:p>
          <a:p>
            <a:pPr>
              <a:lnSpc>
                <a:spcPct val="150000"/>
              </a:lnSpc>
              <a:buAutoNum type="arabicPeriod" startAt="2"/>
            </a:pPr>
            <a:r>
              <a:rPr lang="en-US" sz="1200" b="1" dirty="0"/>
              <a:t>Bargaining Power of Suppliers</a:t>
            </a:r>
          </a:p>
          <a:p>
            <a:pPr marL="0" indent="0">
              <a:lnSpc>
                <a:spcPct val="150000"/>
              </a:lnSpc>
              <a:buNone/>
            </a:pPr>
            <a:r>
              <a:rPr lang="en-US" sz="1200" b="1" dirty="0"/>
              <a:t>Supplier Concentration: </a:t>
            </a:r>
            <a:r>
              <a:rPr lang="en-US" sz="1200" dirty="0"/>
              <a:t> Tesco works with numerous suppliers, which generally gives it leverage to negotiate favorable terms. However, suppliers of unique or high –demand products mar hold more power.</a:t>
            </a:r>
          </a:p>
          <a:p>
            <a:pPr marL="0" indent="0">
              <a:lnSpc>
                <a:spcPct val="150000"/>
              </a:lnSpc>
              <a:buNone/>
            </a:pPr>
            <a:r>
              <a:rPr lang="en-US" sz="1200" b="1" dirty="0"/>
              <a:t>Private Label Product:  </a:t>
            </a:r>
            <a:r>
              <a:rPr lang="en-US" sz="1200" dirty="0"/>
              <a:t>Tesco offers a wide range of private label products, which reduce its dependency on branded suppliers and enhances its bargaining power.</a:t>
            </a:r>
          </a:p>
          <a:p>
            <a:pPr marL="0" indent="0">
              <a:lnSpc>
                <a:spcPct val="150000"/>
              </a:lnSpc>
              <a:buNone/>
            </a:pPr>
            <a:r>
              <a:rPr lang="en-US" sz="1200" b="1" dirty="0"/>
              <a:t>3.  Bargaining Power of Buyers</a:t>
            </a:r>
          </a:p>
          <a:p>
            <a:pPr marL="0" indent="0">
              <a:lnSpc>
                <a:spcPct val="150000"/>
              </a:lnSpc>
              <a:buNone/>
            </a:pPr>
            <a:r>
              <a:rPr lang="en-US" sz="1200" b="1" dirty="0"/>
              <a:t>Customer Choice:  </a:t>
            </a:r>
            <a:r>
              <a:rPr lang="en-US" sz="1200" dirty="0"/>
              <a:t>With numerous grocery options available (including supermarkets, convenience stores and online retailers), consumers have significant bargaining power. They can easily switch to competitors if they find better prices or products.</a:t>
            </a:r>
            <a:endParaRPr lang="en-US" sz="1200" b="1" dirty="0"/>
          </a:p>
        </p:txBody>
      </p:sp>
    </p:spTree>
    <p:extLst>
      <p:ext uri="{BB962C8B-B14F-4D97-AF65-F5344CB8AC3E}">
        <p14:creationId xmlns:p14="http://schemas.microsoft.com/office/powerpoint/2010/main" val="350101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6F5EC9-5B72-7935-7BC6-70EB7F3D7D6B}"/>
              </a:ext>
            </a:extLst>
          </p:cNvPr>
          <p:cNvSpPr>
            <a:spLocks noGrp="1"/>
          </p:cNvSpPr>
          <p:nvPr>
            <p:ph idx="1"/>
          </p:nvPr>
        </p:nvSpPr>
        <p:spPr>
          <a:xfrm>
            <a:off x="838200" y="365760"/>
            <a:ext cx="10515600" cy="5811203"/>
          </a:xfrm>
        </p:spPr>
        <p:txBody>
          <a:bodyPr>
            <a:normAutofit/>
          </a:bodyPr>
          <a:lstStyle/>
          <a:p>
            <a:pPr marL="0" indent="0">
              <a:buNone/>
            </a:pPr>
            <a:r>
              <a:rPr lang="en-US" sz="1200" b="1" dirty="0"/>
              <a:t>Price Sensitivity : </a:t>
            </a:r>
            <a:r>
              <a:rPr lang="en-US" sz="1200" dirty="0"/>
              <a:t>Many consumers are price –sensitive , especially in the current economic climate, which can compel Tesco to keep its prices competitive.</a:t>
            </a:r>
          </a:p>
          <a:p>
            <a:pPr>
              <a:lnSpc>
                <a:spcPct val="150000"/>
              </a:lnSpc>
              <a:buAutoNum type="arabicPeriod" startAt="4"/>
            </a:pPr>
            <a:r>
              <a:rPr lang="en-US" sz="1200" b="1" dirty="0"/>
              <a:t>THREAT OF SUBSTITUTE PRODUCTS</a:t>
            </a:r>
          </a:p>
          <a:p>
            <a:pPr marL="0" indent="0">
              <a:lnSpc>
                <a:spcPct val="150000"/>
              </a:lnSpc>
              <a:buNone/>
            </a:pPr>
            <a:r>
              <a:rPr lang="en-US" sz="1200" b="1" dirty="0"/>
              <a:t>Availability of Alternatives:  </a:t>
            </a:r>
            <a:r>
              <a:rPr lang="en-US" sz="1200" dirty="0"/>
              <a:t>There are various alternatives to traditional grocery shopping, such as meal kit delivery services, online grocery services, and discount retailers. These substitutes can attract customer way from Tesco .</a:t>
            </a:r>
          </a:p>
          <a:p>
            <a:pPr marL="0" indent="0">
              <a:lnSpc>
                <a:spcPct val="150000"/>
              </a:lnSpc>
              <a:buNone/>
            </a:pPr>
            <a:r>
              <a:rPr lang="en-US" sz="1200" b="1" dirty="0"/>
              <a:t>Changing Consumer Preferences:  </a:t>
            </a:r>
            <a:r>
              <a:rPr lang="en-US" sz="1200" dirty="0"/>
              <a:t>As health trends and sustainability become more prominent, substitutes that align with these values (like organic or local sourced products) may pose a greater threat.</a:t>
            </a:r>
          </a:p>
          <a:p>
            <a:pPr>
              <a:lnSpc>
                <a:spcPct val="150000"/>
              </a:lnSpc>
              <a:buAutoNum type="arabicPeriod" startAt="5"/>
            </a:pPr>
            <a:r>
              <a:rPr lang="en-US" sz="1200" b="1" dirty="0"/>
              <a:t>INDUSTRY RIVALRY</a:t>
            </a:r>
          </a:p>
          <a:p>
            <a:pPr marL="0" indent="0">
              <a:lnSpc>
                <a:spcPct val="150000"/>
              </a:lnSpc>
              <a:buNone/>
            </a:pPr>
            <a:r>
              <a:rPr lang="en-US" sz="1200" b="1" dirty="0"/>
              <a:t>Intense Competition:  </a:t>
            </a:r>
            <a:r>
              <a:rPr lang="en-US" sz="1200" dirty="0"/>
              <a:t>The grocery retail market is highly competitive , with major players like Sainsbury's , Asda, and Lidl competing for market share . This rivalry can drive prices down and impact profitability.</a:t>
            </a:r>
          </a:p>
          <a:p>
            <a:pPr marL="0" indent="0">
              <a:lnSpc>
                <a:spcPct val="150000"/>
              </a:lnSpc>
              <a:buNone/>
            </a:pPr>
            <a:r>
              <a:rPr lang="en-US" sz="1200" b="1" dirty="0"/>
              <a:t>Innovation and Differentiation:  </a:t>
            </a:r>
            <a:r>
              <a:rPr lang="en-US" sz="1200" dirty="0"/>
              <a:t>To stay competitive, Tesco continually innovates its product offering , enhance customer experience, and invests in technology to differentiate itself from rivals.</a:t>
            </a:r>
          </a:p>
          <a:p>
            <a:pPr marL="0" indent="0">
              <a:lnSpc>
                <a:spcPct val="150000"/>
              </a:lnSpc>
              <a:buNone/>
            </a:pPr>
            <a:r>
              <a:rPr lang="en-US" sz="1200" dirty="0"/>
              <a:t>Overall, Tesco operates in a challenging environment characterized by strong competition and changing consumer behaviors. By effectively managing these forces-leveraging its brand strength, negotiating power , and innovative capabilities- Tesco can maintain in the retail industry while adapting to market dynamics.(Tesco 2022)</a:t>
            </a:r>
          </a:p>
        </p:txBody>
      </p:sp>
    </p:spTree>
    <p:extLst>
      <p:ext uri="{BB962C8B-B14F-4D97-AF65-F5344CB8AC3E}">
        <p14:creationId xmlns:p14="http://schemas.microsoft.com/office/powerpoint/2010/main" val="2425363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5767-16DC-FD78-6358-B600A3C8ABB7}"/>
              </a:ext>
            </a:extLst>
          </p:cNvPr>
          <p:cNvSpPr>
            <a:spLocks noGrp="1"/>
          </p:cNvSpPr>
          <p:nvPr>
            <p:ph type="title"/>
          </p:nvPr>
        </p:nvSpPr>
        <p:spPr>
          <a:xfrm>
            <a:off x="838200" y="365125"/>
            <a:ext cx="10515600" cy="732155"/>
          </a:xfrm>
        </p:spPr>
        <p:txBody>
          <a:bodyPr>
            <a:normAutofit/>
          </a:bodyPr>
          <a:lstStyle/>
          <a:p>
            <a:r>
              <a:rPr lang="en-US" sz="1200" b="1" dirty="0"/>
              <a:t>CHANGE MANAGEMENT</a:t>
            </a:r>
          </a:p>
        </p:txBody>
      </p:sp>
      <p:sp>
        <p:nvSpPr>
          <p:cNvPr id="3" name="Content Placeholder 2">
            <a:extLst>
              <a:ext uri="{FF2B5EF4-FFF2-40B4-BE49-F238E27FC236}">
                <a16:creationId xmlns:a16="http://schemas.microsoft.com/office/drawing/2014/main" id="{D1C65348-B753-13FC-144B-549C6993EF87}"/>
              </a:ext>
            </a:extLst>
          </p:cNvPr>
          <p:cNvSpPr>
            <a:spLocks noGrp="1"/>
          </p:cNvSpPr>
          <p:nvPr>
            <p:ph idx="1"/>
          </p:nvPr>
        </p:nvSpPr>
        <p:spPr>
          <a:xfrm>
            <a:off x="838200" y="1219200"/>
            <a:ext cx="10515600" cy="4957763"/>
          </a:xfrm>
        </p:spPr>
        <p:txBody>
          <a:bodyPr>
            <a:normAutofit/>
          </a:bodyPr>
          <a:lstStyle/>
          <a:p>
            <a:pPr marL="0" indent="0">
              <a:lnSpc>
                <a:spcPct val="150000"/>
              </a:lnSpc>
              <a:buNone/>
            </a:pPr>
            <a:r>
              <a:rPr lang="en-US" sz="1200" dirty="0"/>
              <a:t>Change management at Tesco involves a strategic approach to managing transformations within the organization to enhance performance , adapt to market changes, and meet consumer change management at Tesco.</a:t>
            </a:r>
          </a:p>
          <a:p>
            <a:pPr>
              <a:lnSpc>
                <a:spcPct val="150000"/>
              </a:lnSpc>
              <a:buAutoNum type="arabicPeriod"/>
            </a:pPr>
            <a:r>
              <a:rPr lang="en-US" sz="1200" b="1" dirty="0"/>
              <a:t>STRATEGIC VISION AND LEADERSHIP </a:t>
            </a:r>
          </a:p>
          <a:p>
            <a:pPr marL="0" indent="0">
              <a:lnSpc>
                <a:spcPct val="150000"/>
              </a:lnSpc>
              <a:buNone/>
            </a:pPr>
            <a:r>
              <a:rPr lang="en-US" sz="1200" b="1" dirty="0"/>
              <a:t>Clear Objective:  </a:t>
            </a:r>
            <a:r>
              <a:rPr lang="en-US" sz="1200" dirty="0"/>
              <a:t>Tesco leadership sets a clear vision and strategic objective for change, ensuring that all employees understand the rationale behind transformation.</a:t>
            </a:r>
          </a:p>
          <a:p>
            <a:pPr marL="0" indent="0">
              <a:lnSpc>
                <a:spcPct val="150000"/>
              </a:lnSpc>
              <a:buNone/>
            </a:pPr>
            <a:r>
              <a:rPr lang="en-US" sz="1200" b="1" dirty="0"/>
              <a:t>Top-Down Commitment: </a:t>
            </a:r>
            <a:r>
              <a:rPr lang="en-US" sz="1200" dirty="0"/>
              <a:t> Strong commitment from top management is crucial. Leaders at Tesco actively communicate the importance of change initiatives and their benefits to the organization.</a:t>
            </a:r>
          </a:p>
          <a:p>
            <a:pPr>
              <a:lnSpc>
                <a:spcPct val="150000"/>
              </a:lnSpc>
              <a:buAutoNum type="arabicPeriod" startAt="2"/>
            </a:pPr>
            <a:r>
              <a:rPr lang="en-US" sz="1200" b="1" dirty="0"/>
              <a:t>EMPLOYEE ENGAGEMENT</a:t>
            </a:r>
          </a:p>
          <a:p>
            <a:pPr marL="0" indent="0">
              <a:lnSpc>
                <a:spcPct val="150000"/>
              </a:lnSpc>
              <a:buNone/>
            </a:pPr>
            <a:r>
              <a:rPr lang="en-US" sz="1200" b="1" dirty="0"/>
              <a:t>Involvement in Change Processes:   </a:t>
            </a:r>
            <a:r>
              <a:rPr lang="en-US" sz="1200" dirty="0"/>
              <a:t>Tesco emphasizes involving employees in the change process. Gathering feedback and ideas from staff helps in creating a sense of ownership and reduces resistance.</a:t>
            </a:r>
          </a:p>
          <a:p>
            <a:pPr marL="0" indent="0">
              <a:lnSpc>
                <a:spcPct val="150000"/>
              </a:lnSpc>
              <a:buNone/>
            </a:pPr>
            <a:r>
              <a:rPr lang="en-US" sz="1200" b="1" dirty="0"/>
              <a:t>Training and Development:    </a:t>
            </a:r>
            <a:r>
              <a:rPr lang="en-US" sz="1200" dirty="0"/>
              <a:t>Investing in training programs equips employees with the necessary skills to adapt to changes, whether it’s adopting new technologies or adjusting to new operational processes.</a:t>
            </a:r>
          </a:p>
          <a:p>
            <a:pPr>
              <a:lnSpc>
                <a:spcPct val="150000"/>
              </a:lnSpc>
              <a:buAutoNum type="arabicPeriod" startAt="3"/>
            </a:pPr>
            <a:r>
              <a:rPr lang="en-US" sz="1200" b="1" dirty="0"/>
              <a:t>COMMUNICATION</a:t>
            </a:r>
          </a:p>
          <a:p>
            <a:pPr marL="0" indent="0">
              <a:lnSpc>
                <a:spcPct val="150000"/>
              </a:lnSpc>
              <a:buNone/>
            </a:pPr>
            <a:r>
              <a:rPr lang="en-US" sz="1200" b="1" dirty="0"/>
              <a:t>Transparent Communication:    R</a:t>
            </a:r>
            <a:r>
              <a:rPr lang="en-US" sz="1200" dirty="0"/>
              <a:t>egular updates and transparent communication channels ensure that all employees are informed about the changes ,</a:t>
            </a:r>
            <a:endParaRPr lang="en-US" sz="1200" b="1" dirty="0"/>
          </a:p>
        </p:txBody>
      </p:sp>
    </p:spTree>
    <p:extLst>
      <p:ext uri="{BB962C8B-B14F-4D97-AF65-F5344CB8AC3E}">
        <p14:creationId xmlns:p14="http://schemas.microsoft.com/office/powerpoint/2010/main" val="4110817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FDA97-B723-588A-B127-39E3D843F6D8}"/>
              </a:ext>
            </a:extLst>
          </p:cNvPr>
          <p:cNvSpPr>
            <a:spLocks noGrp="1"/>
          </p:cNvSpPr>
          <p:nvPr>
            <p:ph idx="1"/>
          </p:nvPr>
        </p:nvSpPr>
        <p:spPr>
          <a:xfrm>
            <a:off x="838200" y="585216"/>
            <a:ext cx="10515600" cy="5591747"/>
          </a:xfrm>
        </p:spPr>
        <p:txBody>
          <a:bodyPr>
            <a:normAutofit/>
          </a:bodyPr>
          <a:lstStyle/>
          <a:p>
            <a:pPr marL="0" indent="0">
              <a:lnSpc>
                <a:spcPct val="150000"/>
              </a:lnSpc>
              <a:buNone/>
            </a:pPr>
            <a:r>
              <a:rPr lang="en-US" sz="1200" dirty="0"/>
              <a:t>The reasons behind them , and the expected outcomes. </a:t>
            </a:r>
          </a:p>
          <a:p>
            <a:pPr marL="0" indent="0">
              <a:lnSpc>
                <a:spcPct val="150000"/>
              </a:lnSpc>
              <a:buNone/>
            </a:pPr>
            <a:r>
              <a:rPr lang="en-US" sz="1200" b="1" dirty="0"/>
              <a:t>Feedback Mechanisms:   </a:t>
            </a:r>
            <a:r>
              <a:rPr lang="en-US" sz="1200" dirty="0"/>
              <a:t>Tesco utilizes feedback mechanisms , such as surveys and forums, to gauge employee sentiment and </a:t>
            </a:r>
            <a:r>
              <a:rPr lang="en-US" sz="1200" dirty="0" err="1"/>
              <a:t>addrese</a:t>
            </a:r>
            <a:r>
              <a:rPr lang="en-US" sz="1200" dirty="0"/>
              <a:t> concerns throughout the change process.</a:t>
            </a:r>
          </a:p>
          <a:p>
            <a:pPr>
              <a:lnSpc>
                <a:spcPct val="150000"/>
              </a:lnSpc>
              <a:buAutoNum type="arabicPeriod" startAt="4"/>
            </a:pPr>
            <a:r>
              <a:rPr lang="en-US" sz="1200" b="1" dirty="0"/>
              <a:t>ADAPTABILITY TO MARKET TERNDS</a:t>
            </a:r>
          </a:p>
          <a:p>
            <a:pPr marL="0" indent="0">
              <a:lnSpc>
                <a:spcPct val="150000"/>
              </a:lnSpc>
              <a:buNone/>
            </a:pPr>
            <a:r>
              <a:rPr lang="en-US" sz="1200" b="1" dirty="0"/>
              <a:t>Responding to Consumer Demands:   </a:t>
            </a:r>
            <a:r>
              <a:rPr lang="en-US" sz="1200" dirty="0"/>
              <a:t>Tesco has adapted to changing consumer preferences, such as the shift towards online shopping and sustainability. This adaptability is a key component of its change management strategy .</a:t>
            </a:r>
          </a:p>
          <a:p>
            <a:pPr marL="0" indent="0">
              <a:lnSpc>
                <a:spcPct val="150000"/>
              </a:lnSpc>
              <a:buNone/>
            </a:pPr>
            <a:r>
              <a:rPr lang="en-US" sz="1200" b="1" dirty="0"/>
              <a:t>Innovative Solution :    I</a:t>
            </a:r>
            <a:r>
              <a:rPr lang="en-US" sz="1200" dirty="0"/>
              <a:t>mplementing new technologies, such as data analytics and e-commerce platforms, allows Tesco to respond </a:t>
            </a:r>
            <a:r>
              <a:rPr lang="en-US" sz="1200" dirty="0" err="1"/>
              <a:t>swifty</a:t>
            </a:r>
            <a:r>
              <a:rPr lang="en-US" sz="1200" dirty="0"/>
              <a:t> to market changes and enhance customer experience.</a:t>
            </a:r>
          </a:p>
          <a:p>
            <a:pPr>
              <a:lnSpc>
                <a:spcPct val="150000"/>
              </a:lnSpc>
              <a:buAutoNum type="arabicPeriod" startAt="5"/>
            </a:pPr>
            <a:r>
              <a:rPr lang="en-US" sz="1200" b="1" dirty="0"/>
              <a:t>CULTURAL CHANGES</a:t>
            </a:r>
          </a:p>
          <a:p>
            <a:pPr marL="0" indent="0">
              <a:lnSpc>
                <a:spcPct val="150000"/>
              </a:lnSpc>
              <a:buNone/>
            </a:pPr>
            <a:r>
              <a:rPr lang="en-US" sz="1200" b="1" dirty="0"/>
              <a:t>Promoting  a Culture of Innovation:   </a:t>
            </a:r>
            <a:r>
              <a:rPr lang="en-US" sz="1200" dirty="0"/>
              <a:t>Encouraging a culture that embraces innovation and changes is vital. Tesco fosters an environment where employees are encouraged to suggest improvements and experiment with new ideas.</a:t>
            </a:r>
          </a:p>
          <a:p>
            <a:pPr marL="0" indent="0">
              <a:lnSpc>
                <a:spcPct val="150000"/>
              </a:lnSpc>
              <a:buNone/>
            </a:pPr>
            <a:r>
              <a:rPr lang="en-US" sz="1200" b="1" dirty="0"/>
              <a:t>Aligning Values:   </a:t>
            </a:r>
            <a:r>
              <a:rPr lang="en-US" sz="1200" dirty="0"/>
              <a:t>Ensuring that the company’s values align with the changes being implemented helps in creating supports transformation.</a:t>
            </a:r>
          </a:p>
          <a:p>
            <a:pPr marL="0" indent="0">
              <a:lnSpc>
                <a:spcPct val="150000"/>
              </a:lnSpc>
              <a:buNone/>
            </a:pPr>
            <a:r>
              <a:rPr lang="en-US" sz="1200" b="1" dirty="0"/>
              <a:t>6.   MONITORING AND EVALUATION</a:t>
            </a:r>
          </a:p>
          <a:p>
            <a:pPr marL="0" indent="0">
              <a:lnSpc>
                <a:spcPct val="150000"/>
              </a:lnSpc>
              <a:buNone/>
            </a:pPr>
            <a:r>
              <a:rPr lang="en-US" sz="1200" b="1" dirty="0"/>
              <a:t>Performance Metrics:   </a:t>
            </a:r>
            <a:r>
              <a:rPr lang="en-US" sz="1200" dirty="0"/>
              <a:t>Establishing key performance indicators to monitor the success of change initiatives is essential. This allows Tesco to </a:t>
            </a:r>
            <a:r>
              <a:rPr lang="en-US" sz="1200" dirty="0" err="1"/>
              <a:t>acsees</a:t>
            </a:r>
            <a:r>
              <a:rPr lang="en-US" sz="1200" dirty="0"/>
              <a:t> the impact of changes and make necessary adjustments.</a:t>
            </a:r>
            <a:endParaRPr lang="en-US" sz="1200" b="1" dirty="0"/>
          </a:p>
          <a:p>
            <a:pPr marL="0" indent="0">
              <a:lnSpc>
                <a:spcPct val="150000"/>
              </a:lnSpc>
              <a:buNone/>
            </a:pPr>
            <a:endParaRPr lang="en-US" sz="1200" dirty="0"/>
          </a:p>
        </p:txBody>
      </p:sp>
    </p:spTree>
    <p:extLst>
      <p:ext uri="{BB962C8B-B14F-4D97-AF65-F5344CB8AC3E}">
        <p14:creationId xmlns:p14="http://schemas.microsoft.com/office/powerpoint/2010/main" val="3705902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E697D4-F992-BA8B-C435-F82DADE45322}"/>
              </a:ext>
            </a:extLst>
          </p:cNvPr>
          <p:cNvSpPr>
            <a:spLocks noGrp="1"/>
          </p:cNvSpPr>
          <p:nvPr>
            <p:ph idx="1"/>
          </p:nvPr>
        </p:nvSpPr>
        <p:spPr>
          <a:xfrm>
            <a:off x="838200" y="597408"/>
            <a:ext cx="10515600" cy="5579555"/>
          </a:xfrm>
        </p:spPr>
        <p:txBody>
          <a:bodyPr>
            <a:normAutofit/>
          </a:bodyPr>
          <a:lstStyle/>
          <a:p>
            <a:pPr marL="0" indent="0">
              <a:lnSpc>
                <a:spcPct val="150000"/>
              </a:lnSpc>
              <a:buNone/>
            </a:pPr>
            <a:r>
              <a:rPr lang="en-US" sz="1200" b="1" dirty="0"/>
              <a:t>Continuous Improvement:   </a:t>
            </a:r>
            <a:r>
              <a:rPr lang="en-US" sz="1200" dirty="0"/>
              <a:t>Tesco adopts a philosophy of continuous improvement, using data and feedback to refine processes and adapt strategies over time.</a:t>
            </a:r>
          </a:p>
          <a:p>
            <a:pPr marL="0" indent="0">
              <a:lnSpc>
                <a:spcPct val="150000"/>
              </a:lnSpc>
              <a:buNone/>
            </a:pPr>
            <a:r>
              <a:rPr lang="en-US" sz="1200" b="1" dirty="0"/>
              <a:t>CALLENGES AND RESISTANCE</a:t>
            </a:r>
          </a:p>
          <a:p>
            <a:pPr marL="0" indent="0">
              <a:lnSpc>
                <a:spcPct val="150000"/>
              </a:lnSpc>
              <a:buNone/>
            </a:pPr>
            <a:r>
              <a:rPr lang="en-US" sz="1200" b="1" dirty="0"/>
              <a:t>Managing Resistance:   </a:t>
            </a:r>
            <a:r>
              <a:rPr lang="en-US" sz="1200" dirty="0"/>
              <a:t>change often meets resistance. Tesco addresses this by understanding the root causes of resistance and implementing </a:t>
            </a:r>
            <a:r>
              <a:rPr lang="en-US" sz="1200" dirty="0" err="1"/>
              <a:t>strathies</a:t>
            </a:r>
            <a:r>
              <a:rPr lang="en-US" sz="1200" dirty="0"/>
              <a:t> to mitigate concerns, such as providing reassurance and demonstrating benefits.</a:t>
            </a:r>
          </a:p>
          <a:p>
            <a:pPr marL="0" indent="0">
              <a:lnSpc>
                <a:spcPct val="150000"/>
              </a:lnSpc>
              <a:buNone/>
            </a:pPr>
            <a:r>
              <a:rPr lang="en-US" sz="1200" b="1" dirty="0"/>
              <a:t>Balancing Change with Stability:   </a:t>
            </a:r>
            <a:r>
              <a:rPr lang="en-US" sz="1200" dirty="0"/>
              <a:t>Maintaining day-to –day operations while implementing changes can be challenging . Tesco focuses on ensuring that essential services are not disrupted during transitions.</a:t>
            </a:r>
          </a:p>
          <a:p>
            <a:pPr marL="0" indent="0">
              <a:lnSpc>
                <a:spcPct val="150000"/>
              </a:lnSpc>
              <a:buNone/>
            </a:pPr>
            <a:r>
              <a:rPr lang="en-US" sz="1200" dirty="0"/>
              <a:t>Change management at Tesco is a comprehensive approach that combines strategic leadership, employee engagement , effective communication, and adaptability. By fostering a culture that embraces change and continuously seeks improvement, Tesco can navigate the complexities of the retail environment and maintain its competitive edge in </a:t>
            </a:r>
            <a:r>
              <a:rPr lang="en-US" sz="1200"/>
              <a:t>the market.</a:t>
            </a:r>
            <a:endParaRPr lang="en-US" sz="1200" dirty="0"/>
          </a:p>
        </p:txBody>
      </p:sp>
    </p:spTree>
    <p:extLst>
      <p:ext uri="{BB962C8B-B14F-4D97-AF65-F5344CB8AC3E}">
        <p14:creationId xmlns:p14="http://schemas.microsoft.com/office/powerpoint/2010/main" val="3768756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5011-ADC5-C5CC-122C-AD00E730CA6F}"/>
              </a:ext>
            </a:extLst>
          </p:cNvPr>
          <p:cNvSpPr>
            <a:spLocks noGrp="1"/>
          </p:cNvSpPr>
          <p:nvPr>
            <p:ph type="title"/>
          </p:nvPr>
        </p:nvSpPr>
        <p:spPr>
          <a:xfrm>
            <a:off x="838200" y="365125"/>
            <a:ext cx="10515600" cy="537083"/>
          </a:xfrm>
        </p:spPr>
        <p:txBody>
          <a:bodyPr>
            <a:normAutofit/>
          </a:bodyPr>
          <a:lstStyle/>
          <a:p>
            <a:pPr>
              <a:lnSpc>
                <a:spcPct val="150000"/>
              </a:lnSpc>
            </a:pPr>
            <a:r>
              <a:rPr lang="en-US" sz="1200" b="1" dirty="0"/>
              <a:t>INCORPORATION ISSUES</a:t>
            </a:r>
          </a:p>
        </p:txBody>
      </p:sp>
      <p:sp>
        <p:nvSpPr>
          <p:cNvPr id="3" name="Content Placeholder 2">
            <a:extLst>
              <a:ext uri="{FF2B5EF4-FFF2-40B4-BE49-F238E27FC236}">
                <a16:creationId xmlns:a16="http://schemas.microsoft.com/office/drawing/2014/main" id="{DD3F970E-A10A-46FD-ABBE-B5F188A34031}"/>
              </a:ext>
            </a:extLst>
          </p:cNvPr>
          <p:cNvSpPr>
            <a:spLocks noGrp="1"/>
          </p:cNvSpPr>
          <p:nvPr>
            <p:ph idx="1"/>
          </p:nvPr>
        </p:nvSpPr>
        <p:spPr>
          <a:xfrm>
            <a:off x="838200" y="1194816"/>
            <a:ext cx="10515600" cy="4982147"/>
          </a:xfrm>
        </p:spPr>
        <p:txBody>
          <a:bodyPr>
            <a:normAutofit/>
          </a:bodyPr>
          <a:lstStyle/>
          <a:p>
            <a:pPr marL="0" indent="0">
              <a:lnSpc>
                <a:spcPct val="150000"/>
              </a:lnSpc>
              <a:buNone/>
            </a:pPr>
            <a:r>
              <a:rPr lang="en-US" sz="1200" dirty="0"/>
              <a:t>Incorporation issues at Tesco can refer to various challenges related to its corporate structure, </a:t>
            </a:r>
            <a:r>
              <a:rPr lang="en-US" sz="1200" dirty="0" err="1"/>
              <a:t>governace</a:t>
            </a:r>
            <a:r>
              <a:rPr lang="en-US" sz="1200" dirty="0"/>
              <a:t> , and compliance. Ensuring a diverse and skilled board is essential for effective decision-making. Challenges may arise if the board lacks sufficient expertise in critical areas such as finance, risk management, or sustainability. Following past scandals , including the accounting irregularities in 2004, Tesco has made efforts to enhance transparency. However, maintaining a culture of accountability remains a challenge.</a:t>
            </a:r>
          </a:p>
          <a:p>
            <a:pPr marL="0" indent="0">
              <a:lnSpc>
                <a:spcPct val="150000"/>
              </a:lnSpc>
              <a:buNone/>
            </a:pPr>
            <a:r>
              <a:rPr lang="en-US" sz="1200" dirty="0"/>
              <a:t>We have to adhere to the UK corporate Governance Code, which sets out </a:t>
            </a:r>
            <a:r>
              <a:rPr lang="en-US" sz="1200" dirty="0" err="1"/>
              <a:t>princible</a:t>
            </a:r>
            <a:r>
              <a:rPr lang="en-US" sz="1200" dirty="0"/>
              <a:t> of good governance . Any lapses can lead to investigations and damage to reputation. We compliance with laws related to consumer rights, data protection(like GDPR) ,and health and safety regulation is vital . Non- compliance can attract fines and legal action. We have faced pressure from activist investors who may demand changes in strategy, cost –cutting measures, or a </a:t>
            </a:r>
            <a:r>
              <a:rPr lang="en-US" sz="1200" dirty="0" err="1"/>
              <a:t>focuse</a:t>
            </a:r>
            <a:r>
              <a:rPr lang="en-US" sz="1200" dirty="0"/>
              <a:t> on shareholder returns. We navigate these demands while maintaining a long – term vision might be complex. Balancing the need for reinvestment in the business against shareholder expectations for dividends can create tension. Tesco’s approach to dividends, particularly during economic downturns, is closely watched by investors.</a:t>
            </a:r>
          </a:p>
          <a:p>
            <a:pPr marL="0" indent="0">
              <a:lnSpc>
                <a:spcPct val="150000"/>
              </a:lnSpc>
              <a:buNone/>
            </a:pPr>
            <a:r>
              <a:rPr lang="en-US" sz="1200" dirty="0"/>
              <a:t>Acquiring business can lead to challenges in integrating operation, aligning culture , and realizing synergies. Tesco has had mixed success in its past acquisitions , which can affect our overall performance. Mergers and acquisitions must align with TESCO’S strategic goals. Misalignment can lead to wasted resources and strategy drift.</a:t>
            </a:r>
          </a:p>
          <a:p>
            <a:pPr marL="0" indent="0">
              <a:lnSpc>
                <a:spcPct val="150000"/>
              </a:lnSpc>
              <a:buNone/>
            </a:pPr>
            <a:r>
              <a:rPr lang="en-US" sz="1200" dirty="0"/>
              <a:t>Each country we (Tesco ) </a:t>
            </a:r>
            <a:r>
              <a:rPr lang="en-US" sz="1200" dirty="0" err="1"/>
              <a:t>operats</a:t>
            </a:r>
            <a:r>
              <a:rPr lang="en-US" sz="1200" dirty="0"/>
              <a:t> in has its own legal requirements and tax regulations , complicating compliance and operational consistency.  Adapting to local consumer preferences and competition can be challenging, Tesco has exited some international markets when it couldn’t compete effectively.</a:t>
            </a:r>
          </a:p>
          <a:p>
            <a:pPr marL="0" indent="0">
              <a:lnSpc>
                <a:spcPct val="150000"/>
              </a:lnSpc>
              <a:buNone/>
            </a:pPr>
            <a:endParaRPr lang="en-US" sz="1200" dirty="0"/>
          </a:p>
          <a:p>
            <a:pPr marL="0" indent="0">
              <a:lnSpc>
                <a:spcPct val="150000"/>
              </a:lnSpc>
              <a:buNone/>
            </a:pPr>
            <a:endParaRPr lang="en-US" sz="1200" dirty="0"/>
          </a:p>
        </p:txBody>
      </p:sp>
    </p:spTree>
    <p:extLst>
      <p:ext uri="{BB962C8B-B14F-4D97-AF65-F5344CB8AC3E}">
        <p14:creationId xmlns:p14="http://schemas.microsoft.com/office/powerpoint/2010/main" val="133744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3AF18-5B8D-1316-83A5-B8D369A12AE9}"/>
              </a:ext>
            </a:extLst>
          </p:cNvPr>
          <p:cNvSpPr>
            <a:spLocks noGrp="1"/>
          </p:cNvSpPr>
          <p:nvPr>
            <p:ph idx="1"/>
          </p:nvPr>
        </p:nvSpPr>
        <p:spPr>
          <a:xfrm>
            <a:off x="838200" y="512064"/>
            <a:ext cx="10515600" cy="5664899"/>
          </a:xfrm>
        </p:spPr>
        <p:txBody>
          <a:bodyPr>
            <a:normAutofit/>
          </a:bodyPr>
          <a:lstStyle/>
          <a:p>
            <a:pPr marL="0" indent="0">
              <a:lnSpc>
                <a:spcPct val="150000"/>
              </a:lnSpc>
              <a:buNone/>
            </a:pPr>
            <a:r>
              <a:rPr lang="en-US" sz="1200" dirty="0"/>
              <a:t>Supply Chain Management can be challenged but vital for us because consumer increasingly demand ethical sourcing and sustainable practices. We need to make sure the supply chain complies labor practices, and developing and implementing CSR initiatives that resonate with consumers can enhance brand loyalty but requires significant investment and commitment .</a:t>
            </a:r>
          </a:p>
          <a:p>
            <a:pPr marL="0" indent="0">
              <a:lnSpc>
                <a:spcPct val="150000"/>
              </a:lnSpc>
              <a:buNone/>
            </a:pPr>
            <a:r>
              <a:rPr lang="en-US" sz="1200" dirty="0"/>
              <a:t>As online shopping continue to rise , Tesco faces the challenge of integrations. This includes investing in Tec and logistics to meet our consumer demand. With increased online presence comes the the responsibility </a:t>
            </a:r>
            <a:r>
              <a:rPr lang="en-US" sz="1200" dirty="0" err="1"/>
              <a:t>os</a:t>
            </a:r>
            <a:r>
              <a:rPr lang="en-US" sz="1200" dirty="0"/>
              <a:t> protecting consumer data. We will ensure robust cybersecurity measures is its place to avoid breaches that could damage trust  .</a:t>
            </a:r>
          </a:p>
        </p:txBody>
      </p:sp>
    </p:spTree>
    <p:extLst>
      <p:ext uri="{BB962C8B-B14F-4D97-AF65-F5344CB8AC3E}">
        <p14:creationId xmlns:p14="http://schemas.microsoft.com/office/powerpoint/2010/main" val="1235129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60CF0-733D-C19C-1E26-6A876578DF94}"/>
              </a:ext>
            </a:extLst>
          </p:cNvPr>
          <p:cNvSpPr>
            <a:spLocks noGrp="1"/>
          </p:cNvSpPr>
          <p:nvPr>
            <p:ph type="title"/>
          </p:nvPr>
        </p:nvSpPr>
        <p:spPr>
          <a:xfrm>
            <a:off x="838200" y="365125"/>
            <a:ext cx="10515600" cy="768731"/>
          </a:xfrm>
        </p:spPr>
        <p:txBody>
          <a:bodyPr>
            <a:normAutofit/>
          </a:bodyPr>
          <a:lstStyle/>
          <a:p>
            <a:pPr>
              <a:lnSpc>
                <a:spcPct val="150000"/>
              </a:lnSpc>
            </a:pPr>
            <a:r>
              <a:rPr lang="en-US" sz="1200" b="1" dirty="0"/>
              <a:t>LEADERSHIP STAYLE </a:t>
            </a:r>
          </a:p>
        </p:txBody>
      </p:sp>
      <p:sp>
        <p:nvSpPr>
          <p:cNvPr id="3" name="Content Placeholder 2">
            <a:extLst>
              <a:ext uri="{FF2B5EF4-FFF2-40B4-BE49-F238E27FC236}">
                <a16:creationId xmlns:a16="http://schemas.microsoft.com/office/drawing/2014/main" id="{0A9075E7-0049-D6EB-CD90-E89B46663533}"/>
              </a:ext>
            </a:extLst>
          </p:cNvPr>
          <p:cNvSpPr>
            <a:spLocks noGrp="1"/>
          </p:cNvSpPr>
          <p:nvPr>
            <p:ph idx="1"/>
          </p:nvPr>
        </p:nvSpPr>
        <p:spPr>
          <a:xfrm>
            <a:off x="838200" y="1133856"/>
            <a:ext cx="10515600" cy="5043107"/>
          </a:xfrm>
        </p:spPr>
        <p:txBody>
          <a:bodyPr>
            <a:normAutofit/>
          </a:bodyPr>
          <a:lstStyle/>
          <a:p>
            <a:pPr marL="0" indent="0">
              <a:lnSpc>
                <a:spcPct val="150000"/>
              </a:lnSpc>
              <a:buNone/>
            </a:pPr>
            <a:r>
              <a:rPr lang="en-US" sz="1200" dirty="0"/>
              <a:t>Tesco’s leadership style has evolved over the years, particularly in response to challenges and changes in the retail landscape. Tesco’s leaders often focus on creating a strong vision for the future, motivating employees to embrace change. This approach was evident during times of restructuring and strategic pivots, such as the move towards digitalization and e-commerce, and a transformational style encourages innovation, allowing Tesco to adapt to new market trends and consumer of creativity and experimentation within the organization.</a:t>
            </a:r>
          </a:p>
          <a:p>
            <a:pPr marL="0" indent="0">
              <a:lnSpc>
                <a:spcPct val="150000"/>
              </a:lnSpc>
              <a:buNone/>
            </a:pPr>
            <a:r>
              <a:rPr lang="en-US" sz="1200" dirty="0"/>
              <a:t>Tesco’s leadership often emphasizes collaboration among teams, fostering and environment where diverse viewpoints are valued. This approach helps in problem-solving and decision-making across various departments. As a leader at Tesco I have made efforts to engage with staff at all levels, recognizing that employee input is crucial for operational success. This is especially important in retail, where frontline staff have valuable insights.</a:t>
            </a:r>
          </a:p>
          <a:p>
            <a:pPr marL="0" indent="0">
              <a:lnSpc>
                <a:spcPct val="150000"/>
              </a:lnSpc>
              <a:buNone/>
            </a:pPr>
            <a:r>
              <a:rPr lang="en-US" sz="1200" dirty="0"/>
              <a:t>As a leader at Tesco I prioritizes understanding and meeting customer needs, which is central to its strategy. I encourage initiatives that enhance the customer experience , both in-store and online. At Tesco leaders actively seek customer feedback to inform business decision, demonstrating a commitment to continues improvement in service and product offerings. As a leader at Tesco you need to be responsive leader during crises such as the COVID-19 </a:t>
            </a:r>
            <a:r>
              <a:rPr lang="en-US" sz="1200" dirty="0" err="1"/>
              <a:t>pandamic</a:t>
            </a:r>
            <a:r>
              <a:rPr lang="en-US" sz="1200" dirty="0"/>
              <a:t>, Tesco’s leadership has shown adaptability and quick decision –making. I as a leader prioritized health and safety while ensuring the supply chain remained intact. Also, effective communication during challenging times has been a hallmark of Tesco’s leadership, helping to maintain trust among employees, customers, and stakeholders.</a:t>
            </a:r>
          </a:p>
          <a:p>
            <a:pPr marL="0" indent="0">
              <a:lnSpc>
                <a:spcPct val="150000"/>
              </a:lnSpc>
              <a:buNone/>
            </a:pPr>
            <a:r>
              <a:rPr lang="en-US" sz="1200" dirty="0"/>
              <a:t>Tesco’s leadership has increasingly focused on ethical practices and sustainability and social responsibility, and diversity and inclusion at Tesco gives equal opportunity within the organization.</a:t>
            </a:r>
          </a:p>
          <a:p>
            <a:pPr marL="0" indent="0">
              <a:lnSpc>
                <a:spcPct val="150000"/>
              </a:lnSpc>
              <a:buNone/>
            </a:pPr>
            <a:endParaRPr lang="en-US" sz="1200" dirty="0"/>
          </a:p>
        </p:txBody>
      </p:sp>
    </p:spTree>
    <p:extLst>
      <p:ext uri="{BB962C8B-B14F-4D97-AF65-F5344CB8AC3E}">
        <p14:creationId xmlns:p14="http://schemas.microsoft.com/office/powerpoint/2010/main" val="4245667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FE70F-4D1A-2A48-3C37-765413B2D75A}"/>
              </a:ext>
            </a:extLst>
          </p:cNvPr>
          <p:cNvSpPr>
            <a:spLocks noGrp="1"/>
          </p:cNvSpPr>
          <p:nvPr>
            <p:ph idx="1"/>
          </p:nvPr>
        </p:nvSpPr>
        <p:spPr>
          <a:xfrm>
            <a:off x="838200" y="633984"/>
            <a:ext cx="10515600" cy="5542979"/>
          </a:xfrm>
        </p:spPr>
        <p:txBody>
          <a:bodyPr>
            <a:normAutofit/>
          </a:bodyPr>
          <a:lstStyle/>
          <a:p>
            <a:pPr marL="0" indent="0">
              <a:lnSpc>
                <a:spcPct val="150000"/>
              </a:lnSpc>
              <a:buNone/>
            </a:pPr>
            <a:r>
              <a:rPr lang="en-US" sz="1200" dirty="0"/>
              <a:t>Tesco’s leadership leverages data and analytics to guide strategic decision . This includes using customer data to personalize offerings and optimize inventory management. As a leader I focused on setting clear performance metrics and using them to measure success and drive accountability across the organization. Tesco has undergone leadership changes , with each new leader bringing their own style while building on the previous leaderships foundation. The transition to new leadership often reflects a shift in strategic priorities, </a:t>
            </a:r>
            <a:r>
              <a:rPr lang="en-US" sz="1200" dirty="0" err="1"/>
              <a:t>auch</a:t>
            </a:r>
            <a:r>
              <a:rPr lang="en-US" sz="1200" dirty="0"/>
              <a:t> as digital transformation or sustainability.</a:t>
            </a:r>
          </a:p>
          <a:p>
            <a:pPr marL="0" indent="0">
              <a:lnSpc>
                <a:spcPct val="150000"/>
              </a:lnSpc>
              <a:buNone/>
            </a:pPr>
            <a:r>
              <a:rPr lang="en-US" sz="1200" dirty="0"/>
              <a:t>Overall Tesco’s leadership style combines transformational, collaborative, and customer-centric approaches with a strong focus on </a:t>
            </a:r>
            <a:r>
              <a:rPr lang="en-US" sz="1200" dirty="0" err="1"/>
              <a:t>ethric</a:t>
            </a:r>
            <a:r>
              <a:rPr lang="en-US" sz="1200" dirty="0"/>
              <a:t> practices and data driven decision – making . (Tesco 2024)</a:t>
            </a:r>
          </a:p>
        </p:txBody>
      </p:sp>
    </p:spTree>
    <p:extLst>
      <p:ext uri="{BB962C8B-B14F-4D97-AF65-F5344CB8AC3E}">
        <p14:creationId xmlns:p14="http://schemas.microsoft.com/office/powerpoint/2010/main" val="502014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88D66-2BE8-F247-8083-0871BD14B353}"/>
              </a:ext>
            </a:extLst>
          </p:cNvPr>
          <p:cNvSpPr>
            <a:spLocks noGrp="1"/>
          </p:cNvSpPr>
          <p:nvPr>
            <p:ph type="title"/>
          </p:nvPr>
        </p:nvSpPr>
        <p:spPr>
          <a:xfrm>
            <a:off x="838200" y="365125"/>
            <a:ext cx="10515600" cy="756539"/>
          </a:xfrm>
        </p:spPr>
        <p:txBody>
          <a:bodyPr>
            <a:normAutofit/>
          </a:bodyPr>
          <a:lstStyle/>
          <a:p>
            <a:r>
              <a:rPr lang="en-US" sz="1200" b="1" dirty="0"/>
              <a:t>ORGANIZITIONAL CHANDE CULTURE</a:t>
            </a:r>
          </a:p>
        </p:txBody>
      </p:sp>
      <p:sp>
        <p:nvSpPr>
          <p:cNvPr id="3" name="Content Placeholder 2">
            <a:extLst>
              <a:ext uri="{FF2B5EF4-FFF2-40B4-BE49-F238E27FC236}">
                <a16:creationId xmlns:a16="http://schemas.microsoft.com/office/drawing/2014/main" id="{16567F0F-7856-E8F4-B72F-94661E3CD845}"/>
              </a:ext>
            </a:extLst>
          </p:cNvPr>
          <p:cNvSpPr>
            <a:spLocks noGrp="1"/>
          </p:cNvSpPr>
          <p:nvPr>
            <p:ph idx="1"/>
          </p:nvPr>
        </p:nvSpPr>
        <p:spPr>
          <a:xfrm>
            <a:off x="838200" y="1304544"/>
            <a:ext cx="10515600" cy="4872419"/>
          </a:xfrm>
        </p:spPr>
        <p:txBody>
          <a:bodyPr>
            <a:normAutofit/>
          </a:bodyPr>
          <a:lstStyle/>
          <a:p>
            <a:pPr marL="0" indent="0">
              <a:lnSpc>
                <a:spcPct val="150000"/>
              </a:lnSpc>
              <a:buNone/>
            </a:pPr>
            <a:r>
              <a:rPr lang="en-US" sz="1200" dirty="0"/>
              <a:t>Tesco has undergone numerous transformations since its founding in 1919. significant changes have occurred in response to market competition, economic shifts, and changing consumer behaviors. For instance, the rise of discount retailers and online grocery shopping prompted Tesco to rethink its business model. The company’s strategic vision focuses on being a ‘digital-first’ retailer. This involves leveraging technology not only for online sales but also to enhance in-store experiences. Investments in data analysis allow Tesco to better understands shopping  patterns and personalize customer experiences.(Tesco 2023)</a:t>
            </a:r>
          </a:p>
          <a:p>
            <a:pPr marL="0" indent="0">
              <a:lnSpc>
                <a:spcPct val="150000"/>
              </a:lnSpc>
              <a:buNone/>
            </a:pPr>
            <a:r>
              <a:rPr lang="en-US" sz="1200" dirty="0"/>
              <a:t>Tesco has diversified its services by introducing innovations such as subscription services, meal kits, and partnerships with delivery platforms. The company has also experimented with cashier-less checkouts and self-service kiosks to streamline the shopping process. Tesco also has emphasized community involvement ; launching initiatives that support local charities and food banks. This aligns with their sustainability goals and helps build a positive brand image. Tesco company response to crises, such as the COVID-19 pandemic, showcased its resilience . The company quickly adapted to the situation by enhancing safety measures in stores, ramping up online services, and ensuring supply chain continuity. This agility in crisis demonstrated the strength of its organizational culture.(Tesco , 2020)</a:t>
            </a:r>
          </a:p>
          <a:p>
            <a:pPr marL="0" indent="0">
              <a:lnSpc>
                <a:spcPct val="150000"/>
              </a:lnSpc>
              <a:buNone/>
            </a:pPr>
            <a:r>
              <a:rPr lang="en-US" sz="1200" dirty="0"/>
              <a:t>Tesco promotes diversity and inclusion within its workforce . It aims to reflect to communities it serves, fasting a culture where different perspectives are valued. Various employee resource groups support this initiative, focusing on different aspects of diversity. The company has set ambitious sustainability targets, such as reducing Carbone emissions and improving packaging sustainability. These goals are integrated into its corporate strategy, reflecting a culture that prioritizes long-term environment responsibility.</a:t>
            </a:r>
          </a:p>
          <a:p>
            <a:pPr marL="0" indent="0">
              <a:lnSpc>
                <a:spcPct val="150000"/>
              </a:lnSpc>
              <a:buNone/>
            </a:pPr>
            <a:endParaRPr lang="en-US" sz="1200" dirty="0"/>
          </a:p>
        </p:txBody>
      </p:sp>
    </p:spTree>
    <p:extLst>
      <p:ext uri="{BB962C8B-B14F-4D97-AF65-F5344CB8AC3E}">
        <p14:creationId xmlns:p14="http://schemas.microsoft.com/office/powerpoint/2010/main" val="1395815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16A7E6-B2F0-C432-9901-448A8517BE5A}"/>
              </a:ext>
            </a:extLst>
          </p:cNvPr>
          <p:cNvSpPr>
            <a:spLocks noGrp="1"/>
          </p:cNvSpPr>
          <p:nvPr>
            <p:ph idx="1"/>
          </p:nvPr>
        </p:nvSpPr>
        <p:spPr>
          <a:xfrm>
            <a:off x="838200" y="438912"/>
            <a:ext cx="10515600" cy="5738051"/>
          </a:xfrm>
        </p:spPr>
        <p:txBody>
          <a:bodyPr>
            <a:normAutofit/>
          </a:bodyPr>
          <a:lstStyle/>
          <a:p>
            <a:pPr marL="0" indent="0">
              <a:lnSpc>
                <a:spcPct val="150000"/>
              </a:lnSpc>
              <a:buNone/>
            </a:pPr>
            <a:r>
              <a:rPr lang="en-US" sz="1200" dirty="0"/>
              <a:t>Tesco is likely to continue evolving its culture to adapt to technological advancements and changing consumer expectations. The focus will remain on innovation, sustainability , and enhancing customer experiences to maintain competitive advantage.</a:t>
            </a:r>
          </a:p>
          <a:p>
            <a:pPr marL="0" indent="0">
              <a:lnSpc>
                <a:spcPct val="150000"/>
              </a:lnSpc>
              <a:buNone/>
            </a:pPr>
            <a:r>
              <a:rPr lang="en-US" sz="1200" dirty="0"/>
              <a:t>I n essence, Tesco’s organizational change culture is characterized by a proactive approach to challenges, a commitment to customers and employees, and strong focus on sustainability and innovation. </a:t>
            </a:r>
          </a:p>
          <a:p>
            <a:pPr marL="0" indent="0">
              <a:lnSpc>
                <a:spcPct val="150000"/>
              </a:lnSpc>
              <a:buNone/>
            </a:pPr>
            <a:endParaRPr lang="en-US" sz="1200" dirty="0"/>
          </a:p>
          <a:p>
            <a:pPr marL="0" indent="0">
              <a:lnSpc>
                <a:spcPct val="150000"/>
              </a:lnSpc>
              <a:buNone/>
            </a:pPr>
            <a:r>
              <a:rPr lang="en-US" sz="1200" b="1" dirty="0"/>
              <a:t>STAFF TRAINING AND DEVELOMENT PLAN</a:t>
            </a:r>
          </a:p>
          <a:p>
            <a:pPr marL="0" indent="0">
              <a:lnSpc>
                <a:spcPct val="150000"/>
              </a:lnSpc>
              <a:buNone/>
            </a:pPr>
            <a:r>
              <a:rPr lang="en-US" sz="1200" dirty="0"/>
              <a:t>The staff training and development plan at Tesco is designed to enhance employee skills, foster career growth , and ensure high levels of customer service. In Tesco new employees underdo a structured onboarding process, which includes orientation session to familiarize them with Tesco’s values, culture, policies, and procedures . This helps new hires integrate smoothly into the organization. The company emphasizes lifelong learning by offering a variety of training programs that employees can access at different stages of modules, workshop, and seminars on various topics, from customer service to leadership skills.</a:t>
            </a:r>
          </a:p>
          <a:p>
            <a:pPr marL="0" indent="0">
              <a:lnSpc>
                <a:spcPct val="150000"/>
              </a:lnSpc>
              <a:buNone/>
            </a:pPr>
            <a:r>
              <a:rPr lang="en-US" sz="1200" dirty="0"/>
              <a:t>Tesco has specific programs aimed at developing future leaders. These programs often include mentorship, coaching, and training in strategic thinking, decision-making, and team management. At Tesco skill development workshops is vital so that regular workshops are held to help employees develop specific skills relevant to their roles. This may include training in areas like inventory management, sales techniques, and customer engagement strategic. Furthermore, Tesco employs a performance management system that includes regular performance </a:t>
            </a:r>
            <a:r>
              <a:rPr lang="en-US" sz="1200" dirty="0" err="1"/>
              <a:t>reviewes</a:t>
            </a:r>
            <a:r>
              <a:rPr lang="en-US" sz="1200" dirty="0"/>
              <a:t> and feedback sessions. Employees receive guidance on their strengths and areas for improvement , helping them set personal development goals.(GDPR 2022)</a:t>
            </a:r>
          </a:p>
          <a:p>
            <a:pPr marL="0" indent="0">
              <a:lnSpc>
                <a:spcPct val="150000"/>
              </a:lnSpc>
              <a:buNone/>
            </a:pPr>
            <a:r>
              <a:rPr lang="en-US" sz="1200" dirty="0"/>
              <a:t>At Tesco employees are encouraged to explore various career paths within the organization. Tesco provides tools and resources to help employees identify opportunities for advancement aligned with their interests and skills.</a:t>
            </a:r>
          </a:p>
          <a:p>
            <a:pPr marL="0" indent="0">
              <a:lnSpc>
                <a:spcPct val="150000"/>
              </a:lnSpc>
              <a:buNone/>
            </a:pPr>
            <a:endParaRPr lang="en-US" sz="1200" b="1" dirty="0"/>
          </a:p>
          <a:p>
            <a:pPr marL="0" indent="0">
              <a:lnSpc>
                <a:spcPct val="150000"/>
              </a:lnSpc>
              <a:buNone/>
            </a:pPr>
            <a:endParaRPr lang="en-US" sz="1200" dirty="0"/>
          </a:p>
        </p:txBody>
      </p:sp>
    </p:spTree>
    <p:extLst>
      <p:ext uri="{BB962C8B-B14F-4D97-AF65-F5344CB8AC3E}">
        <p14:creationId xmlns:p14="http://schemas.microsoft.com/office/powerpoint/2010/main" val="2994667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D15BC1-7B80-4ADD-215C-113E0DC6AFD2}"/>
              </a:ext>
            </a:extLst>
          </p:cNvPr>
          <p:cNvSpPr>
            <a:spLocks noGrp="1"/>
          </p:cNvSpPr>
          <p:nvPr>
            <p:ph idx="1"/>
          </p:nvPr>
        </p:nvSpPr>
        <p:spPr>
          <a:xfrm>
            <a:off x="838200" y="414528"/>
            <a:ext cx="10515600" cy="5762435"/>
          </a:xfrm>
        </p:spPr>
        <p:txBody>
          <a:bodyPr>
            <a:normAutofit/>
          </a:bodyPr>
          <a:lstStyle/>
          <a:p>
            <a:pPr marL="0" indent="0">
              <a:lnSpc>
                <a:spcPct val="150000"/>
              </a:lnSpc>
              <a:buNone/>
            </a:pPr>
            <a:r>
              <a:rPr lang="en-US" sz="1200" dirty="0"/>
              <a:t>On the other hand , at Tesco training program focused on diversity and inclusion are integra to fostering a respectful and inclusive workplace. These program educate employees about unconscious bias, cultural competence, and the importance of embracing diversity. Also at Tesco ensuring a safe working environment is a priority. The company provides training on health and safety protocols, emergency procedures, and employee well-being to promote a culture of safety. Also Tesco’s  focused on feedback and improvement , Recognition and Rewards, Technology and Digital skills Training and finally external partnership. </a:t>
            </a:r>
          </a:p>
          <a:p>
            <a:pPr marL="0" indent="0">
              <a:lnSpc>
                <a:spcPct val="150000"/>
              </a:lnSpc>
              <a:buNone/>
            </a:pPr>
            <a:r>
              <a:rPr lang="en-US" sz="1200" dirty="0"/>
              <a:t>Tesco staff training and development plan is comprehensive , focusing on both personal and professional growth. By investing in employees ‘development, Tesco aims to create a motivated workforce that can adapt to the challenges of the retail industry while delivering excellent customer service.</a:t>
            </a:r>
          </a:p>
        </p:txBody>
      </p:sp>
    </p:spTree>
    <p:extLst>
      <p:ext uri="{BB962C8B-B14F-4D97-AF65-F5344CB8AC3E}">
        <p14:creationId xmlns:p14="http://schemas.microsoft.com/office/powerpoint/2010/main" val="3597599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EB2D-812A-B61E-3AE6-3D1DA6CF1ED1}"/>
              </a:ext>
            </a:extLst>
          </p:cNvPr>
          <p:cNvSpPr>
            <a:spLocks noGrp="1"/>
          </p:cNvSpPr>
          <p:nvPr>
            <p:ph type="title"/>
          </p:nvPr>
        </p:nvSpPr>
        <p:spPr>
          <a:xfrm>
            <a:off x="838200" y="365125"/>
            <a:ext cx="10515600" cy="732155"/>
          </a:xfrm>
        </p:spPr>
        <p:txBody>
          <a:bodyPr>
            <a:normAutofit/>
          </a:bodyPr>
          <a:lstStyle/>
          <a:p>
            <a:r>
              <a:rPr lang="en-US" sz="1200" b="1" dirty="0"/>
              <a:t>COMMUNICATION PLAN</a:t>
            </a:r>
          </a:p>
        </p:txBody>
      </p:sp>
      <p:sp>
        <p:nvSpPr>
          <p:cNvPr id="3" name="Content Placeholder 2">
            <a:extLst>
              <a:ext uri="{FF2B5EF4-FFF2-40B4-BE49-F238E27FC236}">
                <a16:creationId xmlns:a16="http://schemas.microsoft.com/office/drawing/2014/main" id="{4874B745-7C1A-6099-BA82-EC8AB7E71F2B}"/>
              </a:ext>
            </a:extLst>
          </p:cNvPr>
          <p:cNvSpPr>
            <a:spLocks noGrp="1"/>
          </p:cNvSpPr>
          <p:nvPr>
            <p:ph idx="1"/>
          </p:nvPr>
        </p:nvSpPr>
        <p:spPr/>
        <p:txBody>
          <a:bodyPr>
            <a:normAutofit/>
          </a:bodyPr>
          <a:lstStyle/>
          <a:p>
            <a:pPr marL="0" indent="0">
              <a:lnSpc>
                <a:spcPct val="150000"/>
              </a:lnSpc>
              <a:buNone/>
            </a:pPr>
            <a:r>
              <a:rPr lang="en-US" sz="1200" dirty="0"/>
              <a:t>Creating a communication plan for Tesco involves several key components to ensure effective internal and external communication strategies. Tesco objectives are so clear to enhance customer experience and believe on transparent communication regarding product availability, promotions and services. At Tesco by foster a positive workplace culture through regular updates and recognition of achievements they boost employee moral and build trust and loyalty through consistent messaging and  engagement .</a:t>
            </a:r>
          </a:p>
          <a:p>
            <a:pPr marL="0" indent="0">
              <a:lnSpc>
                <a:spcPct val="150000"/>
              </a:lnSpc>
              <a:buNone/>
            </a:pPr>
            <a:r>
              <a:rPr lang="en-US" sz="1200" dirty="0"/>
              <a:t>The company is committed for their customer to offering quality product at great prices, while ensuring a seamless shopping experience. Also at Tesco they value their team members and are dedicated to providing a supportive work environment that encourages growth and development and the </a:t>
            </a:r>
            <a:r>
              <a:rPr lang="en-US" sz="1200" dirty="0" err="1"/>
              <a:t>copany</a:t>
            </a:r>
            <a:r>
              <a:rPr lang="en-US" sz="1200" dirty="0"/>
              <a:t> is focused on sustainable growth and innovation to enhance shareholder value. At Tesco all customer such as regular shoppers, online shoppers, and new customers as well as employees and suppliers ensuring they informed about Tesco’s standards and expectations. The company has a strong channels communication . Tesco internal communication is a central hup for news , updates, and resources, however the company monthly updates highlighting achievements and employee stories. The company has a regular meetings where leadership can share updates and employees can ask questions which is called town hall meeting.(McKinsey, 2021)</a:t>
            </a:r>
          </a:p>
          <a:p>
            <a:pPr marL="0" indent="0">
              <a:lnSpc>
                <a:spcPct val="150000"/>
              </a:lnSpc>
              <a:buNone/>
            </a:pPr>
            <a:r>
              <a:rPr lang="en-US" sz="1200" dirty="0"/>
              <a:t>Tesco thought social media engages with their customers such as Twitter, Facebook , and Instagram to keep customers informed of new products , promotions, and company important news. In fact Tesco has a strong external communication.</a:t>
            </a:r>
          </a:p>
        </p:txBody>
      </p:sp>
    </p:spTree>
    <p:extLst>
      <p:ext uri="{BB962C8B-B14F-4D97-AF65-F5344CB8AC3E}">
        <p14:creationId xmlns:p14="http://schemas.microsoft.com/office/powerpoint/2010/main" val="1600863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23A6D3-D10E-AA22-0E13-B413D746990B}"/>
              </a:ext>
            </a:extLst>
          </p:cNvPr>
          <p:cNvSpPr>
            <a:spLocks noGrp="1"/>
          </p:cNvSpPr>
          <p:nvPr>
            <p:ph idx="1"/>
          </p:nvPr>
        </p:nvSpPr>
        <p:spPr>
          <a:xfrm>
            <a:off x="838200" y="633984"/>
            <a:ext cx="10515600" cy="5542979"/>
          </a:xfrm>
        </p:spPr>
        <p:txBody>
          <a:bodyPr>
            <a:normAutofit/>
          </a:bodyPr>
          <a:lstStyle/>
          <a:p>
            <a:pPr marL="0" indent="0">
              <a:lnSpc>
                <a:spcPct val="150000"/>
              </a:lnSpc>
              <a:buNone/>
            </a:pPr>
            <a:r>
              <a:rPr lang="en-US" sz="1200" dirty="0"/>
              <a:t>The company has internal and external strategies and tactics such as employee surveys however  they regularly seeking feedback to understand employee needs and areas for improvement.  Also they offering training session to enhance employee skills and knowledge to boost their internal strategies. The company has a customer feedback programs and utilizing surveys and reviews to gather insights on customer satisfaction and engaging in local community events to build goodwill and strengthen brand presence .</a:t>
            </a:r>
          </a:p>
          <a:p>
            <a:pPr marL="0" indent="0">
              <a:lnSpc>
                <a:spcPct val="150000"/>
              </a:lnSpc>
              <a:buNone/>
            </a:pPr>
            <a:r>
              <a:rPr lang="en-US" sz="1200" dirty="0"/>
              <a:t>Tesco plan to roll out communication initiatives quarterly, aligning with business goals and seasonal events (e.g., holiday promotion) as well as monitoring and evaluation to measuring  how well customer expectation are meet and evaluating employee moral and satisfaction and </a:t>
            </a:r>
            <a:r>
              <a:rPr lang="en-US" sz="1200" dirty="0" err="1"/>
              <a:t>traking</a:t>
            </a:r>
            <a:r>
              <a:rPr lang="en-US" sz="1200" dirty="0"/>
              <a:t> engagement rates, share and feedback. The company has a very strong feedback mechanisms called suggestion boxes for both physical and digital options for employees and customers thoughts and opinion .</a:t>
            </a:r>
          </a:p>
          <a:p>
            <a:pPr marL="0" indent="0">
              <a:lnSpc>
                <a:spcPct val="150000"/>
              </a:lnSpc>
              <a:buNone/>
            </a:pPr>
            <a:r>
              <a:rPr lang="en-US" sz="1200" dirty="0"/>
              <a:t>The company by having a strong and comprehensive communication plan have fostered a strong connection with its stakeholders, internal culture , and customer loyalty. Ultimately contributing to its overall success in the retail market .</a:t>
            </a:r>
          </a:p>
        </p:txBody>
      </p:sp>
    </p:spTree>
    <p:extLst>
      <p:ext uri="{BB962C8B-B14F-4D97-AF65-F5344CB8AC3E}">
        <p14:creationId xmlns:p14="http://schemas.microsoft.com/office/powerpoint/2010/main" val="2715984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86B48-93A1-7EF1-F0C1-6355C078AEDA}"/>
              </a:ext>
            </a:extLst>
          </p:cNvPr>
          <p:cNvSpPr>
            <a:spLocks noGrp="1"/>
          </p:cNvSpPr>
          <p:nvPr>
            <p:ph type="title"/>
          </p:nvPr>
        </p:nvSpPr>
        <p:spPr>
          <a:xfrm>
            <a:off x="838200" y="365125"/>
            <a:ext cx="10515600" cy="695579"/>
          </a:xfrm>
        </p:spPr>
        <p:txBody>
          <a:bodyPr>
            <a:normAutofit/>
          </a:bodyPr>
          <a:lstStyle/>
          <a:p>
            <a:r>
              <a:rPr lang="en-US" sz="1200" b="1" dirty="0"/>
              <a:t>EVALUATION PLAN</a:t>
            </a:r>
          </a:p>
        </p:txBody>
      </p:sp>
      <p:sp>
        <p:nvSpPr>
          <p:cNvPr id="3" name="Content Placeholder 2">
            <a:extLst>
              <a:ext uri="{FF2B5EF4-FFF2-40B4-BE49-F238E27FC236}">
                <a16:creationId xmlns:a16="http://schemas.microsoft.com/office/drawing/2014/main" id="{C446A9CB-F459-4FAD-26C2-B7C970AD96C4}"/>
              </a:ext>
            </a:extLst>
          </p:cNvPr>
          <p:cNvSpPr>
            <a:spLocks noGrp="1"/>
          </p:cNvSpPr>
          <p:nvPr>
            <p:ph idx="1"/>
          </p:nvPr>
        </p:nvSpPr>
        <p:spPr>
          <a:xfrm>
            <a:off x="838200" y="1365504"/>
            <a:ext cx="10515600" cy="4811459"/>
          </a:xfrm>
        </p:spPr>
        <p:txBody>
          <a:bodyPr>
            <a:normAutofit/>
          </a:bodyPr>
          <a:lstStyle/>
          <a:p>
            <a:pPr marL="0" indent="0">
              <a:lnSpc>
                <a:spcPct val="150000"/>
              </a:lnSpc>
              <a:buNone/>
            </a:pPr>
            <a:r>
              <a:rPr lang="en-US" sz="1200" dirty="0"/>
              <a:t>An evaluation plan for Tesco focused on assessing the effectiveness of its strategies, programs, and overall performance in various areas. The company measure customer satisfaction and loyalty and evaluate employee engagement and moral as well as analyze sales performance and market share. Tesco continuously improving and establishing a framework for ongoing assessment to adapt to changing market conditions and customer preferences. Strategic alignment ensure that all evaluations equal with the company overall strategic goals, such as sustainability initiatives, customer service excellence, and employee well-being.</a:t>
            </a:r>
          </a:p>
          <a:p>
            <a:pPr marL="0" indent="0">
              <a:lnSpc>
                <a:spcPct val="150000"/>
              </a:lnSpc>
              <a:buNone/>
            </a:pPr>
            <a:r>
              <a:rPr lang="en-US" sz="1200" dirty="0"/>
              <a:t>Key performance indicators(KPIs) is another key factor to evaluate overall customer satisfaction. A key metric for understanding customer loyalty and likelihood to recommend Tesco to others. Customer feedback scores is a regular surveys post-purchase to gauge satisfaction with products and services . Turnover rating is monitoring staff turnover to identify retention issues and improve workplace culture. At Tesco data collection methods is in place and this surveys and questionnaires use platform like SurveyMonkey or Google forms to create and distribute surveys easily .. This design surveys to be concise , focusing on specific aspects of the customer or employee experience.</a:t>
            </a:r>
          </a:p>
          <a:p>
            <a:pPr marL="0" indent="0">
              <a:lnSpc>
                <a:spcPct val="150000"/>
              </a:lnSpc>
              <a:buNone/>
            </a:pPr>
            <a:r>
              <a:rPr lang="en-US" sz="1200" dirty="0"/>
              <a:t>The company conduct focus groups with diverse segment of customers to gather qualitative insights on new product launches  or service changes. Also Tesco implement advanced analytics tools to visualize sales trends and gain insights from large datasets. Tesco use utilize tools like Hootsuite or </a:t>
            </a:r>
            <a:r>
              <a:rPr lang="en-US" sz="1200" dirty="0" err="1"/>
              <a:t>Brandwatch</a:t>
            </a:r>
            <a:r>
              <a:rPr lang="en-US" sz="1200" dirty="0"/>
              <a:t> for real-time analysis of customer sentiment and engagement on social media platform. The company has set up quarterly review meeting to discuss KPI progress, identify trends , and make data –driven decisions. Tesco has a annual comprehensive evaluation so this evaluation conduct a deep dive into all evaluation metrics at the years end, looking holistically at performance and making strategic adjustments for the following year.</a:t>
            </a:r>
          </a:p>
        </p:txBody>
      </p:sp>
    </p:spTree>
    <p:extLst>
      <p:ext uri="{BB962C8B-B14F-4D97-AF65-F5344CB8AC3E}">
        <p14:creationId xmlns:p14="http://schemas.microsoft.com/office/powerpoint/2010/main" val="17357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943A25-F45A-955A-E39F-5458F4BA40B7}"/>
              </a:ext>
            </a:extLst>
          </p:cNvPr>
          <p:cNvSpPr>
            <a:spLocks noGrp="1"/>
          </p:cNvSpPr>
          <p:nvPr>
            <p:ph idx="1"/>
          </p:nvPr>
        </p:nvSpPr>
        <p:spPr>
          <a:xfrm>
            <a:off x="838200" y="609600"/>
            <a:ext cx="10515600" cy="5567363"/>
          </a:xfrm>
        </p:spPr>
        <p:txBody>
          <a:bodyPr>
            <a:normAutofit/>
          </a:bodyPr>
          <a:lstStyle/>
          <a:p>
            <a:pPr marL="0" indent="0">
              <a:lnSpc>
                <a:spcPct val="150000"/>
              </a:lnSpc>
              <a:buNone/>
            </a:pPr>
            <a:r>
              <a:rPr lang="en-US" sz="1200" dirty="0"/>
              <a:t>The company has inclusive evaluation system which means they ensure diverse representation from various departments during evaluation to gain a comprehensive view and the company implement regular feedback sessions where stockholders can discuss findings and suggest improvements. Tesco use statistical analysis to identify correlations between different metrics employee engagement and customer satisfaction and the company has created visual reporting dashboards for presenting data to stakeholders , making complex information more digestible.</a:t>
            </a:r>
          </a:p>
          <a:p>
            <a:pPr marL="0" indent="0">
              <a:lnSpc>
                <a:spcPct val="150000"/>
              </a:lnSpc>
              <a:buNone/>
            </a:pPr>
            <a:r>
              <a:rPr lang="en-US" sz="1200" dirty="0"/>
              <a:t>The company establish mechanisms for ongoing feedback from customers and employees, such as suggestion boxes or digital feedback forms and by willing to pivot strategies based on evaluation result , ensuring responsiveness to market changes. Also the company has a regular </a:t>
            </a:r>
            <a:r>
              <a:rPr lang="en-US" sz="1200" dirty="0" err="1"/>
              <a:t>reserch</a:t>
            </a:r>
            <a:r>
              <a:rPr lang="en-US" sz="1200" dirty="0"/>
              <a:t> industry benchmarks to understand where Tesco stands compared to competitors and engage in benchmarking studies with similar retailers to identify best practices and innovative strategies.</a:t>
            </a:r>
          </a:p>
          <a:p>
            <a:pPr marL="0" indent="0">
              <a:lnSpc>
                <a:spcPct val="150000"/>
              </a:lnSpc>
              <a:buNone/>
            </a:pPr>
            <a:endParaRPr lang="en-US" sz="1200" dirty="0"/>
          </a:p>
        </p:txBody>
      </p:sp>
    </p:spTree>
    <p:extLst>
      <p:ext uri="{BB962C8B-B14F-4D97-AF65-F5344CB8AC3E}">
        <p14:creationId xmlns:p14="http://schemas.microsoft.com/office/powerpoint/2010/main" val="3242553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1FC751-19E7-4283-51E5-FAFE097BF495}"/>
              </a:ext>
            </a:extLst>
          </p:cNvPr>
          <p:cNvSpPr>
            <a:spLocks noGrp="1"/>
          </p:cNvSpPr>
          <p:nvPr>
            <p:ph idx="1"/>
          </p:nvPr>
        </p:nvSpPr>
        <p:spPr>
          <a:xfrm>
            <a:off x="838200" y="3429000"/>
            <a:ext cx="10515600" cy="2747963"/>
          </a:xfrm>
        </p:spPr>
        <p:txBody>
          <a:bodyPr>
            <a:normAutofit/>
          </a:bodyPr>
          <a:lstStyle/>
          <a:p>
            <a:pPr marL="0" indent="0">
              <a:buNone/>
            </a:pPr>
            <a:r>
              <a:rPr lang="en-US" sz="1200" b="1" dirty="0"/>
              <a:t>CONCLUTION</a:t>
            </a:r>
          </a:p>
        </p:txBody>
      </p:sp>
      <p:sp>
        <p:nvSpPr>
          <p:cNvPr id="5" name="Title 4">
            <a:extLst>
              <a:ext uri="{FF2B5EF4-FFF2-40B4-BE49-F238E27FC236}">
                <a16:creationId xmlns:a16="http://schemas.microsoft.com/office/drawing/2014/main" id="{F1942D05-DC8D-411E-530D-A51A867BF7E7}"/>
              </a:ext>
            </a:extLst>
          </p:cNvPr>
          <p:cNvSpPr>
            <a:spLocks noGrp="1"/>
          </p:cNvSpPr>
          <p:nvPr>
            <p:ph type="title"/>
          </p:nvPr>
        </p:nvSpPr>
        <p:spPr>
          <a:xfrm>
            <a:off x="838200" y="365125"/>
            <a:ext cx="10515600" cy="6218555"/>
          </a:xfrm>
        </p:spPr>
        <p:txBody>
          <a:bodyPr anchor="t">
            <a:normAutofit fontScale="90000"/>
          </a:bodyPr>
          <a:lstStyle/>
          <a:p>
            <a:pPr>
              <a:lnSpc>
                <a:spcPct val="150000"/>
              </a:lnSpc>
            </a:pPr>
            <a:r>
              <a:rPr lang="en-US" sz="1300" b="1" dirty="0"/>
              <a:t>RECOMMENDATION</a:t>
            </a:r>
            <a:br>
              <a:rPr lang="en-US" sz="1300" b="1" dirty="0"/>
            </a:br>
            <a:br>
              <a:rPr lang="en-US" sz="1300" b="1" dirty="0"/>
            </a:br>
            <a:r>
              <a:rPr lang="en-US" sz="1300" dirty="0"/>
              <a:t>I believe  Tesco has done greatly in terms of customer and employees' satisfaction for the last 10 to 15 years so that they are know as a retailer leader in the UK market as well as foreign market however , implementing and changing these strategies and plans requires ongoing commitment, adaptability, and a focused on creating an inclusive and dynamic workplace culture. Also, they need regularly assessing the impact of these initiatives through metrics and strong feedback will help ensure they meet the evolving needs of  employees and the organization and especially their customers.  Tesco has shown us and all its competitors during COVID -19 how they can adapt their self and how they are good at changes !!</a:t>
            </a:r>
            <a:br>
              <a:rPr lang="en-US" sz="1200" dirty="0"/>
            </a:br>
            <a:br>
              <a:rPr lang="en-US" sz="1200" dirty="0"/>
            </a:br>
            <a:br>
              <a:rPr lang="en-US" sz="1300" b="1" dirty="0"/>
            </a:br>
            <a:br>
              <a:rPr lang="en-US" sz="1300" b="1" dirty="0"/>
            </a:br>
            <a:br>
              <a:rPr lang="en-US" sz="1300" b="1" dirty="0"/>
            </a:br>
            <a:br>
              <a:rPr lang="en-US" sz="1300" b="1" dirty="0"/>
            </a:br>
            <a:r>
              <a:rPr lang="en-US" sz="1300" b="1" dirty="0"/>
              <a:t>C</a:t>
            </a:r>
            <a:r>
              <a:rPr lang="en-US" sz="1300" dirty="0"/>
              <a:t>ompany like Tesco's rely on their implementing changing workplace regularly to stay ahead in the fiercely competitive retail market. The capacity to use change management has been crucial to Tesco success, adapting , and getting an advantage over its competitions. One way to boost efficiency, and creativity is that always Tesco has a strong vision for the future motivating employees to embrace change and allowing Tesco to adapt to new market trends and consumer of creativity and experimentation within organization.</a:t>
            </a:r>
            <a:br>
              <a:rPr lang="en-US" sz="1300" dirty="0"/>
            </a:br>
            <a:r>
              <a:rPr lang="en-US" sz="1300" dirty="0"/>
              <a:t>Organizational change culture system at Tesco ensure that the company has undergone numerous transformations in response to market competition , economic shifts , and changing customer behaviors. Tesco ensures its continuous staff training and development to enhance employee skills , foster career growth, and ensure high levels of customer service. Customer happiness, market flexibility, innovation, communication and the company capacity to learn are all positively impacted by this.</a:t>
            </a:r>
            <a:br>
              <a:rPr lang="en-US" sz="1300" dirty="0"/>
            </a:br>
            <a:r>
              <a:rPr lang="en-US" sz="1300" dirty="0"/>
              <a:t>Tesco ensures its continuous evaluation plan on assessing the effectiveness of its strategies programs, and overall performance in various area. Finally, the company , measures customer satisfaction and loyalty and evaluate employee engagement and moral. </a:t>
            </a:r>
            <a:br>
              <a:rPr lang="en-US" sz="1200" b="1" dirty="0"/>
            </a:br>
            <a:br>
              <a:rPr lang="en-US" sz="1200" b="1" dirty="0"/>
            </a:br>
            <a:br>
              <a:rPr lang="en-US" sz="1200" b="1" dirty="0"/>
            </a:br>
            <a:br>
              <a:rPr lang="en-US" sz="1200" b="1" dirty="0"/>
            </a:br>
            <a:br>
              <a:rPr lang="en-US" sz="1200" b="1" dirty="0"/>
            </a:br>
            <a:endParaRPr lang="en-US" sz="1200" b="1" dirty="0"/>
          </a:p>
        </p:txBody>
      </p:sp>
    </p:spTree>
    <p:extLst>
      <p:ext uri="{BB962C8B-B14F-4D97-AF65-F5344CB8AC3E}">
        <p14:creationId xmlns:p14="http://schemas.microsoft.com/office/powerpoint/2010/main" val="3907081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B7C8C6-3DBB-CFAD-B9DD-43A575E03E00}"/>
              </a:ext>
            </a:extLst>
          </p:cNvPr>
          <p:cNvSpPr>
            <a:spLocks noGrp="1"/>
          </p:cNvSpPr>
          <p:nvPr>
            <p:ph idx="1"/>
          </p:nvPr>
        </p:nvSpPr>
        <p:spPr>
          <a:xfrm>
            <a:off x="838200" y="597408"/>
            <a:ext cx="10515600" cy="5579555"/>
          </a:xfrm>
        </p:spPr>
        <p:txBody>
          <a:bodyPr>
            <a:normAutofit/>
          </a:bodyPr>
          <a:lstStyle/>
          <a:p>
            <a:pPr marL="0" indent="0">
              <a:lnSpc>
                <a:spcPct val="150000"/>
              </a:lnSpc>
              <a:buNone/>
            </a:pPr>
            <a:r>
              <a:rPr lang="en-US" sz="1200" dirty="0"/>
              <a:t>An effective evaluation plan at Tesco will not only track performance metrics but also cultivate a culture of accountability, transparency, and continuous improvement . By implementing these strategies, Tesco can enhance its operational effectiveness, maintain a competitive edge, and ultimately deliver greater value to customers and employees alike. This holistic approach ensures that the company remains responsive to market dynamics and consumer needs, driving long-term success.</a:t>
            </a:r>
          </a:p>
        </p:txBody>
      </p:sp>
    </p:spTree>
    <p:extLst>
      <p:ext uri="{BB962C8B-B14F-4D97-AF65-F5344CB8AC3E}">
        <p14:creationId xmlns:p14="http://schemas.microsoft.com/office/powerpoint/2010/main" val="2014993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B1F31-D090-1968-4A59-D98562B20A8B}"/>
              </a:ext>
            </a:extLst>
          </p:cNvPr>
          <p:cNvSpPr>
            <a:spLocks noGrp="1"/>
          </p:cNvSpPr>
          <p:nvPr>
            <p:ph type="title"/>
          </p:nvPr>
        </p:nvSpPr>
        <p:spPr>
          <a:xfrm>
            <a:off x="838200" y="365125"/>
            <a:ext cx="10515600" cy="1244219"/>
          </a:xfrm>
        </p:spPr>
        <p:txBody>
          <a:bodyPr>
            <a:normAutofit/>
          </a:bodyPr>
          <a:lstStyle/>
          <a:p>
            <a:r>
              <a:rPr lang="en-US" sz="1200" b="1" dirty="0"/>
              <a:t>REFERENCESS</a:t>
            </a:r>
          </a:p>
        </p:txBody>
      </p:sp>
      <p:sp>
        <p:nvSpPr>
          <p:cNvPr id="3" name="Content Placeholder 2">
            <a:extLst>
              <a:ext uri="{FF2B5EF4-FFF2-40B4-BE49-F238E27FC236}">
                <a16:creationId xmlns:a16="http://schemas.microsoft.com/office/drawing/2014/main" id="{65AAA9A7-2EF7-E8E7-090A-D9A9F9C37D4D}"/>
              </a:ext>
            </a:extLst>
          </p:cNvPr>
          <p:cNvSpPr>
            <a:spLocks noGrp="1"/>
          </p:cNvSpPr>
          <p:nvPr>
            <p:ph idx="1"/>
          </p:nvPr>
        </p:nvSpPr>
        <p:spPr/>
        <p:txBody>
          <a:bodyPr>
            <a:normAutofit/>
          </a:bodyPr>
          <a:lstStyle/>
          <a:p>
            <a:pPr marL="0" indent="0">
              <a:buNone/>
            </a:pPr>
            <a:r>
              <a:rPr lang="en-US" sz="1200" dirty="0"/>
              <a:t>Tesco PLC , 2022, ”plc-</a:t>
            </a:r>
            <a:r>
              <a:rPr lang="en-US" sz="1200" dirty="0" err="1"/>
              <a:t>realationships</a:t>
            </a:r>
            <a:r>
              <a:rPr lang="en-US" sz="1200" dirty="0"/>
              <a:t>” . Available at: </a:t>
            </a:r>
            <a:r>
              <a:rPr lang="en-US" sz="1200" dirty="0">
                <a:hlinkClick r:id="rId2"/>
              </a:rPr>
              <a:t>https://www.tescoplc.com</a:t>
            </a:r>
            <a:r>
              <a:rPr lang="en-US" sz="1200" dirty="0"/>
              <a:t> (Accessed on 4 January 2023)</a:t>
            </a:r>
          </a:p>
          <a:p>
            <a:pPr marL="0" indent="0">
              <a:buNone/>
            </a:pPr>
            <a:r>
              <a:rPr lang="en-US" sz="1200" dirty="0"/>
              <a:t>BG Weebly , 2021,” bd –</a:t>
            </a:r>
            <a:r>
              <a:rPr lang="en-US" sz="1200" dirty="0" err="1"/>
              <a:t>thestratiesmarketing</a:t>
            </a:r>
            <a:r>
              <a:rPr lang="en-US" sz="1200" dirty="0"/>
              <a:t>”. Available at: </a:t>
            </a:r>
            <a:r>
              <a:rPr lang="en-US" sz="1200" dirty="0">
                <a:hlinkClick r:id="rId3"/>
              </a:rPr>
              <a:t>https://www.thestratgiesstory.com</a:t>
            </a:r>
            <a:r>
              <a:rPr lang="en-US" sz="1200" dirty="0"/>
              <a:t> (Accessed on 6 May 2020)</a:t>
            </a:r>
          </a:p>
          <a:p>
            <a:pPr marL="0" indent="0">
              <a:lnSpc>
                <a:spcPct val="150000"/>
              </a:lnSpc>
              <a:buNone/>
            </a:pPr>
            <a:r>
              <a:rPr lang="en-US" sz="1200" dirty="0"/>
              <a:t>BAB, 2022.” what is a Management system? A complete </a:t>
            </a:r>
            <a:r>
              <a:rPr lang="en-US" sz="1200" dirty="0" err="1"/>
              <a:t>gide</a:t>
            </a:r>
            <a:r>
              <a:rPr lang="en-US" sz="1200" dirty="0"/>
              <a:t>”. Available at: </a:t>
            </a:r>
            <a:r>
              <a:rPr lang="en-US" sz="1200" dirty="0">
                <a:hlinkClick r:id="rId4"/>
              </a:rPr>
              <a:t>https://www.british-assessment.co.uk/insight/what-ia-a-management system-ims-a-complete-guide/</a:t>
            </a:r>
            <a:r>
              <a:rPr lang="en-US" sz="1200" dirty="0"/>
              <a:t> (Accessed on 4 /4/2023)</a:t>
            </a:r>
          </a:p>
          <a:p>
            <a:pPr marL="0" indent="0">
              <a:lnSpc>
                <a:spcPct val="150000"/>
              </a:lnSpc>
              <a:buNone/>
            </a:pPr>
            <a:r>
              <a:rPr lang="en-US" sz="1200" dirty="0"/>
              <a:t>Bansal, S., Burden, K . And </a:t>
            </a:r>
            <a:r>
              <a:rPr lang="en-US" sz="1200" dirty="0" err="1"/>
              <a:t>Swartout</a:t>
            </a:r>
            <a:r>
              <a:rPr lang="en-US" sz="1200" dirty="0"/>
              <a:t>, B., 2020. Utilities can improve customer Expectations to Meet Growing Customer </a:t>
            </a:r>
            <a:r>
              <a:rPr lang="en-US" sz="1200" dirty="0" err="1"/>
              <a:t>Ecpectations</a:t>
            </a:r>
            <a:r>
              <a:rPr lang="en-US" sz="1200" dirty="0"/>
              <a:t>. Climate and </a:t>
            </a:r>
            <a:r>
              <a:rPr lang="en-US" sz="1200" dirty="0" err="1"/>
              <a:t>enrgy</a:t>
            </a:r>
            <a:r>
              <a:rPr lang="en-US" sz="1200" dirty="0"/>
              <a:t>, 37, pp.9-18.</a:t>
            </a:r>
          </a:p>
          <a:p>
            <a:pPr marL="0" indent="0">
              <a:lnSpc>
                <a:spcPct val="150000"/>
              </a:lnSpc>
              <a:buNone/>
            </a:pPr>
            <a:r>
              <a:rPr lang="en-US" sz="1200" dirty="0"/>
              <a:t>Berger-</a:t>
            </a:r>
            <a:r>
              <a:rPr lang="en-US" sz="1200" dirty="0" err="1"/>
              <a:t>Grabner,D</a:t>
            </a:r>
            <a:r>
              <a:rPr lang="en-US" sz="1200" dirty="0"/>
              <a:t> ,. 2021. </a:t>
            </a:r>
            <a:r>
              <a:rPr lang="en-US" sz="1200" dirty="0" err="1"/>
              <a:t>Stratgic</a:t>
            </a:r>
            <a:r>
              <a:rPr lang="en-US" sz="1200" dirty="0"/>
              <a:t> retail management and brand management: trends, tactics, and example. Walter de Gruyter </a:t>
            </a:r>
            <a:r>
              <a:rPr lang="en-US" sz="1200" dirty="0" err="1"/>
              <a:t>Gmbh&amp;Co</a:t>
            </a:r>
            <a:r>
              <a:rPr lang="en-US" sz="1200" dirty="0"/>
              <a:t> KG</a:t>
            </a:r>
          </a:p>
          <a:p>
            <a:pPr marL="0" indent="0">
              <a:lnSpc>
                <a:spcPct val="150000"/>
              </a:lnSpc>
              <a:buNone/>
            </a:pPr>
            <a:r>
              <a:rPr lang="en-US" sz="1200" dirty="0"/>
              <a:t>Tesco PLC Analysis, 2024,” Tesco –P-E-S-T-L-E Analysis “. Available at: </a:t>
            </a:r>
            <a:r>
              <a:rPr lang="en-US" sz="1200" dirty="0">
                <a:hlinkClick r:id="rId5"/>
              </a:rPr>
              <a:t>https://www.tescopestleanalysis.co.uk,(Acceesed</a:t>
            </a:r>
            <a:r>
              <a:rPr lang="en-US" sz="1200" dirty="0"/>
              <a:t> 1/1/2024)</a:t>
            </a:r>
          </a:p>
          <a:p>
            <a:pPr marL="0" indent="0">
              <a:lnSpc>
                <a:spcPct val="150000"/>
              </a:lnSpc>
              <a:buNone/>
            </a:pPr>
            <a:r>
              <a:rPr lang="en-US" sz="1200" dirty="0"/>
              <a:t>Good Wood , 2023,” </a:t>
            </a:r>
            <a:r>
              <a:rPr lang="en-US" sz="1200" dirty="0" err="1"/>
              <a:t>goodwoog&amp;publishing</a:t>
            </a:r>
            <a:r>
              <a:rPr lang="en-US" sz="1200" dirty="0"/>
              <a:t> –five-forces-analysis”. Available at: </a:t>
            </a:r>
            <a:r>
              <a:rPr lang="en-US" sz="1200" dirty="0">
                <a:hlinkClick r:id="rId6"/>
              </a:rPr>
              <a:t>https://www.goodwood-publishing-five=forces</a:t>
            </a:r>
            <a:r>
              <a:rPr lang="en-US" sz="1200" dirty="0"/>
              <a:t>.: (Accessed on 5 June 2022)</a:t>
            </a:r>
          </a:p>
          <a:p>
            <a:pPr marL="0" indent="0">
              <a:lnSpc>
                <a:spcPct val="150000"/>
              </a:lnSpc>
              <a:buNone/>
            </a:pPr>
            <a:r>
              <a:rPr lang="en-US" sz="1200" dirty="0"/>
              <a:t>New assignment , 2024 ,” leaderships &amp; </a:t>
            </a:r>
            <a:r>
              <a:rPr lang="en-US" sz="1200" dirty="0" err="1"/>
              <a:t>Managemet</a:t>
            </a:r>
            <a:r>
              <a:rPr lang="en-US" sz="1200" dirty="0"/>
              <a:t> – changes –plan- strategic,” Available at:  www </a:t>
            </a:r>
            <a:r>
              <a:rPr lang="en-US" sz="1200" dirty="0">
                <a:hlinkClick r:id="rId7"/>
              </a:rPr>
              <a:t>https://leadershipmanagementplan</a:t>
            </a:r>
            <a:r>
              <a:rPr lang="en-US" sz="1200" dirty="0"/>
              <a:t> .</a:t>
            </a:r>
            <a:r>
              <a:rPr lang="en-US" sz="1200" dirty="0" err="1"/>
              <a:t>uk.com</a:t>
            </a:r>
            <a:r>
              <a:rPr lang="en-US" sz="1200" dirty="0"/>
              <a:t>, (Accessed on 4 Jul 2024)</a:t>
            </a:r>
          </a:p>
          <a:p>
            <a:pPr marL="0" indent="0">
              <a:lnSpc>
                <a:spcPct val="150000"/>
              </a:lnSpc>
              <a:buNone/>
            </a:pPr>
            <a:endParaRPr lang="en-US" sz="1200" dirty="0"/>
          </a:p>
        </p:txBody>
      </p:sp>
    </p:spTree>
    <p:extLst>
      <p:ext uri="{BB962C8B-B14F-4D97-AF65-F5344CB8AC3E}">
        <p14:creationId xmlns:p14="http://schemas.microsoft.com/office/powerpoint/2010/main" val="2903554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BEBB60-6017-AD3B-6763-88E102309157}"/>
              </a:ext>
            </a:extLst>
          </p:cNvPr>
          <p:cNvSpPr>
            <a:spLocks noGrp="1"/>
          </p:cNvSpPr>
          <p:nvPr>
            <p:ph idx="1"/>
          </p:nvPr>
        </p:nvSpPr>
        <p:spPr>
          <a:xfrm>
            <a:off x="838200" y="536448"/>
            <a:ext cx="10515600" cy="5640515"/>
          </a:xfrm>
        </p:spPr>
        <p:txBody>
          <a:bodyPr>
            <a:normAutofit/>
          </a:bodyPr>
          <a:lstStyle/>
          <a:p>
            <a:pPr marL="0" indent="0">
              <a:lnSpc>
                <a:spcPct val="150000"/>
              </a:lnSpc>
              <a:buNone/>
            </a:pPr>
            <a:r>
              <a:rPr lang="en-US" sz="1200" dirty="0"/>
              <a:t>HBR, 2019, ” </a:t>
            </a:r>
            <a:r>
              <a:rPr lang="en-US" sz="1200" dirty="0" err="1"/>
              <a:t>craking</a:t>
            </a:r>
            <a:r>
              <a:rPr lang="en-US" sz="1200" dirty="0"/>
              <a:t> the Kode </a:t>
            </a:r>
            <a:r>
              <a:rPr lang="en-US" sz="1200" dirty="0" err="1"/>
              <a:t>os</a:t>
            </a:r>
            <a:r>
              <a:rPr lang="en-US" sz="1200" dirty="0"/>
              <a:t> sustained collaboration” , Available at: </a:t>
            </a:r>
            <a:r>
              <a:rPr lang="en-US" sz="1200" dirty="0">
                <a:hlinkClick r:id="rId2"/>
              </a:rPr>
              <a:t>https://hbr.org/2019/11/craling-the-code-of-sustained-collaboration</a:t>
            </a:r>
            <a:r>
              <a:rPr lang="en-US" sz="1200" dirty="0"/>
              <a:t> . (Accessed on 4th </a:t>
            </a:r>
            <a:r>
              <a:rPr lang="en-US" sz="1200" dirty="0" err="1"/>
              <a:t>Juanuary</a:t>
            </a:r>
            <a:r>
              <a:rPr lang="en-US" sz="1200" dirty="0"/>
              <a:t> 2023)</a:t>
            </a:r>
          </a:p>
          <a:p>
            <a:pPr marL="0" indent="0">
              <a:lnSpc>
                <a:spcPct val="150000"/>
              </a:lnSpc>
              <a:buNone/>
            </a:pPr>
            <a:r>
              <a:rPr lang="en-US" sz="1200" dirty="0"/>
              <a:t>Law Teacher NET, 2024, “ </a:t>
            </a:r>
            <a:r>
              <a:rPr lang="en-US" sz="1200" dirty="0" err="1"/>
              <a:t>Lawteacher</a:t>
            </a:r>
            <a:r>
              <a:rPr lang="en-US" sz="1200" dirty="0"/>
              <a:t>-incorporation-</a:t>
            </a:r>
            <a:r>
              <a:rPr lang="en-US" sz="1200" dirty="0" err="1"/>
              <a:t>isuuse</a:t>
            </a:r>
            <a:r>
              <a:rPr lang="en-US" sz="1200" dirty="0"/>
              <a:t>- Net,” Available at : </a:t>
            </a:r>
            <a:r>
              <a:rPr lang="en-US" sz="1200" dirty="0">
                <a:hlinkClick r:id="rId3"/>
              </a:rPr>
              <a:t>https://www</a:t>
            </a:r>
            <a:r>
              <a:rPr lang="en-US" sz="1200" dirty="0"/>
              <a:t> </a:t>
            </a:r>
            <a:r>
              <a:rPr lang="en-US" sz="1200" dirty="0" err="1"/>
              <a:t>lawteacher</a:t>
            </a:r>
            <a:r>
              <a:rPr lang="en-US" sz="1200" dirty="0"/>
              <a:t>-incorporation-</a:t>
            </a:r>
            <a:r>
              <a:rPr lang="en-US" sz="1200" dirty="0" err="1"/>
              <a:t>isusse</a:t>
            </a:r>
            <a:r>
              <a:rPr lang="en-US" sz="1200" dirty="0"/>
              <a:t>”. ( </a:t>
            </a:r>
            <a:r>
              <a:rPr lang="en-US" sz="1200" dirty="0" err="1"/>
              <a:t>Acceesed</a:t>
            </a:r>
            <a:r>
              <a:rPr lang="en-US" sz="1200" dirty="0"/>
              <a:t> 2/5/2023)</a:t>
            </a:r>
          </a:p>
          <a:p>
            <a:pPr marL="0" indent="0">
              <a:lnSpc>
                <a:spcPct val="150000"/>
              </a:lnSpc>
              <a:buNone/>
            </a:pPr>
            <a:r>
              <a:rPr lang="en-US" sz="1200" dirty="0" err="1"/>
              <a:t>Dilme</a:t>
            </a:r>
            <a:r>
              <a:rPr lang="en-US" sz="1200" dirty="0"/>
              <a:t> I Martinez de </a:t>
            </a:r>
            <a:r>
              <a:rPr lang="en-US" sz="1200" dirty="0" err="1"/>
              <a:t>Huete</a:t>
            </a:r>
            <a:r>
              <a:rPr lang="en-US" sz="1200" dirty="0"/>
              <a:t>, M ., 2020. Fundamental Concepts of Industry 4.0.</a:t>
            </a:r>
          </a:p>
          <a:p>
            <a:pPr marL="0" indent="0">
              <a:lnSpc>
                <a:spcPct val="150000"/>
              </a:lnSpc>
              <a:buNone/>
            </a:pPr>
            <a:r>
              <a:rPr lang="en-US" sz="1200" dirty="0"/>
              <a:t>Ferreira , F.M., 2023. The Impact of organizational Culture on knowledge and evaluation sharing to Promote Innovation in Multinational Firms</a:t>
            </a:r>
          </a:p>
          <a:p>
            <a:pPr marL="0" indent="0">
              <a:lnSpc>
                <a:spcPct val="150000"/>
              </a:lnSpc>
              <a:buNone/>
            </a:pPr>
            <a:r>
              <a:rPr lang="en-US" sz="1200" dirty="0"/>
              <a:t>Hasan, R ., 2021. Investigating the impact of big data analysis on supply chain operations: case studies </a:t>
            </a:r>
            <a:r>
              <a:rPr lang="en-US" sz="1200" dirty="0" err="1"/>
              <a:t>fromnUK</a:t>
            </a:r>
            <a:r>
              <a:rPr lang="en-US" sz="1200" dirty="0"/>
              <a:t> private sector( Doctoral </a:t>
            </a:r>
            <a:r>
              <a:rPr lang="en-US" sz="1200" dirty="0" err="1"/>
              <a:t>diseration</a:t>
            </a:r>
            <a:r>
              <a:rPr lang="en-US" sz="1200" dirty="0"/>
              <a:t> , Brunel Uni London)</a:t>
            </a:r>
          </a:p>
          <a:p>
            <a:pPr marL="0" indent="0">
              <a:lnSpc>
                <a:spcPct val="150000"/>
              </a:lnSpc>
              <a:buNone/>
            </a:pPr>
            <a:r>
              <a:rPr lang="en-US" sz="1200" dirty="0"/>
              <a:t>McKinsey , 2021, “ Ten steps retailers can take to shoch-proof their supply chains”, Available at “ </a:t>
            </a:r>
            <a:r>
              <a:rPr lang="en-US" sz="1200" dirty="0">
                <a:hlinkClick r:id="rId4"/>
              </a:rPr>
              <a:t>https://www.mekinsey.com/industries/retail/our-insig/ten-steps-retailers-can-take-to-shock-proof-their-supply-chains</a:t>
            </a:r>
            <a:r>
              <a:rPr lang="en-US" sz="1200" dirty="0"/>
              <a:t>, (Accessed on 4</a:t>
            </a:r>
            <a:r>
              <a:rPr lang="en-US" sz="1200" baseline="30000" dirty="0"/>
              <a:t>th</a:t>
            </a:r>
            <a:r>
              <a:rPr lang="en-US" sz="1200" dirty="0"/>
              <a:t> Jan 2024)</a:t>
            </a:r>
          </a:p>
          <a:p>
            <a:pPr marL="0" indent="0">
              <a:lnSpc>
                <a:spcPct val="150000"/>
              </a:lnSpc>
              <a:buNone/>
            </a:pPr>
            <a:r>
              <a:rPr lang="en-US" sz="1200" dirty="0"/>
              <a:t>Tesco </a:t>
            </a:r>
            <a:r>
              <a:rPr lang="en-US" sz="1200" dirty="0" err="1"/>
              <a:t>Carees</a:t>
            </a:r>
            <a:r>
              <a:rPr lang="en-US" sz="1200" dirty="0"/>
              <a:t>, 2022, “ </a:t>
            </a:r>
            <a:r>
              <a:rPr lang="en-US" sz="1200" dirty="0" err="1"/>
              <a:t>tesco</a:t>
            </a:r>
            <a:r>
              <a:rPr lang="en-US" sz="1200" dirty="0"/>
              <a:t>-business-</a:t>
            </a:r>
            <a:r>
              <a:rPr lang="en-US" sz="1200" dirty="0" err="1"/>
              <a:t>sulotions</a:t>
            </a:r>
            <a:r>
              <a:rPr lang="en-US" sz="1200" dirty="0"/>
              <a:t>-evaluation,” Available at : </a:t>
            </a:r>
            <a:r>
              <a:rPr lang="en-US" sz="1200" dirty="0">
                <a:hlinkClick r:id="rId5"/>
              </a:rPr>
              <a:t>https://wwwtesco-business-evaluations</a:t>
            </a:r>
            <a:r>
              <a:rPr lang="en-US" sz="1200" dirty="0"/>
              <a:t>” . ( Accessed on 5</a:t>
            </a:r>
            <a:r>
              <a:rPr lang="en-US" sz="1200" baseline="30000" dirty="0"/>
              <a:t>th</a:t>
            </a:r>
            <a:r>
              <a:rPr lang="en-US" sz="1200" dirty="0"/>
              <a:t> March 2022)</a:t>
            </a:r>
          </a:p>
          <a:p>
            <a:pPr marL="0" indent="0">
              <a:lnSpc>
                <a:spcPct val="150000"/>
              </a:lnSpc>
              <a:buNone/>
            </a:pPr>
            <a:r>
              <a:rPr lang="en-US" sz="1200" dirty="0"/>
              <a:t>IIDE , 2024, ” </a:t>
            </a:r>
            <a:r>
              <a:rPr lang="en-US" sz="1200" dirty="0" err="1"/>
              <a:t>iide</a:t>
            </a:r>
            <a:r>
              <a:rPr lang="en-US" sz="1200" dirty="0"/>
              <a:t>-case-studies-communication plan”. Available at: </a:t>
            </a:r>
            <a:r>
              <a:rPr lang="en-US" sz="1200" dirty="0">
                <a:hlinkClick r:id="rId3"/>
              </a:rPr>
              <a:t>https://www</a:t>
            </a:r>
            <a:r>
              <a:rPr lang="en-US" sz="1200" dirty="0"/>
              <a:t> </a:t>
            </a:r>
            <a:r>
              <a:rPr lang="en-US" sz="1200" dirty="0" err="1"/>
              <a:t>iidecasestudiescommonicationplan</a:t>
            </a:r>
            <a:r>
              <a:rPr lang="en-US" sz="1200" dirty="0"/>
              <a:t>”. ( Accessed on 8</a:t>
            </a:r>
            <a:r>
              <a:rPr lang="en-US" sz="1200" baseline="30000" dirty="0"/>
              <a:t>th</a:t>
            </a:r>
            <a:r>
              <a:rPr lang="en-US" sz="1200" dirty="0"/>
              <a:t> Nov 2023)</a:t>
            </a:r>
          </a:p>
        </p:txBody>
      </p:sp>
    </p:spTree>
    <p:extLst>
      <p:ext uri="{BB962C8B-B14F-4D97-AF65-F5344CB8AC3E}">
        <p14:creationId xmlns:p14="http://schemas.microsoft.com/office/powerpoint/2010/main" val="8850001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1273</TotalTime>
  <Words>5435</Words>
  <Application>Microsoft Macintosh PowerPoint</Application>
  <PresentationFormat>Widescreen</PresentationFormat>
  <Paragraphs>157</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Aptos</vt:lpstr>
      <vt:lpstr>Aptos Display</vt:lpstr>
      <vt:lpstr>Arial</vt:lpstr>
      <vt:lpstr>Office Theme</vt:lpstr>
      <vt:lpstr>PowerPoint Presentation</vt:lpstr>
      <vt:lpstr>TABLE OF CONTENT</vt:lpstr>
      <vt:lpstr>Staff Training and Development plan……………20-21 Communication Plan………………………………………….22-23 Evaluation Plan………………………………………………………………24-25 Recommendations……………………………………………………………………26 Conclusion………..26 References……….27    </vt:lpstr>
      <vt:lpstr>EXECUTIVE SUMMARY</vt:lpstr>
      <vt:lpstr>PowerPoint Presentation</vt:lpstr>
      <vt:lpstr>RELATIONSHIP WITH TESCO</vt:lpstr>
      <vt:lpstr>TESCO’S PESTLE ANALYSIS</vt:lpstr>
      <vt:lpstr>PowerPoint Presentation</vt:lpstr>
      <vt:lpstr>TESCO PORTER FIVE FORCES</vt:lpstr>
      <vt:lpstr>PowerPoint Presentation</vt:lpstr>
      <vt:lpstr>CHANGE MANAGEMENT</vt:lpstr>
      <vt:lpstr>PowerPoint Presentation</vt:lpstr>
      <vt:lpstr>PowerPoint Presentation</vt:lpstr>
      <vt:lpstr>INCORPORATION ISSUES</vt:lpstr>
      <vt:lpstr>PowerPoint Presentation</vt:lpstr>
      <vt:lpstr>LEADERSHIP STAYLE </vt:lpstr>
      <vt:lpstr>PowerPoint Presentation</vt:lpstr>
      <vt:lpstr>ORGANIZITIONAL CHANDE CULTURE</vt:lpstr>
      <vt:lpstr>PowerPoint Presentation</vt:lpstr>
      <vt:lpstr>PowerPoint Presentation</vt:lpstr>
      <vt:lpstr>COMMUNICATION PLAN</vt:lpstr>
      <vt:lpstr>PowerPoint Presentation</vt:lpstr>
      <vt:lpstr>EVALUATION PLAN</vt:lpstr>
      <vt:lpstr>PowerPoint Presentation</vt:lpstr>
      <vt:lpstr>RECOMMENDATION  I believe  Tesco has done greatly in terms of customer and employees' satisfaction for the last 10 to 15 years so that they are know as a retailer leader in the UK market as well as foreign market however , implementing and changing these strategies and plans requires ongoing commitment, adaptability, and a focused on creating an inclusive and dynamic workplace culture. Also, they need regularly assessing the impact of these initiatives through metrics and strong feedback will help ensure they meet the evolving needs of  employees and the organization and especially their customers.  Tesco has shown us and all its competitors during COVID -19 how they can adapt their self and how they are good at changes !!      Company like Tesco's rely on their implementing changing workplace regularly to stay ahead in the fiercely competitive retail market. The capacity to use change management has been crucial to Tesco success, adapting , and getting an advantage over its competitions. One way to boost efficiency, and creativity is that always Tesco has a strong vision for the future motivating employees to embrace change and allowing Tesco to adapt to new market trends and consumer of creativity and experimentation within organization. Organizational change culture system at Tesco ensure that the company has undergone numerous transformations in response to market competition , economic shifts , and changing customer behaviors. Tesco ensures its continuous staff training and development to enhance employee skills , foster career growth, and ensure high levels of customer service. Customer happiness, market flexibility, innovation, communication and the company capacity to learn are all positively impacted by this. Tesco ensures its continuous evaluation plan on assessing the effectiveness of its strategies programs, and overall performance in various area. Finally, the company , measures customer satisfaction and loyalty and evaluate employee engagement and moral.      </vt:lpstr>
      <vt:lpstr>PowerPoint Presentation</vt:lpstr>
      <vt:lpstr>REFERENCESS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Javad Khorramipour Khoshdaregi (2030121)</dc:creator>
  <cp:lastModifiedBy>Javad Khorramipour Khoshdaregi (2030121)</cp:lastModifiedBy>
  <cp:revision>17</cp:revision>
  <dcterms:created xsi:type="dcterms:W3CDTF">2024-07-13T12:49:09Z</dcterms:created>
  <dcterms:modified xsi:type="dcterms:W3CDTF">2024-08-26T19:31:59Z</dcterms:modified>
</cp:coreProperties>
</file>