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1"/>
  </p:sldMasterIdLst>
  <p:notesMasterIdLst>
    <p:notesMasterId r:id="rId41"/>
  </p:notesMasterIdLst>
  <p:handoutMasterIdLst>
    <p:handoutMasterId r:id="rId42"/>
  </p:handoutMasterIdLst>
  <p:sldIdLst>
    <p:sldId id="291" r:id="rId2"/>
    <p:sldId id="421" r:id="rId3"/>
    <p:sldId id="292" r:id="rId4"/>
    <p:sldId id="375" r:id="rId5"/>
    <p:sldId id="422" r:id="rId6"/>
    <p:sldId id="356" r:id="rId7"/>
    <p:sldId id="345" r:id="rId8"/>
    <p:sldId id="413" r:id="rId9"/>
    <p:sldId id="407" r:id="rId10"/>
    <p:sldId id="416" r:id="rId11"/>
    <p:sldId id="406" r:id="rId12"/>
    <p:sldId id="424" r:id="rId13"/>
    <p:sldId id="347" r:id="rId14"/>
    <p:sldId id="414" r:id="rId15"/>
    <p:sldId id="349" r:id="rId16"/>
    <p:sldId id="355" r:id="rId17"/>
    <p:sldId id="400" r:id="rId18"/>
    <p:sldId id="398" r:id="rId19"/>
    <p:sldId id="394" r:id="rId20"/>
    <p:sldId id="396" r:id="rId21"/>
    <p:sldId id="402" r:id="rId22"/>
    <p:sldId id="397" r:id="rId23"/>
    <p:sldId id="399" r:id="rId24"/>
    <p:sldId id="403" r:id="rId25"/>
    <p:sldId id="395" r:id="rId26"/>
    <p:sldId id="393" r:id="rId27"/>
    <p:sldId id="405" r:id="rId28"/>
    <p:sldId id="404" r:id="rId29"/>
    <p:sldId id="415" r:id="rId30"/>
    <p:sldId id="401" r:id="rId31"/>
    <p:sldId id="412" r:id="rId32"/>
    <p:sldId id="417" r:id="rId33"/>
    <p:sldId id="419" r:id="rId34"/>
    <p:sldId id="420" r:id="rId35"/>
    <p:sldId id="408" r:id="rId36"/>
    <p:sldId id="409" r:id="rId37"/>
    <p:sldId id="423" r:id="rId38"/>
    <p:sldId id="410" r:id="rId39"/>
    <p:sldId id="418" r:id="rId40"/>
  </p:sldIdLst>
  <p:sldSz cx="9144000" cy="6858000" type="screen4x3"/>
  <p:notesSz cx="6884988" cy="1001871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27" autoAdjust="0"/>
  </p:normalViewPr>
  <p:slideViewPr>
    <p:cSldViewPr>
      <p:cViewPr varScale="1">
        <p:scale>
          <a:sx n="76" d="100"/>
          <a:sy n="76" d="100"/>
        </p:scale>
        <p:origin x="1176" y="84"/>
      </p:cViewPr>
      <p:guideLst>
        <p:guide orient="horz" pos="2160"/>
        <p:guide pos="2880"/>
      </p:guideLst>
    </p:cSldViewPr>
  </p:slideViewPr>
  <p:outlineViewPr>
    <p:cViewPr>
      <p:scale>
        <a:sx n="33" d="100"/>
        <a:sy n="33" d="100"/>
      </p:scale>
      <p:origin x="0" y="0"/>
    </p:cViewPr>
  </p:outlineViewPr>
  <p:notesTextViewPr>
    <p:cViewPr>
      <p:scale>
        <a:sx n="75" d="100"/>
        <a:sy n="75"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C5DE2B-80A2-4E56-9921-4028A6D3BCAF}" type="doc">
      <dgm:prSet loTypeId="urn:microsoft.com/office/officeart/2005/8/layout/cycle2" loCatId="cycle" qsTypeId="urn:microsoft.com/office/officeart/2005/8/quickstyle/simple1" qsCatId="simple" csTypeId="urn:microsoft.com/office/officeart/2005/8/colors/colorful1#1" csCatId="colorful" phldr="1"/>
      <dgm:spPr>
        <a:scene3d>
          <a:camera prst="orthographicFront">
            <a:rot lat="0" lon="0" rev="0"/>
          </a:camera>
          <a:lightRig rig="soft" dir="t">
            <a:rot lat="0" lon="0" rev="0"/>
          </a:lightRig>
        </a:scene3d>
      </dgm:spPr>
      <dgm:t>
        <a:bodyPr/>
        <a:lstStyle/>
        <a:p>
          <a:endParaRPr lang="en-GB"/>
        </a:p>
      </dgm:t>
    </dgm:pt>
    <dgm:pt modelId="{C7B85453-AE59-4CD2-B3F0-9ADE48036F2C}">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Personal circumstances</a:t>
          </a:r>
        </a:p>
      </dgm:t>
    </dgm:pt>
    <dgm:pt modelId="{53366FD1-671F-42CA-8FE9-ED7C5242B351}" type="parTrans" cxnId="{70355605-E72E-4059-AC44-F2A725E47F59}">
      <dgm:prSet/>
      <dgm:spPr/>
      <dgm:t>
        <a:bodyPr/>
        <a:lstStyle/>
        <a:p>
          <a:endParaRPr lang="en-GB">
            <a:effectLst>
              <a:outerShdw blurRad="50800" dist="38100" dir="2700000" algn="tl" rotWithShape="0">
                <a:prstClr val="black">
                  <a:alpha val="40000"/>
                </a:prstClr>
              </a:outerShdw>
            </a:effectLst>
          </a:endParaRPr>
        </a:p>
      </dgm:t>
    </dgm:pt>
    <dgm:pt modelId="{D5C77C32-E63D-40EE-B47D-F9C9EDB45360}" type="sibTrans" cxnId="{70355605-E72E-4059-AC44-F2A725E47F59}">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EDAACBE7-168B-413A-A404-B3364E12E65E}">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4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Personal outcomes</a:t>
          </a:r>
        </a:p>
      </dgm:t>
    </dgm:pt>
    <dgm:pt modelId="{604D0BF0-9A47-4C01-B268-C67A4D6831DD}" type="parTrans" cxnId="{084B9299-C7DA-4472-A3CD-0DB0D190DA3B}">
      <dgm:prSet/>
      <dgm:spPr/>
      <dgm:t>
        <a:bodyPr/>
        <a:lstStyle/>
        <a:p>
          <a:endParaRPr lang="en-GB">
            <a:effectLst>
              <a:outerShdw blurRad="50800" dist="38100" dir="2700000" algn="tl" rotWithShape="0">
                <a:prstClr val="black">
                  <a:alpha val="40000"/>
                </a:prstClr>
              </a:outerShdw>
            </a:effectLst>
          </a:endParaRPr>
        </a:p>
      </dgm:t>
    </dgm:pt>
    <dgm:pt modelId="{3C7D42B9-495F-44C4-B0DF-3FD3F818C9A9}" type="sibTrans" cxnId="{084B9299-C7DA-4472-A3CD-0DB0D190DA3B}">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906D99E8-A8DA-4B61-ADBA-89B6FD37F1F2}">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4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Barriers to achieving outcomes</a:t>
          </a:r>
        </a:p>
      </dgm:t>
    </dgm:pt>
    <dgm:pt modelId="{4FD35F28-ED1D-4FD5-AEA6-14BEE8A34C80}" type="parTrans" cxnId="{9E42FC26-E7B8-4C04-89C5-1AF4E0FEBBEE}">
      <dgm:prSet/>
      <dgm:spPr/>
      <dgm:t>
        <a:bodyPr/>
        <a:lstStyle/>
        <a:p>
          <a:endParaRPr lang="en-GB">
            <a:effectLst>
              <a:outerShdw blurRad="50800" dist="38100" dir="2700000" algn="tl" rotWithShape="0">
                <a:prstClr val="black">
                  <a:alpha val="40000"/>
                </a:prstClr>
              </a:outerShdw>
            </a:effectLst>
          </a:endParaRPr>
        </a:p>
      </dgm:t>
    </dgm:pt>
    <dgm:pt modelId="{FC7DB14A-2EC5-4E47-86C3-9C6AB964EDCB}" type="sibTrans" cxnId="{9E42FC26-E7B8-4C04-89C5-1AF4E0FEBBEE}">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524AE220-B121-4290-A4B7-D72481B9CE41}">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4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Strengths and capabilities</a:t>
          </a:r>
        </a:p>
      </dgm:t>
    </dgm:pt>
    <dgm:pt modelId="{088121C6-3F33-4923-9071-E61B4AAA28C1}" type="parTrans" cxnId="{01E5D0E5-F066-4098-A491-5AF620F99891}">
      <dgm:prSet/>
      <dgm:spPr/>
      <dgm:t>
        <a:bodyPr/>
        <a:lstStyle/>
        <a:p>
          <a:endParaRPr lang="en-GB">
            <a:effectLst>
              <a:outerShdw blurRad="50800" dist="38100" dir="2700000" algn="tl" rotWithShape="0">
                <a:prstClr val="black">
                  <a:alpha val="40000"/>
                </a:prstClr>
              </a:outerShdw>
            </a:effectLst>
          </a:endParaRPr>
        </a:p>
      </dgm:t>
    </dgm:pt>
    <dgm:pt modelId="{D8B5946B-0A48-481F-9934-DAE9F48879CC}" type="sibTrans" cxnId="{01E5D0E5-F066-4098-A491-5AF620F99891}">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556511B6-FDAA-4C5B-AFED-85EBE13679BF}">
      <dgm:prSet custT="1"/>
      <dgm:spPr>
        <a:solidFill>
          <a:srgbClr val="34B555"/>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pPr rtl="0"/>
          <a:r>
            <a:rPr lang="en-GB" sz="14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Risks </a:t>
          </a:r>
        </a:p>
      </dgm:t>
    </dgm:pt>
    <dgm:pt modelId="{8027B55A-6219-4120-ABC3-653F2759B875}" type="parTrans" cxnId="{4B7EA24F-981D-42E1-9D9D-75B8BE199630}">
      <dgm:prSet/>
      <dgm:spPr/>
      <dgm:t>
        <a:bodyPr/>
        <a:lstStyle/>
        <a:p>
          <a:endParaRPr lang="en-GB">
            <a:effectLst>
              <a:outerShdw blurRad="50800" dist="38100" dir="2700000" algn="tl" rotWithShape="0">
                <a:prstClr val="black">
                  <a:alpha val="40000"/>
                </a:prstClr>
              </a:outerShdw>
            </a:effectLst>
          </a:endParaRPr>
        </a:p>
      </dgm:t>
    </dgm:pt>
    <dgm:pt modelId="{F8F6202A-9CED-4671-9AFB-03A555040197}" type="sibTrans" cxnId="{4B7EA24F-981D-42E1-9D9D-75B8BE199630}">
      <dgm:prSet/>
      <dgm:spPr>
        <a:solidFill>
          <a:srgbClr val="8BDDA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gm:spPr>
      <dgm:t>
        <a:bodyPr/>
        <a:lstStyle/>
        <a:p>
          <a:endParaRPr lang="en-GB">
            <a:effectLst>
              <a:outerShdw blurRad="50800" dist="38100" dir="2700000" algn="tl" rotWithShape="0">
                <a:prstClr val="black">
                  <a:alpha val="40000"/>
                </a:prstClr>
              </a:outerShdw>
            </a:effectLst>
          </a:endParaRPr>
        </a:p>
      </dgm:t>
    </dgm:pt>
    <dgm:pt modelId="{62438E32-E02E-4623-81CD-20E0019E68F7}" type="pres">
      <dgm:prSet presAssocID="{B9C5DE2B-80A2-4E56-9921-4028A6D3BCAF}" presName="cycle" presStyleCnt="0">
        <dgm:presLayoutVars>
          <dgm:dir/>
          <dgm:resizeHandles val="exact"/>
        </dgm:presLayoutVars>
      </dgm:prSet>
      <dgm:spPr/>
    </dgm:pt>
    <dgm:pt modelId="{032D6B2F-543A-4284-A3A1-9C3EEA8C0F9B}" type="pres">
      <dgm:prSet presAssocID="{C7B85453-AE59-4CD2-B3F0-9ADE48036F2C}" presName="node" presStyleLbl="node1" presStyleIdx="0" presStyleCnt="5" custScaleX="110996" custRadScaleRad="98553">
        <dgm:presLayoutVars>
          <dgm:bulletEnabled val="1"/>
        </dgm:presLayoutVars>
      </dgm:prSet>
      <dgm:spPr/>
    </dgm:pt>
    <dgm:pt modelId="{B654B566-5278-46A8-A0B4-64A24AD5A5A0}" type="pres">
      <dgm:prSet presAssocID="{D5C77C32-E63D-40EE-B47D-F9C9EDB45360}" presName="sibTrans" presStyleLbl="sibTrans2D1" presStyleIdx="0" presStyleCnt="5"/>
      <dgm:spPr/>
    </dgm:pt>
    <dgm:pt modelId="{92E52A1A-17F5-47E4-BC6E-9CBC20ED89D8}" type="pres">
      <dgm:prSet presAssocID="{D5C77C32-E63D-40EE-B47D-F9C9EDB45360}" presName="connectorText" presStyleLbl="sibTrans2D1" presStyleIdx="0" presStyleCnt="5"/>
      <dgm:spPr/>
    </dgm:pt>
    <dgm:pt modelId="{46F39B7D-47CC-418C-B2BE-490A684143A5}" type="pres">
      <dgm:prSet presAssocID="{EDAACBE7-168B-413A-A404-B3364E12E65E}" presName="node" presStyleLbl="node1" presStyleIdx="1" presStyleCnt="5">
        <dgm:presLayoutVars>
          <dgm:bulletEnabled val="1"/>
        </dgm:presLayoutVars>
      </dgm:prSet>
      <dgm:spPr/>
    </dgm:pt>
    <dgm:pt modelId="{F7C5FB61-71A3-4F9B-9CCD-1EC2134B43BD}" type="pres">
      <dgm:prSet presAssocID="{3C7D42B9-495F-44C4-B0DF-3FD3F818C9A9}" presName="sibTrans" presStyleLbl="sibTrans2D1" presStyleIdx="1" presStyleCnt="5"/>
      <dgm:spPr/>
    </dgm:pt>
    <dgm:pt modelId="{46C42C07-6F96-48BA-8ED3-03B8818C8FEF}" type="pres">
      <dgm:prSet presAssocID="{3C7D42B9-495F-44C4-B0DF-3FD3F818C9A9}" presName="connectorText" presStyleLbl="sibTrans2D1" presStyleIdx="1" presStyleCnt="5"/>
      <dgm:spPr/>
    </dgm:pt>
    <dgm:pt modelId="{04E8EE37-6EA4-4B83-97E2-A3017ED6ADBC}" type="pres">
      <dgm:prSet presAssocID="{906D99E8-A8DA-4B61-ADBA-89B6FD37F1F2}" presName="node" presStyleLbl="node1" presStyleIdx="2" presStyleCnt="5">
        <dgm:presLayoutVars>
          <dgm:bulletEnabled val="1"/>
        </dgm:presLayoutVars>
      </dgm:prSet>
      <dgm:spPr/>
    </dgm:pt>
    <dgm:pt modelId="{E10F7DBA-77D0-4D30-98C8-6844D699979A}" type="pres">
      <dgm:prSet presAssocID="{FC7DB14A-2EC5-4E47-86C3-9C6AB964EDCB}" presName="sibTrans" presStyleLbl="sibTrans2D1" presStyleIdx="2" presStyleCnt="5"/>
      <dgm:spPr/>
    </dgm:pt>
    <dgm:pt modelId="{C99D75F1-B3DF-4846-AD67-C2518431F1A6}" type="pres">
      <dgm:prSet presAssocID="{FC7DB14A-2EC5-4E47-86C3-9C6AB964EDCB}" presName="connectorText" presStyleLbl="sibTrans2D1" presStyleIdx="2" presStyleCnt="5"/>
      <dgm:spPr/>
    </dgm:pt>
    <dgm:pt modelId="{3081EC96-3DB6-4F8D-8580-0FF1BEF04703}" type="pres">
      <dgm:prSet presAssocID="{524AE220-B121-4290-A4B7-D72481B9CE41}" presName="node" presStyleLbl="node1" presStyleIdx="3" presStyleCnt="5">
        <dgm:presLayoutVars>
          <dgm:bulletEnabled val="1"/>
        </dgm:presLayoutVars>
      </dgm:prSet>
      <dgm:spPr/>
    </dgm:pt>
    <dgm:pt modelId="{85CE9F47-045A-470F-8A16-0D88882110C9}" type="pres">
      <dgm:prSet presAssocID="{D8B5946B-0A48-481F-9934-DAE9F48879CC}" presName="sibTrans" presStyleLbl="sibTrans2D1" presStyleIdx="3" presStyleCnt="5"/>
      <dgm:spPr/>
    </dgm:pt>
    <dgm:pt modelId="{7C372857-7D65-4E19-BCD5-C41184FCFDF1}" type="pres">
      <dgm:prSet presAssocID="{D8B5946B-0A48-481F-9934-DAE9F48879CC}" presName="connectorText" presStyleLbl="sibTrans2D1" presStyleIdx="3" presStyleCnt="5"/>
      <dgm:spPr/>
    </dgm:pt>
    <dgm:pt modelId="{2B13B1A9-7E4C-4949-9131-506A9B969461}" type="pres">
      <dgm:prSet presAssocID="{556511B6-FDAA-4C5B-AFED-85EBE13679BF}" presName="node" presStyleLbl="node1" presStyleIdx="4" presStyleCnt="5">
        <dgm:presLayoutVars>
          <dgm:bulletEnabled val="1"/>
        </dgm:presLayoutVars>
      </dgm:prSet>
      <dgm:spPr/>
    </dgm:pt>
    <dgm:pt modelId="{B379BA0D-21D2-41EF-B20D-4444AC053157}" type="pres">
      <dgm:prSet presAssocID="{F8F6202A-9CED-4671-9AFB-03A555040197}" presName="sibTrans" presStyleLbl="sibTrans2D1" presStyleIdx="4" presStyleCnt="5"/>
      <dgm:spPr/>
    </dgm:pt>
    <dgm:pt modelId="{F0CBB6AB-6B77-473B-BD67-5B046D30BB82}" type="pres">
      <dgm:prSet presAssocID="{F8F6202A-9CED-4671-9AFB-03A555040197}" presName="connectorText" presStyleLbl="sibTrans2D1" presStyleIdx="4" presStyleCnt="5"/>
      <dgm:spPr/>
    </dgm:pt>
  </dgm:ptLst>
  <dgm:cxnLst>
    <dgm:cxn modelId="{32C2F301-E719-4BC0-9EAE-7B3CC5F29358}" type="presOf" srcId="{F8F6202A-9CED-4671-9AFB-03A555040197}" destId="{B379BA0D-21D2-41EF-B20D-4444AC053157}" srcOrd="0" destOrd="0" presId="urn:microsoft.com/office/officeart/2005/8/layout/cycle2"/>
    <dgm:cxn modelId="{70355605-E72E-4059-AC44-F2A725E47F59}" srcId="{B9C5DE2B-80A2-4E56-9921-4028A6D3BCAF}" destId="{C7B85453-AE59-4CD2-B3F0-9ADE48036F2C}" srcOrd="0" destOrd="0" parTransId="{53366FD1-671F-42CA-8FE9-ED7C5242B351}" sibTransId="{D5C77C32-E63D-40EE-B47D-F9C9EDB45360}"/>
    <dgm:cxn modelId="{93F8D50F-100D-4819-908F-8221E862EE02}" type="presOf" srcId="{524AE220-B121-4290-A4B7-D72481B9CE41}" destId="{3081EC96-3DB6-4F8D-8580-0FF1BEF04703}" srcOrd="0" destOrd="0" presId="urn:microsoft.com/office/officeart/2005/8/layout/cycle2"/>
    <dgm:cxn modelId="{88148115-0188-423D-AEE1-5C5BD6505DEC}" type="presOf" srcId="{D8B5946B-0A48-481F-9934-DAE9F48879CC}" destId="{85CE9F47-045A-470F-8A16-0D88882110C9}" srcOrd="0" destOrd="0" presId="urn:microsoft.com/office/officeart/2005/8/layout/cycle2"/>
    <dgm:cxn modelId="{36C6171D-F50D-4991-8BA8-32CA3E95EBAA}" type="presOf" srcId="{D5C77C32-E63D-40EE-B47D-F9C9EDB45360}" destId="{92E52A1A-17F5-47E4-BC6E-9CBC20ED89D8}" srcOrd="1" destOrd="0" presId="urn:microsoft.com/office/officeart/2005/8/layout/cycle2"/>
    <dgm:cxn modelId="{9E42FC26-E7B8-4C04-89C5-1AF4E0FEBBEE}" srcId="{B9C5DE2B-80A2-4E56-9921-4028A6D3BCAF}" destId="{906D99E8-A8DA-4B61-ADBA-89B6FD37F1F2}" srcOrd="2" destOrd="0" parTransId="{4FD35F28-ED1D-4FD5-AEA6-14BEE8A34C80}" sibTransId="{FC7DB14A-2EC5-4E47-86C3-9C6AB964EDCB}"/>
    <dgm:cxn modelId="{70F80833-22FB-4EAB-9C7F-24682A96AD7F}" type="presOf" srcId="{3C7D42B9-495F-44C4-B0DF-3FD3F818C9A9}" destId="{F7C5FB61-71A3-4F9B-9CCD-1EC2134B43BD}" srcOrd="0" destOrd="0" presId="urn:microsoft.com/office/officeart/2005/8/layout/cycle2"/>
    <dgm:cxn modelId="{3615BB40-53C5-4076-AC4B-6ECB5B487EC0}" type="presOf" srcId="{556511B6-FDAA-4C5B-AFED-85EBE13679BF}" destId="{2B13B1A9-7E4C-4949-9131-506A9B969461}" srcOrd="0" destOrd="0" presId="urn:microsoft.com/office/officeart/2005/8/layout/cycle2"/>
    <dgm:cxn modelId="{2EB38142-D849-4860-B500-0E686FE27671}" type="presOf" srcId="{EDAACBE7-168B-413A-A404-B3364E12E65E}" destId="{46F39B7D-47CC-418C-B2BE-490A684143A5}" srcOrd="0" destOrd="0" presId="urn:microsoft.com/office/officeart/2005/8/layout/cycle2"/>
    <dgm:cxn modelId="{4B7EA24F-981D-42E1-9D9D-75B8BE199630}" srcId="{B9C5DE2B-80A2-4E56-9921-4028A6D3BCAF}" destId="{556511B6-FDAA-4C5B-AFED-85EBE13679BF}" srcOrd="4" destOrd="0" parTransId="{8027B55A-6219-4120-ABC3-653F2759B875}" sibTransId="{F8F6202A-9CED-4671-9AFB-03A555040197}"/>
    <dgm:cxn modelId="{EA7E7975-B536-4CF9-A4D7-CD6182A3241F}" type="presOf" srcId="{C7B85453-AE59-4CD2-B3F0-9ADE48036F2C}" destId="{032D6B2F-543A-4284-A3A1-9C3EEA8C0F9B}" srcOrd="0" destOrd="0" presId="urn:microsoft.com/office/officeart/2005/8/layout/cycle2"/>
    <dgm:cxn modelId="{F00BDF55-954A-4B89-8467-4A3E7489FD2A}" type="presOf" srcId="{F8F6202A-9CED-4671-9AFB-03A555040197}" destId="{F0CBB6AB-6B77-473B-BD67-5B046D30BB82}" srcOrd="1" destOrd="0" presId="urn:microsoft.com/office/officeart/2005/8/layout/cycle2"/>
    <dgm:cxn modelId="{83D5CD79-E280-41AF-B48C-DF33F6959EF9}" type="presOf" srcId="{D5C77C32-E63D-40EE-B47D-F9C9EDB45360}" destId="{B654B566-5278-46A8-A0B4-64A24AD5A5A0}" srcOrd="0" destOrd="0" presId="urn:microsoft.com/office/officeart/2005/8/layout/cycle2"/>
    <dgm:cxn modelId="{084B9299-C7DA-4472-A3CD-0DB0D190DA3B}" srcId="{B9C5DE2B-80A2-4E56-9921-4028A6D3BCAF}" destId="{EDAACBE7-168B-413A-A404-B3364E12E65E}" srcOrd="1" destOrd="0" parTransId="{604D0BF0-9A47-4C01-B268-C67A4D6831DD}" sibTransId="{3C7D42B9-495F-44C4-B0DF-3FD3F818C9A9}"/>
    <dgm:cxn modelId="{A19D439A-9852-4A25-B24D-757BD57A5756}" type="presOf" srcId="{3C7D42B9-495F-44C4-B0DF-3FD3F818C9A9}" destId="{46C42C07-6F96-48BA-8ED3-03B8818C8FEF}" srcOrd="1" destOrd="0" presId="urn:microsoft.com/office/officeart/2005/8/layout/cycle2"/>
    <dgm:cxn modelId="{04FE43BB-A6D5-43BF-9D12-4E65568CAC72}" type="presOf" srcId="{906D99E8-A8DA-4B61-ADBA-89B6FD37F1F2}" destId="{04E8EE37-6EA4-4B83-97E2-A3017ED6ADBC}" srcOrd="0" destOrd="0" presId="urn:microsoft.com/office/officeart/2005/8/layout/cycle2"/>
    <dgm:cxn modelId="{7299A8BB-057D-4279-A1B9-04EB10029078}" type="presOf" srcId="{FC7DB14A-2EC5-4E47-86C3-9C6AB964EDCB}" destId="{E10F7DBA-77D0-4D30-98C8-6844D699979A}" srcOrd="0" destOrd="0" presId="urn:microsoft.com/office/officeart/2005/8/layout/cycle2"/>
    <dgm:cxn modelId="{3FDAFCBB-B8FC-487E-8AA9-FC6D69FA30E9}" type="presOf" srcId="{B9C5DE2B-80A2-4E56-9921-4028A6D3BCAF}" destId="{62438E32-E02E-4623-81CD-20E0019E68F7}" srcOrd="0" destOrd="0" presId="urn:microsoft.com/office/officeart/2005/8/layout/cycle2"/>
    <dgm:cxn modelId="{079320CB-A8A5-4197-96DB-AEB6E0A3BDC9}" type="presOf" srcId="{D8B5946B-0A48-481F-9934-DAE9F48879CC}" destId="{7C372857-7D65-4E19-BCD5-C41184FCFDF1}" srcOrd="1" destOrd="0" presId="urn:microsoft.com/office/officeart/2005/8/layout/cycle2"/>
    <dgm:cxn modelId="{01E5D0E5-F066-4098-A491-5AF620F99891}" srcId="{B9C5DE2B-80A2-4E56-9921-4028A6D3BCAF}" destId="{524AE220-B121-4290-A4B7-D72481B9CE41}" srcOrd="3" destOrd="0" parTransId="{088121C6-3F33-4923-9071-E61B4AAA28C1}" sibTransId="{D8B5946B-0A48-481F-9934-DAE9F48879CC}"/>
    <dgm:cxn modelId="{C7D43FF7-18B8-4307-9B75-DF95D30DB5E7}" type="presOf" srcId="{FC7DB14A-2EC5-4E47-86C3-9C6AB964EDCB}" destId="{C99D75F1-B3DF-4846-AD67-C2518431F1A6}" srcOrd="1" destOrd="0" presId="urn:microsoft.com/office/officeart/2005/8/layout/cycle2"/>
    <dgm:cxn modelId="{E8EC8ACC-6D4C-416C-AEEA-C9C3D673ACCB}" type="presParOf" srcId="{62438E32-E02E-4623-81CD-20E0019E68F7}" destId="{032D6B2F-543A-4284-A3A1-9C3EEA8C0F9B}" srcOrd="0" destOrd="0" presId="urn:microsoft.com/office/officeart/2005/8/layout/cycle2"/>
    <dgm:cxn modelId="{4F95050B-7AFB-404F-B663-8CF9A8E72ADD}" type="presParOf" srcId="{62438E32-E02E-4623-81CD-20E0019E68F7}" destId="{B654B566-5278-46A8-A0B4-64A24AD5A5A0}" srcOrd="1" destOrd="0" presId="urn:microsoft.com/office/officeart/2005/8/layout/cycle2"/>
    <dgm:cxn modelId="{BC3DCCE2-A9C6-41BD-9C58-4B911F9FB6A4}" type="presParOf" srcId="{B654B566-5278-46A8-A0B4-64A24AD5A5A0}" destId="{92E52A1A-17F5-47E4-BC6E-9CBC20ED89D8}" srcOrd="0" destOrd="0" presId="urn:microsoft.com/office/officeart/2005/8/layout/cycle2"/>
    <dgm:cxn modelId="{3914FB02-1B3F-4059-9CC0-A8E46FA07811}" type="presParOf" srcId="{62438E32-E02E-4623-81CD-20E0019E68F7}" destId="{46F39B7D-47CC-418C-B2BE-490A684143A5}" srcOrd="2" destOrd="0" presId="urn:microsoft.com/office/officeart/2005/8/layout/cycle2"/>
    <dgm:cxn modelId="{479250D1-1F2F-4CD8-BE5E-0350F360AFC8}" type="presParOf" srcId="{62438E32-E02E-4623-81CD-20E0019E68F7}" destId="{F7C5FB61-71A3-4F9B-9CCD-1EC2134B43BD}" srcOrd="3" destOrd="0" presId="urn:microsoft.com/office/officeart/2005/8/layout/cycle2"/>
    <dgm:cxn modelId="{87101BD9-FCAD-4C9D-ABE1-DD7C9EF80F0C}" type="presParOf" srcId="{F7C5FB61-71A3-4F9B-9CCD-1EC2134B43BD}" destId="{46C42C07-6F96-48BA-8ED3-03B8818C8FEF}" srcOrd="0" destOrd="0" presId="urn:microsoft.com/office/officeart/2005/8/layout/cycle2"/>
    <dgm:cxn modelId="{47CCA36C-2B18-4040-B722-2249E74D8A51}" type="presParOf" srcId="{62438E32-E02E-4623-81CD-20E0019E68F7}" destId="{04E8EE37-6EA4-4B83-97E2-A3017ED6ADBC}" srcOrd="4" destOrd="0" presId="urn:microsoft.com/office/officeart/2005/8/layout/cycle2"/>
    <dgm:cxn modelId="{16108881-AC2D-4E83-83DA-89B044E72618}" type="presParOf" srcId="{62438E32-E02E-4623-81CD-20E0019E68F7}" destId="{E10F7DBA-77D0-4D30-98C8-6844D699979A}" srcOrd="5" destOrd="0" presId="urn:microsoft.com/office/officeart/2005/8/layout/cycle2"/>
    <dgm:cxn modelId="{6171B023-0AF7-423A-B797-C22EEA500C3F}" type="presParOf" srcId="{E10F7DBA-77D0-4D30-98C8-6844D699979A}" destId="{C99D75F1-B3DF-4846-AD67-C2518431F1A6}" srcOrd="0" destOrd="0" presId="urn:microsoft.com/office/officeart/2005/8/layout/cycle2"/>
    <dgm:cxn modelId="{D7805240-3A1C-400C-83D8-274D96CBA3A7}" type="presParOf" srcId="{62438E32-E02E-4623-81CD-20E0019E68F7}" destId="{3081EC96-3DB6-4F8D-8580-0FF1BEF04703}" srcOrd="6" destOrd="0" presId="urn:microsoft.com/office/officeart/2005/8/layout/cycle2"/>
    <dgm:cxn modelId="{5B75BC2C-4208-4B77-9DF8-F64BE46A7EBC}" type="presParOf" srcId="{62438E32-E02E-4623-81CD-20E0019E68F7}" destId="{85CE9F47-045A-470F-8A16-0D88882110C9}" srcOrd="7" destOrd="0" presId="urn:microsoft.com/office/officeart/2005/8/layout/cycle2"/>
    <dgm:cxn modelId="{21A44856-489A-4B78-88DC-E3F59CF67D15}" type="presParOf" srcId="{85CE9F47-045A-470F-8A16-0D88882110C9}" destId="{7C372857-7D65-4E19-BCD5-C41184FCFDF1}" srcOrd="0" destOrd="0" presId="urn:microsoft.com/office/officeart/2005/8/layout/cycle2"/>
    <dgm:cxn modelId="{EA4E53B7-434D-4F11-9AF0-190126861A35}" type="presParOf" srcId="{62438E32-E02E-4623-81CD-20E0019E68F7}" destId="{2B13B1A9-7E4C-4949-9131-506A9B969461}" srcOrd="8" destOrd="0" presId="urn:microsoft.com/office/officeart/2005/8/layout/cycle2"/>
    <dgm:cxn modelId="{33C2FB8D-B0BD-421A-8162-38EB509EDEA6}" type="presParOf" srcId="{62438E32-E02E-4623-81CD-20E0019E68F7}" destId="{B379BA0D-21D2-41EF-B20D-4444AC053157}" srcOrd="9" destOrd="0" presId="urn:microsoft.com/office/officeart/2005/8/layout/cycle2"/>
    <dgm:cxn modelId="{7EADE045-2235-4FE7-B97A-42B86715A86F}" type="presParOf" srcId="{B379BA0D-21D2-41EF-B20D-4444AC053157}" destId="{F0CBB6AB-6B77-473B-BD67-5B046D30BB82}" srcOrd="0" destOrd="0" presId="urn:microsoft.com/office/officeart/2005/8/layout/cycle2"/>
  </dgm:cxnLst>
  <dgm:bg>
    <a:effectLst>
      <a:outerShdw blurRad="50800" dist="38100" dir="5400000" algn="t"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2D6B2F-543A-4284-A3A1-9C3EEA8C0F9B}">
      <dsp:nvSpPr>
        <dsp:cNvPr id="0" name=""/>
        <dsp:cNvSpPr/>
      </dsp:nvSpPr>
      <dsp:spPr>
        <a:xfrm>
          <a:off x="1510867" y="352772"/>
          <a:ext cx="1445364"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0">
            <a:lnSpc>
              <a:spcPct val="90000"/>
            </a:lnSpc>
            <a:spcBef>
              <a:spcPct val="0"/>
            </a:spcBef>
            <a:spcAft>
              <a:spcPct val="35000"/>
            </a:spcAft>
            <a:buNone/>
          </a:pPr>
          <a:r>
            <a:rPr lang="en-GB" sz="12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Personal circumstances</a:t>
          </a:r>
        </a:p>
      </dsp:txBody>
      <dsp:txXfrm>
        <a:off x="1722536" y="543471"/>
        <a:ext cx="1022026" cy="920779"/>
      </dsp:txXfrm>
    </dsp:sp>
    <dsp:sp modelId="{B654B566-5278-46A8-A0B4-64A24AD5A5A0}">
      <dsp:nvSpPr>
        <dsp:cNvPr id="0" name=""/>
        <dsp:cNvSpPr/>
      </dsp:nvSpPr>
      <dsp:spPr>
        <a:xfrm rot="2125518">
          <a:off x="2878116" y="1354614"/>
          <a:ext cx="314896"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a:off x="2886860" y="1415132"/>
        <a:ext cx="220427" cy="263690"/>
      </dsp:txXfrm>
    </dsp:sp>
    <dsp:sp modelId="{46F39B7D-47CC-418C-B2BE-490A684143A5}">
      <dsp:nvSpPr>
        <dsp:cNvPr id="0" name=""/>
        <dsp:cNvSpPr/>
      </dsp:nvSpPr>
      <dsp:spPr>
        <a:xfrm>
          <a:off x="3164367" y="1478026"/>
          <a:ext cx="1302177"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GB" sz="14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Personal outcomes</a:t>
          </a:r>
        </a:p>
      </dsp:txBody>
      <dsp:txXfrm>
        <a:off x="3355066" y="1668725"/>
        <a:ext cx="920779" cy="920779"/>
      </dsp:txXfrm>
    </dsp:sp>
    <dsp:sp modelId="{F7C5FB61-71A3-4F9B-9CCD-1EC2134B43BD}">
      <dsp:nvSpPr>
        <dsp:cNvPr id="0" name=""/>
        <dsp:cNvSpPr/>
      </dsp:nvSpPr>
      <dsp:spPr>
        <a:xfrm rot="6480000">
          <a:off x="3343277" y="2829876"/>
          <a:ext cx="346178"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rot="10800000">
        <a:off x="3411250" y="2868388"/>
        <a:ext cx="242325" cy="263690"/>
      </dsp:txXfrm>
    </dsp:sp>
    <dsp:sp modelId="{04E8EE37-6EA4-4B83-97E2-A3017ED6ADBC}">
      <dsp:nvSpPr>
        <dsp:cNvPr id="0" name=""/>
        <dsp:cNvSpPr/>
      </dsp:nvSpPr>
      <dsp:spPr>
        <a:xfrm>
          <a:off x="2560133" y="3337669"/>
          <a:ext cx="1302177"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GB" sz="14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Barriers to achieving outcomes</a:t>
          </a:r>
        </a:p>
      </dsp:txBody>
      <dsp:txXfrm>
        <a:off x="2750832" y="3528368"/>
        <a:ext cx="920779" cy="920779"/>
      </dsp:txXfrm>
    </dsp:sp>
    <dsp:sp modelId="{E10F7DBA-77D0-4D30-98C8-6844D699979A}">
      <dsp:nvSpPr>
        <dsp:cNvPr id="0" name=""/>
        <dsp:cNvSpPr/>
      </dsp:nvSpPr>
      <dsp:spPr>
        <a:xfrm rot="10800000">
          <a:off x="2070258" y="3769015"/>
          <a:ext cx="346178"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rot="10800000">
        <a:off x="2174111" y="3856912"/>
        <a:ext cx="242325" cy="263690"/>
      </dsp:txXfrm>
    </dsp:sp>
    <dsp:sp modelId="{3081EC96-3DB6-4F8D-8580-0FF1BEF04703}">
      <dsp:nvSpPr>
        <dsp:cNvPr id="0" name=""/>
        <dsp:cNvSpPr/>
      </dsp:nvSpPr>
      <dsp:spPr>
        <a:xfrm>
          <a:off x="604789" y="3337669"/>
          <a:ext cx="1302177"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GB" sz="14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Strengths and capabilities</a:t>
          </a:r>
        </a:p>
      </dsp:txBody>
      <dsp:txXfrm>
        <a:off x="795488" y="3528368"/>
        <a:ext cx="920779" cy="920779"/>
      </dsp:txXfrm>
    </dsp:sp>
    <dsp:sp modelId="{85CE9F47-045A-470F-8A16-0D88882110C9}">
      <dsp:nvSpPr>
        <dsp:cNvPr id="0" name=""/>
        <dsp:cNvSpPr/>
      </dsp:nvSpPr>
      <dsp:spPr>
        <a:xfrm rot="15120000">
          <a:off x="783699" y="2848512"/>
          <a:ext cx="346178"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rot="10800000">
        <a:off x="851672" y="2985794"/>
        <a:ext cx="242325" cy="263690"/>
      </dsp:txXfrm>
    </dsp:sp>
    <dsp:sp modelId="{2B13B1A9-7E4C-4949-9131-506A9B969461}">
      <dsp:nvSpPr>
        <dsp:cNvPr id="0" name=""/>
        <dsp:cNvSpPr/>
      </dsp:nvSpPr>
      <dsp:spPr>
        <a:xfrm>
          <a:off x="555" y="1478026"/>
          <a:ext cx="1302177" cy="1302177"/>
        </a:xfrm>
        <a:prstGeom prst="ellipse">
          <a:avLst/>
        </a:prstGeom>
        <a:solidFill>
          <a:srgbClr val="34B555"/>
        </a:solidFill>
        <a:ln w="55000" cap="flat" cmpd="thickThin" algn="ctr">
          <a:noFill/>
          <a:prstDash val="solid"/>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GB" sz="1400" kern="12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Risks </a:t>
          </a:r>
        </a:p>
      </dsp:txBody>
      <dsp:txXfrm>
        <a:off x="191254" y="1668725"/>
        <a:ext cx="920779" cy="920779"/>
      </dsp:txXfrm>
    </dsp:sp>
    <dsp:sp modelId="{B379BA0D-21D2-41EF-B20D-4444AC053157}">
      <dsp:nvSpPr>
        <dsp:cNvPr id="0" name=""/>
        <dsp:cNvSpPr/>
      </dsp:nvSpPr>
      <dsp:spPr>
        <a:xfrm rot="19474482">
          <a:off x="1259562" y="1364946"/>
          <a:ext cx="314896" cy="439484"/>
        </a:xfrm>
        <a:prstGeom prst="rightArrow">
          <a:avLst>
            <a:gd name="adj1" fmla="val 60000"/>
            <a:gd name="adj2" fmla="val 50000"/>
          </a:avLst>
        </a:prstGeom>
        <a:solidFill>
          <a:srgbClr val="8BDDA0"/>
        </a:solidFill>
        <a:ln>
          <a:noFill/>
        </a:ln>
        <a:effectLst>
          <a:outerShdw blurRad="107950" dist="12700" dir="5400000" algn="ctr" rotWithShape="0">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effectLst>
              <a:outerShdw blurRad="50800" dist="38100" dir="2700000" algn="tl" rotWithShape="0">
                <a:prstClr val="black">
                  <a:alpha val="40000"/>
                </a:prstClr>
              </a:outerShdw>
            </a:effectLst>
          </a:endParaRPr>
        </a:p>
      </dsp:txBody>
      <dsp:txXfrm>
        <a:off x="1268306" y="1480222"/>
        <a:ext cx="220427" cy="263690"/>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6847C5-D1D2-4EFF-BBFF-601E6B4BBA70}"/>
              </a:ext>
            </a:extLst>
          </p:cNvPr>
          <p:cNvSpPr>
            <a:spLocks noGrp="1"/>
          </p:cNvSpPr>
          <p:nvPr>
            <p:ph type="hdr" sz="quarter"/>
          </p:nvPr>
        </p:nvSpPr>
        <p:spPr>
          <a:xfrm>
            <a:off x="0" y="0"/>
            <a:ext cx="2982913" cy="50165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E72C059B-0BFF-4771-BA95-452778334952}"/>
              </a:ext>
            </a:extLst>
          </p:cNvPr>
          <p:cNvSpPr>
            <a:spLocks noGrp="1"/>
          </p:cNvSpPr>
          <p:nvPr>
            <p:ph type="dt" sz="quarter" idx="1"/>
          </p:nvPr>
        </p:nvSpPr>
        <p:spPr>
          <a:xfrm>
            <a:off x="3900488" y="0"/>
            <a:ext cx="2982912" cy="50165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C0FA8A75-403B-40E8-AD4A-38048074F405}" type="datetimeFigureOut">
              <a:rPr lang="en-GB"/>
              <a:pPr>
                <a:defRPr/>
              </a:pPr>
              <a:t>10/02/2020</a:t>
            </a:fld>
            <a:endParaRPr lang="en-GB"/>
          </a:p>
        </p:txBody>
      </p:sp>
      <p:sp>
        <p:nvSpPr>
          <p:cNvPr id="4" name="Footer Placeholder 3">
            <a:extLst>
              <a:ext uri="{FF2B5EF4-FFF2-40B4-BE49-F238E27FC236}">
                <a16:creationId xmlns:a16="http://schemas.microsoft.com/office/drawing/2014/main" id="{7DF02972-B1BD-4D61-AB9A-B46651AEF628}"/>
              </a:ext>
            </a:extLst>
          </p:cNvPr>
          <p:cNvSpPr>
            <a:spLocks noGrp="1"/>
          </p:cNvSpPr>
          <p:nvPr>
            <p:ph type="ftr" sz="quarter" idx="2"/>
          </p:nvPr>
        </p:nvSpPr>
        <p:spPr>
          <a:xfrm>
            <a:off x="0" y="9515475"/>
            <a:ext cx="2982913" cy="50165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74BC29F4-883C-47C6-AA6F-80FDB45FFA0A}"/>
              </a:ext>
            </a:extLst>
          </p:cNvPr>
          <p:cNvSpPr>
            <a:spLocks noGrp="1"/>
          </p:cNvSpPr>
          <p:nvPr>
            <p:ph type="sldNum" sz="quarter" idx="3"/>
          </p:nvPr>
        </p:nvSpPr>
        <p:spPr>
          <a:xfrm>
            <a:off x="3900488" y="9515475"/>
            <a:ext cx="2982912" cy="5016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BF8E7FE-9366-423F-B7AD-8E8ED9DE083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09E6122-E8E3-4FBA-8500-6FDBBB02AE49}"/>
              </a:ext>
            </a:extLst>
          </p:cNvPr>
          <p:cNvSpPr>
            <a:spLocks noGrp="1"/>
          </p:cNvSpPr>
          <p:nvPr>
            <p:ph type="hdr" sz="quarter"/>
          </p:nvPr>
        </p:nvSpPr>
        <p:spPr>
          <a:xfrm>
            <a:off x="0" y="0"/>
            <a:ext cx="2982913" cy="50165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D3D2CEE1-BCE4-453C-9EEE-867F0F4B9E02}"/>
              </a:ext>
            </a:extLst>
          </p:cNvPr>
          <p:cNvSpPr>
            <a:spLocks noGrp="1"/>
          </p:cNvSpPr>
          <p:nvPr>
            <p:ph type="dt" idx="1"/>
          </p:nvPr>
        </p:nvSpPr>
        <p:spPr>
          <a:xfrm>
            <a:off x="3900488" y="0"/>
            <a:ext cx="2982912" cy="50165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4153FAB4-5911-4485-BB2A-3F6C2D573F12}" type="datetimeFigureOut">
              <a:rPr lang="en-GB"/>
              <a:pPr>
                <a:defRPr/>
              </a:pPr>
              <a:t>10/02/2020</a:t>
            </a:fld>
            <a:endParaRPr lang="en-GB"/>
          </a:p>
        </p:txBody>
      </p:sp>
      <p:sp>
        <p:nvSpPr>
          <p:cNvPr id="4" name="Slide Image Placeholder 3">
            <a:extLst>
              <a:ext uri="{FF2B5EF4-FFF2-40B4-BE49-F238E27FC236}">
                <a16:creationId xmlns:a16="http://schemas.microsoft.com/office/drawing/2014/main" id="{51F9BC9D-F2E6-401D-B085-08681ACDC983}"/>
              </a:ext>
            </a:extLst>
          </p:cNvPr>
          <p:cNvSpPr>
            <a:spLocks noGrp="1" noRot="1" noChangeAspect="1"/>
          </p:cNvSpPr>
          <p:nvPr>
            <p:ph type="sldImg" idx="2"/>
          </p:nvPr>
        </p:nvSpPr>
        <p:spPr>
          <a:xfrm>
            <a:off x="938213" y="750888"/>
            <a:ext cx="5008562" cy="3757612"/>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2405A86-C4CE-405D-8F6B-F60896237E55}"/>
              </a:ext>
            </a:extLst>
          </p:cNvPr>
          <p:cNvSpPr>
            <a:spLocks noGrp="1"/>
          </p:cNvSpPr>
          <p:nvPr>
            <p:ph type="body" sz="quarter" idx="3"/>
          </p:nvPr>
        </p:nvSpPr>
        <p:spPr>
          <a:xfrm>
            <a:off x="688975" y="4759325"/>
            <a:ext cx="5507038" cy="45085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2B22B8CA-CB0A-41A8-8475-CF547FC4EB0C}"/>
              </a:ext>
            </a:extLst>
          </p:cNvPr>
          <p:cNvSpPr>
            <a:spLocks noGrp="1"/>
          </p:cNvSpPr>
          <p:nvPr>
            <p:ph type="ftr" sz="quarter" idx="4"/>
          </p:nvPr>
        </p:nvSpPr>
        <p:spPr>
          <a:xfrm>
            <a:off x="0" y="9515475"/>
            <a:ext cx="2982913" cy="50165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A17B3DD7-0FED-4085-BE99-EC7856EB2306}"/>
              </a:ext>
            </a:extLst>
          </p:cNvPr>
          <p:cNvSpPr>
            <a:spLocks noGrp="1"/>
          </p:cNvSpPr>
          <p:nvPr>
            <p:ph type="sldNum" sz="quarter" idx="5"/>
          </p:nvPr>
        </p:nvSpPr>
        <p:spPr>
          <a:xfrm>
            <a:off x="3900488" y="9515475"/>
            <a:ext cx="2982912" cy="5016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65DA13D-B326-4DFF-BCFF-6C6A7B88F61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CCAB3B0C-B1BB-4B47-B44C-9D5EBC267A7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15BEFA78-4BDB-4248-B284-18C34269423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Quick reminder, skip if not needed or ask group if they want to add any!</a:t>
            </a:r>
          </a:p>
        </p:txBody>
      </p:sp>
      <p:sp>
        <p:nvSpPr>
          <p:cNvPr id="14340" name="Slide Number Placeholder 3">
            <a:extLst>
              <a:ext uri="{FF2B5EF4-FFF2-40B4-BE49-F238E27FC236}">
                <a16:creationId xmlns:a16="http://schemas.microsoft.com/office/drawing/2014/main" id="{FC41B3A4-1002-492D-A9B5-DB6A0E6BA36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81F8849-E5E4-45DD-90C9-080CFDAF7471}" type="slidenum">
              <a:rPr lang="en-GB" altLang="en-US" smtClean="0"/>
              <a:pPr/>
              <a:t>2</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9C0A9065-2762-4CC4-A939-4D5439FF278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2547C6EB-354B-4B3E-9BA9-5BB75FB1479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Explain we are covering this before task 3 the observation as it is the largest part of the portfolio so they can get started.</a:t>
            </a:r>
          </a:p>
        </p:txBody>
      </p:sp>
      <p:sp>
        <p:nvSpPr>
          <p:cNvPr id="17412" name="Slide Number Placeholder 3">
            <a:extLst>
              <a:ext uri="{FF2B5EF4-FFF2-40B4-BE49-F238E27FC236}">
                <a16:creationId xmlns:a16="http://schemas.microsoft.com/office/drawing/2014/main" id="{A2872E9E-FD75-432B-8C88-AD063EBA2DA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D63A7A5-7FEB-4CA3-8738-5B47F9F06B5C}" type="slidenum">
              <a:rPr lang="en-GB" altLang="en-US" smtClean="0"/>
              <a:pPr/>
              <a:t>4</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E1F7216-2814-4A89-8A79-3C877F17BC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4ACA29A4-1956-470A-8EDA-87FAAAF210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Exercise/discussion 1 </a:t>
            </a:r>
            <a:r>
              <a:rPr lang="en-GB" altLang="en-US"/>
              <a:t>- large or small groups depending on size/timing – flip chart write up main points to refer back to later</a:t>
            </a:r>
          </a:p>
          <a:p>
            <a:r>
              <a:rPr lang="en-GB" altLang="en-US"/>
              <a:t>Objective: to get them thinking about critical issue they will need to include and expand on in this section.</a:t>
            </a:r>
          </a:p>
        </p:txBody>
      </p:sp>
      <p:sp>
        <p:nvSpPr>
          <p:cNvPr id="20484" name="Slide Number Placeholder 3">
            <a:extLst>
              <a:ext uri="{FF2B5EF4-FFF2-40B4-BE49-F238E27FC236}">
                <a16:creationId xmlns:a16="http://schemas.microsoft.com/office/drawing/2014/main" id="{FCC9068E-BF2E-47FA-8C9C-10BB93B787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F29B74-2E9C-4BB7-BF46-A0D0F69EECF3}" type="slidenum">
              <a:rPr lang="en-GB" altLang="en-US" smtClean="0"/>
              <a:pPr/>
              <a:t>6</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98985EC1-095B-4FE3-B317-F92E7DA8197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EBE61497-6BA2-498A-BAD7-DC80BE550A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2532" name="Slide Number Placeholder 3">
            <a:extLst>
              <a:ext uri="{FF2B5EF4-FFF2-40B4-BE49-F238E27FC236}">
                <a16:creationId xmlns:a16="http://schemas.microsoft.com/office/drawing/2014/main" id="{6730020B-F75C-4C1B-B513-5ED106CBE75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C705078-78BC-4CD9-8AB0-A9D880924839}" type="slidenum">
              <a:rPr lang="en-GB" altLang="en-US" smtClean="0"/>
              <a:pPr/>
              <a:t>7</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C33B46A9-4781-4F4D-91F1-23A422E410F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DA11FDFD-EDC8-4CFD-B5AC-7C7AABEEFAD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Exercise 2</a:t>
            </a:r>
            <a:r>
              <a:rPr lang="en-GB" altLang="en-US"/>
              <a:t>: Small or large group. Make note of feedback to refer back to later</a:t>
            </a:r>
          </a:p>
        </p:txBody>
      </p:sp>
      <p:sp>
        <p:nvSpPr>
          <p:cNvPr id="24580" name="Slide Number Placeholder 3">
            <a:extLst>
              <a:ext uri="{FF2B5EF4-FFF2-40B4-BE49-F238E27FC236}">
                <a16:creationId xmlns:a16="http://schemas.microsoft.com/office/drawing/2014/main" id="{2D47FB4B-A546-432C-BA7E-F3EE0E89271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6CB1CBF-F30A-44C1-BEFB-21DF34B77B28}" type="slidenum">
              <a:rPr lang="en-GB" altLang="en-US" smtClean="0"/>
              <a:pPr/>
              <a:t>8</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D8075895-84FF-4466-AFB3-B3DBD45CE6F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FA0F4A6C-0E60-4D3D-8E27-E60596646C6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It would be useful here to draw out the concept of Wellbeing under The Act and the key concepts/principals of the Act e.g. prevention and early intervention, collaboration and co-production.. </a:t>
            </a:r>
          </a:p>
        </p:txBody>
      </p:sp>
      <p:sp>
        <p:nvSpPr>
          <p:cNvPr id="26628" name="Slide Number Placeholder 3">
            <a:extLst>
              <a:ext uri="{FF2B5EF4-FFF2-40B4-BE49-F238E27FC236}">
                <a16:creationId xmlns:a16="http://schemas.microsoft.com/office/drawing/2014/main" id="{07442622-1CEC-4F8B-B737-BE7AB30A85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1DA3AE5-A3EE-47EC-93AD-8254F62AD993}" type="slidenum">
              <a:rPr lang="en-GB" altLang="en-US" smtClean="0"/>
              <a:pPr/>
              <a:t>9</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A4DEB522-70CF-48EC-9259-552F734E64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54D12D49-5E5E-4697-A070-336A02E003A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Reminder that the Act, Code of Practice, regulations, training material etc. can all be found on the Hub</a:t>
            </a:r>
          </a:p>
        </p:txBody>
      </p:sp>
      <p:sp>
        <p:nvSpPr>
          <p:cNvPr id="28676" name="Slide Number Placeholder 3">
            <a:extLst>
              <a:ext uri="{FF2B5EF4-FFF2-40B4-BE49-F238E27FC236}">
                <a16:creationId xmlns:a16="http://schemas.microsoft.com/office/drawing/2014/main" id="{F34A59FB-9501-42B4-A1E9-D1583975E2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B8CF970-83C6-4AD3-9A5C-10591F0A84B6}" type="slidenum">
              <a:rPr lang="en-GB" altLang="en-US" smtClean="0"/>
              <a:pPr/>
              <a:t>10</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DCCE4C81-9035-4BD6-83C0-C6AD6FB3C67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AC45434E-27EA-4071-8936-4E066455E89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Absolute: State can never infringe; included protection for torture and inhuman or degrading treatment. Limited: under explicit ad finite circumstances e.g. right to liberty. Qualified: balance rights of individual and rights of broader community or state e.g. privacy/family life. Religion, belief, freedom.</a:t>
            </a:r>
          </a:p>
        </p:txBody>
      </p:sp>
      <p:sp>
        <p:nvSpPr>
          <p:cNvPr id="30724" name="Slide Number Placeholder 3">
            <a:extLst>
              <a:ext uri="{FF2B5EF4-FFF2-40B4-BE49-F238E27FC236}">
                <a16:creationId xmlns:a16="http://schemas.microsoft.com/office/drawing/2014/main" id="{16C25CC9-E67C-48C6-A702-0BB2CDFE7C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DB46360-640F-47A2-9F04-FD3FDCEDD89E}" type="slidenum">
              <a:rPr lang="en-GB" altLang="en-US" smtClean="0"/>
              <a:pPr/>
              <a:t>11</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99A4801C-1FFA-401D-91A3-D8EFFC0282C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494771B3-EE24-4E49-ADB2-CF277E5813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3796" name="Slide Number Placeholder 3">
            <a:extLst>
              <a:ext uri="{FF2B5EF4-FFF2-40B4-BE49-F238E27FC236}">
                <a16:creationId xmlns:a16="http://schemas.microsoft.com/office/drawing/2014/main" id="{15C79180-4D03-42CC-BBF2-9E87DDFFE38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5F8228-2A52-4A58-AE03-2CE8153FC9EA}" type="slidenum">
              <a:rPr lang="en-GB" altLang="en-US" smtClean="0"/>
              <a:pPr/>
              <a:t>13</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A4C94836-F90A-4BB6-8C44-7E09B752FE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C48AA131-CA97-4EB4-985D-F140AA78282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Exercise 3</a:t>
            </a:r>
            <a:r>
              <a:rPr lang="en-GB" altLang="en-US"/>
              <a:t>: Identify some of the tensions and conflicts they face at work?</a:t>
            </a:r>
          </a:p>
          <a:p>
            <a:r>
              <a:rPr lang="en-GB" altLang="en-US"/>
              <a:t>Get them to link this to cases/individuals they work with, flag up common areas, are there tensions between the codes of practice, rights versus risk, human rights etc? </a:t>
            </a:r>
          </a:p>
          <a:p>
            <a:r>
              <a:rPr lang="en-GB" altLang="en-US"/>
              <a:t>Draw out values/conflict/ethics/tensions etc</a:t>
            </a:r>
          </a:p>
        </p:txBody>
      </p:sp>
      <p:sp>
        <p:nvSpPr>
          <p:cNvPr id="35844" name="Slide Number Placeholder 3">
            <a:extLst>
              <a:ext uri="{FF2B5EF4-FFF2-40B4-BE49-F238E27FC236}">
                <a16:creationId xmlns:a16="http://schemas.microsoft.com/office/drawing/2014/main" id="{0B7AB9C3-D60A-4588-A47E-2270121AB0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0C9BB03-E206-4049-9C0C-BAA8323121B7}" type="slidenum">
              <a:rPr lang="en-GB" altLang="en-US" smtClean="0"/>
              <a:pPr/>
              <a:t>14</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B369C71A-3658-4187-A3F4-8A40582AACD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62E557D-5173-45B3-90AF-336075CB2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Sum up exercise</a:t>
            </a:r>
          </a:p>
        </p:txBody>
      </p:sp>
      <p:sp>
        <p:nvSpPr>
          <p:cNvPr id="37892" name="Slide Number Placeholder 3">
            <a:extLst>
              <a:ext uri="{FF2B5EF4-FFF2-40B4-BE49-F238E27FC236}">
                <a16:creationId xmlns:a16="http://schemas.microsoft.com/office/drawing/2014/main" id="{1F784501-734D-4656-89EE-F3902DDCC3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1DE648A-B7FC-4ACC-B222-0B1B195BC1FF}" type="slidenum">
              <a:rPr lang="en-GB" altLang="en-US" smtClean="0"/>
              <a:pPr/>
              <a:t>15</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456CFA00-592E-46A4-9D66-6F6F72324B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62E83BDA-1C94-4EEC-B7BC-0F9EE31E26E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Emphasise they need to check things out with the SSWBA themselves, there is still some confusion re new and old legislation and it’s important they get it right in the assignment.</a:t>
            </a:r>
          </a:p>
        </p:txBody>
      </p:sp>
      <p:sp>
        <p:nvSpPr>
          <p:cNvPr id="39940" name="Slide Number Placeholder 3">
            <a:extLst>
              <a:ext uri="{FF2B5EF4-FFF2-40B4-BE49-F238E27FC236}">
                <a16:creationId xmlns:a16="http://schemas.microsoft.com/office/drawing/2014/main" id="{6A2E4540-8551-4560-897E-92D3F9F3C4E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C9950B7-FE4F-4FAE-97C4-8F690979ACB4}" type="slidenum">
              <a:rPr lang="en-GB" altLang="en-US" smtClean="0"/>
              <a:pPr/>
              <a:t>16</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5A3DD52B-CF6A-4813-995A-F9DD26FB48A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95AABF6E-BD18-42EB-BC73-2F918E20FB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1988" name="Slide Number Placeholder 3">
            <a:extLst>
              <a:ext uri="{FF2B5EF4-FFF2-40B4-BE49-F238E27FC236}">
                <a16:creationId xmlns:a16="http://schemas.microsoft.com/office/drawing/2014/main" id="{DFD29E31-6317-4D80-8EA7-E227330625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6040AB6-AE5C-4CF6-990A-D291F8BBA7D2}" type="slidenum">
              <a:rPr lang="en-GB" altLang="en-US" smtClean="0"/>
              <a:pPr/>
              <a:t>17</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B223ED89-7302-4980-B358-9C5BA380FFE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1B96F4F1-C401-44D2-B752-0B6D515804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4036" name="Slide Number Placeholder 3">
            <a:extLst>
              <a:ext uri="{FF2B5EF4-FFF2-40B4-BE49-F238E27FC236}">
                <a16:creationId xmlns:a16="http://schemas.microsoft.com/office/drawing/2014/main" id="{9E8A49CA-507A-49B6-849B-2E6A73A672B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3E7FE8-33FF-4E4E-9132-53572729A690}" type="slidenum">
              <a:rPr lang="en-GB" altLang="en-US" smtClean="0"/>
              <a:pPr/>
              <a:t>18</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BFA51414-37D4-414F-B4AA-19C6FC92E34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74CC36EC-1544-4619-9020-F99D2F0385E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Diagram: 5 elements of assessment under the Act</a:t>
            </a:r>
          </a:p>
        </p:txBody>
      </p:sp>
      <p:sp>
        <p:nvSpPr>
          <p:cNvPr id="46084" name="Slide Number Placeholder 3">
            <a:extLst>
              <a:ext uri="{FF2B5EF4-FFF2-40B4-BE49-F238E27FC236}">
                <a16:creationId xmlns:a16="http://schemas.microsoft.com/office/drawing/2014/main" id="{497299A2-C2AB-4F1D-B58E-588FF8190F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FD81502-4621-40E7-9DEE-C52BD0476B48}" type="slidenum">
              <a:rPr lang="en-GB" altLang="en-US" smtClean="0"/>
              <a:pPr/>
              <a:t>19</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B85BDD0B-E6CE-4050-8C2B-846AFEFC0E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22DFBF61-6DFC-4A89-8FAE-06C6C77DB0D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Group discussion  </a:t>
            </a:r>
            <a:r>
              <a:rPr lang="en-GB" altLang="en-US"/>
              <a:t>- why is knowledge of these three learning outcome so important to safeguarding, quick recap as this was covered in workshop 1.</a:t>
            </a:r>
          </a:p>
        </p:txBody>
      </p:sp>
      <p:sp>
        <p:nvSpPr>
          <p:cNvPr id="48132" name="Slide Number Placeholder 3">
            <a:extLst>
              <a:ext uri="{FF2B5EF4-FFF2-40B4-BE49-F238E27FC236}">
                <a16:creationId xmlns:a16="http://schemas.microsoft.com/office/drawing/2014/main" id="{75C6FC0E-AB41-424B-AAA2-34312DD8B2A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861A3E2-1E8D-43B7-A3D7-08E6916784F9}" type="slidenum">
              <a:rPr lang="en-GB" altLang="en-US" smtClean="0"/>
              <a:pPr/>
              <a:t>20</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59A53E7C-9203-4164-9CCB-96F354B3BFF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88B50C87-4691-49E3-BF11-9B359681702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Discussion: </a:t>
            </a:r>
            <a:r>
              <a:rPr lang="en-GB" altLang="en-US"/>
              <a:t>- What are some of the complexities of their cases in relation to this? When considering their case in next exercise it may be useful to ask them to highlight just how many different agencies/individuals/family member etc are/can be involved in one case. </a:t>
            </a:r>
          </a:p>
        </p:txBody>
      </p:sp>
      <p:sp>
        <p:nvSpPr>
          <p:cNvPr id="50180" name="Slide Number Placeholder 3">
            <a:extLst>
              <a:ext uri="{FF2B5EF4-FFF2-40B4-BE49-F238E27FC236}">
                <a16:creationId xmlns:a16="http://schemas.microsoft.com/office/drawing/2014/main" id="{DD2A0D9A-1643-41A2-9F29-0DB9259D72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3ACDD81-3B9F-4C3A-BC49-566F3594E509}" type="slidenum">
              <a:rPr lang="en-GB" altLang="en-US" smtClean="0"/>
              <a:pPr/>
              <a:t>21</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953EF5C6-A752-4F8F-9318-23F7D9844B9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7EE6FFF2-B96C-4E91-90A8-743AC0E9CCB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This may be an appropriate moment to address any concerns regarding if the cases they are working/considering using on are appropriate to the safeguarding requirement of this section.</a:t>
            </a:r>
          </a:p>
        </p:txBody>
      </p:sp>
      <p:sp>
        <p:nvSpPr>
          <p:cNvPr id="52228" name="Slide Number Placeholder 3">
            <a:extLst>
              <a:ext uri="{FF2B5EF4-FFF2-40B4-BE49-F238E27FC236}">
                <a16:creationId xmlns:a16="http://schemas.microsoft.com/office/drawing/2014/main" id="{17F8882D-C2D7-4078-B540-211168DE437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F18219E-92B9-448C-9BC8-7D7A31931DE5}" type="slidenum">
              <a:rPr lang="en-GB" altLang="en-US" smtClean="0"/>
              <a:pPr/>
              <a:t>22</a:t>
            </a:fld>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DFB18B1F-54BB-4F45-AED0-AE04524DAE4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49515344-2A22-4117-92AE-0141E308E6A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Exercise 4: Group size 3-4 recommended: </a:t>
            </a:r>
            <a:r>
              <a:rPr lang="en-GB" altLang="en-US"/>
              <a:t>Get each person to discuss their case in the group, this may draw out concerns regarding appropriate cases. Aim: to draw out issues of safeguarding assessment, complexities, collaboration etc. This exercise can take some time as it is important to draw out points and get them started on it, it can be broken down into smaller exercise if needed (see workbook). </a:t>
            </a:r>
          </a:p>
        </p:txBody>
      </p:sp>
      <p:sp>
        <p:nvSpPr>
          <p:cNvPr id="54276" name="Slide Number Placeholder 3">
            <a:extLst>
              <a:ext uri="{FF2B5EF4-FFF2-40B4-BE49-F238E27FC236}">
                <a16:creationId xmlns:a16="http://schemas.microsoft.com/office/drawing/2014/main" id="{3F4871EC-8E32-4CBF-A314-5F5CE4ECEAA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FAB46F4-CDCE-42AF-A78A-BDD2023E0772}" type="slidenum">
              <a:rPr lang="en-GB" altLang="en-US" smtClean="0"/>
              <a:pPr/>
              <a:t>23</a:t>
            </a:fld>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39F29E43-3DE8-4BFC-9032-7D89D0B4195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8BA37046-C08C-455A-A9BB-420CF93B1AD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6324" name="Slide Number Placeholder 3">
            <a:extLst>
              <a:ext uri="{FF2B5EF4-FFF2-40B4-BE49-F238E27FC236}">
                <a16:creationId xmlns:a16="http://schemas.microsoft.com/office/drawing/2014/main" id="{CA02D659-0DF3-44EE-B398-0EFF164F3E9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5D8A596-41AB-42DB-8488-347425DCA71D}" type="slidenum">
              <a:rPr lang="en-GB" altLang="en-US" smtClean="0"/>
              <a:pPr/>
              <a:t>24</a:t>
            </a:fld>
            <a:endParaRPr lang="en-GB"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A09E8933-6D48-4167-AD4E-13AC9CB238C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803E3CE7-B7E2-4949-BC38-CD1023C4F5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Optional Exercise:</a:t>
            </a:r>
            <a:r>
              <a:rPr lang="en-GB" altLang="en-US"/>
              <a:t> This should be generated out of the previous exercise when they discussed their case. If not covered adequately ask them to identify and discuss theories they might use in relation to safeguarding case. The marking criteria say “theories” suggesting they need to discuss more than 1, a number is not specified but common sense says they could need to discuss at least 2-3.</a:t>
            </a:r>
          </a:p>
        </p:txBody>
      </p:sp>
      <p:sp>
        <p:nvSpPr>
          <p:cNvPr id="59396" name="Slide Number Placeholder 3">
            <a:extLst>
              <a:ext uri="{FF2B5EF4-FFF2-40B4-BE49-F238E27FC236}">
                <a16:creationId xmlns:a16="http://schemas.microsoft.com/office/drawing/2014/main" id="{2ABA54AD-6242-4863-864A-8FB3EED109D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CFDB2BE-B5F5-41B0-8C01-2F943D6B9271}" type="slidenum">
              <a:rPr lang="en-GB" altLang="en-US" smtClean="0"/>
              <a:pPr/>
              <a:t>26</a:t>
            </a:fld>
            <a:endParaRPr lang="en-GB"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5E6BF673-70A8-42CE-9EB7-EF1E6CF4DF6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a:extLst>
              <a:ext uri="{FF2B5EF4-FFF2-40B4-BE49-F238E27FC236}">
                <a16:creationId xmlns:a16="http://schemas.microsoft.com/office/drawing/2014/main" id="{3C572027-1E27-46DD-8375-7E2E618EC67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Exploration of theory; ask them to consider not just how it worked but how it worked well or didn’t work well, what were the problems, might other theories work better is there any evidence that the theory used had pitfalls/criticism of the theory? Aim; to get the learners to critically reflect/analyse theories they are using.</a:t>
            </a:r>
          </a:p>
        </p:txBody>
      </p:sp>
      <p:sp>
        <p:nvSpPr>
          <p:cNvPr id="61444" name="Slide Number Placeholder 3">
            <a:extLst>
              <a:ext uri="{FF2B5EF4-FFF2-40B4-BE49-F238E27FC236}">
                <a16:creationId xmlns:a16="http://schemas.microsoft.com/office/drawing/2014/main" id="{714A9B76-690B-4429-A3B8-8D606548F00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9F9EFD7-4625-49F7-BACC-5FDC53E3DF64}" type="slidenum">
              <a:rPr lang="en-GB" altLang="en-US" smtClean="0"/>
              <a:pPr/>
              <a:t>27</a:t>
            </a:fld>
            <a:endParaRPr lang="en-GB"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470D5EDB-7539-440F-AD9F-F38EDE48B90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6CA1AA99-3B51-41C5-9428-94F4DD1CFC9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Exercise/Discussion 5: </a:t>
            </a:r>
            <a:r>
              <a:rPr lang="en-GB" altLang="en-US"/>
              <a:t>Draw out issues of power/ADP/AOP in relation to safeguarding (If possibly relate them to their individual cases). Can be done in small groups if time allows, may of already been covered if so just highlight points. </a:t>
            </a:r>
          </a:p>
        </p:txBody>
      </p:sp>
      <p:sp>
        <p:nvSpPr>
          <p:cNvPr id="63492" name="Slide Number Placeholder 3">
            <a:extLst>
              <a:ext uri="{FF2B5EF4-FFF2-40B4-BE49-F238E27FC236}">
                <a16:creationId xmlns:a16="http://schemas.microsoft.com/office/drawing/2014/main" id="{C628B28B-AAE9-4898-B4A6-2231169924B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206787C-1176-40C1-BF8B-4F821153CDE4}" type="slidenum">
              <a:rPr lang="en-GB" altLang="en-US" smtClean="0"/>
              <a:pPr/>
              <a:t>28</a:t>
            </a:fld>
            <a:endParaRPr lang="en-GB"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02E7D17F-17D2-491C-8106-5C1F83341C4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id="{CF8F862E-63ED-412C-9BF9-EC612CF783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Group Discussion/sum up of previous exercise (if not already covered): </a:t>
            </a:r>
            <a:r>
              <a:rPr lang="en-GB" altLang="en-US"/>
              <a:t>Can they identify any situations where they have identified bias in themselves or other workers which may of influenced discussion made either positively or negatively? Discussion values/ethics etc. </a:t>
            </a:r>
          </a:p>
        </p:txBody>
      </p:sp>
      <p:sp>
        <p:nvSpPr>
          <p:cNvPr id="65540" name="Slide Number Placeholder 3">
            <a:extLst>
              <a:ext uri="{FF2B5EF4-FFF2-40B4-BE49-F238E27FC236}">
                <a16:creationId xmlns:a16="http://schemas.microsoft.com/office/drawing/2014/main" id="{4F08C0BD-BF97-4830-87F1-3BB62261953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AE3BC-3984-421D-A7DD-DE8FA0DE062A}" type="slidenum">
              <a:rPr lang="en-GB" altLang="en-US" smtClean="0"/>
              <a:pPr/>
              <a:t>29</a:t>
            </a:fld>
            <a:endParaRPr lang="en-GB"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CA67ECE4-8423-4D74-99CC-4C732531F11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ACFDA896-9891-48C5-866C-1FFED6BFCD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Uncertainly-justifying decisions</a:t>
            </a:r>
          </a:p>
        </p:txBody>
      </p:sp>
      <p:sp>
        <p:nvSpPr>
          <p:cNvPr id="67588" name="Slide Number Placeholder 3">
            <a:extLst>
              <a:ext uri="{FF2B5EF4-FFF2-40B4-BE49-F238E27FC236}">
                <a16:creationId xmlns:a16="http://schemas.microsoft.com/office/drawing/2014/main" id="{A4B34C91-5864-4DC6-8420-B9ECD1A26A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8A13E96-4E8B-468E-9E83-2847D6D56948}" type="slidenum">
              <a:rPr lang="en-GB" altLang="en-US" smtClean="0"/>
              <a:pPr/>
              <a:t>30</a:t>
            </a:fld>
            <a:endParaRPr lang="en-GB"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02EE031A-0862-449F-AC54-2D304BCAB30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35302AE6-0F4C-4189-9A30-588C8555C3A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This can be discussed briefly if there's time, but will be included in day 3 in much more detail. </a:t>
            </a:r>
          </a:p>
        </p:txBody>
      </p:sp>
      <p:sp>
        <p:nvSpPr>
          <p:cNvPr id="69636" name="Slide Number Placeholder 3">
            <a:extLst>
              <a:ext uri="{FF2B5EF4-FFF2-40B4-BE49-F238E27FC236}">
                <a16:creationId xmlns:a16="http://schemas.microsoft.com/office/drawing/2014/main" id="{7FCFE4A0-2A50-445E-A5F3-029231A0A75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9C1C60C-62C2-489E-A0F9-609C80F74DF6}" type="slidenum">
              <a:rPr lang="en-GB" altLang="en-US" smtClean="0"/>
              <a:pPr/>
              <a:t>31</a:t>
            </a:fld>
            <a:endParaRPr lang="en-GB"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1E0CEBE3-3397-4E66-ADFD-D6D877E6666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1D331C94-76DB-4343-8721-F944E0571A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a:t>Exercise 7</a:t>
            </a:r>
            <a:r>
              <a:rPr lang="en-GB" altLang="en-US"/>
              <a:t>: This can be a large group or small group exercise or broken down into 2 exercises a and b (see workbook), if done in small groups it may be useful to mix groups with children and adult workers</a:t>
            </a:r>
          </a:p>
          <a:p>
            <a:r>
              <a:rPr lang="en-GB" altLang="en-US"/>
              <a:t>Feedback/discussion – draw out main points</a:t>
            </a:r>
          </a:p>
        </p:txBody>
      </p:sp>
      <p:sp>
        <p:nvSpPr>
          <p:cNvPr id="72708" name="Slide Number Placeholder 3">
            <a:extLst>
              <a:ext uri="{FF2B5EF4-FFF2-40B4-BE49-F238E27FC236}">
                <a16:creationId xmlns:a16="http://schemas.microsoft.com/office/drawing/2014/main" id="{A50C0243-BF83-4442-A67F-99C3002F589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C082979-69F5-45FC-BC01-AD0D4D459AAA}" type="slidenum">
              <a:rPr lang="en-GB" altLang="en-US" smtClean="0"/>
              <a:pPr/>
              <a:t>33</a:t>
            </a:fld>
            <a:endParaRPr lang="en-GB"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E4254E0-2103-4D21-8AFB-D109CFF31E8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F52E2493-37F8-4E2B-99BC-AB9F36FE8A4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Slide 34-37 may or may not be needed depending on group</a:t>
            </a:r>
          </a:p>
        </p:txBody>
      </p:sp>
      <p:sp>
        <p:nvSpPr>
          <p:cNvPr id="74756" name="Slide Number Placeholder 3">
            <a:extLst>
              <a:ext uri="{FF2B5EF4-FFF2-40B4-BE49-F238E27FC236}">
                <a16:creationId xmlns:a16="http://schemas.microsoft.com/office/drawing/2014/main" id="{561CEF59-9594-44D3-BD23-947F6BE3778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33BDC8-BD3E-438D-9022-A07D90F685F1}" type="slidenum">
              <a:rPr lang="en-GB" altLang="en-US" smtClean="0"/>
              <a:pPr/>
              <a:t>34</a:t>
            </a:fld>
            <a:endParaRPr lang="en-GB"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89C75DEB-2737-4546-B050-31642F5A9C4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A752CECD-D0E4-43D8-BDF2-6DB98AF20E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Includes: physical, sexual, psychological, emotional, financial, neglect, taking place in any setting. violent offences, sexual offences, property offences, hate crime, exploitation. WASPI – duty to share information</a:t>
            </a:r>
          </a:p>
        </p:txBody>
      </p:sp>
      <p:sp>
        <p:nvSpPr>
          <p:cNvPr id="76804" name="Slide Number Placeholder 3">
            <a:extLst>
              <a:ext uri="{FF2B5EF4-FFF2-40B4-BE49-F238E27FC236}">
                <a16:creationId xmlns:a16="http://schemas.microsoft.com/office/drawing/2014/main" id="{447C4E5F-3B80-46F4-B1DD-C9B2CD6591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888969-5173-4F4F-9CCD-2AAED4B761F3}" type="slidenum">
              <a:rPr lang="en-GB" altLang="en-US" smtClean="0"/>
              <a:pPr/>
              <a:t>35</a:t>
            </a:fld>
            <a:endParaRPr lang="en-GB"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id="{07C292CC-7F5F-4F33-BC3D-A01BD8B51FE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a:extLst>
              <a:ext uri="{FF2B5EF4-FFF2-40B4-BE49-F238E27FC236}">
                <a16:creationId xmlns:a16="http://schemas.microsoft.com/office/drawing/2014/main" id="{326D417D-3A0B-460D-904E-5C4EDDA7091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Draw out definition of abuse Includes: physical, sexual, psychological, emotional, financial, basic needs not meet  etc.</a:t>
            </a:r>
          </a:p>
        </p:txBody>
      </p:sp>
      <p:sp>
        <p:nvSpPr>
          <p:cNvPr id="78852" name="Slide Number Placeholder 3">
            <a:extLst>
              <a:ext uri="{FF2B5EF4-FFF2-40B4-BE49-F238E27FC236}">
                <a16:creationId xmlns:a16="http://schemas.microsoft.com/office/drawing/2014/main" id="{A358DF90-D212-4A47-AE96-BD9FB39181D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ABD901E-EF99-44AB-8C70-3509E754B2F5}" type="slidenum">
              <a:rPr lang="en-GB" altLang="en-US" smtClean="0"/>
              <a:pPr/>
              <a:t>36</a:t>
            </a:fld>
            <a:endParaRPr lang="en-GB"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DFD32D9C-37E3-4799-9D3F-E80453A845C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a:extLst>
              <a:ext uri="{FF2B5EF4-FFF2-40B4-BE49-F238E27FC236}">
                <a16:creationId xmlns:a16="http://schemas.microsoft.com/office/drawing/2014/main" id="{F06B281F-E487-4019-91E3-BB0A017C8A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Wider implications of The Act</a:t>
            </a:r>
          </a:p>
        </p:txBody>
      </p:sp>
      <p:sp>
        <p:nvSpPr>
          <p:cNvPr id="81924" name="Slide Number Placeholder 3">
            <a:extLst>
              <a:ext uri="{FF2B5EF4-FFF2-40B4-BE49-F238E27FC236}">
                <a16:creationId xmlns:a16="http://schemas.microsoft.com/office/drawing/2014/main" id="{5EBC5184-B9F6-4105-800E-FF78DE2EF5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C49ED2B-FAA8-43D2-97FB-426134F06A7E}" type="slidenum">
              <a:rPr lang="en-GB" altLang="en-US" smtClean="0"/>
              <a:pPr/>
              <a:t>38</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C43D0E2A-01A1-464F-9862-A311BE32D3B7}"/>
              </a:ext>
            </a:extLst>
          </p:cNvPr>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grpSp>
        <p:nvGrpSpPr>
          <p:cNvPr id="3" name="Group 15">
            <a:extLst>
              <a:ext uri="{FF2B5EF4-FFF2-40B4-BE49-F238E27FC236}">
                <a16:creationId xmlns:a16="http://schemas.microsoft.com/office/drawing/2014/main" id="{3A3C186C-DA94-4569-A8D1-18CEE65B09BF}"/>
              </a:ext>
            </a:extLst>
          </p:cNvPr>
          <p:cNvGrpSpPr>
            <a:grpSpLocks/>
          </p:cNvGrpSpPr>
          <p:nvPr/>
        </p:nvGrpSpPr>
        <p:grpSpPr bwMode="auto">
          <a:xfrm>
            <a:off x="0" y="4946650"/>
            <a:ext cx="9147175" cy="1911350"/>
            <a:chOff x="-3765" y="4832896"/>
            <a:chExt cx="9147765" cy="2032192"/>
          </a:xfrm>
        </p:grpSpPr>
        <p:sp>
          <p:nvSpPr>
            <p:cNvPr id="4" name="Freeform 16">
              <a:extLst>
                <a:ext uri="{FF2B5EF4-FFF2-40B4-BE49-F238E27FC236}">
                  <a16:creationId xmlns:a16="http://schemas.microsoft.com/office/drawing/2014/main" id="{5B343548-347C-414B-9C48-A0EA1C458441}"/>
                </a:ext>
              </a:extLst>
            </p:cNvPr>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5" name="Freeform 18">
              <a:extLst>
                <a:ext uri="{FF2B5EF4-FFF2-40B4-BE49-F238E27FC236}">
                  <a16:creationId xmlns:a16="http://schemas.microsoft.com/office/drawing/2014/main" id="{4A9CA3FC-34B2-4FD0-B05F-755A9B410ABE}"/>
                </a:ext>
              </a:extLst>
            </p:cNvPr>
            <p:cNvSpPr>
              <a:spLocks/>
            </p:cNvSpPr>
            <p:nvPr/>
          </p:nvSpPr>
          <p:spPr bwMode="auto">
            <a:xfrm>
              <a:off x="35926" y="5135025"/>
              <a:ext cx="9108074" cy="838869"/>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6" name="Freeform 19">
              <a:extLst>
                <a:ext uri="{FF2B5EF4-FFF2-40B4-BE49-F238E27FC236}">
                  <a16:creationId xmlns:a16="http://schemas.microsoft.com/office/drawing/2014/main" id="{CF84B5C0-4703-4A15-A7BD-80E171E35B27}"/>
                </a:ext>
              </a:extLst>
            </p:cNvPr>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7" name="Straight Connector 6">
              <a:extLst>
                <a:ext uri="{FF2B5EF4-FFF2-40B4-BE49-F238E27FC236}">
                  <a16:creationId xmlns:a16="http://schemas.microsoft.com/office/drawing/2014/main" id="{FC00B79B-56AF-4008-B8FD-C943ACCAEF80}"/>
                </a:ext>
              </a:extLst>
            </p:cNvPr>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8" name="Title 1">
            <a:extLst>
              <a:ext uri="{FF2B5EF4-FFF2-40B4-BE49-F238E27FC236}">
                <a16:creationId xmlns:a16="http://schemas.microsoft.com/office/drawing/2014/main" id="{72098168-BEA7-4C69-B2FE-888817F67BFA}"/>
              </a:ext>
            </a:extLst>
          </p:cNvPr>
          <p:cNvSpPr txBox="1">
            <a:spLocks/>
          </p:cNvSpPr>
          <p:nvPr userDrawn="1"/>
        </p:nvSpPr>
        <p:spPr>
          <a:xfrm>
            <a:off x="468313" y="5805488"/>
            <a:ext cx="7335837" cy="596900"/>
          </a:xfrm>
          <a:prstGeom prst="rect">
            <a:avLst/>
          </a:prstGeom>
        </p:spPr>
        <p:txBody>
          <a:bodyPr anchor="ctr">
            <a:normAutofit/>
          </a:bodyPr>
          <a:lstStyle/>
          <a:p>
            <a:pPr eaLnBrk="1" fontAlgn="auto" hangingPunct="1">
              <a:spcAft>
                <a:spcPts val="0"/>
              </a:spcAft>
              <a:defRPr/>
            </a:pPr>
            <a:r>
              <a:rPr lang="en-GB" sz="2400" dirty="0">
                <a:solidFill>
                  <a:schemeClr val="bg1"/>
                </a:solidFill>
                <a:effectLst>
                  <a:outerShdw blurRad="50000" dist="30000" dir="5400000" algn="tl" rotWithShape="0">
                    <a:srgbClr val="000000">
                      <a:alpha val="30000"/>
                    </a:srgbClr>
                  </a:outerShdw>
                </a:effectLst>
                <a:latin typeface="+mj-lt"/>
                <a:ea typeface="+mj-ea"/>
                <a:cs typeface="+mj-cs"/>
              </a:rPr>
              <a:t>Porth Agored Consolidation Workshop Day2 </a:t>
            </a:r>
          </a:p>
        </p:txBody>
      </p:sp>
      <p:sp>
        <p:nvSpPr>
          <p:cNvPr id="9" name="Date Placeholder 29">
            <a:extLst>
              <a:ext uri="{FF2B5EF4-FFF2-40B4-BE49-F238E27FC236}">
                <a16:creationId xmlns:a16="http://schemas.microsoft.com/office/drawing/2014/main" id="{3824DF3C-3F39-4F5F-973A-17FAD760F3D4}"/>
              </a:ext>
            </a:extLst>
          </p:cNvPr>
          <p:cNvSpPr>
            <a:spLocks noGrp="1"/>
          </p:cNvSpPr>
          <p:nvPr>
            <p:ph type="dt" sz="half" idx="10"/>
          </p:nvPr>
        </p:nvSpPr>
        <p:spPr/>
        <p:txBody>
          <a:bodyPr/>
          <a:lstStyle>
            <a:lvl1pPr>
              <a:defRPr>
                <a:solidFill>
                  <a:srgbClr val="FFFFFF"/>
                </a:solidFill>
              </a:defRPr>
            </a:lvl1pPr>
            <a:extLst/>
          </a:lstStyle>
          <a:p>
            <a:pPr>
              <a:defRPr/>
            </a:pPr>
            <a:fld id="{266E7AA4-FD64-495F-AB1A-EBEF2BB923FC}" type="datetime1">
              <a:rPr lang="en-US" smtClean="0"/>
              <a:t>2/10/2020</a:t>
            </a:fld>
            <a:endParaRPr lang="en-US" dirty="0"/>
          </a:p>
        </p:txBody>
      </p:sp>
      <p:sp>
        <p:nvSpPr>
          <p:cNvPr id="10" name="Footer Placeholder 18">
            <a:extLst>
              <a:ext uri="{FF2B5EF4-FFF2-40B4-BE49-F238E27FC236}">
                <a16:creationId xmlns:a16="http://schemas.microsoft.com/office/drawing/2014/main" id="{60D9A5E7-AA07-40F1-93F9-2D0305F295E8}"/>
              </a:ext>
            </a:extLst>
          </p:cNvPr>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1" name="Slide Number Placeholder 26">
            <a:extLst>
              <a:ext uri="{FF2B5EF4-FFF2-40B4-BE49-F238E27FC236}">
                <a16:creationId xmlns:a16="http://schemas.microsoft.com/office/drawing/2014/main" id="{6A996647-53CA-4424-BCC6-E22AA1433C64}"/>
              </a:ext>
            </a:extLst>
          </p:cNvPr>
          <p:cNvSpPr>
            <a:spLocks noGrp="1"/>
          </p:cNvSpPr>
          <p:nvPr>
            <p:ph type="sldNum" sz="quarter" idx="12"/>
          </p:nvPr>
        </p:nvSpPr>
        <p:spPr/>
        <p:txBody>
          <a:bodyPr/>
          <a:lstStyle>
            <a:lvl1pPr>
              <a:defRPr>
                <a:solidFill>
                  <a:srgbClr val="FFFFFF"/>
                </a:solidFill>
              </a:defRPr>
            </a:lvl1pPr>
          </a:lstStyle>
          <a:p>
            <a:pPr>
              <a:defRPr/>
            </a:pPr>
            <a:fld id="{35C4F87B-F36D-447A-8825-078E3DA06B1A}" type="slidenum">
              <a:rPr lang="en-US" altLang="en-US"/>
              <a:pPr>
                <a:defRPr/>
              </a:pPr>
              <a:t>‹#›</a:t>
            </a:fld>
            <a:endParaRPr lang="en-US" altLang="en-US"/>
          </a:p>
        </p:txBody>
      </p:sp>
    </p:spTree>
    <p:extLst>
      <p:ext uri="{BB962C8B-B14F-4D97-AF65-F5344CB8AC3E}">
        <p14:creationId xmlns:p14="http://schemas.microsoft.com/office/powerpoint/2010/main" val="3051469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9">
            <a:extLst>
              <a:ext uri="{FF2B5EF4-FFF2-40B4-BE49-F238E27FC236}">
                <a16:creationId xmlns:a16="http://schemas.microsoft.com/office/drawing/2014/main" id="{EB6E2D2F-DF7E-4D37-9F7C-967C1D497BAD}"/>
              </a:ext>
            </a:extLst>
          </p:cNvPr>
          <p:cNvSpPr>
            <a:spLocks noGrp="1"/>
          </p:cNvSpPr>
          <p:nvPr>
            <p:ph type="dt" sz="half" idx="10"/>
          </p:nvPr>
        </p:nvSpPr>
        <p:spPr/>
        <p:txBody>
          <a:bodyPr/>
          <a:lstStyle>
            <a:lvl1pPr>
              <a:defRPr/>
            </a:lvl1pPr>
          </a:lstStyle>
          <a:p>
            <a:pPr>
              <a:defRPr/>
            </a:pPr>
            <a:fld id="{9DC070E9-47CB-49A0-8423-91CD8E41F712}" type="datetime1">
              <a:rPr lang="en-US" smtClean="0"/>
              <a:t>2/10/2020</a:t>
            </a:fld>
            <a:endParaRPr lang="en-GB"/>
          </a:p>
        </p:txBody>
      </p:sp>
      <p:sp>
        <p:nvSpPr>
          <p:cNvPr id="5" name="Footer Placeholder 21">
            <a:extLst>
              <a:ext uri="{FF2B5EF4-FFF2-40B4-BE49-F238E27FC236}">
                <a16:creationId xmlns:a16="http://schemas.microsoft.com/office/drawing/2014/main" id="{AC5429AC-8D70-4E91-B150-0BF17A1C9B7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96C21C67-0525-4FC3-B945-6754CB720F28}"/>
              </a:ext>
            </a:extLst>
          </p:cNvPr>
          <p:cNvSpPr>
            <a:spLocks noGrp="1"/>
          </p:cNvSpPr>
          <p:nvPr>
            <p:ph type="sldNum" sz="quarter" idx="12"/>
          </p:nvPr>
        </p:nvSpPr>
        <p:spPr/>
        <p:txBody>
          <a:bodyPr/>
          <a:lstStyle>
            <a:lvl1pPr>
              <a:defRPr/>
            </a:lvl1pPr>
          </a:lstStyle>
          <a:p>
            <a:pPr>
              <a:defRPr/>
            </a:pPr>
            <a:fld id="{B279AC3C-9A7B-46D6-8EDB-3083219B5F49}" type="slidenum">
              <a:rPr lang="en-GB" altLang="en-US"/>
              <a:pPr>
                <a:defRPr/>
              </a:pPr>
              <a:t>‹#›</a:t>
            </a:fld>
            <a:endParaRPr lang="en-GB" altLang="en-US"/>
          </a:p>
        </p:txBody>
      </p:sp>
    </p:spTree>
    <p:extLst>
      <p:ext uri="{BB962C8B-B14F-4D97-AF65-F5344CB8AC3E}">
        <p14:creationId xmlns:p14="http://schemas.microsoft.com/office/powerpoint/2010/main" val="217346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hevron 10">
            <a:extLst>
              <a:ext uri="{FF2B5EF4-FFF2-40B4-BE49-F238E27FC236}">
                <a16:creationId xmlns:a16="http://schemas.microsoft.com/office/drawing/2014/main" id="{6BEA3BFF-35CE-4BEB-B3BA-1B85BC321056}"/>
              </a:ext>
            </a:extLst>
          </p:cNvPr>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5" name="Chevron 15">
            <a:extLst>
              <a:ext uri="{FF2B5EF4-FFF2-40B4-BE49-F238E27FC236}">
                <a16:creationId xmlns:a16="http://schemas.microsoft.com/office/drawing/2014/main" id="{8FBC6733-B840-432E-8CCA-F0CC2DD80AC2}"/>
              </a:ext>
            </a:extLst>
          </p:cNvPr>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a:extLst>
              <a:ext uri="{FF2B5EF4-FFF2-40B4-BE49-F238E27FC236}">
                <a16:creationId xmlns:a16="http://schemas.microsoft.com/office/drawing/2014/main" id="{C2E7547B-7E78-49B7-841B-254B042E9B9B}"/>
              </a:ext>
            </a:extLst>
          </p:cNvPr>
          <p:cNvSpPr>
            <a:spLocks noGrp="1"/>
          </p:cNvSpPr>
          <p:nvPr>
            <p:ph type="dt" sz="half" idx="10"/>
          </p:nvPr>
        </p:nvSpPr>
        <p:spPr/>
        <p:txBody>
          <a:bodyPr/>
          <a:lstStyle>
            <a:lvl1pPr>
              <a:defRPr/>
            </a:lvl1pPr>
            <a:extLst/>
          </a:lstStyle>
          <a:p>
            <a:pPr>
              <a:defRPr/>
            </a:pPr>
            <a:fld id="{EA7865CE-2CCA-4358-9EF2-148D91D4FD38}" type="datetime1">
              <a:rPr lang="en-US" smtClean="0"/>
              <a:t>2/10/2020</a:t>
            </a:fld>
            <a:endParaRPr lang="en-GB"/>
          </a:p>
        </p:txBody>
      </p:sp>
      <p:sp>
        <p:nvSpPr>
          <p:cNvPr id="7" name="Footer Placeholder 4">
            <a:extLst>
              <a:ext uri="{FF2B5EF4-FFF2-40B4-BE49-F238E27FC236}">
                <a16:creationId xmlns:a16="http://schemas.microsoft.com/office/drawing/2014/main" id="{219308F7-9D63-4997-BB7F-263220DFF48D}"/>
              </a:ext>
            </a:extLst>
          </p:cNvPr>
          <p:cNvSpPr>
            <a:spLocks noGrp="1"/>
          </p:cNvSpPr>
          <p:nvPr>
            <p:ph type="ftr" sz="quarter" idx="11"/>
          </p:nvPr>
        </p:nvSpPr>
        <p:spPr/>
        <p:txBody>
          <a:bodyPr/>
          <a:lstStyle>
            <a:lvl1pPr>
              <a:defRPr/>
            </a:lvl1pPr>
            <a:extLst/>
          </a:lstStyle>
          <a:p>
            <a:pPr>
              <a:defRPr/>
            </a:pPr>
            <a:endParaRPr lang="en-GB"/>
          </a:p>
        </p:txBody>
      </p:sp>
      <p:sp>
        <p:nvSpPr>
          <p:cNvPr id="8" name="Slide Number Placeholder 5">
            <a:extLst>
              <a:ext uri="{FF2B5EF4-FFF2-40B4-BE49-F238E27FC236}">
                <a16:creationId xmlns:a16="http://schemas.microsoft.com/office/drawing/2014/main" id="{88B6C5BA-0AC4-4C59-A3C8-5738FE882D7D}"/>
              </a:ext>
            </a:extLst>
          </p:cNvPr>
          <p:cNvSpPr>
            <a:spLocks noGrp="1"/>
          </p:cNvSpPr>
          <p:nvPr>
            <p:ph type="sldNum" sz="quarter" idx="12"/>
          </p:nvPr>
        </p:nvSpPr>
        <p:spPr/>
        <p:txBody>
          <a:bodyPr/>
          <a:lstStyle>
            <a:lvl1pPr>
              <a:defRPr/>
            </a:lvl1pPr>
          </a:lstStyle>
          <a:p>
            <a:pPr>
              <a:defRPr/>
            </a:pPr>
            <a:fld id="{51E0323B-F8D5-46DB-B1CA-A518355E457C}" type="slidenum">
              <a:rPr lang="en-GB" altLang="en-US"/>
              <a:pPr>
                <a:defRPr/>
              </a:pPr>
              <a:t>‹#›</a:t>
            </a:fld>
            <a:endParaRPr lang="en-GB" altLang="en-US"/>
          </a:p>
        </p:txBody>
      </p:sp>
    </p:spTree>
    <p:extLst>
      <p:ext uri="{BB962C8B-B14F-4D97-AF65-F5344CB8AC3E}">
        <p14:creationId xmlns:p14="http://schemas.microsoft.com/office/powerpoint/2010/main" val="102387327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a:extLst>
              <a:ext uri="{FF2B5EF4-FFF2-40B4-BE49-F238E27FC236}">
                <a16:creationId xmlns:a16="http://schemas.microsoft.com/office/drawing/2014/main" id="{C2202247-CF68-4700-9624-8A17568DBFDC}"/>
              </a:ext>
            </a:extLst>
          </p:cNvPr>
          <p:cNvSpPr>
            <a:spLocks noGrp="1"/>
          </p:cNvSpPr>
          <p:nvPr>
            <p:ph type="dt" sz="half" idx="10"/>
          </p:nvPr>
        </p:nvSpPr>
        <p:spPr/>
        <p:txBody>
          <a:bodyPr/>
          <a:lstStyle>
            <a:lvl1pPr>
              <a:defRPr/>
            </a:lvl1pPr>
            <a:extLst/>
          </a:lstStyle>
          <a:p>
            <a:pPr>
              <a:defRPr/>
            </a:pPr>
            <a:fld id="{36774F14-2822-4EFF-952C-3116DFB93CC3}" type="datetime1">
              <a:rPr lang="en-US" smtClean="0"/>
              <a:t>2/10/2020</a:t>
            </a:fld>
            <a:endParaRPr lang="en-GB"/>
          </a:p>
        </p:txBody>
      </p:sp>
      <p:sp>
        <p:nvSpPr>
          <p:cNvPr id="6" name="Footer Placeholder 5">
            <a:extLst>
              <a:ext uri="{FF2B5EF4-FFF2-40B4-BE49-F238E27FC236}">
                <a16:creationId xmlns:a16="http://schemas.microsoft.com/office/drawing/2014/main" id="{926B5946-4949-4B0F-B6B5-9F9074DB5D5A}"/>
              </a:ext>
            </a:extLst>
          </p:cNvPr>
          <p:cNvSpPr>
            <a:spLocks noGrp="1"/>
          </p:cNvSpPr>
          <p:nvPr>
            <p:ph type="ftr" sz="quarter" idx="11"/>
          </p:nvPr>
        </p:nvSpPr>
        <p:spPr/>
        <p:txBody>
          <a:bodyPr/>
          <a:lstStyle>
            <a:lvl1pPr>
              <a:defRPr/>
            </a:lvl1pPr>
            <a:extLst/>
          </a:lstStyle>
          <a:p>
            <a:pPr>
              <a:defRPr/>
            </a:pPr>
            <a:endParaRPr lang="en-GB"/>
          </a:p>
        </p:txBody>
      </p:sp>
      <p:sp>
        <p:nvSpPr>
          <p:cNvPr id="7" name="Slide Number Placeholder 6">
            <a:extLst>
              <a:ext uri="{FF2B5EF4-FFF2-40B4-BE49-F238E27FC236}">
                <a16:creationId xmlns:a16="http://schemas.microsoft.com/office/drawing/2014/main" id="{3B6294D2-805B-481C-B05F-427A68DE0870}"/>
              </a:ext>
            </a:extLst>
          </p:cNvPr>
          <p:cNvSpPr>
            <a:spLocks noGrp="1"/>
          </p:cNvSpPr>
          <p:nvPr>
            <p:ph type="sldNum" sz="quarter" idx="12"/>
          </p:nvPr>
        </p:nvSpPr>
        <p:spPr/>
        <p:txBody>
          <a:bodyPr/>
          <a:lstStyle>
            <a:lvl1pPr>
              <a:defRPr/>
            </a:lvl1pPr>
          </a:lstStyle>
          <a:p>
            <a:pPr>
              <a:defRPr/>
            </a:pPr>
            <a:fld id="{0F01446B-42DC-456F-B406-2DDA67884214}" type="slidenum">
              <a:rPr lang="en-GB" altLang="en-US"/>
              <a:pPr>
                <a:defRPr/>
              </a:pPr>
              <a:t>‹#›</a:t>
            </a:fld>
            <a:endParaRPr lang="en-GB" altLang="en-US"/>
          </a:p>
        </p:txBody>
      </p:sp>
    </p:spTree>
    <p:extLst>
      <p:ext uri="{BB962C8B-B14F-4D97-AF65-F5344CB8AC3E}">
        <p14:creationId xmlns:p14="http://schemas.microsoft.com/office/powerpoint/2010/main" val="3370435345"/>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14D6253-4F48-41D2-80EB-96FCD124935E}"/>
              </a:ext>
            </a:extLst>
          </p:cNvPr>
          <p:cNvSpPr>
            <a:spLocks noGrp="1"/>
          </p:cNvSpPr>
          <p:nvPr>
            <p:ph type="dt" sz="half" idx="10"/>
          </p:nvPr>
        </p:nvSpPr>
        <p:spPr/>
        <p:txBody>
          <a:bodyPr/>
          <a:lstStyle>
            <a:lvl1pPr>
              <a:defRPr/>
            </a:lvl1pPr>
            <a:extLst/>
          </a:lstStyle>
          <a:p>
            <a:pPr>
              <a:defRPr/>
            </a:pPr>
            <a:fld id="{B4F46DC1-277F-418F-A876-1791108298FC}" type="datetime1">
              <a:rPr lang="en-US" smtClean="0"/>
              <a:t>2/10/2020</a:t>
            </a:fld>
            <a:endParaRPr lang="en-GB"/>
          </a:p>
        </p:txBody>
      </p:sp>
      <p:sp>
        <p:nvSpPr>
          <p:cNvPr id="8" name="Footer Placeholder 7">
            <a:extLst>
              <a:ext uri="{FF2B5EF4-FFF2-40B4-BE49-F238E27FC236}">
                <a16:creationId xmlns:a16="http://schemas.microsoft.com/office/drawing/2014/main" id="{00C0BAD6-05D5-4F9C-8D46-7FD19CD6C531}"/>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8">
            <a:extLst>
              <a:ext uri="{FF2B5EF4-FFF2-40B4-BE49-F238E27FC236}">
                <a16:creationId xmlns:a16="http://schemas.microsoft.com/office/drawing/2014/main" id="{6C4EBC8E-49D4-4327-ACB1-B0CD5A122175}"/>
              </a:ext>
            </a:extLst>
          </p:cNvPr>
          <p:cNvSpPr>
            <a:spLocks noGrp="1"/>
          </p:cNvSpPr>
          <p:nvPr>
            <p:ph type="sldNum" sz="quarter" idx="12"/>
          </p:nvPr>
        </p:nvSpPr>
        <p:spPr/>
        <p:txBody>
          <a:bodyPr/>
          <a:lstStyle>
            <a:lvl1pPr>
              <a:defRPr/>
            </a:lvl1pPr>
          </a:lstStyle>
          <a:p>
            <a:pPr>
              <a:defRPr/>
            </a:pPr>
            <a:fld id="{07C15AAB-93E2-498D-96AC-3B90A4A92671}" type="slidenum">
              <a:rPr lang="en-GB" altLang="en-US"/>
              <a:pPr>
                <a:defRPr/>
              </a:pPr>
              <a:t>‹#›</a:t>
            </a:fld>
            <a:endParaRPr lang="en-GB" altLang="en-US"/>
          </a:p>
        </p:txBody>
      </p:sp>
    </p:spTree>
    <p:extLst>
      <p:ext uri="{BB962C8B-B14F-4D97-AF65-F5344CB8AC3E}">
        <p14:creationId xmlns:p14="http://schemas.microsoft.com/office/powerpoint/2010/main" val="2485669253"/>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a:extLst>
              <a:ext uri="{FF2B5EF4-FFF2-40B4-BE49-F238E27FC236}">
                <a16:creationId xmlns:a16="http://schemas.microsoft.com/office/drawing/2014/main" id="{12B57983-9728-469A-9AB0-5549E3114A43}"/>
              </a:ext>
            </a:extLst>
          </p:cNvPr>
          <p:cNvSpPr>
            <a:spLocks noGrp="1"/>
          </p:cNvSpPr>
          <p:nvPr>
            <p:ph type="dt" sz="half" idx="10"/>
          </p:nvPr>
        </p:nvSpPr>
        <p:spPr/>
        <p:txBody>
          <a:bodyPr/>
          <a:lstStyle>
            <a:lvl1pPr>
              <a:defRPr/>
            </a:lvl1pPr>
            <a:extLst/>
          </a:lstStyle>
          <a:p>
            <a:pPr>
              <a:defRPr/>
            </a:pPr>
            <a:fld id="{B0B6E319-E2FE-45B0-9FDF-5A9610203687}" type="datetime1">
              <a:rPr lang="en-US" smtClean="0"/>
              <a:t>2/10/2020</a:t>
            </a:fld>
            <a:endParaRPr lang="en-GB"/>
          </a:p>
        </p:txBody>
      </p:sp>
      <p:sp>
        <p:nvSpPr>
          <p:cNvPr id="4" name="Footer Placeholder 3">
            <a:extLst>
              <a:ext uri="{FF2B5EF4-FFF2-40B4-BE49-F238E27FC236}">
                <a16:creationId xmlns:a16="http://schemas.microsoft.com/office/drawing/2014/main" id="{C56F1101-6B51-4D91-919A-208EBDB37DF4}"/>
              </a:ext>
            </a:extLst>
          </p:cNvPr>
          <p:cNvSpPr>
            <a:spLocks noGrp="1"/>
          </p:cNvSpPr>
          <p:nvPr>
            <p:ph type="ftr" sz="quarter" idx="11"/>
          </p:nvPr>
        </p:nvSpPr>
        <p:spPr/>
        <p:txBody>
          <a:bodyPr/>
          <a:lstStyle>
            <a:lvl1pPr>
              <a:defRPr/>
            </a:lvl1pPr>
            <a:extLst/>
          </a:lstStyle>
          <a:p>
            <a:pPr>
              <a:defRPr/>
            </a:pPr>
            <a:endParaRPr lang="en-GB"/>
          </a:p>
        </p:txBody>
      </p:sp>
      <p:sp>
        <p:nvSpPr>
          <p:cNvPr id="5" name="Slide Number Placeholder 4">
            <a:extLst>
              <a:ext uri="{FF2B5EF4-FFF2-40B4-BE49-F238E27FC236}">
                <a16:creationId xmlns:a16="http://schemas.microsoft.com/office/drawing/2014/main" id="{F93EECDD-6359-4FDC-905F-59961866754B}"/>
              </a:ext>
            </a:extLst>
          </p:cNvPr>
          <p:cNvSpPr>
            <a:spLocks noGrp="1"/>
          </p:cNvSpPr>
          <p:nvPr>
            <p:ph type="sldNum" sz="quarter" idx="12"/>
          </p:nvPr>
        </p:nvSpPr>
        <p:spPr/>
        <p:txBody>
          <a:bodyPr/>
          <a:lstStyle>
            <a:lvl1pPr>
              <a:defRPr/>
            </a:lvl1pPr>
          </a:lstStyle>
          <a:p>
            <a:pPr>
              <a:defRPr/>
            </a:pPr>
            <a:fld id="{80AAB782-29C5-43BC-BC01-F23002406A71}" type="slidenum">
              <a:rPr lang="en-GB" altLang="en-US"/>
              <a:pPr>
                <a:defRPr/>
              </a:pPr>
              <a:t>‹#›</a:t>
            </a:fld>
            <a:endParaRPr lang="en-GB" altLang="en-US"/>
          </a:p>
        </p:txBody>
      </p:sp>
    </p:spTree>
    <p:extLst>
      <p:ext uri="{BB962C8B-B14F-4D97-AF65-F5344CB8AC3E}">
        <p14:creationId xmlns:p14="http://schemas.microsoft.com/office/powerpoint/2010/main" val="2097760560"/>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EE6D299C-7097-4FDA-9B7E-06CF987E61A8}"/>
              </a:ext>
            </a:extLst>
          </p:cNvPr>
          <p:cNvSpPr>
            <a:spLocks noGrp="1"/>
          </p:cNvSpPr>
          <p:nvPr>
            <p:ph type="dt" sz="half" idx="10"/>
          </p:nvPr>
        </p:nvSpPr>
        <p:spPr/>
        <p:txBody>
          <a:bodyPr/>
          <a:lstStyle>
            <a:lvl1pPr>
              <a:defRPr/>
            </a:lvl1pPr>
          </a:lstStyle>
          <a:p>
            <a:pPr>
              <a:defRPr/>
            </a:pPr>
            <a:fld id="{301CC94E-0DC8-4FE7-A5E9-94530AE3016C}" type="datetime1">
              <a:rPr lang="en-US" smtClean="0"/>
              <a:t>2/10/2020</a:t>
            </a:fld>
            <a:endParaRPr lang="en-GB"/>
          </a:p>
        </p:txBody>
      </p:sp>
      <p:sp>
        <p:nvSpPr>
          <p:cNvPr id="3" name="Footer Placeholder 21">
            <a:extLst>
              <a:ext uri="{FF2B5EF4-FFF2-40B4-BE49-F238E27FC236}">
                <a16:creationId xmlns:a16="http://schemas.microsoft.com/office/drawing/2014/main" id="{F133C422-1FED-47CB-A841-8DF6BAD7A37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7">
            <a:extLst>
              <a:ext uri="{FF2B5EF4-FFF2-40B4-BE49-F238E27FC236}">
                <a16:creationId xmlns:a16="http://schemas.microsoft.com/office/drawing/2014/main" id="{61D0C99E-2929-4378-B9BB-773B92AD1BB7}"/>
              </a:ext>
            </a:extLst>
          </p:cNvPr>
          <p:cNvSpPr>
            <a:spLocks noGrp="1"/>
          </p:cNvSpPr>
          <p:nvPr>
            <p:ph type="sldNum" sz="quarter" idx="12"/>
          </p:nvPr>
        </p:nvSpPr>
        <p:spPr/>
        <p:txBody>
          <a:bodyPr/>
          <a:lstStyle>
            <a:lvl1pPr>
              <a:defRPr/>
            </a:lvl1pPr>
          </a:lstStyle>
          <a:p>
            <a:pPr>
              <a:defRPr/>
            </a:pPr>
            <a:fld id="{B3631FCF-2D27-4DDA-8BA4-4B9E8204DBB3}" type="slidenum">
              <a:rPr lang="en-GB" altLang="en-US"/>
              <a:pPr>
                <a:defRPr/>
              </a:pPr>
              <a:t>‹#›</a:t>
            </a:fld>
            <a:endParaRPr lang="en-GB" altLang="en-US"/>
          </a:p>
        </p:txBody>
      </p:sp>
    </p:spTree>
    <p:extLst>
      <p:ext uri="{BB962C8B-B14F-4D97-AF65-F5344CB8AC3E}">
        <p14:creationId xmlns:p14="http://schemas.microsoft.com/office/powerpoint/2010/main" val="136185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1B27CF7-AB5D-4987-8B43-C2DA3684791F}"/>
              </a:ext>
            </a:extLst>
          </p:cNvPr>
          <p:cNvSpPr>
            <a:spLocks noGrp="1"/>
          </p:cNvSpPr>
          <p:nvPr>
            <p:ph type="dt" sz="half" idx="10"/>
          </p:nvPr>
        </p:nvSpPr>
        <p:spPr/>
        <p:txBody>
          <a:bodyPr/>
          <a:lstStyle>
            <a:lvl1pPr>
              <a:defRPr/>
            </a:lvl1pPr>
            <a:extLst/>
          </a:lstStyle>
          <a:p>
            <a:pPr>
              <a:defRPr/>
            </a:pPr>
            <a:fld id="{7641DBFA-1FA2-425F-8252-3D957FC9340E}" type="datetime1">
              <a:rPr lang="en-US" smtClean="0"/>
              <a:t>2/10/2020</a:t>
            </a:fld>
            <a:endParaRPr lang="en-GB"/>
          </a:p>
        </p:txBody>
      </p:sp>
      <p:sp>
        <p:nvSpPr>
          <p:cNvPr id="6" name="Footer Placeholder 5">
            <a:extLst>
              <a:ext uri="{FF2B5EF4-FFF2-40B4-BE49-F238E27FC236}">
                <a16:creationId xmlns:a16="http://schemas.microsoft.com/office/drawing/2014/main" id="{89B1735F-5897-43F2-BB3E-B44967346E14}"/>
              </a:ext>
            </a:extLst>
          </p:cNvPr>
          <p:cNvSpPr>
            <a:spLocks noGrp="1"/>
          </p:cNvSpPr>
          <p:nvPr>
            <p:ph type="ftr" sz="quarter" idx="11"/>
          </p:nvPr>
        </p:nvSpPr>
        <p:spPr/>
        <p:txBody>
          <a:bodyPr/>
          <a:lstStyle>
            <a:lvl1pPr>
              <a:defRPr/>
            </a:lvl1pPr>
            <a:extLst/>
          </a:lstStyle>
          <a:p>
            <a:pPr>
              <a:defRPr/>
            </a:pPr>
            <a:endParaRPr lang="en-GB"/>
          </a:p>
        </p:txBody>
      </p:sp>
      <p:sp>
        <p:nvSpPr>
          <p:cNvPr id="7" name="Slide Number Placeholder 6">
            <a:extLst>
              <a:ext uri="{FF2B5EF4-FFF2-40B4-BE49-F238E27FC236}">
                <a16:creationId xmlns:a16="http://schemas.microsoft.com/office/drawing/2014/main" id="{A6C0C0E0-FB35-495A-953C-EBDABF95AAEC}"/>
              </a:ext>
            </a:extLst>
          </p:cNvPr>
          <p:cNvSpPr>
            <a:spLocks noGrp="1"/>
          </p:cNvSpPr>
          <p:nvPr>
            <p:ph type="sldNum" sz="quarter" idx="12"/>
          </p:nvPr>
        </p:nvSpPr>
        <p:spPr/>
        <p:txBody>
          <a:bodyPr/>
          <a:lstStyle>
            <a:lvl1pPr>
              <a:defRPr/>
            </a:lvl1pPr>
          </a:lstStyle>
          <a:p>
            <a:pPr>
              <a:defRPr/>
            </a:pPr>
            <a:fld id="{485BFAE0-ABF3-4945-9ABC-8E42DC728BBD}" type="slidenum">
              <a:rPr lang="en-GB" altLang="en-US"/>
              <a:pPr>
                <a:defRPr/>
              </a:pPr>
              <a:t>‹#›</a:t>
            </a:fld>
            <a:endParaRPr lang="en-GB" altLang="en-US"/>
          </a:p>
        </p:txBody>
      </p:sp>
    </p:spTree>
    <p:extLst>
      <p:ext uri="{BB962C8B-B14F-4D97-AF65-F5344CB8AC3E}">
        <p14:creationId xmlns:p14="http://schemas.microsoft.com/office/powerpoint/2010/main" val="3708264213"/>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Freeform 10">
            <a:extLst>
              <a:ext uri="{FF2B5EF4-FFF2-40B4-BE49-F238E27FC236}">
                <a16:creationId xmlns:a16="http://schemas.microsoft.com/office/drawing/2014/main" id="{1898AD25-DF1C-499F-887E-4BF8E41F28BD}"/>
              </a:ext>
            </a:extLst>
          </p:cNvPr>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6" name="Freeform 15">
            <a:extLst>
              <a:ext uri="{FF2B5EF4-FFF2-40B4-BE49-F238E27FC236}">
                <a16:creationId xmlns:a16="http://schemas.microsoft.com/office/drawing/2014/main" id="{3ECF104C-CA9A-4C0E-AB87-CDEDDA18439F}"/>
              </a:ext>
            </a:extLst>
          </p:cNvPr>
          <p:cNvSpPr>
            <a:spLocks/>
          </p:cNvSpPr>
          <p:nvPr/>
        </p:nvSpPr>
        <p:spPr bwMode="auto">
          <a:xfrm>
            <a:off x="-53975" y="5784850"/>
            <a:ext cx="3802063" cy="83820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7" name="Right Triangle 6">
            <a:extLst>
              <a:ext uri="{FF2B5EF4-FFF2-40B4-BE49-F238E27FC236}">
                <a16:creationId xmlns:a16="http://schemas.microsoft.com/office/drawing/2014/main" id="{162AA190-278B-4B1B-9E8C-0777750FF22B}"/>
              </a:ext>
            </a:extLst>
          </p:cNvPr>
          <p:cNvSpPr>
            <a:spLocks/>
          </p:cNvSpPr>
          <p:nvPr/>
        </p:nvSpPr>
        <p:spPr bwMode="auto">
          <a:xfrm>
            <a:off x="-6042" y="5791253"/>
            <a:ext cx="3402314" cy="1080868"/>
          </a:xfrm>
          <a:prstGeom prst="rtTriangle">
            <a:avLst/>
          </a:prstGeom>
          <a:blipFill>
            <a:blip r:embed="rId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8" name="Straight Connector 7">
            <a:extLst>
              <a:ext uri="{FF2B5EF4-FFF2-40B4-BE49-F238E27FC236}">
                <a16:creationId xmlns:a16="http://schemas.microsoft.com/office/drawing/2014/main" id="{9278528A-C386-41C7-81F1-6383F4AA0D62}"/>
              </a:ext>
            </a:extLst>
          </p:cNvPr>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9">
            <a:extLst>
              <a:ext uri="{FF2B5EF4-FFF2-40B4-BE49-F238E27FC236}">
                <a16:creationId xmlns:a16="http://schemas.microsoft.com/office/drawing/2014/main" id="{CAC40DC1-FA56-43B7-8FB1-4901BDB4353D}"/>
              </a:ext>
            </a:extLst>
          </p:cNvPr>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10" name="Chevron 20">
            <a:extLst>
              <a:ext uri="{FF2B5EF4-FFF2-40B4-BE49-F238E27FC236}">
                <a16:creationId xmlns:a16="http://schemas.microsoft.com/office/drawing/2014/main" id="{3F717B99-C66C-4F3A-8684-3A1720ABFD58}"/>
              </a:ext>
            </a:extLst>
          </p:cNvPr>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a:extLst>
              <a:ext uri="{FF2B5EF4-FFF2-40B4-BE49-F238E27FC236}">
                <a16:creationId xmlns:a16="http://schemas.microsoft.com/office/drawing/2014/main" id="{B1D18921-6F5B-4D14-96A9-2B2734BEA0BF}"/>
              </a:ext>
            </a:extLst>
          </p:cNvPr>
          <p:cNvSpPr>
            <a:spLocks noGrp="1"/>
          </p:cNvSpPr>
          <p:nvPr>
            <p:ph type="dt" sz="half" idx="10"/>
          </p:nvPr>
        </p:nvSpPr>
        <p:spPr/>
        <p:txBody>
          <a:bodyPr/>
          <a:lstStyle>
            <a:lvl1pPr>
              <a:defRPr>
                <a:solidFill>
                  <a:schemeClr val="tx1"/>
                </a:solidFill>
              </a:defRPr>
            </a:lvl1pPr>
            <a:extLst/>
          </a:lstStyle>
          <a:p>
            <a:pPr>
              <a:defRPr/>
            </a:pPr>
            <a:fld id="{41003D01-ECBE-4564-A1FC-92DAB1355BB4}" type="datetime1">
              <a:rPr lang="en-US" smtClean="0"/>
              <a:t>2/10/2020</a:t>
            </a:fld>
            <a:endParaRPr lang="en-GB"/>
          </a:p>
        </p:txBody>
      </p:sp>
      <p:sp>
        <p:nvSpPr>
          <p:cNvPr id="12" name="Footer Placeholder 5">
            <a:extLst>
              <a:ext uri="{FF2B5EF4-FFF2-40B4-BE49-F238E27FC236}">
                <a16:creationId xmlns:a16="http://schemas.microsoft.com/office/drawing/2014/main" id="{C22E5A6B-5C0C-4FD3-A604-EB6373A7E5C4}"/>
              </a:ext>
            </a:extLst>
          </p:cNvPr>
          <p:cNvSpPr>
            <a:spLocks noGrp="1"/>
          </p:cNvSpPr>
          <p:nvPr>
            <p:ph type="ftr" sz="quarter" idx="11"/>
          </p:nvPr>
        </p:nvSpPr>
        <p:spPr/>
        <p:txBody>
          <a:bodyPr/>
          <a:lstStyle>
            <a:lvl1pPr>
              <a:defRPr>
                <a:solidFill>
                  <a:schemeClr val="tx1"/>
                </a:solidFill>
              </a:defRPr>
            </a:lvl1pPr>
            <a:extLst/>
          </a:lstStyle>
          <a:p>
            <a:pPr>
              <a:defRPr/>
            </a:pPr>
            <a:endParaRPr lang="en-GB"/>
          </a:p>
        </p:txBody>
      </p:sp>
      <p:sp>
        <p:nvSpPr>
          <p:cNvPr id="13" name="Slide Number Placeholder 6">
            <a:extLst>
              <a:ext uri="{FF2B5EF4-FFF2-40B4-BE49-F238E27FC236}">
                <a16:creationId xmlns:a16="http://schemas.microsoft.com/office/drawing/2014/main" id="{D61860D8-63E4-4E5C-AB03-91AC92D795FD}"/>
              </a:ext>
            </a:extLst>
          </p:cNvPr>
          <p:cNvSpPr>
            <a:spLocks noGrp="1"/>
          </p:cNvSpPr>
          <p:nvPr>
            <p:ph type="sldNum" sz="quarter" idx="12"/>
          </p:nvPr>
        </p:nvSpPr>
        <p:spPr/>
        <p:txBody>
          <a:bodyPr/>
          <a:lstStyle>
            <a:lvl1pPr>
              <a:defRPr/>
            </a:lvl1pPr>
          </a:lstStyle>
          <a:p>
            <a:pPr>
              <a:defRPr/>
            </a:pPr>
            <a:fld id="{ADF4F98D-74B9-4D1C-A4C4-6D4333A3D514}" type="slidenum">
              <a:rPr lang="en-GB" altLang="en-US"/>
              <a:pPr>
                <a:defRPr/>
              </a:pPr>
              <a:t>‹#›</a:t>
            </a:fld>
            <a:endParaRPr lang="en-GB" altLang="en-US"/>
          </a:p>
        </p:txBody>
      </p:sp>
    </p:spTree>
    <p:extLst>
      <p:ext uri="{BB962C8B-B14F-4D97-AF65-F5344CB8AC3E}">
        <p14:creationId xmlns:p14="http://schemas.microsoft.com/office/powerpoint/2010/main" val="3222150202"/>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F62BAE8F-CC75-43D4-8EF0-F5C985472017}"/>
              </a:ext>
            </a:extLst>
          </p:cNvPr>
          <p:cNvSpPr>
            <a:spLocks noGrp="1"/>
          </p:cNvSpPr>
          <p:nvPr>
            <p:ph type="dt" sz="half" idx="10"/>
          </p:nvPr>
        </p:nvSpPr>
        <p:spPr/>
        <p:txBody>
          <a:bodyPr/>
          <a:lstStyle>
            <a:lvl1pPr>
              <a:defRPr/>
            </a:lvl1pPr>
          </a:lstStyle>
          <a:p>
            <a:pPr>
              <a:defRPr/>
            </a:pPr>
            <a:fld id="{6EF77905-5B48-4A67-A423-514D0C04B143}" type="datetime1">
              <a:rPr lang="en-US" smtClean="0"/>
              <a:t>2/10/2020</a:t>
            </a:fld>
            <a:endParaRPr lang="en-GB"/>
          </a:p>
        </p:txBody>
      </p:sp>
      <p:sp>
        <p:nvSpPr>
          <p:cNvPr id="5" name="Footer Placeholder 21">
            <a:extLst>
              <a:ext uri="{FF2B5EF4-FFF2-40B4-BE49-F238E27FC236}">
                <a16:creationId xmlns:a16="http://schemas.microsoft.com/office/drawing/2014/main" id="{6999CD35-26D4-4C83-89F9-1276B958EC9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4B453137-8D5C-414E-91AF-0C29563B80E6}"/>
              </a:ext>
            </a:extLst>
          </p:cNvPr>
          <p:cNvSpPr>
            <a:spLocks noGrp="1"/>
          </p:cNvSpPr>
          <p:nvPr>
            <p:ph type="sldNum" sz="quarter" idx="12"/>
          </p:nvPr>
        </p:nvSpPr>
        <p:spPr/>
        <p:txBody>
          <a:bodyPr/>
          <a:lstStyle>
            <a:lvl1pPr>
              <a:defRPr/>
            </a:lvl1pPr>
          </a:lstStyle>
          <a:p>
            <a:pPr>
              <a:defRPr/>
            </a:pPr>
            <a:fld id="{ACD39C34-EE55-4859-AC68-995CEA4F5A64}" type="slidenum">
              <a:rPr lang="en-GB" altLang="en-US"/>
              <a:pPr>
                <a:defRPr/>
              </a:pPr>
              <a:t>‹#›</a:t>
            </a:fld>
            <a:endParaRPr lang="en-GB" altLang="en-US"/>
          </a:p>
        </p:txBody>
      </p:sp>
    </p:spTree>
    <p:extLst>
      <p:ext uri="{BB962C8B-B14F-4D97-AF65-F5344CB8AC3E}">
        <p14:creationId xmlns:p14="http://schemas.microsoft.com/office/powerpoint/2010/main" val="2271414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8A858873-6BAF-4DAA-AE55-4B47A067B206}"/>
              </a:ext>
            </a:extLst>
          </p:cNvPr>
          <p:cNvSpPr>
            <a:spLocks noGrp="1"/>
          </p:cNvSpPr>
          <p:nvPr>
            <p:ph type="dt" sz="half" idx="10"/>
          </p:nvPr>
        </p:nvSpPr>
        <p:spPr/>
        <p:txBody>
          <a:bodyPr/>
          <a:lstStyle>
            <a:lvl1pPr>
              <a:defRPr/>
            </a:lvl1pPr>
          </a:lstStyle>
          <a:p>
            <a:pPr>
              <a:defRPr/>
            </a:pPr>
            <a:fld id="{6F01AEE4-E377-4BB8-B672-A6AFB82A38C0}" type="datetime1">
              <a:rPr lang="en-US" smtClean="0"/>
              <a:t>2/10/2020</a:t>
            </a:fld>
            <a:endParaRPr lang="en-GB"/>
          </a:p>
        </p:txBody>
      </p:sp>
      <p:sp>
        <p:nvSpPr>
          <p:cNvPr id="5" name="Footer Placeholder 21">
            <a:extLst>
              <a:ext uri="{FF2B5EF4-FFF2-40B4-BE49-F238E27FC236}">
                <a16:creationId xmlns:a16="http://schemas.microsoft.com/office/drawing/2014/main" id="{37A40B03-0623-4264-A7DC-CA733E30A2A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8A0A3627-C828-4809-ADA2-313A044D9947}"/>
              </a:ext>
            </a:extLst>
          </p:cNvPr>
          <p:cNvSpPr>
            <a:spLocks noGrp="1"/>
          </p:cNvSpPr>
          <p:nvPr>
            <p:ph type="sldNum" sz="quarter" idx="12"/>
          </p:nvPr>
        </p:nvSpPr>
        <p:spPr/>
        <p:txBody>
          <a:bodyPr/>
          <a:lstStyle>
            <a:lvl1pPr>
              <a:defRPr/>
            </a:lvl1pPr>
          </a:lstStyle>
          <a:p>
            <a:pPr>
              <a:defRPr/>
            </a:pPr>
            <a:fld id="{95A479D3-6B96-4E82-981A-A3E5CA318C41}" type="slidenum">
              <a:rPr lang="en-GB" altLang="en-US"/>
              <a:pPr>
                <a:defRPr/>
              </a:pPr>
              <a:t>‹#›</a:t>
            </a:fld>
            <a:endParaRPr lang="en-GB" altLang="en-US"/>
          </a:p>
        </p:txBody>
      </p:sp>
    </p:spTree>
    <p:extLst>
      <p:ext uri="{BB962C8B-B14F-4D97-AF65-F5344CB8AC3E}">
        <p14:creationId xmlns:p14="http://schemas.microsoft.com/office/powerpoint/2010/main" val="12785218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090A5ED5-BA30-4C82-83F5-A41294397553}"/>
              </a:ext>
            </a:extLst>
          </p:cNvPr>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5" name="Oval 4">
            <a:extLst>
              <a:ext uri="{FF2B5EF4-FFF2-40B4-BE49-F238E27FC236}">
                <a16:creationId xmlns:a16="http://schemas.microsoft.com/office/drawing/2014/main" id="{ACC41C9B-58EA-41A3-89C4-1BB11CC2BECA}"/>
              </a:ext>
            </a:extLst>
          </p:cNvPr>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a:p>
        </p:txBody>
      </p:sp>
      <p:sp>
        <p:nvSpPr>
          <p:cNvPr id="6" name="Title 1">
            <a:extLst>
              <a:ext uri="{FF2B5EF4-FFF2-40B4-BE49-F238E27FC236}">
                <a16:creationId xmlns:a16="http://schemas.microsoft.com/office/drawing/2014/main" id="{E792249B-9BEA-4A92-A90F-A8E247910644}"/>
              </a:ext>
            </a:extLst>
          </p:cNvPr>
          <p:cNvSpPr txBox="1">
            <a:spLocks/>
          </p:cNvSpPr>
          <p:nvPr userDrawn="1"/>
        </p:nvSpPr>
        <p:spPr>
          <a:xfrm>
            <a:off x="1143000" y="285750"/>
            <a:ext cx="7335838" cy="428625"/>
          </a:xfrm>
          <a:prstGeom prst="rect">
            <a:avLst/>
          </a:prstGeom>
        </p:spPr>
        <p:txBody>
          <a:bodyPr anchor="ctr">
            <a:normAutofit/>
          </a:bodyPr>
          <a:lstStyle/>
          <a:p>
            <a:pPr eaLnBrk="1" fontAlgn="auto" hangingPunct="1">
              <a:spcAft>
                <a:spcPts val="0"/>
              </a:spcAft>
              <a:defRPr/>
            </a:pPr>
            <a:r>
              <a:rPr lang="en-GB">
                <a:solidFill>
                  <a:schemeClr val="tx2">
                    <a:satMod val="130000"/>
                  </a:schemeClr>
                </a:solidFill>
                <a:effectLst>
                  <a:outerShdw blurRad="50000" dist="30000" dir="5400000" algn="tl" rotWithShape="0">
                    <a:srgbClr val="000000">
                      <a:alpha val="30000"/>
                    </a:srgbClr>
                  </a:outerShdw>
                </a:effectLst>
                <a:latin typeface="+mj-lt"/>
                <a:ea typeface="+mj-ea"/>
                <a:cs typeface="+mj-cs"/>
              </a:rPr>
              <a:t>TRAINING THE TRAINERS</a:t>
            </a:r>
            <a:endParaRPr lang="en-GB" dirty="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dirty="0"/>
              <a:t>Click to edit Master subtitle style</a:t>
            </a:r>
          </a:p>
        </p:txBody>
      </p:sp>
      <p:sp>
        <p:nvSpPr>
          <p:cNvPr id="10" name="Title 1"/>
          <p:cNvSpPr>
            <a:spLocks noGrp="1"/>
          </p:cNvSpPr>
          <p:nvPr>
            <p:ph type="ctrTitle"/>
          </p:nvPr>
        </p:nvSpPr>
        <p:spPr>
          <a:xfrm>
            <a:off x="1295376" y="438150"/>
            <a:ext cx="7335862" cy="428606"/>
          </a:xfrm>
        </p:spPr>
        <p:txBody>
          <a:bodyPr/>
          <a:lstStyle/>
          <a:p>
            <a:r>
              <a:rPr lang="en-GB" dirty="0"/>
              <a:t>TRAINING THE TRAINERS</a:t>
            </a:r>
          </a:p>
        </p:txBody>
      </p:sp>
    </p:spTree>
    <p:extLst>
      <p:ext uri="{BB962C8B-B14F-4D97-AF65-F5344CB8AC3E}">
        <p14:creationId xmlns:p14="http://schemas.microsoft.com/office/powerpoint/2010/main" val="234494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A839921D-5BA0-4C7D-BEDA-78CFC9BD6C2A}"/>
              </a:ext>
            </a:extLst>
          </p:cNvPr>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a:latin typeface="Arial" charset="0"/>
              <a:cs typeface="Arial" charset="0"/>
            </a:endParaRPr>
          </a:p>
        </p:txBody>
      </p:sp>
      <p:sp>
        <p:nvSpPr>
          <p:cNvPr id="1027" name="Freeform 11">
            <a:extLst>
              <a:ext uri="{FF2B5EF4-FFF2-40B4-BE49-F238E27FC236}">
                <a16:creationId xmlns:a16="http://schemas.microsoft.com/office/drawing/2014/main" id="{47F9767F-08A8-44C6-842F-6A1F67719DF4}"/>
              </a:ext>
            </a:extLst>
          </p:cNvPr>
          <p:cNvSpPr>
            <a:spLocks/>
          </p:cNvSpPr>
          <p:nvPr/>
        </p:nvSpPr>
        <p:spPr bwMode="auto">
          <a:xfrm>
            <a:off x="-53975" y="5784850"/>
            <a:ext cx="3802063" cy="83820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a:p>
        </p:txBody>
      </p:sp>
      <p:sp>
        <p:nvSpPr>
          <p:cNvPr id="14" name="Right Triangle 13">
            <a:extLst>
              <a:ext uri="{FF2B5EF4-FFF2-40B4-BE49-F238E27FC236}">
                <a16:creationId xmlns:a16="http://schemas.microsoft.com/office/drawing/2014/main" id="{2B49025C-5C90-4884-A2AD-4BC72F4E823D}"/>
              </a:ext>
            </a:extLst>
          </p:cNvPr>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cxnSp>
        <p:nvCxnSpPr>
          <p:cNvPr id="15" name="Straight Connector 14">
            <a:extLst>
              <a:ext uri="{FF2B5EF4-FFF2-40B4-BE49-F238E27FC236}">
                <a16:creationId xmlns:a16="http://schemas.microsoft.com/office/drawing/2014/main" id="{18185F4A-00DD-4668-ACF7-11D01135F09D}"/>
              </a:ext>
            </a:extLst>
          </p:cNvPr>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a:extLst>
              <a:ext uri="{FF2B5EF4-FFF2-40B4-BE49-F238E27FC236}">
                <a16:creationId xmlns:a16="http://schemas.microsoft.com/office/drawing/2014/main" id="{EF21F6C7-D003-4A7D-A7BB-C04E00FA15EF}"/>
              </a:ext>
            </a:extLst>
          </p:cNvPr>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a:extLst>
              <a:ext uri="{FF2B5EF4-FFF2-40B4-BE49-F238E27FC236}">
                <a16:creationId xmlns:a16="http://schemas.microsoft.com/office/drawing/2014/main" id="{4590C492-B903-4CD1-B61C-26BB7E6418CD}"/>
              </a:ext>
            </a:extLst>
          </p:cNvPr>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30B28399-E0D5-4608-9BAC-F963CEBE92EE}"/>
              </a:ext>
            </a:extLst>
          </p:cNvPr>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cs typeface="Arial" charset="0"/>
              </a:defRPr>
            </a:lvl1pPr>
            <a:extLst/>
          </a:lstStyle>
          <a:p>
            <a:pPr>
              <a:defRPr/>
            </a:pPr>
            <a:fld id="{52E8DBEE-49F6-4733-A167-6930A063A163}" type="datetime1">
              <a:rPr lang="en-US" smtClean="0"/>
              <a:t>2/10/2020</a:t>
            </a:fld>
            <a:endParaRPr lang="en-GB"/>
          </a:p>
        </p:txBody>
      </p:sp>
      <p:sp>
        <p:nvSpPr>
          <p:cNvPr id="22" name="Footer Placeholder 21">
            <a:extLst>
              <a:ext uri="{FF2B5EF4-FFF2-40B4-BE49-F238E27FC236}">
                <a16:creationId xmlns:a16="http://schemas.microsoft.com/office/drawing/2014/main" id="{C8F9FDE0-908F-4A26-A3DF-0DAB6B074681}"/>
              </a:ext>
            </a:extLst>
          </p:cNvPr>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cs typeface="Arial" charset="0"/>
              </a:defRPr>
            </a:lvl1pPr>
            <a:extLst/>
          </a:lstStyle>
          <a:p>
            <a:pPr>
              <a:defRPr/>
            </a:pPr>
            <a:endParaRPr lang="en-GB"/>
          </a:p>
        </p:txBody>
      </p:sp>
      <p:sp>
        <p:nvSpPr>
          <p:cNvPr id="18" name="Slide Number Placeholder 17">
            <a:extLst>
              <a:ext uri="{FF2B5EF4-FFF2-40B4-BE49-F238E27FC236}">
                <a16:creationId xmlns:a16="http://schemas.microsoft.com/office/drawing/2014/main" id="{41522582-FF51-4818-A60C-3FF6C451D103}"/>
              </a:ext>
            </a:extLst>
          </p:cNvPr>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pPr>
              <a:defRPr/>
            </a:pPr>
            <a:fld id="{87FDF85A-169D-43B6-88FD-9DC7F4BC884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695" r:id="rId1"/>
    <p:sldLayoutId id="2147484691" r:id="rId2"/>
    <p:sldLayoutId id="2147484696" r:id="rId3"/>
    <p:sldLayoutId id="2147484697" r:id="rId4"/>
    <p:sldLayoutId id="2147484698" r:id="rId5"/>
    <p:sldLayoutId id="2147484699" r:id="rId6"/>
    <p:sldLayoutId id="2147484692" r:id="rId7"/>
    <p:sldLayoutId id="2147484700" r:id="rId8"/>
    <p:sldLayoutId id="2147484701" r:id="rId9"/>
    <p:sldLayoutId id="2147484693" r:id="rId10"/>
    <p:sldLayoutId id="2147484694" r:id="rId11"/>
    <p:sldLayoutId id="2147484702" r:id="rId12"/>
  </p:sldLayoutIdLst>
  <p:hf hdr="0" ftr="0" dt="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socialcare.wales/resources/information-and-learning-hub"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0D69162-8B95-4E44-97ED-AA719DFDA46D}"/>
              </a:ext>
            </a:extLst>
          </p:cNvPr>
          <p:cNvSpPr>
            <a:spLocks noGrp="1"/>
          </p:cNvSpPr>
          <p:nvPr>
            <p:ph type="ctrTitle" idx="4294967295"/>
          </p:nvPr>
        </p:nvSpPr>
        <p:spPr>
          <a:xfrm>
            <a:off x="899592" y="1124744"/>
            <a:ext cx="7128792" cy="3393722"/>
          </a:xfrm>
        </p:spPr>
        <p:txBody>
          <a:bodyPr>
            <a:normAutofit fontScale="90000"/>
          </a:bodyPr>
          <a:lstStyle/>
          <a:p>
            <a:pPr algn="ctr">
              <a:defRPr/>
            </a:pPr>
            <a:r>
              <a:rPr lang="en-GB" dirty="0"/>
              <a:t>Porth Agored</a:t>
            </a:r>
            <a:br>
              <a:rPr lang="en-GB" dirty="0"/>
            </a:br>
            <a:r>
              <a:rPr lang="en-GB" dirty="0"/>
              <a:t>Graduate Certificate</a:t>
            </a:r>
            <a:br>
              <a:rPr lang="en-GB" dirty="0"/>
            </a:br>
            <a:br>
              <a:rPr lang="en-GB" dirty="0"/>
            </a:br>
            <a:r>
              <a:rPr lang="en-GB" dirty="0"/>
              <a:t>Consolidation Programme </a:t>
            </a:r>
            <a:br>
              <a:rPr lang="en-GB" dirty="0"/>
            </a:br>
            <a:r>
              <a:rPr lang="en-GB" dirty="0"/>
              <a:t>Workshop 2</a:t>
            </a:r>
            <a:br>
              <a:rPr lang="en-GB" dirty="0"/>
            </a:br>
            <a:endParaRPr lang="en-GB" dirty="0"/>
          </a:p>
        </p:txBody>
      </p:sp>
      <p:sp>
        <p:nvSpPr>
          <p:cNvPr id="2" name="Slide Number Placeholder 1">
            <a:extLst>
              <a:ext uri="{FF2B5EF4-FFF2-40B4-BE49-F238E27FC236}">
                <a16:creationId xmlns:a16="http://schemas.microsoft.com/office/drawing/2014/main" id="{1B959D60-70A5-40D3-A272-90031D9D19FC}"/>
              </a:ext>
            </a:extLst>
          </p:cNvPr>
          <p:cNvSpPr>
            <a:spLocks noGrp="1"/>
          </p:cNvSpPr>
          <p:nvPr>
            <p:ph type="sldNum" sz="quarter" idx="12"/>
          </p:nvPr>
        </p:nvSpPr>
        <p:spPr/>
        <p:txBody>
          <a:bodyPr/>
          <a:lstStyle/>
          <a:p>
            <a:pPr>
              <a:defRPr/>
            </a:pPr>
            <a:fld id="{35C4F87B-F36D-447A-8825-078E3DA06B1A}" type="slidenum">
              <a:rPr lang="en-US" altLang="en-US" smtClean="0"/>
              <a:pPr>
                <a:defRPr/>
              </a:pPr>
              <a:t>1</a:t>
            </a:fld>
            <a:endParaRPr lang="en-US"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B308393-34A1-4ACB-8B34-C30FD8327987}"/>
              </a:ext>
            </a:extLst>
          </p:cNvPr>
          <p:cNvSpPr>
            <a:spLocks noGrp="1"/>
          </p:cNvSpPr>
          <p:nvPr>
            <p:ph idx="1"/>
          </p:nvPr>
        </p:nvSpPr>
        <p:spPr>
          <a:xfrm>
            <a:off x="457200" y="1989138"/>
            <a:ext cx="8229600" cy="4017962"/>
          </a:xfrm>
        </p:spPr>
        <p:txBody>
          <a:bodyPr/>
          <a:lstStyle/>
          <a:p>
            <a:pPr>
              <a:defRPr/>
            </a:pPr>
            <a:r>
              <a:rPr lang="en-GB" sz="2800" dirty="0"/>
              <a:t> Respect and respectful challenging</a:t>
            </a:r>
          </a:p>
          <a:p>
            <a:pPr>
              <a:defRPr/>
            </a:pPr>
            <a:r>
              <a:rPr lang="en-GB" sz="2800" dirty="0"/>
              <a:t> Engagement/Focus</a:t>
            </a:r>
          </a:p>
          <a:p>
            <a:pPr>
              <a:defRPr/>
            </a:pPr>
            <a:r>
              <a:rPr lang="en-GB" sz="2800" dirty="0"/>
              <a:t> Confidentiality</a:t>
            </a:r>
          </a:p>
          <a:p>
            <a:pPr>
              <a:defRPr/>
            </a:pPr>
            <a:r>
              <a:rPr lang="en-GB" sz="2800" dirty="0"/>
              <a:t> Interruptions </a:t>
            </a:r>
          </a:p>
          <a:p>
            <a:pPr>
              <a:defRPr/>
            </a:pPr>
            <a:r>
              <a:rPr lang="en-GB" sz="2800" dirty="0"/>
              <a:t> Assessing own performance </a:t>
            </a:r>
          </a:p>
          <a:p>
            <a:pPr marL="109537" indent="0">
              <a:buFont typeface="Wingdings 3" panose="05040102010807070707" pitchFamily="18" charset="2"/>
              <a:buNone/>
              <a:defRPr/>
            </a:pPr>
            <a:endParaRPr lang="en-GB" dirty="0"/>
          </a:p>
        </p:txBody>
      </p:sp>
      <p:sp>
        <p:nvSpPr>
          <p:cNvPr id="3" name="Title 2">
            <a:extLst>
              <a:ext uri="{FF2B5EF4-FFF2-40B4-BE49-F238E27FC236}">
                <a16:creationId xmlns:a16="http://schemas.microsoft.com/office/drawing/2014/main" id="{597DD76B-BC76-4F79-AD40-8F9F93D7B50D}"/>
              </a:ext>
            </a:extLst>
          </p:cNvPr>
          <p:cNvSpPr>
            <a:spLocks noGrp="1"/>
          </p:cNvSpPr>
          <p:nvPr>
            <p:ph type="title"/>
          </p:nvPr>
        </p:nvSpPr>
        <p:spPr/>
        <p:txBody>
          <a:bodyPr/>
          <a:lstStyle/>
          <a:p>
            <a:pPr>
              <a:defRPr/>
            </a:pPr>
            <a:r>
              <a:rPr lang="en-GB" sz="4400" dirty="0"/>
              <a:t>Expectations/Ground rules</a:t>
            </a:r>
            <a:endParaRPr lang="en-GB" dirty="0"/>
          </a:p>
        </p:txBody>
      </p:sp>
      <p:sp>
        <p:nvSpPr>
          <p:cNvPr id="4" name="Slide Number Placeholder 3">
            <a:extLst>
              <a:ext uri="{FF2B5EF4-FFF2-40B4-BE49-F238E27FC236}">
                <a16:creationId xmlns:a16="http://schemas.microsoft.com/office/drawing/2014/main" id="{191D1261-3E96-46DA-BC32-2FFFEB82A316}"/>
              </a:ext>
            </a:extLst>
          </p:cNvPr>
          <p:cNvSpPr>
            <a:spLocks noGrp="1"/>
          </p:cNvSpPr>
          <p:nvPr>
            <p:ph type="sldNum" sz="quarter" idx="12"/>
          </p:nvPr>
        </p:nvSpPr>
        <p:spPr/>
        <p:txBody>
          <a:bodyPr/>
          <a:lstStyle/>
          <a:p>
            <a:pPr>
              <a:defRPr/>
            </a:pPr>
            <a:fld id="{B279AC3C-9A7B-46D6-8EDB-3083219B5F49}" type="slidenum">
              <a:rPr lang="en-GB" altLang="en-US" smtClean="0"/>
              <a:pPr>
                <a:defRPr/>
              </a:pPr>
              <a:t>2</a:t>
            </a:fld>
            <a:endParaRPr lang="en-GB"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9E728A0-96E1-45E4-A9E7-95C509AB494B}"/>
              </a:ext>
            </a:extLst>
          </p:cNvPr>
          <p:cNvSpPr txBox="1">
            <a:spLocks/>
          </p:cNvSpPr>
          <p:nvPr/>
        </p:nvSpPr>
        <p:spPr>
          <a:xfrm>
            <a:off x="395536" y="620688"/>
            <a:ext cx="8229600" cy="782960"/>
          </a:xfrm>
          <a:prstGeom prst="rect">
            <a:avLst/>
          </a:prstGeom>
        </p:spPr>
        <p:txBody>
          <a:bodyPr anchor="b">
            <a:normAutofit/>
            <a:scene3d>
              <a:camera prst="orthographicFront"/>
              <a:lightRig rig="soft" dir="t"/>
            </a:scene3d>
            <a:sp3d prstMaterial="softEdge">
              <a:bevelT w="25400" h="25400"/>
            </a:sp3d>
          </a:bodyPr>
          <a:lstStyle/>
          <a:p>
            <a:pPr algn="ctr">
              <a:defRPr/>
            </a:pPr>
            <a:r>
              <a:rPr lang="en-GB" sz="4000" b="1" dirty="0">
                <a:solidFill>
                  <a:schemeClr val="tx2"/>
                </a:solidFill>
                <a:effectLst>
                  <a:outerShdw blurRad="31750" dist="25400" dir="5400000" algn="tl" rotWithShape="0">
                    <a:srgbClr val="000000">
                      <a:alpha val="25000"/>
                    </a:srgbClr>
                  </a:outerShdw>
                </a:effectLst>
                <a:latin typeface="+mj-lt"/>
                <a:ea typeface="+mj-ea"/>
                <a:cs typeface="+mj-cs"/>
              </a:rPr>
              <a:t>Programme for the Day </a:t>
            </a:r>
          </a:p>
        </p:txBody>
      </p:sp>
      <p:sp>
        <p:nvSpPr>
          <p:cNvPr id="15363" name="Content Placeholder 2">
            <a:extLst>
              <a:ext uri="{FF2B5EF4-FFF2-40B4-BE49-F238E27FC236}">
                <a16:creationId xmlns:a16="http://schemas.microsoft.com/office/drawing/2014/main" id="{369CAD02-0B69-4704-8A34-933C810D67B8}"/>
              </a:ext>
            </a:extLst>
          </p:cNvPr>
          <p:cNvSpPr txBox="1">
            <a:spLocks/>
          </p:cNvSpPr>
          <p:nvPr/>
        </p:nvSpPr>
        <p:spPr bwMode="auto">
          <a:xfrm>
            <a:off x="755650" y="2133600"/>
            <a:ext cx="763270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marL="457200" indent="-4572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r>
              <a:rPr lang="en-GB" altLang="en-US">
                <a:solidFill>
                  <a:schemeClr val="tx2"/>
                </a:solidFill>
              </a:rPr>
              <a:t>Catch up</a:t>
            </a:r>
          </a:p>
          <a:p>
            <a:r>
              <a:rPr lang="en-GB" altLang="en-US">
                <a:solidFill>
                  <a:schemeClr val="tx2"/>
                </a:solidFill>
              </a:rPr>
              <a:t>Safeguarding - Legislation</a:t>
            </a:r>
          </a:p>
          <a:p>
            <a:r>
              <a:rPr lang="en-GB" altLang="en-US">
                <a:solidFill>
                  <a:schemeClr val="tx2"/>
                </a:solidFill>
              </a:rPr>
              <a:t>Safeguarding the Assignment – Task 3</a:t>
            </a:r>
          </a:p>
          <a:p>
            <a:r>
              <a:rPr lang="en-GB" altLang="en-US">
                <a:solidFill>
                  <a:schemeClr val="tx2"/>
                </a:solidFill>
              </a:rPr>
              <a:t>Safeguarding – Task 4</a:t>
            </a:r>
          </a:p>
          <a:p>
            <a:r>
              <a:rPr lang="en-GB" altLang="en-US">
                <a:solidFill>
                  <a:schemeClr val="tx2"/>
                </a:solidFill>
              </a:rPr>
              <a:t>Next workshop	 </a:t>
            </a:r>
          </a:p>
        </p:txBody>
      </p:sp>
      <p:sp>
        <p:nvSpPr>
          <p:cNvPr id="2" name="Slide Number Placeholder 1">
            <a:extLst>
              <a:ext uri="{FF2B5EF4-FFF2-40B4-BE49-F238E27FC236}">
                <a16:creationId xmlns:a16="http://schemas.microsoft.com/office/drawing/2014/main" id="{CC02909C-D52E-4322-8CE5-67F184D5CE58}"/>
              </a:ext>
            </a:extLst>
          </p:cNvPr>
          <p:cNvSpPr>
            <a:spLocks noGrp="1"/>
          </p:cNvSpPr>
          <p:nvPr>
            <p:ph type="sldNum" sz="quarter" idx="12"/>
          </p:nvPr>
        </p:nvSpPr>
        <p:spPr/>
        <p:txBody>
          <a:bodyPr/>
          <a:lstStyle/>
          <a:p>
            <a:pPr>
              <a:defRPr/>
            </a:pPr>
            <a:fld id="{35C4F87B-F36D-447A-8825-078E3DA06B1A}" type="slidenum">
              <a:rPr lang="en-US" altLang="en-US" smtClean="0"/>
              <a:pPr>
                <a:defRPr/>
              </a:pPr>
              <a:t>3</a:t>
            </a:fld>
            <a:endParaRPr lang="en-US"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F43B17A5-A928-4AEA-8AE8-3A564E44B189}"/>
              </a:ext>
            </a:extLst>
          </p:cNvPr>
          <p:cNvSpPr>
            <a:spLocks noChangeArrowheads="1"/>
          </p:cNvSpPr>
          <p:nvPr/>
        </p:nvSpPr>
        <p:spPr bwMode="auto">
          <a:xfrm>
            <a:off x="827088" y="2133600"/>
            <a:ext cx="727392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lgn="ctr" eaLnBrk="1" hangingPunct="1">
              <a:spcBef>
                <a:spcPct val="0"/>
              </a:spcBef>
              <a:buClrTx/>
              <a:buSzTx/>
              <a:buFontTx/>
              <a:buNone/>
            </a:pPr>
            <a:r>
              <a:rPr lang="en-GB" altLang="en-US" sz="6000">
                <a:latin typeface="Arial" panose="020B0604020202020204" pitchFamily="34" charset="0"/>
              </a:rPr>
              <a:t>SAFEGUARDING</a:t>
            </a:r>
          </a:p>
          <a:p>
            <a:pPr algn="ctr" eaLnBrk="1" hangingPunct="1">
              <a:spcBef>
                <a:spcPct val="0"/>
              </a:spcBef>
              <a:buClrTx/>
              <a:buSzTx/>
              <a:buFontTx/>
              <a:buNone/>
            </a:pPr>
            <a:r>
              <a:rPr lang="en-GB" altLang="en-US" sz="6000">
                <a:latin typeface="Arial" panose="020B0604020202020204" pitchFamily="34" charset="0"/>
              </a:rPr>
              <a:t>Task 3 and 4</a:t>
            </a:r>
          </a:p>
        </p:txBody>
      </p:sp>
      <p:sp>
        <p:nvSpPr>
          <p:cNvPr id="2" name="Slide Number Placeholder 1">
            <a:extLst>
              <a:ext uri="{FF2B5EF4-FFF2-40B4-BE49-F238E27FC236}">
                <a16:creationId xmlns:a16="http://schemas.microsoft.com/office/drawing/2014/main" id="{365D08EF-D054-4C28-BC23-B6D4A2D88025}"/>
              </a:ext>
            </a:extLst>
          </p:cNvPr>
          <p:cNvSpPr>
            <a:spLocks noGrp="1"/>
          </p:cNvSpPr>
          <p:nvPr>
            <p:ph type="sldNum" sz="quarter" idx="12"/>
          </p:nvPr>
        </p:nvSpPr>
        <p:spPr/>
        <p:txBody>
          <a:bodyPr/>
          <a:lstStyle/>
          <a:p>
            <a:pPr>
              <a:defRPr/>
            </a:pPr>
            <a:fld id="{35C4F87B-F36D-447A-8825-078E3DA06B1A}" type="slidenum">
              <a:rPr lang="en-US" altLang="en-US" smtClean="0"/>
              <a:pPr>
                <a:defRPr/>
              </a:pPr>
              <a:t>4</a:t>
            </a:fld>
            <a:endParaRPr lang="en-US"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1">
            <a:extLst>
              <a:ext uri="{FF2B5EF4-FFF2-40B4-BE49-F238E27FC236}">
                <a16:creationId xmlns:a16="http://schemas.microsoft.com/office/drawing/2014/main" id="{31DB6EEB-778D-455C-95F5-0CE62B79C3A7}"/>
              </a:ext>
            </a:extLst>
          </p:cNvPr>
          <p:cNvSpPr>
            <a:spLocks noGrp="1"/>
          </p:cNvSpPr>
          <p:nvPr>
            <p:ph idx="1"/>
          </p:nvPr>
        </p:nvSpPr>
        <p:spPr/>
        <p:txBody>
          <a:bodyPr/>
          <a:lstStyle/>
          <a:p>
            <a:r>
              <a:rPr lang="en-GB" altLang="en-US" sz="2400"/>
              <a:t>To explore the legislative framework in relation to safeguarding adults/children</a:t>
            </a:r>
          </a:p>
          <a:p>
            <a:r>
              <a:rPr lang="en-GB" altLang="en-US" sz="2400"/>
              <a:t>To clarify requirements relating to the safeguarding assignment</a:t>
            </a:r>
          </a:p>
          <a:p>
            <a:r>
              <a:rPr lang="en-GB" altLang="en-US" sz="2400"/>
              <a:t>To critically reflect upon some of the potential tensions and conflicts social workers may encounter in engaging in safeguarding work</a:t>
            </a:r>
          </a:p>
          <a:p>
            <a:r>
              <a:rPr lang="en-GB" altLang="en-US" sz="2400"/>
              <a:t>To identify and reflect upon some of the similarities and differences between safeguarding social work with children, young people and adults at risk</a:t>
            </a:r>
          </a:p>
          <a:p>
            <a:endParaRPr lang="en-GB" altLang="en-US"/>
          </a:p>
        </p:txBody>
      </p:sp>
      <p:sp>
        <p:nvSpPr>
          <p:cNvPr id="3" name="Title 2">
            <a:extLst>
              <a:ext uri="{FF2B5EF4-FFF2-40B4-BE49-F238E27FC236}">
                <a16:creationId xmlns:a16="http://schemas.microsoft.com/office/drawing/2014/main" id="{9DCE4D06-4FB0-403A-90AC-9B76B3F976DE}"/>
              </a:ext>
            </a:extLst>
          </p:cNvPr>
          <p:cNvSpPr>
            <a:spLocks noGrp="1"/>
          </p:cNvSpPr>
          <p:nvPr>
            <p:ph type="title"/>
          </p:nvPr>
        </p:nvSpPr>
        <p:spPr/>
        <p:txBody>
          <a:bodyPr>
            <a:normAutofit fontScale="90000"/>
          </a:bodyPr>
          <a:lstStyle/>
          <a:p>
            <a:pPr algn="ctr">
              <a:defRPr/>
            </a:pPr>
            <a:br>
              <a:rPr lang="en-GB" sz="4400" dirty="0"/>
            </a:br>
            <a:r>
              <a:rPr lang="en-GB" sz="4400" dirty="0"/>
              <a:t>Session Aims</a:t>
            </a:r>
            <a:br>
              <a:rPr lang="en-GB" sz="4400" dirty="0"/>
            </a:br>
            <a:endParaRPr lang="en-GB" dirty="0"/>
          </a:p>
        </p:txBody>
      </p:sp>
      <p:sp>
        <p:nvSpPr>
          <p:cNvPr id="2" name="Slide Number Placeholder 1">
            <a:extLst>
              <a:ext uri="{FF2B5EF4-FFF2-40B4-BE49-F238E27FC236}">
                <a16:creationId xmlns:a16="http://schemas.microsoft.com/office/drawing/2014/main" id="{C0BC6754-5975-4295-8D7C-0AE5550BCD27}"/>
              </a:ext>
            </a:extLst>
          </p:cNvPr>
          <p:cNvSpPr>
            <a:spLocks noGrp="1"/>
          </p:cNvSpPr>
          <p:nvPr>
            <p:ph type="sldNum" sz="quarter" idx="12"/>
          </p:nvPr>
        </p:nvSpPr>
        <p:spPr/>
        <p:txBody>
          <a:bodyPr/>
          <a:lstStyle/>
          <a:p>
            <a:pPr>
              <a:defRPr/>
            </a:pPr>
            <a:fld id="{B279AC3C-9A7B-46D6-8EDB-3083219B5F49}" type="slidenum">
              <a:rPr lang="en-GB" altLang="en-US" smtClean="0"/>
              <a:pPr>
                <a:defRPr/>
              </a:pPr>
              <a:t>5</a:t>
            </a:fld>
            <a:endParaRPr lang="en-GB"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063AE-828C-433A-9E65-C293CE51D5E6}"/>
              </a:ext>
            </a:extLst>
          </p:cNvPr>
          <p:cNvSpPr txBox="1">
            <a:spLocks/>
          </p:cNvSpPr>
          <p:nvPr/>
        </p:nvSpPr>
        <p:spPr>
          <a:xfrm>
            <a:off x="539750" y="549275"/>
            <a:ext cx="8229600" cy="1150938"/>
          </a:xfrm>
          <a:prstGeom prst="rect">
            <a:avLst/>
          </a:prstGeom>
        </p:spPr>
        <p:txBody>
          <a:bodyPr/>
          <a:lstStyle/>
          <a:p>
            <a:pPr algn="ctr" eaLnBrk="1" fontAlgn="auto" hangingPunct="1">
              <a:spcAft>
                <a:spcPts val="0"/>
              </a:spcAft>
              <a:defRPr/>
            </a:pPr>
            <a:r>
              <a:rPr lang="en-GB" altLang="en-US" sz="4000" dirty="0">
                <a:latin typeface="+mj-lt"/>
                <a:ea typeface="+mj-ea"/>
                <a:cs typeface="+mj-cs"/>
              </a:rPr>
              <a:t>Legislation</a:t>
            </a:r>
          </a:p>
          <a:p>
            <a:pPr algn="ctr" eaLnBrk="1" fontAlgn="auto" hangingPunct="1">
              <a:spcAft>
                <a:spcPts val="0"/>
              </a:spcAft>
              <a:defRPr/>
            </a:pPr>
            <a:r>
              <a:rPr lang="en-GB" altLang="en-US" sz="4000" dirty="0">
                <a:latin typeface="+mj-lt"/>
                <a:ea typeface="+mj-ea"/>
                <a:cs typeface="+mj-cs"/>
              </a:rPr>
              <a:t>Why the law?  </a:t>
            </a:r>
          </a:p>
        </p:txBody>
      </p:sp>
      <p:sp>
        <p:nvSpPr>
          <p:cNvPr id="19459" name="TextBox 2">
            <a:extLst>
              <a:ext uri="{FF2B5EF4-FFF2-40B4-BE49-F238E27FC236}">
                <a16:creationId xmlns:a16="http://schemas.microsoft.com/office/drawing/2014/main" id="{8F2AB256-0B02-4985-B3CA-94F850E708E3}"/>
              </a:ext>
            </a:extLst>
          </p:cNvPr>
          <p:cNvSpPr txBox="1">
            <a:spLocks noChangeArrowheads="1"/>
          </p:cNvSpPr>
          <p:nvPr/>
        </p:nvSpPr>
        <p:spPr bwMode="auto">
          <a:xfrm>
            <a:off x="1116013" y="1700213"/>
            <a:ext cx="676910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eaLnBrk="1" hangingPunct="1">
              <a:spcBef>
                <a:spcPct val="0"/>
              </a:spcBef>
              <a:buClrTx/>
              <a:buSzTx/>
              <a:buFontTx/>
              <a:buNone/>
            </a:pPr>
            <a:endParaRPr lang="en-GB" altLang="en-US" sz="2800">
              <a:latin typeface="Arial" panose="020B0604020202020204" pitchFamily="34" charset="0"/>
            </a:endParaRPr>
          </a:p>
          <a:p>
            <a:pPr eaLnBrk="1" hangingPunct="1">
              <a:spcBef>
                <a:spcPct val="0"/>
              </a:spcBef>
              <a:buClrTx/>
              <a:buSzTx/>
              <a:buFontTx/>
              <a:buNone/>
            </a:pPr>
            <a:r>
              <a:rPr lang="en-GB" altLang="en-US" sz="2800">
                <a:latin typeface="Arial" panose="020B0604020202020204" pitchFamily="34" charset="0"/>
              </a:rPr>
              <a:t>Why it is important for social workers to have a knowledge of the law? </a:t>
            </a:r>
          </a:p>
          <a:p>
            <a:pPr eaLnBrk="1" hangingPunct="1">
              <a:spcBef>
                <a:spcPct val="0"/>
              </a:spcBef>
              <a:buClrTx/>
              <a:buSzTx/>
              <a:buFontTx/>
              <a:buNone/>
            </a:pPr>
            <a:r>
              <a:rPr lang="en-GB" altLang="en-US" sz="2800">
                <a:latin typeface="Arial" panose="020B0604020202020204" pitchFamily="34" charset="0"/>
              </a:rPr>
              <a:t>What depth of knowledge do you think practitioners need to practise effectively?</a:t>
            </a:r>
          </a:p>
        </p:txBody>
      </p:sp>
      <p:sp>
        <p:nvSpPr>
          <p:cNvPr id="3" name="Slide Number Placeholder 2">
            <a:extLst>
              <a:ext uri="{FF2B5EF4-FFF2-40B4-BE49-F238E27FC236}">
                <a16:creationId xmlns:a16="http://schemas.microsoft.com/office/drawing/2014/main" id="{BA154ED3-A443-4E50-8066-861C6825D1E7}"/>
              </a:ext>
            </a:extLst>
          </p:cNvPr>
          <p:cNvSpPr>
            <a:spLocks noGrp="1"/>
          </p:cNvSpPr>
          <p:nvPr>
            <p:ph type="sldNum" sz="quarter" idx="12"/>
          </p:nvPr>
        </p:nvSpPr>
        <p:spPr/>
        <p:txBody>
          <a:bodyPr/>
          <a:lstStyle/>
          <a:p>
            <a:pPr>
              <a:defRPr/>
            </a:pPr>
            <a:fld id="{35C4F87B-F36D-447A-8825-078E3DA06B1A}" type="slidenum">
              <a:rPr lang="en-US" altLang="en-US" smtClean="0"/>
              <a:pPr>
                <a:defRPr/>
              </a:pPr>
              <a:t>6</a:t>
            </a:fld>
            <a:endParaRPr lang="en-US"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0EDBF-AF9F-4D71-81C0-EDF74647C986}"/>
              </a:ext>
            </a:extLst>
          </p:cNvPr>
          <p:cNvSpPr txBox="1">
            <a:spLocks/>
          </p:cNvSpPr>
          <p:nvPr/>
        </p:nvSpPr>
        <p:spPr>
          <a:xfrm>
            <a:off x="457200" y="404813"/>
            <a:ext cx="8229600" cy="936625"/>
          </a:xfrm>
          <a:prstGeom prst="rect">
            <a:avLst/>
          </a:prstGeom>
        </p:spPr>
        <p:txBody>
          <a:bodyPr/>
          <a:lstStyle/>
          <a:p>
            <a:pPr algn="ctr">
              <a:defRPr/>
            </a:pPr>
            <a:r>
              <a:rPr lang="en-GB" altLang="en-US" sz="4000" b="1" dirty="0">
                <a:solidFill>
                  <a:schemeClr val="tx2"/>
                </a:solidFill>
                <a:effectLst>
                  <a:outerShdw blurRad="31750" dist="25400" dir="5400000" algn="tl" rotWithShape="0">
                    <a:srgbClr val="000000">
                      <a:alpha val="25000"/>
                    </a:srgbClr>
                  </a:outerShdw>
                </a:effectLst>
                <a:latin typeface="+mj-lt"/>
                <a:ea typeface="+mj-ea"/>
                <a:cs typeface="+mj-cs"/>
              </a:rPr>
              <a:t>Why the Law?</a:t>
            </a:r>
          </a:p>
          <a:p>
            <a:pPr>
              <a:defRPr/>
            </a:pPr>
            <a:endParaRPr lang="en-GB" altLang="en-US" sz="2800" dirty="0"/>
          </a:p>
          <a:p>
            <a:pPr algn="ctr">
              <a:defRPr/>
            </a:pPr>
            <a:endParaRPr lang="en-GB" altLang="en-US" sz="4000" b="1" dirty="0">
              <a:solidFill>
                <a:schemeClr val="tx2"/>
              </a:solidFill>
              <a:effectLst>
                <a:outerShdw blurRad="31750" dist="25400" dir="5400000" algn="tl" rotWithShape="0">
                  <a:srgbClr val="000000">
                    <a:alpha val="25000"/>
                  </a:srgbClr>
                </a:outerShdw>
              </a:effectLst>
              <a:latin typeface="+mj-lt"/>
              <a:ea typeface="+mj-ea"/>
              <a:cs typeface="+mj-cs"/>
            </a:endParaRPr>
          </a:p>
        </p:txBody>
      </p:sp>
      <p:sp>
        <p:nvSpPr>
          <p:cNvPr id="3" name="Content Placeholder 2">
            <a:extLst>
              <a:ext uri="{FF2B5EF4-FFF2-40B4-BE49-F238E27FC236}">
                <a16:creationId xmlns:a16="http://schemas.microsoft.com/office/drawing/2014/main" id="{2659E2BE-21D1-4D99-A560-48C5E1315477}"/>
              </a:ext>
            </a:extLst>
          </p:cNvPr>
          <p:cNvSpPr txBox="1">
            <a:spLocks/>
          </p:cNvSpPr>
          <p:nvPr/>
        </p:nvSpPr>
        <p:spPr>
          <a:xfrm>
            <a:off x="395288" y="1484313"/>
            <a:ext cx="4537075" cy="2520950"/>
          </a:xfrm>
          <a:prstGeom prst="rect">
            <a:avLst/>
          </a:prstGeom>
        </p:spPr>
        <p:txBody>
          <a:bodyPr/>
          <a:lstStyle/>
          <a:p>
            <a:pPr marL="109537">
              <a:spcBef>
                <a:spcPts val="400"/>
              </a:spcBef>
              <a:buClr>
                <a:schemeClr val="accent1"/>
              </a:buClr>
              <a:buSzPct val="68000"/>
              <a:defRPr/>
            </a:pPr>
            <a:r>
              <a:rPr lang="en-GB" altLang="en-US" sz="2400" dirty="0"/>
              <a:t>It is essential for social workers to:</a:t>
            </a:r>
          </a:p>
          <a:p>
            <a:pPr marL="452437" indent="-342900">
              <a:spcBef>
                <a:spcPts val="400"/>
              </a:spcBef>
              <a:buClr>
                <a:schemeClr val="accent1"/>
              </a:buClr>
              <a:buSzPct val="68000"/>
              <a:buFont typeface="Arial" panose="020B0604020202020204" pitchFamily="34" charset="0"/>
              <a:buChar char="•"/>
              <a:defRPr/>
            </a:pPr>
            <a:r>
              <a:rPr lang="en-GB" altLang="en-US" sz="2400" dirty="0"/>
              <a:t>Understand what the Law is</a:t>
            </a:r>
          </a:p>
          <a:p>
            <a:pPr marL="452437" indent="-342900">
              <a:spcBef>
                <a:spcPts val="400"/>
              </a:spcBef>
              <a:buClr>
                <a:schemeClr val="accent1"/>
              </a:buClr>
              <a:buSzPct val="68000"/>
              <a:buFont typeface="Arial" panose="020B0604020202020204" pitchFamily="34" charset="0"/>
              <a:buChar char="•"/>
              <a:defRPr/>
            </a:pPr>
            <a:r>
              <a:rPr lang="en-GB" altLang="en-US" sz="2400" dirty="0"/>
              <a:t>How it is made</a:t>
            </a:r>
          </a:p>
          <a:p>
            <a:pPr marL="452437" indent="-342900">
              <a:spcBef>
                <a:spcPts val="400"/>
              </a:spcBef>
              <a:buClr>
                <a:schemeClr val="accent1"/>
              </a:buClr>
              <a:buSzPct val="68000"/>
              <a:buFont typeface="Arial" panose="020B0604020202020204" pitchFamily="34" charset="0"/>
              <a:buChar char="•"/>
              <a:defRPr/>
            </a:pPr>
            <a:r>
              <a:rPr lang="en-GB" altLang="en-US" sz="2400" dirty="0"/>
              <a:t>How it underpins practice</a:t>
            </a:r>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a:p>
            <a:pPr>
              <a:spcBef>
                <a:spcPts val="400"/>
              </a:spcBef>
              <a:buClr>
                <a:schemeClr val="accent1"/>
              </a:buClr>
              <a:buSzPct val="68000"/>
              <a:buFont typeface="Wingdings" pitchFamily="2" charset="2"/>
              <a:buNone/>
              <a:defRPr/>
            </a:pPr>
            <a:endParaRPr lang="en-GB" altLang="en-US" sz="2400" dirty="0"/>
          </a:p>
        </p:txBody>
      </p:sp>
      <p:sp>
        <p:nvSpPr>
          <p:cNvPr id="4" name="Content Placeholder 4">
            <a:extLst>
              <a:ext uri="{FF2B5EF4-FFF2-40B4-BE49-F238E27FC236}">
                <a16:creationId xmlns:a16="http://schemas.microsoft.com/office/drawing/2014/main" id="{55469723-BB34-429E-B18A-EE1AC5BE4BA8}"/>
              </a:ext>
            </a:extLst>
          </p:cNvPr>
          <p:cNvSpPr txBox="1">
            <a:spLocks/>
          </p:cNvSpPr>
          <p:nvPr/>
        </p:nvSpPr>
        <p:spPr>
          <a:xfrm>
            <a:off x="5508625" y="1484313"/>
            <a:ext cx="3133725" cy="2160587"/>
          </a:xfrm>
          <a:prstGeom prst="rect">
            <a:avLst/>
          </a:prstGeom>
        </p:spPr>
        <p:txBody>
          <a:bodyPr>
            <a:normAutofit/>
          </a:bodyPr>
          <a:lstStyle/>
          <a:p>
            <a:pPr>
              <a:spcBef>
                <a:spcPts val="400"/>
              </a:spcBef>
              <a:buClr>
                <a:schemeClr val="accent1"/>
              </a:buClr>
              <a:buSzPct val="68000"/>
              <a:defRPr/>
            </a:pPr>
            <a:r>
              <a:rPr lang="en-GB" altLang="en-US" sz="2400" dirty="0"/>
              <a:t>How it impacts on:</a:t>
            </a:r>
          </a:p>
          <a:p>
            <a:pPr marL="342900" indent="-342900">
              <a:spcBef>
                <a:spcPts val="400"/>
              </a:spcBef>
              <a:buClr>
                <a:schemeClr val="accent1"/>
              </a:buClr>
              <a:buSzPct val="68000"/>
              <a:buFont typeface="Arial" panose="020B0604020202020204" pitchFamily="34" charset="0"/>
              <a:buChar char="•"/>
              <a:defRPr/>
            </a:pPr>
            <a:r>
              <a:rPr lang="en-GB" altLang="en-US" sz="2400" dirty="0"/>
              <a:t>Practice</a:t>
            </a:r>
          </a:p>
          <a:p>
            <a:pPr marL="342900" indent="-342900">
              <a:spcBef>
                <a:spcPts val="400"/>
              </a:spcBef>
              <a:buClr>
                <a:schemeClr val="accent1"/>
              </a:buClr>
              <a:buSzPct val="68000"/>
              <a:buFont typeface="Arial" panose="020B0604020202020204" pitchFamily="34" charset="0"/>
              <a:buChar char="•"/>
              <a:defRPr/>
            </a:pPr>
            <a:r>
              <a:rPr lang="en-GB" altLang="en-US" sz="2400" dirty="0"/>
              <a:t>Accountability</a:t>
            </a:r>
          </a:p>
          <a:p>
            <a:pPr marL="342900" indent="-342900">
              <a:spcBef>
                <a:spcPts val="400"/>
              </a:spcBef>
              <a:buClr>
                <a:schemeClr val="accent1"/>
              </a:buClr>
              <a:buSzPct val="68000"/>
              <a:buFont typeface="Arial" panose="020B0604020202020204" pitchFamily="34" charset="0"/>
              <a:buChar char="•"/>
              <a:defRPr/>
            </a:pPr>
            <a:r>
              <a:rPr lang="en-GB" altLang="en-US" sz="2400" dirty="0"/>
              <a:t>Values</a:t>
            </a:r>
          </a:p>
          <a:p>
            <a:pPr>
              <a:spcBef>
                <a:spcPts val="400"/>
              </a:spcBef>
              <a:buClr>
                <a:schemeClr val="accent1"/>
              </a:buClr>
              <a:buSzPct val="68000"/>
              <a:buFont typeface="Wingdings" pitchFamily="2" charset="2"/>
              <a:buNone/>
              <a:defRPr/>
            </a:pPr>
            <a:endParaRPr lang="en-GB" altLang="en-US" sz="2400" b="1" dirty="0">
              <a:solidFill>
                <a:srgbClr val="7030A0"/>
              </a:solidFill>
            </a:endParaRPr>
          </a:p>
          <a:p>
            <a:pPr>
              <a:spcBef>
                <a:spcPts val="400"/>
              </a:spcBef>
              <a:buClr>
                <a:schemeClr val="accent1"/>
              </a:buClr>
              <a:buSzPct val="68000"/>
              <a:buFont typeface="Wingdings" pitchFamily="2" charset="2"/>
              <a:buNone/>
              <a:defRPr/>
            </a:pPr>
            <a:endParaRPr lang="en-GB" altLang="en-US" sz="2400" b="1" dirty="0">
              <a:solidFill>
                <a:srgbClr val="7030A0"/>
              </a:solidFill>
            </a:endParaRPr>
          </a:p>
          <a:p>
            <a:pPr marL="365125" indent="-255588">
              <a:spcBef>
                <a:spcPts val="400"/>
              </a:spcBef>
              <a:buClr>
                <a:schemeClr val="accent1"/>
              </a:buClr>
              <a:buSzPct val="68000"/>
              <a:buFont typeface="Wingdings 3" pitchFamily="18" charset="2"/>
              <a:buNone/>
              <a:defRPr/>
            </a:pPr>
            <a:endParaRPr lang="en-GB" sz="2400" dirty="0"/>
          </a:p>
        </p:txBody>
      </p:sp>
      <p:sp>
        <p:nvSpPr>
          <p:cNvPr id="21509" name="Rectangle 4">
            <a:extLst>
              <a:ext uri="{FF2B5EF4-FFF2-40B4-BE49-F238E27FC236}">
                <a16:creationId xmlns:a16="http://schemas.microsoft.com/office/drawing/2014/main" id="{4B19121B-4F65-4493-B0B5-EC764E48AC39}"/>
              </a:ext>
            </a:extLst>
          </p:cNvPr>
          <p:cNvSpPr>
            <a:spLocks noChangeArrowheads="1"/>
          </p:cNvSpPr>
          <p:nvPr/>
        </p:nvSpPr>
        <p:spPr bwMode="auto">
          <a:xfrm>
            <a:off x="457200" y="3644900"/>
            <a:ext cx="8185150"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eaLnBrk="1" hangingPunct="1">
              <a:spcBef>
                <a:spcPct val="20000"/>
              </a:spcBef>
              <a:buClrTx/>
              <a:buSzTx/>
              <a:buFont typeface="Wingdings 3" panose="05040102010807070707" pitchFamily="18" charset="2"/>
              <a:buNone/>
            </a:pPr>
            <a:endParaRPr lang="en-GB" altLang="en-US" sz="1800"/>
          </a:p>
          <a:p>
            <a:pPr eaLnBrk="1" hangingPunct="1">
              <a:spcBef>
                <a:spcPct val="20000"/>
              </a:spcBef>
              <a:buClrTx/>
              <a:buSzTx/>
              <a:buFont typeface="Wingdings 3" panose="05040102010807070707" pitchFamily="18" charset="2"/>
              <a:buNone/>
            </a:pPr>
            <a:r>
              <a:rPr lang="en-GB" altLang="en-US" sz="1800"/>
              <a:t>“Social Workers MUST have an understanding of the Law”</a:t>
            </a:r>
          </a:p>
          <a:p>
            <a:pPr eaLnBrk="1" hangingPunct="1">
              <a:spcBef>
                <a:spcPct val="20000"/>
              </a:spcBef>
              <a:buClrTx/>
              <a:buSzTx/>
              <a:buFont typeface="Wingdings 3" panose="05040102010807070707" pitchFamily="18" charset="2"/>
              <a:buNone/>
            </a:pPr>
            <a:r>
              <a:rPr lang="en-GB" altLang="en-US" sz="1800" i="1">
                <a:latin typeface="Arial" panose="020B0604020202020204" pitchFamily="34" charset="0"/>
              </a:rPr>
              <a:t>Lord Laming, The Victoria Climbie Inquiry, 2003, para.4 190</a:t>
            </a:r>
          </a:p>
          <a:p>
            <a:pPr eaLnBrk="1" hangingPunct="1">
              <a:spcBef>
                <a:spcPct val="20000"/>
              </a:spcBef>
              <a:buClrTx/>
              <a:buSzTx/>
              <a:buFontTx/>
              <a:buNone/>
            </a:pPr>
            <a:r>
              <a:rPr lang="en-GB" altLang="en-US" sz="1800" i="1">
                <a:latin typeface="Arial" panose="020B0604020202020204" pitchFamily="34" charset="0"/>
              </a:rPr>
              <a:t>AWCPP 2008</a:t>
            </a:r>
          </a:p>
          <a:p>
            <a:pPr eaLnBrk="1" hangingPunct="1">
              <a:spcBef>
                <a:spcPct val="20000"/>
              </a:spcBef>
              <a:buClrTx/>
              <a:buSzTx/>
              <a:buFont typeface="Wingdings 3" panose="05040102010807070707" pitchFamily="18" charset="2"/>
              <a:buNone/>
            </a:pPr>
            <a:r>
              <a:rPr lang="en-GB" altLang="en-US" sz="1800" i="1"/>
              <a:t>               </a:t>
            </a:r>
            <a:endParaRPr lang="en-GB" altLang="en-US" sz="1800">
              <a:latin typeface="Arial" panose="020B0604020202020204" pitchFamily="34" charset="0"/>
            </a:endParaRPr>
          </a:p>
        </p:txBody>
      </p:sp>
      <p:sp>
        <p:nvSpPr>
          <p:cNvPr id="5" name="Slide Number Placeholder 4">
            <a:extLst>
              <a:ext uri="{FF2B5EF4-FFF2-40B4-BE49-F238E27FC236}">
                <a16:creationId xmlns:a16="http://schemas.microsoft.com/office/drawing/2014/main" id="{5F8C6DA1-D81A-4906-9E6A-5DB9709F91EB}"/>
              </a:ext>
            </a:extLst>
          </p:cNvPr>
          <p:cNvSpPr>
            <a:spLocks noGrp="1"/>
          </p:cNvSpPr>
          <p:nvPr>
            <p:ph type="sldNum" sz="quarter" idx="12"/>
          </p:nvPr>
        </p:nvSpPr>
        <p:spPr/>
        <p:txBody>
          <a:bodyPr/>
          <a:lstStyle/>
          <a:p>
            <a:pPr>
              <a:defRPr/>
            </a:pPr>
            <a:fld id="{35C4F87B-F36D-447A-8825-078E3DA06B1A}" type="slidenum">
              <a:rPr lang="en-US" altLang="en-US" smtClean="0"/>
              <a:pPr>
                <a:defRPr/>
              </a:pPr>
              <a:t>7</a:t>
            </a:fld>
            <a:endParaRPr lang="en-US"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1">
            <a:extLst>
              <a:ext uri="{FF2B5EF4-FFF2-40B4-BE49-F238E27FC236}">
                <a16:creationId xmlns:a16="http://schemas.microsoft.com/office/drawing/2014/main" id="{895B6267-30EF-41F5-9E5F-ABF9ED3C4FF2}"/>
              </a:ext>
            </a:extLst>
          </p:cNvPr>
          <p:cNvSpPr>
            <a:spLocks noGrp="1"/>
          </p:cNvSpPr>
          <p:nvPr>
            <p:ph idx="1"/>
          </p:nvPr>
        </p:nvSpPr>
        <p:spPr>
          <a:xfrm>
            <a:off x="457200" y="1844675"/>
            <a:ext cx="8229600" cy="4162425"/>
          </a:xfrm>
        </p:spPr>
        <p:txBody>
          <a:bodyPr/>
          <a:lstStyle/>
          <a:p>
            <a:r>
              <a:rPr lang="en-GB" altLang="en-US"/>
              <a:t>In small groups please discuss what you consider to be </a:t>
            </a:r>
            <a:r>
              <a:rPr lang="en-GB" altLang="en-US" b="1"/>
              <a:t>key pieces of legislation</a:t>
            </a:r>
            <a:r>
              <a:rPr lang="en-GB" altLang="en-US"/>
              <a:t> which underpin your area of practice</a:t>
            </a:r>
          </a:p>
          <a:p>
            <a:r>
              <a:rPr lang="en-GB" altLang="en-US"/>
              <a:t>Consider both domestic and international legislation</a:t>
            </a:r>
          </a:p>
          <a:p>
            <a:endParaRPr lang="en-GB" altLang="en-US"/>
          </a:p>
        </p:txBody>
      </p:sp>
      <p:sp>
        <p:nvSpPr>
          <p:cNvPr id="3" name="Title 2">
            <a:extLst>
              <a:ext uri="{FF2B5EF4-FFF2-40B4-BE49-F238E27FC236}">
                <a16:creationId xmlns:a16="http://schemas.microsoft.com/office/drawing/2014/main" id="{82B5469C-89DD-40C9-88DC-798C103733B8}"/>
              </a:ext>
            </a:extLst>
          </p:cNvPr>
          <p:cNvSpPr>
            <a:spLocks noGrp="1"/>
          </p:cNvSpPr>
          <p:nvPr>
            <p:ph type="title"/>
          </p:nvPr>
        </p:nvSpPr>
        <p:spPr>
          <a:xfrm>
            <a:off x="457200" y="338138"/>
            <a:ext cx="8229600" cy="1143000"/>
          </a:xfrm>
        </p:spPr>
        <p:txBody>
          <a:bodyPr/>
          <a:lstStyle/>
          <a:p>
            <a:pPr algn="ctr">
              <a:defRPr/>
            </a:pPr>
            <a:r>
              <a:rPr lang="en-GB" dirty="0"/>
              <a:t>Underpinning Legislation</a:t>
            </a:r>
          </a:p>
        </p:txBody>
      </p:sp>
      <p:pic>
        <p:nvPicPr>
          <p:cNvPr id="23556" name="Picture 5" descr="Image result for social worker legislation">
            <a:extLst>
              <a:ext uri="{FF2B5EF4-FFF2-40B4-BE49-F238E27FC236}">
                <a16:creationId xmlns:a16="http://schemas.microsoft.com/office/drawing/2014/main" id="{F3FD517B-D6BB-4BC4-93FC-2DAC2D3B5D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4076700"/>
            <a:ext cx="2503487" cy="250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261C3865-ED60-4A65-85D7-61CB911A5B78}"/>
              </a:ext>
            </a:extLst>
          </p:cNvPr>
          <p:cNvSpPr>
            <a:spLocks noGrp="1"/>
          </p:cNvSpPr>
          <p:nvPr>
            <p:ph type="sldNum" sz="quarter" idx="12"/>
          </p:nvPr>
        </p:nvSpPr>
        <p:spPr/>
        <p:txBody>
          <a:bodyPr/>
          <a:lstStyle/>
          <a:p>
            <a:pPr>
              <a:defRPr/>
            </a:pPr>
            <a:fld id="{B279AC3C-9A7B-46D6-8EDB-3083219B5F49}" type="slidenum">
              <a:rPr lang="en-GB" altLang="en-US" smtClean="0"/>
              <a:pPr>
                <a:defRPr/>
              </a:pPr>
              <a:t>8</a:t>
            </a:fld>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1">
            <a:extLst>
              <a:ext uri="{FF2B5EF4-FFF2-40B4-BE49-F238E27FC236}">
                <a16:creationId xmlns:a16="http://schemas.microsoft.com/office/drawing/2014/main" id="{119AA424-53D6-44D3-8F32-6B2F17C6E79B}"/>
              </a:ext>
            </a:extLst>
          </p:cNvPr>
          <p:cNvSpPr>
            <a:spLocks noGrp="1"/>
          </p:cNvSpPr>
          <p:nvPr>
            <p:ph idx="1"/>
          </p:nvPr>
        </p:nvSpPr>
        <p:spPr>
          <a:xfrm>
            <a:off x="457200" y="1196975"/>
            <a:ext cx="8229600" cy="4810125"/>
          </a:xfrm>
        </p:spPr>
        <p:txBody>
          <a:bodyPr/>
          <a:lstStyle/>
          <a:p>
            <a:pPr>
              <a:buFont typeface="Wingdings 3" panose="05040102010807070707" pitchFamily="18" charset="2"/>
              <a:buNone/>
            </a:pPr>
            <a:r>
              <a:rPr lang="en-GB" altLang="en-US" sz="2400"/>
              <a:t>  In Wales the Social Services and Well-being (Wales) Act, 2014 was introduced in April 2016 to reform and simplify the law. </a:t>
            </a:r>
          </a:p>
          <a:p>
            <a:pPr>
              <a:buFont typeface="Wingdings 3" panose="05040102010807070707" pitchFamily="18" charset="2"/>
              <a:buNone/>
            </a:pPr>
            <a:r>
              <a:rPr lang="en-GB" altLang="en-US" sz="2400"/>
              <a:t>   It repealed many previous laws and guidance relating to care and support replacing them with “The Act”. </a:t>
            </a:r>
          </a:p>
          <a:p>
            <a:r>
              <a:rPr lang="en-GB" altLang="en-US" sz="2400"/>
              <a:t>The Act builds on the white paper: Sustainable  Social Services for Wales: A Frame Work for Action, and aims to strengthen safeguarding </a:t>
            </a:r>
          </a:p>
          <a:p>
            <a:r>
              <a:rPr lang="en-GB" altLang="en-US" sz="2400"/>
              <a:t>It emphasises the need to consider: Law, regulations, guidance, policy and procedure in relation to safeguarding of adults or children</a:t>
            </a:r>
          </a:p>
        </p:txBody>
      </p:sp>
      <p:sp>
        <p:nvSpPr>
          <p:cNvPr id="3" name="Title 2">
            <a:extLst>
              <a:ext uri="{FF2B5EF4-FFF2-40B4-BE49-F238E27FC236}">
                <a16:creationId xmlns:a16="http://schemas.microsoft.com/office/drawing/2014/main" id="{119610F3-AC26-4E90-8ED9-64F568F31490}"/>
              </a:ext>
            </a:extLst>
          </p:cNvPr>
          <p:cNvSpPr>
            <a:spLocks noGrp="1"/>
          </p:cNvSpPr>
          <p:nvPr>
            <p:ph type="title"/>
          </p:nvPr>
        </p:nvSpPr>
        <p:spPr>
          <a:xfrm>
            <a:off x="457200" y="764704"/>
            <a:ext cx="8229600" cy="652934"/>
          </a:xfrm>
        </p:spPr>
        <p:txBody>
          <a:bodyPr>
            <a:normAutofit fontScale="90000"/>
          </a:bodyPr>
          <a:lstStyle/>
          <a:p>
            <a:pPr algn="ctr">
              <a:defRPr/>
            </a:pPr>
            <a:r>
              <a:rPr lang="en-GB" sz="4400" dirty="0"/>
              <a:t>Overarching Legislation</a:t>
            </a:r>
            <a:br>
              <a:rPr lang="en-GB" altLang="en-US" sz="4400" dirty="0"/>
            </a:br>
            <a:endParaRPr lang="en-GB" dirty="0"/>
          </a:p>
        </p:txBody>
      </p:sp>
      <p:sp>
        <p:nvSpPr>
          <p:cNvPr id="2" name="Slide Number Placeholder 1">
            <a:extLst>
              <a:ext uri="{FF2B5EF4-FFF2-40B4-BE49-F238E27FC236}">
                <a16:creationId xmlns:a16="http://schemas.microsoft.com/office/drawing/2014/main" id="{FDA2043C-44F4-46BC-AB40-77DD26CEB317}"/>
              </a:ext>
            </a:extLst>
          </p:cNvPr>
          <p:cNvSpPr>
            <a:spLocks noGrp="1"/>
          </p:cNvSpPr>
          <p:nvPr>
            <p:ph type="sldNum" sz="quarter" idx="12"/>
          </p:nvPr>
        </p:nvSpPr>
        <p:spPr/>
        <p:txBody>
          <a:bodyPr/>
          <a:lstStyle/>
          <a:p>
            <a:pPr>
              <a:defRPr/>
            </a:pPr>
            <a:fld id="{B279AC3C-9A7B-46D6-8EDB-3083219B5F49}" type="slidenum">
              <a:rPr lang="en-GB" altLang="en-US" smtClean="0"/>
              <a:pPr>
                <a:defRPr/>
              </a:pPr>
              <a:t>9</a:t>
            </a:fld>
            <a:endParaRPr lang="en-GB"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8AF0AB4-5398-49C0-AFAB-DC9CD50C8286}"/>
              </a:ext>
            </a:extLst>
          </p:cNvPr>
          <p:cNvSpPr>
            <a:spLocks noGrp="1"/>
          </p:cNvSpPr>
          <p:nvPr>
            <p:ph idx="1"/>
          </p:nvPr>
        </p:nvSpPr>
        <p:spPr>
          <a:xfrm>
            <a:off x="457200" y="1196975"/>
            <a:ext cx="8229600" cy="4810125"/>
          </a:xfrm>
        </p:spPr>
        <p:txBody>
          <a:bodyPr/>
          <a:lstStyle/>
          <a:p>
            <a:pPr>
              <a:buFont typeface="Wingdings 3" panose="05040102010807070707" pitchFamily="18" charset="2"/>
              <a:buNone/>
              <a:defRPr/>
            </a:pPr>
            <a:r>
              <a:rPr lang="en-GB" sz="2000" dirty="0"/>
              <a:t>Some Acts however still remain as stand alone Legislation:</a:t>
            </a:r>
          </a:p>
          <a:p>
            <a:pPr marL="457200" indent="-457200">
              <a:buFont typeface="Arial" panose="020B0604020202020204" pitchFamily="34" charset="0"/>
              <a:buChar char="•"/>
              <a:defRPr/>
            </a:pPr>
            <a:r>
              <a:rPr lang="en-GB" sz="2000" dirty="0"/>
              <a:t>Children Act 1989</a:t>
            </a:r>
          </a:p>
          <a:p>
            <a:pPr marL="457200" indent="-457200">
              <a:buFont typeface="Arial" panose="020B0604020202020204" pitchFamily="34" charset="0"/>
              <a:buChar char="•"/>
              <a:defRPr/>
            </a:pPr>
            <a:r>
              <a:rPr lang="en-GB" sz="2000" dirty="0"/>
              <a:t>Mental Capacity Act 2005 and the Mental Health Act 1983 </a:t>
            </a:r>
          </a:p>
          <a:p>
            <a:pPr marL="457200" indent="-457200">
              <a:buFont typeface="Arial" panose="020B0604020202020204" pitchFamily="34" charset="0"/>
              <a:buChar char="•"/>
              <a:defRPr/>
            </a:pPr>
            <a:r>
              <a:rPr lang="en-GB" sz="2000" dirty="0"/>
              <a:t>Equality Act 2010</a:t>
            </a:r>
          </a:p>
          <a:p>
            <a:pPr marL="457200" indent="-457200">
              <a:buFont typeface="Arial" panose="020B0604020202020204" pitchFamily="34" charset="0"/>
              <a:buChar char="•"/>
              <a:defRPr/>
            </a:pPr>
            <a:r>
              <a:rPr lang="en-GB" sz="2000" dirty="0"/>
              <a:t>Freedom of Information Act 2000</a:t>
            </a:r>
          </a:p>
          <a:p>
            <a:pPr marL="457200" indent="-457200">
              <a:buFont typeface="Arial" panose="020B0604020202020204" pitchFamily="34" charset="0"/>
              <a:buChar char="•"/>
              <a:defRPr/>
            </a:pPr>
            <a:r>
              <a:rPr lang="en-GB" sz="2000" dirty="0"/>
              <a:t>Data Protection Act 1998</a:t>
            </a:r>
          </a:p>
          <a:p>
            <a:pPr marL="457200" indent="-457200">
              <a:buFont typeface="Arial" panose="020B0604020202020204" pitchFamily="34" charset="0"/>
              <a:buChar char="•"/>
              <a:defRPr/>
            </a:pPr>
            <a:r>
              <a:rPr lang="en-GB" sz="2000" dirty="0"/>
              <a:t>Welsh Measures 2011</a:t>
            </a:r>
          </a:p>
          <a:p>
            <a:pPr marL="457200" indent="-457200">
              <a:buFont typeface="Arial" panose="020B0604020202020204" pitchFamily="34" charset="0"/>
              <a:buChar char="•"/>
              <a:defRPr/>
            </a:pPr>
            <a:r>
              <a:rPr lang="en-GB" sz="2000" dirty="0"/>
              <a:t>Human Rights Act 1998</a:t>
            </a:r>
          </a:p>
          <a:p>
            <a:pPr>
              <a:defRPr/>
            </a:pPr>
            <a:r>
              <a:rPr lang="en-GB" sz="2000" dirty="0"/>
              <a:t>Part 7 of The Act is specific to Safeguarding</a:t>
            </a:r>
          </a:p>
          <a:p>
            <a:pPr>
              <a:defRPr/>
            </a:pPr>
            <a:r>
              <a:rPr lang="en-GB" sz="2000" dirty="0"/>
              <a:t>Part 3 and 4 cover assessment and eligibility</a:t>
            </a:r>
          </a:p>
          <a:p>
            <a:pPr>
              <a:buFont typeface="Wingdings 3" panose="05040102010807070707" pitchFamily="18" charset="2"/>
              <a:buNone/>
              <a:defRPr/>
            </a:pPr>
            <a:r>
              <a:rPr lang="en-GB" sz="2000" dirty="0"/>
              <a:t>This is not an exhaustive list and there are many more pieces of legislation relevant to social work practice. A full list can be found on the SCW hub under repealed legislation</a:t>
            </a:r>
          </a:p>
          <a:p>
            <a:pPr>
              <a:buFont typeface="Wingdings 3" panose="05040102010807070707" pitchFamily="18" charset="2"/>
              <a:buNone/>
              <a:defRPr/>
            </a:pPr>
            <a:r>
              <a:rPr lang="en-GB" sz="2000" dirty="0">
                <a:hlinkClick r:id="rId3"/>
              </a:rPr>
              <a:t>https://socialcare.wales/resources/information-and-learning-hub</a:t>
            </a:r>
            <a:endParaRPr lang="en-GB" sz="2000" dirty="0"/>
          </a:p>
          <a:p>
            <a:pPr>
              <a:buFont typeface="Wingdings 3" panose="05040102010807070707" pitchFamily="18" charset="2"/>
              <a:buNone/>
              <a:defRPr/>
            </a:pPr>
            <a:endParaRPr lang="en-GB" sz="2000" dirty="0"/>
          </a:p>
          <a:p>
            <a:pPr>
              <a:buFont typeface="Wingdings 3" panose="05040102010807070707" pitchFamily="18" charset="2"/>
              <a:buNone/>
              <a:defRPr/>
            </a:pPr>
            <a:endParaRPr lang="en-GB" sz="2000" dirty="0"/>
          </a:p>
          <a:p>
            <a:pPr>
              <a:defRPr/>
            </a:pPr>
            <a:endParaRPr lang="en-GB" dirty="0"/>
          </a:p>
        </p:txBody>
      </p:sp>
      <p:sp>
        <p:nvSpPr>
          <p:cNvPr id="3" name="Title 2">
            <a:extLst>
              <a:ext uri="{FF2B5EF4-FFF2-40B4-BE49-F238E27FC236}">
                <a16:creationId xmlns:a16="http://schemas.microsoft.com/office/drawing/2014/main" id="{C34FF26D-9772-4E46-AA3E-89C01B1F1887}"/>
              </a:ext>
            </a:extLst>
          </p:cNvPr>
          <p:cNvSpPr>
            <a:spLocks noGrp="1"/>
          </p:cNvSpPr>
          <p:nvPr>
            <p:ph type="title"/>
          </p:nvPr>
        </p:nvSpPr>
        <p:spPr>
          <a:xfrm>
            <a:off x="468858" y="332656"/>
            <a:ext cx="8229600" cy="792088"/>
          </a:xfrm>
        </p:spPr>
        <p:txBody>
          <a:bodyPr>
            <a:normAutofit fontScale="90000"/>
          </a:bodyPr>
          <a:lstStyle/>
          <a:p>
            <a:pPr>
              <a:defRPr/>
            </a:pPr>
            <a:r>
              <a:rPr lang="en-GB" sz="4400" dirty="0"/>
              <a:t> </a:t>
            </a:r>
            <a:br>
              <a:rPr lang="en-GB" sz="4400" dirty="0"/>
            </a:br>
            <a:r>
              <a:rPr lang="en-GB" sz="4400" dirty="0"/>
              <a:t>Overarching Legislation</a:t>
            </a:r>
            <a:br>
              <a:rPr lang="en-GB" altLang="en-US" sz="4400" dirty="0"/>
            </a:br>
            <a:endParaRPr lang="en-GB" dirty="0"/>
          </a:p>
        </p:txBody>
      </p:sp>
      <p:sp>
        <p:nvSpPr>
          <p:cNvPr id="4" name="Slide Number Placeholder 3">
            <a:extLst>
              <a:ext uri="{FF2B5EF4-FFF2-40B4-BE49-F238E27FC236}">
                <a16:creationId xmlns:a16="http://schemas.microsoft.com/office/drawing/2014/main" id="{39D61604-2885-46E4-98B8-15CEE5FD5EFB}"/>
              </a:ext>
            </a:extLst>
          </p:cNvPr>
          <p:cNvSpPr>
            <a:spLocks noGrp="1"/>
          </p:cNvSpPr>
          <p:nvPr>
            <p:ph type="sldNum" sz="quarter" idx="12"/>
          </p:nvPr>
        </p:nvSpPr>
        <p:spPr/>
        <p:txBody>
          <a:bodyPr/>
          <a:lstStyle/>
          <a:p>
            <a:pPr>
              <a:defRPr/>
            </a:pPr>
            <a:fld id="{B279AC3C-9A7B-46D6-8EDB-3083219B5F49}" type="slidenum">
              <a:rPr lang="en-GB" altLang="en-US" smtClean="0"/>
              <a:pPr>
                <a:defRPr/>
              </a:pPr>
              <a:t>10</a:t>
            </a:fld>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743F06D-FD67-44E8-9AA1-FBCC7FFE5BD8}"/>
              </a:ext>
            </a:extLst>
          </p:cNvPr>
          <p:cNvSpPr>
            <a:spLocks noGrp="1"/>
          </p:cNvSpPr>
          <p:nvPr>
            <p:ph idx="1"/>
          </p:nvPr>
        </p:nvSpPr>
        <p:spPr>
          <a:xfrm>
            <a:off x="457200" y="1417638"/>
            <a:ext cx="8229600" cy="4525962"/>
          </a:xfrm>
        </p:spPr>
        <p:txBody>
          <a:bodyPr/>
          <a:lstStyle/>
          <a:p>
            <a:pPr marL="109537" indent="0">
              <a:buFont typeface="Wingdings 3" panose="05040102010807070707" pitchFamily="18" charset="2"/>
              <a:buNone/>
              <a:defRPr/>
            </a:pPr>
            <a:r>
              <a:rPr lang="en-GB" sz="2400" dirty="0"/>
              <a:t>Overarching duties:  </a:t>
            </a:r>
          </a:p>
          <a:p>
            <a:pPr marL="109537" indent="0">
              <a:buFont typeface="Wingdings 3" panose="05040102010807070707" pitchFamily="18" charset="2"/>
              <a:buNone/>
              <a:defRPr/>
            </a:pPr>
            <a:r>
              <a:rPr lang="en-GB" sz="2400" dirty="0"/>
              <a:t>A person exercising functions under the Act must have due regard for United Nations Principles for:</a:t>
            </a:r>
          </a:p>
          <a:p>
            <a:pPr>
              <a:defRPr/>
            </a:pPr>
            <a:r>
              <a:rPr lang="en-GB" sz="2400" dirty="0"/>
              <a:t>Older Persons</a:t>
            </a:r>
          </a:p>
          <a:p>
            <a:pPr>
              <a:defRPr/>
            </a:pPr>
            <a:r>
              <a:rPr lang="en-GB" sz="2400" dirty="0"/>
              <a:t>Rights of the Child</a:t>
            </a:r>
          </a:p>
          <a:p>
            <a:pPr>
              <a:defRPr/>
            </a:pPr>
            <a:r>
              <a:rPr lang="en-GB" sz="2400" dirty="0"/>
              <a:t>Rights of Disabled People</a:t>
            </a:r>
          </a:p>
          <a:p>
            <a:pPr>
              <a:defRPr/>
            </a:pPr>
            <a:r>
              <a:rPr lang="en-GB" sz="2400" dirty="0"/>
              <a:t>Public authorities must not act in a way that is incompatible with rights under the European Convention on Human Rights (Code of Practice: Part 2 of the Act)</a:t>
            </a:r>
          </a:p>
          <a:p>
            <a:pPr>
              <a:defRPr/>
            </a:pPr>
            <a:r>
              <a:rPr lang="en-GB" sz="2400" dirty="0"/>
              <a:t>These need to be understood in terms of absolute rights, limited rights or qualified rights</a:t>
            </a:r>
          </a:p>
          <a:p>
            <a:pPr>
              <a:defRPr/>
            </a:pPr>
            <a:endParaRPr lang="en-GB" dirty="0"/>
          </a:p>
        </p:txBody>
      </p:sp>
      <p:sp>
        <p:nvSpPr>
          <p:cNvPr id="3" name="Title 2">
            <a:extLst>
              <a:ext uri="{FF2B5EF4-FFF2-40B4-BE49-F238E27FC236}">
                <a16:creationId xmlns:a16="http://schemas.microsoft.com/office/drawing/2014/main" id="{B0741E50-39A2-47BA-A9D1-80200E11F1DE}"/>
              </a:ext>
            </a:extLst>
          </p:cNvPr>
          <p:cNvSpPr>
            <a:spLocks noGrp="1"/>
          </p:cNvSpPr>
          <p:nvPr>
            <p:ph type="title"/>
          </p:nvPr>
        </p:nvSpPr>
        <p:spPr/>
        <p:txBody>
          <a:bodyPr>
            <a:normAutofit fontScale="90000"/>
          </a:bodyPr>
          <a:lstStyle/>
          <a:p>
            <a:pPr algn="ctr">
              <a:defRPr/>
            </a:pPr>
            <a:r>
              <a:rPr lang="en-GB" dirty="0"/>
              <a:t>Social Services and Well Being (Wales) Act: Human Rights</a:t>
            </a:r>
          </a:p>
        </p:txBody>
      </p:sp>
      <p:sp>
        <p:nvSpPr>
          <p:cNvPr id="4" name="Slide Number Placeholder 3">
            <a:extLst>
              <a:ext uri="{FF2B5EF4-FFF2-40B4-BE49-F238E27FC236}">
                <a16:creationId xmlns:a16="http://schemas.microsoft.com/office/drawing/2014/main" id="{2840747E-4D50-46C9-937E-FC37209DE6DB}"/>
              </a:ext>
            </a:extLst>
          </p:cNvPr>
          <p:cNvSpPr>
            <a:spLocks noGrp="1"/>
          </p:cNvSpPr>
          <p:nvPr>
            <p:ph type="sldNum" sz="quarter" idx="12"/>
          </p:nvPr>
        </p:nvSpPr>
        <p:spPr/>
        <p:txBody>
          <a:bodyPr/>
          <a:lstStyle/>
          <a:p>
            <a:pPr>
              <a:defRPr/>
            </a:pPr>
            <a:fld id="{B279AC3C-9A7B-46D6-8EDB-3083219B5F49}" type="slidenum">
              <a:rPr lang="en-GB" altLang="en-US" smtClean="0"/>
              <a:pPr>
                <a:defRPr/>
              </a:pPr>
              <a:t>11</a:t>
            </a:fld>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D23A155-AEEA-44EE-8AEF-C1EC8A50B8A0}"/>
              </a:ext>
            </a:extLst>
          </p:cNvPr>
          <p:cNvSpPr>
            <a:spLocks noGrp="1"/>
          </p:cNvSpPr>
          <p:nvPr>
            <p:ph idx="1"/>
          </p:nvPr>
        </p:nvSpPr>
        <p:spPr>
          <a:xfrm>
            <a:off x="457200" y="1268413"/>
            <a:ext cx="8229600" cy="4738687"/>
          </a:xfrm>
        </p:spPr>
        <p:txBody>
          <a:bodyPr/>
          <a:lstStyle/>
          <a:p>
            <a:pPr>
              <a:defRPr/>
            </a:pPr>
            <a:r>
              <a:rPr lang="en-GB" sz="1800" dirty="0"/>
              <a:t>Social Services &amp; Health are devolved to Welsh Government</a:t>
            </a:r>
          </a:p>
          <a:p>
            <a:pPr>
              <a:defRPr/>
            </a:pPr>
            <a:r>
              <a:rPr lang="en-GB" sz="1800" dirty="0"/>
              <a:t>The Social Services and Well Being Act (Wales) 2014 embeds principles of UNCRC 1989 into its own laws, Wales is the first and only country in UK to do this : </a:t>
            </a:r>
          </a:p>
          <a:p>
            <a:pPr>
              <a:defRPr/>
            </a:pPr>
            <a:r>
              <a:rPr lang="en-GB" sz="1800" dirty="0"/>
              <a:t>It includes:</a:t>
            </a:r>
          </a:p>
          <a:p>
            <a:pPr lvl="1">
              <a:buFont typeface="Arial" panose="020B0604020202020204" pitchFamily="34" charset="0"/>
              <a:buChar char="•"/>
              <a:defRPr/>
            </a:pPr>
            <a:r>
              <a:rPr lang="en-GB" sz="1800" dirty="0"/>
              <a:t>protection from abuse</a:t>
            </a:r>
          </a:p>
          <a:p>
            <a:pPr lvl="1">
              <a:buFont typeface="Arial" panose="020B0604020202020204" pitchFamily="34" charset="0"/>
              <a:buChar char="•"/>
              <a:defRPr/>
            </a:pPr>
            <a:r>
              <a:rPr lang="en-GB" sz="1800" dirty="0"/>
              <a:t>express views and have them listened to</a:t>
            </a:r>
          </a:p>
          <a:p>
            <a:pPr lvl="1">
              <a:buFont typeface="Arial" panose="020B0604020202020204" pitchFamily="34" charset="0"/>
              <a:buChar char="•"/>
              <a:defRPr/>
            </a:pPr>
            <a:r>
              <a:rPr lang="en-GB" sz="1800" dirty="0"/>
              <a:t>care and services if living away from home.</a:t>
            </a:r>
          </a:p>
          <a:p>
            <a:pPr>
              <a:defRPr/>
            </a:pPr>
            <a:r>
              <a:rPr lang="en-GB" sz="1800" dirty="0"/>
              <a:t>Rights of Children and Young Persons (Wales) Measure 2011 imposes a duty upon the Welsh Ministers and the First Minister to have due regard to the rights and obligations in the UNCRC when making decisions of a strategic nature. </a:t>
            </a:r>
          </a:p>
          <a:p>
            <a:pPr marL="182563" indent="-182563">
              <a:defRPr/>
            </a:pPr>
            <a:r>
              <a:rPr lang="en-GB" sz="1800" dirty="0"/>
              <a:t>Codes of Practice (Wales) specific to MCA and MHA</a:t>
            </a:r>
          </a:p>
          <a:p>
            <a:pPr>
              <a:defRPr/>
            </a:pPr>
            <a:r>
              <a:rPr lang="en-GB" sz="1800" dirty="0"/>
              <a:t>  First Children’s Commissioner in UK</a:t>
            </a:r>
          </a:p>
          <a:p>
            <a:pPr>
              <a:defRPr/>
            </a:pPr>
            <a:r>
              <a:rPr lang="en-GB" sz="1800" dirty="0"/>
              <a:t>  Older Person’s Commissioner</a:t>
            </a:r>
          </a:p>
          <a:p>
            <a:pPr>
              <a:defRPr/>
            </a:pPr>
            <a:r>
              <a:rPr lang="en-GB" altLang="en-US" sz="1800" dirty="0"/>
              <a:t>  UN Convention of Human rights</a:t>
            </a:r>
            <a:endParaRPr lang="en-GB" sz="1800" dirty="0"/>
          </a:p>
          <a:p>
            <a:pPr>
              <a:defRPr/>
            </a:pPr>
            <a:endParaRPr lang="en-GB" dirty="0"/>
          </a:p>
        </p:txBody>
      </p:sp>
      <p:sp>
        <p:nvSpPr>
          <p:cNvPr id="3" name="Title 2">
            <a:extLst>
              <a:ext uri="{FF2B5EF4-FFF2-40B4-BE49-F238E27FC236}">
                <a16:creationId xmlns:a16="http://schemas.microsoft.com/office/drawing/2014/main" id="{EBE5F8DD-BBEE-4F28-B972-2DCD3C5F655E}"/>
              </a:ext>
            </a:extLst>
          </p:cNvPr>
          <p:cNvSpPr>
            <a:spLocks noGrp="1"/>
          </p:cNvSpPr>
          <p:nvPr>
            <p:ph type="title"/>
          </p:nvPr>
        </p:nvSpPr>
        <p:spPr/>
        <p:txBody>
          <a:bodyPr>
            <a:normAutofit fontScale="90000"/>
          </a:bodyPr>
          <a:lstStyle/>
          <a:p>
            <a:pPr algn="ctr">
              <a:defRPr/>
            </a:pPr>
            <a:br>
              <a:rPr lang="en-GB" sz="4400" dirty="0"/>
            </a:br>
            <a:r>
              <a:rPr lang="en-GB" sz="4400" dirty="0"/>
              <a:t>Wales in Context</a:t>
            </a:r>
            <a:br>
              <a:rPr lang="en-GB" sz="4400" dirty="0"/>
            </a:br>
            <a:endParaRPr lang="en-GB" dirty="0"/>
          </a:p>
        </p:txBody>
      </p:sp>
      <p:pic>
        <p:nvPicPr>
          <p:cNvPr id="31748" name="Picture 3">
            <a:extLst>
              <a:ext uri="{FF2B5EF4-FFF2-40B4-BE49-F238E27FC236}">
                <a16:creationId xmlns:a16="http://schemas.microsoft.com/office/drawing/2014/main" id="{C87FB7A0-EC7F-4705-900C-ADA36CB4ED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5084763"/>
            <a:ext cx="129222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635A6BBF-D7A4-4018-9F86-64C01C2494C6}"/>
              </a:ext>
            </a:extLst>
          </p:cNvPr>
          <p:cNvSpPr>
            <a:spLocks noGrp="1"/>
          </p:cNvSpPr>
          <p:nvPr>
            <p:ph type="sldNum" sz="quarter" idx="12"/>
          </p:nvPr>
        </p:nvSpPr>
        <p:spPr/>
        <p:txBody>
          <a:bodyPr/>
          <a:lstStyle/>
          <a:p>
            <a:pPr>
              <a:defRPr/>
            </a:pPr>
            <a:fld id="{B279AC3C-9A7B-46D6-8EDB-3083219B5F49}" type="slidenum">
              <a:rPr lang="en-GB" altLang="en-US" smtClean="0"/>
              <a:pPr>
                <a:defRPr/>
              </a:pPr>
              <a:t>12</a:t>
            </a:fld>
            <a:endParaRPr lang="en-GB"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a:extLst>
              <a:ext uri="{FF2B5EF4-FFF2-40B4-BE49-F238E27FC236}">
                <a16:creationId xmlns:a16="http://schemas.microsoft.com/office/drawing/2014/main" id="{8BF92DAB-B1D5-4373-980B-EBFF3594D6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836613"/>
            <a:ext cx="5321300" cy="399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a:extLst>
              <a:ext uri="{FF2B5EF4-FFF2-40B4-BE49-F238E27FC236}">
                <a16:creationId xmlns:a16="http://schemas.microsoft.com/office/drawing/2014/main" id="{96CAD133-A8B5-43D0-A2C5-E0DCD15E14CF}"/>
              </a:ext>
            </a:extLst>
          </p:cNvPr>
          <p:cNvSpPr txBox="1">
            <a:spLocks/>
          </p:cNvSpPr>
          <p:nvPr/>
        </p:nvSpPr>
        <p:spPr>
          <a:xfrm>
            <a:off x="468313" y="333375"/>
            <a:ext cx="8229600" cy="647700"/>
          </a:xfrm>
          <a:prstGeom prst="rect">
            <a:avLst/>
          </a:prstGeom>
        </p:spPr>
        <p:txBody>
          <a:bodyPr/>
          <a:lstStyle/>
          <a:p>
            <a:pPr algn="ctr" eaLnBrk="1" fontAlgn="auto" hangingPunct="1">
              <a:spcAft>
                <a:spcPts val="0"/>
              </a:spcAft>
              <a:defRPr/>
            </a:pPr>
            <a:r>
              <a:rPr lang="en-GB" altLang="en-US" sz="4000" dirty="0">
                <a:latin typeface="+mj-lt"/>
                <a:ea typeface="+mj-ea"/>
                <a:cs typeface="+mj-cs"/>
              </a:rPr>
              <a:t>Tensions &amp; Conflicts</a:t>
            </a:r>
          </a:p>
        </p:txBody>
      </p:sp>
      <p:sp>
        <p:nvSpPr>
          <p:cNvPr id="4" name="Title 1">
            <a:extLst>
              <a:ext uri="{FF2B5EF4-FFF2-40B4-BE49-F238E27FC236}">
                <a16:creationId xmlns:a16="http://schemas.microsoft.com/office/drawing/2014/main" id="{2918850B-604E-4758-9E81-B5771A627016}"/>
              </a:ext>
            </a:extLst>
          </p:cNvPr>
          <p:cNvSpPr txBox="1">
            <a:spLocks/>
          </p:cNvSpPr>
          <p:nvPr/>
        </p:nvSpPr>
        <p:spPr>
          <a:xfrm>
            <a:off x="5508625" y="2205038"/>
            <a:ext cx="3419475" cy="2016125"/>
          </a:xfrm>
          <a:prstGeom prst="rect">
            <a:avLst/>
          </a:prstGeom>
        </p:spPr>
        <p:txBody>
          <a:bodyPr/>
          <a:lstStyle/>
          <a:p>
            <a:pPr algn="ctr" eaLnBrk="1" fontAlgn="auto" hangingPunct="1">
              <a:spcAft>
                <a:spcPts val="0"/>
              </a:spcAft>
              <a:defRPr/>
            </a:pPr>
            <a:r>
              <a:rPr lang="en-GB" altLang="en-US" sz="2400" dirty="0">
                <a:latin typeface="+mj-lt"/>
                <a:ea typeface="+mj-ea"/>
                <a:cs typeface="+mj-cs"/>
              </a:rPr>
              <a:t>Tensions often arise between legal and social work values</a:t>
            </a:r>
          </a:p>
        </p:txBody>
      </p:sp>
      <p:sp>
        <p:nvSpPr>
          <p:cNvPr id="2" name="Slide Number Placeholder 1">
            <a:extLst>
              <a:ext uri="{FF2B5EF4-FFF2-40B4-BE49-F238E27FC236}">
                <a16:creationId xmlns:a16="http://schemas.microsoft.com/office/drawing/2014/main" id="{F35E2BAE-578C-4549-852B-143A0258C5F7}"/>
              </a:ext>
            </a:extLst>
          </p:cNvPr>
          <p:cNvSpPr>
            <a:spLocks noGrp="1"/>
          </p:cNvSpPr>
          <p:nvPr>
            <p:ph type="sldNum" sz="quarter" idx="12"/>
          </p:nvPr>
        </p:nvSpPr>
        <p:spPr/>
        <p:txBody>
          <a:bodyPr/>
          <a:lstStyle/>
          <a:p>
            <a:pPr>
              <a:defRPr/>
            </a:pPr>
            <a:fld id="{35C4F87B-F36D-447A-8825-078E3DA06B1A}" type="slidenum">
              <a:rPr lang="en-US" altLang="en-US" smtClean="0"/>
              <a:pPr>
                <a:defRPr/>
              </a:pPr>
              <a:t>13</a:t>
            </a:fld>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1">
            <a:extLst>
              <a:ext uri="{FF2B5EF4-FFF2-40B4-BE49-F238E27FC236}">
                <a16:creationId xmlns:a16="http://schemas.microsoft.com/office/drawing/2014/main" id="{E5F1370F-1DD6-437A-ADF1-80E2D0F9CA70}"/>
              </a:ext>
            </a:extLst>
          </p:cNvPr>
          <p:cNvSpPr>
            <a:spLocks noGrp="1"/>
          </p:cNvSpPr>
          <p:nvPr>
            <p:ph idx="1"/>
          </p:nvPr>
        </p:nvSpPr>
        <p:spPr>
          <a:xfrm>
            <a:off x="457200" y="1989138"/>
            <a:ext cx="8229600" cy="4017962"/>
          </a:xfrm>
        </p:spPr>
        <p:txBody>
          <a:bodyPr/>
          <a:lstStyle/>
          <a:p>
            <a:r>
              <a:rPr lang="en-GB" altLang="en-US"/>
              <a:t>In small groups identify and discuss some of the potential </a:t>
            </a:r>
            <a:r>
              <a:rPr lang="en-GB" altLang="en-US" b="1"/>
              <a:t>tensions and conflicts </a:t>
            </a:r>
            <a:r>
              <a:rPr lang="en-GB" altLang="en-US"/>
              <a:t>inherent in using legislation in your area of practice (these may include conflicts of interest, clashes of values and the impact of legislation on the individuals we work with and their families and/or carers)</a:t>
            </a:r>
          </a:p>
        </p:txBody>
      </p:sp>
      <p:sp>
        <p:nvSpPr>
          <p:cNvPr id="3" name="Title 2">
            <a:extLst>
              <a:ext uri="{FF2B5EF4-FFF2-40B4-BE49-F238E27FC236}">
                <a16:creationId xmlns:a16="http://schemas.microsoft.com/office/drawing/2014/main" id="{EC7D36EC-10B4-4BF5-80EC-42FD44A6BDBA}"/>
              </a:ext>
            </a:extLst>
          </p:cNvPr>
          <p:cNvSpPr>
            <a:spLocks noGrp="1"/>
          </p:cNvSpPr>
          <p:nvPr>
            <p:ph type="title"/>
          </p:nvPr>
        </p:nvSpPr>
        <p:spPr/>
        <p:txBody>
          <a:bodyPr/>
          <a:lstStyle/>
          <a:p>
            <a:pPr algn="ctr">
              <a:defRPr/>
            </a:pPr>
            <a:r>
              <a:rPr lang="en-GB" dirty="0"/>
              <a:t>Exercise</a:t>
            </a:r>
          </a:p>
        </p:txBody>
      </p:sp>
      <p:sp>
        <p:nvSpPr>
          <p:cNvPr id="2" name="Slide Number Placeholder 1">
            <a:extLst>
              <a:ext uri="{FF2B5EF4-FFF2-40B4-BE49-F238E27FC236}">
                <a16:creationId xmlns:a16="http://schemas.microsoft.com/office/drawing/2014/main" id="{EC094B72-896F-4DF8-B741-0DAB3BE5E815}"/>
              </a:ext>
            </a:extLst>
          </p:cNvPr>
          <p:cNvSpPr>
            <a:spLocks noGrp="1"/>
          </p:cNvSpPr>
          <p:nvPr>
            <p:ph type="sldNum" sz="quarter" idx="12"/>
          </p:nvPr>
        </p:nvSpPr>
        <p:spPr/>
        <p:txBody>
          <a:bodyPr/>
          <a:lstStyle/>
          <a:p>
            <a:pPr>
              <a:defRPr/>
            </a:pPr>
            <a:fld id="{B279AC3C-9A7B-46D6-8EDB-3083219B5F49}" type="slidenum">
              <a:rPr lang="en-GB" altLang="en-US" smtClean="0"/>
              <a:pPr>
                <a:defRPr/>
              </a:pPr>
              <a:t>14</a:t>
            </a:fld>
            <a:endParaRPr lang="en-GB"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5A611-B316-4DDB-805C-603A36FAE128}"/>
              </a:ext>
            </a:extLst>
          </p:cNvPr>
          <p:cNvSpPr txBox="1">
            <a:spLocks/>
          </p:cNvSpPr>
          <p:nvPr/>
        </p:nvSpPr>
        <p:spPr>
          <a:xfrm>
            <a:off x="468313" y="333375"/>
            <a:ext cx="8218487" cy="574675"/>
          </a:xfrm>
          <a:prstGeom prst="rect">
            <a:avLst/>
          </a:prstGeom>
        </p:spPr>
        <p:txBody>
          <a:bodyPr/>
          <a:lstStyle/>
          <a:p>
            <a:pPr algn="ctr" eaLnBrk="1" fontAlgn="auto" hangingPunct="1">
              <a:spcAft>
                <a:spcPts val="0"/>
              </a:spcAft>
              <a:defRPr/>
            </a:pPr>
            <a:r>
              <a:rPr lang="en-GB" altLang="en-US" sz="4000" dirty="0">
                <a:latin typeface="+mj-lt"/>
                <a:ea typeface="+mj-ea"/>
                <a:cs typeface="+mj-cs"/>
              </a:rPr>
              <a:t>Tensions &amp; Conflicts</a:t>
            </a:r>
          </a:p>
        </p:txBody>
      </p:sp>
      <p:sp>
        <p:nvSpPr>
          <p:cNvPr id="3" name="Content Placeholder 4">
            <a:extLst>
              <a:ext uri="{FF2B5EF4-FFF2-40B4-BE49-F238E27FC236}">
                <a16:creationId xmlns:a16="http://schemas.microsoft.com/office/drawing/2014/main" id="{025B7C9C-FFA0-47C2-BCEE-D4126A91F8A7}"/>
              </a:ext>
            </a:extLst>
          </p:cNvPr>
          <p:cNvSpPr txBox="1">
            <a:spLocks/>
          </p:cNvSpPr>
          <p:nvPr/>
        </p:nvSpPr>
        <p:spPr>
          <a:xfrm>
            <a:off x="457200" y="1125538"/>
            <a:ext cx="8218488" cy="3959225"/>
          </a:xfrm>
          <a:prstGeom prst="rect">
            <a:avLst/>
          </a:prstGeom>
        </p:spPr>
        <p:txBody>
          <a:bodyPr/>
          <a:lstStyle/>
          <a:p>
            <a:pPr eaLnBrk="1" fontAlgn="auto" hangingPunct="1">
              <a:spcBef>
                <a:spcPct val="20000"/>
              </a:spcBef>
              <a:spcAft>
                <a:spcPts val="0"/>
              </a:spcAft>
              <a:buFont typeface="Wingdings" pitchFamily="2" charset="2"/>
              <a:buNone/>
              <a:defRPr/>
            </a:pPr>
            <a:r>
              <a:rPr lang="en-GB" altLang="en-US" sz="2000" dirty="0"/>
              <a:t>Social workers working in a legal context will be faced with dilemmas:</a:t>
            </a:r>
            <a:br>
              <a:rPr lang="en-GB" altLang="en-US" sz="2000" dirty="0"/>
            </a:br>
            <a:br>
              <a:rPr lang="en-GB" altLang="en-US" sz="2000" dirty="0"/>
            </a:br>
            <a:r>
              <a:rPr lang="en-GB" altLang="en-US" sz="2000" dirty="0"/>
              <a:t>* Independence v Dependence;</a:t>
            </a:r>
            <a:br>
              <a:rPr lang="en-GB" altLang="en-US" sz="2000" dirty="0"/>
            </a:br>
            <a:r>
              <a:rPr lang="en-GB" altLang="en-US" sz="2000" dirty="0"/>
              <a:t>* Intervention v Laissez Faire;</a:t>
            </a:r>
            <a:br>
              <a:rPr lang="en-GB" altLang="en-US" sz="2000" dirty="0"/>
            </a:br>
            <a:r>
              <a:rPr lang="en-GB" altLang="en-US" sz="2000" dirty="0"/>
              <a:t>* Authority v Partnership (co-production);</a:t>
            </a:r>
            <a:br>
              <a:rPr lang="en-GB" altLang="en-US" sz="2000" dirty="0"/>
            </a:br>
            <a:r>
              <a:rPr lang="en-GB" altLang="en-US" sz="2000" dirty="0"/>
              <a:t>* Conflicting Rights;</a:t>
            </a:r>
            <a:br>
              <a:rPr lang="en-GB" altLang="en-US" sz="2000" dirty="0"/>
            </a:br>
            <a:r>
              <a:rPr lang="en-GB" altLang="en-US" sz="2000" dirty="0"/>
              <a:t>* The need to protect v the need to promote rights</a:t>
            </a:r>
            <a:br>
              <a:rPr lang="en-GB" altLang="en-US" sz="2000" dirty="0"/>
            </a:br>
            <a:r>
              <a:rPr lang="en-GB" altLang="en-US" sz="2000" dirty="0"/>
              <a:t>The law sets boundaries:  in relation to POWER and DUTIES</a:t>
            </a:r>
          </a:p>
          <a:p>
            <a:pPr eaLnBrk="1" fontAlgn="auto" hangingPunct="1">
              <a:spcBef>
                <a:spcPct val="20000"/>
              </a:spcBef>
              <a:spcAft>
                <a:spcPts val="0"/>
              </a:spcAft>
              <a:buFont typeface="Wingdings" pitchFamily="2" charset="2"/>
              <a:buNone/>
              <a:defRPr/>
            </a:pPr>
            <a:r>
              <a:rPr lang="en-GB" altLang="en-US" sz="2000" dirty="0"/>
              <a:t>The SSWBA Code of Practice can be useful to explore these issues however ensure they are read in conjunction with the Regulations of the Act</a:t>
            </a:r>
            <a:br>
              <a:rPr lang="en-GB" altLang="en-US" sz="2000" dirty="0"/>
            </a:br>
            <a:r>
              <a:rPr lang="en-GB" altLang="en-US" sz="2000" b="1" dirty="0"/>
              <a:t>Social workers need to know and understand these</a:t>
            </a:r>
            <a:br>
              <a:rPr lang="en-GB" altLang="en-US" sz="2000" dirty="0"/>
            </a:br>
            <a:endParaRPr lang="en-GB" altLang="en-US" sz="2000" dirty="0"/>
          </a:p>
          <a:p>
            <a:pPr eaLnBrk="1" fontAlgn="auto" hangingPunct="1">
              <a:spcBef>
                <a:spcPct val="20000"/>
              </a:spcBef>
              <a:spcAft>
                <a:spcPts val="0"/>
              </a:spcAft>
              <a:buFont typeface="Wingdings" pitchFamily="2" charset="2"/>
              <a:buNone/>
              <a:defRPr/>
            </a:pPr>
            <a:endParaRPr lang="en-GB" altLang="en-US" sz="2000" dirty="0">
              <a:latin typeface="+mn-lt"/>
              <a:cs typeface="+mn-cs"/>
            </a:endParaRPr>
          </a:p>
        </p:txBody>
      </p:sp>
      <p:sp>
        <p:nvSpPr>
          <p:cNvPr id="4" name="Slide Number Placeholder 3">
            <a:extLst>
              <a:ext uri="{FF2B5EF4-FFF2-40B4-BE49-F238E27FC236}">
                <a16:creationId xmlns:a16="http://schemas.microsoft.com/office/drawing/2014/main" id="{2CDE0937-441E-4805-915B-0132B84E4E8D}"/>
              </a:ext>
            </a:extLst>
          </p:cNvPr>
          <p:cNvSpPr>
            <a:spLocks noGrp="1"/>
          </p:cNvSpPr>
          <p:nvPr>
            <p:ph type="sldNum" sz="quarter" idx="12"/>
          </p:nvPr>
        </p:nvSpPr>
        <p:spPr/>
        <p:txBody>
          <a:bodyPr/>
          <a:lstStyle/>
          <a:p>
            <a:pPr>
              <a:defRPr/>
            </a:pPr>
            <a:fld id="{35C4F87B-F36D-447A-8825-078E3DA06B1A}" type="slidenum">
              <a:rPr lang="en-US" altLang="en-US" smtClean="0"/>
              <a:pPr>
                <a:defRPr/>
              </a:pPr>
              <a:t>15</a:t>
            </a:fld>
            <a:endParaRPr lang="en-US"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DFA9AC5-C7B6-47FD-89E7-4F15F6D9D50C}"/>
              </a:ext>
            </a:extLst>
          </p:cNvPr>
          <p:cNvSpPr txBox="1">
            <a:spLocks/>
          </p:cNvSpPr>
          <p:nvPr/>
        </p:nvSpPr>
        <p:spPr>
          <a:xfrm>
            <a:off x="539750" y="2205038"/>
            <a:ext cx="8229600" cy="2189162"/>
          </a:xfrm>
          <a:prstGeom prst="rect">
            <a:avLst/>
          </a:prstGeom>
        </p:spPr>
        <p:txBody>
          <a:bodyPr>
            <a:normAutofit/>
          </a:bodyPr>
          <a:lstStyle/>
          <a:p>
            <a:pPr algn="ctr" eaLnBrk="1" fontAlgn="auto" hangingPunct="1">
              <a:spcBef>
                <a:spcPct val="20000"/>
              </a:spcBef>
              <a:spcAft>
                <a:spcPts val="0"/>
              </a:spcAft>
              <a:buFont typeface="Wingdings" pitchFamily="2" charset="2"/>
              <a:buNone/>
              <a:defRPr/>
            </a:pPr>
            <a:r>
              <a:rPr lang="en-GB" sz="2800" dirty="0">
                <a:latin typeface="+mn-lt"/>
                <a:cs typeface="+mn-cs"/>
              </a:rPr>
              <a:t>It is important to remember the law is constantly changing and it is your responsibility to ensure knowledge is up to date and correct.</a:t>
            </a:r>
          </a:p>
        </p:txBody>
      </p:sp>
      <p:sp>
        <p:nvSpPr>
          <p:cNvPr id="3" name="Title 1">
            <a:extLst>
              <a:ext uri="{FF2B5EF4-FFF2-40B4-BE49-F238E27FC236}">
                <a16:creationId xmlns:a16="http://schemas.microsoft.com/office/drawing/2014/main" id="{47FEF42F-8E82-4159-B969-C59B30D43B85}"/>
              </a:ext>
            </a:extLst>
          </p:cNvPr>
          <p:cNvSpPr txBox="1">
            <a:spLocks/>
          </p:cNvSpPr>
          <p:nvPr/>
        </p:nvSpPr>
        <p:spPr>
          <a:xfrm>
            <a:off x="468313" y="981075"/>
            <a:ext cx="8229600" cy="706438"/>
          </a:xfrm>
          <a:prstGeom prst="rect">
            <a:avLst/>
          </a:prstGeom>
        </p:spPr>
        <p:txBody>
          <a:bodyPr>
            <a:normAutofit/>
          </a:bodyPr>
          <a:lstStyle/>
          <a:p>
            <a:pPr algn="ctr" eaLnBrk="1" fontAlgn="auto" hangingPunct="1">
              <a:spcAft>
                <a:spcPts val="0"/>
              </a:spcAft>
              <a:defRPr/>
            </a:pPr>
            <a:r>
              <a:rPr lang="en-GB" sz="4000" dirty="0">
                <a:latin typeface="+mj-lt"/>
                <a:ea typeface="+mj-ea"/>
                <a:cs typeface="+mj-cs"/>
              </a:rPr>
              <a:t>Social Work Responsibilities</a:t>
            </a:r>
          </a:p>
        </p:txBody>
      </p:sp>
      <p:sp>
        <p:nvSpPr>
          <p:cNvPr id="4" name="Slide Number Placeholder 3">
            <a:extLst>
              <a:ext uri="{FF2B5EF4-FFF2-40B4-BE49-F238E27FC236}">
                <a16:creationId xmlns:a16="http://schemas.microsoft.com/office/drawing/2014/main" id="{C261DD32-9E05-410D-801C-EA81C293085A}"/>
              </a:ext>
            </a:extLst>
          </p:cNvPr>
          <p:cNvSpPr>
            <a:spLocks noGrp="1"/>
          </p:cNvSpPr>
          <p:nvPr>
            <p:ph type="sldNum" sz="quarter" idx="12"/>
          </p:nvPr>
        </p:nvSpPr>
        <p:spPr/>
        <p:txBody>
          <a:bodyPr/>
          <a:lstStyle/>
          <a:p>
            <a:pPr>
              <a:defRPr/>
            </a:pPr>
            <a:fld id="{35C4F87B-F36D-447A-8825-078E3DA06B1A}" type="slidenum">
              <a:rPr lang="en-US" altLang="en-US" smtClean="0"/>
              <a:pPr>
                <a:defRPr/>
              </a:pPr>
              <a:t>16</a:t>
            </a:fld>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1">
            <a:extLst>
              <a:ext uri="{FF2B5EF4-FFF2-40B4-BE49-F238E27FC236}">
                <a16:creationId xmlns:a16="http://schemas.microsoft.com/office/drawing/2014/main" id="{60E963B6-1917-4115-9C2D-8FA84C581C1B}"/>
              </a:ext>
            </a:extLst>
          </p:cNvPr>
          <p:cNvSpPr>
            <a:spLocks noGrp="1"/>
          </p:cNvSpPr>
          <p:nvPr>
            <p:ph idx="1"/>
          </p:nvPr>
        </p:nvSpPr>
        <p:spPr/>
        <p:txBody>
          <a:bodyPr/>
          <a:lstStyle/>
          <a:p>
            <a:pPr marL="107950" indent="0" algn="ctr">
              <a:buFont typeface="Wingdings 3" panose="05040102010807070707" pitchFamily="18" charset="2"/>
              <a:buNone/>
            </a:pPr>
            <a:r>
              <a:rPr lang="en-GB" altLang="en-US" sz="5400"/>
              <a:t>Safeguarding</a:t>
            </a:r>
          </a:p>
          <a:p>
            <a:pPr marL="107950" indent="0" algn="ctr">
              <a:buFont typeface="Wingdings 3" panose="05040102010807070707" pitchFamily="18" charset="2"/>
              <a:buNone/>
            </a:pPr>
            <a:r>
              <a:rPr lang="en-GB" altLang="en-US" sz="5400"/>
              <a:t>Task 3</a:t>
            </a:r>
          </a:p>
          <a:p>
            <a:pPr marL="107950" indent="0" algn="ctr">
              <a:buFont typeface="Wingdings 3" panose="05040102010807070707" pitchFamily="18" charset="2"/>
              <a:buNone/>
            </a:pPr>
            <a:r>
              <a:rPr lang="en-GB" altLang="en-US" sz="3600"/>
              <a:t>Portfolio Section 4</a:t>
            </a:r>
          </a:p>
        </p:txBody>
      </p:sp>
      <p:sp>
        <p:nvSpPr>
          <p:cNvPr id="3" name="Title 2">
            <a:extLst>
              <a:ext uri="{FF2B5EF4-FFF2-40B4-BE49-F238E27FC236}">
                <a16:creationId xmlns:a16="http://schemas.microsoft.com/office/drawing/2014/main" id="{622D7754-1FDE-4A0B-912C-0DA2D02C782F}"/>
              </a:ext>
            </a:extLst>
          </p:cNvPr>
          <p:cNvSpPr>
            <a:spLocks noGrp="1"/>
          </p:cNvSpPr>
          <p:nvPr>
            <p:ph type="title"/>
          </p:nvPr>
        </p:nvSpPr>
        <p:spPr/>
        <p:txBody>
          <a:bodyPr/>
          <a:lstStyle/>
          <a:p>
            <a:pPr>
              <a:defRPr/>
            </a:pPr>
            <a:endParaRPr lang="en-GB" dirty="0"/>
          </a:p>
        </p:txBody>
      </p:sp>
      <p:pic>
        <p:nvPicPr>
          <p:cNvPr id="40964" name="Picture 5" descr="Image result for social worker legislation">
            <a:extLst>
              <a:ext uri="{FF2B5EF4-FFF2-40B4-BE49-F238E27FC236}">
                <a16:creationId xmlns:a16="http://schemas.microsoft.com/office/drawing/2014/main" id="{19797853-B81A-47BD-B429-198F427F74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8038" y="3790950"/>
            <a:ext cx="2663825"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7B013BAB-1330-48CF-9A7B-C0C2609956D5}"/>
              </a:ext>
            </a:extLst>
          </p:cNvPr>
          <p:cNvSpPr>
            <a:spLocks noGrp="1"/>
          </p:cNvSpPr>
          <p:nvPr>
            <p:ph type="sldNum" sz="quarter" idx="12"/>
          </p:nvPr>
        </p:nvSpPr>
        <p:spPr/>
        <p:txBody>
          <a:bodyPr/>
          <a:lstStyle/>
          <a:p>
            <a:pPr>
              <a:defRPr/>
            </a:pPr>
            <a:fld id="{B279AC3C-9A7B-46D6-8EDB-3083219B5F49}" type="slidenum">
              <a:rPr lang="en-GB" altLang="en-US" smtClean="0"/>
              <a:pPr>
                <a:defRPr/>
              </a:pPr>
              <a:t>17</a:t>
            </a:fld>
            <a:endParaRPr lang="en-GB"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1">
            <a:extLst>
              <a:ext uri="{FF2B5EF4-FFF2-40B4-BE49-F238E27FC236}">
                <a16:creationId xmlns:a16="http://schemas.microsoft.com/office/drawing/2014/main" id="{BA31F5F8-095D-4390-8846-41FE4111C25F}"/>
              </a:ext>
            </a:extLst>
          </p:cNvPr>
          <p:cNvSpPr>
            <a:spLocks noGrp="1"/>
          </p:cNvSpPr>
          <p:nvPr>
            <p:ph idx="1"/>
          </p:nvPr>
        </p:nvSpPr>
        <p:spPr>
          <a:xfrm>
            <a:off x="457200" y="1417638"/>
            <a:ext cx="8229600" cy="4589462"/>
          </a:xfrm>
        </p:spPr>
        <p:txBody>
          <a:bodyPr/>
          <a:lstStyle/>
          <a:p>
            <a:pPr marL="107950" indent="0">
              <a:buFont typeface="Wingdings 3" panose="05040102010807070707" pitchFamily="18" charset="2"/>
              <a:buNone/>
              <a:defRPr/>
            </a:pPr>
            <a:r>
              <a:rPr lang="en-GB" altLang="en-US" sz="2400" dirty="0"/>
              <a:t>Demonstrate an understanding of/critically reflect on:</a:t>
            </a:r>
          </a:p>
          <a:p>
            <a:pPr marL="565150" indent="-457200">
              <a:defRPr/>
            </a:pPr>
            <a:r>
              <a:rPr lang="en-GB" altLang="en-US" sz="2400" dirty="0"/>
              <a:t>Current legislation, policy and procedures relevant to your area of social work</a:t>
            </a:r>
          </a:p>
          <a:p>
            <a:pPr marL="565150" indent="-457200">
              <a:defRPr/>
            </a:pPr>
            <a:r>
              <a:rPr lang="en-GB" altLang="en-US" sz="2400" dirty="0"/>
              <a:t>Data protection and information sharing</a:t>
            </a:r>
          </a:p>
          <a:p>
            <a:pPr marL="565150" indent="-457200">
              <a:defRPr/>
            </a:pPr>
            <a:r>
              <a:rPr lang="en-GB" altLang="en-US" sz="2400" dirty="0"/>
              <a:t>Equalities legislation</a:t>
            </a:r>
          </a:p>
          <a:p>
            <a:pPr marL="565150" indent="-457200">
              <a:defRPr/>
            </a:pPr>
            <a:r>
              <a:rPr lang="en-GB" altLang="en-US" sz="2400" dirty="0"/>
              <a:t>Health and safety at work</a:t>
            </a:r>
          </a:p>
          <a:p>
            <a:pPr marL="565150" indent="-457200">
              <a:defRPr/>
            </a:pPr>
            <a:r>
              <a:rPr lang="en-GB" altLang="en-US" sz="2400" dirty="0"/>
              <a:t>Domestic and international law; including Human rights and the UN Convention of Human rights</a:t>
            </a:r>
          </a:p>
          <a:p>
            <a:pPr marL="565150" indent="-457200">
              <a:defRPr/>
            </a:pPr>
            <a:r>
              <a:rPr lang="en-GB" altLang="en-US" sz="2400" dirty="0"/>
              <a:t>Welsh context</a:t>
            </a:r>
          </a:p>
          <a:p>
            <a:pPr marL="565150" indent="-457200">
              <a:defRPr/>
            </a:pPr>
            <a:r>
              <a:rPr lang="en-GB" altLang="en-US" sz="2400" dirty="0"/>
              <a:t>Theories</a:t>
            </a:r>
          </a:p>
        </p:txBody>
      </p:sp>
      <p:sp>
        <p:nvSpPr>
          <p:cNvPr id="3" name="Title 2">
            <a:extLst>
              <a:ext uri="{FF2B5EF4-FFF2-40B4-BE49-F238E27FC236}">
                <a16:creationId xmlns:a16="http://schemas.microsoft.com/office/drawing/2014/main" id="{303C8AA2-EAED-4A19-A247-B3947D228FC3}"/>
              </a:ext>
            </a:extLst>
          </p:cNvPr>
          <p:cNvSpPr>
            <a:spLocks noGrp="1"/>
          </p:cNvSpPr>
          <p:nvPr>
            <p:ph type="title"/>
          </p:nvPr>
        </p:nvSpPr>
        <p:spPr/>
        <p:txBody>
          <a:bodyPr>
            <a:normAutofit fontScale="90000"/>
          </a:bodyPr>
          <a:lstStyle/>
          <a:p>
            <a:pPr algn="ctr">
              <a:defRPr/>
            </a:pPr>
            <a:r>
              <a:rPr lang="en-GB" dirty="0"/>
              <a:t>Requirements- Safeguarding </a:t>
            </a:r>
            <a:br>
              <a:rPr lang="en-GB" dirty="0"/>
            </a:br>
            <a:r>
              <a:rPr lang="en-GB" dirty="0"/>
              <a:t>Task 3</a:t>
            </a:r>
          </a:p>
        </p:txBody>
      </p:sp>
      <p:sp>
        <p:nvSpPr>
          <p:cNvPr id="2" name="Slide Number Placeholder 1">
            <a:extLst>
              <a:ext uri="{FF2B5EF4-FFF2-40B4-BE49-F238E27FC236}">
                <a16:creationId xmlns:a16="http://schemas.microsoft.com/office/drawing/2014/main" id="{6DEE580C-67BC-45E2-86D1-A68E92DB3AC0}"/>
              </a:ext>
            </a:extLst>
          </p:cNvPr>
          <p:cNvSpPr>
            <a:spLocks noGrp="1"/>
          </p:cNvSpPr>
          <p:nvPr>
            <p:ph type="sldNum" sz="quarter" idx="12"/>
          </p:nvPr>
        </p:nvSpPr>
        <p:spPr/>
        <p:txBody>
          <a:bodyPr/>
          <a:lstStyle/>
          <a:p>
            <a:pPr>
              <a:defRPr/>
            </a:pPr>
            <a:fld id="{B279AC3C-9A7B-46D6-8EDB-3083219B5F49}" type="slidenum">
              <a:rPr lang="en-GB" altLang="en-US" smtClean="0"/>
              <a:pPr>
                <a:defRPr/>
              </a:pPr>
              <a:t>18</a:t>
            </a:fld>
            <a:endParaRPr lang="en-GB"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68FC323-FB53-4366-9270-ED6A69FDA2CE}"/>
              </a:ext>
            </a:extLst>
          </p:cNvPr>
          <p:cNvSpPr>
            <a:spLocks noGrp="1"/>
          </p:cNvSpPr>
          <p:nvPr>
            <p:ph type="title"/>
          </p:nvPr>
        </p:nvSpPr>
        <p:spPr>
          <a:xfrm>
            <a:off x="457200" y="273050"/>
            <a:ext cx="8229600" cy="1067719"/>
          </a:xfrm>
        </p:spPr>
        <p:txBody>
          <a:bodyPr>
            <a:normAutofit fontScale="90000"/>
          </a:bodyPr>
          <a:lstStyle/>
          <a:p>
            <a:pPr algn="ctr">
              <a:defRPr/>
            </a:pPr>
            <a:r>
              <a:rPr lang="en-GB" dirty="0"/>
              <a:t>Assessment in Increasingly Complex Situation</a:t>
            </a:r>
          </a:p>
        </p:txBody>
      </p:sp>
      <p:sp>
        <p:nvSpPr>
          <p:cNvPr id="5" name="Content Placeholder 4">
            <a:extLst>
              <a:ext uri="{FF2B5EF4-FFF2-40B4-BE49-F238E27FC236}">
                <a16:creationId xmlns:a16="http://schemas.microsoft.com/office/drawing/2014/main" id="{395E024F-4357-41F5-828D-9835C2ADB70D}"/>
              </a:ext>
            </a:extLst>
          </p:cNvPr>
          <p:cNvSpPr>
            <a:spLocks noGrp="1"/>
          </p:cNvSpPr>
          <p:nvPr>
            <p:ph sz="quarter" idx="2"/>
          </p:nvPr>
        </p:nvSpPr>
        <p:spPr>
          <a:xfrm>
            <a:off x="457200" y="1444625"/>
            <a:ext cx="4040188" cy="3941763"/>
          </a:xfrm>
        </p:spPr>
        <p:txBody>
          <a:bodyPr/>
          <a:lstStyle/>
          <a:p>
            <a:pPr marL="109537" indent="0">
              <a:buFont typeface="Wingdings 3" panose="05040102010807070707" pitchFamily="18" charset="2"/>
              <a:buNone/>
              <a:defRPr/>
            </a:pPr>
            <a:r>
              <a:rPr lang="en-GB" altLang="en-US" sz="2000" dirty="0"/>
              <a:t>The Act puts professional judgment as central to undertaking assessment and meeting needs. </a:t>
            </a:r>
          </a:p>
          <a:p>
            <a:pPr marL="109537" indent="0">
              <a:buFont typeface="Wingdings 3" panose="05040102010807070707" pitchFamily="18" charset="2"/>
              <a:buNone/>
              <a:defRPr/>
            </a:pPr>
            <a:r>
              <a:rPr lang="en-GB" altLang="en-US" sz="2000" dirty="0"/>
              <a:t>The assignment needs to:</a:t>
            </a:r>
          </a:p>
          <a:p>
            <a:pPr>
              <a:defRPr/>
            </a:pPr>
            <a:r>
              <a:rPr lang="en-GB" altLang="en-US" sz="2000" dirty="0"/>
              <a:t>Evidence</a:t>
            </a:r>
            <a:r>
              <a:rPr lang="en-GB" altLang="en-US" sz="2000" b="1" dirty="0"/>
              <a:t> </a:t>
            </a:r>
            <a:r>
              <a:rPr lang="en-GB" altLang="en-US" sz="2000" dirty="0"/>
              <a:t>intervention and application of professional judgement in increasingly complex situations</a:t>
            </a:r>
          </a:p>
          <a:p>
            <a:pPr>
              <a:defRPr/>
            </a:pPr>
            <a:r>
              <a:rPr lang="en-GB" altLang="en-US" sz="2000" dirty="0"/>
              <a:t>Justify decision making in relation to evidence based practice and critically reflect on this  </a:t>
            </a:r>
          </a:p>
          <a:p>
            <a:pPr>
              <a:defRPr/>
            </a:pPr>
            <a:endParaRPr lang="en-GB" dirty="0"/>
          </a:p>
        </p:txBody>
      </p:sp>
      <p:sp>
        <p:nvSpPr>
          <p:cNvPr id="45060" name="Content Placeholder 6">
            <a:extLst>
              <a:ext uri="{FF2B5EF4-FFF2-40B4-BE49-F238E27FC236}">
                <a16:creationId xmlns:a16="http://schemas.microsoft.com/office/drawing/2014/main" id="{5139D112-2889-46B5-84FF-DA1A369056E9}"/>
              </a:ext>
            </a:extLst>
          </p:cNvPr>
          <p:cNvSpPr>
            <a:spLocks noGrp="1"/>
          </p:cNvSpPr>
          <p:nvPr>
            <p:ph sz="quarter" idx="4"/>
          </p:nvPr>
        </p:nvSpPr>
        <p:spPr>
          <a:xfrm>
            <a:off x="4645025" y="1444625"/>
            <a:ext cx="4041775" cy="3941763"/>
          </a:xfrm>
          <a:ln>
            <a:prstDash val="solid"/>
          </a:ln>
          <a:extLst>
            <a:ext uri="{91240B29-F687-4F45-9708-019B960494DF}">
              <a14:hiddenLine xmlns:a14="http://schemas.microsoft.com/office/drawing/2010/main" w="9525">
                <a:solidFill>
                  <a:srgbClr val="000000"/>
                </a:solidFill>
                <a:prstDash val="sysDash"/>
                <a:miter lim="800000"/>
                <a:headEnd/>
                <a:tailEnd/>
              </a14:hiddenLine>
            </a:ext>
          </a:extLst>
        </p:spPr>
        <p:txBody>
          <a:bodyPr/>
          <a:lstStyle/>
          <a:p>
            <a:pPr>
              <a:spcBef>
                <a:spcPct val="0"/>
              </a:spcBef>
            </a:pPr>
            <a:endParaRPr lang="en-GB" altLang="en-US"/>
          </a:p>
        </p:txBody>
      </p:sp>
      <p:graphicFrame>
        <p:nvGraphicFramePr>
          <p:cNvPr id="4" name="Content Placeholder 5">
            <a:extLst>
              <a:ext uri="{FF2B5EF4-FFF2-40B4-BE49-F238E27FC236}">
                <a16:creationId xmlns:a16="http://schemas.microsoft.com/office/drawing/2014/main" id="{BBC4A652-DD5C-473E-9098-3C22372D98F9}"/>
              </a:ext>
            </a:extLst>
          </p:cNvPr>
          <p:cNvGraphicFramePr>
            <a:graphicFrameLocks/>
          </p:cNvGraphicFramePr>
          <p:nvPr/>
        </p:nvGraphicFramePr>
        <p:xfrm>
          <a:off x="4497389" y="1340769"/>
          <a:ext cx="4467100" cy="49685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a:extLst>
              <a:ext uri="{FF2B5EF4-FFF2-40B4-BE49-F238E27FC236}">
                <a16:creationId xmlns:a16="http://schemas.microsoft.com/office/drawing/2014/main" id="{3B867283-F694-41F3-8A1E-60C1CC2DC46B}"/>
              </a:ext>
            </a:extLst>
          </p:cNvPr>
          <p:cNvSpPr>
            <a:spLocks noGrp="1"/>
          </p:cNvSpPr>
          <p:nvPr>
            <p:ph type="sldNum" sz="quarter" idx="12"/>
          </p:nvPr>
        </p:nvSpPr>
        <p:spPr/>
        <p:txBody>
          <a:bodyPr/>
          <a:lstStyle/>
          <a:p>
            <a:pPr>
              <a:defRPr/>
            </a:pPr>
            <a:fld id="{07C15AAB-93E2-498D-96AC-3B90A4A92671}" type="slidenum">
              <a:rPr lang="en-GB" altLang="en-US" smtClean="0"/>
              <a:pPr>
                <a:defRPr/>
              </a:pPr>
              <a:t>19</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032D6B2F-543A-4284-A3A1-9C3EEA8C0F9B}"/>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B654B566-5278-46A8-A0B4-64A24AD5A5A0}"/>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graphicEl>
                                              <a:dgm id="{46F39B7D-47CC-418C-B2BE-490A684143A5}"/>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graphicEl>
                                              <a:dgm id="{F7C5FB61-71A3-4F9B-9CCD-1EC2134B43BD}"/>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graphicEl>
                                              <a:dgm id="{04E8EE37-6EA4-4B83-97E2-A3017ED6ADBC}"/>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E10F7DBA-77D0-4D30-98C8-6844D699979A}"/>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graphicEl>
                                              <a:dgm id="{3081EC96-3DB6-4F8D-8580-0FF1BEF04703}"/>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graphicEl>
                                              <a:dgm id="{85CE9F47-045A-470F-8A16-0D88882110C9}"/>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
                                            <p:graphicEl>
                                              <a:dgm id="{2B13B1A9-7E4C-4949-9131-506A9B969461}"/>
                                            </p:graphic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
                                            <p:graphicEl>
                                              <a:dgm id="{B379BA0D-21D2-41EF-B20D-4444AC05315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1">
            <a:extLst>
              <a:ext uri="{FF2B5EF4-FFF2-40B4-BE49-F238E27FC236}">
                <a16:creationId xmlns:a16="http://schemas.microsoft.com/office/drawing/2014/main" id="{ECF93B72-B31B-401A-9669-DB57F99E1051}"/>
              </a:ext>
            </a:extLst>
          </p:cNvPr>
          <p:cNvSpPr>
            <a:spLocks noGrp="1"/>
          </p:cNvSpPr>
          <p:nvPr>
            <p:ph idx="1"/>
          </p:nvPr>
        </p:nvSpPr>
        <p:spPr/>
        <p:txBody>
          <a:bodyPr/>
          <a:lstStyle/>
          <a:p>
            <a:pPr marL="109537" indent="0">
              <a:buFont typeface="Wingdings 3" panose="05040102010807070707" pitchFamily="18" charset="2"/>
              <a:buNone/>
              <a:defRPr/>
            </a:pPr>
            <a:r>
              <a:rPr lang="en-GB" altLang="en-US" sz="2600" dirty="0"/>
              <a:t>This section must cover the main learning outcomes;</a:t>
            </a:r>
          </a:p>
          <a:p>
            <a:pPr marL="971550" lvl="1" indent="-514350">
              <a:spcBef>
                <a:spcPts val="400"/>
              </a:spcBef>
              <a:buSzPct val="68000"/>
              <a:buFont typeface="Wingdings" panose="05000000000000000000" pitchFamily="2" charset="2"/>
              <a:buChar char="Ø"/>
              <a:defRPr/>
            </a:pPr>
            <a:r>
              <a:rPr lang="en-GB" altLang="en-US" sz="2600" dirty="0"/>
              <a:t>Analysis in assessment</a:t>
            </a:r>
          </a:p>
          <a:p>
            <a:pPr marL="971550" lvl="1" indent="-514350">
              <a:spcBef>
                <a:spcPts val="400"/>
              </a:spcBef>
              <a:buSzPct val="68000"/>
              <a:buFont typeface="Wingdings" panose="05000000000000000000" pitchFamily="2" charset="2"/>
              <a:buChar char="Ø"/>
              <a:defRPr/>
            </a:pPr>
            <a:r>
              <a:rPr lang="en-GB" altLang="en-US" sz="2600" dirty="0"/>
              <a:t>Working collaboratively</a:t>
            </a:r>
          </a:p>
          <a:p>
            <a:pPr marL="971550" lvl="1" indent="-514350">
              <a:spcBef>
                <a:spcPts val="400"/>
              </a:spcBef>
              <a:buSzPct val="68000"/>
              <a:buFont typeface="Wingdings" panose="05000000000000000000" pitchFamily="2" charset="2"/>
              <a:buChar char="Ø"/>
              <a:defRPr/>
            </a:pPr>
            <a:r>
              <a:rPr lang="en-GB" altLang="en-US" sz="2600" dirty="0"/>
              <a:t>Professional judgement in complex situations</a:t>
            </a:r>
          </a:p>
          <a:p>
            <a:pPr marL="914400" lvl="1" indent="-457200">
              <a:spcBef>
                <a:spcPts val="400"/>
              </a:spcBef>
              <a:buSzPct val="68000"/>
              <a:defRPr/>
            </a:pPr>
            <a:r>
              <a:rPr lang="en-GB" altLang="en-US" sz="2600" dirty="0"/>
              <a:t>The National Occupational Standards (Page 42 Handbook – Appendix 5)</a:t>
            </a:r>
          </a:p>
          <a:p>
            <a:pPr marL="457200" lvl="1" indent="0">
              <a:spcBef>
                <a:spcPts val="400"/>
              </a:spcBef>
              <a:buSzPct val="68000"/>
              <a:buFont typeface="Verdana" panose="020B0604030504040204" pitchFamily="34" charset="0"/>
              <a:buNone/>
              <a:defRPr/>
            </a:pPr>
            <a:r>
              <a:rPr lang="en-GB" altLang="en-US" sz="2600" dirty="0"/>
              <a:t>For more detail regarding the Safeguarding assignments learning outcomes see:      Handbook - Appendix 7: Page 49</a:t>
            </a:r>
          </a:p>
          <a:p>
            <a:pPr>
              <a:defRPr/>
            </a:pPr>
            <a:endParaRPr lang="en-GB" altLang="en-US" dirty="0"/>
          </a:p>
        </p:txBody>
      </p:sp>
      <p:sp>
        <p:nvSpPr>
          <p:cNvPr id="3" name="Title 2">
            <a:extLst>
              <a:ext uri="{FF2B5EF4-FFF2-40B4-BE49-F238E27FC236}">
                <a16:creationId xmlns:a16="http://schemas.microsoft.com/office/drawing/2014/main" id="{ACE608A5-B182-4987-BB3C-04A55A045480}"/>
              </a:ext>
            </a:extLst>
          </p:cNvPr>
          <p:cNvSpPr>
            <a:spLocks noGrp="1"/>
          </p:cNvSpPr>
          <p:nvPr>
            <p:ph type="title"/>
          </p:nvPr>
        </p:nvSpPr>
        <p:spPr/>
        <p:txBody>
          <a:bodyPr>
            <a:normAutofit fontScale="90000"/>
          </a:bodyPr>
          <a:lstStyle/>
          <a:p>
            <a:pPr algn="ctr">
              <a:defRPr/>
            </a:pPr>
            <a:r>
              <a:rPr lang="en-GB" dirty="0"/>
              <a:t>Safeguarding and Working in Complex Situations</a:t>
            </a:r>
          </a:p>
        </p:txBody>
      </p:sp>
      <p:sp>
        <p:nvSpPr>
          <p:cNvPr id="2" name="Slide Number Placeholder 1">
            <a:extLst>
              <a:ext uri="{FF2B5EF4-FFF2-40B4-BE49-F238E27FC236}">
                <a16:creationId xmlns:a16="http://schemas.microsoft.com/office/drawing/2014/main" id="{7E7139C2-AE41-48DD-87C7-B99B5F584DC5}"/>
              </a:ext>
            </a:extLst>
          </p:cNvPr>
          <p:cNvSpPr>
            <a:spLocks noGrp="1"/>
          </p:cNvSpPr>
          <p:nvPr>
            <p:ph type="sldNum" sz="quarter" idx="12"/>
          </p:nvPr>
        </p:nvSpPr>
        <p:spPr/>
        <p:txBody>
          <a:bodyPr/>
          <a:lstStyle/>
          <a:p>
            <a:pPr>
              <a:defRPr/>
            </a:pPr>
            <a:fld id="{B279AC3C-9A7B-46D6-8EDB-3083219B5F49}" type="slidenum">
              <a:rPr lang="en-GB" altLang="en-US" smtClean="0"/>
              <a:pPr>
                <a:defRPr/>
              </a:pPr>
              <a:t>20</a:t>
            </a:fld>
            <a:endParaRPr lang="en-GB"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1">
            <a:extLst>
              <a:ext uri="{FF2B5EF4-FFF2-40B4-BE49-F238E27FC236}">
                <a16:creationId xmlns:a16="http://schemas.microsoft.com/office/drawing/2014/main" id="{82236505-2B5A-4DD9-949F-F0E2A3F6B7E2}"/>
              </a:ext>
            </a:extLst>
          </p:cNvPr>
          <p:cNvSpPr>
            <a:spLocks noGrp="1"/>
          </p:cNvSpPr>
          <p:nvPr>
            <p:ph idx="1"/>
          </p:nvPr>
        </p:nvSpPr>
        <p:spPr>
          <a:xfrm>
            <a:off x="457200" y="1481138"/>
            <a:ext cx="8229600" cy="4611687"/>
          </a:xfrm>
        </p:spPr>
        <p:txBody>
          <a:bodyPr/>
          <a:lstStyle/>
          <a:p>
            <a:r>
              <a:rPr lang="en-GB" altLang="en-US" sz="2400"/>
              <a:t>Many different agencies/services are usually involved</a:t>
            </a:r>
          </a:p>
          <a:p>
            <a:r>
              <a:rPr lang="en-GB" altLang="en-US" sz="2400"/>
              <a:t>These many have different values, outcome, models of care etc.</a:t>
            </a:r>
          </a:p>
          <a:p>
            <a:r>
              <a:rPr lang="en-GB" altLang="en-US" sz="2400"/>
              <a:t>Multiple problems e.g. it is not isolated to one issue for instance drug and alcohol issues could also involve learning disabilities and domestic violence</a:t>
            </a:r>
          </a:p>
          <a:p>
            <a:r>
              <a:rPr lang="en-GB" altLang="en-US" sz="2400"/>
              <a:t>Complex social group e.g. families, friends etc</a:t>
            </a:r>
          </a:p>
          <a:p>
            <a:r>
              <a:rPr lang="en-GB" altLang="en-US" sz="2400"/>
              <a:t>Ambiguities- feeling, reason for decisions made, impact of decisions and actions taken, conflict of interest</a:t>
            </a:r>
          </a:p>
          <a:p>
            <a:endParaRPr lang="en-GB" altLang="en-US"/>
          </a:p>
        </p:txBody>
      </p:sp>
      <p:sp>
        <p:nvSpPr>
          <p:cNvPr id="3" name="Title 2">
            <a:extLst>
              <a:ext uri="{FF2B5EF4-FFF2-40B4-BE49-F238E27FC236}">
                <a16:creationId xmlns:a16="http://schemas.microsoft.com/office/drawing/2014/main" id="{5ABC7219-88B4-4D39-B7BD-B969AE340A9B}"/>
              </a:ext>
            </a:extLst>
          </p:cNvPr>
          <p:cNvSpPr>
            <a:spLocks noGrp="1"/>
          </p:cNvSpPr>
          <p:nvPr>
            <p:ph type="title"/>
          </p:nvPr>
        </p:nvSpPr>
        <p:spPr/>
        <p:txBody>
          <a:bodyPr/>
          <a:lstStyle/>
          <a:p>
            <a:pPr algn="ctr">
              <a:defRPr/>
            </a:pPr>
            <a:r>
              <a:rPr lang="en-GB" dirty="0"/>
              <a:t>Consider Complexity</a:t>
            </a:r>
          </a:p>
        </p:txBody>
      </p:sp>
      <p:sp>
        <p:nvSpPr>
          <p:cNvPr id="2" name="Slide Number Placeholder 1">
            <a:extLst>
              <a:ext uri="{FF2B5EF4-FFF2-40B4-BE49-F238E27FC236}">
                <a16:creationId xmlns:a16="http://schemas.microsoft.com/office/drawing/2014/main" id="{65EE296A-69E1-41D8-81E1-C85D354ADAE8}"/>
              </a:ext>
            </a:extLst>
          </p:cNvPr>
          <p:cNvSpPr>
            <a:spLocks noGrp="1"/>
          </p:cNvSpPr>
          <p:nvPr>
            <p:ph type="sldNum" sz="quarter" idx="12"/>
          </p:nvPr>
        </p:nvSpPr>
        <p:spPr/>
        <p:txBody>
          <a:bodyPr/>
          <a:lstStyle/>
          <a:p>
            <a:pPr>
              <a:defRPr/>
            </a:pPr>
            <a:fld id="{B279AC3C-9A7B-46D6-8EDB-3083219B5F49}" type="slidenum">
              <a:rPr lang="en-GB" altLang="en-US" smtClean="0"/>
              <a:pPr>
                <a:defRPr/>
              </a:pPr>
              <a:t>21</a:t>
            </a:fld>
            <a:endParaRPr lang="en-GB"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1CFC26-7EE8-4C11-B98C-4EBD476751A4}"/>
              </a:ext>
            </a:extLst>
          </p:cNvPr>
          <p:cNvSpPr>
            <a:spLocks noGrp="1"/>
          </p:cNvSpPr>
          <p:nvPr>
            <p:ph idx="1"/>
          </p:nvPr>
        </p:nvSpPr>
        <p:spPr>
          <a:xfrm>
            <a:off x="457200" y="1989138"/>
            <a:ext cx="8229600" cy="4032250"/>
          </a:xfrm>
        </p:spPr>
        <p:txBody>
          <a:bodyPr/>
          <a:lstStyle/>
          <a:p>
            <a:pPr>
              <a:defRPr/>
            </a:pPr>
            <a:r>
              <a:rPr lang="en-GB" sz="2800" dirty="0">
                <a:latin typeface="+mj-lt"/>
              </a:rPr>
              <a:t>Demonstrate an understanding of the relationship between social policy, legislative framework, and guidance of social work provision in Wales</a:t>
            </a:r>
          </a:p>
          <a:p>
            <a:pPr>
              <a:defRPr/>
            </a:pPr>
            <a:r>
              <a:rPr lang="en-GB" altLang="en-US" sz="2800" dirty="0">
                <a:latin typeface="+mj-lt"/>
              </a:rPr>
              <a:t>Deciding what constitutes abuse is not always easy as it is usually contextually and depends upon factors such as: age and/or the capacity of the individual thought to be at risk</a:t>
            </a:r>
          </a:p>
          <a:p>
            <a:pPr marL="109537" indent="0">
              <a:buFont typeface="Wingdings 3" panose="05040102010807070707" pitchFamily="18" charset="2"/>
              <a:buNone/>
              <a:defRPr/>
            </a:pPr>
            <a:endParaRPr lang="en-GB" dirty="0"/>
          </a:p>
        </p:txBody>
      </p:sp>
      <p:sp>
        <p:nvSpPr>
          <p:cNvPr id="3" name="Title 2">
            <a:extLst>
              <a:ext uri="{FF2B5EF4-FFF2-40B4-BE49-F238E27FC236}">
                <a16:creationId xmlns:a16="http://schemas.microsoft.com/office/drawing/2014/main" id="{0EF24334-F8E5-4EB9-AF4A-0B176670A570}"/>
              </a:ext>
            </a:extLst>
          </p:cNvPr>
          <p:cNvSpPr>
            <a:spLocks noGrp="1"/>
          </p:cNvSpPr>
          <p:nvPr>
            <p:ph type="title"/>
          </p:nvPr>
        </p:nvSpPr>
        <p:spPr>
          <a:xfrm>
            <a:off x="683568" y="338138"/>
            <a:ext cx="7725544" cy="1650702"/>
          </a:xfrm>
        </p:spPr>
        <p:txBody>
          <a:bodyPr>
            <a:noAutofit/>
          </a:bodyPr>
          <a:lstStyle/>
          <a:p>
            <a:pPr algn="ctr">
              <a:defRPr/>
            </a:pPr>
            <a:r>
              <a:rPr lang="en-GB" sz="3200" dirty="0"/>
              <a:t>Intervention and Application of Professional Judgement in Increasing Complex Situations</a:t>
            </a:r>
          </a:p>
        </p:txBody>
      </p:sp>
      <p:sp>
        <p:nvSpPr>
          <p:cNvPr id="4" name="Slide Number Placeholder 3">
            <a:extLst>
              <a:ext uri="{FF2B5EF4-FFF2-40B4-BE49-F238E27FC236}">
                <a16:creationId xmlns:a16="http://schemas.microsoft.com/office/drawing/2014/main" id="{53EE306D-04F1-47BD-89FE-B441735B3E85}"/>
              </a:ext>
            </a:extLst>
          </p:cNvPr>
          <p:cNvSpPr>
            <a:spLocks noGrp="1"/>
          </p:cNvSpPr>
          <p:nvPr>
            <p:ph type="sldNum" sz="quarter" idx="12"/>
          </p:nvPr>
        </p:nvSpPr>
        <p:spPr/>
        <p:txBody>
          <a:bodyPr/>
          <a:lstStyle/>
          <a:p>
            <a:pPr>
              <a:defRPr/>
            </a:pPr>
            <a:fld id="{B279AC3C-9A7B-46D6-8EDB-3083219B5F49}" type="slidenum">
              <a:rPr lang="en-GB" altLang="en-US" smtClean="0"/>
              <a:pPr>
                <a:defRPr/>
              </a:pPr>
              <a:t>22</a:t>
            </a:fld>
            <a:endParaRPr lang="en-GB"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a:extLst>
              <a:ext uri="{FF2B5EF4-FFF2-40B4-BE49-F238E27FC236}">
                <a16:creationId xmlns:a16="http://schemas.microsoft.com/office/drawing/2014/main" id="{D597D447-B81F-40EE-A063-9F0C0E570756}"/>
              </a:ext>
            </a:extLst>
          </p:cNvPr>
          <p:cNvSpPr>
            <a:spLocks noGrp="1"/>
          </p:cNvSpPr>
          <p:nvPr>
            <p:ph idx="1"/>
          </p:nvPr>
        </p:nvSpPr>
        <p:spPr>
          <a:xfrm>
            <a:off x="457200" y="1125538"/>
            <a:ext cx="8229600" cy="5029200"/>
          </a:xfrm>
        </p:spPr>
        <p:txBody>
          <a:bodyPr/>
          <a:lstStyle/>
          <a:p>
            <a:pPr marL="109537" indent="0">
              <a:buFont typeface="Wingdings 3" panose="05040102010807070707" pitchFamily="18" charset="2"/>
              <a:buNone/>
              <a:defRPr/>
            </a:pPr>
            <a:r>
              <a:rPr lang="en-GB" dirty="0"/>
              <a:t> </a:t>
            </a:r>
          </a:p>
          <a:p>
            <a:pPr>
              <a:defRPr/>
            </a:pPr>
            <a:r>
              <a:rPr lang="en-GB" dirty="0"/>
              <a:t>In small groups please take 5 minutes each to outline the case you are planning to use for the first part of the safeguarding assignment Task 3.  Please be mindful of the need for confidentiality </a:t>
            </a:r>
          </a:p>
          <a:p>
            <a:pPr>
              <a:defRPr/>
            </a:pPr>
            <a:r>
              <a:rPr lang="en-GB" b="1" i="1" dirty="0"/>
              <a:t>NB</a:t>
            </a:r>
            <a:r>
              <a:rPr lang="en-GB" i="1" dirty="0"/>
              <a:t> Your chosen case should be current or a case undertaken since commencing the programme </a:t>
            </a:r>
            <a:endParaRPr lang="en-GB" dirty="0"/>
          </a:p>
          <a:p>
            <a:pPr marL="107950" indent="0" algn="ctr">
              <a:buFont typeface="Wingdings 3" panose="05040102010807070707" pitchFamily="18" charset="2"/>
              <a:buNone/>
              <a:defRPr/>
            </a:pPr>
            <a:endParaRPr lang="en-GB" altLang="en-US" sz="6000" dirty="0"/>
          </a:p>
        </p:txBody>
      </p:sp>
      <p:sp>
        <p:nvSpPr>
          <p:cNvPr id="3" name="Title 2">
            <a:extLst>
              <a:ext uri="{FF2B5EF4-FFF2-40B4-BE49-F238E27FC236}">
                <a16:creationId xmlns:a16="http://schemas.microsoft.com/office/drawing/2014/main" id="{C47E8B60-6E2E-4F7F-917A-74E279CDB511}"/>
              </a:ext>
            </a:extLst>
          </p:cNvPr>
          <p:cNvSpPr>
            <a:spLocks noGrp="1"/>
          </p:cNvSpPr>
          <p:nvPr>
            <p:ph type="title"/>
          </p:nvPr>
        </p:nvSpPr>
        <p:spPr>
          <a:xfrm>
            <a:off x="457200" y="260648"/>
            <a:ext cx="8229600" cy="1143000"/>
          </a:xfrm>
        </p:spPr>
        <p:txBody>
          <a:bodyPr/>
          <a:lstStyle/>
          <a:p>
            <a:pPr algn="ctr">
              <a:defRPr/>
            </a:pPr>
            <a:r>
              <a:rPr lang="en-GB" dirty="0"/>
              <a:t>Exercise</a:t>
            </a:r>
          </a:p>
        </p:txBody>
      </p:sp>
      <p:pic>
        <p:nvPicPr>
          <p:cNvPr id="53252" name="Picture 7" descr="Image result for social worker values and ethics">
            <a:extLst>
              <a:ext uri="{FF2B5EF4-FFF2-40B4-BE49-F238E27FC236}">
                <a16:creationId xmlns:a16="http://schemas.microsoft.com/office/drawing/2014/main" id="{84FA1338-97E2-48EE-A71D-7188A6ADA2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4724400"/>
            <a:ext cx="2532063"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15E424C1-E5C3-4311-B350-4B8F261CA145}"/>
              </a:ext>
            </a:extLst>
          </p:cNvPr>
          <p:cNvSpPr>
            <a:spLocks noGrp="1"/>
          </p:cNvSpPr>
          <p:nvPr>
            <p:ph type="sldNum" sz="quarter" idx="12"/>
          </p:nvPr>
        </p:nvSpPr>
        <p:spPr/>
        <p:txBody>
          <a:bodyPr/>
          <a:lstStyle/>
          <a:p>
            <a:pPr>
              <a:defRPr/>
            </a:pPr>
            <a:fld id="{B279AC3C-9A7B-46D6-8EDB-3083219B5F49}" type="slidenum">
              <a:rPr lang="en-GB" altLang="en-US" smtClean="0"/>
              <a:pPr>
                <a:defRPr/>
              </a:pPr>
              <a:t>23</a:t>
            </a:fld>
            <a:endParaRPr lang="en-GB"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1">
            <a:extLst>
              <a:ext uri="{FF2B5EF4-FFF2-40B4-BE49-F238E27FC236}">
                <a16:creationId xmlns:a16="http://schemas.microsoft.com/office/drawing/2014/main" id="{45B1C155-EB0D-4A72-A890-45E9B88AC606}"/>
              </a:ext>
            </a:extLst>
          </p:cNvPr>
          <p:cNvSpPr>
            <a:spLocks noGrp="1"/>
          </p:cNvSpPr>
          <p:nvPr>
            <p:ph idx="1"/>
          </p:nvPr>
        </p:nvSpPr>
        <p:spPr/>
        <p:txBody>
          <a:bodyPr/>
          <a:lstStyle/>
          <a:p>
            <a:pPr marL="109537" indent="0">
              <a:buFont typeface="Wingdings 3" panose="05040102010807070707" pitchFamily="18" charset="2"/>
              <a:buNone/>
              <a:defRPr/>
            </a:pPr>
            <a:r>
              <a:rPr lang="en-GB" altLang="en-US" sz="2400" dirty="0"/>
              <a:t>Complex thinking involves:</a:t>
            </a:r>
          </a:p>
          <a:p>
            <a:pPr>
              <a:defRPr/>
            </a:pPr>
            <a:r>
              <a:rPr lang="en-GB" altLang="en-US" sz="2400" dirty="0"/>
              <a:t>Revisiting ideas through reflection, critical thinking and doing enables us to re-evaluate them in the light of our developing practice and reading about practice, as our understanding of those ideas becomes deeper and more refine. </a:t>
            </a:r>
          </a:p>
          <a:p>
            <a:pPr>
              <a:defRPr/>
            </a:pPr>
            <a:r>
              <a:rPr lang="en-GB" altLang="en-US" sz="2400" dirty="0"/>
              <a:t>It allows us to test and change ideas about situations that face us </a:t>
            </a:r>
          </a:p>
          <a:p>
            <a:pPr>
              <a:defRPr/>
            </a:pPr>
            <a:r>
              <a:rPr lang="en-GB" altLang="en-US" sz="2400" dirty="0"/>
              <a:t>Practice involves a complex combination of practical skills, knowledge, values, thoughts, feelings and action</a:t>
            </a:r>
          </a:p>
        </p:txBody>
      </p:sp>
      <p:sp>
        <p:nvSpPr>
          <p:cNvPr id="3" name="Title 2">
            <a:extLst>
              <a:ext uri="{FF2B5EF4-FFF2-40B4-BE49-F238E27FC236}">
                <a16:creationId xmlns:a16="http://schemas.microsoft.com/office/drawing/2014/main" id="{A33B2D92-1108-4470-BA2C-4D37773E0496}"/>
              </a:ext>
            </a:extLst>
          </p:cNvPr>
          <p:cNvSpPr>
            <a:spLocks noGrp="1"/>
          </p:cNvSpPr>
          <p:nvPr>
            <p:ph type="title"/>
          </p:nvPr>
        </p:nvSpPr>
        <p:spPr/>
        <p:txBody>
          <a:bodyPr/>
          <a:lstStyle/>
          <a:p>
            <a:pPr algn="ctr">
              <a:defRPr/>
            </a:pPr>
            <a:r>
              <a:rPr lang="en-GB" dirty="0"/>
              <a:t>Complex Thinking</a:t>
            </a:r>
          </a:p>
        </p:txBody>
      </p:sp>
      <p:sp>
        <p:nvSpPr>
          <p:cNvPr id="2" name="Slide Number Placeholder 1">
            <a:extLst>
              <a:ext uri="{FF2B5EF4-FFF2-40B4-BE49-F238E27FC236}">
                <a16:creationId xmlns:a16="http://schemas.microsoft.com/office/drawing/2014/main" id="{AF7CD328-5637-4EC9-89E9-020F3CA845ED}"/>
              </a:ext>
            </a:extLst>
          </p:cNvPr>
          <p:cNvSpPr>
            <a:spLocks noGrp="1"/>
          </p:cNvSpPr>
          <p:nvPr>
            <p:ph type="sldNum" sz="quarter" idx="12"/>
          </p:nvPr>
        </p:nvSpPr>
        <p:spPr/>
        <p:txBody>
          <a:bodyPr/>
          <a:lstStyle/>
          <a:p>
            <a:pPr>
              <a:defRPr/>
            </a:pPr>
            <a:fld id="{B279AC3C-9A7B-46D6-8EDB-3083219B5F49}" type="slidenum">
              <a:rPr lang="en-GB" altLang="en-US" smtClean="0"/>
              <a:pPr>
                <a:defRPr/>
              </a:pPr>
              <a:t>24</a:t>
            </a:fld>
            <a:endParaRPr lang="en-GB"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a:extLst>
              <a:ext uri="{FF2B5EF4-FFF2-40B4-BE49-F238E27FC236}">
                <a16:creationId xmlns:a16="http://schemas.microsoft.com/office/drawing/2014/main" id="{F295E1DB-73ED-41F9-A5F1-56D64B851B60}"/>
              </a:ext>
            </a:extLst>
          </p:cNvPr>
          <p:cNvSpPr>
            <a:spLocks noGrp="1"/>
          </p:cNvSpPr>
          <p:nvPr>
            <p:ph idx="1"/>
          </p:nvPr>
        </p:nvSpPr>
        <p:spPr/>
        <p:txBody>
          <a:bodyPr/>
          <a:lstStyle/>
          <a:p>
            <a:pPr marL="109537" indent="0">
              <a:buFont typeface="Wingdings 3" panose="05040102010807070707" pitchFamily="18" charset="2"/>
              <a:buNone/>
              <a:defRPr/>
            </a:pPr>
            <a:r>
              <a:rPr lang="en-GB" altLang="en-US" dirty="0"/>
              <a:t>This should include:</a:t>
            </a:r>
          </a:p>
          <a:p>
            <a:pPr>
              <a:defRPr/>
            </a:pPr>
            <a:r>
              <a:rPr lang="en-GB" altLang="en-US" dirty="0"/>
              <a:t>Identifying relevant factors that have/may increase complexity</a:t>
            </a:r>
          </a:p>
          <a:p>
            <a:pPr>
              <a:defRPr/>
            </a:pPr>
            <a:r>
              <a:rPr lang="en-GB" altLang="en-US" dirty="0"/>
              <a:t>Professional boundaries (legal and organisational)</a:t>
            </a:r>
          </a:p>
          <a:p>
            <a:pPr>
              <a:defRPr/>
            </a:pPr>
            <a:r>
              <a:rPr lang="en-GB" altLang="en-US" dirty="0"/>
              <a:t>Negotiate with others to reach decisions</a:t>
            </a:r>
          </a:p>
          <a:p>
            <a:pPr>
              <a:defRPr/>
            </a:pPr>
            <a:r>
              <a:rPr lang="en-GB" altLang="en-US" dirty="0"/>
              <a:t>Recommendations and decision (accountability)</a:t>
            </a:r>
          </a:p>
          <a:p>
            <a:pPr>
              <a:defRPr/>
            </a:pPr>
            <a:r>
              <a:rPr lang="en-GB" altLang="en-US" dirty="0"/>
              <a:t>Use supervision to consider and manage  </a:t>
            </a:r>
          </a:p>
        </p:txBody>
      </p:sp>
      <p:sp>
        <p:nvSpPr>
          <p:cNvPr id="3" name="Title 2">
            <a:extLst>
              <a:ext uri="{FF2B5EF4-FFF2-40B4-BE49-F238E27FC236}">
                <a16:creationId xmlns:a16="http://schemas.microsoft.com/office/drawing/2014/main" id="{30BFA631-09BF-439F-8AA1-77CBB8C96B67}"/>
              </a:ext>
            </a:extLst>
          </p:cNvPr>
          <p:cNvSpPr>
            <a:spLocks noGrp="1"/>
          </p:cNvSpPr>
          <p:nvPr>
            <p:ph type="title"/>
          </p:nvPr>
        </p:nvSpPr>
        <p:spPr/>
        <p:txBody>
          <a:bodyPr/>
          <a:lstStyle/>
          <a:p>
            <a:pPr algn="ctr">
              <a:defRPr/>
            </a:pPr>
            <a:r>
              <a:rPr lang="en-GB" dirty="0"/>
              <a:t>Professional Judgement</a:t>
            </a:r>
          </a:p>
        </p:txBody>
      </p:sp>
      <p:sp>
        <p:nvSpPr>
          <p:cNvPr id="2" name="Slide Number Placeholder 1">
            <a:extLst>
              <a:ext uri="{FF2B5EF4-FFF2-40B4-BE49-F238E27FC236}">
                <a16:creationId xmlns:a16="http://schemas.microsoft.com/office/drawing/2014/main" id="{E8390147-A1F8-46CB-9CE9-DC791649B40E}"/>
              </a:ext>
            </a:extLst>
          </p:cNvPr>
          <p:cNvSpPr>
            <a:spLocks noGrp="1"/>
          </p:cNvSpPr>
          <p:nvPr>
            <p:ph type="sldNum" sz="quarter" idx="12"/>
          </p:nvPr>
        </p:nvSpPr>
        <p:spPr/>
        <p:txBody>
          <a:bodyPr/>
          <a:lstStyle/>
          <a:p>
            <a:pPr>
              <a:defRPr/>
            </a:pPr>
            <a:fld id="{B279AC3C-9A7B-46D6-8EDB-3083219B5F49}" type="slidenum">
              <a:rPr lang="en-GB" altLang="en-US" smtClean="0"/>
              <a:pPr>
                <a:defRPr/>
              </a:pPr>
              <a:t>25</a:t>
            </a:fld>
            <a:endParaRPr lang="en-GB"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1">
            <a:extLst>
              <a:ext uri="{FF2B5EF4-FFF2-40B4-BE49-F238E27FC236}">
                <a16:creationId xmlns:a16="http://schemas.microsoft.com/office/drawing/2014/main" id="{7B74F407-3B84-4156-9BE8-BA3117EAEB2C}"/>
              </a:ext>
            </a:extLst>
          </p:cNvPr>
          <p:cNvSpPr>
            <a:spLocks noGrp="1"/>
          </p:cNvSpPr>
          <p:nvPr>
            <p:ph idx="1"/>
          </p:nvPr>
        </p:nvSpPr>
        <p:spPr>
          <a:xfrm>
            <a:off x="323850" y="1268413"/>
            <a:ext cx="8229600" cy="4589462"/>
          </a:xfrm>
        </p:spPr>
        <p:txBody>
          <a:bodyPr/>
          <a:lstStyle/>
          <a:p>
            <a:pPr marL="109537" indent="0">
              <a:buFont typeface="Wingdings 3" panose="05040102010807070707" pitchFamily="18" charset="2"/>
              <a:buNone/>
              <a:defRPr/>
            </a:pPr>
            <a:r>
              <a:rPr lang="en-GB" altLang="en-US" sz="2400" dirty="0"/>
              <a:t>Reminder of some possible theories you might use:</a:t>
            </a:r>
          </a:p>
          <a:p>
            <a:pPr>
              <a:defRPr/>
            </a:pPr>
            <a:r>
              <a:rPr lang="en-GB" altLang="en-US" sz="2400" dirty="0"/>
              <a:t>Crisis intervention, Attachment, Task Centred, Systems, Strengths Approach (Signs of Safety), Person Centred (should be central practice). Strengths approach can be linked to The Act.</a:t>
            </a:r>
          </a:p>
          <a:p>
            <a:pPr marL="109537" indent="0">
              <a:buFont typeface="Wingdings 3" panose="05040102010807070707" pitchFamily="18" charset="2"/>
              <a:buNone/>
              <a:defRPr/>
            </a:pPr>
            <a:r>
              <a:rPr lang="en-GB" altLang="en-US" sz="2400" dirty="0"/>
              <a:t>Question:</a:t>
            </a:r>
          </a:p>
          <a:p>
            <a:pPr>
              <a:defRPr/>
            </a:pPr>
            <a:r>
              <a:rPr lang="en-GB" altLang="en-US" sz="2400" dirty="0"/>
              <a:t>What other theories might you use?</a:t>
            </a:r>
          </a:p>
          <a:p>
            <a:pPr>
              <a:defRPr/>
            </a:pPr>
            <a:r>
              <a:rPr lang="en-GB" altLang="en-US" sz="2400" dirty="0"/>
              <a:t>How will you identify relevant theories?</a:t>
            </a:r>
          </a:p>
          <a:p>
            <a:pPr>
              <a:defRPr/>
            </a:pPr>
            <a:r>
              <a:rPr lang="en-GB" altLang="en-US" sz="2400" dirty="0"/>
              <a:t>How will you ensure they are integrated throughout? (Make sure you reference them)</a:t>
            </a:r>
          </a:p>
          <a:p>
            <a:pPr>
              <a:defRPr/>
            </a:pPr>
            <a:r>
              <a:rPr lang="en-GB" altLang="en-US" sz="2400" dirty="0"/>
              <a:t>Which theories can you identify in the case you intend to use for the assignment?</a:t>
            </a:r>
          </a:p>
        </p:txBody>
      </p:sp>
      <p:sp>
        <p:nvSpPr>
          <p:cNvPr id="3" name="Title 2">
            <a:extLst>
              <a:ext uri="{FF2B5EF4-FFF2-40B4-BE49-F238E27FC236}">
                <a16:creationId xmlns:a16="http://schemas.microsoft.com/office/drawing/2014/main" id="{2700322A-F658-4FB7-AE08-55634614EBB7}"/>
              </a:ext>
            </a:extLst>
          </p:cNvPr>
          <p:cNvSpPr>
            <a:spLocks noGrp="1"/>
          </p:cNvSpPr>
          <p:nvPr>
            <p:ph type="title"/>
          </p:nvPr>
        </p:nvSpPr>
        <p:spPr/>
        <p:txBody>
          <a:bodyPr/>
          <a:lstStyle/>
          <a:p>
            <a:pPr algn="ctr">
              <a:defRPr/>
            </a:pPr>
            <a:r>
              <a:rPr lang="en-GB" dirty="0"/>
              <a:t>Theory</a:t>
            </a:r>
          </a:p>
        </p:txBody>
      </p:sp>
      <p:sp>
        <p:nvSpPr>
          <p:cNvPr id="2" name="Slide Number Placeholder 1">
            <a:extLst>
              <a:ext uri="{FF2B5EF4-FFF2-40B4-BE49-F238E27FC236}">
                <a16:creationId xmlns:a16="http://schemas.microsoft.com/office/drawing/2014/main" id="{78A2D362-30AD-490A-95CF-87889AAA36C1}"/>
              </a:ext>
            </a:extLst>
          </p:cNvPr>
          <p:cNvSpPr>
            <a:spLocks noGrp="1"/>
          </p:cNvSpPr>
          <p:nvPr>
            <p:ph type="sldNum" sz="quarter" idx="12"/>
          </p:nvPr>
        </p:nvSpPr>
        <p:spPr/>
        <p:txBody>
          <a:bodyPr/>
          <a:lstStyle/>
          <a:p>
            <a:pPr>
              <a:defRPr/>
            </a:pPr>
            <a:fld id="{B279AC3C-9A7B-46D6-8EDB-3083219B5F49}" type="slidenum">
              <a:rPr lang="en-GB" altLang="en-US" smtClean="0"/>
              <a:pPr>
                <a:defRPr/>
              </a:pPr>
              <a:t>26</a:t>
            </a:fld>
            <a:endParaRPr lang="en-GB"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A242EC0-B615-4D25-A11F-7CC73B052626}"/>
              </a:ext>
            </a:extLst>
          </p:cNvPr>
          <p:cNvSpPr>
            <a:spLocks noGrp="1"/>
          </p:cNvSpPr>
          <p:nvPr>
            <p:ph type="title"/>
          </p:nvPr>
        </p:nvSpPr>
        <p:spPr/>
        <p:txBody>
          <a:bodyPr/>
          <a:lstStyle/>
          <a:p>
            <a:pPr algn="ctr">
              <a:defRPr/>
            </a:pPr>
            <a:r>
              <a:rPr lang="en-GB" dirty="0"/>
              <a:t>Theory </a:t>
            </a:r>
          </a:p>
        </p:txBody>
      </p:sp>
      <p:sp>
        <p:nvSpPr>
          <p:cNvPr id="57347" name="Content Placeholder 7">
            <a:extLst>
              <a:ext uri="{FF2B5EF4-FFF2-40B4-BE49-F238E27FC236}">
                <a16:creationId xmlns:a16="http://schemas.microsoft.com/office/drawing/2014/main" id="{9E133630-9419-48F3-A950-DF8852EF9028}"/>
              </a:ext>
            </a:extLst>
          </p:cNvPr>
          <p:cNvSpPr>
            <a:spLocks noGrp="1"/>
          </p:cNvSpPr>
          <p:nvPr>
            <p:ph idx="1"/>
          </p:nvPr>
        </p:nvSpPr>
        <p:spPr>
          <a:xfrm>
            <a:off x="457200" y="1196975"/>
            <a:ext cx="8229600" cy="4810125"/>
          </a:xfrm>
        </p:spPr>
        <p:txBody>
          <a:bodyPr/>
          <a:lstStyle/>
          <a:p>
            <a:pPr marL="109537" indent="0">
              <a:buFont typeface="Wingdings 3" panose="05040102010807070707" pitchFamily="18" charset="2"/>
              <a:buNone/>
              <a:defRPr/>
            </a:pPr>
            <a:r>
              <a:rPr lang="en-GB" altLang="en-US" sz="2400" dirty="0"/>
              <a:t>Consider:</a:t>
            </a:r>
          </a:p>
          <a:p>
            <a:pPr>
              <a:defRPr/>
            </a:pPr>
            <a:r>
              <a:rPr lang="en-GB" altLang="en-US" sz="2400" dirty="0"/>
              <a:t>What are the core skills? For instance: person centred approach is often discussed but what does this actually mean in terms of the intervention? E.g. warmth, empathy, genuineness etc.</a:t>
            </a:r>
          </a:p>
          <a:p>
            <a:pPr>
              <a:defRPr/>
            </a:pPr>
            <a:r>
              <a:rPr lang="en-GB" altLang="en-US" sz="2400" dirty="0"/>
              <a:t>How do/did the theories you are using underpin the assessment?</a:t>
            </a:r>
          </a:p>
          <a:p>
            <a:pPr>
              <a:defRPr/>
            </a:pPr>
            <a:r>
              <a:rPr lang="en-GB" altLang="en-US" sz="2400" dirty="0"/>
              <a:t>How did you evaluate their effectiveness in this case?</a:t>
            </a:r>
          </a:p>
          <a:p>
            <a:pPr>
              <a:defRPr/>
            </a:pPr>
            <a:r>
              <a:rPr lang="en-GB" altLang="en-US" sz="2400" dirty="0"/>
              <a:t>Are there any issues to consider</a:t>
            </a:r>
          </a:p>
          <a:p>
            <a:pPr marL="109537" indent="0">
              <a:buFont typeface="Wingdings 3" panose="05040102010807070707" pitchFamily="18" charset="2"/>
              <a:buNone/>
              <a:defRPr/>
            </a:pPr>
            <a:r>
              <a:rPr lang="en-GB" altLang="en-US" sz="2400" dirty="0"/>
              <a:t>  in relation to the theories you have </a:t>
            </a:r>
          </a:p>
          <a:p>
            <a:pPr marL="109537" indent="0">
              <a:buFont typeface="Wingdings 3" panose="05040102010807070707" pitchFamily="18" charset="2"/>
              <a:buNone/>
              <a:defRPr/>
            </a:pPr>
            <a:r>
              <a:rPr lang="en-GB" altLang="en-US" sz="2400" dirty="0"/>
              <a:t>  chosen?</a:t>
            </a:r>
          </a:p>
        </p:txBody>
      </p:sp>
      <p:pic>
        <p:nvPicPr>
          <p:cNvPr id="60420" name="Picture 5" descr="Image result for social work theory">
            <a:extLst>
              <a:ext uri="{FF2B5EF4-FFF2-40B4-BE49-F238E27FC236}">
                <a16:creationId xmlns:a16="http://schemas.microsoft.com/office/drawing/2014/main" id="{49DF9A32-3794-4974-B17F-171FB7F9F1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4652963"/>
            <a:ext cx="18827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B325EBE2-8BC5-45B3-B8AA-FC0C0101CC62}"/>
              </a:ext>
            </a:extLst>
          </p:cNvPr>
          <p:cNvSpPr>
            <a:spLocks noGrp="1"/>
          </p:cNvSpPr>
          <p:nvPr>
            <p:ph type="sldNum" sz="quarter" idx="12"/>
          </p:nvPr>
        </p:nvSpPr>
        <p:spPr/>
        <p:txBody>
          <a:bodyPr/>
          <a:lstStyle/>
          <a:p>
            <a:pPr>
              <a:defRPr/>
            </a:pPr>
            <a:fld id="{B279AC3C-9A7B-46D6-8EDB-3083219B5F49}" type="slidenum">
              <a:rPr lang="en-GB" altLang="en-US" smtClean="0"/>
              <a:pPr>
                <a:defRPr/>
              </a:pPr>
              <a:t>27</a:t>
            </a:fld>
            <a:endParaRPr lang="en-GB"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B2FDD0C-6B27-4572-B542-7684966EA21C}"/>
              </a:ext>
            </a:extLst>
          </p:cNvPr>
          <p:cNvSpPr>
            <a:spLocks noGrp="1"/>
          </p:cNvSpPr>
          <p:nvPr>
            <p:ph type="title"/>
          </p:nvPr>
        </p:nvSpPr>
        <p:spPr/>
        <p:txBody>
          <a:bodyPr/>
          <a:lstStyle/>
          <a:p>
            <a:pPr>
              <a:defRPr/>
            </a:pPr>
            <a:r>
              <a:rPr lang="en-GB" dirty="0"/>
              <a:t>Ethics and Effective Practice</a:t>
            </a:r>
          </a:p>
        </p:txBody>
      </p:sp>
      <p:sp>
        <p:nvSpPr>
          <p:cNvPr id="62467" name="Text Placeholder 3">
            <a:extLst>
              <a:ext uri="{FF2B5EF4-FFF2-40B4-BE49-F238E27FC236}">
                <a16:creationId xmlns:a16="http://schemas.microsoft.com/office/drawing/2014/main" id="{E4C8B3F5-931B-4C69-AA7F-6AE491E07C32}"/>
              </a:ext>
            </a:extLst>
          </p:cNvPr>
          <p:cNvSpPr>
            <a:spLocks noGrp="1"/>
          </p:cNvSpPr>
          <p:nvPr>
            <p:ph type="body" idx="1"/>
          </p:nvPr>
        </p:nvSpPr>
        <p:spPr>
          <a:xfrm>
            <a:off x="234950" y="7210425"/>
            <a:ext cx="4040188" cy="762000"/>
          </a:xfrm>
          <a:ln>
            <a:headEnd/>
            <a:tailEnd/>
          </a:ln>
        </p:spPr>
        <p:txBody>
          <a:bodyPr/>
          <a:lstStyle/>
          <a:p>
            <a:endParaRPr lang="en-GB" altLang="en-US"/>
          </a:p>
        </p:txBody>
      </p:sp>
      <p:sp>
        <p:nvSpPr>
          <p:cNvPr id="5" name="Content Placeholder 4">
            <a:extLst>
              <a:ext uri="{FF2B5EF4-FFF2-40B4-BE49-F238E27FC236}">
                <a16:creationId xmlns:a16="http://schemas.microsoft.com/office/drawing/2014/main" id="{AF93290B-1E82-4253-B2B7-46968EB5C477}"/>
              </a:ext>
            </a:extLst>
          </p:cNvPr>
          <p:cNvSpPr>
            <a:spLocks noGrp="1"/>
          </p:cNvSpPr>
          <p:nvPr>
            <p:ph sz="quarter" idx="2"/>
          </p:nvPr>
        </p:nvSpPr>
        <p:spPr>
          <a:xfrm>
            <a:off x="457200" y="1444625"/>
            <a:ext cx="4040188" cy="3941763"/>
          </a:xfrm>
        </p:spPr>
        <p:txBody>
          <a:bodyPr/>
          <a:lstStyle/>
          <a:p>
            <a:pPr marL="109537" indent="0">
              <a:buFont typeface="Wingdings 3" panose="05040102010807070707" pitchFamily="18" charset="2"/>
              <a:buNone/>
              <a:defRPr/>
            </a:pPr>
            <a:r>
              <a:rPr lang="en-GB" sz="2000" dirty="0"/>
              <a:t>Ethical practice incorporates:</a:t>
            </a:r>
          </a:p>
          <a:p>
            <a:pPr>
              <a:defRPr/>
            </a:pPr>
            <a:r>
              <a:rPr lang="en-GB" sz="2000" dirty="0"/>
              <a:t>Strong, empowering value base incorporating an awareness of how your approach to practice impacts on individuals</a:t>
            </a:r>
          </a:p>
          <a:p>
            <a:pPr>
              <a:defRPr/>
            </a:pPr>
            <a:r>
              <a:rPr lang="en-GB" sz="2000" dirty="0"/>
              <a:t>Anti-discriminatory and anti-oppressive practice</a:t>
            </a:r>
          </a:p>
          <a:p>
            <a:pPr>
              <a:defRPr/>
            </a:pPr>
            <a:r>
              <a:rPr lang="en-GB" sz="2000" dirty="0"/>
              <a:t>Accountability both personal and professional</a:t>
            </a:r>
          </a:p>
          <a:p>
            <a:pPr marL="109537" indent="0">
              <a:buFont typeface="Wingdings 3" panose="05040102010807070707" pitchFamily="18" charset="2"/>
              <a:buNone/>
              <a:defRPr/>
            </a:pPr>
            <a:r>
              <a:rPr lang="en-GB" altLang="en-US" sz="1400" dirty="0"/>
              <a:t>Watson and West (2006)</a:t>
            </a:r>
          </a:p>
          <a:p>
            <a:pPr marL="109537" indent="0">
              <a:buFont typeface="Wingdings 3" panose="05040102010807070707" pitchFamily="18" charset="2"/>
              <a:buNone/>
              <a:defRPr/>
            </a:pPr>
            <a:endParaRPr lang="en-GB" sz="2000" dirty="0"/>
          </a:p>
        </p:txBody>
      </p:sp>
      <p:sp>
        <p:nvSpPr>
          <p:cNvPr id="49158" name="Content Placeholder 6">
            <a:extLst>
              <a:ext uri="{FF2B5EF4-FFF2-40B4-BE49-F238E27FC236}">
                <a16:creationId xmlns:a16="http://schemas.microsoft.com/office/drawing/2014/main" id="{F4C93909-4A9E-4827-8FC1-163204567FF1}"/>
              </a:ext>
            </a:extLst>
          </p:cNvPr>
          <p:cNvSpPr>
            <a:spLocks noGrp="1"/>
          </p:cNvSpPr>
          <p:nvPr>
            <p:ph sz="quarter" idx="4"/>
          </p:nvPr>
        </p:nvSpPr>
        <p:spPr>
          <a:xfrm>
            <a:off x="4645025" y="1444625"/>
            <a:ext cx="4041775" cy="3784600"/>
          </a:xfrm>
          <a:ln>
            <a:prstDash val="solid"/>
          </a:ln>
          <a:extLst>
            <a:ext uri="{91240B29-F687-4F45-9708-019B960494DF}">
              <a14:hiddenLine xmlns:a14="http://schemas.microsoft.com/office/drawing/2010/main" w="9525">
                <a:solidFill>
                  <a:srgbClr val="000000"/>
                </a:solidFill>
                <a:prstDash val="sysDash"/>
                <a:miter lim="800000"/>
                <a:headEnd/>
                <a:tailEnd/>
              </a14:hiddenLine>
            </a:ext>
          </a:extLst>
        </p:spPr>
        <p:txBody>
          <a:bodyPr/>
          <a:lstStyle/>
          <a:p>
            <a:pPr marL="109537" indent="0">
              <a:spcBef>
                <a:spcPct val="0"/>
              </a:spcBef>
              <a:buFont typeface="Wingdings 3" panose="05040102010807070707" pitchFamily="18" charset="2"/>
              <a:buNone/>
              <a:defRPr/>
            </a:pPr>
            <a:r>
              <a:rPr lang="en-GB" altLang="en-US" sz="2000" dirty="0"/>
              <a:t>Effective practice involves:</a:t>
            </a:r>
          </a:p>
          <a:p>
            <a:pPr>
              <a:spcBef>
                <a:spcPct val="0"/>
              </a:spcBef>
              <a:defRPr/>
            </a:pPr>
            <a:r>
              <a:rPr lang="en-GB" altLang="en-US" sz="2000" dirty="0"/>
              <a:t>Theoretical understanding of workers and individuals actions within a particular socioeconomically context</a:t>
            </a:r>
          </a:p>
          <a:p>
            <a:pPr>
              <a:spcBef>
                <a:spcPct val="0"/>
              </a:spcBef>
              <a:defRPr/>
            </a:pPr>
            <a:r>
              <a:rPr lang="en-GB" altLang="en-US" sz="2000" dirty="0"/>
              <a:t>Understanding of the relevant current research evidence</a:t>
            </a:r>
          </a:p>
          <a:p>
            <a:pPr>
              <a:spcBef>
                <a:spcPct val="0"/>
              </a:spcBef>
              <a:defRPr/>
            </a:pPr>
            <a:r>
              <a:rPr lang="en-GB" altLang="en-US" sz="2000" dirty="0"/>
              <a:t>Clear process of evaluation which incorporates the individuals perspective</a:t>
            </a:r>
          </a:p>
          <a:p>
            <a:pPr marL="109537" indent="0">
              <a:spcBef>
                <a:spcPct val="0"/>
              </a:spcBef>
              <a:buFont typeface="Wingdings 3" panose="05040102010807070707" pitchFamily="18" charset="2"/>
              <a:buNone/>
              <a:defRPr/>
            </a:pPr>
            <a:r>
              <a:rPr lang="en-GB" altLang="en-US" sz="1400" dirty="0"/>
              <a:t>Watson and West (2006)</a:t>
            </a:r>
          </a:p>
          <a:p>
            <a:pPr marL="109537" indent="0">
              <a:spcBef>
                <a:spcPct val="0"/>
              </a:spcBef>
              <a:buFont typeface="Wingdings 3" panose="05040102010807070707" pitchFamily="18" charset="2"/>
              <a:buNone/>
              <a:defRPr/>
            </a:pPr>
            <a:endParaRPr lang="en-GB" altLang="en-US" dirty="0"/>
          </a:p>
          <a:p>
            <a:pPr>
              <a:spcBef>
                <a:spcPct val="0"/>
              </a:spcBef>
              <a:defRPr/>
            </a:pPr>
            <a:endParaRPr lang="en-GB" altLang="en-US" dirty="0"/>
          </a:p>
        </p:txBody>
      </p:sp>
      <p:pic>
        <p:nvPicPr>
          <p:cNvPr id="62470" name="Picture 10" descr="Related image">
            <a:extLst>
              <a:ext uri="{FF2B5EF4-FFF2-40B4-BE49-F238E27FC236}">
                <a16:creationId xmlns:a16="http://schemas.microsoft.com/office/drawing/2014/main" id="{260BBB47-A431-4C44-9803-5C721DDFCC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7375" y="4941888"/>
            <a:ext cx="1443038"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8F2F5D96-69BF-4CC4-9FBD-3CE7C2B377AD}"/>
              </a:ext>
            </a:extLst>
          </p:cNvPr>
          <p:cNvSpPr>
            <a:spLocks noGrp="1"/>
          </p:cNvSpPr>
          <p:nvPr>
            <p:ph type="sldNum" sz="quarter" idx="12"/>
          </p:nvPr>
        </p:nvSpPr>
        <p:spPr/>
        <p:txBody>
          <a:bodyPr/>
          <a:lstStyle/>
          <a:p>
            <a:pPr>
              <a:defRPr/>
            </a:pPr>
            <a:fld id="{07C15AAB-93E2-498D-96AC-3B90A4A92671}" type="slidenum">
              <a:rPr lang="en-GB" altLang="en-US" smtClean="0"/>
              <a:pPr>
                <a:defRPr/>
              </a:pPr>
              <a:t>28</a:t>
            </a:fld>
            <a:endParaRPr lang="en-GB"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D9194C-B565-4BEC-A49E-E31D65B0202D}"/>
              </a:ext>
            </a:extLst>
          </p:cNvPr>
          <p:cNvSpPr>
            <a:spLocks noGrp="1"/>
          </p:cNvSpPr>
          <p:nvPr>
            <p:ph idx="1"/>
          </p:nvPr>
        </p:nvSpPr>
        <p:spPr/>
        <p:txBody>
          <a:bodyPr/>
          <a:lstStyle/>
          <a:p>
            <a:pPr eaLnBrk="1" hangingPunct="1">
              <a:spcBef>
                <a:spcPct val="0"/>
              </a:spcBef>
              <a:buClrTx/>
              <a:buSzTx/>
              <a:buFontTx/>
              <a:buNone/>
              <a:defRPr/>
            </a:pPr>
            <a:r>
              <a:rPr lang="en-GB" altLang="en-US" sz="2400" dirty="0">
                <a:latin typeface="+mj-lt"/>
              </a:rPr>
              <a:t>   During the course of their normal working day, social workers make decisions that have an impact on people’s lives.  Often they are operating with minimal information and are forced to make decisions within specific timeframes.  Many of the decisions they make have far reaching implications on the lives of individuals.  It is, therefore, extremely important that the influences and biases that affect these decision process are better understood.  </a:t>
            </a:r>
          </a:p>
          <a:p>
            <a:pPr eaLnBrk="1" hangingPunct="1">
              <a:spcBef>
                <a:spcPct val="0"/>
              </a:spcBef>
              <a:buClrTx/>
              <a:buSzTx/>
              <a:buFontTx/>
              <a:buNone/>
              <a:defRPr/>
            </a:pPr>
            <a:r>
              <a:rPr lang="en-GB" altLang="en-US" sz="1600" i="1" dirty="0" err="1">
                <a:latin typeface="+mj-lt"/>
              </a:rPr>
              <a:t>Kershall</a:t>
            </a:r>
            <a:r>
              <a:rPr lang="en-GB" altLang="en-US" sz="1600" i="1" dirty="0">
                <a:latin typeface="+mj-lt"/>
              </a:rPr>
              <a:t>, H and Pritchard, J (2007) “Good Practice in Risk Assessment &amp; Risk Management”, London: Jessica Kingsley.</a:t>
            </a:r>
          </a:p>
          <a:p>
            <a:pPr>
              <a:defRPr/>
            </a:pPr>
            <a:endParaRPr lang="en-GB" dirty="0"/>
          </a:p>
        </p:txBody>
      </p:sp>
      <p:sp>
        <p:nvSpPr>
          <p:cNvPr id="3" name="Title 2">
            <a:extLst>
              <a:ext uri="{FF2B5EF4-FFF2-40B4-BE49-F238E27FC236}">
                <a16:creationId xmlns:a16="http://schemas.microsoft.com/office/drawing/2014/main" id="{9680F83D-BE27-4F80-BA14-CB3981E82EA2}"/>
              </a:ext>
            </a:extLst>
          </p:cNvPr>
          <p:cNvSpPr>
            <a:spLocks noGrp="1"/>
          </p:cNvSpPr>
          <p:nvPr>
            <p:ph type="title"/>
          </p:nvPr>
        </p:nvSpPr>
        <p:spPr/>
        <p:txBody>
          <a:bodyPr>
            <a:normAutofit fontScale="90000"/>
          </a:bodyPr>
          <a:lstStyle/>
          <a:p>
            <a:pPr algn="ctr">
              <a:defRPr/>
            </a:pPr>
            <a:br>
              <a:rPr lang="en-GB" sz="4400" dirty="0">
                <a:cs typeface="Arial" charset="0"/>
              </a:rPr>
            </a:br>
            <a:r>
              <a:rPr lang="en-GB" sz="4000" dirty="0">
                <a:cs typeface="Arial" charset="0"/>
              </a:rPr>
              <a:t>Appreciating Biases within the Risk Assessment Process</a:t>
            </a:r>
            <a:br>
              <a:rPr lang="en-GB" sz="4400" dirty="0">
                <a:cs typeface="Arial" charset="0"/>
              </a:rPr>
            </a:br>
            <a:endParaRPr lang="en-GB" dirty="0"/>
          </a:p>
        </p:txBody>
      </p:sp>
      <p:sp>
        <p:nvSpPr>
          <p:cNvPr id="4" name="Slide Number Placeholder 3">
            <a:extLst>
              <a:ext uri="{FF2B5EF4-FFF2-40B4-BE49-F238E27FC236}">
                <a16:creationId xmlns:a16="http://schemas.microsoft.com/office/drawing/2014/main" id="{90488F16-33FF-41A1-B9C4-133FA4D783D6}"/>
              </a:ext>
            </a:extLst>
          </p:cNvPr>
          <p:cNvSpPr>
            <a:spLocks noGrp="1"/>
          </p:cNvSpPr>
          <p:nvPr>
            <p:ph type="sldNum" sz="quarter" idx="12"/>
          </p:nvPr>
        </p:nvSpPr>
        <p:spPr/>
        <p:txBody>
          <a:bodyPr/>
          <a:lstStyle/>
          <a:p>
            <a:pPr>
              <a:defRPr/>
            </a:pPr>
            <a:fld id="{B279AC3C-9A7B-46D6-8EDB-3083219B5F49}" type="slidenum">
              <a:rPr lang="en-GB" altLang="en-US" smtClean="0"/>
              <a:pPr>
                <a:defRPr/>
              </a:pPr>
              <a:t>29</a:t>
            </a:fld>
            <a:endParaRPr lang="en-GB"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1">
            <a:extLst>
              <a:ext uri="{FF2B5EF4-FFF2-40B4-BE49-F238E27FC236}">
                <a16:creationId xmlns:a16="http://schemas.microsoft.com/office/drawing/2014/main" id="{E930F170-B02F-451B-9051-F6A645E32D33}"/>
              </a:ext>
            </a:extLst>
          </p:cNvPr>
          <p:cNvSpPr>
            <a:spLocks noGrp="1"/>
          </p:cNvSpPr>
          <p:nvPr>
            <p:ph idx="1"/>
          </p:nvPr>
        </p:nvSpPr>
        <p:spPr/>
        <p:txBody>
          <a:bodyPr/>
          <a:lstStyle/>
          <a:p>
            <a:pPr>
              <a:defRPr/>
            </a:pPr>
            <a:r>
              <a:rPr lang="en-GB" altLang="en-US" sz="2400" dirty="0"/>
              <a:t>Dealing with risk and protection is fraught with moral and ethical dilemmas for social workers</a:t>
            </a:r>
          </a:p>
          <a:p>
            <a:pPr>
              <a:defRPr/>
            </a:pPr>
            <a:r>
              <a:rPr lang="en-GB" altLang="en-US" sz="2400" dirty="0"/>
              <a:t>There is often no “right” or “wrong” answer, assessing risk in never an exact science</a:t>
            </a:r>
          </a:p>
          <a:p>
            <a:pPr>
              <a:defRPr/>
            </a:pPr>
            <a:r>
              <a:rPr lang="en-GB" altLang="en-US" sz="2400" dirty="0"/>
              <a:t>Wrong decisions in the assessment process can have grave and profound implications  </a:t>
            </a:r>
          </a:p>
          <a:p>
            <a:pPr>
              <a:defRPr/>
            </a:pPr>
            <a:r>
              <a:rPr lang="en-GB" altLang="en-US" sz="2400" dirty="0"/>
              <a:t>Decisions are often made in conditions that are “manufactured uncertainty”, where not only is the knowledge base incomplete but more and better knowledge often means more uncertainty</a:t>
            </a:r>
            <a:endParaRPr lang="en-GB" altLang="en-US" sz="1200" dirty="0"/>
          </a:p>
          <a:p>
            <a:pPr marL="109537" indent="0">
              <a:buFont typeface="Wingdings 3" panose="05040102010807070707" pitchFamily="18" charset="2"/>
              <a:buNone/>
              <a:defRPr/>
            </a:pPr>
            <a:r>
              <a:rPr lang="en-GB" altLang="en-US" sz="1400" dirty="0"/>
              <a:t>     Adams, </a:t>
            </a:r>
            <a:r>
              <a:rPr lang="en-GB" altLang="en-US" sz="1400" dirty="0" err="1"/>
              <a:t>Dominelli</a:t>
            </a:r>
            <a:r>
              <a:rPr lang="en-GB" altLang="en-US" sz="1400" dirty="0"/>
              <a:t> and Payne (2009) </a:t>
            </a:r>
          </a:p>
          <a:p>
            <a:pPr marL="109537" indent="0">
              <a:buFont typeface="Wingdings 3" panose="05040102010807070707" pitchFamily="18" charset="2"/>
              <a:buNone/>
              <a:defRPr/>
            </a:pPr>
            <a:endParaRPr lang="en-GB" altLang="en-US" dirty="0"/>
          </a:p>
          <a:p>
            <a:pPr>
              <a:defRPr/>
            </a:pPr>
            <a:endParaRPr lang="en-GB" altLang="en-US" dirty="0"/>
          </a:p>
        </p:txBody>
      </p:sp>
      <p:sp>
        <p:nvSpPr>
          <p:cNvPr id="3" name="Title 2">
            <a:extLst>
              <a:ext uri="{FF2B5EF4-FFF2-40B4-BE49-F238E27FC236}">
                <a16:creationId xmlns:a16="http://schemas.microsoft.com/office/drawing/2014/main" id="{C5698B09-942D-4651-9624-F1B7E8F6FC6A}"/>
              </a:ext>
            </a:extLst>
          </p:cNvPr>
          <p:cNvSpPr>
            <a:spLocks noGrp="1"/>
          </p:cNvSpPr>
          <p:nvPr>
            <p:ph type="title"/>
          </p:nvPr>
        </p:nvSpPr>
        <p:spPr/>
        <p:txBody>
          <a:bodyPr/>
          <a:lstStyle/>
          <a:p>
            <a:pPr>
              <a:defRPr/>
            </a:pPr>
            <a:r>
              <a:rPr lang="en-GB" dirty="0"/>
              <a:t>Risk, Protection and Values</a:t>
            </a:r>
          </a:p>
        </p:txBody>
      </p:sp>
      <p:sp>
        <p:nvSpPr>
          <p:cNvPr id="2" name="Slide Number Placeholder 1">
            <a:extLst>
              <a:ext uri="{FF2B5EF4-FFF2-40B4-BE49-F238E27FC236}">
                <a16:creationId xmlns:a16="http://schemas.microsoft.com/office/drawing/2014/main" id="{23C6ACFC-1B36-43E2-864F-B11729EFFE6D}"/>
              </a:ext>
            </a:extLst>
          </p:cNvPr>
          <p:cNvSpPr>
            <a:spLocks noGrp="1"/>
          </p:cNvSpPr>
          <p:nvPr>
            <p:ph type="sldNum" sz="quarter" idx="12"/>
          </p:nvPr>
        </p:nvSpPr>
        <p:spPr/>
        <p:txBody>
          <a:bodyPr/>
          <a:lstStyle/>
          <a:p>
            <a:pPr>
              <a:defRPr/>
            </a:pPr>
            <a:fld id="{B279AC3C-9A7B-46D6-8EDB-3083219B5F49}" type="slidenum">
              <a:rPr lang="en-GB" altLang="en-US" smtClean="0"/>
              <a:pPr>
                <a:defRPr/>
              </a:pPr>
              <a:t>30</a:t>
            </a:fld>
            <a:endParaRPr lang="en-GB"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Content Placeholder 1">
            <a:extLst>
              <a:ext uri="{FF2B5EF4-FFF2-40B4-BE49-F238E27FC236}">
                <a16:creationId xmlns:a16="http://schemas.microsoft.com/office/drawing/2014/main" id="{1DC1A99D-7C4C-4D42-B63C-F5CBBFC272B5}"/>
              </a:ext>
            </a:extLst>
          </p:cNvPr>
          <p:cNvSpPr>
            <a:spLocks noGrp="1"/>
          </p:cNvSpPr>
          <p:nvPr>
            <p:ph idx="1"/>
          </p:nvPr>
        </p:nvSpPr>
        <p:spPr/>
        <p:txBody>
          <a:bodyPr/>
          <a:lstStyle/>
          <a:p>
            <a:pPr marL="109537" indent="0">
              <a:buFont typeface="Wingdings 3" panose="05040102010807070707" pitchFamily="18" charset="2"/>
              <a:buNone/>
              <a:defRPr/>
            </a:pPr>
            <a:r>
              <a:rPr lang="en-GB" altLang="en-US" dirty="0"/>
              <a:t>This section needs to:</a:t>
            </a:r>
          </a:p>
          <a:p>
            <a:pPr marL="109537" indent="0">
              <a:buFont typeface="Wingdings 3" panose="05040102010807070707" pitchFamily="18" charset="2"/>
              <a:buNone/>
              <a:defRPr/>
            </a:pPr>
            <a:r>
              <a:rPr lang="en-GB" altLang="en-US" dirty="0"/>
              <a:t>Evidence personal experience of challenges faced in the care sector in Relation to Welsh language and culture</a:t>
            </a:r>
          </a:p>
          <a:p>
            <a:pPr marL="109537" indent="0">
              <a:buFont typeface="Wingdings 3" panose="05040102010807070707" pitchFamily="18" charset="2"/>
              <a:buNone/>
              <a:defRPr/>
            </a:pPr>
            <a:r>
              <a:rPr lang="en-GB" altLang="en-US" dirty="0"/>
              <a:t>Including:</a:t>
            </a:r>
          </a:p>
          <a:p>
            <a:pPr>
              <a:defRPr/>
            </a:pPr>
            <a:r>
              <a:rPr lang="en-GB" altLang="en-US" dirty="0"/>
              <a:t>Geographical context, understanding of culture, institutions and languages spoken</a:t>
            </a:r>
          </a:p>
          <a:p>
            <a:pPr>
              <a:defRPr/>
            </a:pPr>
            <a:r>
              <a:rPr lang="en-GB" altLang="en-US" dirty="0"/>
              <a:t>This will be covered in more detail in Workshop 3 when we look at working collaboratively</a:t>
            </a:r>
          </a:p>
        </p:txBody>
      </p:sp>
      <p:sp>
        <p:nvSpPr>
          <p:cNvPr id="3" name="Title 2">
            <a:extLst>
              <a:ext uri="{FF2B5EF4-FFF2-40B4-BE49-F238E27FC236}">
                <a16:creationId xmlns:a16="http://schemas.microsoft.com/office/drawing/2014/main" id="{3FDED9A5-5D61-4446-8B3C-CE2A0F976D53}"/>
              </a:ext>
            </a:extLst>
          </p:cNvPr>
          <p:cNvSpPr>
            <a:spLocks noGrp="1"/>
          </p:cNvSpPr>
          <p:nvPr>
            <p:ph type="title"/>
          </p:nvPr>
        </p:nvSpPr>
        <p:spPr/>
        <p:txBody>
          <a:bodyPr/>
          <a:lstStyle/>
          <a:p>
            <a:pPr algn="ctr">
              <a:defRPr/>
            </a:pPr>
            <a:r>
              <a:rPr lang="en-GB" dirty="0"/>
              <a:t>Welsh Context</a:t>
            </a:r>
          </a:p>
        </p:txBody>
      </p:sp>
      <p:sp>
        <p:nvSpPr>
          <p:cNvPr id="2" name="Slide Number Placeholder 1">
            <a:extLst>
              <a:ext uri="{FF2B5EF4-FFF2-40B4-BE49-F238E27FC236}">
                <a16:creationId xmlns:a16="http://schemas.microsoft.com/office/drawing/2014/main" id="{5A22C4A4-E11B-4D5B-B47F-4170D54AF0AF}"/>
              </a:ext>
            </a:extLst>
          </p:cNvPr>
          <p:cNvSpPr>
            <a:spLocks noGrp="1"/>
          </p:cNvSpPr>
          <p:nvPr>
            <p:ph type="sldNum" sz="quarter" idx="12"/>
          </p:nvPr>
        </p:nvSpPr>
        <p:spPr/>
        <p:txBody>
          <a:bodyPr/>
          <a:lstStyle/>
          <a:p>
            <a:pPr>
              <a:defRPr/>
            </a:pPr>
            <a:fld id="{B279AC3C-9A7B-46D6-8EDB-3083219B5F49}" type="slidenum">
              <a:rPr lang="en-GB" altLang="en-US" smtClean="0"/>
              <a:pPr>
                <a:defRPr/>
              </a:pPr>
              <a:t>31</a:t>
            </a:fld>
            <a:endParaRPr lang="en-GB" alt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Content Placeholder 1">
            <a:extLst>
              <a:ext uri="{FF2B5EF4-FFF2-40B4-BE49-F238E27FC236}">
                <a16:creationId xmlns:a16="http://schemas.microsoft.com/office/drawing/2014/main" id="{CA3D04B3-A396-462F-82DF-0D678656B23B}"/>
              </a:ext>
            </a:extLst>
          </p:cNvPr>
          <p:cNvSpPr>
            <a:spLocks noGrp="1"/>
          </p:cNvSpPr>
          <p:nvPr>
            <p:ph idx="1"/>
          </p:nvPr>
        </p:nvSpPr>
        <p:spPr/>
        <p:txBody>
          <a:bodyPr/>
          <a:lstStyle/>
          <a:p>
            <a:r>
              <a:rPr lang="en-GB" altLang="en-US" sz="2000" dirty="0"/>
              <a:t>Make sure you cover the main learning outcomes and NOS;</a:t>
            </a:r>
          </a:p>
          <a:p>
            <a:pPr marL="971550" lvl="1" indent="-514350">
              <a:spcBef>
                <a:spcPts val="400"/>
              </a:spcBef>
              <a:buSzPct val="68000"/>
              <a:buFont typeface="Wingdings" panose="05000000000000000000" pitchFamily="2" charset="2"/>
              <a:buChar char="Ø"/>
            </a:pPr>
            <a:r>
              <a:rPr lang="en-GB" altLang="en-US" sz="2000" dirty="0"/>
              <a:t>Analysis in assessment</a:t>
            </a:r>
          </a:p>
          <a:p>
            <a:pPr marL="971550" lvl="1" indent="-514350">
              <a:spcBef>
                <a:spcPts val="400"/>
              </a:spcBef>
              <a:buSzPct val="68000"/>
              <a:buFont typeface="Wingdings" panose="05000000000000000000" pitchFamily="2" charset="2"/>
              <a:buChar char="Ø"/>
            </a:pPr>
            <a:r>
              <a:rPr lang="en-GB" altLang="en-US" sz="2000" dirty="0"/>
              <a:t>Working collaboratively</a:t>
            </a:r>
          </a:p>
          <a:p>
            <a:pPr marL="971550" lvl="1" indent="-514350">
              <a:spcBef>
                <a:spcPts val="400"/>
              </a:spcBef>
              <a:buSzPct val="68000"/>
              <a:buFont typeface="Wingdings" panose="05000000000000000000" pitchFamily="2" charset="2"/>
              <a:buChar char="Ø"/>
            </a:pPr>
            <a:r>
              <a:rPr lang="en-GB" altLang="en-US" sz="2000" dirty="0"/>
              <a:t>Professional judgement in complex situations</a:t>
            </a:r>
          </a:p>
          <a:p>
            <a:r>
              <a:rPr lang="en-GB" altLang="en-US" sz="2000" dirty="0"/>
              <a:t>Set the scene - Identify the geographical context to the case e.g. age, ethnicity, language needs etc. </a:t>
            </a:r>
          </a:p>
          <a:p>
            <a:r>
              <a:rPr lang="en-GB" altLang="en-US" sz="2000" dirty="0"/>
              <a:t>Include references to theory and recent research</a:t>
            </a:r>
          </a:p>
          <a:p>
            <a:r>
              <a:rPr lang="en-GB" altLang="en-US" sz="2000" dirty="0"/>
              <a:t>Be critically reflective - Include and integrate a model of reflection </a:t>
            </a:r>
          </a:p>
          <a:p>
            <a:r>
              <a:rPr lang="en-GB" altLang="en-US" sz="2000" dirty="0"/>
              <a:t>Be careful of not being overly detailed. What is required is your critical reflection and analysis of the intervention </a:t>
            </a:r>
            <a:r>
              <a:rPr lang="en-GB" altLang="en-US" sz="2000" b="1" dirty="0"/>
              <a:t>not all </a:t>
            </a:r>
            <a:r>
              <a:rPr lang="en-GB" altLang="en-US" sz="2000" dirty="0"/>
              <a:t>the details of the intervention, just enough to make it understandable and give it context </a:t>
            </a:r>
          </a:p>
          <a:p>
            <a:endParaRPr lang="en-GB" altLang="en-US" dirty="0"/>
          </a:p>
        </p:txBody>
      </p:sp>
      <p:sp>
        <p:nvSpPr>
          <p:cNvPr id="3" name="Title 2">
            <a:extLst>
              <a:ext uri="{FF2B5EF4-FFF2-40B4-BE49-F238E27FC236}">
                <a16:creationId xmlns:a16="http://schemas.microsoft.com/office/drawing/2014/main" id="{6040FC21-6D76-479E-98E1-546CD1626F95}"/>
              </a:ext>
            </a:extLst>
          </p:cNvPr>
          <p:cNvSpPr>
            <a:spLocks noGrp="1"/>
          </p:cNvSpPr>
          <p:nvPr>
            <p:ph type="title"/>
          </p:nvPr>
        </p:nvSpPr>
        <p:spPr/>
        <p:txBody>
          <a:bodyPr>
            <a:normAutofit fontScale="90000"/>
          </a:bodyPr>
          <a:lstStyle/>
          <a:p>
            <a:pPr algn="ctr">
              <a:defRPr/>
            </a:pPr>
            <a:br>
              <a:rPr lang="en-GB" sz="4400" dirty="0"/>
            </a:br>
            <a:r>
              <a:rPr lang="en-GB" sz="4400" dirty="0"/>
              <a:t>Safeguarding Task 3</a:t>
            </a:r>
            <a:br>
              <a:rPr lang="en-GB" sz="4400" dirty="0"/>
            </a:br>
            <a:r>
              <a:rPr lang="en-GB" sz="4400" dirty="0"/>
              <a:t>Hints and Tips</a:t>
            </a:r>
            <a:br>
              <a:rPr lang="en-GB" sz="4400" dirty="0"/>
            </a:br>
            <a:endParaRPr lang="en-GB" dirty="0"/>
          </a:p>
        </p:txBody>
      </p:sp>
      <p:sp>
        <p:nvSpPr>
          <p:cNvPr id="2" name="Slide Number Placeholder 1">
            <a:extLst>
              <a:ext uri="{FF2B5EF4-FFF2-40B4-BE49-F238E27FC236}">
                <a16:creationId xmlns:a16="http://schemas.microsoft.com/office/drawing/2014/main" id="{69A4F99E-0B69-4EE0-81C3-39E7F69AD51E}"/>
              </a:ext>
            </a:extLst>
          </p:cNvPr>
          <p:cNvSpPr>
            <a:spLocks noGrp="1"/>
          </p:cNvSpPr>
          <p:nvPr>
            <p:ph type="sldNum" sz="quarter" idx="12"/>
          </p:nvPr>
        </p:nvSpPr>
        <p:spPr/>
        <p:txBody>
          <a:bodyPr/>
          <a:lstStyle/>
          <a:p>
            <a:pPr>
              <a:defRPr/>
            </a:pPr>
            <a:fld id="{B279AC3C-9A7B-46D6-8EDB-3083219B5F49}" type="slidenum">
              <a:rPr lang="en-GB" altLang="en-US" smtClean="0"/>
              <a:pPr>
                <a:defRPr/>
              </a:pPr>
              <a:t>32</a:t>
            </a:fld>
            <a:endParaRPr lang="en-GB" alt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1">
            <a:extLst>
              <a:ext uri="{FF2B5EF4-FFF2-40B4-BE49-F238E27FC236}">
                <a16:creationId xmlns:a16="http://schemas.microsoft.com/office/drawing/2014/main" id="{68231734-42C6-4FFF-B4FC-4B59CD7DC4AD}"/>
              </a:ext>
            </a:extLst>
          </p:cNvPr>
          <p:cNvSpPr>
            <a:spLocks noGrp="1"/>
          </p:cNvSpPr>
          <p:nvPr>
            <p:ph idx="1"/>
          </p:nvPr>
        </p:nvSpPr>
        <p:spPr>
          <a:xfrm>
            <a:off x="457200" y="1628775"/>
            <a:ext cx="8229600" cy="4378325"/>
          </a:xfrm>
        </p:spPr>
        <p:txBody>
          <a:bodyPr/>
          <a:lstStyle/>
          <a:p>
            <a:r>
              <a:rPr lang="en-GB" altLang="en-US" sz="2800"/>
              <a:t>Discuss the importance of understanding safeguarding policy and procedure in an area that in not your main focus of work</a:t>
            </a:r>
          </a:p>
          <a:p>
            <a:endParaRPr lang="en-GB" altLang="en-US" sz="2800"/>
          </a:p>
          <a:p>
            <a:r>
              <a:rPr lang="en-GB" altLang="en-US" sz="2800"/>
              <a:t>Discuss the differences between safeguarding adults and children and young people                            </a:t>
            </a:r>
          </a:p>
          <a:p>
            <a:endParaRPr lang="en-GB" altLang="en-US"/>
          </a:p>
        </p:txBody>
      </p:sp>
      <p:sp>
        <p:nvSpPr>
          <p:cNvPr id="3" name="Title 2">
            <a:extLst>
              <a:ext uri="{FF2B5EF4-FFF2-40B4-BE49-F238E27FC236}">
                <a16:creationId xmlns:a16="http://schemas.microsoft.com/office/drawing/2014/main" id="{216F38BA-F4DE-4284-BC95-D8385B6EA0EB}"/>
              </a:ext>
            </a:extLst>
          </p:cNvPr>
          <p:cNvSpPr>
            <a:spLocks noGrp="1"/>
          </p:cNvSpPr>
          <p:nvPr>
            <p:ph type="title"/>
          </p:nvPr>
        </p:nvSpPr>
        <p:spPr>
          <a:xfrm>
            <a:off x="457200" y="908720"/>
            <a:ext cx="8229600" cy="508918"/>
          </a:xfrm>
        </p:spPr>
        <p:txBody>
          <a:bodyPr>
            <a:normAutofit fontScale="90000"/>
          </a:bodyPr>
          <a:lstStyle/>
          <a:p>
            <a:pPr algn="ctr">
              <a:defRPr/>
            </a:pPr>
            <a:br>
              <a:rPr lang="en-GB" dirty="0"/>
            </a:br>
            <a:r>
              <a:rPr lang="en-GB" dirty="0"/>
              <a:t>Safeguarding Task 4 (section 5)</a:t>
            </a:r>
            <a:br>
              <a:rPr lang="en-GB" dirty="0"/>
            </a:br>
            <a:br>
              <a:rPr lang="en-GB" dirty="0"/>
            </a:br>
            <a:r>
              <a:rPr lang="en-GB" dirty="0"/>
              <a:t> </a:t>
            </a:r>
          </a:p>
        </p:txBody>
      </p:sp>
      <p:sp>
        <p:nvSpPr>
          <p:cNvPr id="2" name="Slide Number Placeholder 1">
            <a:extLst>
              <a:ext uri="{FF2B5EF4-FFF2-40B4-BE49-F238E27FC236}">
                <a16:creationId xmlns:a16="http://schemas.microsoft.com/office/drawing/2014/main" id="{A1608F50-1C8E-4AF8-9252-2172F64097EE}"/>
              </a:ext>
            </a:extLst>
          </p:cNvPr>
          <p:cNvSpPr>
            <a:spLocks noGrp="1"/>
          </p:cNvSpPr>
          <p:nvPr>
            <p:ph type="sldNum" sz="quarter" idx="12"/>
          </p:nvPr>
        </p:nvSpPr>
        <p:spPr/>
        <p:txBody>
          <a:bodyPr/>
          <a:lstStyle/>
          <a:p>
            <a:pPr>
              <a:defRPr/>
            </a:pPr>
            <a:fld id="{B279AC3C-9A7B-46D6-8EDB-3083219B5F49}" type="slidenum">
              <a:rPr lang="en-GB" altLang="en-US" smtClean="0"/>
              <a:pPr>
                <a:defRPr/>
              </a:pPr>
              <a:t>33</a:t>
            </a:fld>
            <a:endParaRPr lang="en-GB"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ECF10F-3A3E-4257-AC37-8284AB44E236}"/>
              </a:ext>
            </a:extLst>
          </p:cNvPr>
          <p:cNvSpPr>
            <a:spLocks noGrp="1"/>
          </p:cNvSpPr>
          <p:nvPr>
            <p:ph idx="1"/>
          </p:nvPr>
        </p:nvSpPr>
        <p:spPr>
          <a:xfrm>
            <a:off x="457200" y="2060575"/>
            <a:ext cx="8229600" cy="3946525"/>
          </a:xfrm>
        </p:spPr>
        <p:txBody>
          <a:bodyPr/>
          <a:lstStyle/>
          <a:p>
            <a:pPr marL="566737" indent="-457200">
              <a:buFont typeface="Arial" panose="020B0604020202020204" pitchFamily="34" charset="0"/>
              <a:buChar char="•"/>
              <a:defRPr/>
            </a:pPr>
            <a:r>
              <a:rPr lang="en-GB" sz="2800" dirty="0"/>
              <a:t>‘POVA’ replaced by ‘Safeguarding’ (Adults)</a:t>
            </a:r>
          </a:p>
          <a:p>
            <a:pPr marL="566737" indent="-457200">
              <a:buFont typeface="Arial" panose="020B0604020202020204" pitchFamily="34" charset="0"/>
              <a:buChar char="•"/>
              <a:defRPr/>
            </a:pPr>
            <a:r>
              <a:rPr lang="en-GB" sz="2800" dirty="0"/>
              <a:t>‘Vulnerable’ replaced by children/adults ‘at risk’</a:t>
            </a:r>
          </a:p>
          <a:p>
            <a:pPr marL="566737" indent="-457200">
              <a:buFont typeface="Arial" panose="020B0604020202020204" pitchFamily="34" charset="0"/>
              <a:buChar char="•"/>
              <a:defRPr/>
            </a:pPr>
            <a:r>
              <a:rPr lang="en-GB" sz="2800" dirty="0"/>
              <a:t>Use of advocacy</a:t>
            </a:r>
          </a:p>
          <a:p>
            <a:pPr marL="566737" indent="-457200">
              <a:buFont typeface="Arial" panose="020B0604020202020204" pitchFamily="34" charset="0"/>
              <a:buChar char="•"/>
              <a:defRPr/>
            </a:pPr>
            <a:r>
              <a:rPr lang="en-GB" sz="2800" dirty="0"/>
              <a:t>Social workers as ‘agents of change’ </a:t>
            </a:r>
          </a:p>
          <a:p>
            <a:pPr marL="566737" indent="-457200">
              <a:buFont typeface="Arial" panose="020B0604020202020204" pitchFamily="34" charset="0"/>
              <a:buChar char="•"/>
              <a:defRPr/>
            </a:pPr>
            <a:endParaRPr lang="en-GB" sz="2800" dirty="0"/>
          </a:p>
          <a:p>
            <a:pPr marL="109537" indent="0">
              <a:buFont typeface="Wingdings 3" panose="05040102010807070707" pitchFamily="18" charset="2"/>
              <a:buNone/>
              <a:defRPr/>
            </a:pPr>
            <a:endParaRPr lang="en-GB" dirty="0"/>
          </a:p>
        </p:txBody>
      </p:sp>
      <p:sp>
        <p:nvSpPr>
          <p:cNvPr id="3" name="Title 2">
            <a:extLst>
              <a:ext uri="{FF2B5EF4-FFF2-40B4-BE49-F238E27FC236}">
                <a16:creationId xmlns:a16="http://schemas.microsoft.com/office/drawing/2014/main" id="{4FE9BCA1-E3D6-4CE2-865F-2627DB97BF64}"/>
              </a:ext>
            </a:extLst>
          </p:cNvPr>
          <p:cNvSpPr>
            <a:spLocks noGrp="1"/>
          </p:cNvSpPr>
          <p:nvPr>
            <p:ph type="title"/>
          </p:nvPr>
        </p:nvSpPr>
        <p:spPr>
          <a:xfrm>
            <a:off x="457200" y="274638"/>
            <a:ext cx="8229600" cy="1498178"/>
          </a:xfrm>
        </p:spPr>
        <p:txBody>
          <a:bodyPr>
            <a:normAutofit fontScale="90000"/>
          </a:bodyPr>
          <a:lstStyle/>
          <a:p>
            <a:pPr algn="ctr">
              <a:defRPr/>
            </a:pPr>
            <a:br>
              <a:rPr lang="en-GB" sz="4400" dirty="0"/>
            </a:br>
            <a:r>
              <a:rPr lang="en-GB" sz="4400" dirty="0"/>
              <a:t>Implications of Social Services &amp; Wellbeing (Wales) Act 2014 </a:t>
            </a:r>
            <a:br>
              <a:rPr lang="en-GB" sz="4400" dirty="0"/>
            </a:br>
            <a:endParaRPr lang="en-GB" dirty="0"/>
          </a:p>
        </p:txBody>
      </p:sp>
      <p:sp>
        <p:nvSpPr>
          <p:cNvPr id="4" name="Content Placeholder 4">
            <a:extLst>
              <a:ext uri="{FF2B5EF4-FFF2-40B4-BE49-F238E27FC236}">
                <a16:creationId xmlns:a16="http://schemas.microsoft.com/office/drawing/2014/main" id="{4B17F548-B630-49F5-A3A1-CFAC0DA00E54}"/>
              </a:ext>
            </a:extLst>
          </p:cNvPr>
          <p:cNvSpPr txBox="1">
            <a:spLocks/>
          </p:cNvSpPr>
          <p:nvPr/>
        </p:nvSpPr>
        <p:spPr>
          <a:xfrm>
            <a:off x="457200" y="4649788"/>
            <a:ext cx="3074988" cy="1943100"/>
          </a:xfrm>
          <a:prstGeom prst="roundRect">
            <a:avLst/>
          </a:prstGeom>
          <a:solidFill>
            <a:srgbClr val="34B555"/>
          </a:solidFill>
          <a:ln w="55000" cap="flat" cmpd="thickThin" algn="ctr">
            <a:solidFill>
              <a:srgbClr val="34B555"/>
            </a:solidFill>
            <a:prstDash val="solid"/>
          </a:ln>
        </p:spPr>
        <p:style>
          <a:lnRef idx="2">
            <a:schemeClr val="accent5"/>
          </a:lnRef>
          <a:fillRef idx="1">
            <a:schemeClr val="lt1"/>
          </a:fillRef>
          <a:effectRef idx="0">
            <a:schemeClr val="accent5"/>
          </a:effectRef>
          <a:fontRef idx="minor">
            <a:schemeClr val="dk1"/>
          </a:fontRef>
        </p:style>
        <p:txBody>
          <a:bodyPr/>
          <a:lst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dk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dk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dk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dk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sz="2000" kern="1200">
                <a:solidFill>
                  <a:schemeClr val="dk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dk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dk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dk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dk1"/>
                </a:solidFill>
                <a:latin typeface="+mn-lt"/>
                <a:ea typeface="+mn-ea"/>
                <a:cs typeface="+mn-cs"/>
              </a:defRPr>
            </a:lvl9pPr>
            <a:extLst/>
          </a:lstStyle>
          <a:p>
            <a:pPr>
              <a:buClr>
                <a:schemeClr val="bg1"/>
              </a:buClr>
              <a:defRPr/>
            </a:pPr>
            <a:r>
              <a:rPr lang="en-GB" dirty="0">
                <a:solidFill>
                  <a:schemeClr val="bg1"/>
                </a:solidFill>
              </a:rPr>
              <a:t>People</a:t>
            </a:r>
          </a:p>
          <a:p>
            <a:pPr>
              <a:buClr>
                <a:schemeClr val="bg1"/>
              </a:buClr>
              <a:defRPr/>
            </a:pPr>
            <a:r>
              <a:rPr lang="en-GB" dirty="0">
                <a:solidFill>
                  <a:schemeClr val="bg1"/>
                </a:solidFill>
              </a:rPr>
              <a:t>Well-being</a:t>
            </a:r>
          </a:p>
          <a:p>
            <a:pPr>
              <a:buClr>
                <a:schemeClr val="bg1"/>
              </a:buClr>
              <a:defRPr/>
            </a:pPr>
            <a:r>
              <a:rPr lang="en-GB" dirty="0">
                <a:solidFill>
                  <a:schemeClr val="bg1"/>
                </a:solidFill>
              </a:rPr>
              <a:t>Prevention</a:t>
            </a:r>
          </a:p>
          <a:p>
            <a:pPr>
              <a:buClr>
                <a:schemeClr val="bg1"/>
              </a:buClr>
              <a:defRPr/>
            </a:pPr>
            <a:r>
              <a:rPr lang="en-GB" dirty="0">
                <a:solidFill>
                  <a:schemeClr val="bg1"/>
                </a:solidFill>
              </a:rPr>
              <a:t>Collaboration</a:t>
            </a:r>
          </a:p>
        </p:txBody>
      </p:sp>
      <p:sp>
        <p:nvSpPr>
          <p:cNvPr id="5" name="Rounded Rectangular Callout 7">
            <a:extLst>
              <a:ext uri="{FF2B5EF4-FFF2-40B4-BE49-F238E27FC236}">
                <a16:creationId xmlns:a16="http://schemas.microsoft.com/office/drawing/2014/main" id="{91546840-D86C-4F4F-B02E-3EBC227EC6CF}"/>
              </a:ext>
            </a:extLst>
          </p:cNvPr>
          <p:cNvSpPr/>
          <p:nvPr/>
        </p:nvSpPr>
        <p:spPr>
          <a:xfrm>
            <a:off x="3811588" y="4649788"/>
            <a:ext cx="5051425" cy="1870075"/>
          </a:xfrm>
          <a:prstGeom prst="wedgeRoundRectCallout">
            <a:avLst/>
          </a:prstGeom>
          <a:solidFill>
            <a:srgbClr val="34B555"/>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400" dirty="0">
                <a:latin typeface="Arial" panose="020B0604020202020204" pitchFamily="34" charset="0"/>
                <a:cs typeface="Arial" panose="020B0604020202020204" pitchFamily="34" charset="0"/>
              </a:rPr>
              <a:t>A person exercising functions under this Act </a:t>
            </a:r>
            <a:r>
              <a:rPr lang="en-GB" sz="2400" b="1" dirty="0">
                <a:latin typeface="Arial" panose="020B0604020202020204" pitchFamily="34" charset="0"/>
                <a:cs typeface="Arial" panose="020B0604020202020204" pitchFamily="34" charset="0"/>
              </a:rPr>
              <a:t>must </a:t>
            </a:r>
            <a:r>
              <a:rPr lang="en-GB" sz="2400" dirty="0">
                <a:latin typeface="Arial" panose="020B0604020202020204" pitchFamily="34" charset="0"/>
                <a:cs typeface="Arial" panose="020B0604020202020204" pitchFamily="34" charset="0"/>
              </a:rPr>
              <a:t>seek to promote the well-being of people who need care and support </a:t>
            </a:r>
            <a:r>
              <a:rPr lang="en-GB" sz="2400" b="1" dirty="0">
                <a:latin typeface="Arial" panose="020B0604020202020204" pitchFamily="34" charset="0"/>
                <a:cs typeface="Arial" panose="020B0604020202020204" pitchFamily="34" charset="0"/>
              </a:rPr>
              <a:t>and</a:t>
            </a:r>
            <a:r>
              <a:rPr lang="en-GB" sz="2400" dirty="0">
                <a:latin typeface="Arial" panose="020B0604020202020204" pitchFamily="34" charset="0"/>
                <a:cs typeface="Arial" panose="020B0604020202020204" pitchFamily="34" charset="0"/>
              </a:rPr>
              <a:t> carers who need support</a:t>
            </a:r>
            <a:endParaRPr lang="en-GB" sz="2400" b="1"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A6887E91-2387-49B8-8949-4372FAB33579}"/>
              </a:ext>
            </a:extLst>
          </p:cNvPr>
          <p:cNvSpPr>
            <a:spLocks noGrp="1"/>
          </p:cNvSpPr>
          <p:nvPr>
            <p:ph type="sldNum" sz="quarter" idx="12"/>
          </p:nvPr>
        </p:nvSpPr>
        <p:spPr/>
        <p:txBody>
          <a:bodyPr/>
          <a:lstStyle/>
          <a:p>
            <a:pPr>
              <a:defRPr/>
            </a:pPr>
            <a:fld id="{B279AC3C-9A7B-46D6-8EDB-3083219B5F49}" type="slidenum">
              <a:rPr lang="en-GB" altLang="en-US" smtClean="0"/>
              <a:pPr>
                <a:defRPr/>
              </a:pPr>
              <a:t>34</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1000"/>
                                        <p:tgtEl>
                                          <p:spTgt spid="4">
                                            <p:bg/>
                                          </p:spTgt>
                                        </p:tgtEl>
                                      </p:cBhvr>
                                    </p:animEffect>
                                    <p:anim calcmode="lin" valueType="num">
                                      <p:cBhvr>
                                        <p:cTn id="8" dur="1000" fill="hold"/>
                                        <p:tgtEl>
                                          <p:spTgt spid="4">
                                            <p:bg/>
                                          </p:spTgt>
                                        </p:tgtEl>
                                        <p:attrNameLst>
                                          <p:attrName>ppt_x</p:attrName>
                                        </p:attrNameLst>
                                      </p:cBhvr>
                                      <p:tavLst>
                                        <p:tav tm="0">
                                          <p:val>
                                            <p:strVal val="#ppt_x"/>
                                          </p:val>
                                        </p:tav>
                                        <p:tav tm="100000">
                                          <p:val>
                                            <p:strVal val="#ppt_x"/>
                                          </p:val>
                                        </p:tav>
                                      </p:tavLst>
                                    </p:anim>
                                    <p:anim calcmode="lin" valueType="num">
                                      <p:cBhvr>
                                        <p:cTn id="9" dur="1000" fill="hold"/>
                                        <p:tgtEl>
                                          <p:spTgt spid="4">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1000"/>
                                        <p:tgtEl>
                                          <p:spTgt spid="4">
                                            <p:txEl>
                                              <p:pRg st="2" end="2"/>
                                            </p:txEl>
                                          </p:spTgt>
                                        </p:tgtEl>
                                      </p:cBhvr>
                                    </p:animEffect>
                                    <p:anim calcmode="lin" valueType="num">
                                      <p:cBhvr>
                                        <p:cTn id="2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Effect transition="in" filter="fade">
                                      <p:cBhvr>
                                        <p:cTn id="33" dur="1000"/>
                                        <p:tgtEl>
                                          <p:spTgt spid="4">
                                            <p:txEl>
                                              <p:pRg st="3" end="3"/>
                                            </p:txEl>
                                          </p:spTgt>
                                        </p:tgtEl>
                                      </p:cBhvr>
                                    </p:animEffect>
                                    <p:anim calcmode="lin" valueType="num">
                                      <p:cBhvr>
                                        <p:cTn id="3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1">
            <a:extLst>
              <a:ext uri="{FF2B5EF4-FFF2-40B4-BE49-F238E27FC236}">
                <a16:creationId xmlns:a16="http://schemas.microsoft.com/office/drawing/2014/main" id="{A44E6C5B-F5ED-45E7-A07C-5FED1E6699D7}"/>
              </a:ext>
            </a:extLst>
          </p:cNvPr>
          <p:cNvSpPr>
            <a:spLocks noGrp="1"/>
          </p:cNvSpPr>
          <p:nvPr>
            <p:ph idx="1"/>
          </p:nvPr>
        </p:nvSpPr>
        <p:spPr/>
        <p:txBody>
          <a:bodyPr/>
          <a:lstStyle/>
          <a:p>
            <a:r>
              <a:rPr lang="en-GB" altLang="en-US"/>
              <a:t>Definition of adult at risk</a:t>
            </a:r>
          </a:p>
          <a:p>
            <a:r>
              <a:rPr lang="en-GB" altLang="en-US"/>
              <a:t>Duty for relevant partners to report adults at risk</a:t>
            </a:r>
          </a:p>
          <a:p>
            <a:r>
              <a:rPr lang="en-GB" altLang="en-US"/>
              <a:t>Duty of authorities to make enquiries</a:t>
            </a:r>
          </a:p>
          <a:p>
            <a:r>
              <a:rPr lang="en-GB" altLang="en-US"/>
              <a:t>Section 47 National Assistance Act is abolished</a:t>
            </a:r>
          </a:p>
          <a:p>
            <a:r>
              <a:rPr lang="en-GB" altLang="en-US"/>
              <a:t>Adult at risk of abuse or neglect have a need for care and support (become eligible)</a:t>
            </a:r>
          </a:p>
          <a:p>
            <a:r>
              <a:rPr lang="en-GB" altLang="en-US"/>
              <a:t>Abuse is wide-ranging you need to evidence you can recognise this in any setting</a:t>
            </a:r>
          </a:p>
          <a:p>
            <a:endParaRPr lang="en-GB" altLang="en-US"/>
          </a:p>
        </p:txBody>
      </p:sp>
      <p:sp>
        <p:nvSpPr>
          <p:cNvPr id="3" name="Title 2">
            <a:extLst>
              <a:ext uri="{FF2B5EF4-FFF2-40B4-BE49-F238E27FC236}">
                <a16:creationId xmlns:a16="http://schemas.microsoft.com/office/drawing/2014/main" id="{B7A892A8-2C08-4076-A149-E510AF85A84F}"/>
              </a:ext>
            </a:extLst>
          </p:cNvPr>
          <p:cNvSpPr>
            <a:spLocks noGrp="1"/>
          </p:cNvSpPr>
          <p:nvPr>
            <p:ph type="title"/>
          </p:nvPr>
        </p:nvSpPr>
        <p:spPr/>
        <p:txBody>
          <a:bodyPr>
            <a:normAutofit fontScale="90000"/>
          </a:bodyPr>
          <a:lstStyle/>
          <a:p>
            <a:pPr algn="ctr">
              <a:defRPr/>
            </a:pPr>
            <a:r>
              <a:rPr lang="en-GB" dirty="0"/>
              <a:t>Adult Safeguarding under The Act</a:t>
            </a:r>
          </a:p>
        </p:txBody>
      </p:sp>
      <p:sp>
        <p:nvSpPr>
          <p:cNvPr id="2" name="Slide Number Placeholder 1">
            <a:extLst>
              <a:ext uri="{FF2B5EF4-FFF2-40B4-BE49-F238E27FC236}">
                <a16:creationId xmlns:a16="http://schemas.microsoft.com/office/drawing/2014/main" id="{543FFC1C-3CCD-4F10-B405-10D3BB7D1FBA}"/>
              </a:ext>
            </a:extLst>
          </p:cNvPr>
          <p:cNvSpPr>
            <a:spLocks noGrp="1"/>
          </p:cNvSpPr>
          <p:nvPr>
            <p:ph type="sldNum" sz="quarter" idx="12"/>
          </p:nvPr>
        </p:nvSpPr>
        <p:spPr/>
        <p:txBody>
          <a:bodyPr/>
          <a:lstStyle/>
          <a:p>
            <a:pPr>
              <a:defRPr/>
            </a:pPr>
            <a:fld id="{B279AC3C-9A7B-46D6-8EDB-3083219B5F49}" type="slidenum">
              <a:rPr lang="en-GB" altLang="en-US" smtClean="0"/>
              <a:pPr>
                <a:defRPr/>
              </a:pPr>
              <a:t>35</a:t>
            </a:fld>
            <a:endParaRPr lang="en-GB"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Content Placeholder 1">
            <a:extLst>
              <a:ext uri="{FF2B5EF4-FFF2-40B4-BE49-F238E27FC236}">
                <a16:creationId xmlns:a16="http://schemas.microsoft.com/office/drawing/2014/main" id="{04AB616A-12C9-4C48-949A-1EDB27B0BEFF}"/>
              </a:ext>
            </a:extLst>
          </p:cNvPr>
          <p:cNvSpPr>
            <a:spLocks noGrp="1"/>
          </p:cNvSpPr>
          <p:nvPr>
            <p:ph idx="1"/>
          </p:nvPr>
        </p:nvSpPr>
        <p:spPr/>
        <p:txBody>
          <a:bodyPr/>
          <a:lstStyle/>
          <a:p>
            <a:r>
              <a:rPr lang="en-GB" altLang="en-US"/>
              <a:t>Definition child at risk</a:t>
            </a:r>
          </a:p>
          <a:p>
            <a:r>
              <a:rPr lang="en-GB" altLang="en-US"/>
              <a:t>Duty for relevant partners to report children at risk</a:t>
            </a:r>
          </a:p>
          <a:p>
            <a:r>
              <a:rPr lang="en-GB" altLang="en-US"/>
              <a:t>Local authority to make enquiries – link into the Children Act 1989, S47</a:t>
            </a:r>
          </a:p>
          <a:p>
            <a:r>
              <a:rPr lang="en-GB" altLang="en-US"/>
              <a:t>If a child is experiencing or is at risk of abuse, neglect or other kinds of harm they have a need for care and support (whether or not those needs are being met).</a:t>
            </a:r>
          </a:p>
          <a:p>
            <a:endParaRPr lang="en-GB" altLang="en-US"/>
          </a:p>
          <a:p>
            <a:endParaRPr lang="en-GB" altLang="en-US"/>
          </a:p>
          <a:p>
            <a:endParaRPr lang="en-GB" altLang="en-US"/>
          </a:p>
        </p:txBody>
      </p:sp>
      <p:sp>
        <p:nvSpPr>
          <p:cNvPr id="3" name="Title 2">
            <a:extLst>
              <a:ext uri="{FF2B5EF4-FFF2-40B4-BE49-F238E27FC236}">
                <a16:creationId xmlns:a16="http://schemas.microsoft.com/office/drawing/2014/main" id="{7E40DE68-CD37-4D8D-BBC2-ADFCDF73218D}"/>
              </a:ext>
            </a:extLst>
          </p:cNvPr>
          <p:cNvSpPr>
            <a:spLocks noGrp="1"/>
          </p:cNvSpPr>
          <p:nvPr>
            <p:ph type="title"/>
          </p:nvPr>
        </p:nvSpPr>
        <p:spPr/>
        <p:txBody>
          <a:bodyPr>
            <a:normAutofit fontScale="90000"/>
          </a:bodyPr>
          <a:lstStyle/>
          <a:p>
            <a:pPr algn="ctr">
              <a:defRPr/>
            </a:pPr>
            <a:r>
              <a:rPr lang="en-GB" dirty="0"/>
              <a:t>Children Safeguarding under </a:t>
            </a:r>
            <a:br>
              <a:rPr lang="en-GB" dirty="0"/>
            </a:br>
            <a:r>
              <a:rPr lang="en-GB" dirty="0"/>
              <a:t>The Act</a:t>
            </a:r>
          </a:p>
        </p:txBody>
      </p:sp>
      <p:sp>
        <p:nvSpPr>
          <p:cNvPr id="2" name="Slide Number Placeholder 1">
            <a:extLst>
              <a:ext uri="{FF2B5EF4-FFF2-40B4-BE49-F238E27FC236}">
                <a16:creationId xmlns:a16="http://schemas.microsoft.com/office/drawing/2014/main" id="{61E4DC0B-2B8E-419A-A5E8-28200C0FC3BE}"/>
              </a:ext>
            </a:extLst>
          </p:cNvPr>
          <p:cNvSpPr>
            <a:spLocks noGrp="1"/>
          </p:cNvSpPr>
          <p:nvPr>
            <p:ph type="sldNum" sz="quarter" idx="12"/>
          </p:nvPr>
        </p:nvSpPr>
        <p:spPr/>
        <p:txBody>
          <a:bodyPr/>
          <a:lstStyle/>
          <a:p>
            <a:pPr>
              <a:defRPr/>
            </a:pPr>
            <a:fld id="{B279AC3C-9A7B-46D6-8EDB-3083219B5F49}" type="slidenum">
              <a:rPr lang="en-GB" altLang="en-US" smtClean="0"/>
              <a:pPr>
                <a:defRPr/>
              </a:pPr>
              <a:t>36</a:t>
            </a:fld>
            <a:endParaRPr lang="en-GB" alt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DB4671B-D0E1-4635-A4A1-8C3DB0AB46AC}"/>
              </a:ext>
            </a:extLst>
          </p:cNvPr>
          <p:cNvSpPr>
            <a:spLocks noGrp="1"/>
          </p:cNvSpPr>
          <p:nvPr>
            <p:ph idx="1"/>
          </p:nvPr>
        </p:nvSpPr>
        <p:spPr/>
        <p:txBody>
          <a:bodyPr/>
          <a:lstStyle/>
          <a:p>
            <a:pPr>
              <a:defRPr/>
            </a:pPr>
            <a:endParaRPr lang="en-GB" sz="500" dirty="0">
              <a:latin typeface="Arial" panose="020B0604020202020204" pitchFamily="34" charset="0"/>
              <a:cs typeface="Arial" panose="020B0604020202020204" pitchFamily="34" charset="0"/>
            </a:endParaRPr>
          </a:p>
          <a:p>
            <a:pPr marL="358776" lvl="1" indent="-179388">
              <a:defRPr/>
            </a:pPr>
            <a:r>
              <a:rPr lang="en-GB" sz="2000" dirty="0">
                <a:latin typeface="Arial" panose="020B0604020202020204" pitchFamily="34" charset="0"/>
                <a:cs typeface="Arial" panose="020B0604020202020204" pitchFamily="34" charset="0"/>
              </a:rPr>
              <a:t>Views, wishes and feelings of the individual</a:t>
            </a:r>
          </a:p>
          <a:p>
            <a:pPr marL="358776" lvl="1" indent="-179388">
              <a:defRPr/>
            </a:pPr>
            <a:r>
              <a:rPr lang="en-GB" sz="2000" dirty="0">
                <a:latin typeface="Arial" panose="020B0604020202020204" pitchFamily="34" charset="0"/>
                <a:cs typeface="Arial" panose="020B0604020202020204" pitchFamily="34" charset="0"/>
              </a:rPr>
              <a:t>Respecting dignity</a:t>
            </a:r>
          </a:p>
          <a:p>
            <a:pPr marL="358776" lvl="1" indent="-179388">
              <a:defRPr/>
            </a:pPr>
            <a:r>
              <a:rPr lang="en-GB" sz="2000" dirty="0">
                <a:latin typeface="Arial" panose="020B0604020202020204" pitchFamily="34" charset="0"/>
                <a:cs typeface="Arial" panose="020B0604020202020204" pitchFamily="34" charset="0"/>
              </a:rPr>
              <a:t>Participation</a:t>
            </a:r>
          </a:p>
          <a:p>
            <a:pPr marL="358776" lvl="1" indent="-179388">
              <a:defRPr/>
            </a:pPr>
            <a:r>
              <a:rPr lang="en-GB" sz="2000" dirty="0">
                <a:latin typeface="Arial" panose="020B0604020202020204" pitchFamily="34" charset="0"/>
                <a:cs typeface="Arial" panose="020B0604020202020204" pitchFamily="34" charset="0"/>
              </a:rPr>
              <a:t>Characteristics, culture and belief</a:t>
            </a:r>
          </a:p>
          <a:p>
            <a:pPr>
              <a:defRPr/>
            </a:pPr>
            <a:endParaRPr lang="en-GB" sz="2000" dirty="0">
              <a:latin typeface="Arial" panose="020B0604020202020204" pitchFamily="34" charset="0"/>
              <a:cs typeface="Arial" panose="020B0604020202020204" pitchFamily="34" charset="0"/>
            </a:endParaRPr>
          </a:p>
          <a:p>
            <a:pPr lvl="1">
              <a:defRPr/>
            </a:pPr>
            <a:r>
              <a:rPr lang="en-GB" sz="2000" dirty="0">
                <a:latin typeface="Arial" panose="020B0604020202020204" pitchFamily="34" charset="0"/>
                <a:cs typeface="Arial" panose="020B0604020202020204" pitchFamily="34" charset="0"/>
              </a:rPr>
              <a:t>Adults best placed to judge their own well-being</a:t>
            </a:r>
          </a:p>
          <a:p>
            <a:pPr lvl="1">
              <a:defRPr/>
            </a:pPr>
            <a:r>
              <a:rPr lang="en-GB" sz="2000" dirty="0">
                <a:latin typeface="Arial" panose="020B0604020202020204" pitchFamily="34" charset="0"/>
                <a:cs typeface="Arial" panose="020B0604020202020204" pitchFamily="34" charset="0"/>
              </a:rPr>
              <a:t>Promoting independence</a:t>
            </a:r>
          </a:p>
          <a:p>
            <a:pPr lvl="1">
              <a:defRPr/>
            </a:pPr>
            <a:endParaRPr lang="en-GB" sz="2000" dirty="0">
              <a:latin typeface="Arial" panose="020B0604020202020204" pitchFamily="34" charset="0"/>
              <a:cs typeface="Arial" panose="020B0604020202020204" pitchFamily="34" charset="0"/>
            </a:endParaRPr>
          </a:p>
          <a:p>
            <a:pPr lvl="1">
              <a:defRPr/>
            </a:pPr>
            <a:r>
              <a:rPr lang="en-GB" sz="2000" dirty="0">
                <a:latin typeface="Arial" panose="020B0604020202020204" pitchFamily="34" charset="0"/>
                <a:cs typeface="Arial" panose="020B0604020202020204" pitchFamily="34" charset="0"/>
              </a:rPr>
              <a:t>Up bringing of the child by the family in so far as doing so is consistent with the well-being of the child</a:t>
            </a:r>
          </a:p>
          <a:p>
            <a:pPr lvl="1">
              <a:defRPr/>
            </a:pPr>
            <a:r>
              <a:rPr lang="en-GB" sz="2000" dirty="0">
                <a:latin typeface="Arial" panose="020B0604020202020204" pitchFamily="34" charset="0"/>
                <a:cs typeface="Arial" panose="020B0604020202020204" pitchFamily="34" charset="0"/>
              </a:rPr>
              <a:t>Views, wishes and feeling of those with parental responsibility</a:t>
            </a:r>
            <a:r>
              <a:rPr lang="en-GB" sz="2000" dirty="0">
                <a:solidFill>
                  <a:schemeClr val="bg1"/>
                </a:solidFill>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in so far as is practical and consistent with the child’s well-being</a:t>
            </a:r>
          </a:p>
          <a:p>
            <a:pPr>
              <a:defRPr/>
            </a:pPr>
            <a:endParaRPr lang="en-GB" dirty="0"/>
          </a:p>
        </p:txBody>
      </p:sp>
      <p:sp>
        <p:nvSpPr>
          <p:cNvPr id="3" name="Title 2">
            <a:extLst>
              <a:ext uri="{FF2B5EF4-FFF2-40B4-BE49-F238E27FC236}">
                <a16:creationId xmlns:a16="http://schemas.microsoft.com/office/drawing/2014/main" id="{AC048CD1-3725-4ACD-8AAE-1D50D6BB99A1}"/>
              </a:ext>
            </a:extLst>
          </p:cNvPr>
          <p:cNvSpPr>
            <a:spLocks noGrp="1"/>
          </p:cNvSpPr>
          <p:nvPr>
            <p:ph type="title"/>
          </p:nvPr>
        </p:nvSpPr>
        <p:spPr/>
        <p:txBody>
          <a:bodyPr>
            <a:normAutofit fontScale="90000"/>
          </a:bodyPr>
          <a:lstStyle/>
          <a:p>
            <a:pPr algn="ctr">
              <a:defRPr/>
            </a:pPr>
            <a:r>
              <a:rPr lang="en-GB" dirty="0"/>
              <a:t>Overarching Duties Under </a:t>
            </a:r>
            <a:br>
              <a:rPr lang="en-GB" dirty="0"/>
            </a:br>
            <a:r>
              <a:rPr lang="en-GB" dirty="0"/>
              <a:t>“The Act”</a:t>
            </a:r>
          </a:p>
        </p:txBody>
      </p:sp>
      <p:sp>
        <p:nvSpPr>
          <p:cNvPr id="4" name="Rectangle: Rounded Corners 3" descr="Picture of a group of adults" title="Adults">
            <a:extLst>
              <a:ext uri="{FF2B5EF4-FFF2-40B4-BE49-F238E27FC236}">
                <a16:creationId xmlns:a16="http://schemas.microsoft.com/office/drawing/2014/main" id="{441A4627-10A2-4C8D-A7D1-FE45EE333EE6}"/>
              </a:ext>
            </a:extLst>
          </p:cNvPr>
          <p:cNvSpPr/>
          <p:nvPr/>
        </p:nvSpPr>
        <p:spPr>
          <a:xfrm>
            <a:off x="6732588" y="1700213"/>
            <a:ext cx="1736725" cy="1166812"/>
          </a:xfrm>
          <a:prstGeom prst="roundRect">
            <a:avLst>
              <a:gd name="adj" fmla="val 10000"/>
            </a:avLst>
          </a:prstGeom>
          <a:blipFill rotWithShape="1">
            <a:blip r:embed="rId2"/>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 name="Rectangle: Rounded Corners 4" descr="Picture of a group of children" title="Children">
            <a:extLst>
              <a:ext uri="{FF2B5EF4-FFF2-40B4-BE49-F238E27FC236}">
                <a16:creationId xmlns:a16="http://schemas.microsoft.com/office/drawing/2014/main" id="{FFCC3B5B-4A2E-4F33-93E8-CE11DFCE68EC}"/>
              </a:ext>
            </a:extLst>
          </p:cNvPr>
          <p:cNvSpPr/>
          <p:nvPr/>
        </p:nvSpPr>
        <p:spPr>
          <a:xfrm>
            <a:off x="6742113" y="3087688"/>
            <a:ext cx="1738312" cy="1166812"/>
          </a:xfrm>
          <a:prstGeom prst="roundRect">
            <a:avLst>
              <a:gd name="adj" fmla="val 10000"/>
            </a:avLst>
          </a:prstGeom>
          <a:blipFill rotWithShape="1">
            <a:blip r:embed="rId3"/>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 name="Slide Number Placeholder 5">
            <a:extLst>
              <a:ext uri="{FF2B5EF4-FFF2-40B4-BE49-F238E27FC236}">
                <a16:creationId xmlns:a16="http://schemas.microsoft.com/office/drawing/2014/main" id="{9C714D15-3938-47C2-A6EB-C12B97031E8F}"/>
              </a:ext>
            </a:extLst>
          </p:cNvPr>
          <p:cNvSpPr>
            <a:spLocks noGrp="1"/>
          </p:cNvSpPr>
          <p:nvPr>
            <p:ph type="sldNum" sz="quarter" idx="12"/>
          </p:nvPr>
        </p:nvSpPr>
        <p:spPr/>
        <p:txBody>
          <a:bodyPr/>
          <a:lstStyle/>
          <a:p>
            <a:pPr>
              <a:defRPr/>
            </a:pPr>
            <a:fld id="{B279AC3C-9A7B-46D6-8EDB-3083219B5F49}" type="slidenum">
              <a:rPr lang="en-GB" altLang="en-US" smtClean="0"/>
              <a:pPr>
                <a:defRPr/>
              </a:pPr>
              <a:t>37</a:t>
            </a:fld>
            <a:endParaRPr lang="en-GB"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Content Placeholder 1">
            <a:extLst>
              <a:ext uri="{FF2B5EF4-FFF2-40B4-BE49-F238E27FC236}">
                <a16:creationId xmlns:a16="http://schemas.microsoft.com/office/drawing/2014/main" id="{CC827D1E-78CB-4ECA-B339-013B6A4539C6}"/>
              </a:ext>
            </a:extLst>
          </p:cNvPr>
          <p:cNvSpPr>
            <a:spLocks noGrp="1"/>
          </p:cNvSpPr>
          <p:nvPr>
            <p:ph idx="1"/>
          </p:nvPr>
        </p:nvSpPr>
        <p:spPr/>
        <p:txBody>
          <a:bodyPr/>
          <a:lstStyle/>
          <a:p>
            <a:r>
              <a:rPr lang="en-GB" altLang="en-US"/>
              <a:t>Function</a:t>
            </a:r>
          </a:p>
          <a:p>
            <a:r>
              <a:rPr lang="en-GB" altLang="en-US"/>
              <a:t>Protection and prevention </a:t>
            </a:r>
          </a:p>
          <a:p>
            <a:r>
              <a:rPr lang="en-GB" altLang="en-US"/>
              <a:t>Contribute to national policy/procedure</a:t>
            </a:r>
          </a:p>
          <a:p>
            <a:r>
              <a:rPr lang="en-GB" altLang="en-US"/>
              <a:t>Raise awareness</a:t>
            </a:r>
          </a:p>
          <a:p>
            <a:r>
              <a:rPr lang="en-GB" altLang="en-US"/>
              <a:t>Review efficiency</a:t>
            </a:r>
          </a:p>
          <a:p>
            <a:r>
              <a:rPr lang="en-GB" altLang="en-US"/>
              <a:t>Practice reviews and audits</a:t>
            </a:r>
          </a:p>
          <a:p>
            <a:r>
              <a:rPr lang="en-GB" altLang="en-US"/>
              <a:t>Disseminate information</a:t>
            </a:r>
          </a:p>
          <a:p>
            <a:r>
              <a:rPr lang="en-GB" altLang="en-US"/>
              <a:t>Cooperate with other boards</a:t>
            </a:r>
          </a:p>
        </p:txBody>
      </p:sp>
      <p:sp>
        <p:nvSpPr>
          <p:cNvPr id="3" name="Title 2">
            <a:extLst>
              <a:ext uri="{FF2B5EF4-FFF2-40B4-BE49-F238E27FC236}">
                <a16:creationId xmlns:a16="http://schemas.microsoft.com/office/drawing/2014/main" id="{E7F5E421-E6B4-4D4C-A427-9DACE319965C}"/>
              </a:ext>
            </a:extLst>
          </p:cNvPr>
          <p:cNvSpPr>
            <a:spLocks noGrp="1"/>
          </p:cNvSpPr>
          <p:nvPr>
            <p:ph type="title"/>
          </p:nvPr>
        </p:nvSpPr>
        <p:spPr/>
        <p:txBody>
          <a:bodyPr/>
          <a:lstStyle/>
          <a:p>
            <a:pPr algn="ctr">
              <a:defRPr/>
            </a:pPr>
            <a:r>
              <a:rPr lang="en-GB" dirty="0"/>
              <a:t>Safeguarding Boards</a:t>
            </a:r>
          </a:p>
        </p:txBody>
      </p:sp>
      <p:sp>
        <p:nvSpPr>
          <p:cNvPr id="2" name="Slide Number Placeholder 1">
            <a:extLst>
              <a:ext uri="{FF2B5EF4-FFF2-40B4-BE49-F238E27FC236}">
                <a16:creationId xmlns:a16="http://schemas.microsoft.com/office/drawing/2014/main" id="{897F66DC-2ACE-4FA4-B1C8-6334EBA3B492}"/>
              </a:ext>
            </a:extLst>
          </p:cNvPr>
          <p:cNvSpPr>
            <a:spLocks noGrp="1"/>
          </p:cNvSpPr>
          <p:nvPr>
            <p:ph type="sldNum" sz="quarter" idx="12"/>
          </p:nvPr>
        </p:nvSpPr>
        <p:spPr/>
        <p:txBody>
          <a:bodyPr/>
          <a:lstStyle/>
          <a:p>
            <a:pPr>
              <a:defRPr/>
            </a:pPr>
            <a:fld id="{B279AC3C-9A7B-46D6-8EDB-3083219B5F49}" type="slidenum">
              <a:rPr lang="en-GB" altLang="en-US" smtClean="0"/>
              <a:pPr>
                <a:defRPr/>
              </a:pPr>
              <a:t>38</a:t>
            </a:fld>
            <a:endParaRPr lang="en-GB"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Content Placeholder 1">
            <a:extLst>
              <a:ext uri="{FF2B5EF4-FFF2-40B4-BE49-F238E27FC236}">
                <a16:creationId xmlns:a16="http://schemas.microsoft.com/office/drawing/2014/main" id="{35993124-A161-4505-B41F-29417EA7B2EF}"/>
              </a:ext>
            </a:extLst>
          </p:cNvPr>
          <p:cNvSpPr>
            <a:spLocks noGrp="1"/>
          </p:cNvSpPr>
          <p:nvPr>
            <p:ph idx="1"/>
          </p:nvPr>
        </p:nvSpPr>
        <p:spPr>
          <a:xfrm>
            <a:off x="457200" y="1196975"/>
            <a:ext cx="8229600" cy="4810125"/>
          </a:xfrm>
        </p:spPr>
        <p:txBody>
          <a:bodyPr/>
          <a:lstStyle/>
          <a:p>
            <a:r>
              <a:rPr lang="en-GB" altLang="en-US" sz="2400"/>
              <a:t>Research – go on to MOODLE and watch the 4 Social Care Wales video clips “More Than Just Words” (2015)</a:t>
            </a:r>
          </a:p>
          <a:p>
            <a:r>
              <a:rPr lang="en-GB" altLang="en-US" sz="2400"/>
              <a:t>Finish Section 2 -Developmental Review</a:t>
            </a:r>
          </a:p>
          <a:p>
            <a:r>
              <a:rPr lang="en-GB" altLang="en-US" sz="2400"/>
              <a:t>Complete a draft plan of your safeguarding assignment</a:t>
            </a:r>
          </a:p>
          <a:p>
            <a:r>
              <a:rPr lang="en-GB" altLang="en-US" sz="2400"/>
              <a:t>There will be time set aside in workshop 4 (or an alternative will be arranged) to discuss your work individually</a:t>
            </a:r>
          </a:p>
          <a:p>
            <a:r>
              <a:rPr lang="en-GB" altLang="en-US" sz="2400"/>
              <a:t>If you require advice before this please contact your training coordinator</a:t>
            </a:r>
          </a:p>
        </p:txBody>
      </p:sp>
      <p:sp>
        <p:nvSpPr>
          <p:cNvPr id="3" name="Title 2">
            <a:extLst>
              <a:ext uri="{FF2B5EF4-FFF2-40B4-BE49-F238E27FC236}">
                <a16:creationId xmlns:a16="http://schemas.microsoft.com/office/drawing/2014/main" id="{60ADDD77-4717-4FE2-BB97-2B2D0CFC1D2A}"/>
              </a:ext>
            </a:extLst>
          </p:cNvPr>
          <p:cNvSpPr>
            <a:spLocks noGrp="1"/>
          </p:cNvSpPr>
          <p:nvPr>
            <p:ph type="title"/>
          </p:nvPr>
        </p:nvSpPr>
        <p:spPr>
          <a:xfrm>
            <a:off x="457200" y="232287"/>
            <a:ext cx="8229600" cy="1008112"/>
          </a:xfrm>
        </p:spPr>
        <p:txBody>
          <a:bodyPr>
            <a:normAutofit fontScale="90000"/>
          </a:bodyPr>
          <a:lstStyle/>
          <a:p>
            <a:pPr algn="ctr">
              <a:defRPr/>
            </a:pPr>
            <a:br>
              <a:rPr lang="en-GB" sz="4400" dirty="0">
                <a:cs typeface="Arial" charset="0"/>
              </a:rPr>
            </a:br>
            <a:r>
              <a:rPr lang="en-GB" sz="4400" dirty="0">
                <a:cs typeface="Arial" charset="0"/>
              </a:rPr>
              <a:t>Workshop 3 Requirements</a:t>
            </a:r>
            <a:br>
              <a:rPr lang="en-GB" sz="4400" dirty="0">
                <a:cs typeface="Arial" charset="0"/>
              </a:rPr>
            </a:br>
            <a:endParaRPr lang="en-GB" dirty="0"/>
          </a:p>
        </p:txBody>
      </p:sp>
      <p:sp>
        <p:nvSpPr>
          <p:cNvPr id="2" name="Slide Number Placeholder 1">
            <a:extLst>
              <a:ext uri="{FF2B5EF4-FFF2-40B4-BE49-F238E27FC236}">
                <a16:creationId xmlns:a16="http://schemas.microsoft.com/office/drawing/2014/main" id="{E3C7AA61-62A6-4A54-831D-58D8E9EAC3E0}"/>
              </a:ext>
            </a:extLst>
          </p:cNvPr>
          <p:cNvSpPr>
            <a:spLocks noGrp="1"/>
          </p:cNvSpPr>
          <p:nvPr>
            <p:ph type="sldNum" sz="quarter" idx="12"/>
          </p:nvPr>
        </p:nvSpPr>
        <p:spPr/>
        <p:txBody>
          <a:bodyPr/>
          <a:lstStyle/>
          <a:p>
            <a:pPr>
              <a:defRPr/>
            </a:pPr>
            <a:fld id="{B279AC3C-9A7B-46D6-8EDB-3083219B5F49}" type="slidenum">
              <a:rPr lang="en-GB" altLang="en-US" smtClean="0"/>
              <a:pPr>
                <a:defRPr/>
              </a:pPr>
              <a:t>39</a:t>
            </a:fld>
            <a:endParaRPr lang="en-GB" alt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9111</TotalTime>
  <Words>3164</Words>
  <Application>Microsoft Office PowerPoint</Application>
  <PresentationFormat>On-screen Show (4:3)</PresentationFormat>
  <Paragraphs>358</Paragraphs>
  <Slides>39</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Lucida Sans Unicode</vt:lpstr>
      <vt:lpstr>Verdana</vt:lpstr>
      <vt:lpstr>Wingdings</vt:lpstr>
      <vt:lpstr>Wingdings 2</vt:lpstr>
      <vt:lpstr>Wingdings 3</vt:lpstr>
      <vt:lpstr>Concourse</vt:lpstr>
      <vt:lpstr>Porth Agored Graduate Certificate  Consolidation Programme  Workshop 2 </vt:lpstr>
      <vt:lpstr>Expectations/Ground rules</vt:lpstr>
      <vt:lpstr>PowerPoint Presentation</vt:lpstr>
      <vt:lpstr>PowerPoint Presentation</vt:lpstr>
      <vt:lpstr> Session Aims </vt:lpstr>
      <vt:lpstr>PowerPoint Presentation</vt:lpstr>
      <vt:lpstr>PowerPoint Presentation</vt:lpstr>
      <vt:lpstr>Underpinning Legislation</vt:lpstr>
      <vt:lpstr>Overarching Legislation </vt:lpstr>
      <vt:lpstr>  Overarching Legislation </vt:lpstr>
      <vt:lpstr>Social Services and Well Being (Wales) Act: Human Rights</vt:lpstr>
      <vt:lpstr> Wales in Context </vt:lpstr>
      <vt:lpstr>PowerPoint Presentation</vt:lpstr>
      <vt:lpstr>Exercise</vt:lpstr>
      <vt:lpstr>PowerPoint Presentation</vt:lpstr>
      <vt:lpstr>PowerPoint Presentation</vt:lpstr>
      <vt:lpstr>PowerPoint Presentation</vt:lpstr>
      <vt:lpstr>Requirements- Safeguarding  Task 3</vt:lpstr>
      <vt:lpstr>Assessment in Increasingly Complex Situation</vt:lpstr>
      <vt:lpstr>Safeguarding and Working in Complex Situations</vt:lpstr>
      <vt:lpstr>Consider Complexity</vt:lpstr>
      <vt:lpstr>Intervention and Application of Professional Judgement in Increasing Complex Situations</vt:lpstr>
      <vt:lpstr>Exercise</vt:lpstr>
      <vt:lpstr>Complex Thinking</vt:lpstr>
      <vt:lpstr>Professional Judgement</vt:lpstr>
      <vt:lpstr>Theory</vt:lpstr>
      <vt:lpstr>Theory </vt:lpstr>
      <vt:lpstr>Ethics and Effective Practice</vt:lpstr>
      <vt:lpstr> Appreciating Biases within the Risk Assessment Process </vt:lpstr>
      <vt:lpstr>Risk, Protection and Values</vt:lpstr>
      <vt:lpstr>Welsh Context</vt:lpstr>
      <vt:lpstr> Safeguarding Task 3 Hints and Tips </vt:lpstr>
      <vt:lpstr> Safeguarding Task 4 (section 5)   </vt:lpstr>
      <vt:lpstr> Implications of Social Services &amp; Wellbeing (Wales) Act 2014  </vt:lpstr>
      <vt:lpstr>Adult Safeguarding under The Act</vt:lpstr>
      <vt:lpstr>Children Safeguarding under  The Act</vt:lpstr>
      <vt:lpstr>Overarching Duties Under  “The Act”</vt:lpstr>
      <vt:lpstr>Safeguarding Boards</vt:lpstr>
      <vt:lpstr> Workshop 3 Requirements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THE TRAINERS</dc:title>
  <dc:creator>bigpicture</dc:creator>
  <cp:lastModifiedBy>Paula Mccreary</cp:lastModifiedBy>
  <cp:revision>254</cp:revision>
  <dcterms:created xsi:type="dcterms:W3CDTF">2009-07-06T20:41:59Z</dcterms:created>
  <dcterms:modified xsi:type="dcterms:W3CDTF">2020-02-10T18:26:31Z</dcterms:modified>
</cp:coreProperties>
</file>