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773" autoAdjust="0"/>
  </p:normalViewPr>
  <p:slideViewPr>
    <p:cSldViewPr>
      <p:cViewPr varScale="1">
        <p:scale>
          <a:sx n="58" d="100"/>
          <a:sy n="58" d="100"/>
        </p:scale>
        <p:origin x="51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E468E7-4B70-41CC-B638-A88AC4DFC039}" type="datetimeFigureOut">
              <a:rPr lang="en-IN" smtClean="0"/>
              <a:t>24-10-2026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AB8AEF-657A-4426-8775-14570C6155DF}" type="slidenum">
              <a:rPr lang="en-IN" smtClean="0"/>
              <a:t>‹#›</a:t>
            </a:fld>
            <a:endParaRPr lang="en-IN"/>
          </a:p>
        </p:txBody>
      </p:sp>
    </p:spTree>
    <p:extLst>
      <p:ext uri="{BB962C8B-B14F-4D97-AF65-F5344CB8AC3E}">
        <p14:creationId xmlns:p14="http://schemas.microsoft.com/office/powerpoint/2010/main" val="3983862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GreenTech Solutions Ltd, which is a renewable energy company from Great Britain, aims to build a strategic partnership with the Chinese energy company Shenzhen Smart Energy Co. The presentation will describe cultural challenges by denoting differences in communication styles and organisational hierarchy that create barriers to effective international collaboration. The main objective of these slides will be to highlight the cultural contrasts between the commercial entities and evaluate the strategies for overcoming negotiation obstacles. </a:t>
            </a:r>
            <a:r>
              <a:rPr lang="en-IN" sz="1200" b="1" kern="1200" dirty="0">
                <a:solidFill>
                  <a:schemeClr val="tx1"/>
                </a:solidFill>
                <a:effectLst/>
                <a:latin typeface="+mn-lt"/>
                <a:ea typeface="+mn-ea"/>
                <a:cs typeface="+mn-cs"/>
              </a:rPr>
              <a:t>Cultural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3</a:t>
            </a:fld>
            <a:endParaRPr lang="en-IN"/>
          </a:p>
        </p:txBody>
      </p:sp>
    </p:spTree>
    <p:extLst>
      <p:ext uri="{BB962C8B-B14F-4D97-AF65-F5344CB8AC3E}">
        <p14:creationId xmlns:p14="http://schemas.microsoft.com/office/powerpoint/2010/main" val="2661831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Contrasts in communication styles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organisation in the UK has very low-context communication. The lower score of individualism and higher score of power distance according to Hofstede cultural dimensions show the contrasts in communication style of the two chosen companies </a:t>
            </a:r>
            <a:r>
              <a:rPr lang="en-GB" sz="1200" kern="1200" dirty="0">
                <a:solidFill>
                  <a:schemeClr val="tx1"/>
                </a:solidFill>
                <a:effectLst/>
                <a:latin typeface="+mn-lt"/>
                <a:ea typeface="+mn-ea"/>
                <a:cs typeface="+mn-cs"/>
              </a:rPr>
              <a:t>(The Culture Factor, 2026)</a:t>
            </a:r>
            <a:r>
              <a:rPr lang="en-IN" sz="1200" kern="1200" dirty="0">
                <a:solidFill>
                  <a:schemeClr val="tx1"/>
                </a:solidFill>
                <a:effectLst/>
                <a:latin typeface="+mn-lt"/>
                <a:ea typeface="+mn-ea"/>
                <a:cs typeface="+mn-cs"/>
              </a:rPr>
              <a:t>. It is likely to favour clear and relatively direct communication while discussing the sharing of technology-related knowledge or investment-related decisions. The negotiators may rely on written proposals and formal presentations to communicate expectations. British negotiators may encourage evidence-based arguments and questions for evaluating scopes. The Chinese negotiators may communicate concerns and disagreement to preserve harmony and avoid embarrassing the partners in business. Personal relationships and Trust (which is commonly referred to as Guanxi) have become important when discussing any sensitive matters such as intellectual property and transfer of technology (</a:t>
            </a:r>
            <a:r>
              <a:rPr lang="en-GB" sz="1200" kern="1200" dirty="0">
                <a:solidFill>
                  <a:schemeClr val="tx1"/>
                </a:solidFill>
                <a:effectLst/>
                <a:latin typeface="+mn-lt"/>
                <a:ea typeface="+mn-ea"/>
                <a:cs typeface="+mn-cs"/>
              </a:rPr>
              <a:t>Langenberg, 2026)</a:t>
            </a:r>
            <a:r>
              <a:rPr lang="en-IN" sz="1200" kern="1200" dirty="0">
                <a:solidFill>
                  <a:schemeClr val="tx1"/>
                </a:solidFill>
                <a:effectLst/>
                <a:latin typeface="+mn-lt"/>
                <a:ea typeface="+mn-ea"/>
                <a:cs typeface="+mn-cs"/>
              </a:rPr>
              <a:t>. Such differences may create misunderstandings regarding the progress of decision-making. GreenTech should communicate expectations clearly while prioritising the practice of building the relationship. Shenzhen should be encouraged to clarify their concerns regarding partnership openly.</a:t>
            </a:r>
          </a:p>
          <a:p>
            <a:r>
              <a:rPr lang="en-IN" sz="1200" b="1" i="1" kern="1200" dirty="0">
                <a:solidFill>
                  <a:schemeClr val="tx1"/>
                </a:solidFill>
                <a:effectLst/>
                <a:latin typeface="+mn-lt"/>
                <a:ea typeface="+mn-ea"/>
                <a:cs typeface="+mn-cs"/>
              </a:rPr>
              <a:t>Hierarchy of the organisation and the process of decision-making</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selected British business entity in the smart energy industry may adopt a relatively decentralised approach to contribute to the decisions that concern the storage development of smart energy. It also allows departmental managers and technology veterans for this purpose, which directly impacts the market expansion strategy. Decisions may involve discussions with senior executives, finance teams, engineers and business development officials for evaluating the feasibility of the business. They also play a critical role in maintaining green objectives and mitigating technological risks. A flat hierarchy of the company encourages the participation of employees and open communication across various management layers (</a:t>
            </a:r>
            <a:r>
              <a:rPr lang="en-GB" sz="1200" kern="1200" dirty="0">
                <a:solidFill>
                  <a:schemeClr val="tx1"/>
                </a:solidFill>
                <a:effectLst/>
                <a:latin typeface="+mn-lt"/>
                <a:ea typeface="+mn-ea"/>
                <a:cs typeface="+mn-cs"/>
              </a:rPr>
              <a:t>Gullotta and Lin, 2022)</a:t>
            </a:r>
            <a:r>
              <a:rPr lang="en-IN" sz="1200" kern="1200" dirty="0">
                <a:solidFill>
                  <a:schemeClr val="tx1"/>
                </a:solidFill>
                <a:effectLst/>
                <a:latin typeface="+mn-lt"/>
                <a:ea typeface="+mn-ea"/>
                <a:cs typeface="+mn-cs"/>
              </a:rPr>
              <a:t>. The more centralised approach is shown in Shenzhen, while major decisions such as technology sharing, investment and strategic partnership become the agenda. Distributed hierarchy according to position and seniority of this commercial house has limited the ability of juniors to challenge the decisions of senior executives openly. In the context of maintaining transparency, the British company should respect the hierarchical order of the chosen China-based organisation in the same industry. The efficiency of negotiation can be improved with the help of identifying decisionmakers and agreeing on involving relevant commercial and technical representatives. It can also improve the effect of long-term collaboration in business.</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4</a:t>
            </a:fld>
            <a:endParaRPr lang="en-IN"/>
          </a:p>
        </p:txBody>
      </p:sp>
    </p:spTree>
    <p:extLst>
      <p:ext uri="{BB962C8B-B14F-4D97-AF65-F5344CB8AC3E}">
        <p14:creationId xmlns:p14="http://schemas.microsoft.com/office/powerpoint/2010/main" val="2375761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Development of trust and building relationships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Long-term orientation is preferred by both companies despite China's strong emphasis on perseverance and long-term outcomes. The trust can also be developed through demonstrating technical expertise, transparent monetary information and constant fulfilment of the commitments which are made in the contracts. Sharing proper data regarding smart energy storage technologies and potential risks builds confidence between the business houses. The UK-based entity may rely on the protection of intellectual property and written agreements to preserve its commercial interests. Furthermore, in the Chinese business culture, guanxi is the network of building relationships through reciprocity and ongoing interactions in the societal landscape (</a:t>
            </a:r>
            <a:r>
              <a:rPr lang="en-GB" sz="1200" kern="1200" dirty="0">
                <a:solidFill>
                  <a:schemeClr val="tx1"/>
                </a:solidFill>
                <a:effectLst/>
                <a:latin typeface="+mn-lt"/>
                <a:ea typeface="+mn-ea"/>
                <a:cs typeface="+mn-cs"/>
              </a:rPr>
              <a:t>Su et al., 2023)</a:t>
            </a:r>
            <a:r>
              <a:rPr lang="en-IN" sz="1200" kern="1200" dirty="0">
                <a:solidFill>
                  <a:schemeClr val="tx1"/>
                </a:solidFill>
                <a:effectLst/>
                <a:latin typeface="+mn-lt"/>
                <a:ea typeface="+mn-ea"/>
                <a:cs typeface="+mn-cs"/>
              </a:rPr>
              <a:t>. Developing such relationships may facilitate cooperation in the long term and negotiations to a great extent. Business dinners and regular meetings should be placed on the list of significance for demonstrating familiarity and commitment to the partnership for Shenzhen. </a:t>
            </a:r>
          </a:p>
          <a:p>
            <a:r>
              <a:rPr lang="en-IN" sz="1200" b="1" i="1" kern="1200" dirty="0">
                <a:solidFill>
                  <a:schemeClr val="tx1"/>
                </a:solidFill>
                <a:effectLst/>
                <a:latin typeface="+mn-lt"/>
                <a:ea typeface="+mn-ea"/>
                <a:cs typeface="+mn-cs"/>
              </a:rPr>
              <a:t>Approaches towards conflict mitigation, timing and negotiation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chosen business entity of the UK smart energy sector may follow a monochronic approach and structured deadlines for efficient meeting management. On the other hand, the other company, that is, Shenzhen, can adopt more relationship-oriented attributes and take additional time for trust development. The lower uncertainty avoidance score of these two different cultures suggests that flexibility and tolerating ambiguity are relevant in the commercial aspect (</a:t>
            </a:r>
            <a:r>
              <a:rPr lang="en-GB" sz="1200" kern="1200" dirty="0">
                <a:solidFill>
                  <a:schemeClr val="tx1"/>
                </a:solidFill>
                <a:effectLst/>
                <a:latin typeface="+mn-lt"/>
                <a:ea typeface="+mn-ea"/>
                <a:cs typeface="+mn-cs"/>
              </a:rPr>
              <a:t>Broeder, 2022)</a:t>
            </a:r>
            <a:r>
              <a:rPr lang="en-IN" sz="1200" kern="1200" dirty="0">
                <a:solidFill>
                  <a:schemeClr val="tx1"/>
                </a:solidFill>
                <a:effectLst/>
                <a:latin typeface="+mn-lt"/>
                <a:ea typeface="+mn-ea"/>
                <a:cs typeface="+mn-cs"/>
              </a:rPr>
              <a:t>. This company may emphasise punctuality extensively for the same purpose and organise the negotiations around clear milestones for the marketing of a smart energy storage system. Fact-based discussion, supported by financial forecasts and market research, apart from contractual terms. Negotiators may prioritise mutual benefits and measurable outcomes. The chosen company may prefer direct discussion for identifying disagreements and resolving challenges through evidence and obligations of contracts. For instance, disputes in the ownership of intellectual property can be addressed through predefined clauses and mediation. Internal consultation, trust building before finalising significant agreements also should be adopted in this aspect. This approach can minimise misunderstanding and support sustainable global collaboration.</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5</a:t>
            </a:fld>
            <a:endParaRPr lang="en-IN"/>
          </a:p>
        </p:txBody>
      </p:sp>
    </p:spTree>
    <p:extLst>
      <p:ext uri="{BB962C8B-B14F-4D97-AF65-F5344CB8AC3E}">
        <p14:creationId xmlns:p14="http://schemas.microsoft.com/office/powerpoint/2010/main" val="485012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Building relationships in the long run and developing trust before any formal negotiations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From the perspective of establishing a sustainable strategic partnership and success, the formation of relationships may play a pivotal role for both commercial entities. Establishing trust can encourage both business entities to share relevant information regarding the advanced technologies for storing energy and market opportunities which support joint innovation. This approach of developing personal relationships can support the British company in assessing the practices of Chinese communication and expectations of decision-making. It reduces potential misunderstandings during negotiations, which can strengthen long-term commitment to a great extent. Before any formal negotiation, guanxi should be strengthened by the China-centric company, which is efficient in understanding the expectations of the UK-based commercial house. It also demonstrates consistent commitment that can lessen concerns regarding business interests and responsibilities of contracts </a:t>
            </a:r>
            <a:r>
              <a:rPr lang="en-GB" sz="1200" kern="1200" dirty="0">
                <a:solidFill>
                  <a:schemeClr val="tx1"/>
                </a:solidFill>
                <a:effectLst/>
                <a:latin typeface="+mn-lt"/>
                <a:ea typeface="+mn-ea"/>
                <a:cs typeface="+mn-cs"/>
              </a:rPr>
              <a:t>(Smart Energy Gap, 2026)</a:t>
            </a:r>
            <a:r>
              <a:rPr lang="en-IN" sz="1200" kern="1200" dirty="0">
                <a:solidFill>
                  <a:schemeClr val="tx1"/>
                </a:solidFill>
                <a:effectLst/>
                <a:latin typeface="+mn-lt"/>
                <a:ea typeface="+mn-ea"/>
                <a:cs typeface="+mn-cs"/>
              </a:rPr>
              <a:t>. Both the entities can combine relationship-building activities with agreed objectives and clear contracts. Such a balanced strategy ensures higher cooperation and reduces the barriers to negotiation.</a:t>
            </a:r>
          </a:p>
          <a:p>
            <a:r>
              <a:rPr lang="en-IN" sz="1200" b="1" i="1" kern="1200" dirty="0">
                <a:solidFill>
                  <a:schemeClr val="tx1"/>
                </a:solidFill>
                <a:effectLst/>
                <a:latin typeface="+mn-lt"/>
                <a:ea typeface="+mn-ea"/>
                <a:cs typeface="+mn-cs"/>
              </a:rPr>
              <a:t>Demonstrating respect for protocol and hierarchy</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Business protocols and organisational hierarchy are another effective strategy which can help the UK and Chinese companies to build trust and effective international partnership (</a:t>
            </a:r>
            <a:r>
              <a:rPr lang="en-GB" sz="1200" kern="1200" dirty="0">
                <a:solidFill>
                  <a:schemeClr val="tx1"/>
                </a:solidFill>
                <a:effectLst/>
                <a:latin typeface="+mn-lt"/>
                <a:ea typeface="+mn-ea"/>
                <a:cs typeface="+mn-cs"/>
              </a:rPr>
              <a:t>Butterfield, 2026)</a:t>
            </a:r>
            <a:r>
              <a:rPr lang="en-IN" sz="1200" kern="1200" dirty="0">
                <a:solidFill>
                  <a:schemeClr val="tx1"/>
                </a:solidFill>
                <a:effectLst/>
                <a:latin typeface="+mn-lt"/>
                <a:ea typeface="+mn-ea"/>
                <a:cs typeface="+mn-cs"/>
              </a:rPr>
              <a:t>. With the assistance of protocol and hierarchy, senior decisionmakers are recognised. Professional greetings, respectful communication and appropriate titles also highlight cultural awareness and the credibility of the organisation. Strategic decisions require approvals from several levels, and it becomes very beneficial to establish realistic deadlines for the negotiation. On the contrary, the China-based business entity should recognise the preference of British companies for transparent discussions and evidence-based proposals. Involving technical specialists and commercial representatives also enhances the quality of decision-making and ensures practical concerns. Clearly identifying the responsibilities and reporting arrangements also supports accountability and strengthens coordination between both organisations.</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6</a:t>
            </a:fld>
            <a:endParaRPr lang="en-IN"/>
          </a:p>
        </p:txBody>
      </p:sp>
    </p:spTree>
    <p:extLst>
      <p:ext uri="{BB962C8B-B14F-4D97-AF65-F5344CB8AC3E}">
        <p14:creationId xmlns:p14="http://schemas.microsoft.com/office/powerpoint/2010/main" val="679605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Adapting new negotiation and communication styles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Mutual understanding by collaborative innovation theoretical approach is very crucial in the context of developing a successful global partnership (</a:t>
            </a:r>
            <a:r>
              <a:rPr lang="en-GB" sz="1200" kern="1200" dirty="0">
                <a:solidFill>
                  <a:schemeClr val="tx1"/>
                </a:solidFill>
                <a:effectLst/>
                <a:latin typeface="+mn-lt"/>
                <a:ea typeface="+mn-ea"/>
                <a:cs typeface="+mn-cs"/>
              </a:rPr>
              <a:t>Rachmad, 2022)</a:t>
            </a:r>
            <a:r>
              <a:rPr lang="en-IN" sz="1200" kern="1200" dirty="0">
                <a:solidFill>
                  <a:schemeClr val="tx1"/>
                </a:solidFill>
                <a:effectLst/>
                <a:latin typeface="+mn-lt"/>
                <a:ea typeface="+mn-ea"/>
                <a:cs typeface="+mn-cs"/>
              </a:rPr>
              <a:t>. The British entity has to allocate time for informal discussions and relationship-building before moving directly to contractual terms. It can help establish trust with the Chinese partners. At the time of making sensitive discussions, this business house should communicate diplomatically and avoid confrontational behaviour for preserving professional relationships. GreenTech should allow sufficient time for internal consultation and approvals from senior management rather than expecting immediate decisions. Such a feedback strategy becomes highly beneficial for identifying concerns regarding intellectual property in the early stages of product development. Both companies have to adopt a flexible and culturally sensitive attitude which integrates building relationships and clear documentation. It also curtails misunderstandings and enhances conflict mitigation for facilitating joint innovation. Such a strategy is considered the most fruitful attribute towards business expansion into Asian and European markets.</a:t>
            </a:r>
          </a:p>
          <a:p>
            <a:r>
              <a:rPr lang="en-IN" sz="1200" b="1" i="1" kern="1200" dirty="0">
                <a:solidFill>
                  <a:schemeClr val="tx1"/>
                </a:solidFill>
                <a:effectLst/>
                <a:latin typeface="+mn-lt"/>
                <a:ea typeface="+mn-ea"/>
                <a:cs typeface="+mn-cs"/>
              </a:rPr>
              <a:t>Developing win-win outcomes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Developing win-win outcomes becomes very supportive for GreenTech and Shenzhen in establishing mutually beneficial partnerships through aligning their technological compatibility. Collaborating with the China-oriented smart energy company can deliver scope for integrating advanced battery technologies for this British commercial house. It may use the partnership to introduce innovative systems of smart energy storage to European consumers. This strengthens the competitive positioning of the entity in the renewable energy sector of the UK. The partnership is also profit-making for the Chinese company through the lens of accessing the distribution network of Europe. Such a tactic can also strengthen the presence in the international market significantly. Both entities have to establish shared targets for business performance. However, regular performance reviews can ensure that benefits remain balanced and support trust, which can ensure sustainable international expansion for GreenTech (</a:t>
            </a:r>
            <a:r>
              <a:rPr lang="en-GB" sz="1200" kern="1200" dirty="0">
                <a:solidFill>
                  <a:schemeClr val="tx1"/>
                </a:solidFill>
                <a:effectLst/>
                <a:latin typeface="+mn-lt"/>
                <a:ea typeface="+mn-ea"/>
                <a:cs typeface="+mn-cs"/>
              </a:rPr>
              <a:t>Yang et al., 2024)</a:t>
            </a:r>
            <a:r>
              <a:rPr lang="en-IN" sz="120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7</a:t>
            </a:fld>
            <a:endParaRPr lang="en-IN"/>
          </a:p>
        </p:txBody>
      </p:sp>
    </p:spTree>
    <p:extLst>
      <p:ext uri="{BB962C8B-B14F-4D97-AF65-F5344CB8AC3E}">
        <p14:creationId xmlns:p14="http://schemas.microsoft.com/office/powerpoint/2010/main" val="1838398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Using cultural intelligence that can lessen negotiation barriers and misunderstandings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Cultural intelligence (CQ) is the ability to respect, understand and adapt to diverse cultural environments (</a:t>
            </a:r>
            <a:r>
              <a:rPr lang="en-GB" sz="1200" kern="1200" dirty="0">
                <a:solidFill>
                  <a:schemeClr val="tx1"/>
                </a:solidFill>
                <a:effectLst/>
                <a:latin typeface="+mn-lt"/>
                <a:ea typeface="+mn-ea"/>
                <a:cs typeface="+mn-cs"/>
              </a:rPr>
              <a:t>Randel and Alexandra, 2024)</a:t>
            </a:r>
            <a:r>
              <a:rPr lang="en-IN" sz="1200" kern="1200" dirty="0">
                <a:solidFill>
                  <a:schemeClr val="tx1"/>
                </a:solidFill>
                <a:effectLst/>
                <a:latin typeface="+mn-lt"/>
                <a:ea typeface="+mn-ea"/>
                <a:cs typeface="+mn-cs"/>
              </a:rPr>
              <a:t>. This UK enterprise should understand the significance of guanxi, mutual respect and hierarchy while interacting with Shenzhen. It has to recognise the indirect communication and various non-verbal cues while discussing sensitive topics such as investment. Using written agreements and tracking regular progress also improves the coordination of this Asian company with UK-based partners.</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8</a:t>
            </a:fld>
            <a:endParaRPr lang="en-IN"/>
          </a:p>
        </p:txBody>
      </p:sp>
    </p:spTree>
    <p:extLst>
      <p:ext uri="{BB962C8B-B14F-4D97-AF65-F5344CB8AC3E}">
        <p14:creationId xmlns:p14="http://schemas.microsoft.com/office/powerpoint/2010/main" val="934005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Integrating adaptability to strengthen international partnerships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For responding to changing market conditions and establishing a strategic partnership, integration of adaptability may emerge as a potential solution. Adoption of product specifications and new marketing strategies helps the target company to accommodate the requirements of Asian market (</a:t>
            </a:r>
            <a:r>
              <a:rPr lang="en-GB" sz="1200" kern="1200" dirty="0" err="1">
                <a:solidFill>
                  <a:schemeClr val="tx1"/>
                </a:solidFill>
                <a:effectLst/>
                <a:latin typeface="+mn-lt"/>
                <a:ea typeface="+mn-ea"/>
                <a:cs typeface="+mn-cs"/>
              </a:rPr>
              <a:t>Sudirjo</a:t>
            </a:r>
            <a:r>
              <a:rPr lang="en-GB" sz="1200" kern="1200" dirty="0">
                <a:solidFill>
                  <a:schemeClr val="tx1"/>
                </a:solidFill>
                <a:effectLst/>
                <a:latin typeface="+mn-lt"/>
                <a:ea typeface="+mn-ea"/>
                <a:cs typeface="+mn-cs"/>
              </a:rPr>
              <a:t>, 2023)</a:t>
            </a:r>
            <a:r>
              <a:rPr lang="en-IN" sz="1200" kern="1200" dirty="0">
                <a:solidFill>
                  <a:schemeClr val="tx1"/>
                </a:solidFill>
                <a:effectLst/>
                <a:latin typeface="+mn-lt"/>
                <a:ea typeface="+mn-ea"/>
                <a:cs typeface="+mn-cs"/>
              </a:rPr>
              <a:t>. Shenzhen delivers inputs to the production according to relevant European safety standards. The two chosen entities establish flexible working tactics to reinforce international cooperation for the long term.</a:t>
            </a:r>
          </a:p>
          <a:p>
            <a:r>
              <a:rPr lang="en-IN" sz="1200" b="1" i="1" kern="1200" dirty="0">
                <a:solidFill>
                  <a:schemeClr val="tx1"/>
                </a:solidFill>
                <a:effectLst/>
                <a:latin typeface="+mn-lt"/>
                <a:ea typeface="+mn-ea"/>
                <a:cs typeface="+mn-cs"/>
              </a:rPr>
              <a:t>Introducing cultural awareness and cross-cultural collaborations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Initiating cultural awareness and cross-cultural collaboration can help the selected UK-centric entities to overcome cultural contrast and enhance teamwork (</a:t>
            </a:r>
            <a:r>
              <a:rPr lang="en-GB" sz="1200" kern="1200" dirty="0">
                <a:solidFill>
                  <a:schemeClr val="tx1"/>
                </a:solidFill>
                <a:effectLst/>
                <a:latin typeface="+mn-lt"/>
                <a:ea typeface="+mn-ea"/>
                <a:cs typeface="+mn-cs"/>
              </a:rPr>
              <a:t>Peng, 2025)</a:t>
            </a:r>
            <a:r>
              <a:rPr lang="en-IN" sz="1200" kern="1200" dirty="0">
                <a:solidFill>
                  <a:schemeClr val="tx1"/>
                </a:solidFill>
                <a:effectLst/>
                <a:latin typeface="+mn-lt"/>
                <a:ea typeface="+mn-ea"/>
                <a:cs typeface="+mn-cs"/>
              </a:rPr>
              <a:t>. The venture should deliver training on Chinese commercial etiquette and indirect communication to prepare workers for effective negotiations. Including a China-oriented partner in discussions regarding developing the technology and investment may improve collective understanding and encourage shared ownership. Creating scopes for constructive feedback and clear discussion also supports identifying disagreements concerning project deadlines for Shenzhen. Participating in joint workshops and regular review meetings also supports workers in understanding diverse work practices.</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9</a:t>
            </a:fld>
            <a:endParaRPr lang="en-IN"/>
          </a:p>
        </p:txBody>
      </p:sp>
    </p:spTree>
    <p:extLst>
      <p:ext uri="{BB962C8B-B14F-4D97-AF65-F5344CB8AC3E}">
        <p14:creationId xmlns:p14="http://schemas.microsoft.com/office/powerpoint/2010/main" val="304710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However, developing long-term business relations before formal and professional discussion is assessed through guanxi. It has been found that such a relationship-establishing formula ensures confidence among the enterprises. The aforementioned slides have also reflected on the strategies that can be adopted for a business deal. Various significances of cultural intelligence have been discussed here.  It has also been shown that by integrating cultural awareness and collaborative projects, strategic flexibility can be maintained successfully.</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10</a:t>
            </a:fld>
            <a:endParaRPr lang="en-IN"/>
          </a:p>
        </p:txBody>
      </p:sp>
    </p:spTree>
    <p:extLst>
      <p:ext uri="{BB962C8B-B14F-4D97-AF65-F5344CB8AC3E}">
        <p14:creationId xmlns:p14="http://schemas.microsoft.com/office/powerpoint/2010/main" val="1954689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Broeder, P., (2022). The moderating effects of age and gender on the relationship between culture and uncertainty avoidance: Evidence from Europe and Asia. </a:t>
            </a:r>
            <a:r>
              <a:rPr lang="en-IN" sz="1200" i="1" kern="1200" dirty="0">
                <a:solidFill>
                  <a:schemeClr val="tx1"/>
                </a:solidFill>
                <a:effectLst/>
                <a:latin typeface="+mn-lt"/>
                <a:ea typeface="+mn-ea"/>
                <a:cs typeface="+mn-cs"/>
              </a:rPr>
              <a:t>Journal of the Academy of Business and Emerging Markets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a:t>
            </a:r>
            <a:r>
              <a:rPr lang="en-IN" sz="1200" kern="1200" dirty="0">
                <a:solidFill>
                  <a:schemeClr val="tx1"/>
                </a:solidFill>
                <a:effectLst/>
                <a:latin typeface="+mn-lt"/>
                <a:ea typeface="+mn-ea"/>
                <a:cs typeface="+mn-cs"/>
              </a:rPr>
              <a:t>(1), pp.3-18. </a:t>
            </a:r>
          </a:p>
          <a:p>
            <a:r>
              <a:rPr lang="en-IN" sz="1200" kern="1200" dirty="0">
                <a:solidFill>
                  <a:schemeClr val="tx1"/>
                </a:solidFill>
                <a:effectLst/>
                <a:latin typeface="+mn-lt"/>
                <a:ea typeface="+mn-ea"/>
                <a:cs typeface="+mn-cs"/>
              </a:rPr>
              <a:t>Butterfield, R., (2026). </a:t>
            </a:r>
            <a:r>
              <a:rPr lang="en-IN" sz="1200" i="1" kern="1200" dirty="0">
                <a:solidFill>
                  <a:schemeClr val="tx1"/>
                </a:solidFill>
                <a:effectLst/>
                <a:latin typeface="+mn-lt"/>
                <a:ea typeface="+mn-ea"/>
                <a:cs typeface="+mn-cs"/>
              </a:rPr>
              <a:t>Coherent Organisation: From Hierarchy to Flow</a:t>
            </a:r>
            <a:r>
              <a:rPr lang="en-IN" sz="1200" kern="1200" dirty="0">
                <a:solidFill>
                  <a:schemeClr val="tx1"/>
                </a:solidFill>
                <a:effectLst/>
                <a:latin typeface="+mn-lt"/>
                <a:ea typeface="+mn-ea"/>
                <a:cs typeface="+mn-cs"/>
              </a:rPr>
              <a:t>. Reg Butterfield. </a:t>
            </a:r>
          </a:p>
          <a:p>
            <a:r>
              <a:rPr lang="en-IN" sz="1200" kern="1200" dirty="0">
                <a:solidFill>
                  <a:schemeClr val="tx1"/>
                </a:solidFill>
                <a:effectLst/>
                <a:latin typeface="+mn-lt"/>
                <a:ea typeface="+mn-ea"/>
                <a:cs typeface="+mn-cs"/>
              </a:rPr>
              <a:t>Gullotta, D. and Lin, L., (2022). Beyond ‘rising tides’ and ‘lying flat’: Emergent cultural practices among youth in urban China. </a:t>
            </a:r>
            <a:r>
              <a:rPr lang="en-IN" sz="1200" i="1" kern="1200" dirty="0" err="1">
                <a:solidFill>
                  <a:schemeClr val="tx1"/>
                </a:solidFill>
                <a:effectLst/>
                <a:latin typeface="+mn-lt"/>
                <a:ea typeface="+mn-ea"/>
                <a:cs typeface="+mn-cs"/>
              </a:rPr>
              <a:t>CLCWeb</a:t>
            </a:r>
            <a:r>
              <a:rPr lang="en-IN" sz="1200" i="1" kern="1200" dirty="0">
                <a:solidFill>
                  <a:schemeClr val="tx1"/>
                </a:solidFill>
                <a:effectLst/>
                <a:latin typeface="+mn-lt"/>
                <a:ea typeface="+mn-ea"/>
                <a:cs typeface="+mn-cs"/>
              </a:rPr>
              <a:t>: Comparative Literature and Culture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24</a:t>
            </a:r>
            <a:r>
              <a:rPr lang="en-IN" sz="1200" kern="1200" dirty="0">
                <a:solidFill>
                  <a:schemeClr val="tx1"/>
                </a:solidFill>
                <a:effectLst/>
                <a:latin typeface="+mn-lt"/>
                <a:ea typeface="+mn-ea"/>
                <a:cs typeface="+mn-cs"/>
              </a:rPr>
              <a:t>(1), p.12. </a:t>
            </a:r>
          </a:p>
          <a:p>
            <a:r>
              <a:rPr lang="en-IN" sz="1200" kern="1200" dirty="0">
                <a:solidFill>
                  <a:schemeClr val="tx1"/>
                </a:solidFill>
                <a:effectLst/>
                <a:latin typeface="+mn-lt"/>
                <a:ea typeface="+mn-ea"/>
                <a:cs typeface="+mn-cs"/>
              </a:rPr>
              <a:t>Langenberg, E.A., (2026). Chinese guanxi and business ethics. In </a:t>
            </a:r>
            <a:r>
              <a:rPr lang="en-IN" sz="1200" i="1" kern="1200" dirty="0">
                <a:solidFill>
                  <a:schemeClr val="tx1"/>
                </a:solidFill>
                <a:effectLst/>
                <a:latin typeface="+mn-lt"/>
                <a:ea typeface="+mn-ea"/>
                <a:cs typeface="+mn-cs"/>
              </a:rPr>
              <a:t>Handbook of the philosophical foundations of business ethics</a:t>
            </a:r>
            <a:r>
              <a:rPr lang="en-IN" sz="1200" kern="1200" dirty="0">
                <a:solidFill>
                  <a:schemeClr val="tx1"/>
                </a:solidFill>
                <a:effectLst/>
                <a:latin typeface="+mn-lt"/>
                <a:ea typeface="+mn-ea"/>
                <a:cs typeface="+mn-cs"/>
              </a:rPr>
              <a:t> (pp. 1-28). Dordrecht: Springer Netherlands. </a:t>
            </a:r>
          </a:p>
          <a:p>
            <a:r>
              <a:rPr lang="en-IN" sz="1200" kern="1200" dirty="0">
                <a:solidFill>
                  <a:schemeClr val="tx1"/>
                </a:solidFill>
                <a:effectLst/>
                <a:latin typeface="+mn-lt"/>
                <a:ea typeface="+mn-ea"/>
                <a:cs typeface="+mn-cs"/>
              </a:rPr>
              <a:t>Livermore, D., Van Dyne, L. and Ang, S., (2022). Organizational CQ: Cultural intelligence for 21st-century organizations. </a:t>
            </a:r>
            <a:r>
              <a:rPr lang="en-IN" sz="1200" i="1" kern="1200" dirty="0">
                <a:solidFill>
                  <a:schemeClr val="tx1"/>
                </a:solidFill>
                <a:effectLst/>
                <a:latin typeface="+mn-lt"/>
                <a:ea typeface="+mn-ea"/>
                <a:cs typeface="+mn-cs"/>
              </a:rPr>
              <a:t>Business Horizons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65</a:t>
            </a:r>
            <a:r>
              <a:rPr lang="en-IN" sz="1200" kern="1200" dirty="0">
                <a:solidFill>
                  <a:schemeClr val="tx1"/>
                </a:solidFill>
                <a:effectLst/>
                <a:latin typeface="+mn-lt"/>
                <a:ea typeface="+mn-ea"/>
                <a:cs typeface="+mn-cs"/>
              </a:rPr>
              <a:t>(5), pp.671-680. </a:t>
            </a:r>
          </a:p>
          <a:p>
            <a:r>
              <a:rPr lang="en-IN" sz="1200" kern="1200" dirty="0">
                <a:solidFill>
                  <a:schemeClr val="tx1"/>
                </a:solidFill>
                <a:effectLst/>
                <a:latin typeface="+mn-lt"/>
                <a:ea typeface="+mn-ea"/>
                <a:cs typeface="+mn-cs"/>
              </a:rPr>
              <a:t>Peng, X., (2025). Cross-cultural Management Challenges in Global Teams and Strategies for Improvement. </a:t>
            </a:r>
            <a:r>
              <a:rPr lang="en-IN" sz="1200" i="1" kern="1200" dirty="0">
                <a:solidFill>
                  <a:schemeClr val="tx1"/>
                </a:solidFill>
                <a:effectLst/>
                <a:latin typeface="+mn-lt"/>
                <a:ea typeface="+mn-ea"/>
                <a:cs typeface="+mn-cs"/>
              </a:rPr>
              <a:t>Journal of Business and Economic Research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a:t>
            </a:r>
            <a:r>
              <a:rPr lang="en-IN" sz="1200" kern="1200" dirty="0">
                <a:solidFill>
                  <a:schemeClr val="tx1"/>
                </a:solidFill>
                <a:effectLst/>
                <a:latin typeface="+mn-lt"/>
                <a:ea typeface="+mn-ea"/>
                <a:cs typeface="+mn-cs"/>
              </a:rPr>
              <a:t>(4). </a:t>
            </a:r>
          </a:p>
          <a:p>
            <a:r>
              <a:rPr lang="en-IN" sz="1200" kern="1200" dirty="0">
                <a:solidFill>
                  <a:schemeClr val="tx1"/>
                </a:solidFill>
                <a:effectLst/>
                <a:latin typeface="+mn-lt"/>
                <a:ea typeface="+mn-ea"/>
                <a:cs typeface="+mn-cs"/>
              </a:rPr>
              <a:t>Rachmad, Y.E., (2022). </a:t>
            </a:r>
            <a:r>
              <a:rPr lang="en-IN" sz="1200" i="1" kern="1200" dirty="0">
                <a:solidFill>
                  <a:schemeClr val="tx1"/>
                </a:solidFill>
                <a:effectLst/>
                <a:latin typeface="+mn-lt"/>
                <a:ea typeface="+mn-ea"/>
                <a:cs typeface="+mn-cs"/>
              </a:rPr>
              <a:t>Collaborative Innovation Theory</a:t>
            </a:r>
            <a:r>
              <a:rPr lang="en-IN" sz="1200" kern="1200" dirty="0">
                <a:solidFill>
                  <a:schemeClr val="tx1"/>
                </a:solidFill>
                <a:effectLst/>
                <a:latin typeface="+mn-lt"/>
                <a:ea typeface="+mn-ea"/>
                <a:cs typeface="+mn-cs"/>
              </a:rPr>
              <a:t>. Bordeaux Vin Éditions </a:t>
            </a:r>
            <a:r>
              <a:rPr lang="en-IN" sz="1200" kern="1200" dirty="0" err="1">
                <a:solidFill>
                  <a:schemeClr val="tx1"/>
                </a:solidFill>
                <a:effectLst/>
                <a:latin typeface="+mn-lt"/>
                <a:ea typeface="+mn-ea"/>
                <a:cs typeface="+mn-cs"/>
              </a:rPr>
              <a:t>Internationales</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Randel, A.E. and Alexandra, V., (2024). From cultural intelligence to workgroup inclusion through synchrony preference and perceived workgroup similarity. </a:t>
            </a:r>
            <a:r>
              <a:rPr lang="en-IN" sz="1200" i="1" kern="1200" dirty="0">
                <a:solidFill>
                  <a:schemeClr val="tx1"/>
                </a:solidFill>
                <a:effectLst/>
                <a:latin typeface="+mn-lt"/>
                <a:ea typeface="+mn-ea"/>
                <a:cs typeface="+mn-cs"/>
              </a:rPr>
              <a:t>Journal of World Business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59</a:t>
            </a:r>
            <a:r>
              <a:rPr lang="en-IN" sz="1200" kern="1200" dirty="0">
                <a:solidFill>
                  <a:schemeClr val="tx1"/>
                </a:solidFill>
                <a:effectLst/>
                <a:latin typeface="+mn-lt"/>
                <a:ea typeface="+mn-ea"/>
                <a:cs typeface="+mn-cs"/>
              </a:rPr>
              <a:t>(1), p.101490. </a:t>
            </a:r>
          </a:p>
          <a:p>
            <a:r>
              <a:rPr lang="en-IN" sz="1200" kern="1200" dirty="0">
                <a:solidFill>
                  <a:schemeClr val="tx1"/>
                </a:solidFill>
                <a:effectLst/>
                <a:latin typeface="+mn-lt"/>
                <a:ea typeface="+mn-ea"/>
                <a:cs typeface="+mn-cs"/>
              </a:rPr>
              <a:t>Rogers, T. and Wynn-Moylan, P., (2022). </a:t>
            </a:r>
            <a:r>
              <a:rPr lang="en-IN" sz="1200" i="1" kern="1200" dirty="0">
                <a:solidFill>
                  <a:schemeClr val="tx1"/>
                </a:solidFill>
                <a:effectLst/>
                <a:latin typeface="+mn-lt"/>
                <a:ea typeface="+mn-ea"/>
                <a:cs typeface="+mn-cs"/>
              </a:rPr>
              <a:t>Conferences and conventions: A global industry</a:t>
            </a:r>
            <a:r>
              <a:rPr lang="en-IN" sz="1200" kern="1200" dirty="0">
                <a:solidFill>
                  <a:schemeClr val="tx1"/>
                </a:solidFill>
                <a:effectLst/>
                <a:latin typeface="+mn-lt"/>
                <a:ea typeface="+mn-ea"/>
                <a:cs typeface="+mn-cs"/>
              </a:rPr>
              <a:t>. Routledge. </a:t>
            </a:r>
          </a:p>
          <a:p>
            <a:r>
              <a:rPr lang="en-IN" sz="1200" kern="1200" dirty="0">
                <a:solidFill>
                  <a:schemeClr val="tx1"/>
                </a:solidFill>
                <a:effectLst/>
                <a:latin typeface="+mn-lt"/>
                <a:ea typeface="+mn-ea"/>
                <a:cs typeface="+mn-cs"/>
              </a:rPr>
              <a:t>Sajjapong, T. and Irfan, M., (2022). Understanding communication practices for managing global teams across diverse cultural frameworks. </a:t>
            </a:r>
            <a:r>
              <a:rPr lang="en-IN" sz="1200" i="1" kern="1200" dirty="0">
                <a:solidFill>
                  <a:schemeClr val="tx1"/>
                </a:solidFill>
                <a:effectLst/>
                <a:latin typeface="+mn-lt"/>
                <a:ea typeface="+mn-ea"/>
                <a:cs typeface="+mn-cs"/>
              </a:rPr>
              <a:t>Journal of Social Science Studies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a:t>
            </a:r>
            <a:r>
              <a:rPr lang="en-IN" sz="1200" kern="1200" dirty="0">
                <a:solidFill>
                  <a:schemeClr val="tx1"/>
                </a:solidFill>
                <a:effectLst/>
                <a:latin typeface="+mn-lt"/>
                <a:ea typeface="+mn-ea"/>
                <a:cs typeface="+mn-cs"/>
              </a:rPr>
              <a:t>(2), pp.267-272. </a:t>
            </a:r>
          </a:p>
          <a:p>
            <a:r>
              <a:rPr lang="en-IN" sz="1200" kern="1200" dirty="0">
                <a:solidFill>
                  <a:schemeClr val="tx1"/>
                </a:solidFill>
                <a:effectLst/>
                <a:latin typeface="+mn-lt"/>
                <a:ea typeface="+mn-ea"/>
                <a:cs typeface="+mn-cs"/>
              </a:rPr>
              <a:t>Smart Energy Gap, (2026). </a:t>
            </a:r>
            <a:r>
              <a:rPr lang="en-IN" sz="1200" i="1" kern="1200" dirty="0">
                <a:solidFill>
                  <a:schemeClr val="tx1"/>
                </a:solidFill>
                <a:effectLst/>
                <a:latin typeface="+mn-lt"/>
                <a:ea typeface="+mn-ea"/>
                <a:cs typeface="+mn-cs"/>
              </a:rPr>
              <a:t>SMART EG.</a:t>
            </a:r>
            <a:r>
              <a:rPr lang="en-IN" sz="1200" kern="1200" dirty="0">
                <a:solidFill>
                  <a:schemeClr val="tx1"/>
                </a:solidFill>
                <a:effectLst/>
                <a:latin typeface="+mn-lt"/>
                <a:ea typeface="+mn-ea"/>
                <a:cs typeface="+mn-cs"/>
              </a:rPr>
              <a:t> [Online] Available at: https://smartenergygap.com/ [Accessed 20 October 2026].</a:t>
            </a:r>
          </a:p>
          <a:p>
            <a:r>
              <a:rPr lang="en-IN" sz="1200" kern="1200" dirty="0">
                <a:solidFill>
                  <a:schemeClr val="tx1"/>
                </a:solidFill>
                <a:effectLst/>
                <a:latin typeface="+mn-lt"/>
                <a:ea typeface="+mn-ea"/>
                <a:cs typeface="+mn-cs"/>
              </a:rPr>
              <a:t>Su, S., Costanzo, L.A., Lange, K., </a:t>
            </a:r>
            <a:r>
              <a:rPr lang="en-IN" sz="1200" kern="1200" dirty="0" err="1">
                <a:solidFill>
                  <a:schemeClr val="tx1"/>
                </a:solidFill>
                <a:effectLst/>
                <a:latin typeface="+mn-lt"/>
                <a:ea typeface="+mn-ea"/>
                <a:cs typeface="+mn-cs"/>
              </a:rPr>
              <a:t>Ghobadian</a:t>
            </a:r>
            <a:r>
              <a:rPr lang="en-IN" sz="1200" kern="1200" dirty="0">
                <a:solidFill>
                  <a:schemeClr val="tx1"/>
                </a:solidFill>
                <a:effectLst/>
                <a:latin typeface="+mn-lt"/>
                <a:ea typeface="+mn-ea"/>
                <a:cs typeface="+mn-cs"/>
              </a:rPr>
              <a:t>, A., Hitt, M.A. and Ireland, R.D., (2023). How does Guanxi shape entrepreneurial behaviour? The case of family businesses in China. </a:t>
            </a:r>
            <a:r>
              <a:rPr lang="en-IN" sz="1200" i="1" kern="1200" dirty="0">
                <a:solidFill>
                  <a:schemeClr val="tx1"/>
                </a:solidFill>
                <a:effectLst/>
                <a:latin typeface="+mn-lt"/>
                <a:ea typeface="+mn-ea"/>
                <a:cs typeface="+mn-cs"/>
              </a:rPr>
              <a:t>British Journal of Management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34</a:t>
            </a:r>
            <a:r>
              <a:rPr lang="en-IN" sz="1200" kern="1200" dirty="0">
                <a:solidFill>
                  <a:schemeClr val="tx1"/>
                </a:solidFill>
                <a:effectLst/>
                <a:latin typeface="+mn-lt"/>
                <a:ea typeface="+mn-ea"/>
                <a:cs typeface="+mn-cs"/>
              </a:rPr>
              <a:t>(4), pp.1895-1919. </a:t>
            </a:r>
          </a:p>
          <a:p>
            <a:r>
              <a:rPr lang="en-IN" sz="1200" kern="1200" dirty="0" err="1">
                <a:solidFill>
                  <a:schemeClr val="tx1"/>
                </a:solidFill>
                <a:effectLst/>
                <a:latin typeface="+mn-lt"/>
                <a:ea typeface="+mn-ea"/>
                <a:cs typeface="+mn-cs"/>
              </a:rPr>
              <a:t>Sudirjo</a:t>
            </a:r>
            <a:r>
              <a:rPr lang="en-IN" sz="1200" kern="1200" dirty="0">
                <a:solidFill>
                  <a:schemeClr val="tx1"/>
                </a:solidFill>
                <a:effectLst/>
                <a:latin typeface="+mn-lt"/>
                <a:ea typeface="+mn-ea"/>
                <a:cs typeface="+mn-cs"/>
              </a:rPr>
              <a:t>, F., (2023). Marketing strategy in improving product competitiveness in the global market. </a:t>
            </a:r>
            <a:r>
              <a:rPr lang="en-IN" sz="1200" i="1" kern="1200" dirty="0">
                <a:solidFill>
                  <a:schemeClr val="tx1"/>
                </a:solidFill>
                <a:effectLst/>
                <a:latin typeface="+mn-lt"/>
                <a:ea typeface="+mn-ea"/>
                <a:cs typeface="+mn-cs"/>
              </a:rPr>
              <a:t>Journal of Contemporary Administration and Management (ADMAN)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a:t>
            </a:r>
            <a:r>
              <a:rPr lang="en-IN" sz="1200" kern="1200" dirty="0">
                <a:solidFill>
                  <a:schemeClr val="tx1"/>
                </a:solidFill>
                <a:effectLst/>
                <a:latin typeface="+mn-lt"/>
                <a:ea typeface="+mn-ea"/>
                <a:cs typeface="+mn-cs"/>
              </a:rPr>
              <a:t>(2), pp.63-69. </a:t>
            </a:r>
          </a:p>
          <a:p>
            <a:r>
              <a:rPr lang="en-IN" sz="1200" kern="1200" dirty="0">
                <a:solidFill>
                  <a:schemeClr val="tx1"/>
                </a:solidFill>
                <a:effectLst/>
                <a:latin typeface="+mn-lt"/>
                <a:ea typeface="+mn-ea"/>
                <a:cs typeface="+mn-cs"/>
              </a:rPr>
              <a:t>The Culture Factor, (2026). </a:t>
            </a:r>
            <a:r>
              <a:rPr lang="en-IN" sz="1200" i="1" kern="1200" dirty="0">
                <a:solidFill>
                  <a:schemeClr val="tx1"/>
                </a:solidFill>
                <a:effectLst/>
                <a:latin typeface="+mn-lt"/>
                <a:ea typeface="+mn-ea"/>
                <a:cs typeface="+mn-cs"/>
              </a:rPr>
              <a:t>Country Comparison tool.</a:t>
            </a:r>
            <a:r>
              <a:rPr lang="en-IN" sz="1200" kern="1200" dirty="0">
                <a:solidFill>
                  <a:schemeClr val="tx1"/>
                </a:solidFill>
                <a:effectLst/>
                <a:latin typeface="+mn-lt"/>
                <a:ea typeface="+mn-ea"/>
                <a:cs typeface="+mn-cs"/>
              </a:rPr>
              <a:t> [Online] Available at: https://www.theculturefactor.com/country-comparison-tool?countries=china%2Cunited+kingdom [Accessed 20 October 2026].</a:t>
            </a:r>
          </a:p>
          <a:p>
            <a:r>
              <a:rPr lang="en-IN" sz="1200" kern="1200" dirty="0">
                <a:solidFill>
                  <a:schemeClr val="tx1"/>
                </a:solidFill>
                <a:effectLst/>
                <a:latin typeface="+mn-lt"/>
                <a:ea typeface="+mn-ea"/>
                <a:cs typeface="+mn-cs"/>
              </a:rPr>
              <a:t>Yang, Y., </a:t>
            </a:r>
            <a:r>
              <a:rPr lang="en-IN" sz="1200" kern="1200" dirty="0" err="1">
                <a:solidFill>
                  <a:schemeClr val="tx1"/>
                </a:solidFill>
                <a:effectLst/>
                <a:latin typeface="+mn-lt"/>
                <a:ea typeface="+mn-ea"/>
                <a:cs typeface="+mn-cs"/>
              </a:rPr>
              <a:t>Obrenovic</a:t>
            </a:r>
            <a:r>
              <a:rPr lang="en-IN" sz="1200" kern="1200" dirty="0">
                <a:solidFill>
                  <a:schemeClr val="tx1"/>
                </a:solidFill>
                <a:effectLst/>
                <a:latin typeface="+mn-lt"/>
                <a:ea typeface="+mn-ea"/>
                <a:cs typeface="+mn-cs"/>
              </a:rPr>
              <a:t>, B., </a:t>
            </a:r>
            <a:r>
              <a:rPr lang="en-IN" sz="1200" kern="1200" dirty="0" err="1">
                <a:solidFill>
                  <a:schemeClr val="tx1"/>
                </a:solidFill>
                <a:effectLst/>
                <a:latin typeface="+mn-lt"/>
                <a:ea typeface="+mn-ea"/>
                <a:cs typeface="+mn-cs"/>
              </a:rPr>
              <a:t>Kamotho</a:t>
            </a:r>
            <a:r>
              <a:rPr lang="en-IN" sz="1200" kern="1200" dirty="0">
                <a:solidFill>
                  <a:schemeClr val="tx1"/>
                </a:solidFill>
                <a:effectLst/>
                <a:latin typeface="+mn-lt"/>
                <a:ea typeface="+mn-ea"/>
                <a:cs typeface="+mn-cs"/>
              </a:rPr>
              <a:t>, D.W., </a:t>
            </a:r>
            <a:r>
              <a:rPr lang="en-IN" sz="1200" kern="1200" dirty="0" err="1">
                <a:solidFill>
                  <a:schemeClr val="tx1"/>
                </a:solidFill>
                <a:effectLst/>
                <a:latin typeface="+mn-lt"/>
                <a:ea typeface="+mn-ea"/>
                <a:cs typeface="+mn-cs"/>
              </a:rPr>
              <a:t>Godinic</a:t>
            </a:r>
            <a:r>
              <a:rPr lang="en-IN" sz="1200" kern="1200" dirty="0">
                <a:solidFill>
                  <a:schemeClr val="tx1"/>
                </a:solidFill>
                <a:effectLst/>
                <a:latin typeface="+mn-lt"/>
                <a:ea typeface="+mn-ea"/>
                <a:cs typeface="+mn-cs"/>
              </a:rPr>
              <a:t>, D. and Ostic, D., (2024). Enhancing job performance: The critical roles of well-being, satisfaction, and trust in supervisor. </a:t>
            </a:r>
            <a:r>
              <a:rPr lang="en-IN" sz="1200" i="1" kern="1200" dirty="0" err="1">
                <a:solidFill>
                  <a:schemeClr val="tx1"/>
                </a:solidFill>
                <a:effectLst/>
                <a:latin typeface="+mn-lt"/>
                <a:ea typeface="+mn-ea"/>
                <a:cs typeface="+mn-cs"/>
              </a:rPr>
              <a:t>Behavioral</a:t>
            </a:r>
            <a:r>
              <a:rPr lang="en-IN" sz="1200" i="1" kern="1200" dirty="0">
                <a:solidFill>
                  <a:schemeClr val="tx1"/>
                </a:solidFill>
                <a:effectLst/>
                <a:latin typeface="+mn-lt"/>
                <a:ea typeface="+mn-ea"/>
                <a:cs typeface="+mn-cs"/>
              </a:rPr>
              <a:t> sciences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14</a:t>
            </a:r>
            <a:r>
              <a:rPr lang="en-IN" sz="1200" kern="1200" dirty="0">
                <a:solidFill>
                  <a:schemeClr val="tx1"/>
                </a:solidFill>
                <a:effectLst/>
                <a:latin typeface="+mn-lt"/>
                <a:ea typeface="+mn-ea"/>
                <a:cs typeface="+mn-cs"/>
              </a:rPr>
              <a:t>(8), p.688. </a:t>
            </a:r>
          </a:p>
          <a:p>
            <a:endParaRPr lang="en-IN" dirty="0"/>
          </a:p>
        </p:txBody>
      </p:sp>
      <p:sp>
        <p:nvSpPr>
          <p:cNvPr id="4" name="Slide Number Placeholder 3"/>
          <p:cNvSpPr>
            <a:spLocks noGrp="1"/>
          </p:cNvSpPr>
          <p:nvPr>
            <p:ph type="sldNum" sz="quarter" idx="5"/>
          </p:nvPr>
        </p:nvSpPr>
        <p:spPr/>
        <p:txBody>
          <a:bodyPr/>
          <a:lstStyle/>
          <a:p>
            <a:fld id="{F9AB8AEF-657A-4426-8775-14570C6155DF}" type="slidenum">
              <a:rPr lang="en-IN" smtClean="0"/>
              <a:t>11</a:t>
            </a:fld>
            <a:endParaRPr lang="en-IN"/>
          </a:p>
        </p:txBody>
      </p:sp>
    </p:spTree>
    <p:extLst>
      <p:ext uri="{BB962C8B-B14F-4D97-AF65-F5344CB8AC3E}">
        <p14:creationId xmlns:p14="http://schemas.microsoft.com/office/powerpoint/2010/main" val="1872126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svg"/><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1332" y="502072"/>
            <a:ext cx="16650515" cy="8620577"/>
            <a:chOff x="0" y="0"/>
            <a:chExt cx="4385321" cy="2270440"/>
          </a:xfrm>
        </p:grpSpPr>
        <p:sp>
          <p:nvSpPr>
            <p:cNvPr id="3" name="Freeform 3"/>
            <p:cNvSpPr/>
            <p:nvPr/>
          </p:nvSpPr>
          <p:spPr>
            <a:xfrm>
              <a:off x="0"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sp>
        <p:nvSpPr>
          <p:cNvPr id="5" name="Freeform 5"/>
          <p:cNvSpPr/>
          <p:nvPr/>
        </p:nvSpPr>
        <p:spPr>
          <a:xfrm>
            <a:off x="1939517" y="2137810"/>
            <a:ext cx="6859457" cy="6011379"/>
          </a:xfrm>
          <a:custGeom>
            <a:avLst/>
            <a:gdLst/>
            <a:ahLst/>
            <a:cxnLst/>
            <a:rect l="l" t="t" r="r" b="b"/>
            <a:pathLst>
              <a:path w="6859457" h="6011379">
                <a:moveTo>
                  <a:pt x="0" y="0"/>
                </a:moveTo>
                <a:lnTo>
                  <a:pt x="6859457" y="0"/>
                </a:lnTo>
                <a:lnTo>
                  <a:pt x="6859457" y="6011380"/>
                </a:lnTo>
                <a:lnTo>
                  <a:pt x="0" y="601138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IN"/>
          </a:p>
        </p:txBody>
      </p:sp>
      <p:grpSp>
        <p:nvGrpSpPr>
          <p:cNvPr id="6" name="Group 6"/>
          <p:cNvGrpSpPr/>
          <p:nvPr/>
        </p:nvGrpSpPr>
        <p:grpSpPr>
          <a:xfrm>
            <a:off x="818742" y="8760679"/>
            <a:ext cx="16650515" cy="1296162"/>
            <a:chOff x="0" y="0"/>
            <a:chExt cx="3426032" cy="266700"/>
          </a:xfrm>
        </p:grpSpPr>
        <p:sp>
          <p:nvSpPr>
            <p:cNvPr id="7" name="Freeform 7"/>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8" name="TextBox 8"/>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818742" y="684379"/>
            <a:ext cx="16650515" cy="688643"/>
            <a:chOff x="0" y="0"/>
            <a:chExt cx="4385321" cy="181371"/>
          </a:xfrm>
        </p:grpSpPr>
        <p:sp>
          <p:nvSpPr>
            <p:cNvPr id="10" name="Freeform 10"/>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1" name="TextBox 11"/>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12" name="Freeform 12"/>
          <p:cNvSpPr/>
          <p:nvPr/>
        </p:nvSpPr>
        <p:spPr>
          <a:xfrm>
            <a:off x="1149977" y="907814"/>
            <a:ext cx="967089" cy="241772"/>
          </a:xfrm>
          <a:custGeom>
            <a:avLst/>
            <a:gdLst/>
            <a:ahLst/>
            <a:cxnLst/>
            <a:rect l="l" t="t" r="r" b="b"/>
            <a:pathLst>
              <a:path w="967089" h="241772">
                <a:moveTo>
                  <a:pt x="0" y="0"/>
                </a:moveTo>
                <a:lnTo>
                  <a:pt x="967089" y="0"/>
                </a:lnTo>
                <a:lnTo>
                  <a:pt x="967089" y="241772"/>
                </a:lnTo>
                <a:lnTo>
                  <a:pt x="0" y="2417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4" name="TextBox 14"/>
          <p:cNvSpPr txBox="1"/>
          <p:nvPr/>
        </p:nvSpPr>
        <p:spPr>
          <a:xfrm>
            <a:off x="9535452" y="2273387"/>
            <a:ext cx="7419488" cy="2598917"/>
          </a:xfrm>
          <a:prstGeom prst="rect">
            <a:avLst/>
          </a:prstGeom>
        </p:spPr>
        <p:txBody>
          <a:bodyPr lIns="0" tIns="0" rIns="0" bIns="0" rtlCol="0" anchor="t">
            <a:spAutoFit/>
          </a:bodyPr>
          <a:lstStyle/>
          <a:p>
            <a:pPr algn="l">
              <a:lnSpc>
                <a:spcPct val="150000"/>
              </a:lnSpc>
            </a:pPr>
            <a:r>
              <a:rPr lang="en-US" sz="6000" spc="-374" dirty="0">
                <a:solidFill>
                  <a:srgbClr val="4110FF"/>
                </a:solidFill>
                <a:latin typeface="Arial" panose="020B0604020202020204" pitchFamily="34" charset="0"/>
                <a:ea typeface="Heading Now 71-78"/>
                <a:cs typeface="Arial" panose="020B0604020202020204" pitchFamily="34" charset="0"/>
                <a:sym typeface="Heading Now 71-78"/>
              </a:rPr>
              <a:t>International Business Communications</a:t>
            </a:r>
          </a:p>
        </p:txBody>
      </p:sp>
      <p:sp>
        <p:nvSpPr>
          <p:cNvPr id="16" name="TextBox 16"/>
          <p:cNvSpPr txBox="1"/>
          <p:nvPr/>
        </p:nvSpPr>
        <p:spPr>
          <a:xfrm>
            <a:off x="9674330" y="5280454"/>
            <a:ext cx="7419489" cy="3255507"/>
          </a:xfrm>
          <a:prstGeom prst="rect">
            <a:avLst/>
          </a:prstGeom>
        </p:spPr>
        <p:txBody>
          <a:bodyPr wrap="square" lIns="0" tIns="0" rIns="0" bIns="0" rtlCol="0" anchor="t">
            <a:spAutoFit/>
          </a:bodyPr>
          <a:lstStyle/>
          <a:p>
            <a:pPr algn="l">
              <a:lnSpc>
                <a:spcPct val="150000"/>
              </a:lnSpc>
            </a:pPr>
            <a:r>
              <a:rPr lang="en-US" sz="2400" b="1" dirty="0">
                <a:solidFill>
                  <a:srgbClr val="000000"/>
                </a:solidFill>
                <a:latin typeface="Arial" panose="020B0604020202020204" pitchFamily="34" charset="0"/>
                <a:ea typeface="TT Firs Neue Bold"/>
                <a:cs typeface="Arial" panose="020B0604020202020204" pitchFamily="34" charset="0"/>
                <a:sym typeface="TT Firs Neue Bold"/>
              </a:rPr>
              <a:t>Module code: LCBB6023</a:t>
            </a:r>
          </a:p>
          <a:p>
            <a:pPr algn="l">
              <a:lnSpc>
                <a:spcPct val="150000"/>
              </a:lnSpc>
            </a:pPr>
            <a:endParaRPr lang="en-US" sz="2400" b="1" dirty="0">
              <a:solidFill>
                <a:srgbClr val="000000"/>
              </a:solidFill>
              <a:latin typeface="Arial" panose="020B0604020202020204" pitchFamily="34" charset="0"/>
              <a:ea typeface="TT Firs Neue Bold"/>
              <a:cs typeface="Arial" panose="020B0604020202020204" pitchFamily="34" charset="0"/>
              <a:sym typeface="TT Firs Neue Bold"/>
            </a:endParaRPr>
          </a:p>
          <a:p>
            <a:pPr algn="l">
              <a:lnSpc>
                <a:spcPct val="150000"/>
              </a:lnSpc>
            </a:pPr>
            <a:r>
              <a:rPr lang="en-US" sz="2400" b="1" dirty="0">
                <a:solidFill>
                  <a:srgbClr val="000000"/>
                </a:solidFill>
                <a:latin typeface="Arial" panose="020B0604020202020204" pitchFamily="34" charset="0"/>
                <a:ea typeface="TT Firs Neue Bold"/>
                <a:cs typeface="Arial" panose="020B0604020202020204" pitchFamily="34" charset="0"/>
                <a:sym typeface="TT Firs Neue Bold"/>
              </a:rPr>
              <a:t>Assignment Title: Component 1: Individual Presentation</a:t>
            </a:r>
          </a:p>
          <a:p>
            <a:pPr algn="l">
              <a:lnSpc>
                <a:spcPct val="150000"/>
              </a:lnSpc>
            </a:pPr>
            <a:r>
              <a:rPr lang="en-US" sz="2400" b="1" dirty="0">
                <a:solidFill>
                  <a:srgbClr val="000000"/>
                </a:solidFill>
                <a:latin typeface="Arial" panose="020B0604020202020204" pitchFamily="34" charset="0"/>
                <a:ea typeface="TT Firs Neue Bold"/>
                <a:cs typeface="Arial" panose="020B0604020202020204" pitchFamily="34" charset="0"/>
                <a:sym typeface="TT Firs Neue Bold"/>
              </a:rPr>
              <a:t>Student name: Florin Ene</a:t>
            </a:r>
          </a:p>
          <a:p>
            <a:pPr algn="l">
              <a:lnSpc>
                <a:spcPct val="150000"/>
              </a:lnSpc>
            </a:pPr>
            <a:r>
              <a:rPr lang="en-US" sz="2400" b="1" dirty="0">
                <a:solidFill>
                  <a:srgbClr val="000000"/>
                </a:solidFill>
                <a:latin typeface="Arial" panose="020B0604020202020204" pitchFamily="34" charset="0"/>
                <a:ea typeface="TT Firs Neue Bold"/>
                <a:cs typeface="Arial" panose="020B0604020202020204" pitchFamily="34" charset="0"/>
                <a:sym typeface="TT Firs Neue Bold"/>
              </a:rPr>
              <a:t>Student Id: 2310121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13212" y="754905"/>
            <a:ext cx="16650515" cy="8620577"/>
            <a:chOff x="0" y="0"/>
            <a:chExt cx="4385321" cy="2270440"/>
          </a:xfrm>
        </p:grpSpPr>
        <p:sp>
          <p:nvSpPr>
            <p:cNvPr id="3" name="Freeform 3"/>
            <p:cNvSpPr/>
            <p:nvPr/>
          </p:nvSpPr>
          <p:spPr>
            <a:xfrm>
              <a:off x="0"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818742" y="503553"/>
            <a:ext cx="16650515" cy="869469"/>
            <a:chOff x="0" y="-47625"/>
            <a:chExt cx="4385321" cy="228996"/>
          </a:xfrm>
        </p:grpSpPr>
        <p:sp>
          <p:nvSpPr>
            <p:cNvPr id="6" name="Freeform 6"/>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dirty="0"/>
            </a:p>
          </p:txBody>
        </p:sp>
        <p:sp>
          <p:nvSpPr>
            <p:cNvPr id="7" name="TextBox 7"/>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8" name="Freeform 8"/>
          <p:cNvSpPr/>
          <p:nvPr/>
        </p:nvSpPr>
        <p:spPr>
          <a:xfrm>
            <a:off x="1149977" y="907814"/>
            <a:ext cx="967089" cy="241772"/>
          </a:xfrm>
          <a:custGeom>
            <a:avLst/>
            <a:gdLst/>
            <a:ahLst/>
            <a:cxnLst/>
            <a:rect l="l" t="t" r="r" b="b"/>
            <a:pathLst>
              <a:path w="967089" h="241772">
                <a:moveTo>
                  <a:pt x="0" y="0"/>
                </a:moveTo>
                <a:lnTo>
                  <a:pt x="967089" y="0"/>
                </a:lnTo>
                <a:lnTo>
                  <a:pt x="967089" y="241772"/>
                </a:lnTo>
                <a:lnTo>
                  <a:pt x="0" y="2417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IN"/>
          </a:p>
        </p:txBody>
      </p:sp>
      <p:grpSp>
        <p:nvGrpSpPr>
          <p:cNvPr id="12" name="Group 12"/>
          <p:cNvGrpSpPr/>
          <p:nvPr/>
        </p:nvGrpSpPr>
        <p:grpSpPr>
          <a:xfrm>
            <a:off x="818742" y="8760679"/>
            <a:ext cx="16650515" cy="1296162"/>
            <a:chOff x="0" y="0"/>
            <a:chExt cx="3426032" cy="266700"/>
          </a:xfrm>
        </p:grpSpPr>
        <p:sp>
          <p:nvSpPr>
            <p:cNvPr id="13" name="Freeform 13"/>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14" name="TextBox 14"/>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sp>
        <p:nvSpPr>
          <p:cNvPr id="16" name="Freeform 16"/>
          <p:cNvSpPr/>
          <p:nvPr/>
        </p:nvSpPr>
        <p:spPr>
          <a:xfrm>
            <a:off x="1313212" y="4645879"/>
            <a:ext cx="3882875" cy="4114800"/>
          </a:xfrm>
          <a:custGeom>
            <a:avLst/>
            <a:gdLst/>
            <a:ahLst/>
            <a:cxnLst/>
            <a:rect l="l" t="t" r="r" b="b"/>
            <a:pathLst>
              <a:path w="3882875" h="4114800">
                <a:moveTo>
                  <a:pt x="0" y="0"/>
                </a:moveTo>
                <a:lnTo>
                  <a:pt x="3882875" y="0"/>
                </a:lnTo>
                <a:lnTo>
                  <a:pt x="3882875"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8" name="TextBox 18"/>
          <p:cNvSpPr txBox="1"/>
          <p:nvPr/>
        </p:nvSpPr>
        <p:spPr>
          <a:xfrm>
            <a:off x="8077200" y="1844103"/>
            <a:ext cx="5867400" cy="872034"/>
          </a:xfrm>
          <a:prstGeom prst="rect">
            <a:avLst/>
          </a:prstGeom>
        </p:spPr>
        <p:txBody>
          <a:bodyPr wrap="square" lIns="0" tIns="0" rIns="0" bIns="0" rtlCol="0" anchor="t">
            <a:spAutoFit/>
          </a:bodyPr>
          <a:lstStyle/>
          <a:p>
            <a:pPr algn="l">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Table of contents</a:t>
            </a:r>
          </a:p>
        </p:txBody>
      </p:sp>
      <p:sp>
        <p:nvSpPr>
          <p:cNvPr id="24" name="TextBox 23">
            <a:extLst>
              <a:ext uri="{FF2B5EF4-FFF2-40B4-BE49-F238E27FC236}">
                <a16:creationId xmlns:a16="http://schemas.microsoft.com/office/drawing/2014/main" id="{068CD59D-0E59-4C98-919E-342BF509EAD1}"/>
              </a:ext>
            </a:extLst>
          </p:cNvPr>
          <p:cNvSpPr txBox="1"/>
          <p:nvPr/>
        </p:nvSpPr>
        <p:spPr>
          <a:xfrm>
            <a:off x="7086600" y="3467100"/>
            <a:ext cx="9746623" cy="4154984"/>
          </a:xfrm>
          <a:prstGeom prst="rect">
            <a:avLst/>
          </a:prstGeom>
          <a:noFill/>
        </p:spPr>
        <p:txBody>
          <a:bodyPr wrap="square">
            <a:spAutoFit/>
          </a:bodyPr>
          <a:lstStyle/>
          <a:p>
            <a:pPr marL="457200" indent="-4572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Introduction…………………………………………….3</a:t>
            </a:r>
          </a:p>
          <a:p>
            <a:pPr marL="457200" indent="-4572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Elements to Overcome…………………………………4</a:t>
            </a:r>
          </a:p>
          <a:p>
            <a:pPr marL="457200" indent="-4572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Strategies for Success…………………………………..6</a:t>
            </a:r>
          </a:p>
          <a:p>
            <a:pPr marL="457200" indent="-4572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Importance of Cultural Awareness and Adaptability……8</a:t>
            </a:r>
          </a:p>
          <a:p>
            <a:pPr marL="457200" indent="-4572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Conclusion………………………………………………10</a:t>
            </a:r>
          </a:p>
          <a:p>
            <a:pPr marL="457200" indent="-457200" algn="just">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References……………………………………………….11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818742" y="8760679"/>
            <a:ext cx="16650515" cy="1296162"/>
            <a:chOff x="0" y="0"/>
            <a:chExt cx="3426032" cy="266700"/>
          </a:xfrm>
        </p:grpSpPr>
        <p:sp>
          <p:nvSpPr>
            <p:cNvPr id="6" name="Freeform 6"/>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7" name="TextBox 7"/>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818742" y="684379"/>
            <a:ext cx="16650515" cy="688643"/>
            <a:chOff x="0" y="0"/>
            <a:chExt cx="4385321" cy="181371"/>
          </a:xfrm>
        </p:grpSpPr>
        <p:sp>
          <p:nvSpPr>
            <p:cNvPr id="9" name="Freeform 9"/>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0" name="TextBox 10"/>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11" name="Freeform 11"/>
          <p:cNvSpPr/>
          <p:nvPr/>
        </p:nvSpPr>
        <p:spPr>
          <a:xfrm>
            <a:off x="1149977" y="907814"/>
            <a:ext cx="967089" cy="241772"/>
          </a:xfrm>
          <a:custGeom>
            <a:avLst/>
            <a:gdLst/>
            <a:ahLst/>
            <a:cxnLst/>
            <a:rect l="l" t="t" r="r" b="b"/>
            <a:pathLst>
              <a:path w="967089" h="241772">
                <a:moveTo>
                  <a:pt x="0" y="0"/>
                </a:moveTo>
                <a:lnTo>
                  <a:pt x="967089" y="0"/>
                </a:lnTo>
                <a:lnTo>
                  <a:pt x="967089" y="241772"/>
                </a:lnTo>
                <a:lnTo>
                  <a:pt x="0" y="2417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3" name="Freeform 13"/>
          <p:cNvSpPr/>
          <p:nvPr/>
        </p:nvSpPr>
        <p:spPr>
          <a:xfrm flipH="1">
            <a:off x="9547237" y="3478151"/>
            <a:ext cx="808255" cy="808255"/>
          </a:xfrm>
          <a:custGeom>
            <a:avLst/>
            <a:gdLst/>
            <a:ahLst/>
            <a:cxnLst/>
            <a:rect l="l" t="t" r="r" b="b"/>
            <a:pathLst>
              <a:path w="808255" h="808255">
                <a:moveTo>
                  <a:pt x="808255" y="0"/>
                </a:moveTo>
                <a:lnTo>
                  <a:pt x="0" y="0"/>
                </a:lnTo>
                <a:lnTo>
                  <a:pt x="0" y="808255"/>
                </a:lnTo>
                <a:lnTo>
                  <a:pt x="808255" y="808255"/>
                </a:lnTo>
                <a:lnTo>
                  <a:pt x="808255"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4" name="Freeform 14"/>
          <p:cNvSpPr/>
          <p:nvPr/>
        </p:nvSpPr>
        <p:spPr>
          <a:xfrm flipH="1">
            <a:off x="9547236" y="6119415"/>
            <a:ext cx="808255" cy="808255"/>
          </a:xfrm>
          <a:custGeom>
            <a:avLst/>
            <a:gdLst/>
            <a:ahLst/>
            <a:cxnLst/>
            <a:rect l="l" t="t" r="r" b="b"/>
            <a:pathLst>
              <a:path w="808255" h="808255">
                <a:moveTo>
                  <a:pt x="808255" y="0"/>
                </a:moveTo>
                <a:lnTo>
                  <a:pt x="0" y="0"/>
                </a:lnTo>
                <a:lnTo>
                  <a:pt x="0" y="808255"/>
                </a:lnTo>
                <a:lnTo>
                  <a:pt x="808255" y="808255"/>
                </a:lnTo>
                <a:lnTo>
                  <a:pt x="808255"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6" name="TextBox 16"/>
          <p:cNvSpPr txBox="1"/>
          <p:nvPr/>
        </p:nvSpPr>
        <p:spPr>
          <a:xfrm>
            <a:off x="1149977" y="4175777"/>
            <a:ext cx="6320730" cy="872034"/>
          </a:xfrm>
          <a:prstGeom prst="rect">
            <a:avLst/>
          </a:prstGeom>
        </p:spPr>
        <p:txBody>
          <a:bodyPr lIns="0" tIns="0" rIns="0" bIns="0" rtlCol="0" anchor="t">
            <a:spAutoFit/>
          </a:bodyPr>
          <a:lstStyle/>
          <a:p>
            <a:pPr algn="l">
              <a:lnSpc>
                <a:spcPts val="6800"/>
              </a:lnSpc>
            </a:pPr>
            <a:r>
              <a:rPr lang="en-US" sz="6600" b="1" spc="-374" dirty="0">
                <a:latin typeface="Arial" panose="020B0604020202020204" pitchFamily="34" charset="0"/>
                <a:ea typeface="Heading Now 71-78"/>
                <a:cs typeface="Arial" panose="020B0604020202020204" pitchFamily="34" charset="0"/>
                <a:sym typeface="Heading Now 71-78"/>
              </a:rPr>
              <a:t>Introduction</a:t>
            </a:r>
          </a:p>
        </p:txBody>
      </p:sp>
      <p:sp>
        <p:nvSpPr>
          <p:cNvPr id="25" name="TextBox 24">
            <a:extLst>
              <a:ext uri="{FF2B5EF4-FFF2-40B4-BE49-F238E27FC236}">
                <a16:creationId xmlns:a16="http://schemas.microsoft.com/office/drawing/2014/main" id="{97B0B171-9AB8-A936-2EDD-1A4AAB704E26}"/>
              </a:ext>
            </a:extLst>
          </p:cNvPr>
          <p:cNvSpPr txBox="1"/>
          <p:nvPr/>
        </p:nvSpPr>
        <p:spPr>
          <a:xfrm>
            <a:off x="10635193" y="3041037"/>
            <a:ext cx="7086600" cy="2239844"/>
          </a:xfrm>
          <a:prstGeom prst="rect">
            <a:avLst/>
          </a:prstGeom>
          <a:noFill/>
        </p:spPr>
        <p:txBody>
          <a:bodyPr wrap="square">
            <a:spAutoFit/>
          </a:bodyPr>
          <a:lstStyle/>
          <a:p>
            <a:pPr algn="just">
              <a:lnSpc>
                <a:spcPct val="150000"/>
              </a:lnSpc>
              <a:buNone/>
            </a:pPr>
            <a:r>
              <a:rPr lang="en-IN" sz="2400" dirty="0">
                <a:effectLst/>
                <a:latin typeface="Arial" panose="020B0604020202020204" pitchFamily="34" charset="0"/>
                <a:ea typeface="Arial" panose="020B0604020202020204" pitchFamily="34" charset="0"/>
                <a:cs typeface="Arial" panose="020B0604020202020204" pitchFamily="34" charset="0"/>
              </a:rPr>
              <a:t>The presentation will develop a strategy for an advanced energy storage system for GreenTech to penetrate the Asian and European markets by partnering with Shenzhen.</a:t>
            </a:r>
          </a:p>
        </p:txBody>
      </p:sp>
      <p:sp>
        <p:nvSpPr>
          <p:cNvPr id="27" name="TextBox 26">
            <a:extLst>
              <a:ext uri="{FF2B5EF4-FFF2-40B4-BE49-F238E27FC236}">
                <a16:creationId xmlns:a16="http://schemas.microsoft.com/office/drawing/2014/main" id="{EC9D6B81-DEF0-5CEE-E014-B5F91486DDF2}"/>
              </a:ext>
            </a:extLst>
          </p:cNvPr>
          <p:cNvSpPr txBox="1"/>
          <p:nvPr/>
        </p:nvSpPr>
        <p:spPr>
          <a:xfrm>
            <a:off x="10625254" y="6135213"/>
            <a:ext cx="7434146" cy="1685846"/>
          </a:xfrm>
          <a:prstGeom prst="rect">
            <a:avLst/>
          </a:prstGeom>
          <a:noFill/>
        </p:spPr>
        <p:txBody>
          <a:bodyPr wrap="square">
            <a:spAutoFit/>
          </a:bodyPr>
          <a:lstStyle/>
          <a:p>
            <a:pPr algn="just">
              <a:lnSpc>
                <a:spcPct val="150000"/>
              </a:lnSpc>
              <a:buNone/>
            </a:pPr>
            <a:r>
              <a:rPr lang="en-IN" sz="2400" dirty="0">
                <a:effectLst/>
                <a:latin typeface="Arial" panose="020B0604020202020204" pitchFamily="34" charset="0"/>
                <a:ea typeface="Arial" panose="020B0604020202020204" pitchFamily="34" charset="0"/>
                <a:cs typeface="Arial" panose="020B0604020202020204" pitchFamily="34" charset="0"/>
              </a:rPr>
              <a:t>It will show how developing cultural intelligence and win-win outcomes also strengthens cooperation to support market expansion.</a:t>
            </a:r>
          </a:p>
        </p:txBody>
      </p:sp>
      <p:pic>
        <p:nvPicPr>
          <p:cNvPr id="29" name="Picture 28">
            <a:extLst>
              <a:ext uri="{FF2B5EF4-FFF2-40B4-BE49-F238E27FC236}">
                <a16:creationId xmlns:a16="http://schemas.microsoft.com/office/drawing/2014/main" id="{FC72B13C-900E-0E27-7288-B15B09C0B482}"/>
              </a:ext>
            </a:extLst>
          </p:cNvPr>
          <p:cNvPicPr>
            <a:picLocks noChangeAspect="1"/>
          </p:cNvPicPr>
          <p:nvPr/>
        </p:nvPicPr>
        <p:blipFill>
          <a:blip r:embed="rId5">
            <a:alphaModFix amt="5000"/>
          </a:blip>
          <a:stretch>
            <a:fillRect/>
          </a:stretch>
        </p:blipFill>
        <p:spPr>
          <a:xfrm>
            <a:off x="6043179" y="2910619"/>
            <a:ext cx="6201640" cy="464884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18742" y="788183"/>
            <a:ext cx="16650515" cy="8620577"/>
            <a:chOff x="0" y="0"/>
            <a:chExt cx="4385321" cy="2270440"/>
          </a:xfrm>
        </p:grpSpPr>
        <p:sp>
          <p:nvSpPr>
            <p:cNvPr id="3" name="Freeform 3"/>
            <p:cNvSpPr/>
            <p:nvPr/>
          </p:nvSpPr>
          <p:spPr>
            <a:xfrm>
              <a:off x="0"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818742" y="8760679"/>
            <a:ext cx="16650515" cy="1296162"/>
            <a:chOff x="0" y="0"/>
            <a:chExt cx="3426032" cy="266700"/>
          </a:xfrm>
        </p:grpSpPr>
        <p:sp>
          <p:nvSpPr>
            <p:cNvPr id="6" name="Freeform 6"/>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7" name="TextBox 7"/>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818742" y="684379"/>
            <a:ext cx="16650515" cy="688643"/>
            <a:chOff x="0" y="0"/>
            <a:chExt cx="4385321" cy="181371"/>
          </a:xfrm>
        </p:grpSpPr>
        <p:sp>
          <p:nvSpPr>
            <p:cNvPr id="9" name="Freeform 9"/>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0" name="TextBox 10"/>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11" name="Freeform 11"/>
          <p:cNvSpPr/>
          <p:nvPr/>
        </p:nvSpPr>
        <p:spPr>
          <a:xfrm>
            <a:off x="1149977" y="907814"/>
            <a:ext cx="967089" cy="241772"/>
          </a:xfrm>
          <a:custGeom>
            <a:avLst/>
            <a:gdLst/>
            <a:ahLst/>
            <a:cxnLst/>
            <a:rect l="l" t="t" r="r" b="b"/>
            <a:pathLst>
              <a:path w="967089" h="241772">
                <a:moveTo>
                  <a:pt x="0" y="0"/>
                </a:moveTo>
                <a:lnTo>
                  <a:pt x="967089" y="0"/>
                </a:lnTo>
                <a:lnTo>
                  <a:pt x="967089" y="241772"/>
                </a:lnTo>
                <a:lnTo>
                  <a:pt x="0" y="2417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0" name="TextBox 20"/>
          <p:cNvSpPr txBox="1"/>
          <p:nvPr/>
        </p:nvSpPr>
        <p:spPr>
          <a:xfrm>
            <a:off x="1752600" y="1643887"/>
            <a:ext cx="6565864" cy="1744067"/>
          </a:xfrm>
          <a:prstGeom prst="rect">
            <a:avLst/>
          </a:prstGeom>
        </p:spPr>
        <p:txBody>
          <a:bodyPr wrap="square" lIns="0" tIns="0" rIns="0" bIns="0" rtlCol="0" anchor="t">
            <a:spAutoFit/>
          </a:bodyPr>
          <a:lstStyle/>
          <a:p>
            <a:pPr algn="ctr">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Elements to Overcome</a:t>
            </a:r>
          </a:p>
        </p:txBody>
      </p:sp>
      <p:pic>
        <p:nvPicPr>
          <p:cNvPr id="25" name="Picture 24">
            <a:extLst>
              <a:ext uri="{FF2B5EF4-FFF2-40B4-BE49-F238E27FC236}">
                <a16:creationId xmlns:a16="http://schemas.microsoft.com/office/drawing/2014/main" id="{0A57EC6E-ABD1-63B4-0EE8-A3A61CDC706E}"/>
              </a:ext>
            </a:extLst>
          </p:cNvPr>
          <p:cNvPicPr>
            <a:picLocks noChangeAspect="1"/>
          </p:cNvPicPr>
          <p:nvPr/>
        </p:nvPicPr>
        <p:blipFill>
          <a:blip r:embed="rId4"/>
          <a:stretch>
            <a:fillRect/>
          </a:stretch>
        </p:blipFill>
        <p:spPr>
          <a:xfrm>
            <a:off x="7850133" y="1921635"/>
            <a:ext cx="9250719" cy="5860718"/>
          </a:xfrm>
          <a:prstGeom prst="rect">
            <a:avLst/>
          </a:prstGeom>
        </p:spPr>
      </p:pic>
      <p:sp>
        <p:nvSpPr>
          <p:cNvPr id="29" name="TextBox 28">
            <a:extLst>
              <a:ext uri="{FF2B5EF4-FFF2-40B4-BE49-F238E27FC236}">
                <a16:creationId xmlns:a16="http://schemas.microsoft.com/office/drawing/2014/main" id="{8C0D4DED-E445-1CE6-EAB7-F746E6144786}"/>
              </a:ext>
            </a:extLst>
          </p:cNvPr>
          <p:cNvSpPr txBox="1"/>
          <p:nvPr/>
        </p:nvSpPr>
        <p:spPr>
          <a:xfrm>
            <a:off x="1125493" y="3649910"/>
            <a:ext cx="5867400" cy="5009833"/>
          </a:xfrm>
          <a:prstGeom prst="rect">
            <a:avLst/>
          </a:prstGeom>
          <a:noFill/>
        </p:spPr>
        <p:txBody>
          <a:bodyPr wrap="square">
            <a:spAutoFit/>
          </a:bodyPr>
          <a:lstStyle/>
          <a:p>
            <a:pPr marL="457200" indent="-457200"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GreenTech Solutions and Shenzhen Smart Energy may demonstrate diverse communication approaches during commercial negotiations.</a:t>
            </a:r>
          </a:p>
          <a:p>
            <a:pPr algn="just">
              <a:lnSpc>
                <a:spcPct val="150000"/>
              </a:lnSpc>
            </a:pPr>
            <a:endParaRPr lang="en-GB" sz="2400" dirty="0">
              <a:latin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On a different note, the other chosen Chinese company has a very high-context communication style (The Culture Factor, 2026). </a:t>
            </a:r>
          </a:p>
        </p:txBody>
      </p:sp>
      <p:sp>
        <p:nvSpPr>
          <p:cNvPr id="31" name="TextBox 30">
            <a:extLst>
              <a:ext uri="{FF2B5EF4-FFF2-40B4-BE49-F238E27FC236}">
                <a16:creationId xmlns:a16="http://schemas.microsoft.com/office/drawing/2014/main" id="{D025BC44-B625-FCB1-17C6-750FBBFF602E}"/>
              </a:ext>
            </a:extLst>
          </p:cNvPr>
          <p:cNvSpPr txBox="1"/>
          <p:nvPr/>
        </p:nvSpPr>
        <p:spPr>
          <a:xfrm>
            <a:off x="10896600" y="8060101"/>
            <a:ext cx="9144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(The Culture Factor, 2026)</a:t>
            </a:r>
            <a:endParaRPr lang="en-IN"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18742" y="788183"/>
            <a:ext cx="16650515" cy="8620577"/>
            <a:chOff x="0" y="0"/>
            <a:chExt cx="4385321" cy="2270440"/>
          </a:xfrm>
        </p:grpSpPr>
        <p:sp>
          <p:nvSpPr>
            <p:cNvPr id="3" name="Freeform 3"/>
            <p:cNvSpPr/>
            <p:nvPr/>
          </p:nvSpPr>
          <p:spPr>
            <a:xfrm>
              <a:off x="0"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818742" y="684379"/>
            <a:ext cx="16650515" cy="688643"/>
            <a:chOff x="0" y="0"/>
            <a:chExt cx="4385321" cy="181371"/>
          </a:xfrm>
        </p:grpSpPr>
        <p:sp>
          <p:nvSpPr>
            <p:cNvPr id="6" name="Freeform 6"/>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7" name="TextBox 7"/>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grpSp>
        <p:nvGrpSpPr>
          <p:cNvPr id="14" name="Group 14"/>
          <p:cNvGrpSpPr/>
          <p:nvPr/>
        </p:nvGrpSpPr>
        <p:grpSpPr>
          <a:xfrm>
            <a:off x="818742" y="8760679"/>
            <a:ext cx="16650515" cy="1296162"/>
            <a:chOff x="0" y="0"/>
            <a:chExt cx="3426032" cy="266700"/>
          </a:xfrm>
        </p:grpSpPr>
        <p:sp>
          <p:nvSpPr>
            <p:cNvPr id="15" name="Freeform 15"/>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16" name="TextBox 16"/>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sp>
        <p:nvSpPr>
          <p:cNvPr id="33" name="TextBox 20">
            <a:extLst>
              <a:ext uri="{FF2B5EF4-FFF2-40B4-BE49-F238E27FC236}">
                <a16:creationId xmlns:a16="http://schemas.microsoft.com/office/drawing/2014/main" id="{DB6B58C7-3FB4-6EE7-3F1D-9E179680980F}"/>
              </a:ext>
            </a:extLst>
          </p:cNvPr>
          <p:cNvSpPr txBox="1"/>
          <p:nvPr/>
        </p:nvSpPr>
        <p:spPr>
          <a:xfrm>
            <a:off x="12496800" y="1468266"/>
            <a:ext cx="3711359" cy="872034"/>
          </a:xfrm>
          <a:prstGeom prst="rect">
            <a:avLst/>
          </a:prstGeom>
        </p:spPr>
        <p:txBody>
          <a:bodyPr wrap="square" lIns="0" tIns="0" rIns="0" bIns="0" rtlCol="0" anchor="t">
            <a:spAutoFit/>
          </a:bodyPr>
          <a:lstStyle/>
          <a:p>
            <a:pPr algn="l">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Contd…</a:t>
            </a:r>
          </a:p>
        </p:txBody>
      </p:sp>
      <p:pic>
        <p:nvPicPr>
          <p:cNvPr id="35" name="Picture 34">
            <a:extLst>
              <a:ext uri="{FF2B5EF4-FFF2-40B4-BE49-F238E27FC236}">
                <a16:creationId xmlns:a16="http://schemas.microsoft.com/office/drawing/2014/main" id="{FECDDED9-FC4A-9F8A-324F-AAEF35B6CBAD}"/>
              </a:ext>
            </a:extLst>
          </p:cNvPr>
          <p:cNvPicPr>
            <a:picLocks noChangeAspect="1"/>
          </p:cNvPicPr>
          <p:nvPr/>
        </p:nvPicPr>
        <p:blipFill>
          <a:blip r:embed="rId3"/>
          <a:stretch>
            <a:fillRect/>
          </a:stretch>
        </p:blipFill>
        <p:spPr>
          <a:xfrm>
            <a:off x="915822" y="1373022"/>
            <a:ext cx="9523578" cy="7464810"/>
          </a:xfrm>
          <a:prstGeom prst="rect">
            <a:avLst/>
          </a:prstGeom>
        </p:spPr>
      </p:pic>
      <p:sp>
        <p:nvSpPr>
          <p:cNvPr id="39" name="TextBox 38">
            <a:extLst>
              <a:ext uri="{FF2B5EF4-FFF2-40B4-BE49-F238E27FC236}">
                <a16:creationId xmlns:a16="http://schemas.microsoft.com/office/drawing/2014/main" id="{565B580E-F24D-A062-9FA8-6CDB170DF0B3}"/>
              </a:ext>
            </a:extLst>
          </p:cNvPr>
          <p:cNvSpPr txBox="1"/>
          <p:nvPr/>
        </p:nvSpPr>
        <p:spPr>
          <a:xfrm>
            <a:off x="10821719" y="2590948"/>
            <a:ext cx="6338928" cy="6117829"/>
          </a:xfrm>
          <a:prstGeom prst="rect">
            <a:avLst/>
          </a:prstGeom>
          <a:noFill/>
        </p:spPr>
        <p:txBody>
          <a:bodyPr wrap="square">
            <a:spAutoFit/>
          </a:bodyPr>
          <a:lstStyle/>
          <a:p>
            <a:pPr marL="457200" indent="-457200" algn="just">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The business entity of Great Britain must focus on establishing relationships with the support of formal meetings, professional communication and business networking (Rogers and Wynn-Moylan, 2022).</a:t>
            </a:r>
          </a:p>
          <a:p>
            <a:pPr marL="457200" indent="-457200" algn="just">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Maintaining stable relationships rather than focusing exclusively on immediate monetary returns may assist this Chinese company to build commitment over the long term.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818742" y="8760679"/>
            <a:ext cx="16650515" cy="1296162"/>
            <a:chOff x="0" y="0"/>
            <a:chExt cx="3426032" cy="266700"/>
          </a:xfrm>
        </p:grpSpPr>
        <p:sp>
          <p:nvSpPr>
            <p:cNvPr id="6" name="Freeform 6"/>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7" name="TextBox 7"/>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818742" y="684379"/>
            <a:ext cx="16650515" cy="688643"/>
            <a:chOff x="0" y="0"/>
            <a:chExt cx="4385321" cy="181371"/>
          </a:xfrm>
        </p:grpSpPr>
        <p:sp>
          <p:nvSpPr>
            <p:cNvPr id="9" name="Freeform 9"/>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0" name="TextBox 10"/>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21" name="TextBox 20">
            <a:extLst>
              <a:ext uri="{FF2B5EF4-FFF2-40B4-BE49-F238E27FC236}">
                <a16:creationId xmlns:a16="http://schemas.microsoft.com/office/drawing/2014/main" id="{C56CDFD3-7F14-D3C2-B7A6-8CCBB406290E}"/>
              </a:ext>
            </a:extLst>
          </p:cNvPr>
          <p:cNvSpPr txBox="1"/>
          <p:nvPr/>
        </p:nvSpPr>
        <p:spPr>
          <a:xfrm>
            <a:off x="1127352" y="1866900"/>
            <a:ext cx="8361689" cy="872034"/>
          </a:xfrm>
          <a:prstGeom prst="rect">
            <a:avLst/>
          </a:prstGeom>
        </p:spPr>
        <p:txBody>
          <a:bodyPr wrap="square" lIns="0" tIns="0" rIns="0" bIns="0" rtlCol="0" anchor="t">
            <a:spAutoFit/>
          </a:bodyPr>
          <a:lstStyle/>
          <a:p>
            <a:pPr algn="l">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Strategies for Success</a:t>
            </a:r>
          </a:p>
        </p:txBody>
      </p:sp>
      <p:pic>
        <p:nvPicPr>
          <p:cNvPr id="23" name="Picture 22">
            <a:extLst>
              <a:ext uri="{FF2B5EF4-FFF2-40B4-BE49-F238E27FC236}">
                <a16:creationId xmlns:a16="http://schemas.microsoft.com/office/drawing/2014/main" id="{2085F0C0-EF6E-F3E6-4E55-DDF6A1756E98}"/>
              </a:ext>
            </a:extLst>
          </p:cNvPr>
          <p:cNvPicPr>
            <a:picLocks noChangeAspect="1"/>
          </p:cNvPicPr>
          <p:nvPr/>
        </p:nvPicPr>
        <p:blipFill>
          <a:blip r:embed="rId3"/>
          <a:stretch>
            <a:fillRect/>
          </a:stretch>
        </p:blipFill>
        <p:spPr>
          <a:xfrm>
            <a:off x="9489042" y="1373022"/>
            <a:ext cx="7980216" cy="7349081"/>
          </a:xfrm>
          <a:prstGeom prst="rect">
            <a:avLst/>
          </a:prstGeom>
        </p:spPr>
      </p:pic>
      <p:sp>
        <p:nvSpPr>
          <p:cNvPr id="27" name="TextBox 26">
            <a:extLst>
              <a:ext uri="{FF2B5EF4-FFF2-40B4-BE49-F238E27FC236}">
                <a16:creationId xmlns:a16="http://schemas.microsoft.com/office/drawing/2014/main" id="{52F11308-1E95-2C11-F937-F3AA42E8AD54}"/>
              </a:ext>
            </a:extLst>
          </p:cNvPr>
          <p:cNvSpPr txBox="1"/>
          <p:nvPr/>
        </p:nvSpPr>
        <p:spPr>
          <a:xfrm>
            <a:off x="1119918" y="3080840"/>
            <a:ext cx="7566882" cy="5567860"/>
          </a:xfrm>
          <a:prstGeom prst="rect">
            <a:avLst/>
          </a:prstGeom>
          <a:noFill/>
        </p:spPr>
        <p:txBody>
          <a:bodyPr wrap="square">
            <a:spAutoFit/>
          </a:bodyPr>
          <a:lstStyle/>
          <a:p>
            <a:pPr marL="457200" indent="-457200" algn="just">
              <a:lnSpc>
                <a:spcPct val="150000"/>
              </a:lnSpc>
              <a:buFont typeface="Wingdings" panose="05000000000000000000" pitchFamily="2" charset="2"/>
              <a:buChar char="v"/>
            </a:pPr>
            <a:r>
              <a:rPr lang="en-GB" sz="2400" dirty="0">
                <a:latin typeface="Arial" panose="020B0604020202020204" pitchFamily="34" charset="0"/>
                <a:cs typeface="Arial" panose="020B0604020202020204" pitchFamily="34" charset="0"/>
              </a:rPr>
              <a:t>GreenTech can arrange introductory meetings and the activities of professional networking for understanding capability of smart energy of the other company and business objectives.</a:t>
            </a:r>
          </a:p>
          <a:p>
            <a:pPr algn="just">
              <a:lnSpc>
                <a:spcPct val="150000"/>
              </a:lnSpc>
            </a:pPr>
            <a:endParaRPr lang="en-GB" sz="2400" dirty="0">
              <a:latin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v"/>
            </a:pPr>
            <a:r>
              <a:rPr lang="en-GB" sz="2400" dirty="0">
                <a:latin typeface="Arial" panose="020B0604020202020204" pitchFamily="34" charset="0"/>
                <a:cs typeface="Arial" panose="020B0604020202020204" pitchFamily="34" charset="0"/>
              </a:rPr>
              <a:t>The UK-centric company must identify the senior executives in Shenzhen and ensure that significant proposals concerning the sharing of technology and investment are presented to the appropriate authorities (Smart Energy Gap,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18742" y="788183"/>
            <a:ext cx="16650515" cy="8620577"/>
            <a:chOff x="0" y="0"/>
            <a:chExt cx="4385321" cy="2270440"/>
          </a:xfrm>
        </p:grpSpPr>
        <p:sp>
          <p:nvSpPr>
            <p:cNvPr id="3" name="Freeform 3"/>
            <p:cNvSpPr/>
            <p:nvPr/>
          </p:nvSpPr>
          <p:spPr>
            <a:xfrm>
              <a:off x="0"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818742" y="8760679"/>
            <a:ext cx="16650515" cy="1296162"/>
            <a:chOff x="0" y="0"/>
            <a:chExt cx="3426032" cy="266700"/>
          </a:xfrm>
        </p:grpSpPr>
        <p:sp>
          <p:nvSpPr>
            <p:cNvPr id="6" name="Freeform 6"/>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7" name="TextBox 7"/>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818742" y="684379"/>
            <a:ext cx="16650515" cy="688643"/>
            <a:chOff x="0" y="0"/>
            <a:chExt cx="4385321" cy="181371"/>
          </a:xfrm>
        </p:grpSpPr>
        <p:sp>
          <p:nvSpPr>
            <p:cNvPr id="9" name="Freeform 9"/>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0" name="TextBox 10"/>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11" name="Freeform 11"/>
          <p:cNvSpPr/>
          <p:nvPr/>
        </p:nvSpPr>
        <p:spPr>
          <a:xfrm>
            <a:off x="1149977" y="907814"/>
            <a:ext cx="967089" cy="241772"/>
          </a:xfrm>
          <a:custGeom>
            <a:avLst/>
            <a:gdLst/>
            <a:ahLst/>
            <a:cxnLst/>
            <a:rect l="l" t="t" r="r" b="b"/>
            <a:pathLst>
              <a:path w="967089" h="241772">
                <a:moveTo>
                  <a:pt x="0" y="0"/>
                </a:moveTo>
                <a:lnTo>
                  <a:pt x="967089" y="0"/>
                </a:lnTo>
                <a:lnTo>
                  <a:pt x="967089" y="241772"/>
                </a:lnTo>
                <a:lnTo>
                  <a:pt x="0" y="2417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3" name="Freeform 13"/>
          <p:cNvSpPr/>
          <p:nvPr/>
        </p:nvSpPr>
        <p:spPr>
          <a:xfrm rot="-2700000">
            <a:off x="9168461" y="3798747"/>
            <a:ext cx="865482" cy="865482"/>
          </a:xfrm>
          <a:custGeom>
            <a:avLst/>
            <a:gdLst/>
            <a:ahLst/>
            <a:cxnLst/>
            <a:rect l="l" t="t" r="r" b="b"/>
            <a:pathLst>
              <a:path w="865482" h="865482">
                <a:moveTo>
                  <a:pt x="0" y="0"/>
                </a:moveTo>
                <a:lnTo>
                  <a:pt x="865482" y="0"/>
                </a:lnTo>
                <a:lnTo>
                  <a:pt x="865482" y="865482"/>
                </a:lnTo>
                <a:lnTo>
                  <a:pt x="0" y="8654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20" name="TextBox 20">
            <a:extLst>
              <a:ext uri="{FF2B5EF4-FFF2-40B4-BE49-F238E27FC236}">
                <a16:creationId xmlns:a16="http://schemas.microsoft.com/office/drawing/2014/main" id="{3DB052AE-A8E9-C762-CCBB-3C91B24B00CC}"/>
              </a:ext>
            </a:extLst>
          </p:cNvPr>
          <p:cNvSpPr txBox="1"/>
          <p:nvPr/>
        </p:nvSpPr>
        <p:spPr>
          <a:xfrm>
            <a:off x="12079929" y="1803738"/>
            <a:ext cx="3711359" cy="872034"/>
          </a:xfrm>
          <a:prstGeom prst="rect">
            <a:avLst/>
          </a:prstGeom>
        </p:spPr>
        <p:txBody>
          <a:bodyPr wrap="square" lIns="0" tIns="0" rIns="0" bIns="0" rtlCol="0" anchor="t">
            <a:spAutoFit/>
          </a:bodyPr>
          <a:lstStyle/>
          <a:p>
            <a:pPr algn="l">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Contd…</a:t>
            </a:r>
          </a:p>
        </p:txBody>
      </p:sp>
      <p:sp>
        <p:nvSpPr>
          <p:cNvPr id="22" name="Freeform 13">
            <a:extLst>
              <a:ext uri="{FF2B5EF4-FFF2-40B4-BE49-F238E27FC236}">
                <a16:creationId xmlns:a16="http://schemas.microsoft.com/office/drawing/2014/main" id="{BEE4C11C-E6A1-9F5B-FDD0-53CCB9A57048}"/>
              </a:ext>
            </a:extLst>
          </p:cNvPr>
          <p:cNvSpPr/>
          <p:nvPr/>
        </p:nvSpPr>
        <p:spPr>
          <a:xfrm rot="-2700000">
            <a:off x="9242268" y="6532387"/>
            <a:ext cx="865482" cy="865482"/>
          </a:xfrm>
          <a:custGeom>
            <a:avLst/>
            <a:gdLst/>
            <a:ahLst/>
            <a:cxnLst/>
            <a:rect l="l" t="t" r="r" b="b"/>
            <a:pathLst>
              <a:path w="865482" h="865482">
                <a:moveTo>
                  <a:pt x="0" y="0"/>
                </a:moveTo>
                <a:lnTo>
                  <a:pt x="865482" y="0"/>
                </a:lnTo>
                <a:lnTo>
                  <a:pt x="865482" y="865482"/>
                </a:lnTo>
                <a:lnTo>
                  <a:pt x="0" y="8654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pic>
        <p:nvPicPr>
          <p:cNvPr id="24" name="Picture 23">
            <a:extLst>
              <a:ext uri="{FF2B5EF4-FFF2-40B4-BE49-F238E27FC236}">
                <a16:creationId xmlns:a16="http://schemas.microsoft.com/office/drawing/2014/main" id="{702E12B3-8BDE-78C7-F6FD-A6A3D325B4B5}"/>
              </a:ext>
            </a:extLst>
          </p:cNvPr>
          <p:cNvPicPr>
            <a:picLocks noChangeAspect="1"/>
          </p:cNvPicPr>
          <p:nvPr/>
        </p:nvPicPr>
        <p:blipFill>
          <a:blip r:embed="rId5"/>
          <a:stretch>
            <a:fillRect/>
          </a:stretch>
        </p:blipFill>
        <p:spPr>
          <a:xfrm>
            <a:off x="838200" y="1373021"/>
            <a:ext cx="7848600" cy="7387657"/>
          </a:xfrm>
          <a:prstGeom prst="rect">
            <a:avLst/>
          </a:prstGeom>
        </p:spPr>
      </p:pic>
      <p:sp>
        <p:nvSpPr>
          <p:cNvPr id="28" name="TextBox 27">
            <a:extLst>
              <a:ext uri="{FF2B5EF4-FFF2-40B4-BE49-F238E27FC236}">
                <a16:creationId xmlns:a16="http://schemas.microsoft.com/office/drawing/2014/main" id="{0977C396-A4C6-44CF-CA6D-BB0E11B55BD4}"/>
              </a:ext>
            </a:extLst>
          </p:cNvPr>
          <p:cNvSpPr txBox="1"/>
          <p:nvPr/>
        </p:nvSpPr>
        <p:spPr>
          <a:xfrm>
            <a:off x="10286998" y="3241325"/>
            <a:ext cx="6536899" cy="2239844"/>
          </a:xfrm>
          <a:prstGeom prst="rect">
            <a:avLst/>
          </a:prstGeom>
          <a:noFill/>
        </p:spPr>
        <p:txBody>
          <a:bodyPr wrap="square">
            <a:spAutoFit/>
          </a:bodyPr>
          <a:lstStyle/>
          <a:p>
            <a:pPr algn="just">
              <a:lnSpc>
                <a:spcPct val="150000"/>
              </a:lnSpc>
            </a:pPr>
            <a:r>
              <a:rPr lang="en-GB" sz="2400" dirty="0">
                <a:latin typeface="Arial" panose="020B0604020202020204" pitchFamily="34" charset="0"/>
                <a:cs typeface="Arial" panose="020B0604020202020204" pitchFamily="34" charset="0"/>
              </a:rPr>
              <a:t>Reinforcing mutual understanding by overcoming cultural differences is improved through embracing new communication and negotiation styles (Sajjapong and Irfan, 2022).</a:t>
            </a:r>
            <a:endParaRPr lang="en-IN" sz="24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B6721537-58FF-45A7-3D63-B6200DA624F3}"/>
              </a:ext>
            </a:extLst>
          </p:cNvPr>
          <p:cNvSpPr txBox="1"/>
          <p:nvPr/>
        </p:nvSpPr>
        <p:spPr>
          <a:xfrm>
            <a:off x="10318279" y="6265517"/>
            <a:ext cx="6674321" cy="1685846"/>
          </a:xfrm>
          <a:prstGeom prst="rect">
            <a:avLst/>
          </a:prstGeom>
          <a:noFill/>
        </p:spPr>
        <p:txBody>
          <a:bodyPr wrap="square">
            <a:spAutoFit/>
          </a:bodyPr>
          <a:lstStyle/>
          <a:p>
            <a:pPr algn="just">
              <a:lnSpc>
                <a:spcPct val="150000"/>
              </a:lnSpc>
            </a:pPr>
            <a:r>
              <a:rPr lang="en-GB" sz="2400" dirty="0">
                <a:latin typeface="Arial" panose="020B0604020202020204" pitchFamily="34" charset="0"/>
                <a:cs typeface="Arial" panose="020B0604020202020204" pitchFamily="34" charset="0"/>
              </a:rPr>
              <a:t>Shenzhen can encourage open discussions by inviting constructive feedback and inviting questions.</a:t>
            </a:r>
            <a:endParaRPr lang="en-IN" sz="24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18742" y="788183"/>
            <a:ext cx="16650515" cy="8620577"/>
            <a:chOff x="0" y="0"/>
            <a:chExt cx="4385321" cy="2270440"/>
          </a:xfrm>
        </p:grpSpPr>
        <p:sp>
          <p:nvSpPr>
            <p:cNvPr id="3" name="Freeform 3"/>
            <p:cNvSpPr/>
            <p:nvPr/>
          </p:nvSpPr>
          <p:spPr>
            <a:xfrm>
              <a:off x="0"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818742" y="8760679"/>
            <a:ext cx="16650515" cy="1296162"/>
            <a:chOff x="0" y="0"/>
            <a:chExt cx="3426032" cy="266700"/>
          </a:xfrm>
        </p:grpSpPr>
        <p:sp>
          <p:nvSpPr>
            <p:cNvPr id="6" name="Freeform 6"/>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7" name="TextBox 7"/>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818742" y="684379"/>
            <a:ext cx="16650515" cy="688643"/>
            <a:chOff x="0" y="0"/>
            <a:chExt cx="4385321" cy="181371"/>
          </a:xfrm>
        </p:grpSpPr>
        <p:sp>
          <p:nvSpPr>
            <p:cNvPr id="9" name="Freeform 9"/>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0" name="TextBox 10"/>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11" name="Freeform 11"/>
          <p:cNvSpPr/>
          <p:nvPr/>
        </p:nvSpPr>
        <p:spPr>
          <a:xfrm>
            <a:off x="1149977" y="907814"/>
            <a:ext cx="967089" cy="241772"/>
          </a:xfrm>
          <a:custGeom>
            <a:avLst/>
            <a:gdLst/>
            <a:ahLst/>
            <a:cxnLst/>
            <a:rect l="l" t="t" r="r" b="b"/>
            <a:pathLst>
              <a:path w="967089" h="241772">
                <a:moveTo>
                  <a:pt x="0" y="0"/>
                </a:moveTo>
                <a:lnTo>
                  <a:pt x="967089" y="0"/>
                </a:lnTo>
                <a:lnTo>
                  <a:pt x="967089" y="241772"/>
                </a:lnTo>
                <a:lnTo>
                  <a:pt x="0" y="2417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9" name="TextBox 18">
            <a:extLst>
              <a:ext uri="{FF2B5EF4-FFF2-40B4-BE49-F238E27FC236}">
                <a16:creationId xmlns:a16="http://schemas.microsoft.com/office/drawing/2014/main" id="{1BEED3EC-900C-70F5-F345-483E7BED7359}"/>
              </a:ext>
            </a:extLst>
          </p:cNvPr>
          <p:cNvSpPr txBox="1"/>
          <p:nvPr/>
        </p:nvSpPr>
        <p:spPr>
          <a:xfrm>
            <a:off x="1153694" y="1562100"/>
            <a:ext cx="15645900" cy="1846659"/>
          </a:xfrm>
          <a:prstGeom prst="rect">
            <a:avLst/>
          </a:prstGeom>
        </p:spPr>
        <p:txBody>
          <a:bodyPr wrap="square" lIns="0" tIns="0" rIns="0" bIns="0" rtlCol="0" anchor="t">
            <a:spAutoFit/>
          </a:bodyPr>
          <a:lstStyle/>
          <a:p>
            <a:pPr algn="just"/>
            <a:r>
              <a:rPr lang="en-GB" sz="6000" b="1" spc="-374" dirty="0">
                <a:latin typeface="Arial" panose="020B0604020202020204" pitchFamily="34" charset="0"/>
                <a:ea typeface="Heading Now 71-78"/>
                <a:cs typeface="Arial" panose="020B0604020202020204" pitchFamily="34" charset="0"/>
                <a:sym typeface="Heading Now 71-78"/>
              </a:rPr>
              <a:t>Importance of Cultural Awareness and Adaptability </a:t>
            </a:r>
            <a:endParaRPr lang="en-US" sz="6000" b="1" spc="-374" dirty="0">
              <a:latin typeface="Arial" panose="020B0604020202020204" pitchFamily="34" charset="0"/>
              <a:ea typeface="Heading Now 71-78"/>
              <a:cs typeface="Arial" panose="020B0604020202020204" pitchFamily="34" charset="0"/>
              <a:sym typeface="Heading Now 71-78"/>
            </a:endParaRPr>
          </a:p>
        </p:txBody>
      </p:sp>
      <p:pic>
        <p:nvPicPr>
          <p:cNvPr id="21" name="Picture 20">
            <a:extLst>
              <a:ext uri="{FF2B5EF4-FFF2-40B4-BE49-F238E27FC236}">
                <a16:creationId xmlns:a16="http://schemas.microsoft.com/office/drawing/2014/main" id="{CE811D2C-9469-6A33-03EF-E38FE7707811}"/>
              </a:ext>
            </a:extLst>
          </p:cNvPr>
          <p:cNvPicPr>
            <a:picLocks noChangeAspect="1"/>
          </p:cNvPicPr>
          <p:nvPr/>
        </p:nvPicPr>
        <p:blipFill>
          <a:blip r:embed="rId4"/>
          <a:stretch>
            <a:fillRect/>
          </a:stretch>
        </p:blipFill>
        <p:spPr>
          <a:xfrm>
            <a:off x="9525000" y="3050618"/>
            <a:ext cx="7087589" cy="4772691"/>
          </a:xfrm>
          <a:prstGeom prst="rect">
            <a:avLst/>
          </a:prstGeom>
        </p:spPr>
      </p:pic>
      <p:sp>
        <p:nvSpPr>
          <p:cNvPr id="25" name="TextBox 24">
            <a:extLst>
              <a:ext uri="{FF2B5EF4-FFF2-40B4-BE49-F238E27FC236}">
                <a16:creationId xmlns:a16="http://schemas.microsoft.com/office/drawing/2014/main" id="{42842DD3-7331-9B66-596E-86C3D0C10A04}"/>
              </a:ext>
            </a:extLst>
          </p:cNvPr>
          <p:cNvSpPr txBox="1"/>
          <p:nvPr/>
        </p:nvSpPr>
        <p:spPr>
          <a:xfrm>
            <a:off x="1168562" y="3740408"/>
            <a:ext cx="6706589" cy="5009833"/>
          </a:xfrm>
          <a:prstGeom prst="rect">
            <a:avLst/>
          </a:prstGeom>
          <a:noFill/>
        </p:spPr>
        <p:txBody>
          <a:bodyPr wrap="square">
            <a:spAutoFit/>
          </a:bodyPr>
          <a:lstStyle/>
          <a:p>
            <a:pPr marL="457200" indent="-457200" algn="just">
              <a:lnSpc>
                <a:spcPct val="15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GreenTech Solutions can use CQ to erase the barriers to negotiation and prevent misunderstandings (Livermore et al., 2022).</a:t>
            </a:r>
          </a:p>
          <a:p>
            <a:pPr algn="just">
              <a:lnSpc>
                <a:spcPct val="150000"/>
              </a:lnSpc>
            </a:pPr>
            <a:endParaRPr lang="en-GB" sz="2400" dirty="0">
              <a:latin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From the other side, the Chinese venture has to understand the preferences of the British firm and its preference for structured meetings and evidence-centric decision-making techniques.</a:t>
            </a:r>
          </a:p>
        </p:txBody>
      </p:sp>
      <p:sp>
        <p:nvSpPr>
          <p:cNvPr id="27" name="TextBox 26">
            <a:extLst>
              <a:ext uri="{FF2B5EF4-FFF2-40B4-BE49-F238E27FC236}">
                <a16:creationId xmlns:a16="http://schemas.microsoft.com/office/drawing/2014/main" id="{FE76DB4C-FC2E-D4DF-2F59-490122EEC65F}"/>
              </a:ext>
            </a:extLst>
          </p:cNvPr>
          <p:cNvSpPr txBox="1"/>
          <p:nvPr/>
        </p:nvSpPr>
        <p:spPr>
          <a:xfrm>
            <a:off x="11353800" y="8001100"/>
            <a:ext cx="9144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(Livermore et al., 2022</a:t>
            </a:r>
            <a:r>
              <a:rPr lang="en-GB" dirty="0">
                <a:latin typeface="Times New Roman" panose="02020603050405020304" pitchFamily="18" charset="0"/>
                <a:cs typeface="Times New Roman" panose="02020603050405020304" pitchFamily="18" charset="0"/>
              </a:rPr>
              <a:t>)</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25368" y="595761"/>
            <a:ext cx="16713186" cy="8801403"/>
            <a:chOff x="0" y="-47625"/>
            <a:chExt cx="4401827" cy="2318065"/>
          </a:xfrm>
        </p:grpSpPr>
        <p:sp>
          <p:nvSpPr>
            <p:cNvPr id="3" name="Freeform 3"/>
            <p:cNvSpPr/>
            <p:nvPr/>
          </p:nvSpPr>
          <p:spPr>
            <a:xfrm>
              <a:off x="16506"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818742" y="684379"/>
            <a:ext cx="16650515" cy="688643"/>
            <a:chOff x="0" y="0"/>
            <a:chExt cx="4385321" cy="181371"/>
          </a:xfrm>
        </p:grpSpPr>
        <p:sp>
          <p:nvSpPr>
            <p:cNvPr id="6" name="Freeform 6"/>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7" name="TextBox 7"/>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8" name="Freeform 8"/>
          <p:cNvSpPr/>
          <p:nvPr/>
        </p:nvSpPr>
        <p:spPr>
          <a:xfrm>
            <a:off x="1149977" y="907814"/>
            <a:ext cx="967089" cy="241772"/>
          </a:xfrm>
          <a:custGeom>
            <a:avLst/>
            <a:gdLst/>
            <a:ahLst/>
            <a:cxnLst/>
            <a:rect l="l" t="t" r="r" b="b"/>
            <a:pathLst>
              <a:path w="967089" h="241772">
                <a:moveTo>
                  <a:pt x="0" y="0"/>
                </a:moveTo>
                <a:lnTo>
                  <a:pt x="967089" y="0"/>
                </a:lnTo>
                <a:lnTo>
                  <a:pt x="967089" y="241772"/>
                </a:lnTo>
                <a:lnTo>
                  <a:pt x="0" y="2417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9" name="Freeform 9"/>
          <p:cNvSpPr/>
          <p:nvPr/>
        </p:nvSpPr>
        <p:spPr>
          <a:xfrm>
            <a:off x="16823897" y="871637"/>
            <a:ext cx="314126" cy="314126"/>
          </a:xfrm>
          <a:custGeom>
            <a:avLst/>
            <a:gdLst/>
            <a:ahLst/>
            <a:cxnLst/>
            <a:rect l="l" t="t" r="r" b="b"/>
            <a:pathLst>
              <a:path w="314126" h="314126">
                <a:moveTo>
                  <a:pt x="0" y="0"/>
                </a:moveTo>
                <a:lnTo>
                  <a:pt x="314126" y="0"/>
                </a:lnTo>
                <a:lnTo>
                  <a:pt x="314126" y="314126"/>
                </a:lnTo>
                <a:lnTo>
                  <a:pt x="0" y="31412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14" name="Group 14"/>
          <p:cNvGrpSpPr/>
          <p:nvPr/>
        </p:nvGrpSpPr>
        <p:grpSpPr>
          <a:xfrm>
            <a:off x="818742" y="8760679"/>
            <a:ext cx="16650515" cy="1296162"/>
            <a:chOff x="0" y="0"/>
            <a:chExt cx="3426032" cy="266700"/>
          </a:xfrm>
        </p:grpSpPr>
        <p:sp>
          <p:nvSpPr>
            <p:cNvPr id="15" name="Freeform 15"/>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16" name="TextBox 16"/>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sp>
        <p:nvSpPr>
          <p:cNvPr id="17" name="Freeform 17"/>
          <p:cNvSpPr/>
          <p:nvPr/>
        </p:nvSpPr>
        <p:spPr>
          <a:xfrm rot="-2700000">
            <a:off x="8771708" y="6408128"/>
            <a:ext cx="744580" cy="744580"/>
          </a:xfrm>
          <a:custGeom>
            <a:avLst/>
            <a:gdLst/>
            <a:ahLst/>
            <a:cxnLst/>
            <a:rect l="l" t="t" r="r" b="b"/>
            <a:pathLst>
              <a:path w="744580" h="744580">
                <a:moveTo>
                  <a:pt x="0" y="0"/>
                </a:moveTo>
                <a:lnTo>
                  <a:pt x="744580" y="0"/>
                </a:lnTo>
                <a:lnTo>
                  <a:pt x="744580" y="744580"/>
                </a:lnTo>
                <a:lnTo>
                  <a:pt x="0" y="74458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8" name="Freeform 18"/>
          <p:cNvSpPr/>
          <p:nvPr/>
        </p:nvSpPr>
        <p:spPr>
          <a:xfrm rot="-2700000">
            <a:off x="7409402" y="3901369"/>
            <a:ext cx="744580" cy="744580"/>
          </a:xfrm>
          <a:custGeom>
            <a:avLst/>
            <a:gdLst/>
            <a:ahLst/>
            <a:cxnLst/>
            <a:rect l="l" t="t" r="r" b="b"/>
            <a:pathLst>
              <a:path w="744580" h="744580">
                <a:moveTo>
                  <a:pt x="0" y="0"/>
                </a:moveTo>
                <a:lnTo>
                  <a:pt x="744580" y="0"/>
                </a:lnTo>
                <a:lnTo>
                  <a:pt x="744580" y="744580"/>
                </a:lnTo>
                <a:lnTo>
                  <a:pt x="0" y="74458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4" name="TextBox 20">
            <a:extLst>
              <a:ext uri="{FF2B5EF4-FFF2-40B4-BE49-F238E27FC236}">
                <a16:creationId xmlns:a16="http://schemas.microsoft.com/office/drawing/2014/main" id="{A4D6901E-4F66-E83E-02CD-C42575CFBA9F}"/>
              </a:ext>
            </a:extLst>
          </p:cNvPr>
          <p:cNvSpPr txBox="1"/>
          <p:nvPr/>
        </p:nvSpPr>
        <p:spPr>
          <a:xfrm>
            <a:off x="10615421" y="1857381"/>
            <a:ext cx="3711359" cy="872034"/>
          </a:xfrm>
          <a:prstGeom prst="rect">
            <a:avLst/>
          </a:prstGeom>
        </p:spPr>
        <p:txBody>
          <a:bodyPr wrap="square" lIns="0" tIns="0" rIns="0" bIns="0" rtlCol="0" anchor="t">
            <a:spAutoFit/>
          </a:bodyPr>
          <a:lstStyle/>
          <a:p>
            <a:pPr algn="l">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Contd…</a:t>
            </a:r>
          </a:p>
        </p:txBody>
      </p:sp>
      <p:sp>
        <p:nvSpPr>
          <p:cNvPr id="28" name="TextBox 27">
            <a:extLst>
              <a:ext uri="{FF2B5EF4-FFF2-40B4-BE49-F238E27FC236}">
                <a16:creationId xmlns:a16="http://schemas.microsoft.com/office/drawing/2014/main" id="{30460D56-AE86-1962-137D-30328B1214AA}"/>
              </a:ext>
            </a:extLst>
          </p:cNvPr>
          <p:cNvSpPr txBox="1"/>
          <p:nvPr/>
        </p:nvSpPr>
        <p:spPr>
          <a:xfrm>
            <a:off x="8394401" y="3365718"/>
            <a:ext cx="8153400" cy="2239844"/>
          </a:xfrm>
          <a:prstGeom prst="rect">
            <a:avLst/>
          </a:prstGeom>
          <a:noFill/>
        </p:spPr>
        <p:txBody>
          <a:bodyPr wrap="square">
            <a:spAutoFit/>
          </a:bodyPr>
          <a:lstStyle/>
          <a:p>
            <a:pPr algn="just">
              <a:lnSpc>
                <a:spcPct val="150000"/>
              </a:lnSpc>
            </a:pPr>
            <a:r>
              <a:rPr lang="en-GB" sz="2400" dirty="0">
                <a:latin typeface="Arial" panose="020B0604020202020204" pitchFamily="34" charset="0"/>
                <a:cs typeface="Arial" panose="020B0604020202020204" pitchFamily="34" charset="0"/>
              </a:rPr>
              <a:t>Combining the potential for adapting some strategies into international business operations can support the venture, whose headquarters is located in the UK, in managing cultural differences.</a:t>
            </a:r>
            <a:endParaRPr lang="en-IN" sz="24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E0AD5E37-85B6-BB3C-08BB-DBF4F8B59B17}"/>
              </a:ext>
            </a:extLst>
          </p:cNvPr>
          <p:cNvSpPr txBox="1"/>
          <p:nvPr/>
        </p:nvSpPr>
        <p:spPr>
          <a:xfrm>
            <a:off x="9957178" y="6188415"/>
            <a:ext cx="7232023" cy="1685846"/>
          </a:xfrm>
          <a:prstGeom prst="rect">
            <a:avLst/>
          </a:prstGeom>
          <a:noFill/>
        </p:spPr>
        <p:txBody>
          <a:bodyPr wrap="square">
            <a:spAutoFit/>
          </a:bodyPr>
          <a:lstStyle/>
          <a:p>
            <a:pPr algn="just">
              <a:lnSpc>
                <a:spcPct val="150000"/>
              </a:lnSpc>
            </a:pPr>
            <a:r>
              <a:rPr lang="en-GB" sz="2400" dirty="0">
                <a:latin typeface="Arial" panose="020B0604020202020204" pitchFamily="34" charset="0"/>
                <a:cs typeface="Arial" panose="020B0604020202020204" pitchFamily="34" charset="0"/>
              </a:rPr>
              <a:t>However, from the perspective of establishing the partnership with the Chinese firm, GreenTech should adjust its negotiating attributes.</a:t>
            </a:r>
            <a:endParaRPr lang="en-IN" sz="2400" dirty="0">
              <a:latin typeface="Arial" panose="020B0604020202020204" pitchFamily="34" charset="0"/>
              <a:cs typeface="Arial" panose="020B0604020202020204" pitchFamily="34" charset="0"/>
            </a:endParaRPr>
          </a:p>
        </p:txBody>
      </p:sp>
      <p:pic>
        <p:nvPicPr>
          <p:cNvPr id="34" name="Picture 33">
            <a:extLst>
              <a:ext uri="{FF2B5EF4-FFF2-40B4-BE49-F238E27FC236}">
                <a16:creationId xmlns:a16="http://schemas.microsoft.com/office/drawing/2014/main" id="{6619AB99-7F5F-78C1-E007-033B4E42976D}"/>
              </a:ext>
            </a:extLst>
          </p:cNvPr>
          <p:cNvPicPr>
            <a:picLocks noChangeAspect="1"/>
          </p:cNvPicPr>
          <p:nvPr/>
        </p:nvPicPr>
        <p:blipFill>
          <a:blip r:embed="rId6"/>
          <a:stretch>
            <a:fillRect/>
          </a:stretch>
        </p:blipFill>
        <p:spPr>
          <a:xfrm>
            <a:off x="888041" y="1409700"/>
            <a:ext cx="6427159" cy="731063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18742" y="788183"/>
            <a:ext cx="16650515" cy="8620577"/>
            <a:chOff x="0" y="0"/>
            <a:chExt cx="4385321" cy="2270440"/>
          </a:xfrm>
        </p:grpSpPr>
        <p:sp>
          <p:nvSpPr>
            <p:cNvPr id="3" name="Freeform 3"/>
            <p:cNvSpPr/>
            <p:nvPr/>
          </p:nvSpPr>
          <p:spPr>
            <a:xfrm>
              <a:off x="0" y="0"/>
              <a:ext cx="4385321" cy="2270440"/>
            </a:xfrm>
            <a:custGeom>
              <a:avLst/>
              <a:gdLst/>
              <a:ahLst/>
              <a:cxnLst/>
              <a:rect l="l" t="t" r="r" b="b"/>
              <a:pathLst>
                <a:path w="4385321" h="2270440">
                  <a:moveTo>
                    <a:pt x="18599" y="0"/>
                  </a:moveTo>
                  <a:lnTo>
                    <a:pt x="4366722" y="0"/>
                  </a:lnTo>
                  <a:cubicBezTo>
                    <a:pt x="4371655" y="0"/>
                    <a:pt x="4376385" y="1959"/>
                    <a:pt x="4379873" y="5447"/>
                  </a:cubicBezTo>
                  <a:cubicBezTo>
                    <a:pt x="4383361" y="8935"/>
                    <a:pt x="4385321" y="13666"/>
                    <a:pt x="4385321" y="18599"/>
                  </a:cubicBezTo>
                  <a:lnTo>
                    <a:pt x="4385321" y="2251841"/>
                  </a:lnTo>
                  <a:cubicBezTo>
                    <a:pt x="4385321" y="2262113"/>
                    <a:pt x="4376994" y="2270440"/>
                    <a:pt x="4366722" y="2270440"/>
                  </a:cubicBezTo>
                  <a:lnTo>
                    <a:pt x="18599" y="2270440"/>
                  </a:lnTo>
                  <a:cubicBezTo>
                    <a:pt x="8327" y="2270440"/>
                    <a:pt x="0" y="2262113"/>
                    <a:pt x="0" y="2251841"/>
                  </a:cubicBezTo>
                  <a:lnTo>
                    <a:pt x="0" y="18599"/>
                  </a:lnTo>
                  <a:cubicBezTo>
                    <a:pt x="0" y="8327"/>
                    <a:pt x="8327" y="0"/>
                    <a:pt x="18599" y="0"/>
                  </a:cubicBezTo>
                  <a:close/>
                </a:path>
              </a:pathLst>
            </a:custGeom>
            <a:solidFill>
              <a:srgbClr val="FFF9FB"/>
            </a:solidFill>
            <a:ln w="38100" cap="rnd">
              <a:solidFill>
                <a:srgbClr val="4110FF"/>
              </a:solidFill>
              <a:prstDash val="solid"/>
              <a:round/>
            </a:ln>
          </p:spPr>
          <p:txBody>
            <a:bodyPr/>
            <a:lstStyle/>
            <a:p>
              <a:endParaRPr lang="en-IN"/>
            </a:p>
          </p:txBody>
        </p:sp>
        <p:sp>
          <p:nvSpPr>
            <p:cNvPr id="4" name="TextBox 4"/>
            <p:cNvSpPr txBox="1"/>
            <p:nvPr/>
          </p:nvSpPr>
          <p:spPr>
            <a:xfrm>
              <a:off x="0" y="-47625"/>
              <a:ext cx="4385321" cy="2318065"/>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818742" y="8760679"/>
            <a:ext cx="16650515" cy="1296162"/>
            <a:chOff x="0" y="0"/>
            <a:chExt cx="3426032" cy="266700"/>
          </a:xfrm>
        </p:grpSpPr>
        <p:sp>
          <p:nvSpPr>
            <p:cNvPr id="6" name="Freeform 6"/>
            <p:cNvSpPr/>
            <p:nvPr/>
          </p:nvSpPr>
          <p:spPr>
            <a:xfrm>
              <a:off x="0" y="0"/>
              <a:ext cx="3426032" cy="266700"/>
            </a:xfrm>
            <a:custGeom>
              <a:avLst/>
              <a:gdLst/>
              <a:ahLst/>
              <a:cxnLst/>
              <a:rect l="l" t="t" r="r" b="b"/>
              <a:pathLst>
                <a:path w="3426032" h="266700">
                  <a:moveTo>
                    <a:pt x="3349832" y="0"/>
                  </a:moveTo>
                  <a:cubicBezTo>
                    <a:pt x="3387932" y="0"/>
                    <a:pt x="3426032" y="25400"/>
                    <a:pt x="3426032" y="63500"/>
                  </a:cubicBezTo>
                  <a:lnTo>
                    <a:pt x="3426032" y="63500"/>
                  </a:lnTo>
                  <a:cubicBezTo>
                    <a:pt x="3426032" y="101600"/>
                    <a:pt x="3387932" y="139700"/>
                    <a:pt x="3349832" y="139700"/>
                  </a:cubicBezTo>
                  <a:lnTo>
                    <a:pt x="266700" y="139700"/>
                  </a:lnTo>
                  <a:lnTo>
                    <a:pt x="127000" y="266700"/>
                  </a:lnTo>
                  <a:lnTo>
                    <a:pt x="127000" y="139700"/>
                  </a:lnTo>
                  <a:lnTo>
                    <a:pt x="76200" y="139700"/>
                  </a:lnTo>
                  <a:cubicBezTo>
                    <a:pt x="38100" y="139700"/>
                    <a:pt x="0" y="101600"/>
                    <a:pt x="0" y="63500"/>
                  </a:cubicBezTo>
                  <a:lnTo>
                    <a:pt x="0" y="63500"/>
                  </a:lnTo>
                  <a:cubicBezTo>
                    <a:pt x="0" y="25400"/>
                    <a:pt x="38100" y="0"/>
                    <a:pt x="76200" y="0"/>
                  </a:cubicBezTo>
                  <a:lnTo>
                    <a:pt x="3349832" y="0"/>
                  </a:lnTo>
                  <a:close/>
                </a:path>
              </a:pathLst>
            </a:custGeom>
            <a:solidFill>
              <a:srgbClr val="4110FF"/>
            </a:solidFill>
          </p:spPr>
          <p:txBody>
            <a:bodyPr/>
            <a:lstStyle/>
            <a:p>
              <a:endParaRPr lang="en-IN"/>
            </a:p>
          </p:txBody>
        </p:sp>
        <p:sp>
          <p:nvSpPr>
            <p:cNvPr id="7" name="TextBox 7"/>
            <p:cNvSpPr txBox="1"/>
            <p:nvPr/>
          </p:nvSpPr>
          <p:spPr>
            <a:xfrm>
              <a:off x="63500" y="15875"/>
              <a:ext cx="3299032" cy="60325"/>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818742" y="684379"/>
            <a:ext cx="16650515" cy="688643"/>
            <a:chOff x="0" y="0"/>
            <a:chExt cx="4385321" cy="181371"/>
          </a:xfrm>
        </p:grpSpPr>
        <p:sp>
          <p:nvSpPr>
            <p:cNvPr id="9" name="Freeform 9"/>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0" name="TextBox 10"/>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27" name="TextBox 20">
            <a:extLst>
              <a:ext uri="{FF2B5EF4-FFF2-40B4-BE49-F238E27FC236}">
                <a16:creationId xmlns:a16="http://schemas.microsoft.com/office/drawing/2014/main" id="{DEA73B9D-6D4B-015E-B685-0FE798BE3020}"/>
              </a:ext>
            </a:extLst>
          </p:cNvPr>
          <p:cNvSpPr txBox="1"/>
          <p:nvPr/>
        </p:nvSpPr>
        <p:spPr>
          <a:xfrm>
            <a:off x="6629400" y="1714500"/>
            <a:ext cx="3711359" cy="872034"/>
          </a:xfrm>
          <a:prstGeom prst="rect">
            <a:avLst/>
          </a:prstGeom>
        </p:spPr>
        <p:txBody>
          <a:bodyPr wrap="square" lIns="0" tIns="0" rIns="0" bIns="0" rtlCol="0" anchor="t">
            <a:spAutoFit/>
          </a:bodyPr>
          <a:lstStyle/>
          <a:p>
            <a:pPr algn="l">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Conclusion</a:t>
            </a:r>
          </a:p>
        </p:txBody>
      </p:sp>
      <p:pic>
        <p:nvPicPr>
          <p:cNvPr id="29" name="Picture 28">
            <a:extLst>
              <a:ext uri="{FF2B5EF4-FFF2-40B4-BE49-F238E27FC236}">
                <a16:creationId xmlns:a16="http://schemas.microsoft.com/office/drawing/2014/main" id="{F2E711C6-5318-31FC-BED4-71CEFDD99801}"/>
              </a:ext>
            </a:extLst>
          </p:cNvPr>
          <p:cNvPicPr>
            <a:picLocks noChangeAspect="1"/>
          </p:cNvPicPr>
          <p:nvPr/>
        </p:nvPicPr>
        <p:blipFill>
          <a:blip r:embed="rId3">
            <a:alphaModFix amt="20000"/>
          </a:blip>
          <a:stretch>
            <a:fillRect/>
          </a:stretch>
        </p:blipFill>
        <p:spPr>
          <a:xfrm>
            <a:off x="4530210" y="3335255"/>
            <a:ext cx="8710739" cy="4777343"/>
          </a:xfrm>
          <a:prstGeom prst="ellipse">
            <a:avLst/>
          </a:prstGeom>
          <a:ln>
            <a:noFill/>
          </a:ln>
          <a:effectLst>
            <a:softEdge rad="112500"/>
          </a:effectLst>
        </p:spPr>
      </p:pic>
      <p:sp>
        <p:nvSpPr>
          <p:cNvPr id="33" name="TextBox 32">
            <a:extLst>
              <a:ext uri="{FF2B5EF4-FFF2-40B4-BE49-F238E27FC236}">
                <a16:creationId xmlns:a16="http://schemas.microsoft.com/office/drawing/2014/main" id="{B9622E97-D3CA-89E4-7B09-71194B6128C5}"/>
              </a:ext>
            </a:extLst>
          </p:cNvPr>
          <p:cNvSpPr txBox="1"/>
          <p:nvPr/>
        </p:nvSpPr>
        <p:spPr>
          <a:xfrm>
            <a:off x="2971800" y="3467100"/>
            <a:ext cx="11582400" cy="3347840"/>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 The above discussion of this presentation has highlighted that the two chosen ventures may differ in communication, hierarchy and other organisational approaches.</a:t>
            </a:r>
          </a:p>
          <a:p>
            <a:pPr marL="285750" indent="-285750" algn="just">
              <a:lnSpc>
                <a:spcPct val="150000"/>
              </a:lnSpc>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 It has shown that recognising these contrasts becomes very necessary for effective international negotiation.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F8D96-CCBF-D86D-4C76-CD4C498AE0DC}"/>
            </a:ext>
          </a:extLst>
        </p:cNvPr>
        <p:cNvGrpSpPr/>
        <p:nvPr/>
      </p:nvGrpSpPr>
      <p:grpSpPr>
        <a:xfrm>
          <a:off x="0" y="0"/>
          <a:ext cx="0" cy="0"/>
          <a:chOff x="0" y="0"/>
          <a:chExt cx="0" cy="0"/>
        </a:xfrm>
      </p:grpSpPr>
      <p:grpSp>
        <p:nvGrpSpPr>
          <p:cNvPr id="8" name="Group 8">
            <a:extLst>
              <a:ext uri="{FF2B5EF4-FFF2-40B4-BE49-F238E27FC236}">
                <a16:creationId xmlns:a16="http://schemas.microsoft.com/office/drawing/2014/main" id="{C52FC1A8-FE91-5885-D7D3-26EAE6357669}"/>
              </a:ext>
            </a:extLst>
          </p:cNvPr>
          <p:cNvGrpSpPr/>
          <p:nvPr/>
        </p:nvGrpSpPr>
        <p:grpSpPr>
          <a:xfrm>
            <a:off x="818742" y="342900"/>
            <a:ext cx="16650515" cy="688643"/>
            <a:chOff x="0" y="0"/>
            <a:chExt cx="4385321" cy="181371"/>
          </a:xfrm>
        </p:grpSpPr>
        <p:sp>
          <p:nvSpPr>
            <p:cNvPr id="9" name="Freeform 9">
              <a:extLst>
                <a:ext uri="{FF2B5EF4-FFF2-40B4-BE49-F238E27FC236}">
                  <a16:creationId xmlns:a16="http://schemas.microsoft.com/office/drawing/2014/main" id="{29C20BE0-332B-D9D7-8503-FAE39AEF9154}"/>
                </a:ext>
              </a:extLst>
            </p:cNvPr>
            <p:cNvSpPr/>
            <p:nvPr/>
          </p:nvSpPr>
          <p:spPr>
            <a:xfrm>
              <a:off x="0" y="0"/>
              <a:ext cx="4385321" cy="181371"/>
            </a:xfrm>
            <a:custGeom>
              <a:avLst/>
              <a:gdLst/>
              <a:ahLst/>
              <a:cxnLst/>
              <a:rect l="l" t="t" r="r" b="b"/>
              <a:pathLst>
                <a:path w="4385321" h="181371">
                  <a:moveTo>
                    <a:pt x="18599" y="0"/>
                  </a:moveTo>
                  <a:lnTo>
                    <a:pt x="4366722" y="0"/>
                  </a:lnTo>
                  <a:cubicBezTo>
                    <a:pt x="4371655" y="0"/>
                    <a:pt x="4376385" y="1959"/>
                    <a:pt x="4379873" y="5447"/>
                  </a:cubicBezTo>
                  <a:cubicBezTo>
                    <a:pt x="4383361" y="8935"/>
                    <a:pt x="4385321" y="13666"/>
                    <a:pt x="4385321" y="18599"/>
                  </a:cubicBezTo>
                  <a:lnTo>
                    <a:pt x="4385321" y="162772"/>
                  </a:lnTo>
                  <a:cubicBezTo>
                    <a:pt x="4385321" y="173044"/>
                    <a:pt x="4376994" y="181371"/>
                    <a:pt x="4366722" y="181371"/>
                  </a:cubicBezTo>
                  <a:lnTo>
                    <a:pt x="18599" y="181371"/>
                  </a:lnTo>
                  <a:cubicBezTo>
                    <a:pt x="8327" y="181371"/>
                    <a:pt x="0" y="173044"/>
                    <a:pt x="0" y="162772"/>
                  </a:cubicBezTo>
                  <a:lnTo>
                    <a:pt x="0" y="18599"/>
                  </a:lnTo>
                  <a:cubicBezTo>
                    <a:pt x="0" y="8327"/>
                    <a:pt x="8327" y="0"/>
                    <a:pt x="18599" y="0"/>
                  </a:cubicBezTo>
                  <a:close/>
                </a:path>
              </a:pathLst>
            </a:custGeom>
            <a:solidFill>
              <a:srgbClr val="4110FF"/>
            </a:solidFill>
            <a:ln cap="rnd">
              <a:noFill/>
              <a:prstDash val="solid"/>
              <a:round/>
            </a:ln>
          </p:spPr>
          <p:txBody>
            <a:bodyPr/>
            <a:lstStyle/>
            <a:p>
              <a:endParaRPr lang="en-IN"/>
            </a:p>
          </p:txBody>
        </p:sp>
        <p:sp>
          <p:nvSpPr>
            <p:cNvPr id="10" name="TextBox 10">
              <a:extLst>
                <a:ext uri="{FF2B5EF4-FFF2-40B4-BE49-F238E27FC236}">
                  <a16:creationId xmlns:a16="http://schemas.microsoft.com/office/drawing/2014/main" id="{5B78386B-69AA-E9A7-E4CD-272CBAA0160C}"/>
                </a:ext>
              </a:extLst>
            </p:cNvPr>
            <p:cNvSpPr txBox="1"/>
            <p:nvPr/>
          </p:nvSpPr>
          <p:spPr>
            <a:xfrm>
              <a:off x="0" y="-47625"/>
              <a:ext cx="4385321" cy="228996"/>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27" name="TextBox 20">
            <a:extLst>
              <a:ext uri="{FF2B5EF4-FFF2-40B4-BE49-F238E27FC236}">
                <a16:creationId xmlns:a16="http://schemas.microsoft.com/office/drawing/2014/main" id="{64EB6F8D-7D34-78DB-16CE-1258FD0C923D}"/>
              </a:ext>
            </a:extLst>
          </p:cNvPr>
          <p:cNvSpPr txBox="1"/>
          <p:nvPr/>
        </p:nvSpPr>
        <p:spPr>
          <a:xfrm>
            <a:off x="1295400" y="251204"/>
            <a:ext cx="3711359" cy="872034"/>
          </a:xfrm>
          <a:prstGeom prst="rect">
            <a:avLst/>
          </a:prstGeom>
        </p:spPr>
        <p:txBody>
          <a:bodyPr wrap="square" lIns="0" tIns="0" rIns="0" bIns="0" rtlCol="0" anchor="t">
            <a:spAutoFit/>
          </a:bodyPr>
          <a:lstStyle/>
          <a:p>
            <a:pPr algn="l">
              <a:lnSpc>
                <a:spcPts val="6800"/>
              </a:lnSpc>
            </a:pPr>
            <a:r>
              <a:rPr lang="en-US" sz="6000" b="1" spc="-374" dirty="0">
                <a:latin typeface="Arial" panose="020B0604020202020204" pitchFamily="34" charset="0"/>
                <a:ea typeface="Heading Now 71-78"/>
                <a:cs typeface="Arial" panose="020B0604020202020204" pitchFamily="34" charset="0"/>
                <a:sym typeface="Heading Now 71-78"/>
              </a:rPr>
              <a:t>References</a:t>
            </a:r>
          </a:p>
        </p:txBody>
      </p:sp>
      <p:sp>
        <p:nvSpPr>
          <p:cNvPr id="33" name="TextBox 32">
            <a:extLst>
              <a:ext uri="{FF2B5EF4-FFF2-40B4-BE49-F238E27FC236}">
                <a16:creationId xmlns:a16="http://schemas.microsoft.com/office/drawing/2014/main" id="{BD9F8845-6AA7-0849-72FE-ADA31B03FC40}"/>
              </a:ext>
            </a:extLst>
          </p:cNvPr>
          <p:cNvSpPr txBox="1"/>
          <p:nvPr/>
        </p:nvSpPr>
        <p:spPr>
          <a:xfrm>
            <a:off x="304800" y="1399182"/>
            <a:ext cx="17373600" cy="8887818"/>
          </a:xfrm>
          <a:prstGeom prst="rect">
            <a:avLst/>
          </a:prstGeom>
          <a:noFill/>
        </p:spPr>
        <p:txBody>
          <a:bodyPr wrap="square">
            <a:spAutoFit/>
          </a:bodyPr>
          <a:lstStyle/>
          <a:p>
            <a:pPr marL="457200" indent="-457200" algn="just">
              <a:lnSpc>
                <a:spcPct val="150000"/>
              </a:lnSpc>
              <a:buFont typeface="Wingdings" panose="05000000000000000000" pitchFamily="2" charset="2"/>
              <a:buChar char="q"/>
            </a:pPr>
            <a:r>
              <a:rPr lang="en-IN" sz="2400" dirty="0">
                <a:effectLst/>
                <a:latin typeface="Arial" panose="020B0604020202020204" pitchFamily="34" charset="0"/>
                <a:ea typeface="Arial" panose="020B0604020202020204" pitchFamily="34" charset="0"/>
                <a:cs typeface="Arial" panose="020B0604020202020204" pitchFamily="34" charset="0"/>
              </a:rPr>
              <a:t>Broeder, P., (2022). The moderating effects of age and gender on the relationship between culture and uncertainty avoidance: Evidence from Europe and Asia. </a:t>
            </a:r>
            <a:r>
              <a:rPr lang="en-IN" sz="2400" i="1" dirty="0">
                <a:effectLst/>
                <a:latin typeface="Arial" panose="020B0604020202020204" pitchFamily="34" charset="0"/>
                <a:ea typeface="Arial" panose="020B0604020202020204" pitchFamily="34" charset="0"/>
                <a:cs typeface="Arial" panose="020B0604020202020204" pitchFamily="34" charset="0"/>
              </a:rPr>
              <a:t>Journal of the Academy of Business and Emerging Markets</a:t>
            </a:r>
            <a:r>
              <a:rPr lang="en-IN" sz="2400" dirty="0">
                <a:effectLst/>
                <a:latin typeface="Arial" panose="020B0604020202020204" pitchFamily="34" charset="0"/>
                <a:ea typeface="Arial" panose="020B0604020202020204" pitchFamily="34" charset="0"/>
                <a:cs typeface="Arial" panose="020B0604020202020204" pitchFamily="34" charset="0"/>
              </a:rPr>
              <a:t>, </a:t>
            </a:r>
            <a:r>
              <a:rPr lang="en-IN" sz="2400" i="1" dirty="0">
                <a:effectLst/>
                <a:latin typeface="Arial" panose="020B0604020202020204" pitchFamily="34" charset="0"/>
                <a:ea typeface="Arial" panose="020B0604020202020204" pitchFamily="34" charset="0"/>
                <a:cs typeface="Arial" panose="020B0604020202020204" pitchFamily="34" charset="0"/>
              </a:rPr>
              <a:t>2</a:t>
            </a:r>
            <a:r>
              <a:rPr lang="en-IN" sz="2400" dirty="0">
                <a:effectLst/>
                <a:latin typeface="Arial" panose="020B0604020202020204" pitchFamily="34" charset="0"/>
                <a:ea typeface="Arial" panose="020B0604020202020204" pitchFamily="34" charset="0"/>
                <a:cs typeface="Arial" panose="020B0604020202020204" pitchFamily="34" charset="0"/>
              </a:rPr>
              <a:t>(1), pp.3-18. </a:t>
            </a:r>
          </a:p>
          <a:p>
            <a:pPr marL="457200" indent="-457200" algn="just">
              <a:lnSpc>
                <a:spcPct val="150000"/>
              </a:lnSpc>
              <a:buFont typeface="Wingdings" panose="05000000000000000000" pitchFamily="2" charset="2"/>
              <a:buChar char="q"/>
            </a:pPr>
            <a:endParaRPr lang="en-IN" sz="2400" dirty="0">
              <a:effectLst/>
              <a:latin typeface="Arial" panose="020B0604020202020204" pitchFamily="34" charset="0"/>
              <a:ea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q"/>
            </a:pPr>
            <a:r>
              <a:rPr lang="en-IN" sz="2400" dirty="0">
                <a:effectLst/>
                <a:latin typeface="Arial" panose="020B0604020202020204" pitchFamily="34" charset="0"/>
                <a:ea typeface="Arial" panose="020B0604020202020204" pitchFamily="34" charset="0"/>
                <a:cs typeface="Arial" panose="020B0604020202020204" pitchFamily="34" charset="0"/>
              </a:rPr>
              <a:t>Butterfield, R., (2026). </a:t>
            </a:r>
            <a:r>
              <a:rPr lang="en-IN" sz="2400" i="1" dirty="0">
                <a:effectLst/>
                <a:latin typeface="Arial" panose="020B0604020202020204" pitchFamily="34" charset="0"/>
                <a:ea typeface="Arial" panose="020B0604020202020204" pitchFamily="34" charset="0"/>
                <a:cs typeface="Arial" panose="020B0604020202020204" pitchFamily="34" charset="0"/>
              </a:rPr>
              <a:t>Coherent Organisation: From Hierarchy to Flow</a:t>
            </a:r>
            <a:r>
              <a:rPr lang="en-IN" sz="2400" dirty="0">
                <a:effectLst/>
                <a:latin typeface="Arial" panose="020B0604020202020204" pitchFamily="34" charset="0"/>
                <a:ea typeface="Arial" panose="020B0604020202020204" pitchFamily="34" charset="0"/>
                <a:cs typeface="Arial" panose="020B0604020202020204" pitchFamily="34" charset="0"/>
              </a:rPr>
              <a:t>. Reg Butterfield. </a:t>
            </a:r>
          </a:p>
          <a:p>
            <a:pPr marL="457200" indent="-457200" algn="just">
              <a:lnSpc>
                <a:spcPct val="150000"/>
              </a:lnSpc>
              <a:buFont typeface="Wingdings" panose="05000000000000000000" pitchFamily="2" charset="2"/>
              <a:buChar char="q"/>
            </a:pPr>
            <a:endParaRPr lang="en-IN" sz="2400" dirty="0">
              <a:effectLst/>
              <a:latin typeface="Arial" panose="020B0604020202020204" pitchFamily="34" charset="0"/>
              <a:ea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q"/>
            </a:pPr>
            <a:r>
              <a:rPr lang="en-IN" sz="2400" dirty="0">
                <a:effectLst/>
                <a:latin typeface="Arial" panose="020B0604020202020204" pitchFamily="34" charset="0"/>
                <a:ea typeface="Arial" panose="020B0604020202020204" pitchFamily="34" charset="0"/>
                <a:cs typeface="Arial" panose="020B0604020202020204" pitchFamily="34" charset="0"/>
              </a:rPr>
              <a:t>Gullotta, D. and Lin, L., (2022). Beyond ‘rising tides’ and ‘lying flat’: Emergent cultural practices among youth in urban China. </a:t>
            </a:r>
            <a:r>
              <a:rPr lang="en-IN" sz="2400" i="1" dirty="0" err="1">
                <a:effectLst/>
                <a:latin typeface="Arial" panose="020B0604020202020204" pitchFamily="34" charset="0"/>
                <a:ea typeface="Arial" panose="020B0604020202020204" pitchFamily="34" charset="0"/>
                <a:cs typeface="Arial" panose="020B0604020202020204" pitchFamily="34" charset="0"/>
              </a:rPr>
              <a:t>CLCWeb</a:t>
            </a:r>
            <a:r>
              <a:rPr lang="en-IN" sz="2400" i="1" dirty="0">
                <a:effectLst/>
                <a:latin typeface="Arial" panose="020B0604020202020204" pitchFamily="34" charset="0"/>
                <a:ea typeface="Arial" panose="020B0604020202020204" pitchFamily="34" charset="0"/>
                <a:cs typeface="Arial" panose="020B0604020202020204" pitchFamily="34" charset="0"/>
              </a:rPr>
              <a:t>: Comparative Literature and Culture</a:t>
            </a:r>
            <a:r>
              <a:rPr lang="en-IN" sz="2400" dirty="0">
                <a:effectLst/>
                <a:latin typeface="Arial" panose="020B0604020202020204" pitchFamily="34" charset="0"/>
                <a:ea typeface="Arial" panose="020B0604020202020204" pitchFamily="34" charset="0"/>
                <a:cs typeface="Arial" panose="020B0604020202020204" pitchFamily="34" charset="0"/>
              </a:rPr>
              <a:t>, </a:t>
            </a:r>
            <a:r>
              <a:rPr lang="en-IN" sz="2400" i="1" dirty="0">
                <a:effectLst/>
                <a:latin typeface="Arial" panose="020B0604020202020204" pitchFamily="34" charset="0"/>
                <a:ea typeface="Arial" panose="020B0604020202020204" pitchFamily="34" charset="0"/>
                <a:cs typeface="Arial" panose="020B0604020202020204" pitchFamily="34" charset="0"/>
              </a:rPr>
              <a:t>24</a:t>
            </a:r>
            <a:r>
              <a:rPr lang="en-IN" sz="2400" dirty="0">
                <a:effectLst/>
                <a:latin typeface="Arial" panose="020B0604020202020204" pitchFamily="34" charset="0"/>
                <a:ea typeface="Arial" panose="020B0604020202020204" pitchFamily="34" charset="0"/>
                <a:cs typeface="Arial" panose="020B0604020202020204" pitchFamily="34" charset="0"/>
              </a:rPr>
              <a:t>(1), p.12. </a:t>
            </a:r>
          </a:p>
          <a:p>
            <a:pPr marL="457200" indent="-457200" algn="just">
              <a:lnSpc>
                <a:spcPct val="150000"/>
              </a:lnSpc>
              <a:buFont typeface="Wingdings" panose="05000000000000000000" pitchFamily="2" charset="2"/>
              <a:buChar char="q"/>
            </a:pPr>
            <a:endParaRPr lang="en-IN" sz="2400" dirty="0">
              <a:effectLst/>
              <a:latin typeface="Arial" panose="020B0604020202020204" pitchFamily="34" charset="0"/>
              <a:ea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q"/>
            </a:pPr>
            <a:r>
              <a:rPr lang="en-IN" sz="2400" dirty="0">
                <a:effectLst/>
                <a:latin typeface="Arial" panose="020B0604020202020204" pitchFamily="34" charset="0"/>
                <a:ea typeface="Arial" panose="020B0604020202020204" pitchFamily="34" charset="0"/>
                <a:cs typeface="Arial" panose="020B0604020202020204" pitchFamily="34" charset="0"/>
              </a:rPr>
              <a:t>Langenberg, E.A., (2026). Chinese guanxi and business ethics. In </a:t>
            </a:r>
            <a:r>
              <a:rPr lang="en-IN" sz="2400" i="1" dirty="0">
                <a:effectLst/>
                <a:latin typeface="Arial" panose="020B0604020202020204" pitchFamily="34" charset="0"/>
                <a:ea typeface="Arial" panose="020B0604020202020204" pitchFamily="34" charset="0"/>
                <a:cs typeface="Arial" panose="020B0604020202020204" pitchFamily="34" charset="0"/>
              </a:rPr>
              <a:t>Handbook of the philosophical foundations of business ethics</a:t>
            </a:r>
            <a:r>
              <a:rPr lang="en-IN" sz="2400" dirty="0">
                <a:effectLst/>
                <a:latin typeface="Arial" panose="020B0604020202020204" pitchFamily="34" charset="0"/>
                <a:ea typeface="Arial" panose="020B0604020202020204" pitchFamily="34" charset="0"/>
                <a:cs typeface="Arial" panose="020B0604020202020204" pitchFamily="34" charset="0"/>
              </a:rPr>
              <a:t> (pp. 1-28). Dordrecht: Springer Netherlands. </a:t>
            </a:r>
          </a:p>
          <a:p>
            <a:pPr marL="457200" indent="-457200" algn="just">
              <a:lnSpc>
                <a:spcPct val="150000"/>
              </a:lnSpc>
              <a:buFont typeface="Wingdings" panose="05000000000000000000" pitchFamily="2" charset="2"/>
              <a:buChar char="q"/>
            </a:pPr>
            <a:endParaRPr lang="en-IN" sz="2400" dirty="0">
              <a:effectLst/>
              <a:latin typeface="Arial" panose="020B0604020202020204" pitchFamily="34" charset="0"/>
              <a:ea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q"/>
            </a:pPr>
            <a:r>
              <a:rPr lang="en-IN" sz="2400" dirty="0">
                <a:effectLst/>
                <a:latin typeface="Arial" panose="020B0604020202020204" pitchFamily="34" charset="0"/>
                <a:ea typeface="Arial" panose="020B0604020202020204" pitchFamily="34" charset="0"/>
                <a:cs typeface="Arial" panose="020B0604020202020204" pitchFamily="34" charset="0"/>
              </a:rPr>
              <a:t>Livermore, D., Van Dyne, L. and Ang, S., (2022). Organizational CQ: Cultural intelligence for 21st-century organizations. </a:t>
            </a:r>
            <a:r>
              <a:rPr lang="en-IN" sz="2400" i="1" dirty="0">
                <a:effectLst/>
                <a:latin typeface="Arial" panose="020B0604020202020204" pitchFamily="34" charset="0"/>
                <a:ea typeface="Arial" panose="020B0604020202020204" pitchFamily="34" charset="0"/>
                <a:cs typeface="Arial" panose="020B0604020202020204" pitchFamily="34" charset="0"/>
              </a:rPr>
              <a:t>Business Horizons</a:t>
            </a:r>
            <a:r>
              <a:rPr lang="en-IN" sz="2400" dirty="0">
                <a:effectLst/>
                <a:latin typeface="Arial" panose="020B0604020202020204" pitchFamily="34" charset="0"/>
                <a:ea typeface="Arial" panose="020B0604020202020204" pitchFamily="34" charset="0"/>
                <a:cs typeface="Arial" panose="020B0604020202020204" pitchFamily="34" charset="0"/>
              </a:rPr>
              <a:t>, </a:t>
            </a:r>
            <a:r>
              <a:rPr lang="en-IN" sz="2400" i="1" dirty="0">
                <a:effectLst/>
                <a:latin typeface="Arial" panose="020B0604020202020204" pitchFamily="34" charset="0"/>
                <a:ea typeface="Arial" panose="020B0604020202020204" pitchFamily="34" charset="0"/>
                <a:cs typeface="Arial" panose="020B0604020202020204" pitchFamily="34" charset="0"/>
              </a:rPr>
              <a:t>65</a:t>
            </a:r>
            <a:r>
              <a:rPr lang="en-IN" sz="2400" dirty="0">
                <a:effectLst/>
                <a:latin typeface="Arial" panose="020B0604020202020204" pitchFamily="34" charset="0"/>
                <a:ea typeface="Arial" panose="020B0604020202020204" pitchFamily="34" charset="0"/>
                <a:cs typeface="Arial" panose="020B0604020202020204" pitchFamily="34" charset="0"/>
              </a:rPr>
              <a:t>(5), pp.671-680. </a:t>
            </a:r>
          </a:p>
          <a:p>
            <a:pPr marL="457200" indent="-457200" algn="just">
              <a:lnSpc>
                <a:spcPct val="150000"/>
              </a:lnSpc>
              <a:buFont typeface="Wingdings" panose="05000000000000000000" pitchFamily="2" charset="2"/>
              <a:buChar char="q"/>
            </a:pPr>
            <a:endParaRPr lang="en-IN" sz="2400" dirty="0">
              <a:effectLst/>
              <a:latin typeface="Arial" panose="020B0604020202020204" pitchFamily="34" charset="0"/>
              <a:ea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q"/>
            </a:pPr>
            <a:r>
              <a:rPr lang="en-IN" sz="2400" dirty="0">
                <a:effectLst/>
                <a:latin typeface="Arial" panose="020B0604020202020204" pitchFamily="34" charset="0"/>
                <a:ea typeface="Arial" panose="020B0604020202020204" pitchFamily="34" charset="0"/>
                <a:cs typeface="Arial" panose="020B0604020202020204" pitchFamily="34" charset="0"/>
              </a:rPr>
              <a:t>Peng, X., (2025). Cross-cultural Management Challenges in Global Teams and Strategies for Improvement. </a:t>
            </a:r>
            <a:r>
              <a:rPr lang="en-IN" sz="2400" i="1" dirty="0">
                <a:effectLst/>
                <a:latin typeface="Arial" panose="020B0604020202020204" pitchFamily="34" charset="0"/>
                <a:ea typeface="Arial" panose="020B0604020202020204" pitchFamily="34" charset="0"/>
                <a:cs typeface="Arial" panose="020B0604020202020204" pitchFamily="34" charset="0"/>
              </a:rPr>
              <a:t>Journal of Business and Economic Research</a:t>
            </a:r>
            <a:r>
              <a:rPr lang="en-IN" sz="2400" dirty="0">
                <a:effectLst/>
                <a:latin typeface="Arial" panose="020B0604020202020204" pitchFamily="34" charset="0"/>
                <a:ea typeface="Arial" panose="020B0604020202020204" pitchFamily="34" charset="0"/>
                <a:cs typeface="Arial" panose="020B0604020202020204" pitchFamily="34" charset="0"/>
              </a:rPr>
              <a:t>, </a:t>
            </a:r>
            <a:r>
              <a:rPr lang="en-IN" sz="2400" i="1" dirty="0">
                <a:effectLst/>
                <a:latin typeface="Arial" panose="020B0604020202020204" pitchFamily="34" charset="0"/>
                <a:ea typeface="Arial" panose="020B0604020202020204" pitchFamily="34" charset="0"/>
                <a:cs typeface="Arial" panose="020B0604020202020204" pitchFamily="34" charset="0"/>
              </a:rPr>
              <a:t>1</a:t>
            </a:r>
            <a:r>
              <a:rPr lang="en-IN" sz="2400" dirty="0">
                <a:effectLst/>
                <a:latin typeface="Arial" panose="020B0604020202020204" pitchFamily="34" charset="0"/>
                <a:ea typeface="Arial" panose="020B0604020202020204" pitchFamily="34" charset="0"/>
                <a:cs typeface="Arial" panose="020B0604020202020204" pitchFamily="34" charset="0"/>
              </a:rPr>
              <a:t>(4). </a:t>
            </a:r>
          </a:p>
        </p:txBody>
      </p:sp>
    </p:spTree>
    <p:extLst>
      <p:ext uri="{BB962C8B-B14F-4D97-AF65-F5344CB8AC3E}">
        <p14:creationId xmlns:p14="http://schemas.microsoft.com/office/powerpoint/2010/main" val="42513745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3091</Words>
  <Application>Microsoft Office PowerPoint</Application>
  <PresentationFormat>Custom</PresentationFormat>
  <Paragraphs>108</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Wingdings</vt:lpstr>
      <vt:lpstr>Calibri</vt:lpstr>
      <vt:lpstr>Times New Roman</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2026-10-22T13:51:29Z</dcterms:created>
  <dcterms:modified xsi:type="dcterms:W3CDTF">2026-10-24T13:50:48Z</dcterms:modified>
  <dc:identifier/>
</cp:coreProperties>
</file>