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357" r:id="rId3"/>
    <p:sldId id="283" r:id="rId4"/>
    <p:sldId id="368" r:id="rId5"/>
    <p:sldId id="639" r:id="rId6"/>
    <p:sldId id="640" r:id="rId7"/>
    <p:sldId id="641" r:id="rId8"/>
    <p:sldId id="469" r:id="rId9"/>
    <p:sldId id="257" r:id="rId10"/>
    <p:sldId id="439" r:id="rId11"/>
    <p:sldId id="369" r:id="rId12"/>
    <p:sldId id="370" r:id="rId13"/>
    <p:sldId id="636" r:id="rId14"/>
    <p:sldId id="637" r:id="rId15"/>
    <p:sldId id="638" r:id="rId16"/>
    <p:sldId id="627" r:id="rId17"/>
    <p:sldId id="643" r:id="rId18"/>
    <p:sldId id="644" r:id="rId19"/>
    <p:sldId id="372" r:id="rId20"/>
    <p:sldId id="645" r:id="rId21"/>
    <p:sldId id="258" r:id="rId22"/>
    <p:sldId id="276" r:id="rId23"/>
    <p:sldId id="281" r:id="rId24"/>
    <p:sldId id="280" r:id="rId25"/>
    <p:sldId id="279" r:id="rId26"/>
    <p:sldId id="282" r:id="rId27"/>
    <p:sldId id="278" r:id="rId28"/>
    <p:sldId id="259" r:id="rId29"/>
    <p:sldId id="267" r:id="rId30"/>
    <p:sldId id="646" r:id="rId31"/>
    <p:sldId id="479" r:id="rId32"/>
    <p:sldId id="473" r:id="rId33"/>
    <p:sldId id="388" r:id="rId34"/>
    <p:sldId id="387" r:id="rId35"/>
    <p:sldId id="386" r:id="rId36"/>
    <p:sldId id="380" r:id="rId37"/>
    <p:sldId id="379" r:id="rId38"/>
    <p:sldId id="385" r:id="rId39"/>
    <p:sldId id="277" r:id="rId40"/>
    <p:sldId id="37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08B5E-A0B7-1179-3716-68352058BFB8}" v="1" dt="2025-10-09T07:59:36.178"/>
    <p1510:client id="{902712BE-A8F4-496D-BAA0-9FF9832D9F6A}" v="104" dt="2025-10-09T10:52:30.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853" autoAdjust="0"/>
    <p:restoredTop sz="94660"/>
  </p:normalViewPr>
  <p:slideViewPr>
    <p:cSldViewPr snapToGrid="0">
      <p:cViewPr>
        <p:scale>
          <a:sx n="91" d="100"/>
          <a:sy n="91" d="100"/>
        </p:scale>
        <p:origin x="42"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00C08B5E-A0B7-1179-3716-68352058BFB8}"/>
    <pc:docChg chg="delSld">
      <pc:chgData name="Deborah Jenkins" userId="S::deborah.jenkins@uwtsd.ac.uk::3cd02ba5-e528-4585-978d-4fde2b47730a" providerId="AD" clId="Web-{00C08B5E-A0B7-1179-3716-68352058BFB8}" dt="2025-10-09T07:59:36.178" v="0"/>
      <pc:docMkLst>
        <pc:docMk/>
      </pc:docMkLst>
      <pc:sldChg chg="del">
        <pc:chgData name="Deborah Jenkins" userId="S::deborah.jenkins@uwtsd.ac.uk::3cd02ba5-e528-4585-978d-4fde2b47730a" providerId="AD" clId="Web-{00C08B5E-A0B7-1179-3716-68352058BFB8}" dt="2025-10-09T07:59:36.178" v="0"/>
        <pc:sldMkLst>
          <pc:docMk/>
          <pc:sldMk cId="144499178" sldId="642"/>
        </pc:sldMkLst>
      </pc:sldChg>
    </pc:docChg>
  </pc:docChgLst>
  <pc:docChgLst>
    <pc:chgData name="Deborah Jenkins" userId="3cd02ba5-e528-4585-978d-4fde2b47730a" providerId="ADAL" clId="{902712BE-A8F4-496D-BAA0-9FF9832D9F6A}"/>
    <pc:docChg chg="undo custSel addSld delSld modSld sldOrd">
      <pc:chgData name="Deborah Jenkins" userId="3cd02ba5-e528-4585-978d-4fde2b47730a" providerId="ADAL" clId="{902712BE-A8F4-496D-BAA0-9FF9832D9F6A}" dt="2025-10-09T10:52:39.326" v="265" actId="14100"/>
      <pc:docMkLst>
        <pc:docMk/>
      </pc:docMkLst>
      <pc:sldChg chg="modSp mod">
        <pc:chgData name="Deborah Jenkins" userId="3cd02ba5-e528-4585-978d-4fde2b47730a" providerId="ADAL" clId="{902712BE-A8F4-496D-BAA0-9FF9832D9F6A}" dt="2025-10-08T18:38:09.376" v="11" actId="27636"/>
        <pc:sldMkLst>
          <pc:docMk/>
          <pc:sldMk cId="3261633030" sldId="257"/>
        </pc:sldMkLst>
        <pc:spChg chg="mod">
          <ac:chgData name="Deborah Jenkins" userId="3cd02ba5-e528-4585-978d-4fde2b47730a" providerId="ADAL" clId="{902712BE-A8F4-496D-BAA0-9FF9832D9F6A}" dt="2025-10-08T18:38:09.376" v="11" actId="27636"/>
          <ac:spMkLst>
            <pc:docMk/>
            <pc:sldMk cId="3261633030" sldId="257"/>
            <ac:spMk id="3" creationId="{80521B5E-6B57-C1E5-CC74-464AB3C4ECC5}"/>
          </ac:spMkLst>
        </pc:spChg>
      </pc:sldChg>
      <pc:sldChg chg="addSp delSp mod">
        <pc:chgData name="Deborah Jenkins" userId="3cd02ba5-e528-4585-978d-4fde2b47730a" providerId="ADAL" clId="{902712BE-A8F4-496D-BAA0-9FF9832D9F6A}" dt="2025-10-09T10:49:50.526" v="256" actId="22"/>
        <pc:sldMkLst>
          <pc:docMk/>
          <pc:sldMk cId="2018060542" sldId="259"/>
        </pc:sldMkLst>
        <pc:spChg chg="add del">
          <ac:chgData name="Deborah Jenkins" userId="3cd02ba5-e528-4585-978d-4fde2b47730a" providerId="ADAL" clId="{902712BE-A8F4-496D-BAA0-9FF9832D9F6A}" dt="2025-10-09T10:49:50.526" v="256" actId="22"/>
          <ac:spMkLst>
            <pc:docMk/>
            <pc:sldMk cId="2018060542" sldId="259"/>
            <ac:spMk id="5" creationId="{FA1C7DF2-E0AC-7F1F-30C6-F82C96A69564}"/>
          </ac:spMkLst>
        </pc:spChg>
      </pc:sldChg>
      <pc:sldChg chg="modSp mod modAnim modShow">
        <pc:chgData name="Deborah Jenkins" userId="3cd02ba5-e528-4585-978d-4fde2b47730a" providerId="ADAL" clId="{902712BE-A8F4-496D-BAA0-9FF9832D9F6A}" dt="2025-10-09T10:52:39.326" v="265" actId="14100"/>
        <pc:sldMkLst>
          <pc:docMk/>
          <pc:sldMk cId="2117687920" sldId="267"/>
        </pc:sldMkLst>
        <pc:spChg chg="mod">
          <ac:chgData name="Deborah Jenkins" userId="3cd02ba5-e528-4585-978d-4fde2b47730a" providerId="ADAL" clId="{902712BE-A8F4-496D-BAA0-9FF9832D9F6A}" dt="2025-10-09T10:52:39.326" v="265" actId="14100"/>
          <ac:spMkLst>
            <pc:docMk/>
            <pc:sldMk cId="2117687920" sldId="267"/>
            <ac:spMk id="3" creationId="{42E08E3C-7DA9-FE0A-4BB6-91151EE4F461}"/>
          </ac:spMkLst>
        </pc:spChg>
      </pc:sldChg>
      <pc:sldChg chg="modSp mod">
        <pc:chgData name="Deborah Jenkins" userId="3cd02ba5-e528-4585-978d-4fde2b47730a" providerId="ADAL" clId="{902712BE-A8F4-496D-BAA0-9FF9832D9F6A}" dt="2025-10-08T19:17:58.175" v="252" actId="14100"/>
        <pc:sldMkLst>
          <pc:docMk/>
          <pc:sldMk cId="3938802288" sldId="279"/>
        </pc:sldMkLst>
        <pc:picChg chg="mod">
          <ac:chgData name="Deborah Jenkins" userId="3cd02ba5-e528-4585-978d-4fde2b47730a" providerId="ADAL" clId="{902712BE-A8F4-496D-BAA0-9FF9832D9F6A}" dt="2025-10-08T19:17:58.175" v="252" actId="14100"/>
          <ac:picMkLst>
            <pc:docMk/>
            <pc:sldMk cId="3938802288" sldId="279"/>
            <ac:picMk id="4" creationId="{E36A1E7D-27BD-BFCC-B8E5-282B8ACBC7D0}"/>
          </ac:picMkLst>
        </pc:picChg>
      </pc:sldChg>
      <pc:sldChg chg="modSp mod">
        <pc:chgData name="Deborah Jenkins" userId="3cd02ba5-e528-4585-978d-4fde2b47730a" providerId="ADAL" clId="{902712BE-A8F4-496D-BAA0-9FF9832D9F6A}" dt="2025-10-08T19:17:46.425" v="250" actId="14100"/>
        <pc:sldMkLst>
          <pc:docMk/>
          <pc:sldMk cId="819852882" sldId="280"/>
        </pc:sldMkLst>
        <pc:picChg chg="mod">
          <ac:chgData name="Deborah Jenkins" userId="3cd02ba5-e528-4585-978d-4fde2b47730a" providerId="ADAL" clId="{902712BE-A8F4-496D-BAA0-9FF9832D9F6A}" dt="2025-10-08T19:17:46.425" v="250" actId="14100"/>
          <ac:picMkLst>
            <pc:docMk/>
            <pc:sldMk cId="819852882" sldId="280"/>
            <ac:picMk id="4" creationId="{AD7336D1-7650-AAE1-67AD-A2F52F38526C}"/>
          </ac:picMkLst>
        </pc:picChg>
      </pc:sldChg>
      <pc:sldChg chg="modSp mod">
        <pc:chgData name="Deborah Jenkins" userId="3cd02ba5-e528-4585-978d-4fde2b47730a" providerId="ADAL" clId="{902712BE-A8F4-496D-BAA0-9FF9832D9F6A}" dt="2025-10-08T19:18:06.842" v="254" actId="27636"/>
        <pc:sldMkLst>
          <pc:docMk/>
          <pc:sldMk cId="2104900373" sldId="282"/>
        </pc:sldMkLst>
        <pc:spChg chg="mod">
          <ac:chgData name="Deborah Jenkins" userId="3cd02ba5-e528-4585-978d-4fde2b47730a" providerId="ADAL" clId="{902712BE-A8F4-496D-BAA0-9FF9832D9F6A}" dt="2025-10-08T19:18:06.842" v="254" actId="27636"/>
          <ac:spMkLst>
            <pc:docMk/>
            <pc:sldMk cId="2104900373" sldId="282"/>
            <ac:spMk id="3" creationId="{4E5A99D3-732A-3DBE-7A87-E0FF77364192}"/>
          </ac:spMkLst>
        </pc:spChg>
      </pc:sldChg>
      <pc:sldChg chg="ord">
        <pc:chgData name="Deborah Jenkins" userId="3cd02ba5-e528-4585-978d-4fde2b47730a" providerId="ADAL" clId="{902712BE-A8F4-496D-BAA0-9FF9832D9F6A}" dt="2025-10-08T18:33:34.455" v="4"/>
        <pc:sldMkLst>
          <pc:docMk/>
          <pc:sldMk cId="472899719" sldId="283"/>
        </pc:sldMkLst>
      </pc:sldChg>
      <pc:sldChg chg="ord">
        <pc:chgData name="Deborah Jenkins" userId="3cd02ba5-e528-4585-978d-4fde2b47730a" providerId="ADAL" clId="{902712BE-A8F4-496D-BAA0-9FF9832D9F6A}" dt="2025-10-08T18:33:10.388" v="2"/>
        <pc:sldMkLst>
          <pc:docMk/>
          <pc:sldMk cId="453881802" sldId="357"/>
        </pc:sldMkLst>
      </pc:sldChg>
      <pc:sldChg chg="modSp del">
        <pc:chgData name="Deborah Jenkins" userId="3cd02ba5-e528-4585-978d-4fde2b47730a" providerId="ADAL" clId="{902712BE-A8F4-496D-BAA0-9FF9832D9F6A}" dt="2025-10-08T19:07:45.323" v="199" actId="47"/>
        <pc:sldMkLst>
          <pc:docMk/>
          <pc:sldMk cId="0" sldId="365"/>
        </pc:sldMkLst>
        <pc:spChg chg="mod">
          <ac:chgData name="Deborah Jenkins" userId="3cd02ba5-e528-4585-978d-4fde2b47730a" providerId="ADAL" clId="{902712BE-A8F4-496D-BAA0-9FF9832D9F6A}" dt="2025-10-08T19:04:43.899" v="184" actId="6549"/>
          <ac:spMkLst>
            <pc:docMk/>
            <pc:sldMk cId="0" sldId="365"/>
            <ac:spMk id="3" creationId="{BE445F99-BB6B-DAE0-A3C3-9726BBCC6C34}"/>
          </ac:spMkLst>
        </pc:spChg>
      </pc:sldChg>
      <pc:sldChg chg="add">
        <pc:chgData name="Deborah Jenkins" userId="3cd02ba5-e528-4585-978d-4fde2b47730a" providerId="ADAL" clId="{902712BE-A8F4-496D-BAA0-9FF9832D9F6A}" dt="2025-10-02T12:58:47.772" v="0"/>
        <pc:sldMkLst>
          <pc:docMk/>
          <pc:sldMk cId="0" sldId="368"/>
        </pc:sldMkLst>
      </pc:sldChg>
      <pc:sldChg chg="modSp mod modAnim">
        <pc:chgData name="Deborah Jenkins" userId="3cd02ba5-e528-4585-978d-4fde2b47730a" providerId="ADAL" clId="{902712BE-A8F4-496D-BAA0-9FF9832D9F6A}" dt="2025-10-08T18:43:17.325" v="28" actId="403"/>
        <pc:sldMkLst>
          <pc:docMk/>
          <pc:sldMk cId="0" sldId="370"/>
        </pc:sldMkLst>
        <pc:spChg chg="mod">
          <ac:chgData name="Deborah Jenkins" userId="3cd02ba5-e528-4585-978d-4fde2b47730a" providerId="ADAL" clId="{902712BE-A8F4-496D-BAA0-9FF9832D9F6A}" dt="2025-10-08T18:43:17.325" v="28" actId="403"/>
          <ac:spMkLst>
            <pc:docMk/>
            <pc:sldMk cId="0" sldId="370"/>
            <ac:spMk id="21507" creationId="{CB411E22-CE15-E372-9FF7-C1D868AFC5F1}"/>
          </ac:spMkLst>
        </pc:spChg>
      </pc:sldChg>
      <pc:sldChg chg="del">
        <pc:chgData name="Deborah Jenkins" userId="3cd02ba5-e528-4585-978d-4fde2b47730a" providerId="ADAL" clId="{902712BE-A8F4-496D-BAA0-9FF9832D9F6A}" dt="2025-10-08T18:36:02.885" v="5" actId="47"/>
        <pc:sldMkLst>
          <pc:docMk/>
          <pc:sldMk cId="0" sldId="382"/>
        </pc:sldMkLst>
      </pc:sldChg>
      <pc:sldChg chg="del">
        <pc:chgData name="Deborah Jenkins" userId="3cd02ba5-e528-4585-978d-4fde2b47730a" providerId="ADAL" clId="{902712BE-A8F4-496D-BAA0-9FF9832D9F6A}" dt="2025-10-08T18:36:03.900" v="6" actId="47"/>
        <pc:sldMkLst>
          <pc:docMk/>
          <pc:sldMk cId="0" sldId="383"/>
        </pc:sldMkLst>
      </pc:sldChg>
      <pc:sldChg chg="modSp mod ord">
        <pc:chgData name="Deborah Jenkins" userId="3cd02ba5-e528-4585-978d-4fde2b47730a" providerId="ADAL" clId="{902712BE-A8F4-496D-BAA0-9FF9832D9F6A}" dt="2025-10-09T10:52:03.194" v="259"/>
        <pc:sldMkLst>
          <pc:docMk/>
          <pc:sldMk cId="2426996721" sldId="385"/>
        </pc:sldMkLst>
        <pc:spChg chg="mod">
          <ac:chgData name="Deborah Jenkins" userId="3cd02ba5-e528-4585-978d-4fde2b47730a" providerId="ADAL" clId="{902712BE-A8F4-496D-BAA0-9FF9832D9F6A}" dt="2025-10-08T19:07:52.487" v="200" actId="113"/>
          <ac:spMkLst>
            <pc:docMk/>
            <pc:sldMk cId="2426996721" sldId="385"/>
            <ac:spMk id="3" creationId="{396A07C9-07CD-E45F-AB6F-6C6299C71321}"/>
          </ac:spMkLst>
        </pc:spChg>
      </pc:sldChg>
      <pc:sldChg chg="modSp mod">
        <pc:chgData name="Deborah Jenkins" userId="3cd02ba5-e528-4585-978d-4fde2b47730a" providerId="ADAL" clId="{902712BE-A8F4-496D-BAA0-9FF9832D9F6A}" dt="2025-10-08T19:06:51.713" v="196" actId="14100"/>
        <pc:sldMkLst>
          <pc:docMk/>
          <pc:sldMk cId="1971218749" sldId="479"/>
        </pc:sldMkLst>
        <pc:spChg chg="mod">
          <ac:chgData name="Deborah Jenkins" userId="3cd02ba5-e528-4585-978d-4fde2b47730a" providerId="ADAL" clId="{902712BE-A8F4-496D-BAA0-9FF9832D9F6A}" dt="2025-10-08T19:06:46.870" v="194" actId="14100"/>
          <ac:spMkLst>
            <pc:docMk/>
            <pc:sldMk cId="1971218749" sldId="479"/>
            <ac:spMk id="2" creationId="{5A269D57-6E51-2575-960A-63255F068DAE}"/>
          </ac:spMkLst>
        </pc:spChg>
        <pc:spChg chg="mod">
          <ac:chgData name="Deborah Jenkins" userId="3cd02ba5-e528-4585-978d-4fde2b47730a" providerId="ADAL" clId="{902712BE-A8F4-496D-BAA0-9FF9832D9F6A}" dt="2025-10-08T19:06:51.713" v="196" actId="14100"/>
          <ac:spMkLst>
            <pc:docMk/>
            <pc:sldMk cId="1971218749" sldId="479"/>
            <ac:spMk id="3" creationId="{B9CC6C92-3271-CD08-CEC6-6D9B43455310}"/>
          </ac:spMkLst>
        </pc:spChg>
      </pc:sldChg>
      <pc:sldChg chg="del">
        <pc:chgData name="Deborah Jenkins" userId="3cd02ba5-e528-4585-978d-4fde2b47730a" providerId="ADAL" clId="{902712BE-A8F4-496D-BAA0-9FF9832D9F6A}" dt="2025-10-08T18:36:06.686" v="7" actId="47"/>
        <pc:sldMkLst>
          <pc:docMk/>
          <pc:sldMk cId="0" sldId="625"/>
        </pc:sldMkLst>
      </pc:sldChg>
      <pc:sldChg chg="del">
        <pc:chgData name="Deborah Jenkins" userId="3cd02ba5-e528-4585-978d-4fde2b47730a" providerId="ADAL" clId="{902712BE-A8F4-496D-BAA0-9FF9832D9F6A}" dt="2025-10-08T18:36:10.949" v="8" actId="47"/>
        <pc:sldMkLst>
          <pc:docMk/>
          <pc:sldMk cId="0" sldId="626"/>
        </pc:sldMkLst>
      </pc:sldChg>
      <pc:sldChg chg="modSp mod modAnim">
        <pc:chgData name="Deborah Jenkins" userId="3cd02ba5-e528-4585-978d-4fde2b47730a" providerId="ADAL" clId="{902712BE-A8F4-496D-BAA0-9FF9832D9F6A}" dt="2025-10-08T18:49:28.537" v="75" actId="2710"/>
        <pc:sldMkLst>
          <pc:docMk/>
          <pc:sldMk cId="0" sldId="627"/>
        </pc:sldMkLst>
        <pc:spChg chg="mod">
          <ac:chgData name="Deborah Jenkins" userId="3cd02ba5-e528-4585-978d-4fde2b47730a" providerId="ADAL" clId="{902712BE-A8F4-496D-BAA0-9FF9832D9F6A}" dt="2025-10-08T18:48:22.341" v="59" actId="14100"/>
          <ac:spMkLst>
            <pc:docMk/>
            <pc:sldMk cId="0" sldId="627"/>
            <ac:spMk id="2" creationId="{56C00E47-2CF1-0C11-A2E0-15F8F0F23AF1}"/>
          </ac:spMkLst>
        </pc:spChg>
        <pc:spChg chg="mod">
          <ac:chgData name="Deborah Jenkins" userId="3cd02ba5-e528-4585-978d-4fde2b47730a" providerId="ADAL" clId="{902712BE-A8F4-496D-BAA0-9FF9832D9F6A}" dt="2025-10-08T18:49:28.537" v="75" actId="2710"/>
          <ac:spMkLst>
            <pc:docMk/>
            <pc:sldMk cId="0" sldId="627"/>
            <ac:spMk id="19459" creationId="{4863EFF2-FEDB-C2E5-551B-BD7B9CBA7444}"/>
          </ac:spMkLst>
        </pc:spChg>
      </pc:sldChg>
      <pc:sldChg chg="del">
        <pc:chgData name="Deborah Jenkins" userId="3cd02ba5-e528-4585-978d-4fde2b47730a" providerId="ADAL" clId="{902712BE-A8F4-496D-BAA0-9FF9832D9F6A}" dt="2025-10-09T10:51:40.624" v="257" actId="47"/>
        <pc:sldMkLst>
          <pc:docMk/>
          <pc:sldMk cId="2741423274" sldId="635"/>
        </pc:sldMkLst>
      </pc:sldChg>
      <pc:sldChg chg="modSp mod modAnim">
        <pc:chgData name="Deborah Jenkins" userId="3cd02ba5-e528-4585-978d-4fde2b47730a" providerId="ADAL" clId="{902712BE-A8F4-496D-BAA0-9FF9832D9F6A}" dt="2025-10-08T18:43:46.816" v="31"/>
        <pc:sldMkLst>
          <pc:docMk/>
          <pc:sldMk cId="1590181987" sldId="637"/>
        </pc:sldMkLst>
        <pc:spChg chg="mod">
          <ac:chgData name="Deborah Jenkins" userId="3cd02ba5-e528-4585-978d-4fde2b47730a" providerId="ADAL" clId="{902712BE-A8F4-496D-BAA0-9FF9832D9F6A}" dt="2025-10-08T18:39:13.233" v="17" actId="20577"/>
          <ac:spMkLst>
            <pc:docMk/>
            <pc:sldMk cId="1590181987" sldId="637"/>
            <ac:spMk id="3" creationId="{A1E6B1A5-1C89-5A70-8008-4405054ED590}"/>
          </ac:spMkLst>
        </pc:spChg>
      </pc:sldChg>
      <pc:sldChg chg="addSp modSp mod">
        <pc:chgData name="Deborah Jenkins" userId="3cd02ba5-e528-4585-978d-4fde2b47730a" providerId="ADAL" clId="{902712BE-A8F4-496D-BAA0-9FF9832D9F6A}" dt="2025-10-08T18:44:41.917" v="35" actId="1076"/>
        <pc:sldMkLst>
          <pc:docMk/>
          <pc:sldMk cId="238291911" sldId="638"/>
        </pc:sldMkLst>
        <pc:spChg chg="add mod">
          <ac:chgData name="Deborah Jenkins" userId="3cd02ba5-e528-4585-978d-4fde2b47730a" providerId="ADAL" clId="{902712BE-A8F4-496D-BAA0-9FF9832D9F6A}" dt="2025-10-08T18:44:41.917" v="35" actId="1076"/>
          <ac:spMkLst>
            <pc:docMk/>
            <pc:sldMk cId="238291911" sldId="638"/>
            <ac:spMk id="5" creationId="{6F0B33E2-5BC7-4892-B8C7-250D5A8F0DA4}"/>
          </ac:spMkLst>
        </pc:spChg>
      </pc:sldChg>
      <pc:sldChg chg="add">
        <pc:chgData name="Deborah Jenkins" userId="3cd02ba5-e528-4585-978d-4fde2b47730a" providerId="ADAL" clId="{902712BE-A8F4-496D-BAA0-9FF9832D9F6A}" dt="2025-10-02T12:58:47.772" v="0"/>
        <pc:sldMkLst>
          <pc:docMk/>
          <pc:sldMk cId="0" sldId="639"/>
        </pc:sldMkLst>
      </pc:sldChg>
      <pc:sldChg chg="add">
        <pc:chgData name="Deborah Jenkins" userId="3cd02ba5-e528-4585-978d-4fde2b47730a" providerId="ADAL" clId="{902712BE-A8F4-496D-BAA0-9FF9832D9F6A}" dt="2025-10-02T12:58:47.772" v="0"/>
        <pc:sldMkLst>
          <pc:docMk/>
          <pc:sldMk cId="0" sldId="640"/>
        </pc:sldMkLst>
      </pc:sldChg>
      <pc:sldChg chg="add">
        <pc:chgData name="Deborah Jenkins" userId="3cd02ba5-e528-4585-978d-4fde2b47730a" providerId="ADAL" clId="{902712BE-A8F4-496D-BAA0-9FF9832D9F6A}" dt="2025-10-02T12:58:47.772" v="0"/>
        <pc:sldMkLst>
          <pc:docMk/>
          <pc:sldMk cId="0" sldId="641"/>
        </pc:sldMkLst>
      </pc:sldChg>
      <pc:sldChg chg="new">
        <pc:chgData name="Deborah Jenkins" userId="3cd02ba5-e528-4585-978d-4fde2b47730a" providerId="ADAL" clId="{902712BE-A8F4-496D-BAA0-9FF9832D9F6A}" dt="2025-10-08T18:37:27.928" v="9" actId="680"/>
        <pc:sldMkLst>
          <pc:docMk/>
          <pc:sldMk cId="144499178" sldId="642"/>
        </pc:sldMkLst>
      </pc:sldChg>
      <pc:sldChg chg="modSp new mod">
        <pc:chgData name="Deborah Jenkins" userId="3cd02ba5-e528-4585-978d-4fde2b47730a" providerId="ADAL" clId="{902712BE-A8F4-496D-BAA0-9FF9832D9F6A}" dt="2025-10-08T19:01:06.797" v="118" actId="1076"/>
        <pc:sldMkLst>
          <pc:docMk/>
          <pc:sldMk cId="1482445130" sldId="643"/>
        </pc:sldMkLst>
        <pc:spChg chg="mod">
          <ac:chgData name="Deborah Jenkins" userId="3cd02ba5-e528-4585-978d-4fde2b47730a" providerId="ADAL" clId="{902712BE-A8F4-496D-BAA0-9FF9832D9F6A}" dt="2025-10-08T18:56:09.462" v="84" actId="113"/>
          <ac:spMkLst>
            <pc:docMk/>
            <pc:sldMk cId="1482445130" sldId="643"/>
            <ac:spMk id="2" creationId="{B93E08F0-624A-7AEB-C946-9C24F772F97C}"/>
          </ac:spMkLst>
        </pc:spChg>
        <pc:spChg chg="mod">
          <ac:chgData name="Deborah Jenkins" userId="3cd02ba5-e528-4585-978d-4fde2b47730a" providerId="ADAL" clId="{902712BE-A8F4-496D-BAA0-9FF9832D9F6A}" dt="2025-10-08T19:01:06.797" v="118" actId="1076"/>
          <ac:spMkLst>
            <pc:docMk/>
            <pc:sldMk cId="1482445130" sldId="643"/>
            <ac:spMk id="3" creationId="{D7388893-A2D3-4301-F719-692737E4B269}"/>
          </ac:spMkLst>
        </pc:spChg>
      </pc:sldChg>
      <pc:sldChg chg="addSp modSp new mod modAnim">
        <pc:chgData name="Deborah Jenkins" userId="3cd02ba5-e528-4585-978d-4fde2b47730a" providerId="ADAL" clId="{902712BE-A8F4-496D-BAA0-9FF9832D9F6A}" dt="2025-10-08T19:01:00.405" v="117"/>
        <pc:sldMkLst>
          <pc:docMk/>
          <pc:sldMk cId="2963420141" sldId="644"/>
        </pc:sldMkLst>
        <pc:spChg chg="mod">
          <ac:chgData name="Deborah Jenkins" userId="3cd02ba5-e528-4585-978d-4fde2b47730a" providerId="ADAL" clId="{902712BE-A8F4-496D-BAA0-9FF9832D9F6A}" dt="2025-10-08T18:58:38.949" v="104" actId="113"/>
          <ac:spMkLst>
            <pc:docMk/>
            <pc:sldMk cId="2963420141" sldId="644"/>
            <ac:spMk id="2" creationId="{04706838-B1D3-C042-DB13-BF367A132269}"/>
          </ac:spMkLst>
        </pc:spChg>
        <pc:spChg chg="mod">
          <ac:chgData name="Deborah Jenkins" userId="3cd02ba5-e528-4585-978d-4fde2b47730a" providerId="ADAL" clId="{902712BE-A8F4-496D-BAA0-9FF9832D9F6A}" dt="2025-10-08T19:00:34.680" v="113" actId="5793"/>
          <ac:spMkLst>
            <pc:docMk/>
            <pc:sldMk cId="2963420141" sldId="644"/>
            <ac:spMk id="3" creationId="{882F9069-6AAA-BFD0-FCE0-4823B72FECC2}"/>
          </ac:spMkLst>
        </pc:spChg>
        <pc:spChg chg="add mod">
          <ac:chgData name="Deborah Jenkins" userId="3cd02ba5-e528-4585-978d-4fde2b47730a" providerId="ADAL" clId="{902712BE-A8F4-496D-BAA0-9FF9832D9F6A}" dt="2025-10-08T18:58:32.518" v="103" actId="1076"/>
          <ac:spMkLst>
            <pc:docMk/>
            <pc:sldMk cId="2963420141" sldId="644"/>
            <ac:spMk id="5" creationId="{97641DAE-6802-B98D-4BD0-5290CDD2D9D5}"/>
          </ac:spMkLst>
        </pc:spChg>
        <pc:picChg chg="add mod ord">
          <ac:chgData name="Deborah Jenkins" userId="3cd02ba5-e528-4585-978d-4fde2b47730a" providerId="ADAL" clId="{902712BE-A8F4-496D-BAA0-9FF9832D9F6A}" dt="2025-10-08T19:00:39.926" v="114" actId="1076"/>
          <ac:picMkLst>
            <pc:docMk/>
            <pc:sldMk cId="2963420141" sldId="644"/>
            <ac:picMk id="6" creationId="{9E74F609-7E3F-3044-D0D2-765EE6D99D5D}"/>
          </ac:picMkLst>
        </pc:picChg>
      </pc:sldChg>
      <pc:sldChg chg="addSp modSp new mod">
        <pc:chgData name="Deborah Jenkins" userId="3cd02ba5-e528-4585-978d-4fde2b47730a" providerId="ADAL" clId="{902712BE-A8F4-496D-BAA0-9FF9832D9F6A}" dt="2025-10-08T19:04:17.521" v="146" actId="1076"/>
        <pc:sldMkLst>
          <pc:docMk/>
          <pc:sldMk cId="1313826251" sldId="645"/>
        </pc:sldMkLst>
        <pc:spChg chg="mod">
          <ac:chgData name="Deborah Jenkins" userId="3cd02ba5-e528-4585-978d-4fde2b47730a" providerId="ADAL" clId="{902712BE-A8F4-496D-BAA0-9FF9832D9F6A}" dt="2025-10-08T19:03:38.244" v="140" actId="404"/>
          <ac:spMkLst>
            <pc:docMk/>
            <pc:sldMk cId="1313826251" sldId="645"/>
            <ac:spMk id="2" creationId="{D613ED22-5DE1-95BE-01EA-BBFF86AF1AE5}"/>
          </ac:spMkLst>
        </pc:spChg>
        <pc:spChg chg="mod">
          <ac:chgData name="Deborah Jenkins" userId="3cd02ba5-e528-4585-978d-4fde2b47730a" providerId="ADAL" clId="{902712BE-A8F4-496D-BAA0-9FF9832D9F6A}" dt="2025-10-08T19:03:41.848" v="141" actId="1076"/>
          <ac:spMkLst>
            <pc:docMk/>
            <pc:sldMk cId="1313826251" sldId="645"/>
            <ac:spMk id="3" creationId="{CB5B512B-FBC9-2534-C4C5-DA6C24A9A3D1}"/>
          </ac:spMkLst>
        </pc:spChg>
        <pc:spChg chg="add mod">
          <ac:chgData name="Deborah Jenkins" userId="3cd02ba5-e528-4585-978d-4fde2b47730a" providerId="ADAL" clId="{902712BE-A8F4-496D-BAA0-9FF9832D9F6A}" dt="2025-10-08T19:04:17.521" v="146" actId="1076"/>
          <ac:spMkLst>
            <pc:docMk/>
            <pc:sldMk cId="1313826251" sldId="645"/>
            <ac:spMk id="5" creationId="{C527733E-9C9D-E542-9124-5F3B828E763B}"/>
          </ac:spMkLst>
        </pc:spChg>
      </pc:sldChg>
      <pc:sldChg chg="delSp modSp new mod">
        <pc:chgData name="Deborah Jenkins" userId="3cd02ba5-e528-4585-978d-4fde2b47730a" providerId="ADAL" clId="{902712BE-A8F4-496D-BAA0-9FF9832D9F6A}" dt="2025-10-09T10:52:25.283" v="262" actId="403"/>
        <pc:sldMkLst>
          <pc:docMk/>
          <pc:sldMk cId="3653604993" sldId="646"/>
        </pc:sldMkLst>
        <pc:spChg chg="del">
          <ac:chgData name="Deborah Jenkins" userId="3cd02ba5-e528-4585-978d-4fde2b47730a" providerId="ADAL" clId="{902712BE-A8F4-496D-BAA0-9FF9832D9F6A}" dt="2025-10-08T19:15:13.282" v="221" actId="478"/>
          <ac:spMkLst>
            <pc:docMk/>
            <pc:sldMk cId="3653604993" sldId="646"/>
            <ac:spMk id="2" creationId="{824A0751-8A10-843C-1A74-4423824FD500}"/>
          </ac:spMkLst>
        </pc:spChg>
        <pc:spChg chg="mod">
          <ac:chgData name="Deborah Jenkins" userId="3cd02ba5-e528-4585-978d-4fde2b47730a" providerId="ADAL" clId="{902712BE-A8F4-496D-BAA0-9FF9832D9F6A}" dt="2025-10-09T10:52:25.283" v="262" actId="403"/>
          <ac:spMkLst>
            <pc:docMk/>
            <pc:sldMk cId="3653604993" sldId="646"/>
            <ac:spMk id="3" creationId="{7F3E3841-2FEF-DA9E-FF53-0BFCA155D56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3C8C0-1DB1-44F4-B93C-029CDEC4F9C0}"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C22B752-D0C8-442E-9DD0-96FA593B9B6C}">
      <dgm:prSet custT="1"/>
      <dgm:spPr/>
      <dgm:t>
        <a:bodyPr/>
        <a:lstStyle/>
        <a:p>
          <a:r>
            <a:rPr lang="en-GB" sz="1800" dirty="0"/>
            <a:t>The outdoor event sector covers a </a:t>
          </a:r>
          <a:r>
            <a:rPr lang="en-GB" sz="1800" b="1" dirty="0"/>
            <a:t>diversity of types of event </a:t>
          </a:r>
          <a:r>
            <a:rPr lang="en-GB" sz="1800" dirty="0"/>
            <a:t>for a variety of people and organisations.</a:t>
          </a:r>
          <a:endParaRPr lang="en-US" sz="1800" dirty="0"/>
        </a:p>
      </dgm:t>
    </dgm:pt>
    <dgm:pt modelId="{D9B37A16-F6A2-4786-99C4-F8D21681459B}" type="parTrans" cxnId="{3F612B7D-6EB3-4844-BEA7-3E27ADF62333}">
      <dgm:prSet/>
      <dgm:spPr/>
      <dgm:t>
        <a:bodyPr/>
        <a:lstStyle/>
        <a:p>
          <a:endParaRPr lang="en-US"/>
        </a:p>
      </dgm:t>
    </dgm:pt>
    <dgm:pt modelId="{36567D56-A1CA-41C6-A653-6A060DF56E40}" type="sibTrans" cxnId="{3F612B7D-6EB3-4844-BEA7-3E27ADF62333}">
      <dgm:prSet/>
      <dgm:spPr/>
      <dgm:t>
        <a:bodyPr/>
        <a:lstStyle/>
        <a:p>
          <a:endParaRPr lang="en-US"/>
        </a:p>
      </dgm:t>
    </dgm:pt>
    <dgm:pt modelId="{A0B25111-6E2E-4262-A72A-49F847CF2803}">
      <dgm:prSet custT="1"/>
      <dgm:spPr/>
      <dgm:t>
        <a:bodyPr/>
        <a:lstStyle/>
        <a:p>
          <a:r>
            <a:rPr lang="en-GB" sz="1800" dirty="0"/>
            <a:t>Challenges of </a:t>
          </a:r>
          <a:r>
            <a:rPr lang="en-GB" sz="1800" b="1" dirty="0"/>
            <a:t>being temporary </a:t>
          </a:r>
          <a:r>
            <a:rPr lang="en-GB" sz="1800" dirty="0"/>
            <a:t>in structure, time, and openness to the weather.</a:t>
          </a:r>
          <a:endParaRPr lang="en-US" sz="1800" dirty="0"/>
        </a:p>
      </dgm:t>
    </dgm:pt>
    <dgm:pt modelId="{AEFCA31B-824A-421B-A656-114A093AA142}" type="parTrans" cxnId="{BA21C0C5-7739-4BB7-9CC7-3FB098236AE0}">
      <dgm:prSet/>
      <dgm:spPr/>
      <dgm:t>
        <a:bodyPr/>
        <a:lstStyle/>
        <a:p>
          <a:endParaRPr lang="en-US"/>
        </a:p>
      </dgm:t>
    </dgm:pt>
    <dgm:pt modelId="{40F641FC-1185-48D2-9C3D-97C9F080B3F8}" type="sibTrans" cxnId="{BA21C0C5-7739-4BB7-9CC7-3FB098236AE0}">
      <dgm:prSet/>
      <dgm:spPr/>
      <dgm:t>
        <a:bodyPr/>
        <a:lstStyle/>
        <a:p>
          <a:endParaRPr lang="en-US"/>
        </a:p>
      </dgm:t>
    </dgm:pt>
    <dgm:pt modelId="{3CD85EF2-BF1F-4EF4-9462-DAD0786E75AD}">
      <dgm:prSet/>
      <dgm:spPr/>
      <dgm:t>
        <a:bodyPr/>
        <a:lstStyle/>
        <a:p>
          <a:r>
            <a:rPr lang="en-GB" b="1" dirty="0"/>
            <a:t>Sociocultural significance of outdoor events:  </a:t>
          </a:r>
          <a:r>
            <a:rPr lang="en-GB" dirty="0"/>
            <a:t>providing entertainment and an opportunity for all to engage with the particular form of activity at the event (e.g. music, art, physical activity or nature) as well as </a:t>
          </a:r>
          <a:r>
            <a:rPr lang="en-GB" b="1" dirty="0"/>
            <a:t>being important for the local economy</a:t>
          </a:r>
          <a:r>
            <a:rPr lang="en-GB" dirty="0"/>
            <a:t>. </a:t>
          </a:r>
          <a:endParaRPr lang="en-US" dirty="0"/>
        </a:p>
      </dgm:t>
    </dgm:pt>
    <dgm:pt modelId="{8D3CC8EF-209D-4A76-B43C-12C1C42C4D71}" type="parTrans" cxnId="{5AAA9A1A-D369-452B-9231-B9B7CEC88323}">
      <dgm:prSet/>
      <dgm:spPr/>
      <dgm:t>
        <a:bodyPr/>
        <a:lstStyle/>
        <a:p>
          <a:endParaRPr lang="en-US"/>
        </a:p>
      </dgm:t>
    </dgm:pt>
    <dgm:pt modelId="{B4FE3B99-48BA-4AD7-96C3-08256F5CC7DB}" type="sibTrans" cxnId="{5AAA9A1A-D369-452B-9231-B9B7CEC88323}">
      <dgm:prSet/>
      <dgm:spPr/>
      <dgm:t>
        <a:bodyPr/>
        <a:lstStyle/>
        <a:p>
          <a:endParaRPr lang="en-US"/>
        </a:p>
      </dgm:t>
    </dgm:pt>
    <dgm:pt modelId="{AC505923-8E7A-4F80-85BF-1E1802A32865}">
      <dgm:prSet/>
      <dgm:spPr/>
      <dgm:t>
        <a:bodyPr/>
        <a:lstStyle/>
        <a:p>
          <a:r>
            <a:rPr lang="en-GB" dirty="0"/>
            <a:t>Seen as a source of </a:t>
          </a:r>
          <a:r>
            <a:rPr lang="en-GB" b="1" dirty="0"/>
            <a:t>community spirit and pride</a:t>
          </a:r>
          <a:r>
            <a:rPr lang="en-GB" dirty="0"/>
            <a:t>, helping to create a positive image for the location and helping to </a:t>
          </a:r>
          <a:r>
            <a:rPr lang="en-GB" b="1" dirty="0"/>
            <a:t>safeguard heritage and traditions. </a:t>
          </a:r>
          <a:r>
            <a:rPr lang="en-GB" dirty="0"/>
            <a:t>Overall, 60% of respondents surveyed believed that outdoor events were very important.</a:t>
          </a:r>
          <a:endParaRPr lang="en-US" dirty="0"/>
        </a:p>
      </dgm:t>
    </dgm:pt>
    <dgm:pt modelId="{1BD7486C-F256-4B3F-B0BD-785F591CBE6F}" type="parTrans" cxnId="{5489DEAE-6F3B-4404-9A90-19C7386D6591}">
      <dgm:prSet/>
      <dgm:spPr/>
      <dgm:t>
        <a:bodyPr/>
        <a:lstStyle/>
        <a:p>
          <a:endParaRPr lang="en-US"/>
        </a:p>
      </dgm:t>
    </dgm:pt>
    <dgm:pt modelId="{DEFB8090-2B32-4C7E-8D2E-E243D6FDC856}" type="sibTrans" cxnId="{5489DEAE-6F3B-4404-9A90-19C7386D6591}">
      <dgm:prSet/>
      <dgm:spPr/>
      <dgm:t>
        <a:bodyPr/>
        <a:lstStyle/>
        <a:p>
          <a:endParaRPr lang="en-US"/>
        </a:p>
      </dgm:t>
    </dgm:pt>
    <dgm:pt modelId="{E25A52A2-2717-46BE-81CC-525F079DEE6F}">
      <dgm:prSet/>
      <dgm:spPr/>
      <dgm:t>
        <a:bodyPr/>
        <a:lstStyle/>
        <a:p>
          <a:r>
            <a:rPr lang="en-GB" dirty="0"/>
            <a:t>The areas of concern, for a minority of people, are issues of congestion (24%), antisocial behaviour (15%), waste (11%) and over commercialisation (13%). </a:t>
          </a:r>
          <a:endParaRPr lang="en-US" dirty="0"/>
        </a:p>
      </dgm:t>
    </dgm:pt>
    <dgm:pt modelId="{43BC5AFC-61EC-4CFE-8D96-FBB1163C68B9}" type="parTrans" cxnId="{C34FF109-9960-4856-9606-522964C8419F}">
      <dgm:prSet/>
      <dgm:spPr/>
      <dgm:t>
        <a:bodyPr/>
        <a:lstStyle/>
        <a:p>
          <a:endParaRPr lang="en-US"/>
        </a:p>
      </dgm:t>
    </dgm:pt>
    <dgm:pt modelId="{5A7E95EB-DF38-4375-9785-170F24ECE8F0}" type="sibTrans" cxnId="{C34FF109-9960-4856-9606-522964C8419F}">
      <dgm:prSet/>
      <dgm:spPr/>
      <dgm:t>
        <a:bodyPr/>
        <a:lstStyle/>
        <a:p>
          <a:endParaRPr lang="en-US"/>
        </a:p>
      </dgm:t>
    </dgm:pt>
    <dgm:pt modelId="{D4D8C322-EE60-461C-AD34-BC67011323BD}">
      <dgm:prSet/>
      <dgm:spPr/>
      <dgm:t>
        <a:bodyPr/>
        <a:lstStyle/>
        <a:p>
          <a:r>
            <a:rPr lang="en-GB" dirty="0"/>
            <a:t>Coping with weather conditions (21%), given the nature of outdoor events, was also seen as an area of challenge. These identified issues are ones that event organisers need to bear in mind in their planning. (Jackson, et.al., 2019)</a:t>
          </a:r>
          <a:endParaRPr lang="en-US" dirty="0"/>
        </a:p>
      </dgm:t>
    </dgm:pt>
    <dgm:pt modelId="{7EB2FEA4-BF1F-4363-8A7F-AA973AD83C0A}" type="parTrans" cxnId="{97809B31-AB1B-4EC4-A50C-4054F84A9822}">
      <dgm:prSet/>
      <dgm:spPr/>
      <dgm:t>
        <a:bodyPr/>
        <a:lstStyle/>
        <a:p>
          <a:endParaRPr lang="en-US"/>
        </a:p>
      </dgm:t>
    </dgm:pt>
    <dgm:pt modelId="{CCE538EA-DAA0-46FE-ACB0-DB74FD0BB759}" type="sibTrans" cxnId="{97809B31-AB1B-4EC4-A50C-4054F84A9822}">
      <dgm:prSet/>
      <dgm:spPr/>
      <dgm:t>
        <a:bodyPr/>
        <a:lstStyle/>
        <a:p>
          <a:endParaRPr lang="en-US"/>
        </a:p>
      </dgm:t>
    </dgm:pt>
    <dgm:pt modelId="{D83E9D8B-B975-4A87-88EE-C6B1CDF25814}" type="pres">
      <dgm:prSet presAssocID="{3913C8C0-1DB1-44F4-B93C-029CDEC4F9C0}" presName="diagram" presStyleCnt="0">
        <dgm:presLayoutVars>
          <dgm:dir/>
          <dgm:resizeHandles val="exact"/>
        </dgm:presLayoutVars>
      </dgm:prSet>
      <dgm:spPr/>
    </dgm:pt>
    <dgm:pt modelId="{928EEAD7-DE22-4E4A-BFA1-D76B9C4C8058}" type="pres">
      <dgm:prSet presAssocID="{BC22B752-D0C8-442E-9DD0-96FA593B9B6C}" presName="node" presStyleLbl="node1" presStyleIdx="0" presStyleCnt="6">
        <dgm:presLayoutVars>
          <dgm:bulletEnabled val="1"/>
        </dgm:presLayoutVars>
      </dgm:prSet>
      <dgm:spPr/>
    </dgm:pt>
    <dgm:pt modelId="{CDD288DF-3741-4401-9A1F-FB8464145C44}" type="pres">
      <dgm:prSet presAssocID="{36567D56-A1CA-41C6-A653-6A060DF56E40}" presName="sibTrans" presStyleCnt="0"/>
      <dgm:spPr/>
    </dgm:pt>
    <dgm:pt modelId="{0F0D9285-5261-4FFD-B8DA-BC1AE0F01788}" type="pres">
      <dgm:prSet presAssocID="{A0B25111-6E2E-4262-A72A-49F847CF2803}" presName="node" presStyleLbl="node1" presStyleIdx="1" presStyleCnt="6">
        <dgm:presLayoutVars>
          <dgm:bulletEnabled val="1"/>
        </dgm:presLayoutVars>
      </dgm:prSet>
      <dgm:spPr/>
    </dgm:pt>
    <dgm:pt modelId="{5DBE08BA-FE31-44DE-BFD1-39AA41D98AA5}" type="pres">
      <dgm:prSet presAssocID="{40F641FC-1185-48D2-9C3D-97C9F080B3F8}" presName="sibTrans" presStyleCnt="0"/>
      <dgm:spPr/>
    </dgm:pt>
    <dgm:pt modelId="{33C25FE2-EE84-451C-837C-CFF016BF1939}" type="pres">
      <dgm:prSet presAssocID="{3CD85EF2-BF1F-4EF4-9462-DAD0786E75AD}" presName="node" presStyleLbl="node1" presStyleIdx="2" presStyleCnt="6">
        <dgm:presLayoutVars>
          <dgm:bulletEnabled val="1"/>
        </dgm:presLayoutVars>
      </dgm:prSet>
      <dgm:spPr/>
    </dgm:pt>
    <dgm:pt modelId="{B965A06D-150B-421C-91D9-8F53FCCF050D}" type="pres">
      <dgm:prSet presAssocID="{B4FE3B99-48BA-4AD7-96C3-08256F5CC7DB}" presName="sibTrans" presStyleCnt="0"/>
      <dgm:spPr/>
    </dgm:pt>
    <dgm:pt modelId="{EA112DD5-DBFA-4401-8670-3B4FCCA0F1AF}" type="pres">
      <dgm:prSet presAssocID="{AC505923-8E7A-4F80-85BF-1E1802A32865}" presName="node" presStyleLbl="node1" presStyleIdx="3" presStyleCnt="6">
        <dgm:presLayoutVars>
          <dgm:bulletEnabled val="1"/>
        </dgm:presLayoutVars>
      </dgm:prSet>
      <dgm:spPr/>
    </dgm:pt>
    <dgm:pt modelId="{2511C194-1227-4A2D-BA6A-C8BE2909C690}" type="pres">
      <dgm:prSet presAssocID="{DEFB8090-2B32-4C7E-8D2E-E243D6FDC856}" presName="sibTrans" presStyleCnt="0"/>
      <dgm:spPr/>
    </dgm:pt>
    <dgm:pt modelId="{980330EC-60E5-4D44-9931-2CEDDF3DEB95}" type="pres">
      <dgm:prSet presAssocID="{E25A52A2-2717-46BE-81CC-525F079DEE6F}" presName="node" presStyleLbl="node1" presStyleIdx="4" presStyleCnt="6">
        <dgm:presLayoutVars>
          <dgm:bulletEnabled val="1"/>
        </dgm:presLayoutVars>
      </dgm:prSet>
      <dgm:spPr/>
    </dgm:pt>
    <dgm:pt modelId="{C880DF5A-73E3-4E26-A828-244FB2AD4914}" type="pres">
      <dgm:prSet presAssocID="{5A7E95EB-DF38-4375-9785-170F24ECE8F0}" presName="sibTrans" presStyleCnt="0"/>
      <dgm:spPr/>
    </dgm:pt>
    <dgm:pt modelId="{094DB545-FED5-4022-99BC-2371E884CE95}" type="pres">
      <dgm:prSet presAssocID="{D4D8C322-EE60-461C-AD34-BC67011323BD}" presName="node" presStyleLbl="node1" presStyleIdx="5" presStyleCnt="6">
        <dgm:presLayoutVars>
          <dgm:bulletEnabled val="1"/>
        </dgm:presLayoutVars>
      </dgm:prSet>
      <dgm:spPr/>
    </dgm:pt>
  </dgm:ptLst>
  <dgm:cxnLst>
    <dgm:cxn modelId="{C34FF109-9960-4856-9606-522964C8419F}" srcId="{3913C8C0-1DB1-44F4-B93C-029CDEC4F9C0}" destId="{E25A52A2-2717-46BE-81CC-525F079DEE6F}" srcOrd="4" destOrd="0" parTransId="{43BC5AFC-61EC-4CFE-8D96-FBB1163C68B9}" sibTransId="{5A7E95EB-DF38-4375-9785-170F24ECE8F0}"/>
    <dgm:cxn modelId="{5CEF5518-D7B6-4480-9D23-D627408BC27C}" type="presOf" srcId="{D4D8C322-EE60-461C-AD34-BC67011323BD}" destId="{094DB545-FED5-4022-99BC-2371E884CE95}" srcOrd="0" destOrd="0" presId="urn:microsoft.com/office/officeart/2005/8/layout/default"/>
    <dgm:cxn modelId="{5AAA9A1A-D369-452B-9231-B9B7CEC88323}" srcId="{3913C8C0-1DB1-44F4-B93C-029CDEC4F9C0}" destId="{3CD85EF2-BF1F-4EF4-9462-DAD0786E75AD}" srcOrd="2" destOrd="0" parTransId="{8D3CC8EF-209D-4A76-B43C-12C1C42C4D71}" sibTransId="{B4FE3B99-48BA-4AD7-96C3-08256F5CC7DB}"/>
    <dgm:cxn modelId="{C6CF4022-1984-4465-B0FE-4DAED6C164B9}" type="presOf" srcId="{BC22B752-D0C8-442E-9DD0-96FA593B9B6C}" destId="{928EEAD7-DE22-4E4A-BFA1-D76B9C4C8058}" srcOrd="0" destOrd="0" presId="urn:microsoft.com/office/officeart/2005/8/layout/default"/>
    <dgm:cxn modelId="{97809B31-AB1B-4EC4-A50C-4054F84A9822}" srcId="{3913C8C0-1DB1-44F4-B93C-029CDEC4F9C0}" destId="{D4D8C322-EE60-461C-AD34-BC67011323BD}" srcOrd="5" destOrd="0" parTransId="{7EB2FEA4-BF1F-4363-8A7F-AA973AD83C0A}" sibTransId="{CCE538EA-DAA0-46FE-ACB0-DB74FD0BB759}"/>
    <dgm:cxn modelId="{FA091450-91EE-40F8-82B0-369B51C0B0A6}" type="presOf" srcId="{AC505923-8E7A-4F80-85BF-1E1802A32865}" destId="{EA112DD5-DBFA-4401-8670-3B4FCCA0F1AF}" srcOrd="0" destOrd="0" presId="urn:microsoft.com/office/officeart/2005/8/layout/default"/>
    <dgm:cxn modelId="{3F612B7D-6EB3-4844-BEA7-3E27ADF62333}" srcId="{3913C8C0-1DB1-44F4-B93C-029CDEC4F9C0}" destId="{BC22B752-D0C8-442E-9DD0-96FA593B9B6C}" srcOrd="0" destOrd="0" parTransId="{D9B37A16-F6A2-4786-99C4-F8D21681459B}" sibTransId="{36567D56-A1CA-41C6-A653-6A060DF56E40}"/>
    <dgm:cxn modelId="{B3F8BF97-19C2-41A6-B083-1A5965A76302}" type="presOf" srcId="{E25A52A2-2717-46BE-81CC-525F079DEE6F}" destId="{980330EC-60E5-4D44-9931-2CEDDF3DEB95}" srcOrd="0" destOrd="0" presId="urn:microsoft.com/office/officeart/2005/8/layout/default"/>
    <dgm:cxn modelId="{5489DEAE-6F3B-4404-9A90-19C7386D6591}" srcId="{3913C8C0-1DB1-44F4-B93C-029CDEC4F9C0}" destId="{AC505923-8E7A-4F80-85BF-1E1802A32865}" srcOrd="3" destOrd="0" parTransId="{1BD7486C-F256-4B3F-B0BD-785F591CBE6F}" sibTransId="{DEFB8090-2B32-4C7E-8D2E-E243D6FDC856}"/>
    <dgm:cxn modelId="{BA21C0C5-7739-4BB7-9CC7-3FB098236AE0}" srcId="{3913C8C0-1DB1-44F4-B93C-029CDEC4F9C0}" destId="{A0B25111-6E2E-4262-A72A-49F847CF2803}" srcOrd="1" destOrd="0" parTransId="{AEFCA31B-824A-421B-A656-114A093AA142}" sibTransId="{40F641FC-1185-48D2-9C3D-97C9F080B3F8}"/>
    <dgm:cxn modelId="{6169F8C9-10E0-4E18-AB7E-A8DA15E408F7}" type="presOf" srcId="{3913C8C0-1DB1-44F4-B93C-029CDEC4F9C0}" destId="{D83E9D8B-B975-4A87-88EE-C6B1CDF25814}" srcOrd="0" destOrd="0" presId="urn:microsoft.com/office/officeart/2005/8/layout/default"/>
    <dgm:cxn modelId="{5F7817EB-8B85-44FA-94B7-D232941AB9E2}" type="presOf" srcId="{3CD85EF2-BF1F-4EF4-9462-DAD0786E75AD}" destId="{33C25FE2-EE84-451C-837C-CFF016BF1939}" srcOrd="0" destOrd="0" presId="urn:microsoft.com/office/officeart/2005/8/layout/default"/>
    <dgm:cxn modelId="{4FFFC3EC-8F22-4007-B9BA-8DABF3B9B006}" type="presOf" srcId="{A0B25111-6E2E-4262-A72A-49F847CF2803}" destId="{0F0D9285-5261-4FFD-B8DA-BC1AE0F01788}" srcOrd="0" destOrd="0" presId="urn:microsoft.com/office/officeart/2005/8/layout/default"/>
    <dgm:cxn modelId="{367CA9A7-7C11-41B2-9BCF-22073E2229B5}" type="presParOf" srcId="{D83E9D8B-B975-4A87-88EE-C6B1CDF25814}" destId="{928EEAD7-DE22-4E4A-BFA1-D76B9C4C8058}" srcOrd="0" destOrd="0" presId="urn:microsoft.com/office/officeart/2005/8/layout/default"/>
    <dgm:cxn modelId="{DD9436C6-C5B4-4A32-9191-3CB3E353BA27}" type="presParOf" srcId="{D83E9D8B-B975-4A87-88EE-C6B1CDF25814}" destId="{CDD288DF-3741-4401-9A1F-FB8464145C44}" srcOrd="1" destOrd="0" presId="urn:microsoft.com/office/officeart/2005/8/layout/default"/>
    <dgm:cxn modelId="{897F710B-6974-47D6-80F3-CA01FF57D548}" type="presParOf" srcId="{D83E9D8B-B975-4A87-88EE-C6B1CDF25814}" destId="{0F0D9285-5261-4FFD-B8DA-BC1AE0F01788}" srcOrd="2" destOrd="0" presId="urn:microsoft.com/office/officeart/2005/8/layout/default"/>
    <dgm:cxn modelId="{7B6459CC-1681-4813-8B8E-24FF47C12A24}" type="presParOf" srcId="{D83E9D8B-B975-4A87-88EE-C6B1CDF25814}" destId="{5DBE08BA-FE31-44DE-BFD1-39AA41D98AA5}" srcOrd="3" destOrd="0" presId="urn:microsoft.com/office/officeart/2005/8/layout/default"/>
    <dgm:cxn modelId="{116A98C6-BCF6-4521-B994-FF24308BD9FE}" type="presParOf" srcId="{D83E9D8B-B975-4A87-88EE-C6B1CDF25814}" destId="{33C25FE2-EE84-451C-837C-CFF016BF1939}" srcOrd="4" destOrd="0" presId="urn:microsoft.com/office/officeart/2005/8/layout/default"/>
    <dgm:cxn modelId="{EC556E0D-E072-4BE2-A672-819152B51F85}" type="presParOf" srcId="{D83E9D8B-B975-4A87-88EE-C6B1CDF25814}" destId="{B965A06D-150B-421C-91D9-8F53FCCF050D}" srcOrd="5" destOrd="0" presId="urn:microsoft.com/office/officeart/2005/8/layout/default"/>
    <dgm:cxn modelId="{98F041DF-959C-48AE-B900-758648091AFD}" type="presParOf" srcId="{D83E9D8B-B975-4A87-88EE-C6B1CDF25814}" destId="{EA112DD5-DBFA-4401-8670-3B4FCCA0F1AF}" srcOrd="6" destOrd="0" presId="urn:microsoft.com/office/officeart/2005/8/layout/default"/>
    <dgm:cxn modelId="{68CC7081-D4CC-44BF-94B0-9FAC0B583E64}" type="presParOf" srcId="{D83E9D8B-B975-4A87-88EE-C6B1CDF25814}" destId="{2511C194-1227-4A2D-BA6A-C8BE2909C690}" srcOrd="7" destOrd="0" presId="urn:microsoft.com/office/officeart/2005/8/layout/default"/>
    <dgm:cxn modelId="{3261CE92-88A8-4ECA-BFCD-9778F8CC5161}" type="presParOf" srcId="{D83E9D8B-B975-4A87-88EE-C6B1CDF25814}" destId="{980330EC-60E5-4D44-9931-2CEDDF3DEB95}" srcOrd="8" destOrd="0" presId="urn:microsoft.com/office/officeart/2005/8/layout/default"/>
    <dgm:cxn modelId="{76C4FEF7-730E-43E4-A27E-458F30F81ECA}" type="presParOf" srcId="{D83E9D8B-B975-4A87-88EE-C6B1CDF25814}" destId="{C880DF5A-73E3-4E26-A828-244FB2AD4914}" srcOrd="9" destOrd="0" presId="urn:microsoft.com/office/officeart/2005/8/layout/default"/>
    <dgm:cxn modelId="{DD151DF6-08A9-446D-9E94-710EC80B5116}" type="presParOf" srcId="{D83E9D8B-B975-4A87-88EE-C6B1CDF25814}" destId="{094DB545-FED5-4022-99BC-2371E884CE9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DD423-CABA-4A10-8651-24C425EEB1E8}"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FA42BA4D-DF9F-423B-9801-B4DB2EBEE16D}">
      <dgm:prSet custT="1"/>
      <dgm:spPr/>
      <dgm:t>
        <a:bodyPr/>
        <a:lstStyle/>
        <a:p>
          <a:r>
            <a:rPr lang="en-GB" sz="2400" dirty="0"/>
            <a:t>International events attract much higher average spend than their domestic equivalents.</a:t>
          </a:r>
          <a:endParaRPr lang="en-US" sz="2400" dirty="0"/>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custT="1"/>
      <dgm:spPr/>
      <dgm:t>
        <a:bodyPr/>
        <a:lstStyle/>
        <a:p>
          <a:r>
            <a:rPr lang="en-GB" sz="2400" dirty="0"/>
            <a:t>The two main reasons are:  Overseas delegates stay much longer on average (3.7 nights) than domestic delegates (1.0 nights) </a:t>
          </a:r>
          <a:endParaRPr lang="en-US" sz="2400" dirty="0"/>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custT="1"/>
      <dgm:spPr/>
      <dgm:t>
        <a:bodyPr/>
        <a:lstStyle/>
        <a:p>
          <a:r>
            <a:rPr lang="en-GB" sz="2400" dirty="0"/>
            <a:t>International events charge much higher registration fees. For incentive trips, the average spend per delegate is £1,893. </a:t>
          </a:r>
          <a:endParaRPr lang="en-US" sz="2400" dirty="0"/>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custT="1"/>
      <dgm:spPr/>
      <dgm:t>
        <a:bodyPr/>
        <a:lstStyle/>
        <a:p>
          <a:r>
            <a:rPr lang="en-GB" sz="2200" dirty="0"/>
            <a:t>It is highest for trips from North America (£2,311), the main reason being the higher average length of stay (4.9 nights) compared to other markets. </a:t>
          </a:r>
          <a:endParaRPr lang="en-US" sz="2200" dirty="0"/>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custT="1"/>
      <dgm:spPr/>
      <dgm:t>
        <a:bodyPr/>
        <a:lstStyle/>
        <a:p>
          <a:r>
            <a:rPr lang="en-GB" sz="2000" dirty="0"/>
            <a:t>Average incentive trip spend varies by region of Britain: London (£2,332), Scotland (£1,518), rest of England (£1,118). </a:t>
          </a:r>
          <a:endParaRPr lang="en-US" sz="2000" dirty="0"/>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09BECE65-E416-4357-AE3D-7F58ABB5AFC1}" type="pres">
      <dgm:prSet presAssocID="{360DD423-CABA-4A10-8651-24C425EEB1E8}" presName="vert0" presStyleCnt="0">
        <dgm:presLayoutVars>
          <dgm:dir/>
          <dgm:animOne val="branch"/>
          <dgm:animLvl val="lvl"/>
        </dgm:presLayoutVars>
      </dgm:prSet>
      <dgm:spPr/>
    </dgm:pt>
    <dgm:pt modelId="{D77F85CB-5B46-4269-B099-BD30BC073EBF}" type="pres">
      <dgm:prSet presAssocID="{FA42BA4D-DF9F-423B-9801-B4DB2EBEE16D}" presName="thickLine" presStyleLbl="alignNode1" presStyleIdx="0" presStyleCnt="5"/>
      <dgm:spPr/>
    </dgm:pt>
    <dgm:pt modelId="{DAC1BB82-1EDD-4772-9900-6DD9B5B04521}" type="pres">
      <dgm:prSet presAssocID="{FA42BA4D-DF9F-423B-9801-B4DB2EBEE16D}" presName="horz1" presStyleCnt="0"/>
      <dgm:spPr/>
    </dgm:pt>
    <dgm:pt modelId="{7B40A0B3-148D-4281-95D0-DD796923AA7F}" type="pres">
      <dgm:prSet presAssocID="{FA42BA4D-DF9F-423B-9801-B4DB2EBEE16D}" presName="tx1" presStyleLbl="revTx" presStyleIdx="0" presStyleCnt="5"/>
      <dgm:spPr/>
    </dgm:pt>
    <dgm:pt modelId="{15737A89-6086-4AEC-83AD-5826A8AC2033}" type="pres">
      <dgm:prSet presAssocID="{FA42BA4D-DF9F-423B-9801-B4DB2EBEE16D}" presName="vert1" presStyleCnt="0"/>
      <dgm:spPr/>
    </dgm:pt>
    <dgm:pt modelId="{6DF33B7F-B9DC-4872-A040-D153DB5E67B1}" type="pres">
      <dgm:prSet presAssocID="{A4C22A2F-0BC1-4FB2-ACF7-E4CBA442CC0F}" presName="thickLine" presStyleLbl="alignNode1" presStyleIdx="1" presStyleCnt="5"/>
      <dgm:spPr/>
    </dgm:pt>
    <dgm:pt modelId="{612EED96-17E1-445D-9189-04812F2D8611}" type="pres">
      <dgm:prSet presAssocID="{A4C22A2F-0BC1-4FB2-ACF7-E4CBA442CC0F}" presName="horz1" presStyleCnt="0"/>
      <dgm:spPr/>
    </dgm:pt>
    <dgm:pt modelId="{46975DEE-F8A4-4A34-B63B-323C735CB7A7}" type="pres">
      <dgm:prSet presAssocID="{A4C22A2F-0BC1-4FB2-ACF7-E4CBA442CC0F}" presName="tx1" presStyleLbl="revTx" presStyleIdx="1" presStyleCnt="5"/>
      <dgm:spPr/>
    </dgm:pt>
    <dgm:pt modelId="{A08E45BA-D485-4A67-900E-502AF4945084}" type="pres">
      <dgm:prSet presAssocID="{A4C22A2F-0BC1-4FB2-ACF7-E4CBA442CC0F}" presName="vert1" presStyleCnt="0"/>
      <dgm:spPr/>
    </dgm:pt>
    <dgm:pt modelId="{8C027EA3-FF6A-4D8C-8D73-8F15130D0415}" type="pres">
      <dgm:prSet presAssocID="{70C1120C-BC8F-475B-A1BA-1B93712FC096}" presName="thickLine" presStyleLbl="alignNode1" presStyleIdx="2" presStyleCnt="5"/>
      <dgm:spPr/>
    </dgm:pt>
    <dgm:pt modelId="{563B8DF6-73A9-4048-A1DE-BAE253CA17BE}" type="pres">
      <dgm:prSet presAssocID="{70C1120C-BC8F-475B-A1BA-1B93712FC096}" presName="horz1" presStyleCnt="0"/>
      <dgm:spPr/>
    </dgm:pt>
    <dgm:pt modelId="{D5FF4133-DF1D-44CC-B313-88E86B473D99}" type="pres">
      <dgm:prSet presAssocID="{70C1120C-BC8F-475B-A1BA-1B93712FC096}" presName="tx1" presStyleLbl="revTx" presStyleIdx="2" presStyleCnt="5"/>
      <dgm:spPr/>
    </dgm:pt>
    <dgm:pt modelId="{C3FCBA5D-AE89-4376-A815-069158E37C95}" type="pres">
      <dgm:prSet presAssocID="{70C1120C-BC8F-475B-A1BA-1B93712FC096}" presName="vert1" presStyleCnt="0"/>
      <dgm:spPr/>
    </dgm:pt>
    <dgm:pt modelId="{1035B2F8-263D-4786-BC43-F4A54D7857C9}" type="pres">
      <dgm:prSet presAssocID="{5A6414DE-8A7E-47EF-A317-5EB41869D01D}" presName="thickLine" presStyleLbl="alignNode1" presStyleIdx="3" presStyleCnt="5"/>
      <dgm:spPr/>
    </dgm:pt>
    <dgm:pt modelId="{89F9E21B-078C-4C45-AB29-583068DD79AF}" type="pres">
      <dgm:prSet presAssocID="{5A6414DE-8A7E-47EF-A317-5EB41869D01D}" presName="horz1" presStyleCnt="0"/>
      <dgm:spPr/>
    </dgm:pt>
    <dgm:pt modelId="{C797937D-5241-405A-9D87-F78C984DEDB2}" type="pres">
      <dgm:prSet presAssocID="{5A6414DE-8A7E-47EF-A317-5EB41869D01D}" presName="tx1" presStyleLbl="revTx" presStyleIdx="3" presStyleCnt="5" custScaleY="77756"/>
      <dgm:spPr/>
    </dgm:pt>
    <dgm:pt modelId="{367A01E9-A651-4036-B469-26135280D707}" type="pres">
      <dgm:prSet presAssocID="{5A6414DE-8A7E-47EF-A317-5EB41869D01D}" presName="vert1" presStyleCnt="0"/>
      <dgm:spPr/>
    </dgm:pt>
    <dgm:pt modelId="{0C4B438C-AD5F-4F51-B7B7-2FD7F9E257AE}" type="pres">
      <dgm:prSet presAssocID="{D1487372-ECD9-4F09-AC64-48FB3060C992}" presName="thickLine" presStyleLbl="alignNode1" presStyleIdx="4" presStyleCnt="5"/>
      <dgm:spPr/>
    </dgm:pt>
    <dgm:pt modelId="{05E8668E-9215-4B69-A05C-D8B1051D54DD}" type="pres">
      <dgm:prSet presAssocID="{D1487372-ECD9-4F09-AC64-48FB3060C992}" presName="horz1" presStyleCnt="0"/>
      <dgm:spPr/>
    </dgm:pt>
    <dgm:pt modelId="{5EEDD9B6-EA5E-44F3-AF0B-50F46E76F668}" type="pres">
      <dgm:prSet presAssocID="{D1487372-ECD9-4F09-AC64-48FB3060C992}" presName="tx1" presStyleLbl="revTx" presStyleIdx="4" presStyleCnt="5"/>
      <dgm:spPr/>
    </dgm:pt>
    <dgm:pt modelId="{3F2A99EA-7488-46EF-89A2-4F4B83172905}" type="pres">
      <dgm:prSet presAssocID="{D1487372-ECD9-4F09-AC64-48FB3060C992}" presName="vert1" presStyleCnt="0"/>
      <dgm:spPr/>
    </dgm:pt>
  </dgm:ptLst>
  <dgm:cxnLst>
    <dgm:cxn modelId="{6FC0B503-F35B-4848-8ECF-8C27C76C6BA7}" type="presOf" srcId="{5A6414DE-8A7E-47EF-A317-5EB41869D01D}" destId="{C797937D-5241-405A-9D87-F78C984DEDB2}" srcOrd="0" destOrd="0" presId="urn:microsoft.com/office/officeart/2008/layout/LinedList"/>
    <dgm:cxn modelId="{D378440A-0953-44E5-920F-2A8323AD4891}" srcId="{360DD423-CABA-4A10-8651-24C425EEB1E8}" destId="{D1487372-ECD9-4F09-AC64-48FB3060C992}" srcOrd="4" destOrd="0" parTransId="{EB9EA53C-EE9B-46BD-935F-69803574EC92}" sibTransId="{B1A2C87E-1EC8-4E20-9E8B-A1CB0645C426}"/>
    <dgm:cxn modelId="{91720668-5618-4C50-B3A6-2CDFA413C2A6}" srcId="{360DD423-CABA-4A10-8651-24C425EEB1E8}" destId="{5A6414DE-8A7E-47EF-A317-5EB41869D01D}" srcOrd="3" destOrd="0" parTransId="{7941BB03-B9CD-416B-BD7E-470AC33C90DA}" sibTransId="{9AFE6188-7864-4655-8E5A-E5CCE1661537}"/>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A9F7194-7C13-4DAA-8BD0-D40CB966B02C}" type="presOf" srcId="{FA42BA4D-DF9F-423B-9801-B4DB2EBEE16D}" destId="{7B40A0B3-148D-4281-95D0-DD796923AA7F}" srcOrd="0" destOrd="0" presId="urn:microsoft.com/office/officeart/2008/layout/LinedList"/>
    <dgm:cxn modelId="{8EC0CCAC-AE19-455F-983B-FE871B6B4659}" type="presOf" srcId="{360DD423-CABA-4A10-8651-24C425EEB1E8}" destId="{09BECE65-E416-4357-AE3D-7F58ABB5AFC1}" srcOrd="0" destOrd="0" presId="urn:microsoft.com/office/officeart/2008/layout/LinedList"/>
    <dgm:cxn modelId="{3533C9B7-A6F8-4685-A46D-9C9FBDFCD903}" type="presOf" srcId="{D1487372-ECD9-4F09-AC64-48FB3060C992}" destId="{5EEDD9B6-EA5E-44F3-AF0B-50F46E76F668}" srcOrd="0" destOrd="0" presId="urn:microsoft.com/office/officeart/2008/layout/LinedList"/>
    <dgm:cxn modelId="{6B3C8AEF-81BF-4EDE-9451-61537442402C}" type="presOf" srcId="{A4C22A2F-0BC1-4FB2-ACF7-E4CBA442CC0F}" destId="{46975DEE-F8A4-4A34-B63B-323C735CB7A7}" srcOrd="0" destOrd="0" presId="urn:microsoft.com/office/officeart/2008/layout/LinedList"/>
    <dgm:cxn modelId="{EA83D3F1-FC58-424A-BA4F-AAC32769C103}" type="presOf" srcId="{70C1120C-BC8F-475B-A1BA-1B93712FC096}" destId="{D5FF4133-DF1D-44CC-B313-88E86B473D99}" srcOrd="0" destOrd="0" presId="urn:microsoft.com/office/officeart/2008/layout/LinedList"/>
    <dgm:cxn modelId="{BE92EA38-ACF8-4982-8F0B-2AC8D23B2F88}" type="presParOf" srcId="{09BECE65-E416-4357-AE3D-7F58ABB5AFC1}" destId="{D77F85CB-5B46-4269-B099-BD30BC073EBF}" srcOrd="0" destOrd="0" presId="urn:microsoft.com/office/officeart/2008/layout/LinedList"/>
    <dgm:cxn modelId="{555BCB2C-BD21-4AED-9709-A1669D0294C1}" type="presParOf" srcId="{09BECE65-E416-4357-AE3D-7F58ABB5AFC1}" destId="{DAC1BB82-1EDD-4772-9900-6DD9B5B04521}" srcOrd="1" destOrd="0" presId="urn:microsoft.com/office/officeart/2008/layout/LinedList"/>
    <dgm:cxn modelId="{3ACA0B6C-3DB6-44F4-8EB1-C8DF269DA102}" type="presParOf" srcId="{DAC1BB82-1EDD-4772-9900-6DD9B5B04521}" destId="{7B40A0B3-148D-4281-95D0-DD796923AA7F}" srcOrd="0" destOrd="0" presId="urn:microsoft.com/office/officeart/2008/layout/LinedList"/>
    <dgm:cxn modelId="{2492E6F2-127B-482F-924D-39850F90D779}" type="presParOf" srcId="{DAC1BB82-1EDD-4772-9900-6DD9B5B04521}" destId="{15737A89-6086-4AEC-83AD-5826A8AC2033}" srcOrd="1" destOrd="0" presId="urn:microsoft.com/office/officeart/2008/layout/LinedList"/>
    <dgm:cxn modelId="{BA16561C-8CE4-4414-ABA3-CB3E96F40BE6}" type="presParOf" srcId="{09BECE65-E416-4357-AE3D-7F58ABB5AFC1}" destId="{6DF33B7F-B9DC-4872-A040-D153DB5E67B1}" srcOrd="2" destOrd="0" presId="urn:microsoft.com/office/officeart/2008/layout/LinedList"/>
    <dgm:cxn modelId="{623707E0-2E63-4C91-B21B-7DD24D2630AE}" type="presParOf" srcId="{09BECE65-E416-4357-AE3D-7F58ABB5AFC1}" destId="{612EED96-17E1-445D-9189-04812F2D8611}" srcOrd="3" destOrd="0" presId="urn:microsoft.com/office/officeart/2008/layout/LinedList"/>
    <dgm:cxn modelId="{9BFD58EC-D6B9-4A8A-BF86-AA3BF14F9FE0}" type="presParOf" srcId="{612EED96-17E1-445D-9189-04812F2D8611}" destId="{46975DEE-F8A4-4A34-B63B-323C735CB7A7}" srcOrd="0" destOrd="0" presId="urn:microsoft.com/office/officeart/2008/layout/LinedList"/>
    <dgm:cxn modelId="{F64AD2C0-F755-4A07-9DF7-0F17E5246155}" type="presParOf" srcId="{612EED96-17E1-445D-9189-04812F2D8611}" destId="{A08E45BA-D485-4A67-900E-502AF4945084}" srcOrd="1" destOrd="0" presId="urn:microsoft.com/office/officeart/2008/layout/LinedList"/>
    <dgm:cxn modelId="{16C6BBC2-561B-478C-ADF3-8171EDCAFA55}" type="presParOf" srcId="{09BECE65-E416-4357-AE3D-7F58ABB5AFC1}" destId="{8C027EA3-FF6A-4D8C-8D73-8F15130D0415}" srcOrd="4" destOrd="0" presId="urn:microsoft.com/office/officeart/2008/layout/LinedList"/>
    <dgm:cxn modelId="{41540C78-E608-440F-9920-862F91BD2158}" type="presParOf" srcId="{09BECE65-E416-4357-AE3D-7F58ABB5AFC1}" destId="{563B8DF6-73A9-4048-A1DE-BAE253CA17BE}" srcOrd="5" destOrd="0" presId="urn:microsoft.com/office/officeart/2008/layout/LinedList"/>
    <dgm:cxn modelId="{D2313D32-F648-438F-BD00-82AD2821002E}" type="presParOf" srcId="{563B8DF6-73A9-4048-A1DE-BAE253CA17BE}" destId="{D5FF4133-DF1D-44CC-B313-88E86B473D99}" srcOrd="0" destOrd="0" presId="urn:microsoft.com/office/officeart/2008/layout/LinedList"/>
    <dgm:cxn modelId="{A6A2FBD7-93FB-4255-968F-46184C92AF12}" type="presParOf" srcId="{563B8DF6-73A9-4048-A1DE-BAE253CA17BE}" destId="{C3FCBA5D-AE89-4376-A815-069158E37C95}" srcOrd="1" destOrd="0" presId="urn:microsoft.com/office/officeart/2008/layout/LinedList"/>
    <dgm:cxn modelId="{662871BE-48F0-437D-AE3C-4DFFABDA5023}" type="presParOf" srcId="{09BECE65-E416-4357-AE3D-7F58ABB5AFC1}" destId="{1035B2F8-263D-4786-BC43-F4A54D7857C9}" srcOrd="6" destOrd="0" presId="urn:microsoft.com/office/officeart/2008/layout/LinedList"/>
    <dgm:cxn modelId="{EDAC3453-468A-4AD3-83C1-8E9B45A87EF6}" type="presParOf" srcId="{09BECE65-E416-4357-AE3D-7F58ABB5AFC1}" destId="{89F9E21B-078C-4C45-AB29-583068DD79AF}" srcOrd="7" destOrd="0" presId="urn:microsoft.com/office/officeart/2008/layout/LinedList"/>
    <dgm:cxn modelId="{71D9D16D-B19E-4864-9F8A-20CEB69CA222}" type="presParOf" srcId="{89F9E21B-078C-4C45-AB29-583068DD79AF}" destId="{C797937D-5241-405A-9D87-F78C984DEDB2}" srcOrd="0" destOrd="0" presId="urn:microsoft.com/office/officeart/2008/layout/LinedList"/>
    <dgm:cxn modelId="{8AB33379-0ADF-4332-8832-45C5711D9E77}" type="presParOf" srcId="{89F9E21B-078C-4C45-AB29-583068DD79AF}" destId="{367A01E9-A651-4036-B469-26135280D707}" srcOrd="1" destOrd="0" presId="urn:microsoft.com/office/officeart/2008/layout/LinedList"/>
    <dgm:cxn modelId="{1A58FB61-CA69-42CC-9332-3B4D7A5719C3}" type="presParOf" srcId="{09BECE65-E416-4357-AE3D-7F58ABB5AFC1}" destId="{0C4B438C-AD5F-4F51-B7B7-2FD7F9E257AE}" srcOrd="8" destOrd="0" presId="urn:microsoft.com/office/officeart/2008/layout/LinedList"/>
    <dgm:cxn modelId="{0F255C65-3E4C-4321-B731-0FC6D8EB3539}" type="presParOf" srcId="{09BECE65-E416-4357-AE3D-7F58ABB5AFC1}" destId="{05E8668E-9215-4B69-A05C-D8B1051D54DD}" srcOrd="9" destOrd="0" presId="urn:microsoft.com/office/officeart/2008/layout/LinedList"/>
    <dgm:cxn modelId="{9CEDD5F6-5BDB-48B1-B651-AA0DCF2BE0C1}" type="presParOf" srcId="{05E8668E-9215-4B69-A05C-D8B1051D54DD}" destId="{5EEDD9B6-EA5E-44F3-AF0B-50F46E76F668}" srcOrd="0" destOrd="0" presId="urn:microsoft.com/office/officeart/2008/layout/LinedList"/>
    <dgm:cxn modelId="{AB0266E2-53EF-4356-BDD7-57F491185CE3}" type="presParOf" srcId="{05E8668E-9215-4B69-A05C-D8B1051D54DD}" destId="{3F2A99EA-7488-46EF-89A2-4F4B8317290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EEAD7-DE22-4E4A-BFA1-D76B9C4C8058}">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outdoor event sector covers a </a:t>
          </a:r>
          <a:r>
            <a:rPr lang="en-GB" sz="1800" b="1" kern="1200" dirty="0"/>
            <a:t>diversity of types of event </a:t>
          </a:r>
          <a:r>
            <a:rPr lang="en-GB" sz="1800" kern="1200" dirty="0"/>
            <a:t>for a variety of people and organisations.</a:t>
          </a:r>
          <a:endParaRPr lang="en-US" sz="1800" kern="1200" dirty="0"/>
        </a:p>
      </dsp:txBody>
      <dsp:txXfrm>
        <a:off x="0" y="39687"/>
        <a:ext cx="3286125" cy="1971675"/>
      </dsp:txXfrm>
    </dsp:sp>
    <dsp:sp modelId="{0F0D9285-5261-4FFD-B8DA-BC1AE0F01788}">
      <dsp:nvSpPr>
        <dsp:cNvPr id="0" name=""/>
        <dsp:cNvSpPr/>
      </dsp:nvSpPr>
      <dsp:spPr>
        <a:xfrm>
          <a:off x="3614737"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Challenges of </a:t>
          </a:r>
          <a:r>
            <a:rPr lang="en-GB" sz="1800" b="1" kern="1200" dirty="0"/>
            <a:t>being temporary </a:t>
          </a:r>
          <a:r>
            <a:rPr lang="en-GB" sz="1800" kern="1200" dirty="0"/>
            <a:t>in structure, time, and openness to the weather.</a:t>
          </a:r>
          <a:endParaRPr lang="en-US" sz="1800" kern="1200" dirty="0"/>
        </a:p>
      </dsp:txBody>
      <dsp:txXfrm>
        <a:off x="3614737" y="39687"/>
        <a:ext cx="3286125" cy="1971675"/>
      </dsp:txXfrm>
    </dsp:sp>
    <dsp:sp modelId="{33C25FE2-EE84-451C-837C-CFF016BF1939}">
      <dsp:nvSpPr>
        <dsp:cNvPr id="0" name=""/>
        <dsp:cNvSpPr/>
      </dsp:nvSpPr>
      <dsp:spPr>
        <a:xfrm>
          <a:off x="7229475" y="39687"/>
          <a:ext cx="3286125" cy="197167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Sociocultural significance of outdoor events:  </a:t>
          </a:r>
          <a:r>
            <a:rPr lang="en-GB" sz="1600" kern="1200" dirty="0"/>
            <a:t>providing entertainment and an opportunity for all to engage with the particular form of activity at the event (e.g. music, art, physical activity or nature) as well as </a:t>
          </a:r>
          <a:r>
            <a:rPr lang="en-GB" sz="1600" b="1" kern="1200" dirty="0"/>
            <a:t>being important for the local economy</a:t>
          </a:r>
          <a:r>
            <a:rPr lang="en-GB" sz="1600" kern="1200" dirty="0"/>
            <a:t>. </a:t>
          </a:r>
          <a:endParaRPr lang="en-US" sz="1600" kern="1200" dirty="0"/>
        </a:p>
      </dsp:txBody>
      <dsp:txXfrm>
        <a:off x="7229475" y="39687"/>
        <a:ext cx="3286125" cy="1971675"/>
      </dsp:txXfrm>
    </dsp:sp>
    <dsp:sp modelId="{EA112DD5-DBFA-4401-8670-3B4FCCA0F1AF}">
      <dsp:nvSpPr>
        <dsp:cNvPr id="0" name=""/>
        <dsp:cNvSpPr/>
      </dsp:nvSpPr>
      <dsp:spPr>
        <a:xfrm>
          <a:off x="0" y="2339975"/>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Seen as a source of </a:t>
          </a:r>
          <a:r>
            <a:rPr lang="en-GB" sz="1600" b="1" kern="1200" dirty="0"/>
            <a:t>community spirit and pride</a:t>
          </a:r>
          <a:r>
            <a:rPr lang="en-GB" sz="1600" kern="1200" dirty="0"/>
            <a:t>, helping to create a positive image for the location and helping to </a:t>
          </a:r>
          <a:r>
            <a:rPr lang="en-GB" sz="1600" b="1" kern="1200" dirty="0"/>
            <a:t>safeguard heritage and traditions. </a:t>
          </a:r>
          <a:r>
            <a:rPr lang="en-GB" sz="1600" kern="1200" dirty="0"/>
            <a:t>Overall, 60% of respondents surveyed believed that outdoor events were very important.</a:t>
          </a:r>
          <a:endParaRPr lang="en-US" sz="1600" kern="1200" dirty="0"/>
        </a:p>
      </dsp:txBody>
      <dsp:txXfrm>
        <a:off x="0" y="2339975"/>
        <a:ext cx="3286125" cy="1971675"/>
      </dsp:txXfrm>
    </dsp:sp>
    <dsp:sp modelId="{980330EC-60E5-4D44-9931-2CEDDF3DEB95}">
      <dsp:nvSpPr>
        <dsp:cNvPr id="0" name=""/>
        <dsp:cNvSpPr/>
      </dsp:nvSpPr>
      <dsp:spPr>
        <a:xfrm>
          <a:off x="3614737" y="2339975"/>
          <a:ext cx="3286125" cy="197167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areas of concern, for a minority of people, are issues of congestion (24%), antisocial behaviour (15%), waste (11%) and over commercialisation (13%). </a:t>
          </a:r>
          <a:endParaRPr lang="en-US" sz="1600" kern="1200" dirty="0"/>
        </a:p>
      </dsp:txBody>
      <dsp:txXfrm>
        <a:off x="3614737" y="2339975"/>
        <a:ext cx="3286125" cy="1971675"/>
      </dsp:txXfrm>
    </dsp:sp>
    <dsp:sp modelId="{094DB545-FED5-4022-99BC-2371E884CE95}">
      <dsp:nvSpPr>
        <dsp:cNvPr id="0" name=""/>
        <dsp:cNvSpPr/>
      </dsp:nvSpPr>
      <dsp:spPr>
        <a:xfrm>
          <a:off x="7229475" y="2339975"/>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Coping with weather conditions (21%), given the nature of outdoor events, was also seen as an area of challenge. These identified issues are ones that event organisers need to bear in mind in their planning. (Jackson, et.al., 2019)</a:t>
          </a:r>
          <a:endParaRPr lang="en-US" sz="1600" kern="1200" dirty="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F85CB-5B46-4269-B099-BD30BC073EBF}">
      <dsp:nvSpPr>
        <dsp:cNvPr id="0" name=""/>
        <dsp:cNvSpPr/>
      </dsp:nvSpPr>
      <dsp:spPr>
        <a:xfrm>
          <a:off x="0" y="1317"/>
          <a:ext cx="104492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40A0B3-148D-4281-95D0-DD796923AA7F}">
      <dsp:nvSpPr>
        <dsp:cNvPr id="0" name=""/>
        <dsp:cNvSpPr/>
      </dsp:nvSpPr>
      <dsp:spPr>
        <a:xfrm>
          <a:off x="0" y="1317"/>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International events attract much higher average spend than their domestic equivalents.</a:t>
          </a:r>
          <a:endParaRPr lang="en-US" sz="2400" kern="1200" dirty="0"/>
        </a:p>
      </dsp:txBody>
      <dsp:txXfrm>
        <a:off x="0" y="1317"/>
        <a:ext cx="10449212" cy="1384318"/>
      </dsp:txXfrm>
    </dsp:sp>
    <dsp:sp modelId="{6DF33B7F-B9DC-4872-A040-D153DB5E67B1}">
      <dsp:nvSpPr>
        <dsp:cNvPr id="0" name=""/>
        <dsp:cNvSpPr/>
      </dsp:nvSpPr>
      <dsp:spPr>
        <a:xfrm>
          <a:off x="0" y="1385635"/>
          <a:ext cx="10449212"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75DEE-F8A4-4A34-B63B-323C735CB7A7}">
      <dsp:nvSpPr>
        <dsp:cNvPr id="0" name=""/>
        <dsp:cNvSpPr/>
      </dsp:nvSpPr>
      <dsp:spPr>
        <a:xfrm>
          <a:off x="0" y="1385635"/>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two main reasons are:  Overseas delegates stay much longer on average (3.7 nights) than domestic delegates (1.0 nights) </a:t>
          </a:r>
          <a:endParaRPr lang="en-US" sz="2400" kern="1200" dirty="0"/>
        </a:p>
      </dsp:txBody>
      <dsp:txXfrm>
        <a:off x="0" y="1385635"/>
        <a:ext cx="10449212" cy="1384318"/>
      </dsp:txXfrm>
    </dsp:sp>
    <dsp:sp modelId="{8C027EA3-FF6A-4D8C-8D73-8F15130D0415}">
      <dsp:nvSpPr>
        <dsp:cNvPr id="0" name=""/>
        <dsp:cNvSpPr/>
      </dsp:nvSpPr>
      <dsp:spPr>
        <a:xfrm>
          <a:off x="0" y="2769954"/>
          <a:ext cx="10449212"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F4133-DF1D-44CC-B313-88E86B473D99}">
      <dsp:nvSpPr>
        <dsp:cNvPr id="0" name=""/>
        <dsp:cNvSpPr/>
      </dsp:nvSpPr>
      <dsp:spPr>
        <a:xfrm>
          <a:off x="0" y="2769954"/>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International events charge much higher registration fees. For incentive trips, the average spend per delegate is £1,893. </a:t>
          </a:r>
          <a:endParaRPr lang="en-US" sz="2400" kern="1200" dirty="0"/>
        </a:p>
      </dsp:txBody>
      <dsp:txXfrm>
        <a:off x="0" y="2769954"/>
        <a:ext cx="10449212" cy="1384318"/>
      </dsp:txXfrm>
    </dsp:sp>
    <dsp:sp modelId="{1035B2F8-263D-4786-BC43-F4A54D7857C9}">
      <dsp:nvSpPr>
        <dsp:cNvPr id="0" name=""/>
        <dsp:cNvSpPr/>
      </dsp:nvSpPr>
      <dsp:spPr>
        <a:xfrm>
          <a:off x="0" y="4154272"/>
          <a:ext cx="10449212"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7937D-5241-405A-9D87-F78C984DEDB2}">
      <dsp:nvSpPr>
        <dsp:cNvPr id="0" name=""/>
        <dsp:cNvSpPr/>
      </dsp:nvSpPr>
      <dsp:spPr>
        <a:xfrm>
          <a:off x="0" y="4154272"/>
          <a:ext cx="10449212" cy="1076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It is highest for trips from North America (£2,311), the main reason being the higher average length of stay (4.9 nights) compared to other markets. </a:t>
          </a:r>
          <a:endParaRPr lang="en-US" sz="2200" kern="1200" dirty="0"/>
        </a:p>
      </dsp:txBody>
      <dsp:txXfrm>
        <a:off x="0" y="4154272"/>
        <a:ext cx="10449212" cy="1076390"/>
      </dsp:txXfrm>
    </dsp:sp>
    <dsp:sp modelId="{0C4B438C-AD5F-4F51-B7B7-2FD7F9E257AE}">
      <dsp:nvSpPr>
        <dsp:cNvPr id="0" name=""/>
        <dsp:cNvSpPr/>
      </dsp:nvSpPr>
      <dsp:spPr>
        <a:xfrm>
          <a:off x="0" y="5230663"/>
          <a:ext cx="10449212"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EDD9B6-EA5E-44F3-AF0B-50F46E76F668}">
      <dsp:nvSpPr>
        <dsp:cNvPr id="0" name=""/>
        <dsp:cNvSpPr/>
      </dsp:nvSpPr>
      <dsp:spPr>
        <a:xfrm>
          <a:off x="0" y="5230663"/>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Average incentive trip spend varies by region of Britain: London (£2,332), Scotland (£1,518), rest of England (£1,118). </a:t>
          </a:r>
          <a:endParaRPr lang="en-US" sz="2000" kern="1200" dirty="0"/>
        </a:p>
      </dsp:txBody>
      <dsp:txXfrm>
        <a:off x="0" y="5230663"/>
        <a:ext cx="10449212" cy="13843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CC820-1660-4C6E-92E1-371594A1E722}"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71D7E0-880F-4959-AD79-8BC73DC95E3D}" type="slidenum">
              <a:rPr lang="en-GB" smtClean="0"/>
              <a:t>‹#›</a:t>
            </a:fld>
            <a:endParaRPr lang="en-GB"/>
          </a:p>
        </p:txBody>
      </p:sp>
    </p:spTree>
    <p:extLst>
      <p:ext uri="{BB962C8B-B14F-4D97-AF65-F5344CB8AC3E}">
        <p14:creationId xmlns:p14="http://schemas.microsoft.com/office/powerpoint/2010/main" val="3108606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75F196EE-568F-CC6E-7733-71379892F38E}"/>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5ADCDA0A-4735-0F84-2137-877D7261C3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a:extLst>
              <a:ext uri="{FF2B5EF4-FFF2-40B4-BE49-F238E27FC236}">
                <a16:creationId xmlns:a16="http://schemas.microsoft.com/office/drawing/2014/main" id="{925400D4-B655-7922-C565-4B42843B50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CCBCF55-1180-41D1-A00E-409A970AC5DA}" type="slidenum">
              <a:rPr lang="en-US" altLang="en-US" smtClean="0"/>
              <a:pPr/>
              <a:t>4</a:t>
            </a:fld>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https://www.youtube.com/watch?v=EB_4iY91Ydw</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655669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898029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781424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94814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86808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333683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402411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225006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723700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76106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22976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7C2F665-6390-4F05-85D9-973768343F1A}" type="datetimeFigureOut">
              <a:rPr lang="en-GB" smtClean="0"/>
              <a:t>09/10/2025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56011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C2F665-6390-4F05-85D9-973768343F1A}" type="datetimeFigureOut">
              <a:rPr lang="en-GB" smtClean="0"/>
              <a:t>09/10/2025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2763DC-BEEA-4994-9ED9-026FCC2458C3}" type="slidenum">
              <a:rPr lang="en-GB" smtClean="0"/>
              <a:t>‹#›</a:t>
            </a:fld>
            <a:endParaRPr lang="en-GB"/>
          </a:p>
        </p:txBody>
      </p:sp>
    </p:spTree>
    <p:extLst>
      <p:ext uri="{BB962C8B-B14F-4D97-AF65-F5344CB8AC3E}">
        <p14:creationId xmlns:p14="http://schemas.microsoft.com/office/powerpoint/2010/main" val="24341971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EB_4iY91Ydw?feature=oembed" TargetMode="External"/><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R7u4TlB5VYY?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a5_4vec6b3k?feature=oembed" TargetMode="External"/><Relationship Id="rId4" Type="http://schemas.openxmlformats.org/officeDocument/2006/relationships/hyperlink" Target="https://www.expo2025.or.jp/e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wales/domestic-gb-tourism-statistics-overnight-trips-wales-2024-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picpedia.org/highway-signs/t/tourism.html"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hyperlink" Target="https://www.limsforum.com/discuss/"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7.svg"/><Relationship Id="rId7" Type="http://schemas.openxmlformats.org/officeDocument/2006/relationships/diagramQuickStyle" Target="../diagrams/quickStyle2.xm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commons.wikimedia.org/wiki/File:Simple_Global_current_event.svg" TargetMode="External"/><Relationship Id="rId9" Type="http://schemas.microsoft.com/office/2007/relationships/diagramDrawing" Target="../diagrams/drawing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doi.org/10.4324/9780203401651" TargetMode="External"/><Relationship Id="rId2" Type="http://schemas.openxmlformats.org/officeDocument/2006/relationships/hyperlink" Target="https://www.rand.org/pubs/research_reports/RRA179-1.html.Accessed%208%20October%202022"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visitbritain.org/sites/default/files/vb-corporate/Documents-Library/documents/England-documents/events_festivals_exhibitions_activities_topic_paper.pdf" TargetMode="External"/><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hyperlink" Target="https://www.visitbritain.org/events-programme-202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887916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5400" b="1" dirty="0">
                <a:solidFill>
                  <a:schemeClr val="bg1"/>
                </a:solidFill>
                <a:latin typeface="+mn-lt"/>
              </a:rPr>
              <a:t>UK Tourism &amp; leisure Industry </a:t>
            </a:r>
            <a:br>
              <a:rPr lang="en-GB" altLang="en-US" sz="5400" b="1" dirty="0">
                <a:solidFill>
                  <a:schemeClr val="bg1"/>
                </a:solidFill>
                <a:latin typeface="+mn-lt"/>
              </a:rPr>
            </a:br>
            <a:r>
              <a:rPr lang="en-GB" altLang="en-US" sz="5400" b="1" dirty="0">
                <a:solidFill>
                  <a:schemeClr val="bg1"/>
                </a:solidFill>
                <a:latin typeface="+mn-lt"/>
              </a:rPr>
              <a:t>( BMTP 4018)</a:t>
            </a:r>
            <a:endParaRPr kumimoji="0" lang="en-GB" sz="5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251895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2</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2060067" y="321211"/>
            <a:ext cx="8071866" cy="1207008"/>
          </a:xfrm>
        </p:spPr>
        <p:txBody>
          <a:bodyPr vert="horz" lIns="91440" tIns="45720" rIns="91440" bIns="45720" rtlCol="0" anchor="b">
            <a:normAutofit/>
          </a:bodyPr>
          <a:lstStyle/>
          <a:p>
            <a:pPr algn="ctr"/>
            <a:r>
              <a:rPr lang="en-US" sz="3800"/>
              <a:t>Have you awakened your inner lion today?!</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2"/>
          <a:srcRect l="23722" r="9609" b="-2"/>
          <a:stretch/>
        </p:blipFill>
        <p:spPr>
          <a:xfrm>
            <a:off x="6512756" y="1618108"/>
            <a:ext cx="3909060" cy="3857568"/>
          </a:xfrm>
          <a:prstGeom prst="rect">
            <a:avLst/>
          </a:prstGeom>
        </p:spPr>
      </p:pic>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3"/>
          <a:srcRect t="1333" r="2" b="2"/>
          <a:stretch/>
        </p:blipFill>
        <p:spPr>
          <a:xfrm>
            <a:off x="1770185" y="1618728"/>
            <a:ext cx="3909060" cy="385694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7A4A-332A-4998-A42B-DA9D4D026DDB}"/>
              </a:ext>
            </a:extLst>
          </p:cNvPr>
          <p:cNvSpPr>
            <a:spLocks noGrp="1"/>
          </p:cNvSpPr>
          <p:nvPr>
            <p:ph type="title"/>
          </p:nvPr>
        </p:nvSpPr>
        <p:spPr>
          <a:xfrm>
            <a:off x="-75239" y="0"/>
            <a:ext cx="9392421" cy="1330841"/>
          </a:xfrm>
        </p:spPr>
        <p:txBody>
          <a:bodyPr>
            <a:normAutofit/>
          </a:bodyPr>
          <a:lstStyle/>
          <a:p>
            <a:r>
              <a:rPr lang="en-GB" dirty="0"/>
              <a:t>Last week…</a:t>
            </a:r>
          </a:p>
        </p:txBody>
      </p:sp>
      <p:sp>
        <p:nvSpPr>
          <p:cNvPr id="3" name="Content Placeholder 2">
            <a:extLst>
              <a:ext uri="{FF2B5EF4-FFF2-40B4-BE49-F238E27FC236}">
                <a16:creationId xmlns:a16="http://schemas.microsoft.com/office/drawing/2014/main" id="{5EC8A33A-B260-81C8-7A56-87B5B35C910C}"/>
              </a:ext>
            </a:extLst>
          </p:cNvPr>
          <p:cNvSpPr>
            <a:spLocks noGrp="1"/>
          </p:cNvSpPr>
          <p:nvPr>
            <p:ph idx="1"/>
          </p:nvPr>
        </p:nvSpPr>
        <p:spPr>
          <a:xfrm>
            <a:off x="74386" y="1016477"/>
            <a:ext cx="4958966" cy="1931848"/>
          </a:xfrm>
        </p:spPr>
        <p:txBody>
          <a:bodyPr>
            <a:normAutofit fontScale="92500"/>
          </a:bodyPr>
          <a:lstStyle/>
          <a:p>
            <a:endParaRPr lang="en-GB" sz="2400" dirty="0"/>
          </a:p>
          <a:p>
            <a:pPr>
              <a:lnSpc>
                <a:spcPct val="110000"/>
              </a:lnSpc>
            </a:pPr>
            <a:r>
              <a:rPr lang="en-GB" sz="2400" dirty="0"/>
              <a:t>Introduction</a:t>
            </a:r>
          </a:p>
          <a:p>
            <a:pPr>
              <a:lnSpc>
                <a:spcPct val="110000"/>
              </a:lnSpc>
            </a:pPr>
            <a:r>
              <a:rPr lang="en-GB" sz="2400" dirty="0"/>
              <a:t>Assignment 1 – what is the deadline?</a:t>
            </a:r>
          </a:p>
          <a:p>
            <a:pPr>
              <a:lnSpc>
                <a:spcPct val="110000"/>
              </a:lnSpc>
            </a:pPr>
            <a:r>
              <a:rPr lang="en-GB" sz="2400" dirty="0"/>
              <a:t>Definitions of Leisure / events / tourism </a:t>
            </a:r>
          </a:p>
          <a:p>
            <a:endParaRPr lang="en-GB" sz="2400" dirty="0"/>
          </a:p>
          <a:p>
            <a:endParaRPr lang="en-GB" sz="2000" dirty="0"/>
          </a:p>
        </p:txBody>
      </p:sp>
      <p:sp>
        <p:nvSpPr>
          <p:cNvPr id="8" name="TextBox 7">
            <a:extLst>
              <a:ext uri="{FF2B5EF4-FFF2-40B4-BE49-F238E27FC236}">
                <a16:creationId xmlns:a16="http://schemas.microsoft.com/office/drawing/2014/main" id="{792ACD49-3F3B-4B6F-3E73-F38A3EAEB9E8}"/>
              </a:ext>
            </a:extLst>
          </p:cNvPr>
          <p:cNvSpPr txBox="1"/>
          <p:nvPr/>
        </p:nvSpPr>
        <p:spPr>
          <a:xfrm>
            <a:off x="74386" y="2948325"/>
            <a:ext cx="6699210" cy="3471720"/>
          </a:xfrm>
          <a:prstGeom prst="rect">
            <a:avLst/>
          </a:prstGeom>
          <a:noFill/>
        </p:spPr>
        <p:txBody>
          <a:bodyPr wrap="square">
            <a:spAutoFit/>
          </a:bodyPr>
          <a:lstStyle/>
          <a:p>
            <a:r>
              <a:rPr lang="en-GB" dirty="0"/>
              <a:t> “</a:t>
            </a:r>
            <a:r>
              <a:rPr lang="en-GB" sz="2000" dirty="0"/>
              <a:t>Freedom from constraint, freedom to choose, time left over after work or as free time after obligatory social duties have been met.”</a:t>
            </a:r>
          </a:p>
          <a:p>
            <a:endParaRPr lang="en-GB" sz="2000" dirty="0"/>
          </a:p>
          <a:p>
            <a:r>
              <a:rPr lang="en-GB" sz="2000" dirty="0"/>
              <a:t>‘use of free time for enjoyment’.</a:t>
            </a:r>
          </a:p>
          <a:p>
            <a:endParaRPr lang="en-GB" sz="2000" dirty="0"/>
          </a:p>
          <a:p>
            <a:r>
              <a:rPr lang="en-GB" sz="2000" dirty="0" err="1"/>
              <a:t>Torkildsen’s</a:t>
            </a:r>
            <a:r>
              <a:rPr lang="en-GB" sz="2000" dirty="0"/>
              <a:t> Axioms of Leisure : </a:t>
            </a:r>
          </a:p>
          <a:p>
            <a:r>
              <a:rPr lang="en-GB" altLang="en-US" sz="2000" dirty="0"/>
              <a:t>Leisure is time / activity /  a state of being / a holistic concept /  culture</a:t>
            </a:r>
          </a:p>
          <a:p>
            <a:endParaRPr lang="en-GB" altLang="en-US" sz="1800" dirty="0"/>
          </a:p>
          <a:p>
            <a:endParaRPr lang="en-GB" dirty="0"/>
          </a:p>
        </p:txBody>
      </p:sp>
      <p:sp>
        <p:nvSpPr>
          <p:cNvPr id="10" name="TextBox 9">
            <a:extLst>
              <a:ext uri="{FF2B5EF4-FFF2-40B4-BE49-F238E27FC236}">
                <a16:creationId xmlns:a16="http://schemas.microsoft.com/office/drawing/2014/main" id="{63320811-1E5C-9FAB-E1D7-6B3A2421EC6F}"/>
              </a:ext>
            </a:extLst>
          </p:cNvPr>
          <p:cNvSpPr txBox="1"/>
          <p:nvPr/>
        </p:nvSpPr>
        <p:spPr>
          <a:xfrm>
            <a:off x="5283329" y="351185"/>
            <a:ext cx="6258438" cy="1631216"/>
          </a:xfrm>
          <a:prstGeom prst="rect">
            <a:avLst/>
          </a:prstGeom>
          <a:noFill/>
        </p:spPr>
        <p:txBody>
          <a:bodyPr wrap="square">
            <a:spAutoFit/>
          </a:bodyPr>
          <a:lstStyle/>
          <a:p>
            <a:r>
              <a:rPr lang="en-GB" altLang="en-US" sz="2000" dirty="0"/>
              <a:t>Events as milestones / celebrations / a commercial activity / cultural/ social/ political gain </a:t>
            </a:r>
            <a:endParaRPr lang="en-GB" sz="2000" dirty="0"/>
          </a:p>
          <a:p>
            <a:r>
              <a:rPr lang="en-GB" sz="2000" b="1" dirty="0"/>
              <a:t>Definition</a:t>
            </a:r>
            <a:r>
              <a:rPr lang="en-GB" sz="2000" dirty="0"/>
              <a:t>: “Any incidence or occurrence especially a memorable</a:t>
            </a:r>
          </a:p>
          <a:p>
            <a:r>
              <a:rPr lang="en-GB" sz="2000" dirty="0"/>
              <a:t>one.”  /  “An organised activity at a particular venue.” </a:t>
            </a:r>
          </a:p>
        </p:txBody>
      </p:sp>
      <p:sp>
        <p:nvSpPr>
          <p:cNvPr id="12" name="TextBox 11">
            <a:extLst>
              <a:ext uri="{FF2B5EF4-FFF2-40B4-BE49-F238E27FC236}">
                <a16:creationId xmlns:a16="http://schemas.microsoft.com/office/drawing/2014/main" id="{EE5D77D5-82B2-DF7F-280E-16A2F33CA629}"/>
              </a:ext>
            </a:extLst>
          </p:cNvPr>
          <p:cNvSpPr txBox="1"/>
          <p:nvPr/>
        </p:nvSpPr>
        <p:spPr>
          <a:xfrm>
            <a:off x="6892734" y="2239530"/>
            <a:ext cx="5299266" cy="3416320"/>
          </a:xfrm>
          <a:prstGeom prst="rect">
            <a:avLst/>
          </a:prstGeom>
          <a:noFill/>
        </p:spPr>
        <p:txBody>
          <a:bodyPr wrap="square">
            <a:spAutoFit/>
          </a:bodyPr>
          <a:lstStyle/>
          <a:p>
            <a:r>
              <a:rPr lang="en-GB" altLang="en-US" sz="1800" b="1" dirty="0"/>
              <a:t>Tourism: </a:t>
            </a:r>
          </a:p>
          <a:p>
            <a:r>
              <a:rPr lang="en-GB" altLang="en-US" sz="1800" dirty="0"/>
              <a:t>“</a:t>
            </a:r>
            <a:r>
              <a:rPr lang="en-GB" altLang="en-US" sz="2000" dirty="0"/>
              <a:t>The commercial organization and operation of holidays and visits to places of interest.”</a:t>
            </a:r>
          </a:p>
          <a:p>
            <a:endParaRPr lang="en-GB" sz="2000" b="1" dirty="0"/>
          </a:p>
          <a:p>
            <a:r>
              <a:rPr lang="en-GB" sz="2000" b="1" dirty="0"/>
              <a:t>Different types: </a:t>
            </a:r>
            <a:endParaRPr lang="en-GB" altLang="en-US" sz="2000" dirty="0"/>
          </a:p>
          <a:p>
            <a:r>
              <a:rPr lang="en-GB" altLang="en-US" sz="2000" dirty="0"/>
              <a:t>Holiday Tourism / Business Tourism / cultural Tourism/ Eco-tourism / Spiritual / medical tourism/ Extreme sports and “experience” Tourism / Religious Tourism / Food and wine  tourism         </a:t>
            </a:r>
          </a:p>
          <a:p>
            <a:endParaRPr lang="en-GB" dirty="0"/>
          </a:p>
        </p:txBody>
      </p:sp>
    </p:spTree>
    <p:extLst>
      <p:ext uri="{BB962C8B-B14F-4D97-AF65-F5344CB8AC3E}">
        <p14:creationId xmlns:p14="http://schemas.microsoft.com/office/powerpoint/2010/main" val="47289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0" end="0"/>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79873-00FC-2F50-E7D2-8F0396D39203}"/>
              </a:ext>
            </a:extLst>
          </p:cNvPr>
          <p:cNvSpPr>
            <a:spLocks noGrp="1"/>
          </p:cNvSpPr>
          <p:nvPr>
            <p:ph type="title"/>
          </p:nvPr>
        </p:nvSpPr>
        <p:spPr>
          <a:xfrm>
            <a:off x="158750" y="128079"/>
            <a:ext cx="5937250" cy="1187450"/>
          </a:xfrm>
        </p:spPr>
        <p:txBody>
          <a:bodyPr>
            <a:noAutofit/>
          </a:bodyPr>
          <a:lstStyle/>
          <a:p>
            <a:pPr>
              <a:defRPr/>
            </a:pPr>
            <a:r>
              <a:rPr lang="en-GB" sz="3600" dirty="0"/>
              <a:t>Events are a Tourism experience </a:t>
            </a:r>
          </a:p>
        </p:txBody>
      </p:sp>
      <p:sp>
        <p:nvSpPr>
          <p:cNvPr id="19459" name="Content Placeholder 2">
            <a:extLst>
              <a:ext uri="{FF2B5EF4-FFF2-40B4-BE49-F238E27FC236}">
                <a16:creationId xmlns:a16="http://schemas.microsoft.com/office/drawing/2014/main" id="{8D07B659-48E8-B2F1-7693-B490B7E7C0EB}"/>
              </a:ext>
            </a:extLst>
          </p:cNvPr>
          <p:cNvSpPr>
            <a:spLocks noGrp="1" noChangeArrowheads="1"/>
          </p:cNvSpPr>
          <p:nvPr>
            <p:ph idx="1"/>
          </p:nvPr>
        </p:nvSpPr>
        <p:spPr>
          <a:xfrm>
            <a:off x="550013" y="1417408"/>
            <a:ext cx="7775575" cy="5041900"/>
          </a:xfrm>
        </p:spPr>
        <p:txBody>
          <a:bodyPr/>
          <a:lstStyle/>
          <a:p>
            <a:r>
              <a:rPr lang="en-GB" altLang="en-US" sz="2400" dirty="0"/>
              <a:t>Events come in all shapes and sizes- they can be large scale events or small events, private events or public events. </a:t>
            </a:r>
          </a:p>
          <a:p>
            <a:r>
              <a:rPr lang="en-GB" altLang="en-US" sz="2400" dirty="0"/>
              <a:t>Event tourism can bring a lot of money into the host community, making it a valuable contributor to the tourism economy.</a:t>
            </a:r>
          </a:p>
          <a:p>
            <a:r>
              <a:rPr lang="en-GB" altLang="en-US" sz="2400" dirty="0"/>
              <a:t>Business events</a:t>
            </a:r>
          </a:p>
          <a:p>
            <a:r>
              <a:rPr lang="en-GB" altLang="en-US" sz="2400" dirty="0"/>
              <a:t>Sporting events</a:t>
            </a:r>
          </a:p>
          <a:p>
            <a:r>
              <a:rPr lang="en-GB" altLang="en-US" sz="2400" dirty="0"/>
              <a:t>Recreation events</a:t>
            </a:r>
          </a:p>
          <a:p>
            <a:r>
              <a:rPr lang="en-GB" altLang="en-US" sz="2400" dirty="0"/>
              <a:t>Conferences</a:t>
            </a:r>
          </a:p>
          <a:p>
            <a:r>
              <a:rPr lang="en-GB" altLang="en-US" sz="2400" b="1" dirty="0"/>
              <a:t>Think of an event you may have gone to as a tourist? </a:t>
            </a:r>
          </a:p>
          <a:p>
            <a:endParaRPr lang="en-GB" altLang="en-US" dirty="0"/>
          </a:p>
        </p:txBody>
      </p:sp>
      <p:pic>
        <p:nvPicPr>
          <p:cNvPr id="6" name="Picture 5">
            <a:extLst>
              <a:ext uri="{FF2B5EF4-FFF2-40B4-BE49-F238E27FC236}">
                <a16:creationId xmlns:a16="http://schemas.microsoft.com/office/drawing/2014/main" id="{C6C9D784-CAAE-3BDC-FEAF-8D959D0F89D9}"/>
              </a:ext>
            </a:extLst>
          </p:cNvPr>
          <p:cNvPicPr>
            <a:picLocks noChangeAspect="1"/>
          </p:cNvPicPr>
          <p:nvPr/>
        </p:nvPicPr>
        <p:blipFill>
          <a:blip r:embed="rId3"/>
          <a:stretch>
            <a:fillRect/>
          </a:stretch>
        </p:blipFill>
        <p:spPr>
          <a:xfrm>
            <a:off x="8869145" y="1697429"/>
            <a:ext cx="2772842" cy="361517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4037-8E90-A2AA-A651-C103D000B79D}"/>
              </a:ext>
            </a:extLst>
          </p:cNvPr>
          <p:cNvSpPr>
            <a:spLocks noGrp="1"/>
          </p:cNvSpPr>
          <p:nvPr>
            <p:ph type="title"/>
          </p:nvPr>
        </p:nvSpPr>
        <p:spPr>
          <a:xfrm>
            <a:off x="386499" y="165935"/>
            <a:ext cx="5937250" cy="1187450"/>
          </a:xfrm>
        </p:spPr>
        <p:txBody>
          <a:bodyPr>
            <a:normAutofit fontScale="90000"/>
          </a:bodyPr>
          <a:lstStyle/>
          <a:p>
            <a:pPr>
              <a:defRPr/>
            </a:pPr>
            <a:r>
              <a:rPr lang="en-GB" dirty="0"/>
              <a:t>Events and Tourism .</a:t>
            </a:r>
            <a:br>
              <a:rPr lang="en-GB" dirty="0"/>
            </a:br>
            <a:endParaRPr lang="en-GB" dirty="0"/>
          </a:p>
        </p:txBody>
      </p:sp>
      <p:sp>
        <p:nvSpPr>
          <p:cNvPr id="20483" name="Content Placeholder 2">
            <a:extLst>
              <a:ext uri="{FF2B5EF4-FFF2-40B4-BE49-F238E27FC236}">
                <a16:creationId xmlns:a16="http://schemas.microsoft.com/office/drawing/2014/main" id="{6B1D0CD7-F31D-8FA5-5155-80C9DE43D228}"/>
              </a:ext>
            </a:extLst>
          </p:cNvPr>
          <p:cNvSpPr>
            <a:spLocks noGrp="1" noChangeArrowheads="1"/>
          </p:cNvSpPr>
          <p:nvPr>
            <p:ph idx="1"/>
          </p:nvPr>
        </p:nvSpPr>
        <p:spPr>
          <a:xfrm>
            <a:off x="89965" y="1001764"/>
            <a:ext cx="7993062" cy="4769862"/>
          </a:xfrm>
        </p:spPr>
        <p:txBody>
          <a:bodyPr>
            <a:normAutofit/>
          </a:bodyPr>
          <a:lstStyle/>
          <a:p>
            <a:r>
              <a:rPr lang="en-GB" altLang="en-US" sz="2400" dirty="0"/>
              <a:t>Consider how </a:t>
            </a:r>
            <a:r>
              <a:rPr lang="en-GB" altLang="en-US" sz="2400" b="1" dirty="0"/>
              <a:t>festivals</a:t>
            </a:r>
            <a:r>
              <a:rPr lang="en-GB" altLang="en-US" sz="2400" dirty="0"/>
              <a:t> can meet different objectives for a destination, such as a catalyst for development, a tourist attraction or enhancing the image of the area (</a:t>
            </a:r>
            <a:r>
              <a:rPr lang="en-GB" altLang="en-US" sz="2400" dirty="0" err="1"/>
              <a:t>Luonila</a:t>
            </a:r>
            <a:r>
              <a:rPr lang="en-GB" altLang="en-US" sz="2400" dirty="0"/>
              <a:t> and Johannsson, 2015).</a:t>
            </a:r>
          </a:p>
          <a:p>
            <a:r>
              <a:rPr lang="en-GB" altLang="en-US" sz="2400" dirty="0"/>
              <a:t>It is common for festivals to be instituted for all three objectives </a:t>
            </a:r>
          </a:p>
          <a:p>
            <a:r>
              <a:rPr lang="en-GB" altLang="en-US" sz="2400" dirty="0"/>
              <a:t>Cities see them as a </a:t>
            </a:r>
            <a:r>
              <a:rPr lang="en-GB" altLang="en-US" sz="2400" b="1" dirty="0"/>
              <a:t>catalyst to enhance their image </a:t>
            </a:r>
            <a:r>
              <a:rPr lang="en-GB" altLang="en-US" sz="2400" dirty="0"/>
              <a:t>as a place to live and work, drawing in other businesses.</a:t>
            </a:r>
          </a:p>
          <a:p>
            <a:r>
              <a:rPr lang="en-GB" altLang="en-US" sz="2400" dirty="0"/>
              <a:t>Some festivals have a long history at a particular location and thus become an important tourist attraction at the destination.</a:t>
            </a:r>
          </a:p>
          <a:p>
            <a:r>
              <a:rPr lang="en-GB" altLang="en-US" sz="2400" dirty="0"/>
              <a:t>E.g. </a:t>
            </a:r>
            <a:r>
              <a:rPr lang="en-GB" altLang="en-US" sz="2400" b="1" dirty="0"/>
              <a:t>Hideout Festival – Croatia</a:t>
            </a:r>
          </a:p>
          <a:p>
            <a:endParaRPr lang="en-GB" altLang="en-US" sz="2400" dirty="0"/>
          </a:p>
          <a:p>
            <a:pPr marL="0" indent="0">
              <a:buNone/>
            </a:pPr>
            <a:endParaRPr lang="en-GB" altLang="en-US" sz="2000" dirty="0"/>
          </a:p>
        </p:txBody>
      </p:sp>
      <p:pic>
        <p:nvPicPr>
          <p:cNvPr id="21508" name="Picture 3" descr="A picture containing person, crowd&#10;&#10;Description automatically generated">
            <a:extLst>
              <a:ext uri="{FF2B5EF4-FFF2-40B4-BE49-F238E27FC236}">
                <a16:creationId xmlns:a16="http://schemas.microsoft.com/office/drawing/2014/main" id="{9483481A-3262-A8DC-2C65-33C7B5D5C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039" y="2731552"/>
            <a:ext cx="3928996" cy="2694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0E47-2CF1-0C11-A2E0-15F8F0F23AF1}"/>
              </a:ext>
            </a:extLst>
          </p:cNvPr>
          <p:cNvSpPr>
            <a:spLocks noGrp="1"/>
          </p:cNvSpPr>
          <p:nvPr>
            <p:ph type="title"/>
          </p:nvPr>
        </p:nvSpPr>
        <p:spPr>
          <a:xfrm>
            <a:off x="357558" y="166082"/>
            <a:ext cx="11476881" cy="719197"/>
          </a:xfrm>
        </p:spPr>
        <p:txBody>
          <a:bodyPr>
            <a:normAutofit fontScale="90000"/>
          </a:bodyPr>
          <a:lstStyle/>
          <a:p>
            <a:pPr>
              <a:defRPr/>
            </a:pPr>
            <a:br>
              <a:rPr lang="en-GB" dirty="0"/>
            </a:br>
            <a:r>
              <a:rPr lang="en-GB" sz="4000" b="1" dirty="0"/>
              <a:t>Events, Festivals &amp; Exhibitions and Domestic Tourism</a:t>
            </a:r>
            <a:br>
              <a:rPr lang="en-GB" sz="4000" b="1" dirty="0"/>
            </a:br>
            <a:endParaRPr lang="en-GB" b="1" dirty="0"/>
          </a:p>
        </p:txBody>
      </p:sp>
      <p:sp>
        <p:nvSpPr>
          <p:cNvPr id="19459" name="Content Placeholder 2">
            <a:extLst>
              <a:ext uri="{FF2B5EF4-FFF2-40B4-BE49-F238E27FC236}">
                <a16:creationId xmlns:a16="http://schemas.microsoft.com/office/drawing/2014/main" id="{4863EFF2-FEDB-C2E5-551B-BD7B9CBA7444}"/>
              </a:ext>
            </a:extLst>
          </p:cNvPr>
          <p:cNvSpPr>
            <a:spLocks noGrp="1" noChangeArrowheads="1"/>
          </p:cNvSpPr>
          <p:nvPr>
            <p:ph idx="1"/>
          </p:nvPr>
        </p:nvSpPr>
        <p:spPr>
          <a:xfrm>
            <a:off x="152447" y="838685"/>
            <a:ext cx="11746401" cy="5258028"/>
          </a:xfrm>
        </p:spPr>
        <p:txBody>
          <a:bodyPr>
            <a:noAutofit/>
          </a:bodyPr>
          <a:lstStyle/>
          <a:p>
            <a:pPr>
              <a:lnSpc>
                <a:spcPct val="150000"/>
              </a:lnSpc>
            </a:pPr>
            <a:r>
              <a:rPr lang="en-GB" sz="2200" dirty="0"/>
              <a:t>VisitBritain forecasts 38.7 million inbound visits and £32.5 billion spend in 2024</a:t>
            </a:r>
            <a:endParaRPr lang="en-GB" altLang="en-US" sz="2200" dirty="0"/>
          </a:p>
          <a:p>
            <a:pPr>
              <a:lnSpc>
                <a:spcPct val="150000"/>
              </a:lnSpc>
            </a:pPr>
            <a:r>
              <a:rPr lang="en-GB" altLang="en-US" sz="2200" dirty="0"/>
              <a:t>Great Britain Tourism Survey (GBTS) results published 2023 show that Brits spent a total of £5.3 billion overall on </a:t>
            </a:r>
            <a:r>
              <a:rPr lang="en-GB" altLang="en-US" sz="2200" b="1" dirty="0"/>
              <a:t>domestic overnight tourism trips</a:t>
            </a:r>
            <a:r>
              <a:rPr lang="en-GB" altLang="en-US" sz="2200" dirty="0"/>
              <a:t> in England which involved events, festivals &amp; exhibitions, spend £5.2 billion.</a:t>
            </a:r>
          </a:p>
          <a:p>
            <a:pPr>
              <a:lnSpc>
                <a:spcPct val="150000"/>
              </a:lnSpc>
            </a:pPr>
            <a:r>
              <a:rPr lang="en-GB" altLang="en-US" sz="2200" b="1" dirty="0"/>
              <a:t>65-million-day visits </a:t>
            </a:r>
            <a:r>
              <a:rPr lang="en-GB" altLang="en-US" sz="2200" dirty="0"/>
              <a:t>which involved events, festivals &amp; exhibitions, 5% of all tourism day visits in England, with an associated spend of nearly £3.6 billion.</a:t>
            </a:r>
          </a:p>
          <a:p>
            <a:pPr>
              <a:lnSpc>
                <a:spcPct val="150000"/>
              </a:lnSpc>
            </a:pPr>
            <a:r>
              <a:rPr lang="en-GB" altLang="en-US" sz="2200" dirty="0"/>
              <a:t> This type of tourist activity is estimated at: </a:t>
            </a:r>
            <a:r>
              <a:rPr lang="en-GB" altLang="en-US" sz="2200" b="1" dirty="0"/>
              <a:t>£1.5Bn</a:t>
            </a:r>
            <a:r>
              <a:rPr lang="en-GB" altLang="en-US" sz="2200" dirty="0"/>
              <a:t> for attending the theatre among domestic visitors</a:t>
            </a:r>
          </a:p>
          <a:p>
            <a:pPr>
              <a:lnSpc>
                <a:spcPct val="150000"/>
              </a:lnSpc>
            </a:pPr>
            <a:r>
              <a:rPr lang="en-GB" altLang="en-US" sz="2200" b="1" dirty="0"/>
              <a:t>£2.8Bn </a:t>
            </a:r>
            <a:r>
              <a:rPr lang="en-GB" altLang="en-US" sz="2200" dirty="0"/>
              <a:t>for attending live music/ some other festival, etc. among domestic visitor. (Visitbritain.org).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1B2B-DAE8-7C32-25A7-FF37B0B90A9E}"/>
              </a:ext>
            </a:extLst>
          </p:cNvPr>
          <p:cNvSpPr>
            <a:spLocks noGrp="1"/>
          </p:cNvSpPr>
          <p:nvPr>
            <p:ph type="title"/>
          </p:nvPr>
        </p:nvSpPr>
        <p:spPr>
          <a:xfrm>
            <a:off x="116986" y="66904"/>
            <a:ext cx="8579993" cy="1187450"/>
          </a:xfrm>
        </p:spPr>
        <p:txBody>
          <a:bodyPr>
            <a:normAutofit fontScale="90000"/>
          </a:bodyPr>
          <a:lstStyle/>
          <a:p>
            <a:pPr>
              <a:defRPr/>
            </a:pPr>
            <a:r>
              <a:rPr lang="en-GB" sz="4000" b="1" dirty="0"/>
              <a:t>Events, Festivals &amp; Exhibitions Activities trips</a:t>
            </a:r>
            <a:br>
              <a:rPr lang="en-GB" dirty="0"/>
            </a:br>
            <a:endParaRPr lang="en-GB" dirty="0"/>
          </a:p>
        </p:txBody>
      </p:sp>
      <p:sp>
        <p:nvSpPr>
          <p:cNvPr id="23555" name="Content Placeholder 2">
            <a:extLst>
              <a:ext uri="{FF2B5EF4-FFF2-40B4-BE49-F238E27FC236}">
                <a16:creationId xmlns:a16="http://schemas.microsoft.com/office/drawing/2014/main" id="{56F2CB6F-71D5-FC13-0A10-699D1FB18488}"/>
              </a:ext>
            </a:extLst>
          </p:cNvPr>
          <p:cNvSpPr>
            <a:spLocks noGrp="1" noChangeArrowheads="1"/>
          </p:cNvSpPr>
          <p:nvPr>
            <p:ph idx="1"/>
          </p:nvPr>
        </p:nvSpPr>
        <p:spPr>
          <a:xfrm>
            <a:off x="116986" y="938261"/>
            <a:ext cx="11958028" cy="5283135"/>
          </a:xfrm>
        </p:spPr>
        <p:txBody>
          <a:bodyPr>
            <a:noAutofit/>
          </a:bodyPr>
          <a:lstStyle/>
          <a:p>
            <a:pPr>
              <a:lnSpc>
                <a:spcPct val="100000"/>
              </a:lnSpc>
            </a:pPr>
            <a:r>
              <a:rPr lang="en-GB" altLang="en-US" sz="2400" dirty="0"/>
              <a:t>In the report by Vistitbritain.org domestic trips involving Events, Festivals &amp; Exhibitions, defined as those where respondents said that they </a:t>
            </a:r>
            <a:r>
              <a:rPr lang="en-GB" altLang="en-US" sz="2400" b="1" dirty="0"/>
              <a:t>took part </a:t>
            </a:r>
            <a:r>
              <a:rPr lang="en-GB" altLang="en-US" sz="2400" dirty="0"/>
              <a:t>in at least one of the following activities during their overnight or day trip:</a:t>
            </a:r>
          </a:p>
          <a:p>
            <a:pPr>
              <a:lnSpc>
                <a:spcPct val="100000"/>
              </a:lnSpc>
            </a:pPr>
            <a:r>
              <a:rPr lang="en-GB" altLang="en-US" sz="2400" dirty="0"/>
              <a:t>A music festival (e.g., Glastonbury)</a:t>
            </a:r>
          </a:p>
          <a:p>
            <a:pPr>
              <a:lnSpc>
                <a:spcPct val="100000"/>
              </a:lnSpc>
            </a:pPr>
            <a:r>
              <a:rPr lang="en-GB" altLang="en-US" sz="2400" dirty="0"/>
              <a:t>Another arts\cultural festival (e.g., a book festival)</a:t>
            </a:r>
          </a:p>
          <a:p>
            <a:pPr>
              <a:lnSpc>
                <a:spcPct val="100000"/>
              </a:lnSpc>
            </a:pPr>
            <a:r>
              <a:rPr lang="en-GB" altLang="en-US" sz="2400" dirty="0"/>
              <a:t>Attending an outdoor fair\ exhibition\show (e.g. gardening or agricultural show)</a:t>
            </a:r>
          </a:p>
          <a:p>
            <a:pPr>
              <a:lnSpc>
                <a:spcPct val="100000"/>
              </a:lnSpc>
            </a:pPr>
            <a:r>
              <a:rPr lang="en-GB" altLang="en-US" sz="2400" dirty="0"/>
              <a:t>An indoor exhibition such as Ideal Home, a motor show or holiday exhibition</a:t>
            </a:r>
          </a:p>
          <a:p>
            <a:pPr>
              <a:lnSpc>
                <a:spcPct val="100000"/>
              </a:lnSpc>
            </a:pPr>
            <a:r>
              <a:rPr lang="en-GB" altLang="en-US" sz="2400" dirty="0"/>
              <a:t>Attending a food\local produce event (e.g., food festival, farmers market)</a:t>
            </a:r>
          </a:p>
          <a:p>
            <a:pPr>
              <a:lnSpc>
                <a:spcPct val="100000"/>
              </a:lnSpc>
            </a:pPr>
            <a:r>
              <a:rPr lang="en-GB" altLang="en-US" sz="2400" dirty="0"/>
              <a:t>A live music concert</a:t>
            </a:r>
          </a:p>
          <a:p>
            <a:pPr>
              <a:lnSpc>
                <a:spcPct val="100000"/>
              </a:lnSpc>
            </a:pPr>
            <a:r>
              <a:rPr lang="en-GB" altLang="en-US" sz="2400" dirty="0"/>
              <a:t>Other arts\cultural event\show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7899-8E8E-4EE6-5DA5-47FE48A9C7BD}"/>
              </a:ext>
            </a:extLst>
          </p:cNvPr>
          <p:cNvSpPr>
            <a:spLocks noGrp="1"/>
          </p:cNvSpPr>
          <p:nvPr>
            <p:ph type="ctrTitle"/>
          </p:nvPr>
        </p:nvSpPr>
        <p:spPr>
          <a:xfrm>
            <a:off x="8842248" y="1481328"/>
            <a:ext cx="2926080" cy="2468880"/>
          </a:xfrm>
        </p:spPr>
        <p:txBody>
          <a:bodyPr>
            <a:normAutofit/>
          </a:bodyPr>
          <a:lstStyle/>
          <a:p>
            <a:pPr algn="l"/>
            <a:br>
              <a:rPr lang="en-GB" sz="4000" dirty="0"/>
            </a:br>
            <a:r>
              <a:rPr lang="en-GB" sz="4800" dirty="0"/>
              <a:t>Impacts on Tourism</a:t>
            </a:r>
            <a:endParaRPr lang="en-GB" sz="4000" dirty="0"/>
          </a:p>
        </p:txBody>
      </p:sp>
      <p:sp>
        <p:nvSpPr>
          <p:cNvPr id="3" name="Subtitle 2">
            <a:extLst>
              <a:ext uri="{FF2B5EF4-FFF2-40B4-BE49-F238E27FC236}">
                <a16:creationId xmlns:a16="http://schemas.microsoft.com/office/drawing/2014/main" id="{2A7C152A-5009-898D-403C-A5209BA2442F}"/>
              </a:ext>
            </a:extLst>
          </p:cNvPr>
          <p:cNvSpPr>
            <a:spLocks noGrp="1"/>
          </p:cNvSpPr>
          <p:nvPr>
            <p:ph type="subTitle" idx="1"/>
          </p:nvPr>
        </p:nvSpPr>
        <p:spPr>
          <a:xfrm>
            <a:off x="8842248" y="4078224"/>
            <a:ext cx="2926080" cy="1307592"/>
          </a:xfrm>
        </p:spPr>
        <p:txBody>
          <a:bodyPr>
            <a:normAutofit/>
          </a:bodyPr>
          <a:lstStyle/>
          <a:p>
            <a:pPr algn="l"/>
            <a:r>
              <a:rPr lang="en-GB" sz="3200" dirty="0"/>
              <a:t>Week 2</a:t>
            </a:r>
          </a:p>
        </p:txBody>
      </p:sp>
      <p:pic>
        <p:nvPicPr>
          <p:cNvPr id="8" name="Picture 7">
            <a:extLst>
              <a:ext uri="{FF2B5EF4-FFF2-40B4-BE49-F238E27FC236}">
                <a16:creationId xmlns:a16="http://schemas.microsoft.com/office/drawing/2014/main" id="{62AFD7F8-EB34-A314-7890-CEACF056205B}"/>
              </a:ext>
            </a:extLst>
          </p:cNvPr>
          <p:cNvPicPr>
            <a:picLocks noChangeAspect="1"/>
          </p:cNvPicPr>
          <p:nvPr/>
        </p:nvPicPr>
        <p:blipFill rotWithShape="1">
          <a:blip r:embed="rId2"/>
          <a:srcRect l="2658" r="10906"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122518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0ACCC-A884-B31F-BB03-67329FD8B147}"/>
              </a:ext>
            </a:extLst>
          </p:cNvPr>
          <p:cNvSpPr>
            <a:spLocks noGrp="1"/>
          </p:cNvSpPr>
          <p:nvPr>
            <p:ph type="title"/>
          </p:nvPr>
        </p:nvSpPr>
        <p:spPr>
          <a:xfrm>
            <a:off x="76200" y="18255"/>
            <a:ext cx="10515600" cy="1325563"/>
          </a:xfrm>
        </p:spPr>
        <p:txBody>
          <a:bodyPr/>
          <a:lstStyle/>
          <a:p>
            <a:r>
              <a:rPr lang="en-GB" dirty="0"/>
              <a:t>Today</a:t>
            </a:r>
          </a:p>
        </p:txBody>
      </p:sp>
      <p:sp>
        <p:nvSpPr>
          <p:cNvPr id="3" name="Content Placeholder 2">
            <a:extLst>
              <a:ext uri="{FF2B5EF4-FFF2-40B4-BE49-F238E27FC236}">
                <a16:creationId xmlns:a16="http://schemas.microsoft.com/office/drawing/2014/main" id="{80521B5E-6B57-C1E5-CC74-464AB3C4ECC5}"/>
              </a:ext>
            </a:extLst>
          </p:cNvPr>
          <p:cNvSpPr>
            <a:spLocks noGrp="1"/>
          </p:cNvSpPr>
          <p:nvPr>
            <p:ph idx="1"/>
          </p:nvPr>
        </p:nvSpPr>
        <p:spPr>
          <a:xfrm>
            <a:off x="893618" y="1253331"/>
            <a:ext cx="6262255" cy="4351338"/>
          </a:xfrm>
        </p:spPr>
        <p:txBody>
          <a:bodyPr>
            <a:normAutofit/>
          </a:bodyPr>
          <a:lstStyle/>
          <a:p>
            <a:r>
              <a:rPr lang="en-GB" sz="2800" dirty="0"/>
              <a:t>Events as a tourism experience – culture, heritage , EXPO’s</a:t>
            </a:r>
          </a:p>
          <a:p>
            <a:r>
              <a:rPr lang="en-GB" dirty="0"/>
              <a:t>UK Tourism Geography / Regions and its influence on Tourism   Development.</a:t>
            </a:r>
          </a:p>
          <a:p>
            <a:r>
              <a:rPr lang="en-GB" dirty="0"/>
              <a:t> Tourism events and Demand (Tourist Motivations / Participation  / Engagement)</a:t>
            </a:r>
          </a:p>
          <a:p>
            <a:r>
              <a:rPr lang="en-GB" dirty="0"/>
              <a:t>Provision and access, motivators and barriers, perceptions, demographic factors, and industry trends </a:t>
            </a:r>
          </a:p>
          <a:p>
            <a:endParaRPr lang="en-GB" dirty="0"/>
          </a:p>
        </p:txBody>
      </p:sp>
      <p:pic>
        <p:nvPicPr>
          <p:cNvPr id="4" name="Picture 3">
            <a:extLst>
              <a:ext uri="{FF2B5EF4-FFF2-40B4-BE49-F238E27FC236}">
                <a16:creationId xmlns:a16="http://schemas.microsoft.com/office/drawing/2014/main" id="{2FF5CA31-8B5F-EA75-4B2E-269E7F3DA3E6}"/>
              </a:ext>
            </a:extLst>
          </p:cNvPr>
          <p:cNvPicPr>
            <a:picLocks noChangeAspect="1"/>
          </p:cNvPicPr>
          <p:nvPr/>
        </p:nvPicPr>
        <p:blipFill>
          <a:blip r:embed="rId2"/>
          <a:stretch>
            <a:fillRect/>
          </a:stretch>
        </p:blipFill>
        <p:spPr>
          <a:xfrm>
            <a:off x="7484906" y="2616170"/>
            <a:ext cx="4121253" cy="2950720"/>
          </a:xfrm>
          <a:prstGeom prst="rect">
            <a:avLst/>
          </a:prstGeom>
        </p:spPr>
      </p:pic>
    </p:spTree>
    <p:extLst>
      <p:ext uri="{BB962C8B-B14F-4D97-AF65-F5344CB8AC3E}">
        <p14:creationId xmlns:p14="http://schemas.microsoft.com/office/powerpoint/2010/main" val="3261633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7613902" y="961510"/>
            <a:ext cx="2425448" cy="4745785"/>
          </a:xfrm>
        </p:spPr>
        <p:txBody>
          <a:bodyPr anchor="ctr">
            <a:normAutofit/>
          </a:bodyPr>
          <a:lstStyle/>
          <a:p>
            <a:r>
              <a:rPr lang="en-GB" sz="2900" b="1"/>
              <a:t>With an eye for every budget, three traveller's visit vacation rentals around the globe and share their expert tips and tricks in this reality series.</a:t>
            </a:r>
            <a:endParaRPr lang="en-US" sz="2900" b="1"/>
          </a:p>
        </p:txBody>
      </p:sp>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1481327" y="77365"/>
            <a:ext cx="5176735" cy="2137264"/>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636205" y="2214629"/>
            <a:ext cx="6499777" cy="3720127"/>
          </a:xfrm>
          <a:prstGeom prst="rect">
            <a:avLst/>
          </a:prstGeom>
        </p:spPr>
      </p:pic>
    </p:spTree>
    <p:extLst>
      <p:ext uri="{BB962C8B-B14F-4D97-AF65-F5344CB8AC3E}">
        <p14:creationId xmlns:p14="http://schemas.microsoft.com/office/powerpoint/2010/main" val="32334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4037-8E90-A2AA-A651-C103D000B79D}"/>
              </a:ext>
            </a:extLst>
          </p:cNvPr>
          <p:cNvSpPr>
            <a:spLocks noGrp="1"/>
          </p:cNvSpPr>
          <p:nvPr>
            <p:ph type="title"/>
          </p:nvPr>
        </p:nvSpPr>
        <p:spPr>
          <a:xfrm>
            <a:off x="386499" y="165935"/>
            <a:ext cx="5937250" cy="1187450"/>
          </a:xfrm>
        </p:spPr>
        <p:txBody>
          <a:bodyPr>
            <a:normAutofit fontScale="90000"/>
          </a:bodyPr>
          <a:lstStyle/>
          <a:p>
            <a:pPr>
              <a:defRPr/>
            </a:pPr>
            <a:r>
              <a:rPr lang="en-GB" dirty="0"/>
              <a:t>Events and Tourism .</a:t>
            </a:r>
            <a:br>
              <a:rPr lang="en-GB" dirty="0"/>
            </a:br>
            <a:endParaRPr lang="en-GB" dirty="0"/>
          </a:p>
        </p:txBody>
      </p:sp>
      <p:sp>
        <p:nvSpPr>
          <p:cNvPr id="20483" name="Content Placeholder 2">
            <a:extLst>
              <a:ext uri="{FF2B5EF4-FFF2-40B4-BE49-F238E27FC236}">
                <a16:creationId xmlns:a16="http://schemas.microsoft.com/office/drawing/2014/main" id="{6B1D0CD7-F31D-8FA5-5155-80C9DE43D228}"/>
              </a:ext>
            </a:extLst>
          </p:cNvPr>
          <p:cNvSpPr>
            <a:spLocks noGrp="1" noChangeArrowheads="1"/>
          </p:cNvSpPr>
          <p:nvPr>
            <p:ph idx="1"/>
          </p:nvPr>
        </p:nvSpPr>
        <p:spPr>
          <a:xfrm>
            <a:off x="89965" y="1353384"/>
            <a:ext cx="7993062" cy="4418241"/>
          </a:xfrm>
        </p:spPr>
        <p:txBody>
          <a:bodyPr>
            <a:normAutofit/>
          </a:bodyPr>
          <a:lstStyle/>
          <a:p>
            <a:r>
              <a:rPr lang="en-GB" altLang="en-US" sz="2200" dirty="0"/>
              <a:t>Consider how </a:t>
            </a:r>
            <a:r>
              <a:rPr lang="en-GB" altLang="en-US" sz="2200" b="1" dirty="0"/>
              <a:t>festivals</a:t>
            </a:r>
            <a:r>
              <a:rPr lang="en-GB" altLang="en-US" sz="2200" dirty="0"/>
              <a:t> can meet different objectives for a destination, such as a catalyst for development, a tourist attraction or enhancing the image of the area (</a:t>
            </a:r>
            <a:r>
              <a:rPr lang="en-GB" altLang="en-US" sz="2200" dirty="0" err="1"/>
              <a:t>Luonila</a:t>
            </a:r>
            <a:r>
              <a:rPr lang="en-GB" altLang="en-US" sz="2200" dirty="0"/>
              <a:t> and Johannsson, 2015).</a:t>
            </a:r>
          </a:p>
          <a:p>
            <a:r>
              <a:rPr lang="en-GB" altLang="en-US" sz="2200" dirty="0"/>
              <a:t>It is common for festivals to be instituted for all three objectives </a:t>
            </a:r>
          </a:p>
          <a:p>
            <a:r>
              <a:rPr lang="en-GB" altLang="en-US" sz="2200" dirty="0"/>
              <a:t>Cities see them as a </a:t>
            </a:r>
            <a:r>
              <a:rPr lang="en-GB" altLang="en-US" sz="2200" b="1" dirty="0"/>
              <a:t>catalyst to enhance their image </a:t>
            </a:r>
            <a:r>
              <a:rPr lang="en-GB" altLang="en-US" sz="2200" dirty="0"/>
              <a:t>as a place to live and work, drawing in other businesses.</a:t>
            </a:r>
          </a:p>
          <a:p>
            <a:r>
              <a:rPr lang="en-GB" altLang="en-US" sz="2200" dirty="0"/>
              <a:t>Some festivals have a long history at a particular location and thus become an important tourist attraction at the destination</a:t>
            </a:r>
            <a:r>
              <a:rPr lang="en-GB" altLang="en-US" sz="2000" dirty="0"/>
              <a:t>.</a:t>
            </a:r>
          </a:p>
          <a:p>
            <a:r>
              <a:rPr lang="en-GB" altLang="en-US" sz="2000" dirty="0"/>
              <a:t>E.g. </a:t>
            </a:r>
            <a:r>
              <a:rPr lang="en-GB" altLang="en-US" sz="2000" b="1" dirty="0"/>
              <a:t>Hideout Festival – Croatia</a:t>
            </a:r>
          </a:p>
          <a:p>
            <a:endParaRPr lang="en-GB" altLang="en-US" sz="2000" dirty="0"/>
          </a:p>
          <a:p>
            <a:pPr marL="0" indent="0">
              <a:buNone/>
            </a:pPr>
            <a:endParaRPr lang="en-GB" altLang="en-US" sz="2000" dirty="0"/>
          </a:p>
        </p:txBody>
      </p:sp>
      <p:pic>
        <p:nvPicPr>
          <p:cNvPr id="21508" name="Picture 3" descr="A picture containing person, crowd&#10;&#10;Description automatically generated">
            <a:extLst>
              <a:ext uri="{FF2B5EF4-FFF2-40B4-BE49-F238E27FC236}">
                <a16:creationId xmlns:a16="http://schemas.microsoft.com/office/drawing/2014/main" id="{9483481A-3262-A8DC-2C65-33C7B5D5C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039" y="3648781"/>
            <a:ext cx="3928996" cy="1777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84CF-8478-0B0B-356A-9CCEDC46958B}"/>
              </a:ext>
            </a:extLst>
          </p:cNvPr>
          <p:cNvSpPr>
            <a:spLocks noGrp="1"/>
          </p:cNvSpPr>
          <p:nvPr>
            <p:ph type="title"/>
          </p:nvPr>
        </p:nvSpPr>
        <p:spPr>
          <a:xfrm>
            <a:off x="309760" y="236047"/>
            <a:ext cx="5937250" cy="1187450"/>
          </a:xfrm>
        </p:spPr>
        <p:txBody>
          <a:bodyPr>
            <a:normAutofit fontScale="90000"/>
          </a:bodyPr>
          <a:lstStyle/>
          <a:p>
            <a:pPr>
              <a:defRPr/>
            </a:pPr>
            <a:r>
              <a:rPr lang="en-GB" sz="4000" dirty="0"/>
              <a:t>Tourism and Events – historical link</a:t>
            </a:r>
            <a:br>
              <a:rPr lang="en-GB" dirty="0"/>
            </a:br>
            <a:endParaRPr lang="en-GB" dirty="0"/>
          </a:p>
        </p:txBody>
      </p:sp>
      <p:sp>
        <p:nvSpPr>
          <p:cNvPr id="21507" name="Content Placeholder 2">
            <a:extLst>
              <a:ext uri="{FF2B5EF4-FFF2-40B4-BE49-F238E27FC236}">
                <a16:creationId xmlns:a16="http://schemas.microsoft.com/office/drawing/2014/main" id="{CB411E22-CE15-E372-9FF7-C1D868AFC5F1}"/>
              </a:ext>
            </a:extLst>
          </p:cNvPr>
          <p:cNvSpPr>
            <a:spLocks noGrp="1" noChangeArrowheads="1"/>
          </p:cNvSpPr>
          <p:nvPr>
            <p:ph idx="1"/>
          </p:nvPr>
        </p:nvSpPr>
        <p:spPr>
          <a:xfrm>
            <a:off x="1676646" y="1087472"/>
            <a:ext cx="6409414" cy="4999668"/>
          </a:xfrm>
        </p:spPr>
        <p:txBody>
          <a:bodyPr>
            <a:normAutofit/>
          </a:bodyPr>
          <a:lstStyle/>
          <a:p>
            <a:r>
              <a:rPr lang="en-GB" altLang="en-US" sz="2400" dirty="0"/>
              <a:t>World Expos’ Shanghai history for 170 years highest attendance rate, with 73.5 million visitors</a:t>
            </a:r>
          </a:p>
          <a:p>
            <a:r>
              <a:rPr lang="en-GB" altLang="en-US" sz="2400" dirty="0"/>
              <a:t>How often do World Expos happen? every five years</a:t>
            </a:r>
          </a:p>
          <a:p>
            <a:r>
              <a:rPr lang="en-GB" altLang="en-US" sz="2400" dirty="0"/>
              <a:t>The first World Expo – the Great Exhibition – took place in London in 1851.</a:t>
            </a:r>
          </a:p>
          <a:p>
            <a:r>
              <a:rPr lang="en-GB" sz="2400" dirty="0"/>
              <a:t>A World Expo is an event that brings together people and innovations from around the world</a:t>
            </a:r>
            <a:br>
              <a:rPr lang="en-GB" sz="2400" dirty="0"/>
            </a:br>
            <a:r>
              <a:rPr lang="en-GB" sz="2400" dirty="0"/>
              <a:t>in an effort to address issues facing humankind on a global scale</a:t>
            </a:r>
            <a:r>
              <a:rPr lang="en-GB" sz="3200" dirty="0"/>
              <a:t>.</a:t>
            </a:r>
            <a:endParaRPr lang="en-GB" altLang="en-US" dirty="0"/>
          </a:p>
          <a:p>
            <a:endParaRPr lang="en-GB" altLang="en-US" sz="2400" dirty="0"/>
          </a:p>
        </p:txBody>
      </p:sp>
      <p:pic>
        <p:nvPicPr>
          <p:cNvPr id="3" name="Picture 2">
            <a:extLst>
              <a:ext uri="{FF2B5EF4-FFF2-40B4-BE49-F238E27FC236}">
                <a16:creationId xmlns:a16="http://schemas.microsoft.com/office/drawing/2014/main" id="{BE91021F-208B-42B8-B855-8973246D63AC}"/>
              </a:ext>
            </a:extLst>
          </p:cNvPr>
          <p:cNvPicPr>
            <a:picLocks noChangeAspect="1"/>
          </p:cNvPicPr>
          <p:nvPr/>
        </p:nvPicPr>
        <p:blipFill>
          <a:blip r:embed="rId2"/>
          <a:stretch>
            <a:fillRect/>
          </a:stretch>
        </p:blipFill>
        <p:spPr>
          <a:xfrm>
            <a:off x="8219361" y="2354726"/>
            <a:ext cx="3409043" cy="19305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440A-679E-47F7-63B2-1714E7B9A153}"/>
              </a:ext>
            </a:extLst>
          </p:cNvPr>
          <p:cNvSpPr>
            <a:spLocks noGrp="1"/>
          </p:cNvSpPr>
          <p:nvPr>
            <p:ph type="title"/>
          </p:nvPr>
        </p:nvSpPr>
        <p:spPr>
          <a:xfrm>
            <a:off x="3127375" y="188913"/>
            <a:ext cx="5937250" cy="1187450"/>
          </a:xfrm>
        </p:spPr>
        <p:txBody>
          <a:bodyPr>
            <a:normAutofit fontScale="90000"/>
          </a:bodyPr>
          <a:lstStyle/>
          <a:p>
            <a:pPr>
              <a:defRPr/>
            </a:pPr>
            <a:r>
              <a:rPr lang="en-GB" dirty="0"/>
              <a:t>History of World Expo Cities - timeline 1851 - 2020</a:t>
            </a:r>
          </a:p>
        </p:txBody>
      </p:sp>
      <p:pic>
        <p:nvPicPr>
          <p:cNvPr id="4" name="Online Media 3" title="History of World Expo Cities - timeline 1851 - 2020">
            <a:hlinkClick r:id="" action="ppaction://media"/>
            <a:extLst>
              <a:ext uri="{FF2B5EF4-FFF2-40B4-BE49-F238E27FC236}">
                <a16:creationId xmlns:a16="http://schemas.microsoft.com/office/drawing/2014/main" id="{3D4BD687-E7A0-21F8-6706-CB5549D1A08B}"/>
              </a:ext>
            </a:extLst>
          </p:cNvPr>
          <p:cNvPicPr>
            <a:picLocks noGrp="1" noRot="1" noChangeAspect="1"/>
          </p:cNvPicPr>
          <p:nvPr>
            <p:ph idx="1"/>
            <a:videoFile r:link="rId1"/>
          </p:nvPr>
        </p:nvPicPr>
        <p:blipFill>
          <a:blip r:embed="rId3"/>
          <a:stretch>
            <a:fillRect/>
          </a:stretch>
        </p:blipFill>
        <p:spPr>
          <a:xfrm>
            <a:off x="3354388" y="2176463"/>
            <a:ext cx="5489575" cy="308768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CF79-53D9-6EE5-23B8-87DDC601D391}"/>
              </a:ext>
            </a:extLst>
          </p:cNvPr>
          <p:cNvSpPr>
            <a:spLocks noGrp="1"/>
          </p:cNvSpPr>
          <p:nvPr>
            <p:ph type="title"/>
          </p:nvPr>
        </p:nvSpPr>
        <p:spPr>
          <a:xfrm>
            <a:off x="0" y="0"/>
            <a:ext cx="10515600" cy="872455"/>
          </a:xfrm>
        </p:spPr>
        <p:txBody>
          <a:bodyPr>
            <a:normAutofit/>
          </a:bodyPr>
          <a:lstStyle/>
          <a:p>
            <a:r>
              <a:rPr lang="en-GB" sz="3600" b="1" i="0" dirty="0">
                <a:solidFill>
                  <a:srgbClr val="001D35"/>
                </a:solidFill>
                <a:effectLst/>
                <a:highlight>
                  <a:srgbClr val="FFFFFF"/>
                </a:highlight>
              </a:rPr>
              <a:t>Osaka, Japan</a:t>
            </a:r>
            <a:endParaRPr lang="en-GB" sz="3600" b="1" dirty="0"/>
          </a:p>
        </p:txBody>
      </p:sp>
      <p:sp>
        <p:nvSpPr>
          <p:cNvPr id="3" name="Content Placeholder 2">
            <a:extLst>
              <a:ext uri="{FF2B5EF4-FFF2-40B4-BE49-F238E27FC236}">
                <a16:creationId xmlns:a16="http://schemas.microsoft.com/office/drawing/2014/main" id="{A1E6B1A5-1C89-5A70-8008-4405054ED590}"/>
              </a:ext>
            </a:extLst>
          </p:cNvPr>
          <p:cNvSpPr>
            <a:spLocks noGrp="1"/>
          </p:cNvSpPr>
          <p:nvPr>
            <p:ph idx="1"/>
          </p:nvPr>
        </p:nvSpPr>
        <p:spPr>
          <a:xfrm>
            <a:off x="141914" y="1087394"/>
            <a:ext cx="7729027" cy="5164550"/>
          </a:xfrm>
        </p:spPr>
        <p:txBody>
          <a:bodyPr>
            <a:normAutofit fontScale="62500" lnSpcReduction="20000"/>
          </a:bodyPr>
          <a:lstStyle/>
          <a:p>
            <a:pPr>
              <a:lnSpc>
                <a:spcPct val="120000"/>
              </a:lnSpc>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next World Expo,  2025, will take place in Osaka, Japan from April 13 to October 13, 2025. </a:t>
            </a:r>
          </a:p>
          <a:p>
            <a:pPr>
              <a:lnSpc>
                <a:spcPct val="120000"/>
              </a:lnSpc>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theme of the expo is "Designing Future Society for Our Lives" and it will focus on addressing challenges like climate change and health.</a:t>
            </a:r>
          </a:p>
          <a:p>
            <a:pPr algn="l" fontAlgn="ctr">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It will be the third time Osaka hosts a World Expo and the sixth time Japan hosts one. </a:t>
            </a:r>
          </a:p>
          <a:p>
            <a:pPr algn="l" fontAlgn="ctr">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expo is expected to attract over 28 million visitors. </a:t>
            </a:r>
          </a:p>
          <a:p>
            <a:pPr algn="l" fontAlgn="ctr">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More than 150 countries and 25 international organisations are expected to participate. </a:t>
            </a:r>
          </a:p>
          <a:p>
            <a:pPr algn="l">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subthemes of the expo are Saving Lives, Empowering Lives, and Connecting Lives. </a:t>
            </a:r>
          </a:p>
          <a:p>
            <a:pPr algn="l">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Osaka-Kansai is a popular destination for tourists due to its natural, cultural, and historical features. The region is also known for its advanced technologies, including those that will help achieve Society 5.0.</a:t>
            </a:r>
          </a:p>
          <a:p>
            <a:pPr marL="0" indent="0">
              <a:buNone/>
            </a:pPr>
            <a:endParaRPr lang="en-GB" dirty="0"/>
          </a:p>
        </p:txBody>
      </p:sp>
      <p:pic>
        <p:nvPicPr>
          <p:cNvPr id="4" name="Picture 3">
            <a:extLst>
              <a:ext uri="{FF2B5EF4-FFF2-40B4-BE49-F238E27FC236}">
                <a16:creationId xmlns:a16="http://schemas.microsoft.com/office/drawing/2014/main" id="{AB3FB1C4-426F-1DCD-748E-1F2403C5F674}"/>
              </a:ext>
            </a:extLst>
          </p:cNvPr>
          <p:cNvPicPr>
            <a:picLocks noChangeAspect="1"/>
          </p:cNvPicPr>
          <p:nvPr/>
        </p:nvPicPr>
        <p:blipFill>
          <a:blip r:embed="rId2"/>
          <a:stretch>
            <a:fillRect/>
          </a:stretch>
        </p:blipFill>
        <p:spPr>
          <a:xfrm>
            <a:off x="7870941" y="1493323"/>
            <a:ext cx="4113539" cy="2919286"/>
          </a:xfrm>
          <a:prstGeom prst="rect">
            <a:avLst/>
          </a:prstGeom>
        </p:spPr>
      </p:pic>
    </p:spTree>
    <p:extLst>
      <p:ext uri="{BB962C8B-B14F-4D97-AF65-F5344CB8AC3E}">
        <p14:creationId xmlns:p14="http://schemas.microsoft.com/office/powerpoint/2010/main" val="159018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68E23-FC44-99F8-AA76-1EE6D7295C9A}"/>
              </a:ext>
            </a:extLst>
          </p:cNvPr>
          <p:cNvSpPr>
            <a:spLocks noGrp="1"/>
          </p:cNvSpPr>
          <p:nvPr>
            <p:ph type="title"/>
          </p:nvPr>
        </p:nvSpPr>
        <p:spPr>
          <a:xfrm>
            <a:off x="0" y="0"/>
            <a:ext cx="10515600" cy="1325563"/>
          </a:xfrm>
        </p:spPr>
        <p:txBody>
          <a:bodyPr>
            <a:normAutofit/>
          </a:bodyPr>
          <a:lstStyle/>
          <a:p>
            <a:r>
              <a:rPr lang="en-GB" sz="4000" dirty="0"/>
              <a:t>Ticket price</a:t>
            </a:r>
          </a:p>
        </p:txBody>
      </p:sp>
      <p:pic>
        <p:nvPicPr>
          <p:cNvPr id="4" name="Online Media 3" title="Fly-through video - EXPO 2025 Osaka, Kansai, Japan">
            <a:hlinkClick r:id="" action="ppaction://media"/>
            <a:extLst>
              <a:ext uri="{FF2B5EF4-FFF2-40B4-BE49-F238E27FC236}">
                <a16:creationId xmlns:a16="http://schemas.microsoft.com/office/drawing/2014/main" id="{5B3CB229-4CD7-28F8-7EF9-DB31DD5593C8}"/>
              </a:ext>
            </a:extLst>
          </p:cNvPr>
          <p:cNvPicPr>
            <a:picLocks noGrp="1" noRot="1" noChangeAspect="1"/>
          </p:cNvPicPr>
          <p:nvPr>
            <p:ph idx="1"/>
            <a:videoFile r:link="rId1"/>
          </p:nvPr>
        </p:nvPicPr>
        <p:blipFill>
          <a:blip r:embed="rId3"/>
          <a:stretch>
            <a:fillRect/>
          </a:stretch>
        </p:blipFill>
        <p:spPr>
          <a:xfrm>
            <a:off x="4207995" y="1253331"/>
            <a:ext cx="7700963" cy="4351338"/>
          </a:xfrm>
          <a:prstGeom prst="rect">
            <a:avLst/>
          </a:prstGeom>
        </p:spPr>
      </p:pic>
      <p:sp>
        <p:nvSpPr>
          <p:cNvPr id="6" name="TextBox 5">
            <a:extLst>
              <a:ext uri="{FF2B5EF4-FFF2-40B4-BE49-F238E27FC236}">
                <a16:creationId xmlns:a16="http://schemas.microsoft.com/office/drawing/2014/main" id="{91E4C7F4-F43C-090E-7CD4-83DA8ADA347B}"/>
              </a:ext>
            </a:extLst>
          </p:cNvPr>
          <p:cNvSpPr txBox="1"/>
          <p:nvPr/>
        </p:nvSpPr>
        <p:spPr>
          <a:xfrm>
            <a:off x="283042" y="2140614"/>
            <a:ext cx="3693340" cy="3139321"/>
          </a:xfrm>
          <a:prstGeom prst="rect">
            <a:avLst/>
          </a:prstGeom>
          <a:noFill/>
        </p:spPr>
        <p:txBody>
          <a:bodyPr wrap="square">
            <a:spAutoFit/>
          </a:bodyPr>
          <a:lstStyle/>
          <a:p>
            <a:r>
              <a:rPr lang="en-GB" dirty="0"/>
              <a:t>Organizers of the EXPO 2025 Osaka, Kansai, Japan plan to charge 6,000 yen ($44) per adult for admission, up 20 % from its initial estimate</a:t>
            </a:r>
          </a:p>
          <a:p>
            <a:endParaRPr lang="en-GB" dirty="0"/>
          </a:p>
          <a:p>
            <a:r>
              <a:rPr lang="en-GB" dirty="0"/>
              <a:t>The Japan Association for the 2025 World Exposition wants the increase to ensure there are sufficient funds to cover the cost of operating the </a:t>
            </a:r>
            <a:r>
              <a:rPr lang="en-GB" b="1" dirty="0"/>
              <a:t>six-month event</a:t>
            </a:r>
            <a:r>
              <a:rPr lang="en-GB" dirty="0"/>
              <a:t> if visitor numbers do not reach the envisaged target.</a:t>
            </a:r>
          </a:p>
        </p:txBody>
      </p:sp>
      <p:sp>
        <p:nvSpPr>
          <p:cNvPr id="5" name="TextBox 4">
            <a:extLst>
              <a:ext uri="{FF2B5EF4-FFF2-40B4-BE49-F238E27FC236}">
                <a16:creationId xmlns:a16="http://schemas.microsoft.com/office/drawing/2014/main" id="{6F0B33E2-5BC7-4892-B8C7-250D5A8F0DA4}"/>
              </a:ext>
            </a:extLst>
          </p:cNvPr>
          <p:cNvSpPr txBox="1"/>
          <p:nvPr/>
        </p:nvSpPr>
        <p:spPr>
          <a:xfrm>
            <a:off x="118238" y="1325563"/>
            <a:ext cx="6204096" cy="646331"/>
          </a:xfrm>
          <a:prstGeom prst="rect">
            <a:avLst/>
          </a:prstGeom>
          <a:noFill/>
        </p:spPr>
        <p:txBody>
          <a:bodyPr wrap="square">
            <a:spAutoFit/>
          </a:bodyPr>
          <a:lstStyle/>
          <a:p>
            <a:r>
              <a:rPr lang="en-GB" dirty="0">
                <a:hlinkClick r:id="rId4"/>
              </a:rPr>
              <a:t>https://www.expo2025.or.jp/en/</a:t>
            </a:r>
            <a:endParaRPr lang="en-GB" dirty="0"/>
          </a:p>
          <a:p>
            <a:endParaRPr lang="en-GB" dirty="0"/>
          </a:p>
        </p:txBody>
      </p:sp>
    </p:spTree>
    <p:extLst>
      <p:ext uri="{BB962C8B-B14F-4D97-AF65-F5344CB8AC3E}">
        <p14:creationId xmlns:p14="http://schemas.microsoft.com/office/powerpoint/2010/main" val="23829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0E47-2CF1-0C11-A2E0-15F8F0F23AF1}"/>
              </a:ext>
            </a:extLst>
          </p:cNvPr>
          <p:cNvSpPr>
            <a:spLocks noGrp="1"/>
          </p:cNvSpPr>
          <p:nvPr>
            <p:ph type="title"/>
          </p:nvPr>
        </p:nvSpPr>
        <p:spPr>
          <a:xfrm>
            <a:off x="357559" y="166082"/>
            <a:ext cx="11546680" cy="646087"/>
          </a:xfrm>
        </p:spPr>
        <p:txBody>
          <a:bodyPr>
            <a:normAutofit fontScale="90000"/>
          </a:bodyPr>
          <a:lstStyle/>
          <a:p>
            <a:pPr>
              <a:defRPr/>
            </a:pPr>
            <a:br>
              <a:rPr lang="en-GB" dirty="0"/>
            </a:br>
            <a:r>
              <a:rPr lang="en-GB" sz="4000" b="1" dirty="0"/>
              <a:t>Events, Festivals &amp; Exhibitions and Domestic Tourism</a:t>
            </a:r>
            <a:br>
              <a:rPr lang="en-GB" sz="4000" b="1" dirty="0"/>
            </a:br>
            <a:endParaRPr lang="en-GB" b="1" dirty="0"/>
          </a:p>
        </p:txBody>
      </p:sp>
      <p:sp>
        <p:nvSpPr>
          <p:cNvPr id="19459" name="Content Placeholder 2">
            <a:extLst>
              <a:ext uri="{FF2B5EF4-FFF2-40B4-BE49-F238E27FC236}">
                <a16:creationId xmlns:a16="http://schemas.microsoft.com/office/drawing/2014/main" id="{4863EFF2-FEDB-C2E5-551B-BD7B9CBA7444}"/>
              </a:ext>
            </a:extLst>
          </p:cNvPr>
          <p:cNvSpPr>
            <a:spLocks noGrp="1" noChangeArrowheads="1"/>
          </p:cNvSpPr>
          <p:nvPr>
            <p:ph idx="1"/>
          </p:nvPr>
        </p:nvSpPr>
        <p:spPr>
          <a:xfrm>
            <a:off x="130629" y="812169"/>
            <a:ext cx="11981951" cy="5583263"/>
          </a:xfrm>
        </p:spPr>
        <p:txBody>
          <a:bodyPr>
            <a:normAutofit/>
          </a:bodyPr>
          <a:lstStyle/>
          <a:p>
            <a:pPr>
              <a:lnSpc>
                <a:spcPct val="100000"/>
              </a:lnSpc>
            </a:pPr>
            <a:r>
              <a:rPr lang="en-GB" altLang="en-US" sz="2100" dirty="0"/>
              <a:t>The </a:t>
            </a:r>
            <a:r>
              <a:rPr lang="en-GB" altLang="en-US" sz="2100" b="1" dirty="0"/>
              <a:t>2024 Great Britain tourism data shows </a:t>
            </a:r>
            <a:r>
              <a:rPr lang="en-GB" altLang="en-US" sz="2100" dirty="0"/>
              <a:t>a decrease in the volume of domestic day and overnight trips but a significant increase in spending in both categories, partly due to inflation and a shift to smaller, higher-spending travel parties. For inbound tourism, </a:t>
            </a:r>
            <a:r>
              <a:rPr lang="en-GB" altLang="en-US" sz="2100" b="1" dirty="0"/>
              <a:t>2024 saw a slight recovery </a:t>
            </a:r>
            <a:r>
              <a:rPr lang="en-GB" altLang="en-US" sz="2100" dirty="0"/>
              <a:t>with visits approaching 2019 levels and spending increasing, though the real-terms spend (adjusted for inflation) remained below pre-pandemic levels. </a:t>
            </a:r>
          </a:p>
          <a:p>
            <a:pPr>
              <a:lnSpc>
                <a:spcPct val="150000"/>
              </a:lnSpc>
            </a:pPr>
            <a:r>
              <a:rPr lang="en-GB" sz="2100" b="1" dirty="0"/>
              <a:t>Domestic Tourism:</a:t>
            </a:r>
          </a:p>
          <a:p>
            <a:pPr>
              <a:lnSpc>
                <a:spcPct val="100000"/>
              </a:lnSpc>
            </a:pPr>
            <a:r>
              <a:rPr lang="en-GB" sz="2100" b="1" dirty="0"/>
              <a:t>Trips:</a:t>
            </a:r>
            <a:r>
              <a:rPr lang="en-GB" sz="2100" dirty="0"/>
              <a:t> There was a noticeable drop in both day visits and overnight trips compared to 2023, with day visits down by 12% and overnight trips by 10%. </a:t>
            </a:r>
          </a:p>
          <a:p>
            <a:pPr>
              <a:lnSpc>
                <a:spcPct val="100000"/>
              </a:lnSpc>
            </a:pPr>
            <a:r>
              <a:rPr lang="en-GB" sz="2100" b="1" dirty="0"/>
              <a:t>Spend:</a:t>
            </a:r>
            <a:r>
              <a:rPr lang="en-GB" sz="2100" dirty="0"/>
              <a:t> In contrast to the volume decrease, total spending for both day and overnight trips increased by 5% in 2024. </a:t>
            </a:r>
          </a:p>
          <a:p>
            <a:pPr>
              <a:lnSpc>
                <a:spcPct val="100000"/>
              </a:lnSpc>
            </a:pPr>
            <a:r>
              <a:rPr lang="en-GB" sz="2100" b="1" dirty="0"/>
              <a:t>Reasons for increased spend:</a:t>
            </a:r>
            <a:r>
              <a:rPr lang="en-GB" sz="2100" dirty="0"/>
              <a:t> Inflation outpaced general price increases, and smaller party sizes, including more solo and child-free </a:t>
            </a:r>
            <a:r>
              <a:rPr lang="en-GB" sz="2100" dirty="0" err="1"/>
              <a:t>travelers</a:t>
            </a:r>
            <a:r>
              <a:rPr lang="en-GB" sz="2100" dirty="0"/>
              <a:t>, tended to spend more on activities like dining, shopping, and spa days. </a:t>
            </a:r>
          </a:p>
          <a:p>
            <a:pPr>
              <a:lnSpc>
                <a:spcPct val="150000"/>
              </a:lnSpc>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E08F0-624A-7AEB-C946-9C24F772F97C}"/>
              </a:ext>
            </a:extLst>
          </p:cNvPr>
          <p:cNvSpPr>
            <a:spLocks noGrp="1"/>
          </p:cNvSpPr>
          <p:nvPr>
            <p:ph type="title"/>
          </p:nvPr>
        </p:nvSpPr>
        <p:spPr>
          <a:xfrm>
            <a:off x="84786" y="0"/>
            <a:ext cx="10515600" cy="1325563"/>
          </a:xfrm>
        </p:spPr>
        <p:txBody>
          <a:bodyPr/>
          <a:lstStyle/>
          <a:p>
            <a:r>
              <a:rPr lang="en-GB" b="1" dirty="0"/>
              <a:t>Inbound Tourism (overseas visitors to the UK) </a:t>
            </a:r>
          </a:p>
        </p:txBody>
      </p:sp>
      <p:sp>
        <p:nvSpPr>
          <p:cNvPr id="3" name="Content Placeholder 2">
            <a:extLst>
              <a:ext uri="{FF2B5EF4-FFF2-40B4-BE49-F238E27FC236}">
                <a16:creationId xmlns:a16="http://schemas.microsoft.com/office/drawing/2014/main" id="{D7388893-A2D3-4301-F719-692737E4B269}"/>
              </a:ext>
            </a:extLst>
          </p:cNvPr>
          <p:cNvSpPr>
            <a:spLocks noGrp="1"/>
          </p:cNvSpPr>
          <p:nvPr>
            <p:ph idx="1"/>
          </p:nvPr>
        </p:nvSpPr>
        <p:spPr>
          <a:xfrm>
            <a:off x="0" y="1072210"/>
            <a:ext cx="10515600" cy="4351338"/>
          </a:xfrm>
        </p:spPr>
        <p:txBody>
          <a:bodyPr>
            <a:normAutofit lnSpcReduction="10000"/>
          </a:bodyPr>
          <a:lstStyle/>
          <a:p>
            <a:r>
              <a:rPr lang="en-GB" b="1" dirty="0"/>
              <a:t>Visits:</a:t>
            </a:r>
            <a:r>
              <a:rPr lang="en-GB" dirty="0"/>
              <a:t> </a:t>
            </a:r>
          </a:p>
          <a:p>
            <a:r>
              <a:rPr lang="en-GB" dirty="0"/>
              <a:t>There were an estimated 42.6 million visits to the UK, which was below 2019 (pre-COVID) levels but a significant increase compared to 2023.</a:t>
            </a:r>
          </a:p>
          <a:p>
            <a:r>
              <a:rPr lang="en-GB" b="1" dirty="0"/>
              <a:t>Spend:</a:t>
            </a:r>
            <a:r>
              <a:rPr lang="en-GB" dirty="0"/>
              <a:t> </a:t>
            </a:r>
          </a:p>
          <a:p>
            <a:r>
              <a:rPr lang="en-GB" dirty="0"/>
              <a:t>In nominal terms (before inflation), visitor spending was up significantly from both 2023 and 2019.</a:t>
            </a:r>
          </a:p>
          <a:p>
            <a:r>
              <a:rPr lang="en-GB" b="1" dirty="0"/>
              <a:t>Real-terms spend:</a:t>
            </a:r>
            <a:r>
              <a:rPr lang="en-GB" dirty="0"/>
              <a:t> </a:t>
            </a:r>
          </a:p>
          <a:p>
            <a:r>
              <a:rPr lang="en-GB" dirty="0"/>
              <a:t>When adjusted for inflation, spending was up from 2023 but still slightly below 2019 levels.</a:t>
            </a:r>
          </a:p>
          <a:p>
            <a:endParaRPr lang="en-GB" dirty="0"/>
          </a:p>
        </p:txBody>
      </p:sp>
    </p:spTree>
    <p:extLst>
      <p:ext uri="{BB962C8B-B14F-4D97-AF65-F5344CB8AC3E}">
        <p14:creationId xmlns:p14="http://schemas.microsoft.com/office/powerpoint/2010/main" val="1482445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74F609-7E3F-3044-D0D2-765EE6D99D5D}"/>
              </a:ext>
            </a:extLst>
          </p:cNvPr>
          <p:cNvPicPr>
            <a:picLocks noChangeAspect="1"/>
          </p:cNvPicPr>
          <p:nvPr/>
        </p:nvPicPr>
        <p:blipFill>
          <a:blip r:embed="rId2"/>
          <a:stretch>
            <a:fillRect/>
          </a:stretch>
        </p:blipFill>
        <p:spPr>
          <a:xfrm>
            <a:off x="7508383" y="86565"/>
            <a:ext cx="4683617" cy="1797338"/>
          </a:xfrm>
          <a:prstGeom prst="rect">
            <a:avLst/>
          </a:prstGeom>
        </p:spPr>
      </p:pic>
      <p:sp>
        <p:nvSpPr>
          <p:cNvPr id="2" name="Title 1">
            <a:extLst>
              <a:ext uri="{FF2B5EF4-FFF2-40B4-BE49-F238E27FC236}">
                <a16:creationId xmlns:a16="http://schemas.microsoft.com/office/drawing/2014/main" id="{04706838-B1D3-C042-DB13-BF367A132269}"/>
              </a:ext>
            </a:extLst>
          </p:cNvPr>
          <p:cNvSpPr>
            <a:spLocks noGrp="1"/>
          </p:cNvSpPr>
          <p:nvPr>
            <p:ph type="title"/>
          </p:nvPr>
        </p:nvSpPr>
        <p:spPr>
          <a:xfrm>
            <a:off x="104104" y="0"/>
            <a:ext cx="10515600" cy="1045112"/>
          </a:xfrm>
        </p:spPr>
        <p:txBody>
          <a:bodyPr>
            <a:normAutofit fontScale="90000"/>
          </a:bodyPr>
          <a:lstStyle/>
          <a:p>
            <a:r>
              <a:rPr lang="en-GB" b="1" dirty="0"/>
              <a:t>Travel trends: 2024</a:t>
            </a:r>
            <a:br>
              <a:rPr lang="en-GB" b="1" dirty="0"/>
            </a:br>
            <a:endParaRPr lang="en-GB" b="1" dirty="0"/>
          </a:p>
        </p:txBody>
      </p:sp>
      <p:sp>
        <p:nvSpPr>
          <p:cNvPr id="3" name="Content Placeholder 2">
            <a:extLst>
              <a:ext uri="{FF2B5EF4-FFF2-40B4-BE49-F238E27FC236}">
                <a16:creationId xmlns:a16="http://schemas.microsoft.com/office/drawing/2014/main" id="{882F9069-6AAA-BFD0-FCE0-4823B72FECC2}"/>
              </a:ext>
            </a:extLst>
          </p:cNvPr>
          <p:cNvSpPr>
            <a:spLocks noGrp="1"/>
          </p:cNvSpPr>
          <p:nvPr>
            <p:ph idx="1"/>
          </p:nvPr>
        </p:nvSpPr>
        <p:spPr>
          <a:xfrm>
            <a:off x="0" y="743799"/>
            <a:ext cx="9775065" cy="5025936"/>
          </a:xfrm>
        </p:spPr>
        <p:txBody>
          <a:bodyPr>
            <a:normAutofit fontScale="92500" lnSpcReduction="10000"/>
          </a:bodyPr>
          <a:lstStyle/>
          <a:p>
            <a:pPr>
              <a:lnSpc>
                <a:spcPct val="110000"/>
              </a:lnSpc>
            </a:pPr>
            <a:r>
              <a:rPr lang="en-GB" dirty="0"/>
              <a:t>Overseas residents made an estimated 42.6 million visits</a:t>
            </a:r>
          </a:p>
          <a:p>
            <a:pPr marL="0" indent="0">
              <a:lnSpc>
                <a:spcPct val="110000"/>
              </a:lnSpc>
              <a:buNone/>
            </a:pPr>
            <a:r>
              <a:rPr lang="en-GB" dirty="0"/>
              <a:t> to the UK in 2024 and spent an estimated £32.5 billion.</a:t>
            </a:r>
          </a:p>
          <a:p>
            <a:pPr>
              <a:lnSpc>
                <a:spcPct val="110000"/>
              </a:lnSpc>
            </a:pPr>
            <a:r>
              <a:rPr lang="en-GB" dirty="0"/>
              <a:t>UK residents made an estimated 94.6 million visits abroad in 2024 and spent an estimated £78.6 billion.</a:t>
            </a:r>
          </a:p>
          <a:p>
            <a:pPr>
              <a:lnSpc>
                <a:spcPct val="110000"/>
              </a:lnSpc>
            </a:pPr>
            <a:r>
              <a:rPr lang="en-GB" dirty="0"/>
              <a:t>The greatest number of estimated visits to Great Britain (GB) in 2024 were made by residents of the United States (5.6 million visits), followed by residents of France (3.6 million visits) and Germany (3.3 million visits).</a:t>
            </a:r>
          </a:p>
          <a:p>
            <a:pPr>
              <a:lnSpc>
                <a:spcPct val="110000"/>
              </a:lnSpc>
            </a:pPr>
            <a:r>
              <a:rPr lang="en-GB" dirty="0"/>
              <a:t>Spain was estimated to be the most visited country by residents of GB in 2024 (17.8 million visits), followed by France (9.3 million visits) and Italy (4.8 million visits).</a:t>
            </a:r>
          </a:p>
          <a:p>
            <a:endParaRPr lang="en-GB" dirty="0"/>
          </a:p>
        </p:txBody>
      </p:sp>
      <p:sp>
        <p:nvSpPr>
          <p:cNvPr id="5" name="TextBox 4">
            <a:extLst>
              <a:ext uri="{FF2B5EF4-FFF2-40B4-BE49-F238E27FC236}">
                <a16:creationId xmlns:a16="http://schemas.microsoft.com/office/drawing/2014/main" id="{97641DAE-6802-B98D-4BD0-5290CDD2D9D5}"/>
              </a:ext>
            </a:extLst>
          </p:cNvPr>
          <p:cNvSpPr txBox="1"/>
          <p:nvPr/>
        </p:nvSpPr>
        <p:spPr>
          <a:xfrm>
            <a:off x="8886423" y="5400403"/>
            <a:ext cx="3008290" cy="369332"/>
          </a:xfrm>
          <a:prstGeom prst="rect">
            <a:avLst/>
          </a:prstGeom>
          <a:noFill/>
        </p:spPr>
        <p:txBody>
          <a:bodyPr wrap="square">
            <a:spAutoFit/>
          </a:bodyPr>
          <a:lstStyle/>
          <a:p>
            <a:r>
              <a:rPr lang="en-GB" dirty="0"/>
              <a:t>https://www.ons.gov.uk/</a:t>
            </a:r>
          </a:p>
        </p:txBody>
      </p:sp>
    </p:spTree>
    <p:extLst>
      <p:ext uri="{BB962C8B-B14F-4D97-AF65-F5344CB8AC3E}">
        <p14:creationId xmlns:p14="http://schemas.microsoft.com/office/powerpoint/2010/main" val="2963420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1B2B-DAE8-7C32-25A7-FF37B0B90A9E}"/>
              </a:ext>
            </a:extLst>
          </p:cNvPr>
          <p:cNvSpPr>
            <a:spLocks noGrp="1"/>
          </p:cNvSpPr>
          <p:nvPr>
            <p:ph type="title"/>
          </p:nvPr>
        </p:nvSpPr>
        <p:spPr>
          <a:xfrm>
            <a:off x="116986" y="66904"/>
            <a:ext cx="8579993" cy="1187450"/>
          </a:xfrm>
        </p:spPr>
        <p:txBody>
          <a:bodyPr>
            <a:normAutofit fontScale="90000"/>
          </a:bodyPr>
          <a:lstStyle/>
          <a:p>
            <a:pPr>
              <a:defRPr/>
            </a:pPr>
            <a:r>
              <a:rPr lang="en-GB" sz="4000" dirty="0"/>
              <a:t>Events, Festivals &amp; Exhibitions Activities trips</a:t>
            </a:r>
            <a:br>
              <a:rPr lang="en-GB" dirty="0"/>
            </a:br>
            <a:endParaRPr lang="en-GB" dirty="0"/>
          </a:p>
        </p:txBody>
      </p:sp>
      <p:sp>
        <p:nvSpPr>
          <p:cNvPr id="23555" name="Content Placeholder 2">
            <a:extLst>
              <a:ext uri="{FF2B5EF4-FFF2-40B4-BE49-F238E27FC236}">
                <a16:creationId xmlns:a16="http://schemas.microsoft.com/office/drawing/2014/main" id="{56F2CB6F-71D5-FC13-0A10-699D1FB18488}"/>
              </a:ext>
            </a:extLst>
          </p:cNvPr>
          <p:cNvSpPr>
            <a:spLocks noGrp="1" noChangeArrowheads="1"/>
          </p:cNvSpPr>
          <p:nvPr>
            <p:ph idx="1"/>
          </p:nvPr>
        </p:nvSpPr>
        <p:spPr>
          <a:xfrm>
            <a:off x="116986" y="938261"/>
            <a:ext cx="11958028" cy="5283135"/>
          </a:xfrm>
        </p:spPr>
        <p:txBody>
          <a:bodyPr>
            <a:noAutofit/>
          </a:bodyPr>
          <a:lstStyle/>
          <a:p>
            <a:pPr>
              <a:lnSpc>
                <a:spcPct val="100000"/>
              </a:lnSpc>
            </a:pPr>
            <a:r>
              <a:rPr lang="en-GB" altLang="en-US" sz="2400" dirty="0"/>
              <a:t>In the report by Vistitbritain.org domestic trips involving Events, Festivals &amp; Exhibitions, defined as those where respondents said that they took part in at least one of the following activities during their overnight or day trip:</a:t>
            </a:r>
          </a:p>
          <a:p>
            <a:pPr>
              <a:lnSpc>
                <a:spcPct val="100000"/>
              </a:lnSpc>
            </a:pPr>
            <a:r>
              <a:rPr lang="en-GB" altLang="en-US" sz="2400" dirty="0"/>
              <a:t>A music festival (e.g., Glastonbury)</a:t>
            </a:r>
          </a:p>
          <a:p>
            <a:pPr>
              <a:lnSpc>
                <a:spcPct val="100000"/>
              </a:lnSpc>
            </a:pPr>
            <a:r>
              <a:rPr lang="en-GB" altLang="en-US" sz="2400" dirty="0"/>
              <a:t>Another arts\cultural festival (e.g., a book festival)</a:t>
            </a:r>
          </a:p>
          <a:p>
            <a:pPr>
              <a:lnSpc>
                <a:spcPct val="100000"/>
              </a:lnSpc>
            </a:pPr>
            <a:r>
              <a:rPr lang="en-GB" altLang="en-US" sz="2400" dirty="0"/>
              <a:t>Attending an outdoor fair\ exhibition\show (e.g. gardening or agricultural show)</a:t>
            </a:r>
          </a:p>
          <a:p>
            <a:pPr>
              <a:lnSpc>
                <a:spcPct val="100000"/>
              </a:lnSpc>
            </a:pPr>
            <a:r>
              <a:rPr lang="en-GB" altLang="en-US" sz="2400" dirty="0"/>
              <a:t>An indoor exhibition such as Ideal Home, a motor show or holiday exhibition</a:t>
            </a:r>
          </a:p>
          <a:p>
            <a:pPr>
              <a:lnSpc>
                <a:spcPct val="100000"/>
              </a:lnSpc>
            </a:pPr>
            <a:r>
              <a:rPr lang="en-GB" altLang="en-US" sz="2400" dirty="0"/>
              <a:t>Attending a food\local produce event (e.g., food festival, farmers market)</a:t>
            </a:r>
          </a:p>
          <a:p>
            <a:pPr>
              <a:lnSpc>
                <a:spcPct val="100000"/>
              </a:lnSpc>
            </a:pPr>
            <a:r>
              <a:rPr lang="en-GB" altLang="en-US" sz="2400" dirty="0"/>
              <a:t>A live music concert</a:t>
            </a:r>
          </a:p>
          <a:p>
            <a:pPr>
              <a:lnSpc>
                <a:spcPct val="100000"/>
              </a:lnSpc>
            </a:pPr>
            <a:r>
              <a:rPr lang="en-GB" altLang="en-US" sz="2400" dirty="0"/>
              <a:t>Other arts\cultural event\show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ED22-5DE1-95BE-01EA-BBFF86AF1AE5}"/>
              </a:ext>
            </a:extLst>
          </p:cNvPr>
          <p:cNvSpPr>
            <a:spLocks noGrp="1"/>
          </p:cNvSpPr>
          <p:nvPr>
            <p:ph type="title"/>
          </p:nvPr>
        </p:nvSpPr>
        <p:spPr>
          <a:xfrm>
            <a:off x="0" y="62472"/>
            <a:ext cx="10515600" cy="1135264"/>
          </a:xfrm>
        </p:spPr>
        <p:txBody>
          <a:bodyPr>
            <a:normAutofit fontScale="90000"/>
          </a:bodyPr>
          <a:lstStyle/>
          <a:p>
            <a:br>
              <a:rPr lang="en-GB" b="1" dirty="0"/>
            </a:br>
            <a:br>
              <a:rPr lang="en-GB" sz="4000" b="1" dirty="0"/>
            </a:br>
            <a:r>
              <a:rPr lang="en-GB" sz="4000" b="1" dirty="0"/>
              <a:t>Wales trips - Domestic GB tourism statistics (overnight trips in Wales): 2024</a:t>
            </a:r>
            <a:br>
              <a:rPr lang="en-GB" sz="4000" b="1" dirty="0"/>
            </a:br>
            <a:br>
              <a:rPr lang="en-GB" b="1" dirty="0"/>
            </a:br>
            <a:endParaRPr lang="en-GB" dirty="0"/>
          </a:p>
        </p:txBody>
      </p:sp>
      <p:sp>
        <p:nvSpPr>
          <p:cNvPr id="3" name="Content Placeholder 2">
            <a:extLst>
              <a:ext uri="{FF2B5EF4-FFF2-40B4-BE49-F238E27FC236}">
                <a16:creationId xmlns:a16="http://schemas.microsoft.com/office/drawing/2014/main" id="{CB5B512B-FBC9-2534-C4C5-DA6C24A9A3D1}"/>
              </a:ext>
            </a:extLst>
          </p:cNvPr>
          <p:cNvSpPr>
            <a:spLocks noGrp="1"/>
          </p:cNvSpPr>
          <p:nvPr>
            <p:ph idx="1"/>
          </p:nvPr>
        </p:nvSpPr>
        <p:spPr>
          <a:xfrm>
            <a:off x="84786" y="1197736"/>
            <a:ext cx="10515600" cy="4729721"/>
          </a:xfrm>
        </p:spPr>
        <p:txBody>
          <a:bodyPr>
            <a:normAutofit fontScale="62500" lnSpcReduction="20000"/>
          </a:bodyPr>
          <a:lstStyle/>
          <a:p>
            <a:pPr>
              <a:lnSpc>
                <a:spcPct val="120000"/>
              </a:lnSpc>
            </a:pPr>
            <a:r>
              <a:rPr lang="en-GB" sz="3400" dirty="0"/>
              <a:t>In 2024, GB residents took 7.61 million overnight trips in Wales with 22.30 million nights and £2.24 billion spent during these trips.</a:t>
            </a:r>
          </a:p>
          <a:p>
            <a:pPr>
              <a:lnSpc>
                <a:spcPct val="120000"/>
              </a:lnSpc>
            </a:pPr>
            <a:r>
              <a:rPr lang="en-GB" sz="3400" dirty="0"/>
              <a:t>38% of overnight trips taken in Wales during 2024 were holidays. 34% were visits to friends and relatives (VFR), 7% were for business purposes and 22% were for miscellaneous/other purposes.</a:t>
            </a:r>
          </a:p>
          <a:p>
            <a:pPr>
              <a:lnSpc>
                <a:spcPct val="120000"/>
              </a:lnSpc>
            </a:pPr>
            <a:r>
              <a:rPr lang="en-GB" sz="3400" dirty="0"/>
              <a:t>Approximately 7% of all GB trips included an overnight stay in Wales. The shares of total GB nights and expenditure were also 7%.</a:t>
            </a:r>
          </a:p>
          <a:p>
            <a:pPr>
              <a:lnSpc>
                <a:spcPct val="120000"/>
              </a:lnSpc>
            </a:pPr>
            <a:r>
              <a:rPr lang="en-GB" sz="3400" dirty="0"/>
              <a:t>The average duration of Wales trips in 2024 was 2.9 nights with an average spend of £295 per trip.</a:t>
            </a:r>
          </a:p>
          <a:p>
            <a:pPr>
              <a:lnSpc>
                <a:spcPct val="120000"/>
              </a:lnSpc>
            </a:pPr>
            <a:r>
              <a:rPr lang="en-GB" sz="3400" dirty="0"/>
              <a:t>Compared to 2023, the volume of trips taken in Wales in 2024 was 10% lower, whilst expenditure was 11% higher.(r)</a:t>
            </a:r>
          </a:p>
          <a:p>
            <a:pPr>
              <a:lnSpc>
                <a:spcPct val="120000"/>
              </a:lnSpc>
            </a:pPr>
            <a:r>
              <a:rPr lang="en-GB" sz="3400" dirty="0"/>
              <a:t>Revised on 28 April 2025.</a:t>
            </a:r>
          </a:p>
          <a:p>
            <a:endParaRPr lang="en-GB" dirty="0"/>
          </a:p>
        </p:txBody>
      </p:sp>
      <p:sp>
        <p:nvSpPr>
          <p:cNvPr id="5" name="TextBox 4">
            <a:extLst>
              <a:ext uri="{FF2B5EF4-FFF2-40B4-BE49-F238E27FC236}">
                <a16:creationId xmlns:a16="http://schemas.microsoft.com/office/drawing/2014/main" id="{C527733E-9C9D-E542-9124-5F3B828E763B}"/>
              </a:ext>
            </a:extLst>
          </p:cNvPr>
          <p:cNvSpPr txBox="1"/>
          <p:nvPr/>
        </p:nvSpPr>
        <p:spPr>
          <a:xfrm>
            <a:off x="6848341" y="5131036"/>
            <a:ext cx="5167648" cy="923330"/>
          </a:xfrm>
          <a:prstGeom prst="rect">
            <a:avLst/>
          </a:prstGeom>
          <a:noFill/>
        </p:spPr>
        <p:txBody>
          <a:bodyPr wrap="square">
            <a:spAutoFit/>
          </a:bodyPr>
          <a:lstStyle/>
          <a:p>
            <a:r>
              <a:rPr lang="en-GB" dirty="0">
                <a:hlinkClick r:id="rId2"/>
              </a:rPr>
              <a:t>https://www.gov.wales/domestic-gb-tourism-statistics-overnight-trips-wales-2024-html</a:t>
            </a:r>
            <a:endParaRPr lang="en-GB" dirty="0"/>
          </a:p>
          <a:p>
            <a:endParaRPr lang="en-GB" dirty="0"/>
          </a:p>
        </p:txBody>
      </p:sp>
    </p:spTree>
    <p:extLst>
      <p:ext uri="{BB962C8B-B14F-4D97-AF65-F5344CB8AC3E}">
        <p14:creationId xmlns:p14="http://schemas.microsoft.com/office/powerpoint/2010/main" val="1313826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1376-DC5A-5729-7558-8619DDD11466}"/>
              </a:ext>
            </a:extLst>
          </p:cNvPr>
          <p:cNvSpPr>
            <a:spLocks noGrp="1"/>
          </p:cNvSpPr>
          <p:nvPr>
            <p:ph type="title"/>
          </p:nvPr>
        </p:nvSpPr>
        <p:spPr>
          <a:xfrm>
            <a:off x="282864" y="0"/>
            <a:ext cx="9392421" cy="1330841"/>
          </a:xfrm>
        </p:spPr>
        <p:txBody>
          <a:bodyPr>
            <a:normAutofit/>
          </a:bodyPr>
          <a:lstStyle/>
          <a:p>
            <a:r>
              <a:rPr lang="en-GB" dirty="0"/>
              <a:t>Overview </a:t>
            </a:r>
          </a:p>
        </p:txBody>
      </p:sp>
      <p:sp>
        <p:nvSpPr>
          <p:cNvPr id="3" name="Content Placeholder 2">
            <a:extLst>
              <a:ext uri="{FF2B5EF4-FFF2-40B4-BE49-F238E27FC236}">
                <a16:creationId xmlns:a16="http://schemas.microsoft.com/office/drawing/2014/main" id="{0B8FA36E-F7D1-5881-12BD-BEA004455C3F}"/>
              </a:ext>
            </a:extLst>
          </p:cNvPr>
          <p:cNvSpPr>
            <a:spLocks noGrp="1"/>
          </p:cNvSpPr>
          <p:nvPr>
            <p:ph idx="1"/>
          </p:nvPr>
        </p:nvSpPr>
        <p:spPr>
          <a:xfrm>
            <a:off x="332143" y="1541308"/>
            <a:ext cx="4958966" cy="3917773"/>
          </a:xfrm>
        </p:spPr>
        <p:txBody>
          <a:bodyPr>
            <a:normAutofit/>
          </a:bodyPr>
          <a:lstStyle/>
          <a:p>
            <a:r>
              <a:rPr lang="en-GB" dirty="0"/>
              <a:t>UK Tourism Geography / Regions and its influence on Tourism   Development.</a:t>
            </a:r>
          </a:p>
          <a:p>
            <a:r>
              <a:rPr lang="en-GB" dirty="0"/>
              <a:t>UK Tourism and Demand (Tourist Motivations / Participation  / Engagement).</a:t>
            </a:r>
          </a:p>
          <a:p>
            <a:endParaRPr lang="en-GB" sz="2000" dirty="0"/>
          </a:p>
        </p:txBody>
      </p:sp>
      <p:pic>
        <p:nvPicPr>
          <p:cNvPr id="5" name="Picture 4" descr="A picture containing text, sky, outdoor, sign&#10;&#10;Description automatically generated">
            <a:extLst>
              <a:ext uri="{FF2B5EF4-FFF2-40B4-BE49-F238E27FC236}">
                <a16:creationId xmlns:a16="http://schemas.microsoft.com/office/drawing/2014/main" id="{B6AE12BB-CF29-835C-5008-F8DB21A0D0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63171" y="1643901"/>
            <a:ext cx="4788505" cy="3184355"/>
          </a:xfrm>
          <a:prstGeom prst="rect">
            <a:avLst/>
          </a:prstGeom>
        </p:spPr>
      </p:pic>
    </p:spTree>
    <p:extLst>
      <p:ext uri="{BB962C8B-B14F-4D97-AF65-F5344CB8AC3E}">
        <p14:creationId xmlns:p14="http://schemas.microsoft.com/office/powerpoint/2010/main" val="178101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2E8A-BF25-2CBE-6711-4903F3E5A38B}"/>
              </a:ext>
            </a:extLst>
          </p:cNvPr>
          <p:cNvSpPr>
            <a:spLocks noGrp="1"/>
          </p:cNvSpPr>
          <p:nvPr>
            <p:ph type="title"/>
          </p:nvPr>
        </p:nvSpPr>
        <p:spPr>
          <a:xfrm>
            <a:off x="208779" y="159325"/>
            <a:ext cx="9392421" cy="1330841"/>
          </a:xfrm>
        </p:spPr>
        <p:txBody>
          <a:bodyPr>
            <a:normAutofit/>
          </a:bodyPr>
          <a:lstStyle/>
          <a:p>
            <a:r>
              <a:rPr lang="en-GB" dirty="0"/>
              <a:t>UK Tourism Geography / Regions and its influence on Tourism Development.</a:t>
            </a:r>
          </a:p>
        </p:txBody>
      </p:sp>
      <p:sp>
        <p:nvSpPr>
          <p:cNvPr id="3" name="Content Placeholder 2">
            <a:extLst>
              <a:ext uri="{FF2B5EF4-FFF2-40B4-BE49-F238E27FC236}">
                <a16:creationId xmlns:a16="http://schemas.microsoft.com/office/drawing/2014/main" id="{DF29CAF3-D960-7BCC-EDA3-B1463929A157}"/>
              </a:ext>
            </a:extLst>
          </p:cNvPr>
          <p:cNvSpPr>
            <a:spLocks noGrp="1"/>
          </p:cNvSpPr>
          <p:nvPr>
            <p:ph idx="1"/>
          </p:nvPr>
        </p:nvSpPr>
        <p:spPr>
          <a:xfrm>
            <a:off x="354251" y="1616471"/>
            <a:ext cx="6365115" cy="3917773"/>
          </a:xfrm>
        </p:spPr>
        <p:txBody>
          <a:bodyPr>
            <a:normAutofit/>
          </a:bodyPr>
          <a:lstStyle/>
          <a:p>
            <a:r>
              <a:rPr lang="en-GB" sz="2400" dirty="0"/>
              <a:t>Domestic tourism delivers </a:t>
            </a:r>
            <a:r>
              <a:rPr lang="en-GB" sz="2400" b="1" dirty="0"/>
              <a:t>economic benefits </a:t>
            </a:r>
            <a:r>
              <a:rPr lang="en-GB" sz="2400" dirty="0"/>
              <a:t>to the broader UK economy, as well as to stakeholders within a specific destination.</a:t>
            </a:r>
          </a:p>
          <a:p>
            <a:r>
              <a:rPr lang="en-GB" sz="2400" dirty="0"/>
              <a:t>2018 British residents took 97.4 million overnight trips in England, totalling 296 million nights away from home and expenditure of £19.3bn, with an average trip length of three nights. </a:t>
            </a:r>
          </a:p>
          <a:p>
            <a:r>
              <a:rPr lang="en-GB" sz="2400" dirty="0"/>
              <a:t>2018 overseas visitors made 37.9 million trips to the UK and spent £22.9bn </a:t>
            </a:r>
            <a:r>
              <a:rPr lang="en-GB" sz="2400" i="1" dirty="0"/>
              <a:t>(Hui.L.,et.al.,2021).</a:t>
            </a:r>
          </a:p>
          <a:p>
            <a:endParaRPr lang="en-GB" sz="2000" dirty="0"/>
          </a:p>
        </p:txBody>
      </p:sp>
      <p:pic>
        <p:nvPicPr>
          <p:cNvPr id="4" name="Picture 3">
            <a:extLst>
              <a:ext uri="{FF2B5EF4-FFF2-40B4-BE49-F238E27FC236}">
                <a16:creationId xmlns:a16="http://schemas.microsoft.com/office/drawing/2014/main" id="{B9231E44-B747-A2A2-F36A-902595D68613}"/>
              </a:ext>
            </a:extLst>
          </p:cNvPr>
          <p:cNvPicPr>
            <a:picLocks noChangeAspect="1"/>
          </p:cNvPicPr>
          <p:nvPr/>
        </p:nvPicPr>
        <p:blipFill>
          <a:blip r:embed="rId2"/>
          <a:stretch>
            <a:fillRect/>
          </a:stretch>
        </p:blipFill>
        <p:spPr>
          <a:xfrm>
            <a:off x="7049244" y="1490166"/>
            <a:ext cx="4788505" cy="3591378"/>
          </a:xfrm>
          <a:prstGeom prst="rect">
            <a:avLst/>
          </a:prstGeom>
        </p:spPr>
      </p:pic>
    </p:spTree>
    <p:extLst>
      <p:ext uri="{BB962C8B-B14F-4D97-AF65-F5344CB8AC3E}">
        <p14:creationId xmlns:p14="http://schemas.microsoft.com/office/powerpoint/2010/main" val="1628633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1F79B7A-F23D-F144-01C8-7124A8E257E2}"/>
              </a:ext>
            </a:extLst>
          </p:cNvPr>
          <p:cNvPicPr>
            <a:picLocks noChangeAspect="1"/>
          </p:cNvPicPr>
          <p:nvPr/>
        </p:nvPicPr>
        <p:blipFill>
          <a:blip r:embed="rId2"/>
          <a:stretch>
            <a:fillRect/>
          </a:stretch>
        </p:blipFill>
        <p:spPr>
          <a:xfrm>
            <a:off x="8866908" y="1811482"/>
            <a:ext cx="3167547" cy="3235036"/>
          </a:xfrm>
          <a:prstGeom prst="rect">
            <a:avLst/>
          </a:prstGeom>
        </p:spPr>
      </p:pic>
      <p:sp>
        <p:nvSpPr>
          <p:cNvPr id="2" name="Title 1">
            <a:extLst>
              <a:ext uri="{FF2B5EF4-FFF2-40B4-BE49-F238E27FC236}">
                <a16:creationId xmlns:a16="http://schemas.microsoft.com/office/drawing/2014/main" id="{419213A7-E7F3-3AB2-C0B5-B70C13D065EA}"/>
              </a:ext>
            </a:extLst>
          </p:cNvPr>
          <p:cNvSpPr>
            <a:spLocks noGrp="1"/>
          </p:cNvSpPr>
          <p:nvPr>
            <p:ph type="title"/>
          </p:nvPr>
        </p:nvSpPr>
        <p:spPr>
          <a:xfrm>
            <a:off x="124691" y="101436"/>
            <a:ext cx="10515600" cy="876582"/>
          </a:xfrm>
        </p:spPr>
        <p:txBody>
          <a:bodyPr>
            <a:normAutofit/>
          </a:bodyPr>
          <a:lstStyle/>
          <a:p>
            <a:r>
              <a:rPr lang="en-GB" sz="3600" b="1" dirty="0"/>
              <a:t>Problems of tourism development  </a:t>
            </a:r>
          </a:p>
        </p:txBody>
      </p:sp>
      <p:sp>
        <p:nvSpPr>
          <p:cNvPr id="3" name="Content Placeholder 2">
            <a:extLst>
              <a:ext uri="{FF2B5EF4-FFF2-40B4-BE49-F238E27FC236}">
                <a16:creationId xmlns:a16="http://schemas.microsoft.com/office/drawing/2014/main" id="{59EF7C75-9ABB-F2FA-DFC3-79FC07F8310A}"/>
              </a:ext>
            </a:extLst>
          </p:cNvPr>
          <p:cNvSpPr>
            <a:spLocks noGrp="1"/>
          </p:cNvSpPr>
          <p:nvPr>
            <p:ph idx="1"/>
          </p:nvPr>
        </p:nvSpPr>
        <p:spPr>
          <a:xfrm>
            <a:off x="0" y="1083591"/>
            <a:ext cx="8714769" cy="5604669"/>
          </a:xfrm>
        </p:spPr>
        <p:txBody>
          <a:bodyPr>
            <a:normAutofit/>
          </a:bodyPr>
          <a:lstStyle/>
          <a:p>
            <a:pPr>
              <a:lnSpc>
                <a:spcPct val="120000"/>
              </a:lnSpc>
            </a:pPr>
            <a:r>
              <a:rPr lang="en-GB" sz="2000" dirty="0"/>
              <a:t>The tourism workforce tends to be </a:t>
            </a:r>
            <a:r>
              <a:rPr lang="en-GB" sz="2000" b="1" dirty="0"/>
              <a:t>transient, temporary, low skilled, young and migrant, with EU nationals being an important segment of the labour market.</a:t>
            </a:r>
          </a:p>
          <a:p>
            <a:pPr>
              <a:lnSpc>
                <a:spcPct val="120000"/>
              </a:lnSpc>
            </a:pPr>
            <a:r>
              <a:rPr lang="en-GB" sz="2000" b="1" dirty="0"/>
              <a:t> High labour turnover/low staff retention </a:t>
            </a:r>
            <a:r>
              <a:rPr lang="en-GB" sz="2000" dirty="0"/>
              <a:t>and difficulties in recruitment are a major influence on tourism productivity due to the loss of skilled and experienced workers, and the disincentive to training. </a:t>
            </a:r>
          </a:p>
          <a:p>
            <a:pPr>
              <a:lnSpc>
                <a:spcPct val="120000"/>
              </a:lnSpc>
            </a:pPr>
            <a:r>
              <a:rPr lang="en-GB" sz="2000" dirty="0"/>
              <a:t>The sector faces a </a:t>
            </a:r>
            <a:r>
              <a:rPr lang="en-GB" sz="2000" b="1" dirty="0"/>
              <a:t>potential major skills gap</a:t>
            </a:r>
            <a:r>
              <a:rPr lang="en-GB" sz="2000" dirty="0"/>
              <a:t>, especially due to Brexit .</a:t>
            </a:r>
          </a:p>
          <a:p>
            <a:pPr>
              <a:lnSpc>
                <a:spcPct val="120000"/>
              </a:lnSpc>
            </a:pPr>
            <a:r>
              <a:rPr lang="en-GB" sz="2000" dirty="0"/>
              <a:t>Increased accessibility to data can generate enhance productivity in the long-run; but </a:t>
            </a:r>
            <a:r>
              <a:rPr lang="en-GB" sz="2000" b="1" dirty="0"/>
              <a:t>infrastructural weaknesses are barriers </a:t>
            </a:r>
            <a:r>
              <a:rPr lang="en-GB" sz="2000" dirty="0"/>
              <a:t>to realising these benefits. </a:t>
            </a:r>
          </a:p>
          <a:p>
            <a:pPr>
              <a:lnSpc>
                <a:spcPct val="120000"/>
              </a:lnSpc>
            </a:pPr>
            <a:r>
              <a:rPr lang="en-GB" sz="2000" b="1" dirty="0"/>
              <a:t>Emerging automation and AI capabilities </a:t>
            </a:r>
            <a:r>
              <a:rPr lang="en-GB" sz="2000" dirty="0"/>
              <a:t>are productivity enhancers, but costs, skills shortages and lack of investment mean this is early stages for most of the industry.</a:t>
            </a:r>
          </a:p>
        </p:txBody>
      </p:sp>
      <p:sp>
        <p:nvSpPr>
          <p:cNvPr id="5" name="TextBox 4">
            <a:extLst>
              <a:ext uri="{FF2B5EF4-FFF2-40B4-BE49-F238E27FC236}">
                <a16:creationId xmlns:a16="http://schemas.microsoft.com/office/drawing/2014/main" id="{1AE6E9A5-A045-D0F7-F5FC-E2C884534892}"/>
              </a:ext>
            </a:extLst>
          </p:cNvPr>
          <p:cNvSpPr txBox="1"/>
          <p:nvPr/>
        </p:nvSpPr>
        <p:spPr>
          <a:xfrm>
            <a:off x="9260224" y="5321831"/>
            <a:ext cx="2148804" cy="369332"/>
          </a:xfrm>
          <a:prstGeom prst="rect">
            <a:avLst/>
          </a:prstGeom>
          <a:noFill/>
        </p:spPr>
        <p:txBody>
          <a:bodyPr wrap="square">
            <a:spAutoFit/>
          </a:bodyPr>
          <a:lstStyle/>
          <a:p>
            <a:r>
              <a:rPr lang="en-GB" dirty="0"/>
              <a:t>(</a:t>
            </a:r>
            <a:r>
              <a:rPr lang="en-GB" dirty="0" err="1"/>
              <a:t>visitbritain</a:t>
            </a:r>
            <a:r>
              <a:rPr lang="en-GB" dirty="0"/>
              <a:t>. 2019)</a:t>
            </a:r>
          </a:p>
        </p:txBody>
      </p:sp>
    </p:spTree>
    <p:extLst>
      <p:ext uri="{BB962C8B-B14F-4D97-AF65-F5344CB8AC3E}">
        <p14:creationId xmlns:p14="http://schemas.microsoft.com/office/powerpoint/2010/main" val="1146051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44F7-ED51-4CA5-FF6A-44DE4A227CFA}"/>
              </a:ext>
            </a:extLst>
          </p:cNvPr>
          <p:cNvSpPr>
            <a:spLocks noGrp="1"/>
          </p:cNvSpPr>
          <p:nvPr>
            <p:ph type="title"/>
          </p:nvPr>
        </p:nvSpPr>
        <p:spPr>
          <a:xfrm>
            <a:off x="204291" y="45366"/>
            <a:ext cx="10515600" cy="695130"/>
          </a:xfrm>
        </p:spPr>
        <p:txBody>
          <a:bodyPr>
            <a:normAutofit fontScale="90000"/>
          </a:bodyPr>
          <a:lstStyle/>
          <a:p>
            <a:r>
              <a:rPr lang="en-GB" sz="3200" b="1" dirty="0"/>
              <a:t>Tourism ratios for the regions and nations of the UK (NUTS 1) in 2013</a:t>
            </a:r>
          </a:p>
        </p:txBody>
      </p:sp>
      <p:pic>
        <p:nvPicPr>
          <p:cNvPr id="4" name="Content Placeholder 3">
            <a:extLst>
              <a:ext uri="{FF2B5EF4-FFF2-40B4-BE49-F238E27FC236}">
                <a16:creationId xmlns:a16="http://schemas.microsoft.com/office/drawing/2014/main" id="{AD7336D1-7650-AAE1-67AD-A2F52F38526C}"/>
              </a:ext>
            </a:extLst>
          </p:cNvPr>
          <p:cNvPicPr>
            <a:picLocks noGrp="1" noChangeAspect="1"/>
          </p:cNvPicPr>
          <p:nvPr>
            <p:ph idx="1"/>
          </p:nvPr>
        </p:nvPicPr>
        <p:blipFill>
          <a:blip r:embed="rId2"/>
          <a:stretch>
            <a:fillRect/>
          </a:stretch>
        </p:blipFill>
        <p:spPr>
          <a:xfrm>
            <a:off x="843566" y="740496"/>
            <a:ext cx="7554327" cy="6072138"/>
          </a:xfrm>
          <a:prstGeom prst="rect">
            <a:avLst/>
          </a:prstGeom>
        </p:spPr>
      </p:pic>
      <p:sp>
        <p:nvSpPr>
          <p:cNvPr id="6" name="TextBox 5">
            <a:extLst>
              <a:ext uri="{FF2B5EF4-FFF2-40B4-BE49-F238E27FC236}">
                <a16:creationId xmlns:a16="http://schemas.microsoft.com/office/drawing/2014/main" id="{45441437-FA24-7137-FF5E-F7CAE13A685D}"/>
              </a:ext>
            </a:extLst>
          </p:cNvPr>
          <p:cNvSpPr txBox="1"/>
          <p:nvPr/>
        </p:nvSpPr>
        <p:spPr>
          <a:xfrm>
            <a:off x="8824240" y="2267510"/>
            <a:ext cx="2748810" cy="2246769"/>
          </a:xfrm>
          <a:prstGeom prst="rect">
            <a:avLst/>
          </a:prstGeom>
          <a:noFill/>
        </p:spPr>
        <p:txBody>
          <a:bodyPr wrap="square">
            <a:spAutoFit/>
          </a:bodyPr>
          <a:lstStyle/>
          <a:p>
            <a:r>
              <a:rPr lang="en-GB" sz="2000" dirty="0"/>
              <a:t>Wales (4.9%) and the Southwest (4.5%) have the highest tourism ratios but there are a few regions with ratios above 3.7% (which is the UK average).</a:t>
            </a:r>
          </a:p>
        </p:txBody>
      </p:sp>
    </p:spTree>
    <p:extLst>
      <p:ext uri="{BB962C8B-B14F-4D97-AF65-F5344CB8AC3E}">
        <p14:creationId xmlns:p14="http://schemas.microsoft.com/office/powerpoint/2010/main" val="8198528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60D20-F875-10D4-6F69-765FA1C32A59}"/>
              </a:ext>
            </a:extLst>
          </p:cNvPr>
          <p:cNvSpPr>
            <a:spLocks noGrp="1"/>
          </p:cNvSpPr>
          <p:nvPr>
            <p:ph type="title"/>
          </p:nvPr>
        </p:nvSpPr>
        <p:spPr>
          <a:xfrm>
            <a:off x="226729" y="93629"/>
            <a:ext cx="11646615" cy="1325563"/>
          </a:xfrm>
        </p:spPr>
        <p:txBody>
          <a:bodyPr>
            <a:normAutofit/>
          </a:bodyPr>
          <a:lstStyle/>
          <a:p>
            <a:r>
              <a:rPr lang="en-GB" sz="2800" b="1" dirty="0"/>
              <a:t>Tourism direct gross value added (£ millions) in regions and nations of the UK (NUTS 1) in 2013</a:t>
            </a:r>
          </a:p>
        </p:txBody>
      </p:sp>
      <p:pic>
        <p:nvPicPr>
          <p:cNvPr id="4" name="Content Placeholder 3">
            <a:extLst>
              <a:ext uri="{FF2B5EF4-FFF2-40B4-BE49-F238E27FC236}">
                <a16:creationId xmlns:a16="http://schemas.microsoft.com/office/drawing/2014/main" id="{E36A1E7D-27BD-BFCC-B8E5-282B8ACBC7D0}"/>
              </a:ext>
            </a:extLst>
          </p:cNvPr>
          <p:cNvPicPr>
            <a:picLocks noGrp="1" noChangeAspect="1"/>
          </p:cNvPicPr>
          <p:nvPr>
            <p:ph idx="1"/>
          </p:nvPr>
        </p:nvPicPr>
        <p:blipFill>
          <a:blip r:embed="rId2"/>
          <a:stretch>
            <a:fillRect/>
          </a:stretch>
        </p:blipFill>
        <p:spPr>
          <a:xfrm>
            <a:off x="412125" y="1287083"/>
            <a:ext cx="7896012" cy="5477288"/>
          </a:xfrm>
          <a:prstGeom prst="rect">
            <a:avLst/>
          </a:prstGeom>
        </p:spPr>
      </p:pic>
      <p:sp>
        <p:nvSpPr>
          <p:cNvPr id="6" name="TextBox 5">
            <a:extLst>
              <a:ext uri="{FF2B5EF4-FFF2-40B4-BE49-F238E27FC236}">
                <a16:creationId xmlns:a16="http://schemas.microsoft.com/office/drawing/2014/main" id="{C26F2E49-231C-F39B-1221-E9A74617E286}"/>
              </a:ext>
            </a:extLst>
          </p:cNvPr>
          <p:cNvSpPr txBox="1"/>
          <p:nvPr/>
        </p:nvSpPr>
        <p:spPr>
          <a:xfrm>
            <a:off x="9243743" y="1657748"/>
            <a:ext cx="2629601" cy="2862322"/>
          </a:xfrm>
          <a:prstGeom prst="rect">
            <a:avLst/>
          </a:prstGeom>
          <a:noFill/>
        </p:spPr>
        <p:txBody>
          <a:bodyPr wrap="square">
            <a:spAutoFit/>
          </a:bodyPr>
          <a:lstStyle/>
          <a:p>
            <a:r>
              <a:rPr lang="en-GB" dirty="0"/>
              <a:t>London has a dominant position in terms of TDGVA, followed by the Southeast, Northwest and Southwest. This reflects the size of the host economy to some extent, but also the role of major airports and other major ports</a:t>
            </a:r>
          </a:p>
        </p:txBody>
      </p:sp>
    </p:spTree>
    <p:extLst>
      <p:ext uri="{BB962C8B-B14F-4D97-AF65-F5344CB8AC3E}">
        <p14:creationId xmlns:p14="http://schemas.microsoft.com/office/powerpoint/2010/main" val="3938802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63F7-D372-4564-68C8-3CC506F405B4}"/>
              </a:ext>
            </a:extLst>
          </p:cNvPr>
          <p:cNvSpPr>
            <a:spLocks noGrp="1"/>
          </p:cNvSpPr>
          <p:nvPr>
            <p:ph type="title"/>
          </p:nvPr>
        </p:nvSpPr>
        <p:spPr>
          <a:xfrm>
            <a:off x="312557" y="144157"/>
            <a:ext cx="10515600" cy="1325563"/>
          </a:xfrm>
        </p:spPr>
        <p:txBody>
          <a:bodyPr>
            <a:normAutofit fontScale="90000"/>
          </a:bodyPr>
          <a:lstStyle/>
          <a:p>
            <a:r>
              <a:rPr lang="en-GB" sz="3600" b="1" dirty="0"/>
              <a:t>What are the factors that influence UK residents' decisions to take domestic trips within the UK? </a:t>
            </a:r>
            <a:br>
              <a:rPr lang="en-GB" b="1" dirty="0"/>
            </a:br>
            <a:endParaRPr lang="en-GB" b="1" dirty="0"/>
          </a:p>
        </p:txBody>
      </p:sp>
      <p:sp>
        <p:nvSpPr>
          <p:cNvPr id="3" name="Content Placeholder 2">
            <a:extLst>
              <a:ext uri="{FF2B5EF4-FFF2-40B4-BE49-F238E27FC236}">
                <a16:creationId xmlns:a16="http://schemas.microsoft.com/office/drawing/2014/main" id="{4E5A99D3-732A-3DBE-7A87-E0FF77364192}"/>
              </a:ext>
            </a:extLst>
          </p:cNvPr>
          <p:cNvSpPr>
            <a:spLocks noGrp="1"/>
          </p:cNvSpPr>
          <p:nvPr>
            <p:ph idx="1"/>
          </p:nvPr>
        </p:nvSpPr>
        <p:spPr>
          <a:xfrm>
            <a:off x="197821" y="1178774"/>
            <a:ext cx="10515600" cy="4784144"/>
          </a:xfrm>
        </p:spPr>
        <p:txBody>
          <a:bodyPr>
            <a:normAutofit fontScale="70000" lnSpcReduction="20000"/>
          </a:bodyPr>
          <a:lstStyle/>
          <a:p>
            <a:pPr>
              <a:lnSpc>
                <a:spcPct val="120000"/>
              </a:lnSpc>
            </a:pPr>
            <a:r>
              <a:rPr lang="en-GB" sz="3400" dirty="0"/>
              <a:t>Global economic crisis = costs</a:t>
            </a:r>
          </a:p>
          <a:p>
            <a:pPr>
              <a:lnSpc>
                <a:spcPct val="120000"/>
              </a:lnSpc>
            </a:pPr>
            <a:r>
              <a:rPr lang="en-GB" sz="3400" dirty="0"/>
              <a:t>Increased unemployment and job security</a:t>
            </a:r>
          </a:p>
          <a:p>
            <a:pPr>
              <a:lnSpc>
                <a:spcPct val="120000"/>
              </a:lnSpc>
            </a:pPr>
            <a:r>
              <a:rPr lang="en-GB" sz="3400" dirty="0"/>
              <a:t>Reduction in disposable income / time</a:t>
            </a:r>
          </a:p>
          <a:p>
            <a:pPr>
              <a:lnSpc>
                <a:spcPct val="120000"/>
              </a:lnSpc>
            </a:pPr>
            <a:r>
              <a:rPr lang="en-GB" sz="3400" dirty="0"/>
              <a:t>Different market segments have adverse effects on tourism productivity</a:t>
            </a:r>
          </a:p>
          <a:p>
            <a:pPr>
              <a:lnSpc>
                <a:spcPct val="120000"/>
              </a:lnSpc>
            </a:pPr>
            <a:r>
              <a:rPr lang="en-GB" sz="3400" dirty="0"/>
              <a:t>Covid 19 pandemic</a:t>
            </a:r>
          </a:p>
          <a:p>
            <a:pPr>
              <a:lnSpc>
                <a:spcPct val="120000"/>
              </a:lnSpc>
            </a:pPr>
            <a:r>
              <a:rPr lang="en-GB" sz="3400" dirty="0"/>
              <a:t>Climate change is likely to have a significant impact on a number of key economic sectors, including tourism e.g., impact of the hot weather of summer 2003 on domestic tourism in the UK, finding a positive impact on revenues ranging between £14.79 million and £30.32 million. </a:t>
            </a:r>
          </a:p>
          <a:p>
            <a:pPr marL="0" indent="0">
              <a:lnSpc>
                <a:spcPct val="120000"/>
              </a:lnSpc>
              <a:buNone/>
            </a:pPr>
            <a:br>
              <a:rPr lang="en-GB" sz="3400" dirty="0"/>
            </a:br>
            <a:r>
              <a:rPr lang="en-GB" sz="2200" dirty="0"/>
              <a:t>(Agnew&amp; </a:t>
            </a:r>
            <a:r>
              <a:rPr lang="en-GB" sz="2200" dirty="0" err="1"/>
              <a:t>Palutikof</a:t>
            </a:r>
            <a:r>
              <a:rPr lang="en-GB" sz="2200" dirty="0"/>
              <a:t> 2013)</a:t>
            </a:r>
            <a:endParaRPr lang="en-GB" dirty="0"/>
          </a:p>
        </p:txBody>
      </p:sp>
    </p:spTree>
    <p:extLst>
      <p:ext uri="{BB962C8B-B14F-4D97-AF65-F5344CB8AC3E}">
        <p14:creationId xmlns:p14="http://schemas.microsoft.com/office/powerpoint/2010/main" val="210490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4A2C-865E-58C1-7C8E-C123823EDAF0}"/>
              </a:ext>
            </a:extLst>
          </p:cNvPr>
          <p:cNvSpPr>
            <a:spLocks noGrp="1"/>
          </p:cNvSpPr>
          <p:nvPr>
            <p:ph type="title"/>
          </p:nvPr>
        </p:nvSpPr>
        <p:spPr>
          <a:xfrm>
            <a:off x="109859" y="37771"/>
            <a:ext cx="10854526" cy="663881"/>
          </a:xfrm>
        </p:spPr>
        <p:txBody>
          <a:bodyPr>
            <a:normAutofit/>
          </a:bodyPr>
          <a:lstStyle/>
          <a:p>
            <a:r>
              <a:rPr lang="en-GB" sz="3600" b="1" dirty="0"/>
              <a:t>Factors influencing domestic tourism</a:t>
            </a:r>
          </a:p>
        </p:txBody>
      </p:sp>
      <p:sp>
        <p:nvSpPr>
          <p:cNvPr id="3" name="Content Placeholder 2">
            <a:extLst>
              <a:ext uri="{FF2B5EF4-FFF2-40B4-BE49-F238E27FC236}">
                <a16:creationId xmlns:a16="http://schemas.microsoft.com/office/drawing/2014/main" id="{CE126946-B064-7ED3-9F68-8824DDAC4E5B}"/>
              </a:ext>
            </a:extLst>
          </p:cNvPr>
          <p:cNvSpPr>
            <a:spLocks noGrp="1"/>
          </p:cNvSpPr>
          <p:nvPr>
            <p:ph idx="1"/>
          </p:nvPr>
        </p:nvSpPr>
        <p:spPr>
          <a:xfrm>
            <a:off x="60857" y="701652"/>
            <a:ext cx="11819415" cy="5819698"/>
          </a:xfrm>
        </p:spPr>
        <p:txBody>
          <a:bodyPr>
            <a:normAutofit/>
          </a:bodyPr>
          <a:lstStyle/>
          <a:p>
            <a:pPr>
              <a:lnSpc>
                <a:spcPct val="120000"/>
              </a:lnSpc>
            </a:pPr>
            <a:r>
              <a:rPr lang="en-GB" sz="2000" b="1" dirty="0"/>
              <a:t>Economic factors </a:t>
            </a:r>
            <a:r>
              <a:rPr lang="en-GB" sz="2000" dirty="0"/>
              <a:t>(which include GDP, income, relative price and exchange rate) are the most prominently researched factors linked with domestic tourism.</a:t>
            </a:r>
          </a:p>
          <a:p>
            <a:pPr>
              <a:lnSpc>
                <a:spcPct val="120000"/>
              </a:lnSpc>
            </a:pPr>
            <a:r>
              <a:rPr lang="en-GB" sz="2000" dirty="0"/>
              <a:t>Activities and specific destination-related </a:t>
            </a:r>
            <a:r>
              <a:rPr lang="en-GB" sz="2000" b="1" dirty="0"/>
              <a:t>attributes </a:t>
            </a:r>
            <a:r>
              <a:rPr lang="en-GB" sz="2000" dirty="0"/>
              <a:t>are found to have an important impact on both where people choose to travel, and the level of domestic tourism.</a:t>
            </a:r>
          </a:p>
          <a:p>
            <a:pPr>
              <a:lnSpc>
                <a:spcPct val="120000"/>
              </a:lnSpc>
            </a:pPr>
            <a:r>
              <a:rPr lang="en-GB" sz="2000" b="1" dirty="0"/>
              <a:t>Demographic characteristics </a:t>
            </a:r>
            <a:r>
              <a:rPr lang="en-GB" sz="2000" dirty="0"/>
              <a:t>impact domestic holidays. Lower education levels and the presence of children have shown </a:t>
            </a:r>
            <a:r>
              <a:rPr lang="en-GB" sz="2000" b="1" dirty="0"/>
              <a:t>positively associated </a:t>
            </a:r>
            <a:r>
              <a:rPr lang="en-GB" sz="2000" dirty="0"/>
              <a:t>with domestic tourism. </a:t>
            </a:r>
          </a:p>
          <a:p>
            <a:pPr>
              <a:lnSpc>
                <a:spcPct val="120000"/>
              </a:lnSpc>
            </a:pPr>
            <a:r>
              <a:rPr lang="en-GB" sz="2000" dirty="0"/>
              <a:t>The evidence on environmental attitudes and domestic tourism is mixed. Some evidence shows that those with more </a:t>
            </a:r>
            <a:r>
              <a:rPr lang="en-GB" sz="2000" b="1" dirty="0"/>
              <a:t>environmentally friendly attitudes have a more positive attitude towards domestic holidays</a:t>
            </a:r>
            <a:r>
              <a:rPr lang="en-GB" sz="2000" dirty="0"/>
              <a:t>. </a:t>
            </a:r>
          </a:p>
          <a:p>
            <a:pPr>
              <a:lnSpc>
                <a:spcPct val="120000"/>
              </a:lnSpc>
            </a:pPr>
            <a:r>
              <a:rPr lang="en-GB" sz="2000" b="1" dirty="0"/>
              <a:t>Weather</a:t>
            </a:r>
            <a:r>
              <a:rPr lang="en-GB" sz="2000" dirty="0"/>
              <a:t>, both in the country of origin and in destination countries, has been shown to influence the decision to have a domestic holiday or travel abroad.</a:t>
            </a:r>
          </a:p>
          <a:p>
            <a:pPr>
              <a:lnSpc>
                <a:spcPct val="120000"/>
              </a:lnSpc>
            </a:pPr>
            <a:r>
              <a:rPr lang="en-GB" sz="2000" dirty="0"/>
              <a:t>Better </a:t>
            </a:r>
            <a:r>
              <a:rPr lang="en-GB" sz="2000" b="1" dirty="0"/>
              <a:t>transport infrastructure </a:t>
            </a:r>
            <a:r>
              <a:rPr lang="en-GB" sz="2000" dirty="0"/>
              <a:t>(good transport connectivity) and improved accessibility are positively associated with domestic tourism. </a:t>
            </a:r>
          </a:p>
        </p:txBody>
      </p:sp>
    </p:spTree>
    <p:extLst>
      <p:ext uri="{BB962C8B-B14F-4D97-AF65-F5344CB8AC3E}">
        <p14:creationId xmlns:p14="http://schemas.microsoft.com/office/powerpoint/2010/main" val="242039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90D2-F51C-2DAC-60E2-F509CBB2BE1D}"/>
              </a:ext>
            </a:extLst>
          </p:cNvPr>
          <p:cNvSpPr>
            <a:spLocks noGrp="1"/>
          </p:cNvSpPr>
          <p:nvPr>
            <p:ph type="title"/>
          </p:nvPr>
        </p:nvSpPr>
        <p:spPr>
          <a:xfrm>
            <a:off x="838200" y="365125"/>
            <a:ext cx="10515600" cy="691637"/>
          </a:xfrm>
        </p:spPr>
        <p:txBody>
          <a:bodyPr>
            <a:normAutofit/>
          </a:bodyPr>
          <a:lstStyle/>
          <a:p>
            <a:r>
              <a:rPr lang="en-GB" sz="3600" b="1" dirty="0"/>
              <a:t>What is the difference between a Need and a Want?</a:t>
            </a:r>
          </a:p>
        </p:txBody>
      </p:sp>
      <p:sp>
        <p:nvSpPr>
          <p:cNvPr id="3" name="Content Placeholder 2">
            <a:extLst>
              <a:ext uri="{FF2B5EF4-FFF2-40B4-BE49-F238E27FC236}">
                <a16:creationId xmlns:a16="http://schemas.microsoft.com/office/drawing/2014/main" id="{A16D4534-D8A2-4261-33A4-8299AE95D942}"/>
              </a:ext>
            </a:extLst>
          </p:cNvPr>
          <p:cNvSpPr>
            <a:spLocks noGrp="1"/>
          </p:cNvSpPr>
          <p:nvPr>
            <p:ph idx="1"/>
          </p:nvPr>
        </p:nvSpPr>
        <p:spPr>
          <a:xfrm>
            <a:off x="433017" y="1253331"/>
            <a:ext cx="10515600" cy="4351338"/>
          </a:xfrm>
        </p:spPr>
        <p:txBody>
          <a:bodyPr>
            <a:normAutofit fontScale="92500" lnSpcReduction="10000"/>
          </a:bodyPr>
          <a:lstStyle/>
          <a:p>
            <a:r>
              <a:rPr lang="en-GB" b="1" dirty="0"/>
              <a:t>TOURISM SPECIFIC</a:t>
            </a:r>
          </a:p>
          <a:p>
            <a:r>
              <a:rPr lang="en-GB" dirty="0"/>
              <a:t>Consider the extent to which the TOURISM industry influences societal needs - </a:t>
            </a:r>
            <a:r>
              <a:rPr lang="en-GB" b="0" i="0" dirty="0">
                <a:solidFill>
                  <a:srgbClr val="030303"/>
                </a:solidFill>
                <a:effectLst/>
                <a:latin typeface="ProximaVara-Roman"/>
              </a:rPr>
              <a:t>Consumer 'retail' needs can have both positive and negative effects on society</a:t>
            </a:r>
            <a:endParaRPr lang="en-GB" dirty="0"/>
          </a:p>
          <a:p>
            <a:r>
              <a:rPr lang="en-GB" dirty="0"/>
              <a:t> Are consumer ‘RETAIL’ needs good for society – relate specifically to Leisure / Tourism / Events Purchases? –</a:t>
            </a:r>
          </a:p>
          <a:p>
            <a:r>
              <a:rPr lang="en-GB" b="0" i="0" dirty="0">
                <a:solidFill>
                  <a:srgbClr val="030303"/>
                </a:solidFill>
                <a:effectLst/>
                <a:latin typeface="ProximaVara-Roman"/>
              </a:rPr>
              <a:t>the emphasis on consumption can result in the wasteful use of resources and the prioritization of personal consumption over saving or reusing (events)</a:t>
            </a:r>
            <a:endParaRPr lang="en-GB" dirty="0"/>
          </a:p>
          <a:p>
            <a:r>
              <a:rPr lang="en-GB" dirty="0"/>
              <a:t> Consider the impacts of consumerism.</a:t>
            </a:r>
          </a:p>
          <a:p>
            <a:r>
              <a:rPr lang="en-GB" b="0" i="0" dirty="0">
                <a:solidFill>
                  <a:srgbClr val="030303"/>
                </a:solidFill>
                <a:effectLst/>
                <a:latin typeface="ProximaVara-Roman"/>
              </a:rPr>
              <a:t>consumerism can lead to the satisfaction of unreal or symbolic needs. </a:t>
            </a:r>
            <a:endParaRPr lang="en-GB" dirty="0"/>
          </a:p>
        </p:txBody>
      </p:sp>
    </p:spTree>
    <p:extLst>
      <p:ext uri="{BB962C8B-B14F-4D97-AF65-F5344CB8AC3E}">
        <p14:creationId xmlns:p14="http://schemas.microsoft.com/office/powerpoint/2010/main" val="20180605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67375-7B2B-71CA-FE94-A3EFCAF796CC}"/>
              </a:ext>
            </a:extLst>
          </p:cNvPr>
          <p:cNvSpPr>
            <a:spLocks noGrp="1"/>
          </p:cNvSpPr>
          <p:nvPr>
            <p:ph type="title"/>
          </p:nvPr>
        </p:nvSpPr>
        <p:spPr>
          <a:xfrm>
            <a:off x="82550" y="79375"/>
            <a:ext cx="10515600" cy="1325563"/>
          </a:xfrm>
        </p:spPr>
        <p:txBody>
          <a:bodyPr/>
          <a:lstStyle/>
          <a:p>
            <a:r>
              <a:rPr lang="en-GB" dirty="0"/>
              <a:t>Debate - - needs created or shaped?</a:t>
            </a:r>
            <a:br>
              <a:rPr lang="en-GB" dirty="0"/>
            </a:br>
            <a:endParaRPr lang="en-GB" dirty="0"/>
          </a:p>
        </p:txBody>
      </p:sp>
      <p:sp>
        <p:nvSpPr>
          <p:cNvPr id="3" name="Content Placeholder 2">
            <a:extLst>
              <a:ext uri="{FF2B5EF4-FFF2-40B4-BE49-F238E27FC236}">
                <a16:creationId xmlns:a16="http://schemas.microsoft.com/office/drawing/2014/main" id="{42E08E3C-7DA9-FE0A-4BB6-91151EE4F461}"/>
              </a:ext>
            </a:extLst>
          </p:cNvPr>
          <p:cNvSpPr>
            <a:spLocks noGrp="1"/>
          </p:cNvSpPr>
          <p:nvPr>
            <p:ph idx="1"/>
          </p:nvPr>
        </p:nvSpPr>
        <p:spPr>
          <a:xfrm>
            <a:off x="158172" y="909145"/>
            <a:ext cx="11799861" cy="4710605"/>
          </a:xfrm>
        </p:spPr>
        <p:txBody>
          <a:bodyPr>
            <a:noAutofit/>
          </a:bodyPr>
          <a:lstStyle/>
          <a:p>
            <a:pPr>
              <a:lnSpc>
                <a:spcPct val="100000"/>
              </a:lnSpc>
            </a:pPr>
            <a:r>
              <a:rPr lang="en-GB" sz="1600" dirty="0"/>
              <a:t>Are any of these ‘true’ leisure needs or are they just a collection of mixed-up needs that may be satisfied by leisure  opportunities ????</a:t>
            </a:r>
          </a:p>
          <a:p>
            <a:pPr algn="l">
              <a:lnSpc>
                <a:spcPct val="100000"/>
              </a:lnSpc>
            </a:pPr>
            <a:r>
              <a:rPr lang="en-GB" sz="1600" b="0" i="0" dirty="0">
                <a:solidFill>
                  <a:srgbClr val="202124"/>
                </a:solidFill>
                <a:effectLst/>
              </a:rPr>
              <a:t>What is the McClelland's needs theory?</a:t>
            </a:r>
          </a:p>
          <a:p>
            <a:pPr algn="l">
              <a:lnSpc>
                <a:spcPct val="100000"/>
              </a:lnSpc>
            </a:pPr>
            <a:r>
              <a:rPr lang="en-GB" sz="1600" b="0" i="0" dirty="0">
                <a:solidFill>
                  <a:srgbClr val="202124"/>
                </a:solidFill>
                <a:effectLst/>
              </a:rPr>
              <a:t>McClelland's Human </a:t>
            </a:r>
            <a:r>
              <a:rPr lang="en-GB" sz="1600" b="1" i="0" dirty="0">
                <a:solidFill>
                  <a:srgbClr val="202124"/>
                </a:solidFill>
                <a:effectLst/>
              </a:rPr>
              <a:t>Motivation Theory </a:t>
            </a:r>
            <a:r>
              <a:rPr lang="en-GB" sz="1600" b="0" i="0" dirty="0">
                <a:solidFill>
                  <a:srgbClr val="202124"/>
                </a:solidFill>
                <a:effectLst/>
              </a:rPr>
              <a:t>states that </a:t>
            </a:r>
            <a:r>
              <a:rPr lang="en-GB" sz="1600" b="1" i="0" dirty="0">
                <a:solidFill>
                  <a:srgbClr val="202124"/>
                </a:solidFill>
                <a:effectLst/>
              </a:rPr>
              <a:t>every person has one of three main driving motivators: the needs for achievement, affiliation, or power</a:t>
            </a:r>
            <a:r>
              <a:rPr lang="en-GB" sz="1600" b="0" i="0" dirty="0">
                <a:solidFill>
                  <a:srgbClr val="202124"/>
                </a:solidFill>
                <a:effectLst/>
              </a:rPr>
              <a:t>. </a:t>
            </a:r>
            <a:endParaRPr lang="en-GB" sz="1600" dirty="0">
              <a:solidFill>
                <a:srgbClr val="202124"/>
              </a:solidFill>
            </a:endParaRPr>
          </a:p>
          <a:p>
            <a:pPr algn="l">
              <a:lnSpc>
                <a:spcPct val="100000"/>
              </a:lnSpc>
            </a:pPr>
            <a:r>
              <a:rPr lang="en-GB" sz="1600" b="0" i="0" dirty="0">
                <a:solidFill>
                  <a:srgbClr val="202124"/>
                </a:solidFill>
                <a:effectLst/>
              </a:rPr>
              <a:t>These motivators are not inherent; we develop them through our culture and life experiences. Achievers like to solve problems and achieve goals.</a:t>
            </a:r>
          </a:p>
          <a:p>
            <a:pPr algn="l">
              <a:lnSpc>
                <a:spcPct val="100000"/>
              </a:lnSpc>
            </a:pPr>
            <a:r>
              <a:rPr lang="en-GB" sz="1600" dirty="0">
                <a:solidFill>
                  <a:srgbClr val="202124"/>
                </a:solidFill>
              </a:rPr>
              <a:t>So do our leisure needs change based on this??</a:t>
            </a:r>
          </a:p>
          <a:p>
            <a:pPr>
              <a:lnSpc>
                <a:spcPct val="100000"/>
              </a:lnSpc>
            </a:pPr>
            <a:r>
              <a:rPr lang="en-GB" sz="2000" b="1" dirty="0"/>
              <a:t>Need for achievement: </a:t>
            </a:r>
          </a:p>
          <a:p>
            <a:r>
              <a:rPr lang="en-GB" sz="1600" b="1" dirty="0"/>
              <a:t>Driven by:</a:t>
            </a:r>
            <a:r>
              <a:rPr lang="en-GB" sz="1600" dirty="0"/>
              <a:t> The desire to set and accomplish challenging goals and receive feedback on their efforts.</a:t>
            </a:r>
          </a:p>
          <a:p>
            <a:r>
              <a:rPr lang="en-GB" sz="1600" b="1" dirty="0"/>
              <a:t>Leisure needs:</a:t>
            </a:r>
            <a:r>
              <a:rPr lang="en-GB" sz="1600" dirty="0"/>
              <a:t> Individuals with a high need for achievement gravitate toward hobbies that involve clear goals, personal challenges, and tangible results. They may seek out activities where they can measure their progress and strive for a "personal best."</a:t>
            </a:r>
          </a:p>
          <a:p>
            <a:r>
              <a:rPr lang="en-GB" sz="1600" b="1" dirty="0"/>
              <a:t>Example leisure activities:</a:t>
            </a:r>
            <a:r>
              <a:rPr lang="en-GB" sz="1600" dirty="0"/>
              <a:t> Running marathons, rock climbing, mastering a complex musical instrument, completing a demanding hiking trail, or competitive gaming.</a:t>
            </a:r>
          </a:p>
          <a:p>
            <a:pPr marL="0" indent="0">
              <a:lnSpc>
                <a:spcPct val="100000"/>
              </a:lnSpc>
              <a:buNone/>
            </a:pPr>
            <a:r>
              <a:rPr lang="en-GB" sz="1600" dirty="0"/>
              <a:t>(McClelland Theory 1973) </a:t>
            </a:r>
          </a:p>
        </p:txBody>
      </p:sp>
    </p:spTree>
    <p:extLst>
      <p:ext uri="{BB962C8B-B14F-4D97-AF65-F5344CB8AC3E}">
        <p14:creationId xmlns:p14="http://schemas.microsoft.com/office/powerpoint/2010/main" val="21176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3E3841-2FEF-DA9E-FF53-0BFCA155D569}"/>
              </a:ext>
            </a:extLst>
          </p:cNvPr>
          <p:cNvSpPr>
            <a:spLocks noGrp="1"/>
          </p:cNvSpPr>
          <p:nvPr>
            <p:ph idx="1"/>
          </p:nvPr>
        </p:nvSpPr>
        <p:spPr>
          <a:xfrm>
            <a:off x="65466" y="125613"/>
            <a:ext cx="12126533" cy="5592607"/>
          </a:xfrm>
        </p:spPr>
        <p:txBody>
          <a:bodyPr>
            <a:normAutofit fontScale="92500" lnSpcReduction="20000"/>
          </a:bodyPr>
          <a:lstStyle/>
          <a:p>
            <a:pPr>
              <a:lnSpc>
                <a:spcPct val="120000"/>
              </a:lnSpc>
            </a:pPr>
            <a:r>
              <a:rPr lang="en-GB" sz="2200" b="1" dirty="0"/>
              <a:t>Need for affiliation</a:t>
            </a:r>
            <a:r>
              <a:rPr lang="en-GB" sz="1900" b="1" dirty="0"/>
              <a:t>:</a:t>
            </a:r>
          </a:p>
          <a:p>
            <a:pPr>
              <a:lnSpc>
                <a:spcPct val="120000"/>
              </a:lnSpc>
            </a:pPr>
            <a:r>
              <a:rPr lang="en-GB" sz="1900" dirty="0"/>
              <a:t>Driven by: The desire for social connection, belonging, and harmonious relationships.</a:t>
            </a:r>
          </a:p>
          <a:p>
            <a:pPr>
              <a:lnSpc>
                <a:spcPct val="120000"/>
              </a:lnSpc>
            </a:pPr>
            <a:r>
              <a:rPr lang="en-GB" sz="1900" dirty="0"/>
              <a:t>Leisure needs: People with a high need for affiliation prefer leisure activities that involve social interaction and teamwork. The activity itself is less important than the opportunity to bond with others and foster a sense of belonging.</a:t>
            </a:r>
          </a:p>
          <a:p>
            <a:pPr>
              <a:lnSpc>
                <a:spcPct val="120000"/>
              </a:lnSpc>
            </a:pPr>
            <a:r>
              <a:rPr lang="en-GB" sz="1900" dirty="0"/>
              <a:t>Example leisure activities: Joining a book club, playing on a recreational sports team, volunteering for a community group, participating in group fitness classes, or organizing a potluck with friends.</a:t>
            </a:r>
          </a:p>
          <a:p>
            <a:pPr>
              <a:lnSpc>
                <a:spcPct val="120000"/>
              </a:lnSpc>
            </a:pPr>
            <a:r>
              <a:rPr lang="en-GB" sz="2200" b="1" dirty="0"/>
              <a:t>Need for power:</a:t>
            </a:r>
          </a:p>
          <a:p>
            <a:pPr>
              <a:lnSpc>
                <a:spcPct val="120000"/>
              </a:lnSpc>
            </a:pPr>
            <a:r>
              <a:rPr lang="en-GB" sz="1900" b="1" dirty="0"/>
              <a:t>Driven by:</a:t>
            </a:r>
            <a:r>
              <a:rPr lang="en-GB" sz="1900" dirty="0"/>
              <a:t> The desire to influence, control, and have an impact on others or one's environment. This can manifest in two ways:</a:t>
            </a:r>
          </a:p>
          <a:p>
            <a:pPr lvl="1">
              <a:lnSpc>
                <a:spcPct val="120000"/>
              </a:lnSpc>
            </a:pPr>
            <a:r>
              <a:rPr lang="en-GB" sz="1700" b="1" dirty="0"/>
              <a:t>Personal power:</a:t>
            </a:r>
            <a:r>
              <a:rPr lang="en-GB" sz="1700" dirty="0"/>
              <a:t> The need for personal dominance.</a:t>
            </a:r>
          </a:p>
          <a:p>
            <a:pPr lvl="1">
              <a:lnSpc>
                <a:spcPct val="120000"/>
              </a:lnSpc>
            </a:pPr>
            <a:r>
              <a:rPr lang="en-GB" sz="1700" b="1" dirty="0"/>
              <a:t>Institutional power:</a:t>
            </a:r>
            <a:r>
              <a:rPr lang="en-GB" sz="1700" dirty="0"/>
              <a:t> The need to organise and influence the efforts of a group for a greater good.</a:t>
            </a:r>
          </a:p>
          <a:p>
            <a:pPr>
              <a:lnSpc>
                <a:spcPct val="120000"/>
              </a:lnSpc>
            </a:pPr>
            <a:r>
              <a:rPr lang="en-GB" sz="1900" b="1" dirty="0"/>
              <a:t>Leisure needs:</a:t>
            </a:r>
            <a:r>
              <a:rPr lang="en-GB" sz="1900" dirty="0"/>
              <a:t> Those with a high need for power seek leisure that puts them in a position of influence or control. They enjoy activities where they can organize others or compete and win.</a:t>
            </a:r>
          </a:p>
          <a:p>
            <a:pPr>
              <a:lnSpc>
                <a:spcPct val="120000"/>
              </a:lnSpc>
            </a:pPr>
            <a:r>
              <a:rPr lang="en-GB" sz="1900" b="1" dirty="0"/>
              <a:t>Example leisure activities:</a:t>
            </a:r>
            <a:r>
              <a:rPr lang="en-GB" sz="1900" dirty="0"/>
              <a:t> Coaching a youth sports team, running a Dungeons &amp; Dragons campaign, being president of a local club, or participating in a highly competitive and strategic tabletop game.</a:t>
            </a:r>
          </a:p>
          <a:p>
            <a:endParaRPr lang="en-GB" dirty="0"/>
          </a:p>
        </p:txBody>
      </p:sp>
    </p:spTree>
    <p:extLst>
      <p:ext uri="{BB962C8B-B14F-4D97-AF65-F5344CB8AC3E}">
        <p14:creationId xmlns:p14="http://schemas.microsoft.com/office/powerpoint/2010/main" val="3653604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9D57-6E51-2575-960A-63255F068DAE}"/>
              </a:ext>
            </a:extLst>
          </p:cNvPr>
          <p:cNvSpPr>
            <a:spLocks noGrp="1"/>
          </p:cNvSpPr>
          <p:nvPr>
            <p:ph type="title"/>
          </p:nvPr>
        </p:nvSpPr>
        <p:spPr>
          <a:xfrm>
            <a:off x="107950" y="18256"/>
            <a:ext cx="10515600" cy="812432"/>
          </a:xfrm>
        </p:spPr>
        <p:txBody>
          <a:bodyPr>
            <a:normAutofit/>
          </a:bodyPr>
          <a:lstStyle/>
          <a:p>
            <a:r>
              <a:rPr lang="en-GB" sz="4000" b="1" dirty="0"/>
              <a:t>Tourism and Events </a:t>
            </a:r>
          </a:p>
        </p:txBody>
      </p:sp>
      <p:sp>
        <p:nvSpPr>
          <p:cNvPr id="3" name="Content Placeholder 2">
            <a:extLst>
              <a:ext uri="{FF2B5EF4-FFF2-40B4-BE49-F238E27FC236}">
                <a16:creationId xmlns:a16="http://schemas.microsoft.com/office/drawing/2014/main" id="{B9CC6C92-3271-CD08-CEC6-6D9B43455310}"/>
              </a:ext>
            </a:extLst>
          </p:cNvPr>
          <p:cNvSpPr>
            <a:spLocks noGrp="1"/>
          </p:cNvSpPr>
          <p:nvPr>
            <p:ph idx="1"/>
          </p:nvPr>
        </p:nvSpPr>
        <p:spPr>
          <a:xfrm>
            <a:off x="107950" y="830688"/>
            <a:ext cx="11753850" cy="4881092"/>
          </a:xfrm>
        </p:spPr>
        <p:txBody>
          <a:bodyPr>
            <a:noAutofit/>
          </a:bodyPr>
          <a:lstStyle/>
          <a:p>
            <a:pPr>
              <a:lnSpc>
                <a:spcPct val="100000"/>
              </a:lnSpc>
            </a:pPr>
            <a:r>
              <a:rPr lang="en-GB" sz="2200" b="0" i="0" dirty="0">
                <a:solidFill>
                  <a:srgbClr val="000000"/>
                </a:solidFill>
                <a:effectLst/>
              </a:rPr>
              <a:t>The hospitality and tourism industry is constantly changing, and customers' needs and preferences play a crucial role in determining business success.</a:t>
            </a:r>
            <a:endParaRPr lang="en-GB" sz="2200" b="0" i="0" dirty="0">
              <a:solidFill>
                <a:srgbClr val="030303"/>
              </a:solidFill>
              <a:effectLst/>
            </a:endParaRPr>
          </a:p>
          <a:p>
            <a:pPr>
              <a:lnSpc>
                <a:spcPct val="100000"/>
              </a:lnSpc>
            </a:pPr>
            <a:r>
              <a:rPr lang="en-GB" sz="2200" b="0" i="0" dirty="0">
                <a:solidFill>
                  <a:srgbClr val="030303"/>
                </a:solidFill>
                <a:effectLst/>
              </a:rPr>
              <a:t>Provision and access to tourism events are important for meeting market needs and developing tourist destinations.</a:t>
            </a:r>
          </a:p>
          <a:p>
            <a:pPr>
              <a:lnSpc>
                <a:spcPct val="100000"/>
              </a:lnSpc>
            </a:pPr>
            <a:r>
              <a:rPr lang="en-GB" sz="2200" b="0" i="0" dirty="0">
                <a:solidFill>
                  <a:srgbClr val="030303"/>
                </a:solidFill>
                <a:effectLst/>
              </a:rPr>
              <a:t>Motivators for attending events include economic benefits, learning opportunities, and purpose in life.  </a:t>
            </a:r>
          </a:p>
          <a:p>
            <a:pPr>
              <a:lnSpc>
                <a:spcPct val="100000"/>
              </a:lnSpc>
            </a:pPr>
            <a:r>
              <a:rPr lang="en-GB" sz="2200" b="0" i="0" dirty="0">
                <a:solidFill>
                  <a:srgbClr val="030303"/>
                </a:solidFill>
                <a:effectLst/>
              </a:rPr>
              <a:t>tourism and events have been identified as opportunities to revitalise regional and remote economies, but various barriers such as limited economic opportunities, access to markets, and human capital.</a:t>
            </a:r>
          </a:p>
          <a:p>
            <a:pPr>
              <a:lnSpc>
                <a:spcPct val="100000"/>
              </a:lnSpc>
            </a:pPr>
            <a:r>
              <a:rPr lang="en-GB" sz="2200" b="0" dirty="0">
                <a:solidFill>
                  <a:srgbClr val="030303"/>
                </a:solidFill>
                <a:effectLst/>
              </a:rPr>
              <a:t>In</a:t>
            </a:r>
            <a:r>
              <a:rPr lang="en-GB" sz="2200" b="0" i="0" dirty="0">
                <a:solidFill>
                  <a:srgbClr val="030303"/>
                </a:solidFill>
                <a:effectLst/>
              </a:rPr>
              <a:t>ternational tourism brings positive aspects but also cultural and communication barriers that need to be managed and improved</a:t>
            </a:r>
          </a:p>
          <a:p>
            <a:pPr>
              <a:lnSpc>
                <a:spcPct val="100000"/>
              </a:lnSpc>
            </a:pPr>
            <a:r>
              <a:rPr lang="en-GB" sz="2200" b="0" i="0" dirty="0">
                <a:solidFill>
                  <a:srgbClr val="030303"/>
                </a:solidFill>
                <a:effectLst/>
              </a:rPr>
              <a:t>Perceptions of the strengths and weaknesses of a destination</a:t>
            </a:r>
            <a:endParaRPr lang="en-GB" sz="2200" dirty="0"/>
          </a:p>
        </p:txBody>
      </p:sp>
    </p:spTree>
    <p:extLst>
      <p:ext uri="{BB962C8B-B14F-4D97-AF65-F5344CB8AC3E}">
        <p14:creationId xmlns:p14="http://schemas.microsoft.com/office/powerpoint/2010/main" val="197121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64B2EEF-8804-CB5F-C983-7CBE12392D57}"/>
              </a:ext>
            </a:extLst>
          </p:cNvPr>
          <p:cNvPicPr>
            <a:picLocks noChangeAspect="1"/>
          </p:cNvPicPr>
          <p:nvPr/>
        </p:nvPicPr>
        <p:blipFill rotWithShape="1">
          <a:blip r:embed="rId2">
            <a:alphaModFix amt="35000"/>
          </a:blip>
          <a:srcRect t="17582"/>
          <a:stretch/>
        </p:blipFill>
        <p:spPr>
          <a:xfrm>
            <a:off x="20" y="10"/>
            <a:ext cx="12191980" cy="6857990"/>
          </a:xfrm>
          <a:prstGeom prst="rect">
            <a:avLst/>
          </a:prstGeom>
        </p:spPr>
      </p:pic>
      <p:sp>
        <p:nvSpPr>
          <p:cNvPr id="2" name="Title 1">
            <a:extLst>
              <a:ext uri="{FF2B5EF4-FFF2-40B4-BE49-F238E27FC236}">
                <a16:creationId xmlns:a16="http://schemas.microsoft.com/office/drawing/2014/main" id="{2364B2CA-9B5C-9A67-0682-E2DD7365B782}"/>
              </a:ext>
            </a:extLst>
          </p:cNvPr>
          <p:cNvSpPr>
            <a:spLocks noGrp="1"/>
          </p:cNvSpPr>
          <p:nvPr>
            <p:ph type="title"/>
          </p:nvPr>
        </p:nvSpPr>
        <p:spPr>
          <a:xfrm>
            <a:off x="838200" y="365125"/>
            <a:ext cx="10515600" cy="1325563"/>
          </a:xfrm>
        </p:spPr>
        <p:txBody>
          <a:bodyPr>
            <a:normAutofit/>
          </a:bodyPr>
          <a:lstStyle/>
          <a:p>
            <a:r>
              <a:rPr lang="en-GB" b="1">
                <a:solidFill>
                  <a:srgbClr val="FFFFFF"/>
                </a:solidFill>
              </a:rPr>
              <a:t>Outdoor Events</a:t>
            </a:r>
          </a:p>
        </p:txBody>
      </p:sp>
      <p:graphicFrame>
        <p:nvGraphicFramePr>
          <p:cNvPr id="5" name="Content Placeholder 2">
            <a:extLst>
              <a:ext uri="{FF2B5EF4-FFF2-40B4-BE49-F238E27FC236}">
                <a16:creationId xmlns:a16="http://schemas.microsoft.com/office/drawing/2014/main" id="{A9E074E1-06BD-3E63-3562-885278F7FF9B}"/>
              </a:ext>
            </a:extLst>
          </p:cNvPr>
          <p:cNvGraphicFramePr>
            <a:graphicFrameLocks noGrp="1"/>
          </p:cNvGraphicFramePr>
          <p:nvPr>
            <p:ph idx="1"/>
            <p:extLst>
              <p:ext uri="{D42A27DB-BD31-4B8C-83A1-F6EECF244321}">
                <p14:modId xmlns:p14="http://schemas.microsoft.com/office/powerpoint/2010/main" val="30815859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409691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F79ACD6-4FBC-918A-7C9C-3D1F325C88F5}"/>
              </a:ext>
            </a:extLst>
          </p:cNvPr>
          <p:cNvPicPr>
            <a:picLocks noGrp="1" noChangeAspect="1"/>
          </p:cNvPicPr>
          <p:nvPr>
            <p:ph idx="1"/>
          </p:nvPr>
        </p:nvPicPr>
        <p:blipFill rotWithShape="1">
          <a:blip r:embed="rId2"/>
          <a:srcRect l="21696" t="13545" r="51826" b="3011"/>
          <a:stretch/>
        </p:blipFill>
        <p:spPr>
          <a:xfrm>
            <a:off x="863601" y="33658"/>
            <a:ext cx="9874250" cy="6163942"/>
          </a:xfrm>
        </p:spPr>
      </p:pic>
      <p:sp>
        <p:nvSpPr>
          <p:cNvPr id="7" name="TextBox 6">
            <a:extLst>
              <a:ext uri="{FF2B5EF4-FFF2-40B4-BE49-F238E27FC236}">
                <a16:creationId xmlns:a16="http://schemas.microsoft.com/office/drawing/2014/main" id="{FDA1C31D-6B83-5A95-EDB2-2ED81DE53B0A}"/>
              </a:ext>
            </a:extLst>
          </p:cNvPr>
          <p:cNvSpPr txBox="1"/>
          <p:nvPr/>
        </p:nvSpPr>
        <p:spPr>
          <a:xfrm>
            <a:off x="8465101" y="6520656"/>
            <a:ext cx="2448272" cy="307777"/>
          </a:xfrm>
          <a:prstGeom prst="rect">
            <a:avLst/>
          </a:prstGeom>
          <a:noFill/>
        </p:spPr>
        <p:txBody>
          <a:bodyPr wrap="square">
            <a:spAutoFit/>
          </a:bodyPr>
          <a:lstStyle/>
          <a:p>
            <a:r>
              <a:rPr lang="en-GB" sz="1400" dirty="0"/>
              <a:t>Jackson, et.al., 2019</a:t>
            </a:r>
          </a:p>
        </p:txBody>
      </p:sp>
    </p:spTree>
    <p:extLst>
      <p:ext uri="{BB962C8B-B14F-4D97-AF65-F5344CB8AC3E}">
        <p14:creationId xmlns:p14="http://schemas.microsoft.com/office/powerpoint/2010/main" val="19615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43B2BA0A-6C6D-753D-BD46-DD5A2F258B9D}"/>
              </a:ext>
            </a:extLst>
          </p:cNvPr>
          <p:cNvPicPr>
            <a:picLocks noGrp="1" noChangeAspect="1"/>
          </p:cNvPicPr>
          <p:nvPr>
            <p:ph idx="1"/>
          </p:nvPr>
        </p:nvPicPr>
        <p:blipFill rotWithShape="1">
          <a:blip r:embed="rId2"/>
          <a:srcRect l="22609" t="12832" r="51826" b="5596"/>
          <a:stretch/>
        </p:blipFill>
        <p:spPr>
          <a:xfrm>
            <a:off x="723900" y="142894"/>
            <a:ext cx="7093985" cy="6572212"/>
          </a:xfrm>
          <a:prstGeom prst="rect">
            <a:avLst/>
          </a:prstGeom>
        </p:spPr>
      </p:pic>
      <p:pic>
        <p:nvPicPr>
          <p:cNvPr id="3" name="Picture 2" descr="A red bubble with white text&#10;&#10;Description automatically generated">
            <a:extLst>
              <a:ext uri="{FF2B5EF4-FFF2-40B4-BE49-F238E27FC236}">
                <a16:creationId xmlns:a16="http://schemas.microsoft.com/office/drawing/2014/main" id="{12E73112-2C67-F589-6034-B8913366AB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634755">
            <a:off x="7885363" y="782781"/>
            <a:ext cx="3454584" cy="3454584"/>
          </a:xfrm>
          <a:prstGeom prst="rect">
            <a:avLst/>
          </a:prstGeom>
        </p:spPr>
      </p:pic>
    </p:spTree>
    <p:extLst>
      <p:ext uri="{BB962C8B-B14F-4D97-AF65-F5344CB8AC3E}">
        <p14:creationId xmlns:p14="http://schemas.microsoft.com/office/powerpoint/2010/main" val="2957307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79ADCD-D000-D8DE-9BAD-F76EB48576BC}"/>
              </a:ext>
            </a:extLst>
          </p:cNvPr>
          <p:cNvPicPr>
            <a:picLocks noGrp="1" noChangeAspect="1"/>
          </p:cNvPicPr>
          <p:nvPr>
            <p:ph idx="1"/>
          </p:nvPr>
        </p:nvPicPr>
        <p:blipFill rotWithShape="1">
          <a:blip r:embed="rId2"/>
          <a:srcRect l="18044" t="15162" r="47261" b="17249"/>
          <a:stretch/>
        </p:blipFill>
        <p:spPr>
          <a:xfrm>
            <a:off x="355600" y="125451"/>
            <a:ext cx="11468100" cy="6440449"/>
          </a:xfrm>
          <a:prstGeom prst="rect">
            <a:avLst/>
          </a:prstGeom>
        </p:spPr>
      </p:pic>
      <p:sp>
        <p:nvSpPr>
          <p:cNvPr id="7" name="TextBox 6">
            <a:extLst>
              <a:ext uri="{FF2B5EF4-FFF2-40B4-BE49-F238E27FC236}">
                <a16:creationId xmlns:a16="http://schemas.microsoft.com/office/drawing/2014/main" id="{770CE8B9-9B6B-00D9-B71D-DD53C894DA71}"/>
              </a:ext>
            </a:extLst>
          </p:cNvPr>
          <p:cNvSpPr txBox="1"/>
          <p:nvPr/>
        </p:nvSpPr>
        <p:spPr>
          <a:xfrm>
            <a:off x="7788696" y="6406795"/>
            <a:ext cx="2627784" cy="276999"/>
          </a:xfrm>
          <a:prstGeom prst="rect">
            <a:avLst/>
          </a:prstGeom>
          <a:noFill/>
        </p:spPr>
        <p:txBody>
          <a:bodyPr wrap="square">
            <a:spAutoFit/>
          </a:bodyPr>
          <a:lstStyle/>
          <a:p>
            <a:r>
              <a:rPr lang="en-GB" sz="1200" dirty="0"/>
              <a:t>Jackson, et.al., 2019</a:t>
            </a:r>
          </a:p>
        </p:txBody>
      </p:sp>
    </p:spTree>
    <p:extLst>
      <p:ext uri="{BB962C8B-B14F-4D97-AF65-F5344CB8AC3E}">
        <p14:creationId xmlns:p14="http://schemas.microsoft.com/office/powerpoint/2010/main" val="10714579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5E6D4C15-6A94-9682-B941-D87941FB5A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274444" y="2104736"/>
            <a:ext cx="1730518" cy="1730518"/>
          </a:xfrm>
          <a:prstGeom prst="rect">
            <a:avLst/>
          </a:prstGeom>
        </p:spPr>
      </p:pic>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1917556" y="620392"/>
            <a:ext cx="2856201" cy="5504688"/>
          </a:xfrm>
        </p:spPr>
        <p:txBody>
          <a:bodyPr>
            <a:normAutofit/>
          </a:bodyPr>
          <a:lstStyle/>
          <a:p>
            <a:r>
              <a:rPr lang="en-GB" sz="3600">
                <a:solidFill>
                  <a:schemeClr val="bg1"/>
                </a:solidFill>
              </a:rPr>
              <a:t>Regional expenditure by delegates attending international corporate and association events</a:t>
            </a:r>
            <a:br>
              <a:rPr lang="en-GB" sz="3600">
                <a:solidFill>
                  <a:schemeClr val="bg1"/>
                </a:solidFill>
              </a:rPr>
            </a:b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37309006"/>
              </p:ext>
            </p:extLst>
          </p:nvPr>
        </p:nvGraphicFramePr>
        <p:xfrm>
          <a:off x="72738" y="0"/>
          <a:ext cx="10449212" cy="66162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959435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98F7-7D64-A5FE-75A5-505AF8EDB21A}"/>
              </a:ext>
            </a:extLst>
          </p:cNvPr>
          <p:cNvSpPr>
            <a:spLocks noGrp="1"/>
          </p:cNvSpPr>
          <p:nvPr>
            <p:ph type="title"/>
          </p:nvPr>
        </p:nvSpPr>
        <p:spPr>
          <a:xfrm>
            <a:off x="90055" y="67253"/>
            <a:ext cx="10515600" cy="1325563"/>
          </a:xfrm>
        </p:spPr>
        <p:txBody>
          <a:bodyPr/>
          <a:lstStyle/>
          <a:p>
            <a:r>
              <a:rPr lang="en-GB" sz="4000" b="1" dirty="0"/>
              <a:t>Average spend by region of Britain</a:t>
            </a:r>
            <a:br>
              <a:rPr lang="en-GB" dirty="0"/>
            </a:br>
            <a:endParaRPr lang="en-GB" dirty="0"/>
          </a:p>
        </p:txBody>
      </p:sp>
      <p:sp>
        <p:nvSpPr>
          <p:cNvPr id="3" name="Content Placeholder 2">
            <a:extLst>
              <a:ext uri="{FF2B5EF4-FFF2-40B4-BE49-F238E27FC236}">
                <a16:creationId xmlns:a16="http://schemas.microsoft.com/office/drawing/2014/main" id="{8EB672EA-303A-27D8-CB34-F415B6AFD1AA}"/>
              </a:ext>
            </a:extLst>
          </p:cNvPr>
          <p:cNvSpPr>
            <a:spLocks noGrp="1"/>
          </p:cNvSpPr>
          <p:nvPr>
            <p:ph idx="1"/>
          </p:nvPr>
        </p:nvSpPr>
        <p:spPr>
          <a:xfrm>
            <a:off x="360218" y="1472334"/>
            <a:ext cx="10515600" cy="4351338"/>
          </a:xfrm>
        </p:spPr>
        <p:txBody>
          <a:bodyPr>
            <a:normAutofit fontScale="92500" lnSpcReduction="20000"/>
          </a:bodyPr>
          <a:lstStyle/>
          <a:p>
            <a:r>
              <a:rPr lang="en-GB" dirty="0"/>
              <a:t>Three main areas to consider:</a:t>
            </a:r>
          </a:p>
          <a:p>
            <a:r>
              <a:rPr lang="en-GB" dirty="0"/>
              <a:t>Region of Britain that the event takes place in </a:t>
            </a:r>
          </a:p>
          <a:p>
            <a:r>
              <a:rPr lang="en-GB" dirty="0"/>
              <a:t>Average spend per delegate Spend per day (day delegates) </a:t>
            </a:r>
          </a:p>
          <a:p>
            <a:r>
              <a:rPr lang="en-GB" dirty="0"/>
              <a:t>Spend per night (overnight delegates)</a:t>
            </a:r>
          </a:p>
          <a:p>
            <a:r>
              <a:rPr lang="en-GB" dirty="0"/>
              <a:t> London £646 /  £191  / £430 </a:t>
            </a:r>
          </a:p>
          <a:p>
            <a:r>
              <a:rPr lang="en-GB" dirty="0"/>
              <a:t>England outside Lon-don £462 / £120 / £239 / </a:t>
            </a:r>
          </a:p>
          <a:p>
            <a:r>
              <a:rPr lang="en-GB" dirty="0"/>
              <a:t>Scotland £1,128 / £378 / £396 </a:t>
            </a:r>
          </a:p>
          <a:p>
            <a:r>
              <a:rPr lang="en-GB" dirty="0"/>
              <a:t>Wales £517  /£164  /£270</a:t>
            </a:r>
          </a:p>
          <a:p>
            <a:r>
              <a:rPr lang="en-GB" dirty="0"/>
              <a:t> Overall, £613  /£169 / £322 </a:t>
            </a:r>
          </a:p>
          <a:p>
            <a:r>
              <a:rPr lang="en-GB" dirty="0"/>
              <a:t>Source: VisitBritain (2018b</a:t>
            </a:r>
          </a:p>
        </p:txBody>
      </p:sp>
    </p:spTree>
    <p:extLst>
      <p:ext uri="{BB962C8B-B14F-4D97-AF65-F5344CB8AC3E}">
        <p14:creationId xmlns:p14="http://schemas.microsoft.com/office/powerpoint/2010/main" val="156639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D2936-5FB3-9B02-8308-C29DFF0254FC}"/>
              </a:ext>
            </a:extLst>
          </p:cNvPr>
          <p:cNvSpPr>
            <a:spLocks noGrp="1"/>
          </p:cNvSpPr>
          <p:nvPr>
            <p:ph type="title"/>
          </p:nvPr>
        </p:nvSpPr>
        <p:spPr>
          <a:xfrm>
            <a:off x="175470" y="83891"/>
            <a:ext cx="10515600" cy="864066"/>
          </a:xfrm>
        </p:spPr>
        <p:txBody>
          <a:bodyPr>
            <a:normAutofit/>
          </a:bodyPr>
          <a:lstStyle/>
          <a:p>
            <a:r>
              <a:rPr lang="en-GB" sz="4000" dirty="0"/>
              <a:t>TASK – in groups </a:t>
            </a:r>
          </a:p>
        </p:txBody>
      </p:sp>
      <p:sp>
        <p:nvSpPr>
          <p:cNvPr id="3" name="Content Placeholder 2">
            <a:extLst>
              <a:ext uri="{FF2B5EF4-FFF2-40B4-BE49-F238E27FC236}">
                <a16:creationId xmlns:a16="http://schemas.microsoft.com/office/drawing/2014/main" id="{396A07C9-07CD-E45F-AB6F-6C6299C71321}"/>
              </a:ext>
            </a:extLst>
          </p:cNvPr>
          <p:cNvSpPr>
            <a:spLocks noGrp="1"/>
          </p:cNvSpPr>
          <p:nvPr>
            <p:ph idx="1"/>
          </p:nvPr>
        </p:nvSpPr>
        <p:spPr>
          <a:xfrm>
            <a:off x="0" y="799815"/>
            <a:ext cx="11690234" cy="5481442"/>
          </a:xfrm>
        </p:spPr>
        <p:txBody>
          <a:bodyPr>
            <a:normAutofit/>
          </a:bodyPr>
          <a:lstStyle/>
          <a:p>
            <a:pPr>
              <a:lnSpc>
                <a:spcPct val="110000"/>
              </a:lnSpc>
            </a:pPr>
            <a:r>
              <a:rPr lang="en-GB" sz="2400" dirty="0"/>
              <a:t>Research one of these topics and consider the </a:t>
            </a:r>
            <a:r>
              <a:rPr lang="en-GB" sz="2400" b="1" dirty="0"/>
              <a:t>influence on tourism development </a:t>
            </a:r>
            <a:r>
              <a:rPr lang="en-GB" sz="2400" dirty="0"/>
              <a:t>in the community/region/country; </a:t>
            </a:r>
          </a:p>
          <a:p>
            <a:pPr>
              <a:lnSpc>
                <a:spcPct val="110000"/>
              </a:lnSpc>
            </a:pPr>
            <a:r>
              <a:rPr lang="en-GB" sz="2400" dirty="0"/>
              <a:t>tourist motivations/participation/ engagement; motivators and barriers, perceptions, demographic factors, and industry trends  :</a:t>
            </a:r>
          </a:p>
          <a:p>
            <a:pPr algn="ctr"/>
            <a:r>
              <a:rPr lang="en-GB" sz="2400" b="1" i="1" dirty="0"/>
              <a:t>Cultural Tourism.</a:t>
            </a:r>
          </a:p>
          <a:p>
            <a:pPr algn="ctr"/>
            <a:r>
              <a:rPr lang="en-GB" sz="2400" b="1" i="1" dirty="0"/>
              <a:t>Eco-tourism.</a:t>
            </a:r>
          </a:p>
          <a:p>
            <a:pPr algn="ctr"/>
            <a:r>
              <a:rPr lang="en-GB" sz="2400" b="1" i="1" dirty="0"/>
              <a:t>Spiritual Tourism.</a:t>
            </a:r>
          </a:p>
          <a:p>
            <a:pPr algn="ctr"/>
            <a:r>
              <a:rPr lang="en-GB" sz="2400" b="1" i="1" dirty="0"/>
              <a:t>Sports and activity holidays Tourism.</a:t>
            </a:r>
          </a:p>
          <a:p>
            <a:pPr algn="ctr"/>
            <a:r>
              <a:rPr lang="en-GB" sz="2400" b="1" i="1" dirty="0"/>
              <a:t>Extreme sports and “experience” Tourism.</a:t>
            </a:r>
          </a:p>
          <a:p>
            <a:pPr algn="ctr"/>
            <a:r>
              <a:rPr lang="en-GB" sz="2400" b="1" i="1" dirty="0"/>
              <a:t>Event Tourism.</a:t>
            </a:r>
          </a:p>
          <a:p>
            <a:pPr algn="ctr"/>
            <a:r>
              <a:rPr lang="en-GB" sz="2400" b="1" i="1" dirty="0"/>
              <a:t>Dark Tourism </a:t>
            </a:r>
          </a:p>
          <a:p>
            <a:endParaRPr lang="en-GB" dirty="0"/>
          </a:p>
        </p:txBody>
      </p:sp>
    </p:spTree>
    <p:extLst>
      <p:ext uri="{BB962C8B-B14F-4D97-AF65-F5344CB8AC3E}">
        <p14:creationId xmlns:p14="http://schemas.microsoft.com/office/powerpoint/2010/main" val="2426996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2519-8A25-5395-102F-E5395A4520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BA023E-2FA5-5C5C-9D50-B6E5A224F9C5}"/>
              </a:ext>
            </a:extLst>
          </p:cNvPr>
          <p:cNvSpPr>
            <a:spLocks noGrp="1"/>
          </p:cNvSpPr>
          <p:nvPr>
            <p:ph idx="1"/>
          </p:nvPr>
        </p:nvSpPr>
        <p:spPr/>
        <p:txBody>
          <a:bodyPr>
            <a:normAutofit fontScale="77500" lnSpcReduction="20000"/>
          </a:bodyPr>
          <a:lstStyle/>
          <a:p>
            <a:r>
              <a:rPr lang="en-GB" b="0" i="0" dirty="0">
                <a:solidFill>
                  <a:srgbClr val="3A3A3A"/>
                </a:solidFill>
                <a:effectLst/>
                <a:latin typeface="Source Sans Pro" panose="020B0503030403020204" pitchFamily="34" charset="0"/>
              </a:rPr>
              <a:t>Agnew, M.D and </a:t>
            </a:r>
            <a:r>
              <a:rPr lang="en-GB" b="0" i="0" dirty="0" err="1">
                <a:solidFill>
                  <a:srgbClr val="3A3A3A"/>
                </a:solidFill>
                <a:effectLst/>
                <a:latin typeface="Source Sans Pro" panose="020B0503030403020204" pitchFamily="34" charset="0"/>
              </a:rPr>
              <a:t>Palutikof</a:t>
            </a:r>
            <a:r>
              <a:rPr lang="en-GB" b="0" i="0" dirty="0">
                <a:solidFill>
                  <a:srgbClr val="3A3A3A"/>
                </a:solidFill>
                <a:effectLst/>
                <a:latin typeface="Source Sans Pro" panose="020B0503030403020204" pitchFamily="34" charset="0"/>
              </a:rPr>
              <a:t>, J.P. (2013) ‘Impacts of short-term climate variability in the UK on demand for domestic and international tourism’, </a:t>
            </a:r>
            <a:r>
              <a:rPr lang="en-GB" b="0" i="1" dirty="0">
                <a:solidFill>
                  <a:srgbClr val="3A3A3A"/>
                </a:solidFill>
                <a:effectLst/>
                <a:latin typeface="Source Sans Pro" panose="020B0503030403020204" pitchFamily="34" charset="0"/>
              </a:rPr>
              <a:t>office of national statistics.</a:t>
            </a:r>
          </a:p>
          <a:p>
            <a:r>
              <a:rPr lang="en-GB" dirty="0" err="1"/>
              <a:t>Godbey</a:t>
            </a:r>
            <a:r>
              <a:rPr lang="en-GB" dirty="0"/>
              <a:t>, G. (1994) Leisure in Your Life: An Exploration. 4th Edition, Venture Publishing, Inc., State College</a:t>
            </a:r>
          </a:p>
          <a:p>
            <a:r>
              <a:rPr lang="en-GB" dirty="0" err="1"/>
              <a:t>Hui,L</a:t>
            </a:r>
            <a:r>
              <a:rPr lang="en-GB" dirty="0"/>
              <a:t>. Phillips. W, </a:t>
            </a:r>
            <a:r>
              <a:rPr lang="en-GB" dirty="0" err="1"/>
              <a:t>Francombe,J</a:t>
            </a:r>
            <a:r>
              <a:rPr lang="en-GB" dirty="0"/>
              <a:t>. </a:t>
            </a:r>
            <a:r>
              <a:rPr lang="en-GB" dirty="0" err="1"/>
              <a:t>Dunkerley,F</a:t>
            </a:r>
            <a:r>
              <a:rPr lang="en-GB" dirty="0"/>
              <a:t>. , Rohr, C. (2021) Factors influencing domestic tourism in the UK and abroad and the role of publicly funded domestic tourism marketing: A rapid evidence assessment. Santa Monica, CA: RAND Corporation, </a:t>
            </a:r>
            <a:r>
              <a:rPr lang="en-GB" dirty="0">
                <a:hlinkClick r:id="rId2"/>
              </a:rPr>
              <a:t>https://www.rand.org/pubs/research_reports/RRA179-1.html.Accessed 8 October 2022</a:t>
            </a:r>
            <a:r>
              <a:rPr lang="en-GB" dirty="0"/>
              <a:t>.</a:t>
            </a:r>
          </a:p>
          <a:p>
            <a:r>
              <a:rPr lang="en-GB" dirty="0"/>
              <a:t>Talwar, R., Wells, S., Whittington, A. and Calle, H. (2018). A Very Human Future: Enriching Humanity in a Digitized World. Fast Future Publishing Ltd .</a:t>
            </a:r>
          </a:p>
          <a:p>
            <a:r>
              <a:rPr lang="en-GB" dirty="0"/>
              <a:t>Tillman, A. (1974). The Program Book for Recreation Professionals. National Press Books, Palo Alto, CA</a:t>
            </a:r>
          </a:p>
          <a:p>
            <a:r>
              <a:rPr lang="en-GB" dirty="0" err="1"/>
              <a:t>Torkildsen</a:t>
            </a:r>
            <a:r>
              <a:rPr lang="en-GB" dirty="0"/>
              <a:t>, G. (2005). Leisure and Recreation Management., 5 </a:t>
            </a:r>
            <a:r>
              <a:rPr lang="en-GB" dirty="0" err="1"/>
              <a:t>th</a:t>
            </a:r>
            <a:r>
              <a:rPr lang="en-GB" dirty="0"/>
              <a:t> ed. Routledge, Taylor and Francis Group, London, England. </a:t>
            </a:r>
            <a:r>
              <a:rPr lang="en-GB" dirty="0">
                <a:hlinkClick r:id="rId3"/>
              </a:rPr>
              <a:t>https://doi.org/10.4324/9780203401651</a:t>
            </a:r>
            <a:endParaRPr lang="en-GB" dirty="0"/>
          </a:p>
          <a:p>
            <a:endParaRPr lang="en-GB" dirty="0"/>
          </a:p>
        </p:txBody>
      </p:sp>
    </p:spTree>
    <p:extLst>
      <p:ext uri="{BB962C8B-B14F-4D97-AF65-F5344CB8AC3E}">
        <p14:creationId xmlns:p14="http://schemas.microsoft.com/office/powerpoint/2010/main" val="42281091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a:extLst>
              <a:ext uri="{FF2B5EF4-FFF2-40B4-BE49-F238E27FC236}">
                <a16:creationId xmlns:a16="http://schemas.microsoft.com/office/drawing/2014/main" id="{BFA4DF85-0E12-6805-49EA-EF9644165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3171" y="53975"/>
            <a:ext cx="1647825"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Content Placeholder 2">
            <a:extLst>
              <a:ext uri="{FF2B5EF4-FFF2-40B4-BE49-F238E27FC236}">
                <a16:creationId xmlns:a16="http://schemas.microsoft.com/office/drawing/2014/main" id="{C9519FC0-41BC-CF38-5CB8-B5FF98C453C2}"/>
              </a:ext>
            </a:extLst>
          </p:cNvPr>
          <p:cNvSpPr>
            <a:spLocks noGrp="1" noChangeArrowheads="1"/>
          </p:cNvSpPr>
          <p:nvPr>
            <p:ph idx="1"/>
          </p:nvPr>
        </p:nvSpPr>
        <p:spPr>
          <a:xfrm>
            <a:off x="838200" y="2116571"/>
            <a:ext cx="10515600" cy="4351338"/>
          </a:xfrm>
        </p:spPr>
        <p:txBody>
          <a:bodyPr/>
          <a:lstStyle/>
          <a:p>
            <a:r>
              <a:rPr lang="en-GB" altLang="en-US" dirty="0"/>
              <a:t>Let's examine the value to the economy further..</a:t>
            </a:r>
          </a:p>
          <a:p>
            <a:r>
              <a:rPr lang="en-GB" altLang="en-US" dirty="0">
                <a:hlinkClick r:id="rId3"/>
              </a:rPr>
              <a:t>https://www.visitbritain.org/sites/default/files/vb-corporate/Documents-Library/documents/England-documents/events_festivals_exhibitions_activities_topic_paper.pdf</a:t>
            </a:r>
            <a:endParaRPr lang="en-GB" altLang="en-US" dirty="0"/>
          </a:p>
          <a:p>
            <a:endParaRPr lang="en-GB" altLang="en-US" dirty="0"/>
          </a:p>
          <a:p>
            <a:r>
              <a:rPr lang="en-GB" altLang="en-US" dirty="0">
                <a:hlinkClick r:id="rId4"/>
              </a:rPr>
              <a:t>https://www.visitbritain.org/events-programme-2022-23</a:t>
            </a:r>
            <a:endParaRPr lang="en-GB" altLang="en-US" dirty="0"/>
          </a:p>
          <a:p>
            <a:endParaRPr lang="en-GB" altLang="en-US" dirty="0"/>
          </a:p>
          <a:p>
            <a:endParaRPr lang="en-GB" altLang="en-US" dirty="0"/>
          </a:p>
        </p:txBody>
      </p:sp>
      <p:pic>
        <p:nvPicPr>
          <p:cNvPr id="27652" name="Picture 3">
            <a:extLst>
              <a:ext uri="{FF2B5EF4-FFF2-40B4-BE49-F238E27FC236}">
                <a16:creationId xmlns:a16="http://schemas.microsoft.com/office/drawing/2014/main" id="{9EBFD46F-BD2C-0191-646B-063F08C7D6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6026" y="295393"/>
            <a:ext cx="1647825"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3965</Words>
  <Application>Microsoft Office PowerPoint</Application>
  <PresentationFormat>Widescreen</PresentationFormat>
  <Paragraphs>240</Paragraphs>
  <Slides>40</Slides>
  <Notes>2</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ProximaVara-Roman</vt:lpstr>
      <vt:lpstr>Arial</vt:lpstr>
      <vt:lpstr>Calibri</vt:lpstr>
      <vt:lpstr>Calibri Light</vt:lpstr>
      <vt:lpstr>Source Sans Pro</vt:lpstr>
      <vt:lpstr>Office Theme</vt:lpstr>
      <vt:lpstr>PowerPoint Presentation</vt:lpstr>
      <vt:lpstr>Have you awakened your inner lion today?!</vt:lpstr>
      <vt:lpstr>Last week…</vt:lpstr>
      <vt:lpstr>Events are a Tourism experience </vt:lpstr>
      <vt:lpstr>Events and Tourism . </vt:lpstr>
      <vt:lpstr> Events, Festivals &amp; Exhibitions and Domestic Tourism </vt:lpstr>
      <vt:lpstr>Events, Festivals &amp; Exhibitions Activities trips </vt:lpstr>
      <vt:lpstr> Impacts on Tourism</vt:lpstr>
      <vt:lpstr>Today</vt:lpstr>
      <vt:lpstr>With an eye for every budget, three traveller's visit vacation rentals around the globe and share their expert tips and tricks in this reality series.</vt:lpstr>
      <vt:lpstr>Events and Tourism . </vt:lpstr>
      <vt:lpstr>Tourism and Events – historical link </vt:lpstr>
      <vt:lpstr>History of World Expo Cities - timeline 1851 - 2020</vt:lpstr>
      <vt:lpstr>Osaka, Japan</vt:lpstr>
      <vt:lpstr>Ticket price</vt:lpstr>
      <vt:lpstr> Events, Festivals &amp; Exhibitions and Domestic Tourism </vt:lpstr>
      <vt:lpstr>Inbound Tourism (overseas visitors to the UK) </vt:lpstr>
      <vt:lpstr>Travel trends: 2024 </vt:lpstr>
      <vt:lpstr>Events, Festivals &amp; Exhibitions Activities trips </vt:lpstr>
      <vt:lpstr>  Wales trips - Domestic GB tourism statistics (overnight trips in Wales): 2024  </vt:lpstr>
      <vt:lpstr>Overview </vt:lpstr>
      <vt:lpstr>UK Tourism Geography / Regions and its influence on Tourism Development.</vt:lpstr>
      <vt:lpstr>Problems of tourism development  </vt:lpstr>
      <vt:lpstr>Tourism ratios for the regions and nations of the UK (NUTS 1) in 2013</vt:lpstr>
      <vt:lpstr>Tourism direct gross value added (£ millions) in regions and nations of the UK (NUTS 1) in 2013</vt:lpstr>
      <vt:lpstr>What are the factors that influence UK residents' decisions to take domestic trips within the UK?  </vt:lpstr>
      <vt:lpstr>Factors influencing domestic tourism</vt:lpstr>
      <vt:lpstr>What is the difference between a Need and a Want?</vt:lpstr>
      <vt:lpstr>Debate - - needs created or shaped? </vt:lpstr>
      <vt:lpstr>PowerPoint Presentation</vt:lpstr>
      <vt:lpstr>Tourism and Events </vt:lpstr>
      <vt:lpstr>Outdoor Events</vt:lpstr>
      <vt:lpstr>PowerPoint Presentation</vt:lpstr>
      <vt:lpstr>PowerPoint Presentation</vt:lpstr>
      <vt:lpstr>PowerPoint Presentation</vt:lpstr>
      <vt:lpstr>Regional expenditure by delegates attending international corporate and association events </vt:lpstr>
      <vt:lpstr>Average spend by region of Britain </vt:lpstr>
      <vt:lpstr>TASK – in groups </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2</cp:revision>
  <dcterms:created xsi:type="dcterms:W3CDTF">2023-09-12T11:43:03Z</dcterms:created>
  <dcterms:modified xsi:type="dcterms:W3CDTF">2025-10-09T10:52:43Z</dcterms:modified>
</cp:coreProperties>
</file>