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94" r:id="rId7"/>
    <p:sldId id="283" r:id="rId8"/>
    <p:sldId id="284" r:id="rId9"/>
    <p:sldId id="285" r:id="rId10"/>
    <p:sldId id="286" r:id="rId11"/>
    <p:sldId id="287" r:id="rId12"/>
    <p:sldId id="288" r:id="rId13"/>
    <p:sldId id="292" r:id="rId14"/>
    <p:sldId id="289" r:id="rId15"/>
    <p:sldId id="290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D1FCD6-BFB7-BBE7-65EB-AF23F32F0A2D}" v="25" dt="2025-12-04T18:47:10.7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7" autoAdjust="0"/>
    <p:restoredTop sz="95033" autoAdjust="0"/>
  </p:normalViewPr>
  <p:slideViewPr>
    <p:cSldViewPr>
      <p:cViewPr varScale="1">
        <p:scale>
          <a:sx n="82" d="100"/>
          <a:sy n="82" d="100"/>
        </p:scale>
        <p:origin x="691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E6311D-AB24-925E-48B3-6735D96375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706CB8-63A1-0BB0-7839-688F8EC1D38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D920A48-9AA0-40E2-925B-445162F60C3D}" type="datetimeFigureOut">
              <a:rPr lang="en-GB"/>
              <a:pPr>
                <a:defRPr/>
              </a:pPr>
              <a:t>04/12/2025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7A17D6-9024-6C69-9989-852C2726F1C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A6FE30-3595-2883-69EC-7DCE00C918F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9A961BE-0CE8-4E6F-BB8B-C350D8E021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284F994-A0F1-1455-02C2-DEEE1307C85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F19406-A9AE-F80C-30C4-038714CB456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745C8B7-F957-41DC-A48A-57374BDA2365}" type="datetimeFigureOut">
              <a:rPr lang="en-US"/>
              <a:pPr>
                <a:defRPr/>
              </a:pPr>
              <a:t>12/4/2025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454D438-07E0-C812-3C5C-EFE8429CEC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4832238-637C-924B-A17A-10F8D5C711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39A6F5-70E3-EACA-C7C4-28B96165A7E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DFC2EE-C68A-11A3-B157-0B44093664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E9942AF-4CF2-47CC-938D-17D5F7F500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1D929AA0-733E-EE15-7EAC-AEE9CC99BA7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37299B69-B071-C30C-C887-2D71ABEC12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0D4796AF-BC1F-CBB2-C2DC-E026F207BCC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ED64CED-64B4-4011-A3BA-E4182586AD7F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E4954DCD-0A82-BA7C-4B94-AFD642C47C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11EC453E-6161-CC6D-3A01-2AB7689BC8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4C4C169B-8CFE-DAC0-3C43-8EEC379012F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4C69DC3-2070-4760-87E2-E838389D762E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59753-F23A-D3E6-86DC-4FA996B98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C612E5-B7DC-4E40-B9AE-1C494861F175}" type="datetimeFigureOut">
              <a:rPr lang="en-GB"/>
              <a:pPr>
                <a:defRPr/>
              </a:pPr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68239-8B30-77B8-2965-803C9A7DF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B05AB-E7FC-0745-7DB9-4B5F4E42D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AD90DD-340B-4F44-8089-460662CB6B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522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E3D088-8ED0-A4E1-2490-DCE9E2794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37DD6-29A1-46E7-9FF0-20B5167E4C9A}" type="datetimeFigureOut">
              <a:rPr lang="en-GB"/>
              <a:pPr>
                <a:defRPr/>
              </a:pPr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25FDF-ABC9-7071-3B00-04A37FC1C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00749B-0859-C3F6-CD41-2FBF61BE9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19CBB-9C6B-407B-A6B8-E77EFE38B1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014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9704B-13CC-3AF3-52B7-2E4E99DC2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90E61-1940-4960-AD55-8BA412031965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FFA3A24-4804-4D46-FBFB-7664D26D58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63FC2-32C7-4C85-9F81-54EFBA6DE7D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482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7AECD2F-7666-3593-5910-62B518342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59757-CE7F-4A06-92B6-2A3E2F30CC27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0D013-7113-C907-0F74-DFF40AA4B6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BDDDA-7E20-4CE2-8B93-723C62774BB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00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B8D9B7D-3DC1-09FF-F158-17BA78D8E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B44FD-CEC5-4427-B718-17F15C8A154C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BB857E9-94FE-40C9-9F55-3D2BD99FD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1648C-2D5F-4597-B6C1-955ECCDABDF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841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7E56F54-53D3-07F2-5BCE-A4921628B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37613-0E55-4432-80AC-642B2841BBD4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3B0097C-E421-31A9-3F3E-DF82C2F08D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C05B1-7C04-4797-93EE-E5350BE339D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255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737DB54-FF0B-C81B-A478-81F35FBE0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44C3A-2BB3-4536-8D14-9991E1486B2E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02D2442-11D2-58AA-9FBC-88C873F731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947A0-EDBC-484C-B552-66D372B43E8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536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7216374-6B91-2A91-C7F6-3CE8F02B2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F0681-E143-4CDC-B2CA-4E6547504ACB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82C7F-E516-BF33-0977-3DB1D8F9CA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52F67-FAF9-4021-8AA5-CABCF962717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529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27917C0-88A7-2120-4104-8F8E124BD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FF288-B6FC-494A-BE8B-D31AEEDC3B4E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D45EC-30FD-73D6-32BB-4F07286394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19991-BC51-46B8-9A27-6263700BE93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246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16784-84A6-EB8A-7CB9-E9B6418EB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91502-10A6-49AD-BDC2-9255610FA87F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F319B6A-3F7D-82A8-7290-1363C15B2D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BDE8C-9A60-4909-AE92-22672C58819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542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B6410-6D17-E2D9-80AF-3AC01775C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B5FF3-3EA1-4690-B444-E0BB98706C09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9657322-453B-296F-14A9-BF9BA7BF8A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9383C-F7B7-4137-BD68-6716783274E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565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53C4545-30CD-FECB-F77C-01142EEB6E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46E6402-7369-E26C-2F4A-DF078C425B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3205E5-1F3E-DB72-957B-E33DB3738A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92AAD36-BB2E-4E8A-A94F-A95E17C1DC3C}" type="datetimeFigureOut">
              <a:rPr lang="en-GB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91342-5F19-A587-597E-031B0E7207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6C966A7-25EA-492A-B2FB-F301AE57D67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aaa.org/resources/publications/pocketk/15/default.asp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nk.springer.com/article/10.1007/s13258-024-01603-w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aaa.org/kc/cropbiotechupdate/article/default.asp?ID=20154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ilri/48493809017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hyperlink" Target="https://www.frontiersin.org/articles/10.3389/fonc.2020.597788/ful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rontiersin.org/journals/molecular-biosciences/articles/10.3389/fmolb.2020.590842/full" TargetMode="Externa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public-health/articles/10.3389/fpubh.2024.1445961/ful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hyperlink" Target="https://www.enago.com/academy/recommendation-in-research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5772/intechopen.1000393" TargetMode="External"/><Relationship Id="rId13" Type="http://schemas.openxmlformats.org/officeDocument/2006/relationships/hyperlink" Target="https://doi.org/10.1038/s41586-021-03569-1" TargetMode="External"/><Relationship Id="rId3" Type="http://schemas.openxmlformats.org/officeDocument/2006/relationships/hyperlink" Target="https://doi.org/10.1016/j.mcna.2023.06.013" TargetMode="External"/><Relationship Id="rId7" Type="http://schemas.openxmlformats.org/officeDocument/2006/relationships/hyperlink" Target="https://doi.org/10.1111/codi.15539" TargetMode="External"/><Relationship Id="rId12" Type="http://schemas.openxmlformats.org/officeDocument/2006/relationships/hyperlink" Target="https://doi.org/10.1186/s13073-023-01240-0" TargetMode="External"/><Relationship Id="rId2" Type="http://schemas.openxmlformats.org/officeDocument/2006/relationships/hyperlink" Target="https://doi.org/10.1038/s41415-020-2348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2/ajmg.a.63502" TargetMode="External"/><Relationship Id="rId11" Type="http://schemas.openxmlformats.org/officeDocument/2006/relationships/hyperlink" Target="https://doi.org/10.1109/IEEECONF64992.2025.10963134" TargetMode="External"/><Relationship Id="rId5" Type="http://schemas.openxmlformats.org/officeDocument/2006/relationships/hyperlink" Target="https://doi.org/10.1038/s41431-024-01636-5" TargetMode="External"/><Relationship Id="rId15" Type="http://schemas.openxmlformats.org/officeDocument/2006/relationships/hyperlink" Target="https://doi.org/10.1007/s12687-025-00781-8" TargetMode="External"/><Relationship Id="rId10" Type="http://schemas.openxmlformats.org/officeDocument/2006/relationships/hyperlink" Target="https://doi.org/10.1002/jgc4.1263" TargetMode="External"/><Relationship Id="rId4" Type="http://schemas.openxmlformats.org/officeDocument/2006/relationships/hyperlink" Target="https://doi.org/10.18502/mshsj.v10i1.18939" TargetMode="External"/><Relationship Id="rId9" Type="http://schemas.openxmlformats.org/officeDocument/2006/relationships/hyperlink" Target="https://doi.org/10.3389/froh.2025.1587630" TargetMode="External"/><Relationship Id="rId14" Type="http://schemas.openxmlformats.org/officeDocument/2006/relationships/hyperlink" Target="https://doi.org/10.1186/s12909-024-06219-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12AB600-4983-A5FE-D75B-E703CF38DA07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504DB-4786-0CB9-6071-9C88E4C2DA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Monica Ana Oprea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2315596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12BBE289-6801-828E-7CB5-2664506A00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DE8795F6-D624-658E-30BF-07F2D970C2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</a:t>
            </a:r>
          </a:p>
          <a:p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AI-generated materials as my work. </a:t>
            </a:r>
          </a:p>
          <a:p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  <a:endParaRPr lang="en-GB" altLang="en-US" sz="2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698D99C-5646-3C0F-4E89-E9A40E4460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The Challenge in UK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A4EC9-7457-F9F7-B08B-9BC81C318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 THE PROBLEM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Current diagnostic pathways are slow, fragmented, and resource-heavy, impacting patients, staff, and service efficiency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Cobourne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2020)</a:t>
            </a:r>
            <a:endParaRPr lang="en-GB" sz="2000" dirty="0"/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Delays and uncertainty in diagnosing rare diseases and cancers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Patients experience long “diagnostic odysseys” with multiple inconclusive tests(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Bordini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Variability in access and outcomes across NHS regions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Increasing pressure on the clinical workforce and resources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Rising demand for personalised and preventative care without efficient tools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Mossadeghrad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C24AE37-EF4B-D03B-29F0-852E3FE3AF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Whole-Genome Sequencing (WGS) as a Digital Innovation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1F14F466-E563-86AB-576E-A46DDAC6EE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24150" y="1341438"/>
            <a:ext cx="6419850" cy="4175125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INTRODUCING GENOMICS AS THE SOLUTION</a:t>
            </a:r>
          </a:p>
          <a:p>
            <a:pPr eaLnBrk="1" hangingPunct="1"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Genomics integrates advanced sequencing into routine NHS care via the GMS</a:t>
            </a:r>
          </a:p>
          <a:p>
            <a:pPr eaLnBrk="1" hangingPunct="1"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Enables earlier and more accurate diagnosis for rare diseases and cancers (Friedrich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</a:p>
          <a:p>
            <a:pPr eaLnBrk="1" hangingPunct="1"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Reduces repeated testing by providing a single comprehensive result</a:t>
            </a:r>
          </a:p>
          <a:p>
            <a:pPr eaLnBrk="1" hangingPunct="1"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Links genomic data with electronic health records for targeted decision-making</a:t>
            </a:r>
          </a:p>
          <a:p>
            <a:pPr eaLnBrk="1" hangingPunct="1"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Value proposition: Genomics directly addresses diagnostic delays, inequitable access, and inefficient service use (Ellard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et al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  <p:sp>
        <p:nvSpPr>
          <p:cNvPr id="10244" name="TextBox 2">
            <a:extLst>
              <a:ext uri="{FF2B5EF4-FFF2-40B4-BE49-F238E27FC236}">
                <a16:creationId xmlns:a16="http://schemas.microsoft.com/office/drawing/2014/main" id="{AD4D2F1C-7024-CBB0-FF25-CB3C04C313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07950" y="5307013"/>
            <a:ext cx="3857625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3" tooltip="https://www.isaaa.org/resources/publications/pocketk/15/default.asp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4" tooltip="https://creativecommons.org/licenses/by-nc-nd/3.0/"/>
              </a:rPr>
              <a:t>CC BY-NC-ND</a:t>
            </a:r>
            <a:endParaRPr lang="en-GB" altLang="en-US" sz="900"/>
          </a:p>
        </p:txBody>
      </p:sp>
      <p:pic>
        <p:nvPicPr>
          <p:cNvPr id="10245" name="Picture 5" descr="A close-up of a dna strand">
            <a:extLst>
              <a:ext uri="{FF2B5EF4-FFF2-40B4-BE49-F238E27FC236}">
                <a16:creationId xmlns:a16="http://schemas.microsoft.com/office/drawing/2014/main" id="{E7F60205-09BA-8DDE-0DDE-319317838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88" y="1196975"/>
            <a:ext cx="2665413" cy="4113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Box 6">
            <a:extLst>
              <a:ext uri="{FF2B5EF4-FFF2-40B4-BE49-F238E27FC236}">
                <a16:creationId xmlns:a16="http://schemas.microsoft.com/office/drawing/2014/main" id="{120AD792-38D0-8080-ABC0-3DF91E1E23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0250" y="6858000"/>
            <a:ext cx="5143500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6" tooltip="https://link.springer.com/article/10.1007/s13258-024-01603-w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7" tooltip="https://creativecommons.org/licenses/by/3.0/"/>
              </a:rPr>
              <a:t>CC BY</a:t>
            </a:r>
            <a:endParaRPr lang="en-GB" altLang="en-US" sz="9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3D104197-A2FE-FB82-5DB4-D30B0DD32C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19843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B1779D4-DE83-0091-B690-ED782A1BE2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651875" cy="1898650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New specialist roles: genomic counsellors, bioinformaticians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Mainstream clinicians trained to request and interpret tests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Reduced dependency on specialist genetics clinics (Freiman </a:t>
            </a:r>
            <a:r>
              <a:rPr lang="en-GB" altLang="en-US" sz="2400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</p:txBody>
      </p:sp>
      <p:pic>
        <p:nvPicPr>
          <p:cNvPr id="12292" name="Picture 2" descr="A person looking through a microscope">
            <a:extLst>
              <a:ext uri="{FF2B5EF4-FFF2-40B4-BE49-F238E27FC236}">
                <a16:creationId xmlns:a16="http://schemas.microsoft.com/office/drawing/2014/main" id="{8A52B517-077B-34E6-62FD-81325FF5D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3498850"/>
            <a:ext cx="6913562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3" name="TextBox 3">
            <a:extLst>
              <a:ext uri="{FF2B5EF4-FFF2-40B4-BE49-F238E27FC236}">
                <a16:creationId xmlns:a16="http://schemas.microsoft.com/office/drawing/2014/main" id="{44F5626A-F7C0-63C7-EEA4-D6D8BBA91C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4075" y="5522913"/>
            <a:ext cx="3657600" cy="23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3" tooltip="https://www.isaaa.org/kc/cropbiotechupdate/article/default.asp?ID=20154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4" tooltip="https://creativecommons.org/licenses/by-nc-nd/3.0/"/>
              </a:rPr>
              <a:t>CC BY-NC-ND</a:t>
            </a:r>
            <a:endParaRPr lang="en-GB" altLang="en-US" sz="9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7A5E0D5-41E3-D05A-8F0E-72EBEBCB49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Service Delivery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28B603C8-726C-E043-0DA4-EAB1ACD1B8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612900"/>
          </a:xfrm>
        </p:spPr>
        <p:txBody>
          <a:bodyPr/>
          <a:lstStyle/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Faster and more precise diagnostic pathways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Precision oncology reduces unnecessary treatments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Standardised access through seven Genomic Laboratory Hubs (McDermott </a:t>
            </a:r>
            <a:r>
              <a:rPr lang="en-GB" altLang="en-US" sz="2000" i="1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2021).</a:t>
            </a:r>
          </a:p>
        </p:txBody>
      </p:sp>
      <p:pic>
        <p:nvPicPr>
          <p:cNvPr id="13316" name="Picture 2" descr="A group of people sitting at a table">
            <a:extLst>
              <a:ext uri="{FF2B5EF4-FFF2-40B4-BE49-F238E27FC236}">
                <a16:creationId xmlns:a16="http://schemas.microsoft.com/office/drawing/2014/main" id="{24091A5B-178F-DA81-B4A7-80052272D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141663"/>
            <a:ext cx="6553200" cy="251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Box 3">
            <a:extLst>
              <a:ext uri="{FF2B5EF4-FFF2-40B4-BE49-F238E27FC236}">
                <a16:creationId xmlns:a16="http://schemas.microsoft.com/office/drawing/2014/main" id="{06930A77-B3BC-4933-2D6C-8576421265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4300" y="2921000"/>
            <a:ext cx="4464050" cy="23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3" tooltip="https://www.flickr.com/photos/ilri/48493809017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4" tooltip="https://creativecommons.org/licenses/by-nc-nd/3.0/"/>
              </a:rPr>
              <a:t>CC BY-NC-ND</a:t>
            </a:r>
            <a:endParaRPr lang="en-GB" altLang="en-US" sz="9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CA9E5850-600D-BE34-868D-8E0878EE3A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7988" y="-2381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Impact on Patients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259E16DA-5A08-C415-F765-6B999B9BBD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913" y="808038"/>
            <a:ext cx="8686800" cy="2116137"/>
          </a:xfrm>
        </p:spPr>
        <p:txBody>
          <a:bodyPr/>
          <a:lstStyle/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Earlier and more accurate diagnoses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Shorter diagnostic journeys and clearer treatment options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Personalised and targeted care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Personalised therapies with fewer side effects (Zhan, 2025)</a:t>
            </a:r>
          </a:p>
        </p:txBody>
      </p:sp>
      <p:sp>
        <p:nvSpPr>
          <p:cNvPr id="14340" name="TextBox 3">
            <a:extLst>
              <a:ext uri="{FF2B5EF4-FFF2-40B4-BE49-F238E27FC236}">
                <a16:creationId xmlns:a16="http://schemas.microsoft.com/office/drawing/2014/main" id="{110C6B34-8E31-C3E1-E02B-8417BA37D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13" y="6858000"/>
            <a:ext cx="9045575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2" tooltip="https://www.frontiersin.org/articles/10.3389/fonc.2020.597788/full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3" tooltip="https://creativecommons.org/licenses/by/3.0/"/>
              </a:rPr>
              <a:t>CC BY</a:t>
            </a:r>
            <a:endParaRPr lang="en-GB" altLang="en-US" sz="900"/>
          </a:p>
        </p:txBody>
      </p:sp>
      <p:pic>
        <p:nvPicPr>
          <p:cNvPr id="14341" name="Picture 2" descr="A close-up of various medical icons">
            <a:extLst>
              <a:ext uri="{FF2B5EF4-FFF2-40B4-BE49-F238E27FC236}">
                <a16:creationId xmlns:a16="http://schemas.microsoft.com/office/drawing/2014/main" id="{05700D30-866D-C3F6-940D-74828BEB65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86000"/>
            <a:ext cx="5943600" cy="311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2" name="TextBox 3">
            <a:extLst>
              <a:ext uri="{FF2B5EF4-FFF2-40B4-BE49-F238E27FC236}">
                <a16:creationId xmlns:a16="http://schemas.microsoft.com/office/drawing/2014/main" id="{C9BFA5C7-8DDB-7EDD-1AB1-11836E8460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13" y="5375275"/>
            <a:ext cx="5943600" cy="23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900">
                <a:hlinkClick r:id="rId5" tooltip="https://www.frontiersin.org/journals/molecular-biosciences/articles/10.3389/fmolb.2020.590842/full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3" tooltip="https://creativecommons.org/licenses/by/3.0/"/>
              </a:rPr>
              <a:t>CC BY</a:t>
            </a:r>
            <a:endParaRPr lang="en-GB" altLang="en-US" sz="9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5631EB8-6E41-2147-6CE8-0366EF3BFF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sp>
        <p:nvSpPr>
          <p:cNvPr id="15363" name="Content Placeholder 1">
            <a:extLst>
              <a:ext uri="{FF2B5EF4-FFF2-40B4-BE49-F238E27FC236}">
                <a16:creationId xmlns:a16="http://schemas.microsoft.com/office/drawing/2014/main" id="{14587BF3-1DEA-F32B-A4C1-18088C469C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268413"/>
            <a:ext cx="8229600" cy="1800225"/>
          </a:xfrm>
        </p:spPr>
        <p:txBody>
          <a:bodyPr/>
          <a:lstStyle/>
          <a:p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Improved support for rare disease communities</a:t>
            </a:r>
          </a:p>
          <a:p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Reduced health inequalities - long-term aim(</a:t>
            </a:r>
            <a:r>
              <a:rPr lang="en-GB" altLang="en-US" sz="2000">
                <a:latin typeface="Arial" panose="020B0604020202020204" pitchFamily="34" charset="0"/>
                <a:cs typeface="Times New Roman" panose="02020603050405020304" pitchFamily="18" charset="0"/>
              </a:rPr>
              <a:t>Wright </a:t>
            </a:r>
            <a:r>
              <a:rPr lang="en-GB" altLang="en-US" sz="2000" i="1">
                <a:latin typeface="Arial" panose="020B0604020202020204" pitchFamily="34" charset="0"/>
                <a:cs typeface="Times New Roman" panose="02020603050405020304" pitchFamily="18" charset="0"/>
              </a:rPr>
              <a:t>et al.,</a:t>
            </a:r>
            <a:r>
              <a:rPr lang="en-GB" altLang="en-US" sz="2000">
                <a:latin typeface="Arial" panose="020B0604020202020204" pitchFamily="34" charset="0"/>
                <a:cs typeface="Times New Roman" panose="02020603050405020304" pitchFamily="18" charset="0"/>
              </a:rPr>
              <a:t> 2023)</a:t>
            </a: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Greater public awareness and empowerment</a:t>
            </a:r>
          </a:p>
          <a:p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Strengthening trust and ethical engagement</a:t>
            </a:r>
          </a:p>
          <a:p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Economic and social benefits(</a:t>
            </a:r>
            <a:r>
              <a:rPr lang="en-GB" altLang="en-US" sz="2000">
                <a:latin typeface="Arial" panose="020B0604020202020204" pitchFamily="34" charset="0"/>
                <a:cs typeface="Times New Roman" panose="02020603050405020304" pitchFamily="18" charset="0"/>
              </a:rPr>
              <a:t>Brown </a:t>
            </a:r>
            <a:r>
              <a:rPr lang="en-GB" altLang="en-US" sz="2000" i="1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GB" altLang="en-US" sz="2000">
                <a:latin typeface="Arial" panose="020B0604020202020204" pitchFamily="34" charset="0"/>
                <a:cs typeface="Times New Roman" panose="02020603050405020304" pitchFamily="18" charset="0"/>
              </a:rPr>
              <a:t>., 2024)</a:t>
            </a: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64" name="Picture 2" descr="A diagram of a diagram of a sample collection points">
            <a:extLst>
              <a:ext uri="{FF2B5EF4-FFF2-40B4-BE49-F238E27FC236}">
                <a16:creationId xmlns:a16="http://schemas.microsoft.com/office/drawing/2014/main" id="{19D688AB-7565-39EE-958B-D19E8728E2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068638"/>
            <a:ext cx="6624638" cy="263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TextBox 3">
            <a:extLst>
              <a:ext uri="{FF2B5EF4-FFF2-40B4-BE49-F238E27FC236}">
                <a16:creationId xmlns:a16="http://schemas.microsoft.com/office/drawing/2014/main" id="{58A931EC-685C-0E61-923E-4876D22253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5463" y="2732088"/>
            <a:ext cx="2387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3" tooltip="https://www.frontiersin.org/journals/public-health/articles/10.3389/fpubh.2024.1445961/full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4" tooltip="https://creativecommons.org/licenses/by/3.0/"/>
              </a:rPr>
              <a:t>CC BY</a:t>
            </a:r>
            <a:endParaRPr lang="en-GB" altLang="en-US" sz="9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0022C3FE-4D39-A840-F12C-6C440C7C08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1587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39D4B69F-CB7D-3BEC-0296-E9B2071341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03575" y="692150"/>
            <a:ext cx="5940425" cy="5006975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Skills gaps in genomic interpretation and counselling</a:t>
            </a:r>
          </a:p>
          <a:p>
            <a:pPr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Regional disparities in laboratory capacity and turnaround times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Ethical concerns around data privacy and secondary findings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Risk of widening inequalities due to digital literacy and access (McGrath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et al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pic>
        <p:nvPicPr>
          <p:cNvPr id="16388" name="Picture 1" descr="A diagram of dna and protein">
            <a:extLst>
              <a:ext uri="{FF2B5EF4-FFF2-40B4-BE49-F238E27FC236}">
                <a16:creationId xmlns:a16="http://schemas.microsoft.com/office/drawing/2014/main" id="{423CC1C5-BC27-FD12-FF01-09F1450F6F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6975"/>
            <a:ext cx="3276600" cy="450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8EB95C7D-C2CA-E8C9-F1AF-5E76760A8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5138" y="-100013"/>
            <a:ext cx="8229600" cy="1143001"/>
          </a:xfrm>
        </p:spPr>
        <p:txBody>
          <a:bodyPr/>
          <a:lstStyle/>
          <a:p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38D4A30E-D07F-824B-5497-9BC0A973D6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836613"/>
            <a:ext cx="8229600" cy="4035199"/>
          </a:xfrm>
        </p:spPr>
        <p:txBody>
          <a:bodyPr/>
          <a:lstStyle/>
          <a:p>
            <a:r>
              <a:rPr lang="en-GB" altLang="en-US" sz="2000" dirty="0">
                <a:latin typeface="Arial"/>
                <a:cs typeface="Arial"/>
              </a:rPr>
              <a:t>National training and workforce development frameworks</a:t>
            </a:r>
          </a:p>
          <a:p>
            <a:r>
              <a:rPr lang="en-GB" altLang="en-US" sz="2000" dirty="0">
                <a:latin typeface="Arial"/>
                <a:cs typeface="Arial"/>
              </a:rPr>
              <a:t>Investment in digital infrastructure and secure data governance</a:t>
            </a:r>
          </a:p>
          <a:p>
            <a:r>
              <a:rPr lang="en-GB" altLang="en-US" sz="2000" dirty="0">
                <a:latin typeface="Arial"/>
                <a:cs typeface="Arial"/>
              </a:rPr>
              <a:t>Culturally sensitive communication and counselling pathways</a:t>
            </a:r>
          </a:p>
          <a:p>
            <a:r>
              <a:rPr lang="en-GB" altLang="en-US" sz="2000" dirty="0">
                <a:latin typeface="Arial"/>
                <a:cs typeface="Arial"/>
              </a:rPr>
              <a:t>Public engagement and co-production to build trust and inclusion (Sharif </a:t>
            </a:r>
            <a:r>
              <a:rPr lang="en-GB" altLang="en-US" sz="2000" i="1" dirty="0">
                <a:latin typeface="Arial"/>
                <a:cs typeface="Arial"/>
              </a:rPr>
              <a:t>et al.</a:t>
            </a:r>
            <a:r>
              <a:rPr lang="en-GB" altLang="en-US" sz="2000" dirty="0">
                <a:latin typeface="Arial"/>
                <a:cs typeface="Arial"/>
              </a:rPr>
              <a:t>, 2020)</a:t>
            </a:r>
          </a:p>
          <a:p>
            <a:r>
              <a:rPr lang="en-GB" sz="2000">
                <a:latin typeface="Arial"/>
                <a:cs typeface="Arial"/>
              </a:rPr>
              <a:t>Continue investment in training, infrastructure, and public engagement</a:t>
            </a:r>
            <a:endParaRPr lang="en-US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Embed genomics across routine care to achieve personalised and preventative medicine(Auton </a:t>
            </a:r>
            <a:r>
              <a:rPr lang="en-GB" sz="2000" i="1" dirty="0">
                <a:latin typeface="Arial"/>
                <a:cs typeface="Arial"/>
              </a:rPr>
              <a:t>et al</a:t>
            </a:r>
            <a:r>
              <a:rPr lang="en-GB" sz="2000" dirty="0">
                <a:latin typeface="Arial"/>
                <a:cs typeface="Arial"/>
              </a:rPr>
              <a:t>., 2021) </a:t>
            </a:r>
          </a:p>
          <a:p>
            <a:r>
              <a:rPr lang="en-GB" sz="2000" dirty="0">
                <a:latin typeface="Arial"/>
                <a:cs typeface="Arial"/>
              </a:rPr>
              <a:t>Strengthen collaboration between clinicians, policymakers, and communities (Das </a:t>
            </a:r>
            <a:r>
              <a:rPr lang="en-GB" sz="2000" i="1" dirty="0">
                <a:latin typeface="Arial"/>
                <a:cs typeface="Arial"/>
              </a:rPr>
              <a:t>et al</a:t>
            </a:r>
            <a:r>
              <a:rPr lang="en-GB" sz="2000" dirty="0">
                <a:latin typeface="Arial"/>
                <a:cs typeface="Arial"/>
              </a:rPr>
              <a:t>, 2025).</a:t>
            </a:r>
          </a:p>
          <a:p>
            <a:pPr marL="0" indent="0">
              <a:buNone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3" name="TextBox 3">
            <a:extLst>
              <a:ext uri="{FF2B5EF4-FFF2-40B4-BE49-F238E27FC236}">
                <a16:creationId xmlns:a16="http://schemas.microsoft.com/office/drawing/2014/main" id="{2AC45F98-FD82-0433-A496-520A299384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6762750"/>
            <a:ext cx="7620000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900">
                <a:hlinkClick r:id="rId2" tooltip="https://www.enago.com/academy/recommendation-in-research/"/>
              </a:rPr>
              <a:t>This Photo</a:t>
            </a:r>
            <a:r>
              <a:rPr lang="en-GB" altLang="en-US" sz="900"/>
              <a:t> by Unknown Author is licensed under </a:t>
            </a:r>
            <a:r>
              <a:rPr lang="en-GB" altLang="en-US" sz="900">
                <a:hlinkClick r:id="rId3" tooltip="https://creativecommons.org/licenses/by-nc-sa/3.0/"/>
              </a:rPr>
              <a:t>CC BY-SA-NC</a:t>
            </a:r>
            <a:endParaRPr lang="en-GB" altLang="en-US" sz="9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FEFE92A-BF63-2DB8-1141-69C2764666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DFB853FE-6577-92CA-8D42-642D489EF3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Genomics provides a scalable solution to long-standing challenges in UK healthcare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Demonstrates measurable improvements in diagnosis, service efficiency, and patient experience(</a:t>
            </a: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Smith </a:t>
            </a:r>
            <a:r>
              <a:rPr lang="en-GB" altLang="en-US" i="1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GB" altLang="en-US">
                <a:latin typeface="Arial" panose="020B0604020202020204" pitchFamily="34" charset="0"/>
                <a:cs typeface="Times New Roman" panose="02020603050405020304" pitchFamily="18" charset="0"/>
              </a:rPr>
              <a:t>., 2025)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Success depends on workforce readiness, ethical governance, and equitable access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895B30B-1E11-7E63-83E5-4DD2E0A6F9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-100013"/>
            <a:ext cx="8229600" cy="1143001"/>
          </a:xfrm>
        </p:spPr>
        <p:txBody>
          <a:bodyPr/>
          <a:lstStyle/>
          <a:p>
            <a:pPr eaLnBrk="1" hangingPunct="1"/>
            <a:r>
              <a:rPr lang="en-GB" altLang="en-US" b="1"/>
              <a:t>References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0BB4CE6B-F013-8DCD-C41C-EAA6708816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950" y="1035050"/>
            <a:ext cx="8640763" cy="4625975"/>
          </a:xfrm>
        </p:spPr>
        <p:txBody>
          <a:bodyPr/>
          <a:lstStyle/>
          <a:p>
            <a:pPr eaLnBrk="1" hangingPunct="1">
              <a:buFont typeface="Myriad Pro"/>
              <a:buAutoNum type="arabicPeriod"/>
            </a:pPr>
            <a:r>
              <a:rPr lang="en-GB" altLang="en-US" sz="900">
                <a:latin typeface="Arial" panose="020B0604020202020204" pitchFamily="34" charset="0"/>
                <a:cs typeface="Arial" panose="020B0604020202020204" pitchFamily="34" charset="0"/>
              </a:rPr>
              <a:t>Cobourne, M.T., Irving, M. and Seller, A. (2020) ‘Welcome to the new genomics: an introduction to the NHS Genomic Medicine Service for oral healthcare professionals’, </a:t>
            </a:r>
            <a:r>
              <a:rPr lang="en-GB" altLang="en-US" sz="900" i="1">
                <a:latin typeface="Arial" panose="020B0604020202020204" pitchFamily="34" charset="0"/>
                <a:cs typeface="Arial" panose="020B0604020202020204" pitchFamily="34" charset="0"/>
              </a:rPr>
              <a:t>British dental journal</a:t>
            </a:r>
            <a:r>
              <a:rPr lang="en-GB" altLang="en-US" sz="900">
                <a:latin typeface="Arial" panose="020B0604020202020204" pitchFamily="34" charset="0"/>
                <a:cs typeface="Arial" panose="020B0604020202020204" pitchFamily="34" charset="0"/>
              </a:rPr>
              <a:t>, 229(10), pp. 682–686. Available at: </a:t>
            </a:r>
            <a:r>
              <a:rPr lang="en-GB" altLang="en-US" sz="9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https://doi.org/10.1038/s41415-020-2348-2</a:t>
            </a:r>
            <a:r>
              <a:rPr lang="en-GB" altLang="en-US" sz="9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Bordini, B.J. </a:t>
            </a:r>
            <a:r>
              <a:rPr lang="en-GB" altLang="en-US" sz="900" i="1"/>
              <a:t>et al.</a:t>
            </a:r>
            <a:r>
              <a:rPr lang="en-GB" altLang="en-US" sz="900"/>
              <a:t> (2024) ‘Attaining Diagnostic Excellence: How the Structure and Function of a Rare Disease Service Contribute to Ending the Diagnostic Odyssey’, </a:t>
            </a:r>
            <a:r>
              <a:rPr lang="en-GB" altLang="en-US" sz="900" i="1"/>
              <a:t>The Medical Clinics of North America</a:t>
            </a:r>
            <a:r>
              <a:rPr lang="en-GB" altLang="en-US" sz="900"/>
              <a:t>, 108(1), p. 1. Available at: </a:t>
            </a:r>
            <a:r>
              <a:rPr lang="en-GB" altLang="en-US" sz="900">
                <a:hlinkClick r:id="rId3"/>
              </a:rPr>
              <a:t>https://doi.org/10.1016/j.mcna.2023.06.013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Mossadeghrad, A.M. </a:t>
            </a:r>
            <a:r>
              <a:rPr lang="en-GB" altLang="en-US" sz="900" i="1"/>
              <a:t>et al.</a:t>
            </a:r>
            <a:r>
              <a:rPr lang="en-GB" altLang="en-US" sz="900"/>
              <a:t> (2025) ‘Challenges and Strategies in Healthcare Workforce Management: A Scoping Review’, </a:t>
            </a:r>
            <a:r>
              <a:rPr lang="en-GB" altLang="en-US" sz="900" i="1"/>
              <a:t>Rāhburdhā-yi mudīriyyat dar niẓām-i salāmat</a:t>
            </a:r>
            <a:r>
              <a:rPr lang="en-GB" altLang="en-US" sz="900"/>
              <a:t>, 10(1), pp. 57–66. Available at: </a:t>
            </a:r>
            <a:r>
              <a:rPr lang="en-GB" altLang="en-US" sz="900">
                <a:hlinkClick r:id="rId4"/>
              </a:rPr>
              <a:t>https://doi.org/10.18502/mshsj.v10i1.18939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Ellard, H. </a:t>
            </a:r>
            <a:r>
              <a:rPr lang="en-GB" altLang="en-US" sz="900" i="1"/>
              <a:t>et al.</a:t>
            </a:r>
            <a:r>
              <a:rPr lang="en-GB" altLang="en-US" sz="900"/>
              <a:t> (2024) ‘Written communication of whole genome sequencing results in the NHS Genomic Medicine Service: a multi-centre service evaluation’, </a:t>
            </a:r>
            <a:r>
              <a:rPr lang="en-GB" altLang="en-US" sz="900" i="1"/>
              <a:t>European journal of human genetics : EJHG</a:t>
            </a:r>
            <a:r>
              <a:rPr lang="en-GB" altLang="en-US" sz="900"/>
              <a:t>, 32(11), pp. 1436–1445. Available at: </a:t>
            </a:r>
            <a:r>
              <a:rPr lang="en-GB" altLang="en-US" sz="900">
                <a:hlinkClick r:id="rId5"/>
              </a:rPr>
              <a:t>https://doi.org/10.1038/s41431-024-01636-5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Freiman, A. </a:t>
            </a:r>
            <a:r>
              <a:rPr lang="en-GB" altLang="en-US" sz="900" i="1"/>
              <a:t>et al.</a:t>
            </a:r>
            <a:r>
              <a:rPr lang="en-GB" altLang="en-US" sz="900"/>
              <a:t> (2024) ‘Exploring the evolving roles of clinical geneticists and genetic counsellors in the era of genomic medicine’, </a:t>
            </a:r>
            <a:r>
              <a:rPr lang="en-GB" altLang="en-US" sz="900" i="1"/>
              <a:t>American journal of medical genetics. Part A</a:t>
            </a:r>
            <a:r>
              <a:rPr lang="en-GB" altLang="en-US" sz="900"/>
              <a:t>, 194(4), pp. e63502-n/a. Available at: </a:t>
            </a:r>
            <a:r>
              <a:rPr lang="en-GB" altLang="en-US" sz="900">
                <a:hlinkClick r:id="rId6"/>
              </a:rPr>
              <a:t>https://doi.org/10.1002/ajmg.a.63502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McDermott, F.D. </a:t>
            </a:r>
            <a:r>
              <a:rPr lang="en-GB" altLang="en-US" sz="900" i="1"/>
              <a:t>et al.</a:t>
            </a:r>
            <a:r>
              <a:rPr lang="en-GB" altLang="en-US" sz="900"/>
              <a:t> (2021) ‘Implications for the colorectal surgeon following the 100 000 Genomes Project’, </a:t>
            </a:r>
            <a:r>
              <a:rPr lang="en-GB" altLang="en-US" sz="900" i="1"/>
              <a:t>Colorectal disease</a:t>
            </a:r>
            <a:r>
              <a:rPr lang="en-GB" altLang="en-US" sz="900"/>
              <a:t>, 23(5), pp. 1049–1058. Available at: </a:t>
            </a:r>
            <a:r>
              <a:rPr lang="en-GB" altLang="en-US" sz="900">
                <a:hlinkClick r:id="rId7"/>
              </a:rPr>
              <a:t>https://doi.org/10.1111/codi.15539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Zhan, X. (2025). Personalised</a:t>
            </a:r>
            <a:r>
              <a:rPr lang="en-GB" altLang="en-US" sz="900" i="1"/>
              <a:t> Medicine: New Perspectives</a:t>
            </a:r>
            <a:r>
              <a:rPr lang="en-GB" altLang="en-US" sz="900"/>
              <a:t>. IntechOpen. Available at: </a:t>
            </a:r>
            <a:r>
              <a:rPr lang="en-GB" altLang="en-US" sz="900">
                <a:hlinkClick r:id="rId8"/>
              </a:rPr>
              <a:t>https://doi.org/10.5772/intechopen.1000393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McGrath, C., Chau, C.W.R. and Molina, G.F. (2025) ‘Monitoring oral health remotely: ethical considerations when using AI among vulnerable populations’, </a:t>
            </a:r>
            <a:r>
              <a:rPr lang="en-GB" altLang="en-US" sz="900" i="1"/>
              <a:t>Frontiers in oral health</a:t>
            </a:r>
            <a:r>
              <a:rPr lang="en-GB" altLang="en-US" sz="900"/>
              <a:t>, 6, p. 1587630. Available at: </a:t>
            </a:r>
            <a:r>
              <a:rPr lang="en-GB" altLang="en-US" sz="900">
                <a:hlinkClick r:id="rId9"/>
              </a:rPr>
              <a:t>https://doi.org/10.3389/froh.2025.1587630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Sharif, S.M. </a:t>
            </a:r>
            <a:r>
              <a:rPr lang="en-GB" altLang="en-US" sz="900" i="1"/>
              <a:t>et al.</a:t>
            </a:r>
            <a:r>
              <a:rPr lang="en-GB" altLang="en-US" sz="900"/>
              <a:t> (2020) ‘Enhancing inclusion of diverse populations in genomics: A competence framework’, </a:t>
            </a:r>
            <a:r>
              <a:rPr lang="en-GB" altLang="en-US" sz="900" i="1"/>
              <a:t>Journal of genetic counselling</a:t>
            </a:r>
            <a:r>
              <a:rPr lang="en-GB" altLang="en-US" sz="900"/>
              <a:t>, 29(2), pp. 282–292. Available at: </a:t>
            </a:r>
            <a:r>
              <a:rPr lang="en-GB" altLang="en-US" sz="900">
                <a:hlinkClick r:id="rId10"/>
              </a:rPr>
              <a:t>https://doi.org/10.1002/jgc4.1263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/>
              <a:t>Das, S. </a:t>
            </a:r>
            <a:r>
              <a:rPr lang="en-GB" altLang="en-US" sz="900" i="1"/>
              <a:t>et al.</a:t>
            </a:r>
            <a:r>
              <a:rPr lang="en-GB" altLang="en-US" sz="900"/>
              <a:t> (2025) ‘Revolutionising Healthcare: Synergistic Integration of Genomics, Clinical Decision Support Systems, and Advanced Machine Learning for Precision Medicine’, in </a:t>
            </a:r>
            <a:r>
              <a:rPr lang="en-GB" altLang="en-US" sz="900" i="1"/>
              <a:t>2025 AI-Driven Smart Healthcare for Society 5.0</a:t>
            </a:r>
            <a:r>
              <a:rPr lang="en-GB" altLang="en-US" sz="900"/>
              <a:t>. IEEE, pp. 1–6. Available at: </a:t>
            </a:r>
            <a:r>
              <a:rPr lang="en-GB" altLang="en-US" sz="900">
                <a:hlinkClick r:id="rId11"/>
              </a:rPr>
              <a:t>https://doi.org/10.1109/IEEECONF64992.2025.10963134</a:t>
            </a:r>
            <a:r>
              <a:rPr lang="en-GB" altLang="en-US" sz="900"/>
              <a:t>. </a:t>
            </a:r>
          </a:p>
          <a:p>
            <a:pPr eaLnBrk="1" hangingPunct="1">
              <a:buFont typeface="Myriad Pro"/>
              <a:buAutoNum type="arabicPeriod"/>
            </a:pP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Wright, C.F., FitzPatrick, D.R. and Firth, H.V., (2023). </a:t>
            </a:r>
            <a:r>
              <a:rPr lang="en-GB" altLang="en-US" sz="900" i="1">
                <a:latin typeface="Arial" panose="020B0604020202020204" pitchFamily="34" charset="0"/>
                <a:cs typeface="Times New Roman" panose="02020603050405020304" pitchFamily="18" charset="0"/>
              </a:rPr>
              <a:t>Structural and non-coding variants increase the diagnostic yield of clinical whole genome sequencing for rare diseases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. Genome Medicine, 15(94). Available at: </a:t>
            </a:r>
            <a:r>
              <a:rPr lang="en-GB" altLang="en-US" sz="900" u="sng">
                <a:solidFill>
                  <a:srgbClr val="467886"/>
                </a:solidFill>
                <a:latin typeface="Arial" panose="020B0604020202020204" pitchFamily="34" charset="0"/>
                <a:cs typeface="Times New Roman" panose="02020603050405020304" pitchFamily="18" charset="0"/>
                <a:hlinkClick r:id="rId12"/>
              </a:rPr>
              <a:t>https://doi.org/10.1186/s13073-023-01240-0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. </a:t>
            </a:r>
            <a:endParaRPr lang="en-GB" altLang="en-US" sz="9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Myriad Pro"/>
              <a:buAutoNum type="arabicPeriod"/>
            </a:pP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Auton, A. </a:t>
            </a:r>
            <a:r>
              <a:rPr lang="en-GB" altLang="en-US" sz="900" i="1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., (2021). </a:t>
            </a:r>
            <a:r>
              <a:rPr lang="en-GB" altLang="en-US" sz="900" i="1">
                <a:latin typeface="Arial" panose="020B0604020202020204" pitchFamily="34" charset="0"/>
                <a:cs typeface="Times New Roman" panose="02020603050405020304" pitchFamily="18" charset="0"/>
              </a:rPr>
              <a:t>Whole-genome sequencing of patients with rare diseases in a national health system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. Nature, 590(7845), pp.277–284. Available at: </a:t>
            </a:r>
            <a:r>
              <a:rPr lang="en-GB" altLang="en-US" sz="900" u="sng">
                <a:solidFill>
                  <a:srgbClr val="467886"/>
                </a:solidFill>
                <a:latin typeface="Arial" panose="020B0604020202020204" pitchFamily="34" charset="0"/>
                <a:cs typeface="Times New Roman" panose="02020603050405020304" pitchFamily="18" charset="0"/>
                <a:hlinkClick r:id="rId13"/>
              </a:rPr>
              <a:t>https://doi.org/10.1038/s41586-021-03569-1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endParaRPr lang="en-GB" altLang="en-US" sz="9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Myriad Pro"/>
              <a:buAutoNum type="arabicPeriod"/>
            </a:pP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Brown, M. et al., (2024). </a:t>
            </a:r>
            <a:r>
              <a:rPr lang="en-GB" altLang="en-US" sz="900" i="1">
                <a:latin typeface="Arial" panose="020B0604020202020204" pitchFamily="34" charset="0"/>
                <a:cs typeface="Times New Roman" panose="02020603050405020304" pitchFamily="18" charset="0"/>
              </a:rPr>
              <a:t>Identifying barriers and opportunities to facilitate the uptake of whole genome sequencing in paediatric haematology and oncology practice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. BMC Medical Education, 24, p.1273. Available at: </a:t>
            </a:r>
            <a:r>
              <a:rPr lang="en-GB" altLang="en-US" sz="900" u="sng">
                <a:solidFill>
                  <a:srgbClr val="467886"/>
                </a:solidFill>
                <a:latin typeface="Arial" panose="020B0604020202020204" pitchFamily="34" charset="0"/>
                <a:cs typeface="Times New Roman" panose="02020603050405020304" pitchFamily="18" charset="0"/>
                <a:hlinkClick r:id="rId14"/>
              </a:rPr>
              <a:t>https://doi.org/10.1186/s12909-024-06219-y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endParaRPr lang="en-GB" altLang="en-US" sz="9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Myriad Pro"/>
              <a:buAutoNum type="arabicPeriod"/>
            </a:pP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Smith, D. </a:t>
            </a:r>
            <a:r>
              <a:rPr lang="en-GB" altLang="en-US" sz="900" i="1">
                <a:latin typeface="Arial" panose="020B0604020202020204" pitchFamily="34" charset="0"/>
                <a:cs typeface="Times New Roman" panose="02020603050405020304" pitchFamily="18" charset="0"/>
              </a:rPr>
              <a:t>et al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., (2025). </a:t>
            </a:r>
            <a:r>
              <a:rPr lang="en-GB" altLang="en-US" sz="900" i="1">
                <a:latin typeface="Arial" panose="020B0604020202020204" pitchFamily="34" charset="0"/>
                <a:cs typeface="Times New Roman" panose="02020603050405020304" pitchFamily="18" charset="0"/>
              </a:rPr>
              <a:t>A qualitative study to evaluate the preparedness of community paediatricians for genomic medicine in England – ready for take-off?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 Journal of Community Genetics, 16, pp.321–334. Available at: </a:t>
            </a:r>
            <a:r>
              <a:rPr lang="en-GB" altLang="en-US" sz="900" u="sng">
                <a:solidFill>
                  <a:srgbClr val="467886"/>
                </a:solidFill>
                <a:latin typeface="Arial" panose="020B0604020202020204" pitchFamily="34" charset="0"/>
                <a:cs typeface="Times New Roman" panose="02020603050405020304" pitchFamily="18" charset="0"/>
                <a:hlinkClick r:id="rId15"/>
              </a:rPr>
              <a:t>https://doi.org/10.1007/s12687-025-00781-8</a:t>
            </a:r>
            <a:r>
              <a:rPr lang="en-GB" altLang="en-US" sz="900"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endParaRPr lang="en-GB" altLang="en-US" sz="900"/>
          </a:p>
          <a:p>
            <a:pPr eaLnBrk="1" hangingPunct="1"/>
            <a:endParaRPr lang="en-GB" altLang="en-US" sz="1100"/>
          </a:p>
          <a:p>
            <a:pPr eaLnBrk="1" hangingPunct="1"/>
            <a:endParaRPr lang="en-GB" altLang="en-US" sz="1100"/>
          </a:p>
          <a:p>
            <a:pPr eaLnBrk="1" hangingPunct="1"/>
            <a:endParaRPr lang="en-GB" altLang="en-US" sz="1100"/>
          </a:p>
          <a:p>
            <a:pPr eaLnBrk="1" hangingPunct="1"/>
            <a:endParaRPr lang="en-GB" alt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  <SharedWithUsers xmlns="550816ce-8156-4f45-b1c4-24236a73d01f">
      <UserInfo xmlns="550816ce-8156-4f45-b1c4-24236a73d01f">
        <DisplayName xmlns="550816ce-8156-4f45-b1c4-24236a73d01f">Alison Harding</DisplayName>
        <AccountId xmlns="550816ce-8156-4f45-b1c4-24236a73d01f">352</AccountId>
        <AccountType xmlns="550816ce-8156-4f45-b1c4-24236a73d01f"/>
      </UserInfo>
      <UserInfo xmlns="550816ce-8156-4f45-b1c4-24236a73d01f">
        <DisplayName xmlns="550816ce-8156-4f45-b1c4-24236a73d01f">Rachel Bendall</DisplayName>
        <AccountId xmlns="550816ce-8156-4f45-b1c4-24236a73d01f">2520</AccountId>
        <AccountType xmlns="550816ce-8156-4f45-b1c4-24236a73d01f"/>
      </UserInfo>
      <UserInfo xmlns="550816ce-8156-4f45-b1c4-24236a73d01f">
        <DisplayName xmlns="550816ce-8156-4f45-b1c4-24236a73d01f">Ruth Groff</DisplayName>
        <AccountId xmlns="550816ce-8156-4f45-b1c4-24236a73d01f">2266</AccountId>
        <AccountType xmlns="550816ce-8156-4f45-b1c4-24236a73d01f"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3" ma:contentTypeDescription="Create a new document." ma:contentTypeScope="" ma:versionID="e17ed533396ae096c94940c7cada224b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f32e059fa8b1c42037d8115f5b4a9e27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purl.org/dc/terms/"/>
    <ds:schemaRef ds:uri="0ebdf10f-b5a3-45b6-acdb-7dc1eb398785"/>
    <ds:schemaRef ds:uri="550816ce-8156-4f45-b1c4-24236a73d01f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1AD345F-BAB7-49B5-AC12-6989ACBA21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Words>1412</Words>
  <Application>Microsoft Office PowerPoint</Application>
  <PresentationFormat>On-screen Show (4:3)</PresentationFormat>
  <Paragraphs>86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20140311PresentationUWTSDTemplate</vt:lpstr>
      <vt:lpstr>Digital Transformation in the Health and Care Professions (BMHP6026) Component 2 Assessment   Student name: Monica Ana Oprea Student ID: 2315596</vt:lpstr>
      <vt:lpstr>Use of AI Acknowledgement</vt:lpstr>
      <vt:lpstr>The Challenge in UK Health and Social Care</vt:lpstr>
      <vt:lpstr>Whole-Genome Sequencing (WGS) as a Digital Innovation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Monica Oprea</cp:lastModifiedBy>
  <cp:revision>209</cp:revision>
  <cp:lastPrinted>2021-01-18T19:39:53Z</cp:lastPrinted>
  <dcterms:created xsi:type="dcterms:W3CDTF">2020-06-13T21:56:47Z</dcterms:created>
  <dcterms:modified xsi:type="dcterms:W3CDTF">2025-12-04T18:53:16Z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  <property fmtid="{D5CDD505-2E9C-101B-9397-08002B2CF9AE}" pid="3" name="ContentTypeId">
    <vt:lpwstr>0x0101009DA2B97165742847ABC519A905693DF8</vt:lpwstr>
  </property>
  <property fmtid="{D5CDD505-2E9C-101B-9397-08002B2CF9AE}" pid="4" name="_activity">
    <vt:lpwstr/>
  </property>
</Properties>
</file>