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9" r:id="rId7"/>
    <p:sldId id="270" r:id="rId8"/>
    <p:sldId id="271" r:id="rId9"/>
    <p:sldId id="272" r:id="rId10"/>
    <p:sldId id="273" r:id="rId11"/>
    <p:sldId id="274" r:id="rId12"/>
    <p:sldId id="260" r:id="rId13"/>
    <p:sldId id="275" r:id="rId14"/>
    <p:sldId id="27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48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C30E-75B3-9BA5-FDF9-71070C4996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5DF540-4472-8612-87FA-84B6706F1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086CC-9A4D-85F6-BAB6-E69910C5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B868C-364A-ACD8-8369-18C4313DC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041CB-2B8D-2996-CFB6-6E53E01E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58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3960B-D344-632C-27E3-DB92AC1C1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20609-ACF9-6204-65FA-ED756A73BC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B0D1C-ADDB-EB5B-D32F-F8B46FA80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52B97-EFDA-11D8-986C-9445F0A4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CB8AD-ECBB-A086-161A-35671A8DA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1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64549-246F-9AA8-A968-8FC044FD5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2F934F-7CCF-3E21-9695-ACFD3E1B52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E3CE8-CCA6-4D82-0EEF-CCF6D8A5D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BABBE-89B4-F8ED-A2E8-814C27A37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B70CF-84CC-ACC5-5C42-33E2B4C5E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79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02E66-B442-0BE3-5CAB-F6F032948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1940A-CF42-F535-03D0-05BB69D589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4D3D75-B80B-77EC-9769-31BC3613CC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399113-4053-8AB1-0067-E765B95A2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19B92-DD12-16CF-53D5-F029CA0CC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39A16A-943D-E611-321E-4136AE590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7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EEA3-429D-31DF-1AEB-AB7E7206F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ABFD8-FE1F-6662-2C5B-6C5424839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76F63-088D-86E2-4931-E6889580E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E3D3F3-6476-956F-08FB-0BE8D39116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388732-8378-BB3E-9D6B-6E3D643FA6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76D482-0B23-0E41-6D70-BD65BA4FB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DE0CE9-A231-CF6A-EAAA-5B0263A7D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8306E5-A52B-8952-9DEB-04E611840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86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1CDFB-C270-9F37-1316-E55763F60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4B0B93-9E28-91D2-1B0B-02108187D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F7B44F-BCD2-F11D-7F5E-6988404D1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96A538-8179-763C-D3C9-18288856A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234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F8627E-7107-12B6-ED7E-B3262BC70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E1FA01-8565-791C-DBFB-2171A772D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A0F8BF-0296-1233-A067-6EEAE18EA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34754-FAA0-741B-575B-DEC9BC1D4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6C8FD-A2F2-4DD7-AF54-E5667948C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93549C-59D9-C4A7-1B81-0C67276E8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4AB374-ADE1-3E12-8D64-6AD64625F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08C8D3-805C-F246-A6DF-FBFD880D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C00EDC-1086-BD7E-5A5D-57442DAE9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52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80A4-B492-CCE1-9920-9DF66F150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90C0E3-28BE-2785-A3EE-D3B9B3E1B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B9E74C-BC1E-0732-4425-B486282C7D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14323-739F-7379-8908-92CEE918F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239FC-B7BF-E0F3-F4E7-60AEA02FF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9A56C1-A908-EE03-BE06-41FAF3893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2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59026-0F70-5302-9C37-F611EFD5E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3E77EC-BDF8-0C35-8B85-84AB664B13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E15FF-1052-060D-A0C8-92BF770CA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A1542-7D3B-5139-196B-CEF3FE94B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97BD6-9B31-B45D-E30C-0B81A3467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956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5003E1-B8E0-4FE5-07C6-0C02D5DBB4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F0696A-45AC-5C8B-E181-5D3B2D493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F89B3-46CE-C913-E38E-44436A3E4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5F780-D424-F6C6-AD92-9AED897C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E0C98-E6A2-E044-905A-3C0614F7E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02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FD4B1E-E20A-5777-94A9-D061A713A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F2CDC-9CE2-0323-20C3-FAEF5B609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D96A6-D642-F373-0B6A-2E0C76029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4F4F73-F47E-43EB-8BC4-86A4D23B2677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5DF730-AC65-89AA-9A3A-8CDA148A3A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F173A-6A1F-F15E-76A5-FBDBFF42B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08612A-537C-4C7C-9EB7-12957A939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019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40C6A03-A965-473C-ADDE-B0F1C5C5C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93502F-97A6-09D1-ADE5-3FB2E8578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598246"/>
            <a:ext cx="4412419" cy="3626217"/>
          </a:xfrm>
        </p:spPr>
        <p:txBody>
          <a:bodyPr anchor="t">
            <a:normAutofit/>
          </a:bodyPr>
          <a:lstStyle/>
          <a:p>
            <a:pPr algn="r"/>
            <a:r>
              <a:rPr lang="en-GB" sz="44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and Selection During Organisational Transformation</a:t>
            </a:r>
            <a:endParaRPr lang="en-GB" sz="44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074CC1-ADA6-2981-917A-E4870FD1D4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4752109"/>
            <a:ext cx="4412417" cy="1629641"/>
          </a:xfrm>
        </p:spPr>
        <p:txBody>
          <a:bodyPr>
            <a:noAutofit/>
          </a:bodyPr>
          <a:lstStyle/>
          <a:p>
            <a:pPr algn="r"/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Mihai Horia Zbircea</a:t>
            </a:r>
          </a:p>
          <a:p>
            <a:pPr algn="r"/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2435086</a:t>
            </a:r>
          </a:p>
          <a:p>
            <a:pPr algn="r"/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 and Title: Developing and Managing</a:t>
            </a:r>
          </a:p>
          <a:p>
            <a:pPr algn="r"/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Individuals and Teams (LCLM5002_BIRM)</a:t>
            </a:r>
          </a:p>
          <a:p>
            <a:pPr algn="r"/>
            <a:r>
              <a:rPr lang="en-GB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Name: Dr Samson Oladejo</a:t>
            </a:r>
          </a:p>
        </p:txBody>
      </p:sp>
      <p:sp>
        <p:nvSpPr>
          <p:cNvPr id="25" name="!!plus graphic">
            <a:extLst>
              <a:ext uri="{FF2B5EF4-FFF2-40B4-BE49-F238E27FC236}">
                <a16:creationId xmlns:a16="http://schemas.microsoft.com/office/drawing/2014/main" id="{B71758F4-3F46-45DA-8AC5-4E508DA0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12034" y="1267063"/>
            <a:ext cx="139037" cy="139039"/>
          </a:xfrm>
          <a:custGeom>
            <a:avLst/>
            <a:gdLst>
              <a:gd name="connsiteX0" fmla="*/ 129600 w 139037"/>
              <a:gd name="connsiteY0" fmla="*/ 60082 h 139039"/>
              <a:gd name="connsiteX1" fmla="*/ 78955 w 139037"/>
              <a:gd name="connsiteY1" fmla="*/ 60082 h 139039"/>
              <a:gd name="connsiteX2" fmla="*/ 78955 w 139037"/>
              <a:gd name="connsiteY2" fmla="*/ 9437 h 139039"/>
              <a:gd name="connsiteX3" fmla="*/ 69519 w 139037"/>
              <a:gd name="connsiteY3" fmla="*/ 0 h 139039"/>
              <a:gd name="connsiteX4" fmla="*/ 60082 w 139037"/>
              <a:gd name="connsiteY4" fmla="*/ 9437 h 139039"/>
              <a:gd name="connsiteX5" fmla="*/ 60082 w 139037"/>
              <a:gd name="connsiteY5" fmla="*/ 60082 h 139039"/>
              <a:gd name="connsiteX6" fmla="*/ 9437 w 139037"/>
              <a:gd name="connsiteY6" fmla="*/ 60082 h 139039"/>
              <a:gd name="connsiteX7" fmla="*/ 0 w 139037"/>
              <a:gd name="connsiteY7" fmla="*/ 69520 h 139039"/>
              <a:gd name="connsiteX8" fmla="*/ 9437 w 139037"/>
              <a:gd name="connsiteY8" fmla="*/ 78957 h 139039"/>
              <a:gd name="connsiteX9" fmla="*/ 60082 w 139037"/>
              <a:gd name="connsiteY9" fmla="*/ 78957 h 139039"/>
              <a:gd name="connsiteX10" fmla="*/ 60082 w 139037"/>
              <a:gd name="connsiteY10" fmla="*/ 129602 h 139039"/>
              <a:gd name="connsiteX11" fmla="*/ 69519 w 139037"/>
              <a:gd name="connsiteY11" fmla="*/ 139039 h 139039"/>
              <a:gd name="connsiteX12" fmla="*/ 78955 w 139037"/>
              <a:gd name="connsiteY12" fmla="*/ 129602 h 139039"/>
              <a:gd name="connsiteX13" fmla="*/ 78955 w 139037"/>
              <a:gd name="connsiteY13" fmla="*/ 78957 h 139039"/>
              <a:gd name="connsiteX14" fmla="*/ 129600 w 139037"/>
              <a:gd name="connsiteY14" fmla="*/ 78957 h 139039"/>
              <a:gd name="connsiteX15" fmla="*/ 139037 w 139037"/>
              <a:gd name="connsiteY15" fmla="*/ 69520 h 139039"/>
              <a:gd name="connsiteX16" fmla="*/ 129600 w 139037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7" h="139039">
                <a:moveTo>
                  <a:pt x="129600" y="60082"/>
                </a:moveTo>
                <a:lnTo>
                  <a:pt x="78955" y="60082"/>
                </a:lnTo>
                <a:lnTo>
                  <a:pt x="78955" y="9437"/>
                </a:lnTo>
                <a:cubicBezTo>
                  <a:pt x="78955" y="4225"/>
                  <a:pt x="74730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7" y="139039"/>
                  <a:pt x="69519" y="139039"/>
                </a:cubicBezTo>
                <a:cubicBezTo>
                  <a:pt x="74730" y="139039"/>
                  <a:pt x="78955" y="134814"/>
                  <a:pt x="78955" y="129602"/>
                </a:cubicBezTo>
                <a:lnTo>
                  <a:pt x="78955" y="78957"/>
                </a:lnTo>
                <a:lnTo>
                  <a:pt x="129600" y="78957"/>
                </a:lnTo>
                <a:cubicBezTo>
                  <a:pt x="134812" y="78957"/>
                  <a:pt x="139037" y="74731"/>
                  <a:pt x="139037" y="69520"/>
                </a:cubicBezTo>
                <a:cubicBezTo>
                  <a:pt x="139037" y="64308"/>
                  <a:pt x="134812" y="60082"/>
                  <a:pt x="129600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!!Straight Connector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98246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14AC7164-45DD-40A3-7482-EF62755E98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12887"/>
          <a:stretch>
            <a:fillRect/>
          </a:stretch>
        </p:blipFill>
        <p:spPr>
          <a:xfrm>
            <a:off x="5986926" y="1598246"/>
            <a:ext cx="5569864" cy="4783504"/>
          </a:xfrm>
          <a:prstGeom prst="rect">
            <a:avLst/>
          </a:prstGeom>
        </p:spPr>
      </p:pic>
      <p:sp>
        <p:nvSpPr>
          <p:cNvPr id="29" name="!!circle graphic">
            <a:extLst>
              <a:ext uri="{FF2B5EF4-FFF2-40B4-BE49-F238E27FC236}">
                <a16:creationId xmlns:a16="http://schemas.microsoft.com/office/drawing/2014/main" id="{8D61482F-F3C5-4D66-8C5D-C6BBE3E12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52801" y="1659316"/>
            <a:ext cx="127713" cy="127714"/>
          </a:xfrm>
          <a:custGeom>
            <a:avLst/>
            <a:gdLst>
              <a:gd name="connsiteX0" fmla="*/ 63857 w 127713"/>
              <a:gd name="connsiteY0" fmla="*/ 18874 h 127714"/>
              <a:gd name="connsiteX1" fmla="*/ 108839 w 127713"/>
              <a:gd name="connsiteY1" fmla="*/ 63857 h 127714"/>
              <a:gd name="connsiteX2" fmla="*/ 63857 w 127713"/>
              <a:gd name="connsiteY2" fmla="*/ 108840 h 127714"/>
              <a:gd name="connsiteX3" fmla="*/ 18874 w 127713"/>
              <a:gd name="connsiteY3" fmla="*/ 63857 h 127714"/>
              <a:gd name="connsiteX4" fmla="*/ 63857 w 127713"/>
              <a:gd name="connsiteY4" fmla="*/ 18874 h 127714"/>
              <a:gd name="connsiteX5" fmla="*/ 63857 w 127713"/>
              <a:gd name="connsiteY5" fmla="*/ 0 h 127714"/>
              <a:gd name="connsiteX6" fmla="*/ 0 w 127713"/>
              <a:gd name="connsiteY6" fmla="*/ 63857 h 127714"/>
              <a:gd name="connsiteX7" fmla="*/ 63857 w 127713"/>
              <a:gd name="connsiteY7" fmla="*/ 127714 h 127714"/>
              <a:gd name="connsiteX8" fmla="*/ 127713 w 127713"/>
              <a:gd name="connsiteY8" fmla="*/ 63857 h 127714"/>
              <a:gd name="connsiteX9" fmla="*/ 63857 w 127713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4">
                <a:moveTo>
                  <a:pt x="63857" y="18874"/>
                </a:moveTo>
                <a:cubicBezTo>
                  <a:pt x="88700" y="18874"/>
                  <a:pt x="108839" y="39014"/>
                  <a:pt x="108839" y="63857"/>
                </a:cubicBezTo>
                <a:cubicBezTo>
                  <a:pt x="108839" y="88700"/>
                  <a:pt x="88700" y="108840"/>
                  <a:pt x="63857" y="108840"/>
                </a:cubicBezTo>
                <a:cubicBezTo>
                  <a:pt x="39013" y="108840"/>
                  <a:pt x="18874" y="88700"/>
                  <a:pt x="18874" y="63857"/>
                </a:cubicBezTo>
                <a:cubicBezTo>
                  <a:pt x="18898" y="39024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15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DC6957-D91C-73FC-DE48-287F6385A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rgbClr val="FFFFFF"/>
                </a:solidFill>
              </a:rPr>
              <a:t>Table of </a:t>
            </a:r>
            <a:br>
              <a:rPr lang="en-GB" sz="5600">
                <a:solidFill>
                  <a:srgbClr val="FFFFFF"/>
                </a:solidFill>
              </a:rPr>
            </a:br>
            <a:r>
              <a:rPr lang="en-GB" sz="5600">
                <a:solidFill>
                  <a:srgbClr val="FFFFFF"/>
                </a:solidFill>
              </a:rPr>
              <a:t>Contents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71DA6E-367B-9597-F78F-240A673F1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Tesco's Organisational Transformation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Process Overview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Description and Person Specification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Advertisement Platforms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Structured Interview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Competency-Based Interview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Centre Interview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Questioning Techniques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Face-to-Face vs Virtual Interviews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 and Conclusion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33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685D0-83F3-43C4-53C9-C8A1E2D89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r>
              <a:rPr lang="en-GB" b="1" i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Introduction to Tesco and Transformation</a:t>
            </a: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857A1-57E2-F6B6-18DC-172186241D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39" r="1" b="7975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E7AE6-7EA6-FD9A-CCEE-68ECB7271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100" b="1">
                <a:latin typeface="Arial" panose="020B0604020202020204" pitchFamily="34" charset="0"/>
                <a:cs typeface="Arial" panose="020B0604020202020204" pitchFamily="34" charset="0"/>
              </a:rPr>
              <a:t>About Tesco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One of the UK’s largest retail organisations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Operates supermarkets, online grocery services, and financial services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Employs over 300,000 people globally</a:t>
            </a:r>
          </a:p>
          <a:p>
            <a:pPr marL="0" indent="0">
              <a:buNone/>
            </a:pPr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Nature of Transformation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Expansion of digital retail operations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Increased use of data analytics and AI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Supply chain modernisation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Customer experience enhancement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Omnichannel retail strategy</a:t>
            </a:r>
          </a:p>
          <a:p>
            <a:pPr marL="0" indent="0">
              <a:buNone/>
            </a:pPr>
            <a:endParaRPr lang="en-GB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Recruitment Need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Change Managers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Project Managers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Digital Specialists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Data Analysts</a:t>
            </a:r>
          </a:p>
          <a:p>
            <a:pPr marL="0" indent="0">
              <a:buNone/>
            </a:pP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Operations Managers</a:t>
            </a:r>
          </a:p>
        </p:txBody>
      </p:sp>
    </p:spTree>
    <p:extLst>
      <p:ext uri="{BB962C8B-B14F-4D97-AF65-F5344CB8AC3E}">
        <p14:creationId xmlns:p14="http://schemas.microsoft.com/office/powerpoint/2010/main" val="3736859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03E305-621C-0BF0-08FF-23E330A20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Recruitment Process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248FF-5557-23AE-FE94-0C52C5C75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8362"/>
            <a:ext cx="4958966" cy="3917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Recruiting the Right Candidate at the Right Time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Workforce planning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Job description creation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Person specification development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Vacancy advertising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Candidate screening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Interviewing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Selection decision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Job offer and onboarding</a:t>
            </a:r>
          </a:p>
          <a:p>
            <a:pPr marL="0" indent="0">
              <a:buNone/>
            </a:pPr>
            <a:endParaRPr kumimoji="0" lang="en-GB" sz="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Importance During Transformation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Reduces hiring mistakes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Supports change objectives</a:t>
            </a:r>
          </a:p>
          <a:p>
            <a:pPr marL="0" indent="0">
              <a:buNone/>
            </a:pPr>
            <a:r>
              <a:rPr lang="en-GB" sz="800" b="1">
                <a:latin typeface="Arial" panose="020B0604020202020204" pitchFamily="34" charset="0"/>
                <a:cs typeface="Arial" panose="020B0604020202020204" pitchFamily="34" charset="0"/>
              </a:rPr>
              <a:t>Ensures required skills are available</a:t>
            </a:r>
          </a:p>
        </p:txBody>
      </p:sp>
      <p:pic>
        <p:nvPicPr>
          <p:cNvPr id="7" name="Graphic 6" descr="Onboarding">
            <a:extLst>
              <a:ext uri="{FF2B5EF4-FFF2-40B4-BE49-F238E27FC236}">
                <a16:creationId xmlns:a16="http://schemas.microsoft.com/office/drawing/2014/main" id="{7DB6BB2F-9700-BBE9-C777-547CA6A088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35662" y="2184914"/>
            <a:ext cx="3755915" cy="3755915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297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3654-80CE-76ED-E4BD-26DCE711B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Analysis, Job Description and Person Specification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F1280-3AEC-2F4B-C72D-4F45F29710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3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  <a:p>
            <a:pPr marL="0" indent="0">
              <a:buNone/>
            </a:pPr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Identifies: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Duties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Responsibilities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Required skills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requirements</a:t>
            </a:r>
          </a:p>
          <a:p>
            <a:pPr marL="0" indent="0">
              <a:buNone/>
            </a:pPr>
            <a:r>
              <a:rPr lang="en-GB" sz="13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Role: Change Manager</a:t>
            </a:r>
          </a:p>
          <a:p>
            <a:pPr marL="0" indent="0">
              <a:buNone/>
            </a:pPr>
            <a:r>
              <a:rPr lang="en-GB" sz="13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Description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 organisational change projects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Manage stakeholders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Monitor transformation outcomes</a:t>
            </a:r>
          </a:p>
          <a:p>
            <a:pPr marL="0" indent="0">
              <a:buNone/>
            </a:pPr>
            <a:r>
              <a:rPr kumimoji="0" lang="en-GB" sz="13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Person Specification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Essential: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Change management experience</a:t>
            </a:r>
            <a:endParaRPr lang="en-GB" sz="130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Leadership skills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Communication skills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Desirable: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CIPD qualification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Retail sector experience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0247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637044-A71A-E726-D965-2E12E7A00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47A861-9EF1-EAD4-2FB2-8B5C24862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3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Advertisement Platforms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2F43D-3FC4-0430-4C58-2E65F0A52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Recruitment</a:t>
            </a:r>
          </a:p>
          <a:p>
            <a:pPr marL="0" indent="0">
              <a:buNone/>
            </a:pPr>
            <a:r>
              <a:rPr lang="en-GB" sz="17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 recruitment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 motivation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cost</a:t>
            </a:r>
          </a:p>
          <a:p>
            <a:pPr marL="0" indent="0">
              <a:buNone/>
            </a:pPr>
            <a:endParaRPr lang="en-GB" sz="1700" b="1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Recruitment Platforms</a:t>
            </a:r>
          </a:p>
          <a:p>
            <a:r>
              <a:rPr kumimoji="0" lang="en-GB" sz="17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LinkedIn</a:t>
            </a:r>
          </a:p>
          <a:p>
            <a:r>
              <a:rPr kumimoji="0" lang="en-GB" sz="17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Indeed UK</a:t>
            </a:r>
          </a:p>
          <a:p>
            <a:r>
              <a:rPr kumimoji="0" lang="en-GB" sz="17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Tesco Careers</a:t>
            </a:r>
          </a:p>
          <a:p>
            <a:r>
              <a:rPr kumimoji="0" lang="en-GB" sz="17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Graduate recruitment websites</a:t>
            </a:r>
          </a:p>
          <a:p>
            <a:pPr marL="0" indent="0">
              <a:buNone/>
            </a:pPr>
            <a:endParaRPr kumimoji="0" lang="en-GB" sz="17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kumimoji="0" lang="en-GB" sz="17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Why Important During Transformation?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Wider talent pool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Access to specialist digital skills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Supports innovation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892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E15A61-8153-3FE1-021C-1D63828CA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3AFA15-776F-4520-DCEA-65CC6BD0D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 Section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4284F-4763-703D-02C9-C4D3E0499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Structured Interview</a:t>
            </a:r>
          </a:p>
          <a:p>
            <a:pPr marL="0" indent="0">
              <a:buNone/>
            </a:pPr>
            <a:r>
              <a:rPr lang="en-GB" sz="14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Characteristics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Duties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Responsibilities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Required skills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requirements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Advantages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 organisational change projects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Manage stakeholders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Monitor transformation outcomes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Suitable For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Project Managers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Financial Analysts</a:t>
            </a: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Limitations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Less flexibility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699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6F8C9D-5896-ED65-70A0-6F1E39378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71022D-1C4B-55A1-D4B3-4FBA8CB15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Competency Based Interview</a:t>
            </a:r>
          </a:p>
          <a:p>
            <a:pPr marL="0" indent="0">
              <a:buNone/>
            </a:pPr>
            <a:r>
              <a:rPr lang="en-GB" sz="14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Characteristics</a:t>
            </a:r>
          </a:p>
          <a:p>
            <a:pPr marL="0" indent="0">
              <a:buNone/>
            </a:pPr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Assesses competencies such as: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Problem-solving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Teamwork</a:t>
            </a:r>
          </a:p>
          <a:p>
            <a:r>
              <a:rPr lang="en-GB" sz="14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Example Question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"Describe a time you managed resistance to change."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Advantages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Predicts future performance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Directly linked to job requirements</a:t>
            </a: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Suitable For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Change Managers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Operations Managers</a:t>
            </a:r>
            <a:endParaRPr kumimoji="0" lang="en-GB" sz="14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1247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530854-16CF-8F97-C3F2-9472FBE04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FCF01-8FAC-74FD-76A0-E5DB05002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3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Centre Interview</a:t>
            </a:r>
          </a:p>
          <a:p>
            <a:pPr marL="0" indent="0">
              <a:buNone/>
            </a:pPr>
            <a:r>
              <a:rPr lang="en-GB" sz="13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Activities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discussions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plays</a:t>
            </a:r>
          </a:p>
          <a:p>
            <a:r>
              <a:rPr lang="en-GB" sz="13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3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Advantages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Multiple assessment methods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Measures real-life behaviour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Strong predictor of performance</a:t>
            </a: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3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Suitable For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Senior transformation leaders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Digital programme managers</a:t>
            </a: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3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3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Limitations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Costly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Time-consuming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220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6B0D30-829F-8153-2F65-DD13AAED9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21BB0-3729-C3A7-A87A-107FE482C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1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Appropriate Questioning Techniques</a:t>
            </a:r>
          </a:p>
          <a:p>
            <a:pPr marL="0" indent="0">
              <a:buNone/>
            </a:pPr>
            <a:r>
              <a:rPr lang="en-GB" sz="1100" b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Behavioural Questions</a:t>
            </a:r>
          </a:p>
          <a:p>
            <a:pPr marL="0" indent="0">
              <a:buNone/>
            </a:pPr>
            <a:r>
              <a:rPr lang="en-GB" sz="11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past behaviour.</a:t>
            </a:r>
          </a:p>
          <a:p>
            <a:pPr marL="0" indent="0">
              <a:buNone/>
            </a:pPr>
            <a:r>
              <a:rPr lang="en-GB" sz="11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  <a:p>
            <a:pPr marL="0" indent="0">
              <a:buNone/>
            </a:pPr>
            <a:r>
              <a:rPr lang="en-GB" sz="11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"Tell us about a successful change project you managed."</a:t>
            </a:r>
            <a:endParaRPr kumimoji="0" lang="en-GB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Situational Questions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Future-oriented scenarios.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Example: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"How would you handle employee resistance during digital transformation?"</a:t>
            </a:r>
            <a:endParaRPr kumimoji="0" lang="en-GB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Competency-Based Questions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Focus on required competencies.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Example: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"Describe how you influenced stakeholders."</a:t>
            </a:r>
            <a:endParaRPr kumimoji="0" lang="en-GB" sz="1100" b="1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Justification</a:t>
            </a:r>
          </a:p>
          <a:p>
            <a:pPr marL="0" marR="0" lvl="0" indent="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These techniques help assess: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Leadership capability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Adaptability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Problem-solving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Change readiness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650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C8E7AE-25E1-8C9D-942B-9F1B591CE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92056F-9D4C-8001-5FA4-527EEBC1ABF7}"/>
              </a:ext>
            </a:extLst>
          </p:cNvPr>
          <p:cNvSpPr txBox="1"/>
          <p:nvPr/>
        </p:nvSpPr>
        <p:spPr>
          <a:xfrm>
            <a:off x="1046746" y="586822"/>
            <a:ext cx="3560252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Face-to-Face vs Virtual Interviews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CDB64-B569-0FC3-EA0B-E999156765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/>
            <a:r>
              <a:rPr lang="en-US" sz="700" b="1"/>
              <a:t>Face-to-Face Suitable For</a:t>
            </a:r>
          </a:p>
          <a:p>
            <a:pPr marL="0"/>
            <a:r>
              <a:rPr lang="en-US" sz="700"/>
              <a:t>Senior leadership positions</a:t>
            </a:r>
          </a:p>
          <a:p>
            <a:pPr marL="0"/>
            <a:r>
              <a:rPr lang="en-US" sz="700"/>
              <a:t>Assessment centres</a:t>
            </a:r>
            <a:r>
              <a:rPr kumimoji="0" lang="en-US" sz="7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Virtual Suitable For</a:t>
            </a:r>
          </a:p>
          <a:p>
            <a:pPr marL="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70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Digital specialists</a:t>
            </a:r>
          </a:p>
          <a:p>
            <a:pPr marL="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70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Initial screening interviews</a:t>
            </a:r>
          </a:p>
          <a:p>
            <a:pPr marL="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7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Best Approach</a:t>
            </a:r>
          </a:p>
          <a:p>
            <a:pPr marL="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70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Hybrid recruitment strategy.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ADA45BD-3CDC-9CB5-9A69-09255FAA8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523848"/>
              </p:ext>
            </p:extLst>
          </p:nvPr>
        </p:nvGraphicFramePr>
        <p:xfrm>
          <a:off x="557784" y="2997119"/>
          <a:ext cx="11164825" cy="2957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8993">
                  <a:extLst>
                    <a:ext uri="{9D8B030D-6E8A-4147-A177-3AD203B41FA5}">
                      <a16:colId xmlns:a16="http://schemas.microsoft.com/office/drawing/2014/main" val="1296585901"/>
                    </a:ext>
                  </a:extLst>
                </a:gridCol>
                <a:gridCol w="3725552">
                  <a:extLst>
                    <a:ext uri="{9D8B030D-6E8A-4147-A177-3AD203B41FA5}">
                      <a16:colId xmlns:a16="http://schemas.microsoft.com/office/drawing/2014/main" val="97636993"/>
                    </a:ext>
                  </a:extLst>
                </a:gridCol>
                <a:gridCol w="3660280">
                  <a:extLst>
                    <a:ext uri="{9D8B030D-6E8A-4147-A177-3AD203B41FA5}">
                      <a16:colId xmlns:a16="http://schemas.microsoft.com/office/drawing/2014/main" val="3043311458"/>
                    </a:ext>
                  </a:extLst>
                </a:gridCol>
              </a:tblGrid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Criteria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Face-to-Face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Virtual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131382186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Cost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Higher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Lower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1590029602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Flexibility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Lower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Higher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1054587326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Candidate Reach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Limited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Wider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1593709405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Observation of Body Language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Better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More Difficult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2690938001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Technology Dependence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Low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High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1025025121"/>
                  </a:ext>
                </a:extLst>
              </a:tr>
              <a:tr h="422535">
                <a:tc>
                  <a:txBody>
                    <a:bodyPr/>
                    <a:lstStyle/>
                    <a:p>
                      <a:r>
                        <a:rPr lang="en-GB" sz="1900"/>
                        <a:t>Time Efficiency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Lower</a:t>
                      </a:r>
                    </a:p>
                  </a:txBody>
                  <a:tcPr marL="96030" marR="96030" marT="48015" marB="48015"/>
                </a:tc>
                <a:tc>
                  <a:txBody>
                    <a:bodyPr/>
                    <a:lstStyle/>
                    <a:p>
                      <a:r>
                        <a:rPr lang="en-GB" sz="1900"/>
                        <a:t>Higher</a:t>
                      </a:r>
                    </a:p>
                  </a:txBody>
                  <a:tcPr marL="96030" marR="96030" marT="48015" marB="48015"/>
                </a:tc>
                <a:extLst>
                  <a:ext uri="{0D108BD9-81ED-4DB2-BD59-A6C34878D82A}">
                    <a16:rowId xmlns:a16="http://schemas.microsoft.com/office/drawing/2014/main" val="20762682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566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5E81FD-EB86-E70D-3079-BCC9E8909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27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Recommendations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643B3-F5C6-26D4-A8D3-E69707793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2000" b="1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Tesco Should:</a:t>
            </a:r>
          </a:p>
          <a:p>
            <a:pPr>
              <a:buNone/>
            </a:pPr>
            <a:endParaRPr lang="en-GB" sz="2000" b="1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 thorough job analysis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competency-based recruitment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 structured and competency interviews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behavioural and situational questioning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Adopt hybrid interview methods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Standardise scoring criteria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 interviewers to reduce bias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035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A4948D-DD55-88D9-9FCF-7315312A4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A42B92-DD5A-F091-6E53-CC6CBBF71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37100-C119-ABB6-FA1C-3C589C965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600" b="1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  <a:p>
            <a:pPr>
              <a:buNone/>
            </a:pPr>
            <a:endParaRPr lang="en-GB" sz="1600" b="1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Organisational transformation requires strategic recruitment.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recruitment begins with workforce planning and job analysis.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Structured, competency-based, and assessment centre interviews provide robust candidate evaluation.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Behavioural and situational questioning effectively assess transformation capabilities.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hybrid approach combining face-to-face and virtual interviews offers flexibility and efficiency.</a:t>
            </a:r>
          </a:p>
          <a:p>
            <a:pPr marL="514350" indent="-514350">
              <a:buFont typeface="+mj-lt"/>
              <a:buAutoNum type="arabicPeriod"/>
            </a:pPr>
            <a:endParaRPr lang="en-GB" sz="160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alpha val="8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Final Message</a:t>
            </a:r>
          </a:p>
          <a:p>
            <a:pPr marL="228600" marR="0" lvl="0" indent="-228600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600" i="0" u="none" strike="noStrike" kern="1200" cap="none" spc="0" normalizeH="0" baseline="0" noProof="0">
              <a:ln>
                <a:noFill/>
              </a:ln>
              <a:solidFill>
                <a:schemeClr val="tx1">
                  <a:alpha val="8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Recruiting the right people is essential to achieving Tesco's transformation objectives and maintaining long-term organisational success.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087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9D2299-BD64-6A2A-AD34-F63515CCE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0FC153-9B9B-3B0E-CA5F-8C4638F2B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62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B567A-A7FD-56EA-71DA-1EBA94A8D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Armstrong, M. and Taylor, S. (2014)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Armstrong's Handbook of Human Resource Management Practice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13th ed. London: Kogan Page.</a:t>
            </a:r>
          </a:p>
          <a:p>
            <a:pPr>
              <a:buNone/>
            </a:pPr>
            <a:endParaRPr lang="en-GB" sz="1400" b="0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Leatherbarrow, C. and Fletcher, J. (2019)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Introduction to Human Resource Management: A Guide to HR in Practice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4th ed. London: Kogan Page.</a:t>
            </a:r>
          </a:p>
          <a:p>
            <a:pPr>
              <a:buNone/>
            </a:pPr>
            <a:endParaRPr lang="en-GB" sz="1400" b="0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Mullins, L.J. and McLean, J.E. (2019)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Organisational Behaviour in the Workplace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12th ed. Harlow: Pearson.</a:t>
            </a:r>
          </a:p>
          <a:p>
            <a:pPr>
              <a:buNone/>
            </a:pPr>
            <a:endParaRPr lang="en-GB" sz="1400" b="0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Rees, W.D. (2015)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Skills of Management and Leadership: Managing People in Organisations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Palgrave Macmillan.</a:t>
            </a:r>
          </a:p>
          <a:p>
            <a:pPr>
              <a:buNone/>
            </a:pPr>
            <a:endParaRPr lang="en-GB" sz="1400" b="0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Wellington, P. (2011)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Effective People Management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Kogan Page.</a:t>
            </a:r>
          </a:p>
          <a:p>
            <a:pPr>
              <a:buNone/>
            </a:pPr>
            <a:endParaRPr lang="en-GB" sz="1400" b="0" i="0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Hutchinson, S. (2013) </a:t>
            </a:r>
            <a:r>
              <a:rPr lang="en-GB" sz="1400" b="0" i="1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Performance Management</a:t>
            </a:r>
            <a:r>
              <a:rPr lang="en-GB" sz="1400" b="0" i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CIPD.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6794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754</Words>
  <Application>Microsoft Office PowerPoint</Application>
  <PresentationFormat>Widescreen</PresentationFormat>
  <Paragraphs>230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Recruitment and Selection During Organisational Transformation</vt:lpstr>
      <vt:lpstr>Table of  Contents</vt:lpstr>
      <vt:lpstr>Introduction to Tesco and Transformation</vt:lpstr>
      <vt:lpstr>Recruitment Process Overview</vt:lpstr>
      <vt:lpstr>Job Analysis, Job Description and Person Specification</vt:lpstr>
      <vt:lpstr>Advertisement Platforms</vt:lpstr>
      <vt:lpstr>Interview Section</vt:lpstr>
      <vt:lpstr>PowerPoint Presentation</vt:lpstr>
      <vt:lpstr>PowerPoint Presentation</vt:lpstr>
      <vt:lpstr>PowerPoint Presentation</vt:lpstr>
      <vt:lpstr>PowerPoint Presentation</vt:lpstr>
      <vt:lpstr>Key Recommendations</vt:lpstr>
      <vt:lpstr>Conclusion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Mihai Horia Zbircea</dc:creator>
  <cp:lastModifiedBy>Mihai Horia Zbircea</cp:lastModifiedBy>
  <cp:revision>1</cp:revision>
  <dcterms:created xsi:type="dcterms:W3CDTF">2026-06-21T20:14:28Z</dcterms:created>
  <dcterms:modified xsi:type="dcterms:W3CDTF">2026-06-21T22:06:11Z</dcterms:modified>
</cp:coreProperties>
</file>