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charts/chart1.xml" ContentType="application/vnd.openxmlformats-officedocument.drawingml.char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charts/chart2.xml" ContentType="application/vnd.openxmlformats-officedocument.drawingml.chart+xml"/>
  <Override PartName="/ppt/tags/tag11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5"/>
  </p:notesMasterIdLst>
  <p:handoutMasterIdLst>
    <p:handoutMasterId r:id="rId16"/>
  </p:handoutMasterIdLst>
  <p:sldIdLst>
    <p:sldId id="277" r:id="rId2"/>
    <p:sldId id="258" r:id="rId3"/>
    <p:sldId id="330" r:id="rId4"/>
    <p:sldId id="331" r:id="rId5"/>
    <p:sldId id="332" r:id="rId6"/>
    <p:sldId id="333" r:id="rId7"/>
    <p:sldId id="334" r:id="rId8"/>
    <p:sldId id="335" r:id="rId9"/>
    <p:sldId id="336" r:id="rId10"/>
    <p:sldId id="337" r:id="rId11"/>
    <p:sldId id="338" r:id="rId12"/>
    <p:sldId id="339" r:id="rId13"/>
    <p:sldId id="340" r:id="rId14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87" autoAdjust="0"/>
    <p:restoredTop sz="93347" autoAdjust="0"/>
  </p:normalViewPr>
  <p:slideViewPr>
    <p:cSldViewPr>
      <p:cViewPr varScale="1">
        <p:scale>
          <a:sx n="68" d="100"/>
          <a:sy n="68" d="100"/>
        </p:scale>
        <p:origin x="135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en-US" dirty="0"/>
          </a:p>
        </c:rich>
      </c:tx>
      <c:overlay val="1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data</c:v>
                </c:pt>
              </c:strCache>
            </c:strRef>
          </c:tx>
          <c:spPr>
            <a:solidFill>
              <a:srgbClr val="2875DD"/>
            </a:solidFill>
            <a:ln>
              <a:solidFill>
                <a:srgbClr val="2875DD"/>
              </a:solidFill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rgbClr val="2875DD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30B-45CE-9108-6D7F762E58CE}"/>
              </c:ext>
            </c:extLst>
          </c:dPt>
          <c:dLbls>
            <c:dLbl>
              <c:idx val="0"/>
              <c:numFmt formatCode="#,###" sourceLinked="0"/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B30B-45CE-9108-6D7F762E58CE}"/>
                </c:ext>
              </c:extLst>
            </c:dLbl>
            <c:dLbl>
              <c:idx val="1"/>
              <c:numFmt formatCode="#,###" sourceLinked="0"/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B30B-45CE-9108-6D7F762E58CE}"/>
                </c:ext>
              </c:extLst>
            </c:dLbl>
            <c:dLbl>
              <c:idx val="2"/>
              <c:numFmt formatCode="#,###" sourceLinked="0"/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B30B-45CE-9108-6D7F762E58CE}"/>
                </c:ext>
              </c:extLst>
            </c:dLbl>
            <c:dLbl>
              <c:idx val="3"/>
              <c:numFmt formatCode="#,###" sourceLinked="0"/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4-B30B-45CE-9108-6D7F762E58CE}"/>
                </c:ext>
              </c:extLst>
            </c:dLbl>
            <c:dLbl>
              <c:idx val="4"/>
              <c:numFmt formatCode="#,###" sourceLinked="0"/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B30B-45CE-9108-6D7F762E58CE}"/>
                </c:ext>
              </c:extLst>
            </c:dLbl>
            <c:dLbl>
              <c:idx val="5"/>
              <c:numFmt formatCode="#,###" sourceLinked="0"/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6-B30B-45CE-9108-6D7F762E58CE}"/>
                </c:ext>
              </c:extLst>
            </c:dLbl>
            <c:dLbl>
              <c:idx val="6"/>
              <c:numFmt formatCode="#,###" sourceLinked="0"/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7-B30B-45CE-9108-6D7F762E58CE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Sheet1!$A$2:$A$8</c:f>
              <c:numCache>
                <c:formatCode>General</c:formatCode>
                <c:ptCount val="7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221</c:v>
                </c:pt>
                <c:pt idx="1">
                  <c:v>171</c:v>
                </c:pt>
                <c:pt idx="2">
                  <c:v>219</c:v>
                </c:pt>
                <c:pt idx="3">
                  <c:v>239</c:v>
                </c:pt>
                <c:pt idx="4">
                  <c:v>240</c:v>
                </c:pt>
                <c:pt idx="5">
                  <c:v>256</c:v>
                </c:pt>
                <c:pt idx="6">
                  <c:v>258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30B-45CE-9108-6D7F762E58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-10"/>
        <c:axId val="2013040728"/>
        <c:axId val="2062767816"/>
      </c:barChart>
      <c:catAx>
        <c:axId val="201304072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Year</a:t>
                </a:r>
              </a:p>
            </c:rich>
          </c:tx>
          <c:overlay val="0"/>
        </c:title>
        <c:numFmt formatCode="General" sourceLinked="1"/>
        <c:majorTickMark val="none"/>
        <c:minorTickMark val="none"/>
        <c:tickLblPos val="low"/>
        <c:spPr>
          <a:ln w="25400">
            <a:solidFill>
              <a:srgbClr val="2F2F2F"/>
            </a:solidFill>
          </a:ln>
          <a:effectLst/>
        </c:spPr>
        <c:crossAx val="2062767816"/>
        <c:crosses val="autoZero"/>
        <c:auto val="0"/>
        <c:lblAlgn val="ctr"/>
        <c:lblOffset val="100"/>
        <c:noMultiLvlLbl val="0"/>
      </c:catAx>
      <c:valAx>
        <c:axId val="2062767816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rgbClr val="4F4F4F"/>
              </a:solidFill>
              <a:prstDash val="dot"/>
            </a:ln>
            <a:effectLst/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Million pairs</a:t>
                </a:r>
              </a:p>
            </c:rich>
          </c:tx>
          <c:overlay val="0"/>
        </c:title>
        <c:numFmt formatCode="General" sourceLinked="1"/>
        <c:majorTickMark val="none"/>
        <c:minorTickMark val="none"/>
        <c:tickLblPos val="low"/>
        <c:spPr>
          <a:ln>
            <a:noFill/>
          </a:ln>
          <a:effectLst/>
        </c:spPr>
        <c:crossAx val="2013040728"/>
        <c:crosses val="autoZero"/>
        <c:crossBetween val="between"/>
      </c:valAx>
    </c:plotArea>
    <c:plotVisOnly val="1"/>
    <c:dispBlanksAs val="zero"/>
    <c:showDLblsOverMax val="1"/>
  </c:chart>
  <c:txPr>
    <a:bodyPr/>
    <a:lstStyle/>
    <a:p>
      <a:pPr>
        <a:defRPr sz="1400" b="0">
          <a:effectLst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en-US" dirty="0"/>
          </a:p>
        </c:rich>
      </c:tx>
      <c:overlay val="1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data</c:v>
                </c:pt>
              </c:strCache>
            </c:strRef>
          </c:tx>
          <c:spPr>
            <a:solidFill>
              <a:srgbClr val="2875DD"/>
            </a:solidFill>
            <a:ln>
              <a:solidFill>
                <a:srgbClr val="2875DD"/>
              </a:solidFill>
            </a:ln>
            <a:effectLst/>
          </c:spPr>
          <c:invertIfNegative val="0"/>
          <c:dLbls>
            <c:dLbl>
              <c:idx val="0"/>
              <c:numFmt formatCode="#,##0.00" sourceLinked="0"/>
              <c:spPr/>
              <c:txPr>
                <a:bodyPr/>
                <a:lstStyle/>
                <a:p>
                  <a:pPr>
                    <a:defRPr sz="1400"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FF6B-4F76-BDBA-F26F5A36A9C7}"/>
                </c:ext>
              </c:extLst>
            </c:dLbl>
            <c:dLbl>
              <c:idx val="1"/>
              <c:numFmt formatCode="#,##0.00" sourceLinked="0"/>
              <c:spPr/>
              <c:txPr>
                <a:bodyPr/>
                <a:lstStyle/>
                <a:p>
                  <a:pPr>
                    <a:defRPr sz="1400"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FF6B-4F76-BDBA-F26F5A36A9C7}"/>
                </c:ext>
              </c:extLst>
            </c:dLbl>
            <c:dLbl>
              <c:idx val="2"/>
              <c:numFmt formatCode="#,##0.0" sourceLinked="0"/>
              <c:spPr/>
              <c:txPr>
                <a:bodyPr/>
                <a:lstStyle/>
                <a:p>
                  <a:pPr>
                    <a:defRPr sz="1400"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FF6B-4F76-BDBA-F26F5A36A9C7}"/>
                </c:ext>
              </c:extLst>
            </c:dLbl>
            <c:dLbl>
              <c:idx val="3"/>
              <c:numFmt formatCode="#,##0.00" sourceLinked="0"/>
              <c:spPr/>
              <c:txPr>
                <a:bodyPr/>
                <a:lstStyle/>
                <a:p>
                  <a:pPr>
                    <a:defRPr sz="1400"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FF6B-4F76-BDBA-F26F5A36A9C7}"/>
                </c:ext>
              </c:extLst>
            </c:dLbl>
            <c:dLbl>
              <c:idx val="4"/>
              <c:numFmt formatCode="#,##0.00" sourceLinked="0"/>
              <c:spPr/>
              <c:txPr>
                <a:bodyPr/>
                <a:lstStyle/>
                <a:p>
                  <a:pPr>
                    <a:defRPr sz="1400"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4-FF6B-4F76-BDBA-F26F5A36A9C7}"/>
                </c:ext>
              </c:extLst>
            </c:dLbl>
            <c:dLbl>
              <c:idx val="5"/>
              <c:numFmt formatCode="#,##0.00" sourceLinked="0"/>
              <c:spPr/>
              <c:txPr>
                <a:bodyPr/>
                <a:lstStyle/>
                <a:p>
                  <a:pPr>
                    <a:defRPr sz="1400"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FF6B-4F76-BDBA-F26F5A36A9C7}"/>
                </c:ext>
              </c:extLst>
            </c:dLbl>
            <c:dLbl>
              <c:idx val="6"/>
              <c:numFmt formatCode="#,##0.00" sourceLinked="0"/>
              <c:spPr/>
              <c:txPr>
                <a:bodyPr/>
                <a:lstStyle/>
                <a:p>
                  <a:pPr>
                    <a:defRPr sz="1400"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6-FF6B-4F76-BDBA-F26F5A36A9C7}"/>
                </c:ext>
              </c:extLst>
            </c:dLbl>
            <c:dLbl>
              <c:idx val="7"/>
              <c:numFmt formatCode="#,##0.00" sourceLinked="0"/>
              <c:spPr/>
              <c:txPr>
                <a:bodyPr/>
                <a:lstStyle/>
                <a:p>
                  <a:pPr>
                    <a:defRPr sz="1400"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7-FF6B-4F76-BDBA-F26F5A36A9C7}"/>
                </c:ext>
              </c:extLst>
            </c:dLbl>
            <c:dLbl>
              <c:idx val="8"/>
              <c:numFmt formatCode="#,##0.00" sourceLinked="0"/>
              <c:spPr/>
              <c:txPr>
                <a:bodyPr/>
                <a:lstStyle/>
                <a:p>
                  <a:pPr>
                    <a:defRPr sz="1400"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8-FF6B-4F76-BDBA-F26F5A36A9C7}"/>
                </c:ext>
              </c:extLst>
            </c:dLbl>
            <c:dLbl>
              <c:idx val="9"/>
              <c:numFmt formatCode="#,##0.00" sourceLinked="0"/>
              <c:spPr/>
              <c:txPr>
                <a:bodyPr/>
                <a:lstStyle/>
                <a:p>
                  <a:pPr>
                    <a:defRPr sz="1400"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9-FF6B-4F76-BDBA-F26F5A36A9C7}"/>
                </c:ext>
              </c:extLst>
            </c:dLbl>
            <c:dLbl>
              <c:idx val="10"/>
              <c:numFmt formatCode="#,##0.00" sourceLinked="0"/>
              <c:spPr/>
              <c:txPr>
                <a:bodyPr/>
                <a:lstStyle/>
                <a:p>
                  <a:pPr>
                    <a:defRPr sz="1400"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A-FF6B-4F76-BDBA-F26F5A36A9C7}"/>
                </c:ext>
              </c:extLst>
            </c:dLbl>
            <c:dLbl>
              <c:idx val="11"/>
              <c:numFmt formatCode="#,##0.00" sourceLinked="0"/>
              <c:spPr/>
              <c:txPr>
                <a:bodyPr/>
                <a:lstStyle/>
                <a:p>
                  <a:pPr>
                    <a:defRPr sz="1400"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B-FF6B-4F76-BDBA-F26F5A36A9C7}"/>
                </c:ext>
              </c:extLst>
            </c:dLbl>
            <c:dLbl>
              <c:idx val="12"/>
              <c:numFmt formatCode="#,##0.00" sourceLinked="0"/>
              <c:spPr/>
              <c:txPr>
                <a:bodyPr/>
                <a:lstStyle/>
                <a:p>
                  <a:pPr>
                    <a:defRPr sz="1400"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C-FF6B-4F76-BDBA-F26F5A36A9C7}"/>
                </c:ext>
              </c:extLst>
            </c:dLbl>
            <c:dLbl>
              <c:idx val="13"/>
              <c:numFmt formatCode="#,##0.00" sourceLinked="0"/>
              <c:spPr/>
              <c:txPr>
                <a:bodyPr/>
                <a:lstStyle/>
                <a:p>
                  <a:pPr>
                    <a:defRPr sz="1400"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D-FF6B-4F76-BDBA-F26F5A36A9C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Sheet1!$A$2:$A$15</c:f>
              <c:strCache>
                <c:ptCount val="14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2015*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65.02</c:v>
                </c:pt>
                <c:pt idx="1">
                  <c:v>79.319999999999993</c:v>
                </c:pt>
                <c:pt idx="2">
                  <c:v>80.3</c:v>
                </c:pt>
                <c:pt idx="3">
                  <c:v>67.430000000000007</c:v>
                </c:pt>
                <c:pt idx="4">
                  <c:v>78.88</c:v>
                </c:pt>
                <c:pt idx="5">
                  <c:v>120.97</c:v>
                </c:pt>
                <c:pt idx="6">
                  <c:v>137.87</c:v>
                </c:pt>
                <c:pt idx="7">
                  <c:v>107.05</c:v>
                </c:pt>
                <c:pt idx="8">
                  <c:v>123.76</c:v>
                </c:pt>
                <c:pt idx="9">
                  <c:v>169.17</c:v>
                </c:pt>
                <c:pt idx="10">
                  <c:v>179.26</c:v>
                </c:pt>
                <c:pt idx="11">
                  <c:v>175.95</c:v>
                </c:pt>
                <c:pt idx="12">
                  <c:v>143.06</c:v>
                </c:pt>
                <c:pt idx="13">
                  <c:v>127.15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FF6B-4F76-BDBA-F26F5A36A9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-10"/>
        <c:axId val="2063211768"/>
        <c:axId val="2016954152"/>
      </c:barChart>
      <c:catAx>
        <c:axId val="2063211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25400">
            <a:solidFill>
              <a:srgbClr val="2F2F2F"/>
            </a:solidFill>
          </a:ln>
          <a:effectLst/>
        </c:spPr>
        <c:crossAx val="2016954152"/>
        <c:crosses val="autoZero"/>
        <c:auto val="0"/>
        <c:lblAlgn val="ctr"/>
        <c:lblOffset val="100"/>
        <c:noMultiLvlLbl val="0"/>
      </c:catAx>
      <c:valAx>
        <c:axId val="2016954152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rgbClr val="4F4F4F"/>
              </a:solidFill>
              <a:prstDash val="dot"/>
            </a:ln>
            <a:effectLst/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Price per tonne in </a:t>
                </a:r>
                <a:r>
                  <a:rPr lang="en-US" dirty="0" smtClean="0"/>
                  <a:t>£s</a:t>
                </a:r>
                <a:endParaRPr lang="en-US" dirty="0"/>
              </a:p>
            </c:rich>
          </c:tx>
          <c:overlay val="0"/>
        </c:title>
        <c:numFmt formatCode="General" sourceLinked="1"/>
        <c:majorTickMark val="none"/>
        <c:minorTickMark val="none"/>
        <c:tickLblPos val="low"/>
        <c:spPr>
          <a:ln>
            <a:noFill/>
          </a:ln>
          <a:effectLst/>
        </c:spPr>
        <c:crossAx val="2063211768"/>
        <c:crosses val="autoZero"/>
        <c:crossBetween val="between"/>
      </c:valAx>
    </c:plotArea>
    <c:plotVisOnly val="1"/>
    <c:dispBlanksAs val="zero"/>
    <c:showDLblsOverMax val="1"/>
  </c:chart>
  <c:txPr>
    <a:bodyPr/>
    <a:lstStyle/>
    <a:p>
      <a:pPr>
        <a:defRPr sz="1600" b="0">
          <a:effectLst/>
        </a:defRPr>
      </a:pPr>
      <a:endParaRPr lang="en-US"/>
    </a:p>
  </c:txPr>
  <c:externalData r:id="rId1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jp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image" Target="../media/image6.jpg"/><Relationship Id="rId4" Type="http://schemas.openxmlformats.org/officeDocument/2006/relationships/image" Target="../media/image9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jp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image" Target="../media/image6.jpg"/><Relationship Id="rId4" Type="http://schemas.openxmlformats.org/officeDocument/2006/relationships/image" Target="../media/image9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11D715-1768-2E42-AB94-DC56873B3DA1}" type="doc">
      <dgm:prSet loTypeId="urn:microsoft.com/office/officeart/2008/layout/PictureAccentBlocks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C857DC5-E028-774C-9DCD-EF8586E4B4C5}">
      <dgm:prSet phldrT="[Text]"/>
      <dgm:spPr/>
      <dgm:t>
        <a:bodyPr/>
        <a:lstStyle/>
        <a:p>
          <a:r>
            <a:rPr lang="en-US" dirty="0" smtClean="0"/>
            <a:t>Mass Production</a:t>
          </a:r>
          <a:endParaRPr lang="en-US" dirty="0"/>
        </a:p>
      </dgm:t>
    </dgm:pt>
    <dgm:pt modelId="{23986F2B-9DE7-7747-8FF8-4DFACB82C07E}" type="parTrans" cxnId="{B4D307C5-69B1-E840-8D4F-6613C4C98B64}">
      <dgm:prSet/>
      <dgm:spPr/>
      <dgm:t>
        <a:bodyPr/>
        <a:lstStyle/>
        <a:p>
          <a:endParaRPr lang="en-US"/>
        </a:p>
      </dgm:t>
    </dgm:pt>
    <dgm:pt modelId="{06221C0F-30A3-C74D-AAB9-A4CA0BCAC13E}" type="sibTrans" cxnId="{B4D307C5-69B1-E840-8D4F-6613C4C98B64}">
      <dgm:prSet/>
      <dgm:spPr/>
      <dgm:t>
        <a:bodyPr/>
        <a:lstStyle/>
        <a:p>
          <a:endParaRPr lang="en-US"/>
        </a:p>
      </dgm:t>
    </dgm:pt>
    <dgm:pt modelId="{9D7DED98-D6F3-0041-9EBF-EB5C9621079D}">
      <dgm:prSet phldrT="[Text]"/>
      <dgm:spPr/>
      <dgm:t>
        <a:bodyPr/>
        <a:lstStyle/>
        <a:p>
          <a:r>
            <a:rPr lang="en-US" dirty="0" smtClean="0"/>
            <a:t>Airline Travel</a:t>
          </a:r>
          <a:endParaRPr lang="en-US" dirty="0"/>
        </a:p>
      </dgm:t>
    </dgm:pt>
    <dgm:pt modelId="{5BC15855-2797-8A44-899C-46F3DAB659E6}" type="parTrans" cxnId="{FA1C1A99-93DF-2343-AF22-964314AF9F05}">
      <dgm:prSet/>
      <dgm:spPr/>
      <dgm:t>
        <a:bodyPr/>
        <a:lstStyle/>
        <a:p>
          <a:endParaRPr lang="en-US"/>
        </a:p>
      </dgm:t>
    </dgm:pt>
    <dgm:pt modelId="{4A22BCC1-0954-9041-91E4-6C42A901AE4B}" type="sibTrans" cxnId="{FA1C1A99-93DF-2343-AF22-964314AF9F05}">
      <dgm:prSet/>
      <dgm:spPr/>
      <dgm:t>
        <a:bodyPr/>
        <a:lstStyle/>
        <a:p>
          <a:endParaRPr lang="en-US"/>
        </a:p>
      </dgm:t>
    </dgm:pt>
    <dgm:pt modelId="{51018143-5BBF-5E47-AED7-47BBFF262F5F}">
      <dgm:prSet phldrT="[Text]"/>
      <dgm:spPr/>
      <dgm:t>
        <a:bodyPr/>
        <a:lstStyle/>
        <a:p>
          <a:r>
            <a:rPr lang="en-US" dirty="0" smtClean="0"/>
            <a:t>Production Lines</a:t>
          </a:r>
          <a:endParaRPr lang="en-US" dirty="0"/>
        </a:p>
      </dgm:t>
    </dgm:pt>
    <dgm:pt modelId="{D2579003-DFD9-8A4A-BA2E-C2B1E01C0391}" type="parTrans" cxnId="{F14F61A0-506E-F64A-98B3-D7AFD548C9E2}">
      <dgm:prSet/>
      <dgm:spPr/>
      <dgm:t>
        <a:bodyPr/>
        <a:lstStyle/>
        <a:p>
          <a:endParaRPr lang="en-US"/>
        </a:p>
      </dgm:t>
    </dgm:pt>
    <dgm:pt modelId="{BC96F16E-E4A7-0F47-A4D9-A7C48AF1E9AB}" type="sibTrans" cxnId="{F14F61A0-506E-F64A-98B3-D7AFD548C9E2}">
      <dgm:prSet/>
      <dgm:spPr/>
      <dgm:t>
        <a:bodyPr/>
        <a:lstStyle/>
        <a:p>
          <a:endParaRPr lang="en-US"/>
        </a:p>
      </dgm:t>
    </dgm:pt>
    <dgm:pt modelId="{8759A511-2307-9243-95EF-6A466D5B20FE}" type="pres">
      <dgm:prSet presAssocID="{D711D715-1768-2E42-AB94-DC56873B3DA1}" presName="Name0" presStyleCnt="0">
        <dgm:presLayoutVars>
          <dgm:dir/>
        </dgm:presLayoutVars>
      </dgm:prSet>
      <dgm:spPr/>
      <dgm:t>
        <a:bodyPr/>
        <a:lstStyle/>
        <a:p>
          <a:endParaRPr lang="en-US"/>
        </a:p>
      </dgm:t>
    </dgm:pt>
    <dgm:pt modelId="{FF69BD39-2106-3F46-BB38-510CBD8948AE}" type="pres">
      <dgm:prSet presAssocID="{FC857DC5-E028-774C-9DCD-EF8586E4B4C5}" presName="composite" presStyleCnt="0"/>
      <dgm:spPr/>
    </dgm:pt>
    <dgm:pt modelId="{2786CB8B-E1A2-D142-877C-2B971A013A74}" type="pres">
      <dgm:prSet presAssocID="{FC857DC5-E028-774C-9DCD-EF8586E4B4C5}" presName="Image" presStyleLbl="align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838184C0-FD9E-C940-B323-92231DE1A78F}" type="pres">
      <dgm:prSet presAssocID="{FC857DC5-E028-774C-9DCD-EF8586E4B4C5}" presName="Paren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8C5AE7-5152-944B-86F9-7EE1FFEE2496}" type="pres">
      <dgm:prSet presAssocID="{06221C0F-30A3-C74D-AAB9-A4CA0BCAC13E}" presName="sibTrans" presStyleCnt="0"/>
      <dgm:spPr/>
    </dgm:pt>
    <dgm:pt modelId="{BCA55EE1-1391-5B4C-8195-7AD554C37A8A}" type="pres">
      <dgm:prSet presAssocID="{9D7DED98-D6F3-0041-9EBF-EB5C9621079D}" presName="composite" presStyleCnt="0"/>
      <dgm:spPr/>
    </dgm:pt>
    <dgm:pt modelId="{3FC8726C-42A7-A84D-8C8C-6762188238E7}" type="pres">
      <dgm:prSet presAssocID="{9D7DED98-D6F3-0041-9EBF-EB5C9621079D}" presName="Image" presStyleLbl="alignNod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504BA617-503F-0A44-A34B-1610962EDAE8}" type="pres">
      <dgm:prSet presAssocID="{9D7DED98-D6F3-0041-9EBF-EB5C9621079D}" presName="Paren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D010B7-EE52-2343-8D0F-4E55CAC1B590}" type="pres">
      <dgm:prSet presAssocID="{4A22BCC1-0954-9041-91E4-6C42A901AE4B}" presName="sibTrans" presStyleCnt="0"/>
      <dgm:spPr/>
    </dgm:pt>
    <dgm:pt modelId="{A287F03A-9C42-2142-A85C-50AF2E1342B7}" type="pres">
      <dgm:prSet presAssocID="{51018143-5BBF-5E47-AED7-47BBFF262F5F}" presName="composite" presStyleCnt="0"/>
      <dgm:spPr/>
    </dgm:pt>
    <dgm:pt modelId="{97994486-1E7D-424D-89F9-08C8F029D2B1}" type="pres">
      <dgm:prSet presAssocID="{51018143-5BBF-5E47-AED7-47BBFF262F5F}" presName="Image" presStyleLbl="alignNod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74036091-4F7E-FB41-8CCF-C77B82D632F8}" type="pres">
      <dgm:prSet presAssocID="{51018143-5BBF-5E47-AED7-47BBFF262F5F}" presName="Paren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14F61A0-506E-F64A-98B3-D7AFD548C9E2}" srcId="{D711D715-1768-2E42-AB94-DC56873B3DA1}" destId="{51018143-5BBF-5E47-AED7-47BBFF262F5F}" srcOrd="2" destOrd="0" parTransId="{D2579003-DFD9-8A4A-BA2E-C2B1E01C0391}" sibTransId="{BC96F16E-E4A7-0F47-A4D9-A7C48AF1E9AB}"/>
    <dgm:cxn modelId="{F6177881-B894-494E-B27B-E578CCA15434}" type="presOf" srcId="{D711D715-1768-2E42-AB94-DC56873B3DA1}" destId="{8759A511-2307-9243-95EF-6A466D5B20FE}" srcOrd="0" destOrd="0" presId="urn:microsoft.com/office/officeart/2008/layout/PictureAccentBlocks"/>
    <dgm:cxn modelId="{1DE57F6D-E586-F34E-BADD-13FC038BA8BE}" type="presOf" srcId="{9D7DED98-D6F3-0041-9EBF-EB5C9621079D}" destId="{504BA617-503F-0A44-A34B-1610962EDAE8}" srcOrd="0" destOrd="0" presId="urn:microsoft.com/office/officeart/2008/layout/PictureAccentBlocks"/>
    <dgm:cxn modelId="{FA1C1A99-93DF-2343-AF22-964314AF9F05}" srcId="{D711D715-1768-2E42-AB94-DC56873B3DA1}" destId="{9D7DED98-D6F3-0041-9EBF-EB5C9621079D}" srcOrd="1" destOrd="0" parTransId="{5BC15855-2797-8A44-899C-46F3DAB659E6}" sibTransId="{4A22BCC1-0954-9041-91E4-6C42A901AE4B}"/>
    <dgm:cxn modelId="{B4D307C5-69B1-E840-8D4F-6613C4C98B64}" srcId="{D711D715-1768-2E42-AB94-DC56873B3DA1}" destId="{FC857DC5-E028-774C-9DCD-EF8586E4B4C5}" srcOrd="0" destOrd="0" parTransId="{23986F2B-9DE7-7747-8FF8-4DFACB82C07E}" sibTransId="{06221C0F-30A3-C74D-AAB9-A4CA0BCAC13E}"/>
    <dgm:cxn modelId="{48045C82-2251-4A4C-B2EE-E709CD26DBF4}" type="presOf" srcId="{FC857DC5-E028-774C-9DCD-EF8586E4B4C5}" destId="{838184C0-FD9E-C940-B323-92231DE1A78F}" srcOrd="0" destOrd="0" presId="urn:microsoft.com/office/officeart/2008/layout/PictureAccentBlocks"/>
    <dgm:cxn modelId="{B51F9438-8177-E541-99DA-363CDF3C11F4}" type="presOf" srcId="{51018143-5BBF-5E47-AED7-47BBFF262F5F}" destId="{74036091-4F7E-FB41-8CCF-C77B82D632F8}" srcOrd="0" destOrd="0" presId="urn:microsoft.com/office/officeart/2008/layout/PictureAccentBlocks"/>
    <dgm:cxn modelId="{54FD7DE6-722D-5B42-BEE0-3C45924FC8C0}" type="presParOf" srcId="{8759A511-2307-9243-95EF-6A466D5B20FE}" destId="{FF69BD39-2106-3F46-BB38-510CBD8948AE}" srcOrd="0" destOrd="0" presId="urn:microsoft.com/office/officeart/2008/layout/PictureAccentBlocks"/>
    <dgm:cxn modelId="{ADABCE0A-96A1-C14F-BC7F-B115DF7C52BE}" type="presParOf" srcId="{FF69BD39-2106-3F46-BB38-510CBD8948AE}" destId="{2786CB8B-E1A2-D142-877C-2B971A013A74}" srcOrd="0" destOrd="0" presId="urn:microsoft.com/office/officeart/2008/layout/PictureAccentBlocks"/>
    <dgm:cxn modelId="{60B6E80C-B03E-7E4F-A758-AC9EA88F621E}" type="presParOf" srcId="{FF69BD39-2106-3F46-BB38-510CBD8948AE}" destId="{838184C0-FD9E-C940-B323-92231DE1A78F}" srcOrd="1" destOrd="0" presId="urn:microsoft.com/office/officeart/2008/layout/PictureAccentBlocks"/>
    <dgm:cxn modelId="{4F0DA640-8EAD-0944-9CA0-00EAF61CAD1F}" type="presParOf" srcId="{8759A511-2307-9243-95EF-6A466D5B20FE}" destId="{688C5AE7-5152-944B-86F9-7EE1FFEE2496}" srcOrd="1" destOrd="0" presId="urn:microsoft.com/office/officeart/2008/layout/PictureAccentBlocks"/>
    <dgm:cxn modelId="{9254E149-7B85-4749-9CD7-9E9CAED57147}" type="presParOf" srcId="{8759A511-2307-9243-95EF-6A466D5B20FE}" destId="{BCA55EE1-1391-5B4C-8195-7AD554C37A8A}" srcOrd="2" destOrd="0" presId="urn:microsoft.com/office/officeart/2008/layout/PictureAccentBlocks"/>
    <dgm:cxn modelId="{A892BB00-0526-434E-A4EF-8A383F035892}" type="presParOf" srcId="{BCA55EE1-1391-5B4C-8195-7AD554C37A8A}" destId="{3FC8726C-42A7-A84D-8C8C-6762188238E7}" srcOrd="0" destOrd="0" presId="urn:microsoft.com/office/officeart/2008/layout/PictureAccentBlocks"/>
    <dgm:cxn modelId="{F68EB49E-8D5C-DA4E-B1AE-B7A8C48F2EE5}" type="presParOf" srcId="{BCA55EE1-1391-5B4C-8195-7AD554C37A8A}" destId="{504BA617-503F-0A44-A34B-1610962EDAE8}" srcOrd="1" destOrd="0" presId="urn:microsoft.com/office/officeart/2008/layout/PictureAccentBlocks"/>
    <dgm:cxn modelId="{2DAF55C1-0E66-4B43-9F69-9BA23A58CEB2}" type="presParOf" srcId="{8759A511-2307-9243-95EF-6A466D5B20FE}" destId="{6FD010B7-EE52-2343-8D0F-4E55CAC1B590}" srcOrd="3" destOrd="0" presId="urn:microsoft.com/office/officeart/2008/layout/PictureAccentBlocks"/>
    <dgm:cxn modelId="{4C87A584-857D-384E-A5A3-90ABDFA1C90D}" type="presParOf" srcId="{8759A511-2307-9243-95EF-6A466D5B20FE}" destId="{A287F03A-9C42-2142-A85C-50AF2E1342B7}" srcOrd="4" destOrd="0" presId="urn:microsoft.com/office/officeart/2008/layout/PictureAccentBlocks"/>
    <dgm:cxn modelId="{47D4FA22-5E31-364E-B863-6754E0AD1117}" type="presParOf" srcId="{A287F03A-9C42-2142-A85C-50AF2E1342B7}" destId="{97994486-1E7D-424D-89F9-08C8F029D2B1}" srcOrd="0" destOrd="0" presId="urn:microsoft.com/office/officeart/2008/layout/PictureAccentBlocks"/>
    <dgm:cxn modelId="{61E4F326-7BEE-D44A-B598-6307BBFDD46E}" type="presParOf" srcId="{A287F03A-9C42-2142-A85C-50AF2E1342B7}" destId="{74036091-4F7E-FB41-8CCF-C77B82D632F8}" srcOrd="1" destOrd="0" presId="urn:microsoft.com/office/officeart/2008/layout/PictureAccentBlock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F922DB2-510A-1843-A0E5-6DFA0F046730}" type="doc">
      <dgm:prSet loTypeId="urn:microsoft.com/office/officeart/2005/8/layout/pLis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C0844A1-BF09-BA4B-BEEB-84D4110891A4}">
      <dgm:prSet phldrT="[Text]"/>
      <dgm:spPr/>
      <dgm:t>
        <a:bodyPr/>
        <a:lstStyle/>
        <a:p>
          <a:r>
            <a:rPr lang="en-US" dirty="0" smtClean="0"/>
            <a:t>Beef and  hide</a:t>
          </a:r>
          <a:endParaRPr lang="en-US" dirty="0"/>
        </a:p>
      </dgm:t>
    </dgm:pt>
    <dgm:pt modelId="{49066629-9F50-C44B-A75A-FFBBF872B0E0}" type="parTrans" cxnId="{1A4EDF4C-525E-4E4B-9A05-4964AEB97F48}">
      <dgm:prSet/>
      <dgm:spPr/>
      <dgm:t>
        <a:bodyPr/>
        <a:lstStyle/>
        <a:p>
          <a:endParaRPr lang="en-US"/>
        </a:p>
      </dgm:t>
    </dgm:pt>
    <dgm:pt modelId="{17D3293E-C907-D74A-BD4C-F8FC95AB73CD}" type="sibTrans" cxnId="{1A4EDF4C-525E-4E4B-9A05-4964AEB97F48}">
      <dgm:prSet/>
      <dgm:spPr/>
      <dgm:t>
        <a:bodyPr/>
        <a:lstStyle/>
        <a:p>
          <a:endParaRPr lang="en-US"/>
        </a:p>
      </dgm:t>
    </dgm:pt>
    <dgm:pt modelId="{8AAA0720-834B-AC43-B0E2-EFC1525D69D2}">
      <dgm:prSet phldrT="[Text]"/>
      <dgm:spPr/>
      <dgm:t>
        <a:bodyPr/>
        <a:lstStyle/>
        <a:p>
          <a:r>
            <a:rPr lang="en-US" dirty="0" smtClean="0"/>
            <a:t>Lamb and wool</a:t>
          </a:r>
          <a:endParaRPr lang="en-US" dirty="0"/>
        </a:p>
      </dgm:t>
    </dgm:pt>
    <dgm:pt modelId="{4C2972E9-D5D8-6547-8A4E-6711137F335D}" type="parTrans" cxnId="{EC3F2E63-F2D3-6D4D-ABD1-6AEC2EEA276B}">
      <dgm:prSet/>
      <dgm:spPr/>
      <dgm:t>
        <a:bodyPr/>
        <a:lstStyle/>
        <a:p>
          <a:endParaRPr lang="en-US"/>
        </a:p>
      </dgm:t>
    </dgm:pt>
    <dgm:pt modelId="{3D2A6299-3180-C94A-9B20-2BDF55882560}" type="sibTrans" cxnId="{EC3F2E63-F2D3-6D4D-ABD1-6AEC2EEA276B}">
      <dgm:prSet/>
      <dgm:spPr/>
      <dgm:t>
        <a:bodyPr/>
        <a:lstStyle/>
        <a:p>
          <a:endParaRPr lang="en-US"/>
        </a:p>
      </dgm:t>
    </dgm:pt>
    <dgm:pt modelId="{710812FB-ECA6-9348-B68E-FD96775D8B8F}">
      <dgm:prSet phldrT="[Text]"/>
      <dgm:spPr/>
      <dgm:t>
        <a:bodyPr/>
        <a:lstStyle/>
        <a:p>
          <a:r>
            <a:rPr lang="en-US" dirty="0" smtClean="0"/>
            <a:t>Wheat and straw</a:t>
          </a:r>
          <a:endParaRPr lang="en-US" dirty="0"/>
        </a:p>
      </dgm:t>
    </dgm:pt>
    <dgm:pt modelId="{AC983C03-AE41-4C44-B4D5-DDB1AF2B773E}" type="parTrans" cxnId="{C6AD54FA-A21C-D64F-A40A-4678C8885450}">
      <dgm:prSet/>
      <dgm:spPr/>
      <dgm:t>
        <a:bodyPr/>
        <a:lstStyle/>
        <a:p>
          <a:endParaRPr lang="en-US"/>
        </a:p>
      </dgm:t>
    </dgm:pt>
    <dgm:pt modelId="{AA7099FE-B642-0D48-9D73-50DA83FDF249}" type="sibTrans" cxnId="{C6AD54FA-A21C-D64F-A40A-4678C8885450}">
      <dgm:prSet/>
      <dgm:spPr/>
      <dgm:t>
        <a:bodyPr/>
        <a:lstStyle/>
        <a:p>
          <a:endParaRPr lang="en-US"/>
        </a:p>
      </dgm:t>
    </dgm:pt>
    <dgm:pt modelId="{C6CAA75E-0141-AA48-AAAF-29F50159CC73}">
      <dgm:prSet phldrT="[Text]"/>
      <dgm:spPr/>
      <dgm:t>
        <a:bodyPr/>
        <a:lstStyle/>
        <a:p>
          <a:r>
            <a:rPr lang="en-US" dirty="0" smtClean="0"/>
            <a:t>Cotton and cotton seed</a:t>
          </a:r>
          <a:endParaRPr lang="en-US" dirty="0"/>
        </a:p>
      </dgm:t>
    </dgm:pt>
    <dgm:pt modelId="{3D778D50-6231-6740-8CA5-D424C67131D5}" type="parTrans" cxnId="{D69FBD00-7ABF-DF4B-92AA-4E0678BF5D51}">
      <dgm:prSet/>
      <dgm:spPr/>
      <dgm:t>
        <a:bodyPr/>
        <a:lstStyle/>
        <a:p>
          <a:endParaRPr lang="en-US"/>
        </a:p>
      </dgm:t>
    </dgm:pt>
    <dgm:pt modelId="{459553B6-98CA-B94A-8BFA-40B5BDF83360}" type="sibTrans" cxnId="{D69FBD00-7ABF-DF4B-92AA-4E0678BF5D51}">
      <dgm:prSet/>
      <dgm:spPr/>
      <dgm:t>
        <a:bodyPr/>
        <a:lstStyle/>
        <a:p>
          <a:endParaRPr lang="en-US"/>
        </a:p>
      </dgm:t>
    </dgm:pt>
    <dgm:pt modelId="{98856071-2FF7-4D48-A1B6-C38A242356EB}" type="pres">
      <dgm:prSet presAssocID="{6F922DB2-510A-1843-A0E5-6DFA0F04673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BAADB24-0160-1245-AF3E-D094E64BF12C}" type="pres">
      <dgm:prSet presAssocID="{3C0844A1-BF09-BA4B-BEEB-84D4110891A4}" presName="compNode" presStyleCnt="0"/>
      <dgm:spPr/>
    </dgm:pt>
    <dgm:pt modelId="{8D680C34-A435-3F43-A864-F3A6BFEC9754}" type="pres">
      <dgm:prSet presAssocID="{3C0844A1-BF09-BA4B-BEEB-84D4110891A4}" presName="pict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</dgm:spPr>
      <dgm:t>
        <a:bodyPr/>
        <a:lstStyle/>
        <a:p>
          <a:endParaRPr lang="en-US"/>
        </a:p>
      </dgm:t>
    </dgm:pt>
    <dgm:pt modelId="{B535DCAE-DF36-384F-8F86-33F14F67315E}" type="pres">
      <dgm:prSet presAssocID="{3C0844A1-BF09-BA4B-BEEB-84D4110891A4}" presName="textRec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E6BD20-F012-8A47-A6D1-6AE5E3E237A0}" type="pres">
      <dgm:prSet presAssocID="{17D3293E-C907-D74A-BD4C-F8FC95AB73CD}" presName="sibTrans" presStyleLbl="sibTrans2D1" presStyleIdx="0" presStyleCnt="0"/>
      <dgm:spPr/>
      <dgm:t>
        <a:bodyPr/>
        <a:lstStyle/>
        <a:p>
          <a:endParaRPr lang="en-US"/>
        </a:p>
      </dgm:t>
    </dgm:pt>
    <dgm:pt modelId="{4F2A9E35-905C-3847-860F-359C3C25F252}" type="pres">
      <dgm:prSet presAssocID="{8AAA0720-834B-AC43-B0E2-EFC1525D69D2}" presName="compNode" presStyleCnt="0"/>
      <dgm:spPr/>
    </dgm:pt>
    <dgm:pt modelId="{5622FB8D-B655-924A-9B44-74A14A588F74}" type="pres">
      <dgm:prSet presAssocID="{8AAA0720-834B-AC43-B0E2-EFC1525D69D2}" presName="pictRect" presStyleLbl="nod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  <dgm:t>
        <a:bodyPr/>
        <a:lstStyle/>
        <a:p>
          <a:endParaRPr lang="en-US"/>
        </a:p>
      </dgm:t>
    </dgm:pt>
    <dgm:pt modelId="{2416C90F-624A-E74F-B49D-5F10AFEA782B}" type="pres">
      <dgm:prSet presAssocID="{8AAA0720-834B-AC43-B0E2-EFC1525D69D2}" presName="textRec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65BC5E-E92A-814D-88F9-628536F4871A}" type="pres">
      <dgm:prSet presAssocID="{3D2A6299-3180-C94A-9B20-2BDF5588256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C3790235-D263-504B-A293-5423B06D26C5}" type="pres">
      <dgm:prSet presAssocID="{710812FB-ECA6-9348-B68E-FD96775D8B8F}" presName="compNode" presStyleCnt="0"/>
      <dgm:spPr/>
    </dgm:pt>
    <dgm:pt modelId="{12E24A11-A8BD-CC4E-9E79-90EDDE176CC6}" type="pres">
      <dgm:prSet presAssocID="{710812FB-ECA6-9348-B68E-FD96775D8B8F}" presName="pictRect" presStyleLbl="nod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0" r="-10000"/>
          </a:stretch>
        </a:blipFill>
      </dgm:spPr>
      <dgm:t>
        <a:bodyPr/>
        <a:lstStyle/>
        <a:p>
          <a:endParaRPr lang="en-US"/>
        </a:p>
      </dgm:t>
    </dgm:pt>
    <dgm:pt modelId="{F5FE5D5F-33B0-9B4A-B0B5-5991EBCA4E2E}" type="pres">
      <dgm:prSet presAssocID="{710812FB-ECA6-9348-B68E-FD96775D8B8F}" presName="textRec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B96DD6-D8D2-A645-AC03-2BED42689EDB}" type="pres">
      <dgm:prSet presAssocID="{AA7099FE-B642-0D48-9D73-50DA83FDF249}" presName="sibTrans" presStyleLbl="sibTrans2D1" presStyleIdx="0" presStyleCnt="0"/>
      <dgm:spPr/>
      <dgm:t>
        <a:bodyPr/>
        <a:lstStyle/>
        <a:p>
          <a:endParaRPr lang="en-US"/>
        </a:p>
      </dgm:t>
    </dgm:pt>
    <dgm:pt modelId="{DEEF5488-21BE-4947-8077-4F7ADFC6E57B}" type="pres">
      <dgm:prSet presAssocID="{C6CAA75E-0141-AA48-AAAF-29F50159CC73}" presName="compNode" presStyleCnt="0"/>
      <dgm:spPr/>
    </dgm:pt>
    <dgm:pt modelId="{C39FD484-9247-A748-8F16-CF41DEE9D9E2}" type="pres">
      <dgm:prSet presAssocID="{C6CAA75E-0141-AA48-AAAF-29F50159CC73}" presName="pictRect" presStyleLbl="nod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  <dgm:t>
        <a:bodyPr/>
        <a:lstStyle/>
        <a:p>
          <a:endParaRPr lang="en-US"/>
        </a:p>
      </dgm:t>
    </dgm:pt>
    <dgm:pt modelId="{DDE650D9-1AF9-0947-B2B3-B4166D76FD45}" type="pres">
      <dgm:prSet presAssocID="{C6CAA75E-0141-AA48-AAAF-29F50159CC73}" presName="textRec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B97AAFF-4200-7A47-BABE-784984179D79}" type="presOf" srcId="{3D2A6299-3180-C94A-9B20-2BDF55882560}" destId="{7465BC5E-E92A-814D-88F9-628536F4871A}" srcOrd="0" destOrd="0" presId="urn:microsoft.com/office/officeart/2005/8/layout/pList1"/>
    <dgm:cxn modelId="{434FD65A-03DF-6D4C-9806-252F9871A744}" type="presOf" srcId="{C6CAA75E-0141-AA48-AAAF-29F50159CC73}" destId="{DDE650D9-1AF9-0947-B2B3-B4166D76FD45}" srcOrd="0" destOrd="0" presId="urn:microsoft.com/office/officeart/2005/8/layout/pList1"/>
    <dgm:cxn modelId="{13C46B90-D76C-164B-965D-01D116F0CD59}" type="presOf" srcId="{3C0844A1-BF09-BA4B-BEEB-84D4110891A4}" destId="{B535DCAE-DF36-384F-8F86-33F14F67315E}" srcOrd="0" destOrd="0" presId="urn:microsoft.com/office/officeart/2005/8/layout/pList1"/>
    <dgm:cxn modelId="{CA269381-A522-014C-86B0-D57C9FEE1E5C}" type="presOf" srcId="{710812FB-ECA6-9348-B68E-FD96775D8B8F}" destId="{F5FE5D5F-33B0-9B4A-B0B5-5991EBCA4E2E}" srcOrd="0" destOrd="0" presId="urn:microsoft.com/office/officeart/2005/8/layout/pList1"/>
    <dgm:cxn modelId="{EC3F2E63-F2D3-6D4D-ABD1-6AEC2EEA276B}" srcId="{6F922DB2-510A-1843-A0E5-6DFA0F046730}" destId="{8AAA0720-834B-AC43-B0E2-EFC1525D69D2}" srcOrd="1" destOrd="0" parTransId="{4C2972E9-D5D8-6547-8A4E-6711137F335D}" sibTransId="{3D2A6299-3180-C94A-9B20-2BDF55882560}"/>
    <dgm:cxn modelId="{C6AD54FA-A21C-D64F-A40A-4678C8885450}" srcId="{6F922DB2-510A-1843-A0E5-6DFA0F046730}" destId="{710812FB-ECA6-9348-B68E-FD96775D8B8F}" srcOrd="2" destOrd="0" parTransId="{AC983C03-AE41-4C44-B4D5-DDB1AF2B773E}" sibTransId="{AA7099FE-B642-0D48-9D73-50DA83FDF249}"/>
    <dgm:cxn modelId="{D69FBD00-7ABF-DF4B-92AA-4E0678BF5D51}" srcId="{6F922DB2-510A-1843-A0E5-6DFA0F046730}" destId="{C6CAA75E-0141-AA48-AAAF-29F50159CC73}" srcOrd="3" destOrd="0" parTransId="{3D778D50-6231-6740-8CA5-D424C67131D5}" sibTransId="{459553B6-98CA-B94A-8BFA-40B5BDF83360}"/>
    <dgm:cxn modelId="{E288E3F1-ADB7-8444-9F85-0ADF7DDB5E87}" type="presOf" srcId="{8AAA0720-834B-AC43-B0E2-EFC1525D69D2}" destId="{2416C90F-624A-E74F-B49D-5F10AFEA782B}" srcOrd="0" destOrd="0" presId="urn:microsoft.com/office/officeart/2005/8/layout/pList1"/>
    <dgm:cxn modelId="{6E50F1AB-47D6-E448-8E0A-F4AB782D5DF5}" type="presOf" srcId="{6F922DB2-510A-1843-A0E5-6DFA0F046730}" destId="{98856071-2FF7-4D48-A1B6-C38A242356EB}" srcOrd="0" destOrd="0" presId="urn:microsoft.com/office/officeart/2005/8/layout/pList1"/>
    <dgm:cxn modelId="{1A4EDF4C-525E-4E4B-9A05-4964AEB97F48}" srcId="{6F922DB2-510A-1843-A0E5-6DFA0F046730}" destId="{3C0844A1-BF09-BA4B-BEEB-84D4110891A4}" srcOrd="0" destOrd="0" parTransId="{49066629-9F50-C44B-A75A-FFBBF872B0E0}" sibTransId="{17D3293E-C907-D74A-BD4C-F8FC95AB73CD}"/>
    <dgm:cxn modelId="{0DE9979C-BA89-1E43-9CAC-97CB2FD70452}" type="presOf" srcId="{AA7099FE-B642-0D48-9D73-50DA83FDF249}" destId="{F9B96DD6-D8D2-A645-AC03-2BED42689EDB}" srcOrd="0" destOrd="0" presId="urn:microsoft.com/office/officeart/2005/8/layout/pList1"/>
    <dgm:cxn modelId="{3ABDC7BF-02D3-264F-8654-89C9C87030B9}" type="presOf" srcId="{17D3293E-C907-D74A-BD4C-F8FC95AB73CD}" destId="{E1E6BD20-F012-8A47-A6D1-6AE5E3E237A0}" srcOrd="0" destOrd="0" presId="urn:microsoft.com/office/officeart/2005/8/layout/pList1"/>
    <dgm:cxn modelId="{14981E6F-D673-5A4F-8F6F-E67C5DC5ADEE}" type="presParOf" srcId="{98856071-2FF7-4D48-A1B6-C38A242356EB}" destId="{6BAADB24-0160-1245-AF3E-D094E64BF12C}" srcOrd="0" destOrd="0" presId="urn:microsoft.com/office/officeart/2005/8/layout/pList1"/>
    <dgm:cxn modelId="{60464738-CF14-544C-A00B-302D60D95BC7}" type="presParOf" srcId="{6BAADB24-0160-1245-AF3E-D094E64BF12C}" destId="{8D680C34-A435-3F43-A864-F3A6BFEC9754}" srcOrd="0" destOrd="0" presId="urn:microsoft.com/office/officeart/2005/8/layout/pList1"/>
    <dgm:cxn modelId="{6A3E04D5-CB1C-B647-82C4-207446F37EA2}" type="presParOf" srcId="{6BAADB24-0160-1245-AF3E-D094E64BF12C}" destId="{B535DCAE-DF36-384F-8F86-33F14F67315E}" srcOrd="1" destOrd="0" presId="urn:microsoft.com/office/officeart/2005/8/layout/pList1"/>
    <dgm:cxn modelId="{F9C2EA10-DD4F-0B4A-8936-1E07E315939D}" type="presParOf" srcId="{98856071-2FF7-4D48-A1B6-C38A242356EB}" destId="{E1E6BD20-F012-8A47-A6D1-6AE5E3E237A0}" srcOrd="1" destOrd="0" presId="urn:microsoft.com/office/officeart/2005/8/layout/pList1"/>
    <dgm:cxn modelId="{0D3F7574-65ED-EA4D-B9C6-68C0D3EF2AF4}" type="presParOf" srcId="{98856071-2FF7-4D48-A1B6-C38A242356EB}" destId="{4F2A9E35-905C-3847-860F-359C3C25F252}" srcOrd="2" destOrd="0" presId="urn:microsoft.com/office/officeart/2005/8/layout/pList1"/>
    <dgm:cxn modelId="{C95527D0-C6D4-BC49-B2F3-2DD413221C79}" type="presParOf" srcId="{4F2A9E35-905C-3847-860F-359C3C25F252}" destId="{5622FB8D-B655-924A-9B44-74A14A588F74}" srcOrd="0" destOrd="0" presId="urn:microsoft.com/office/officeart/2005/8/layout/pList1"/>
    <dgm:cxn modelId="{4598055B-382F-4C48-8C1F-35C6D0E32910}" type="presParOf" srcId="{4F2A9E35-905C-3847-860F-359C3C25F252}" destId="{2416C90F-624A-E74F-B49D-5F10AFEA782B}" srcOrd="1" destOrd="0" presId="urn:microsoft.com/office/officeart/2005/8/layout/pList1"/>
    <dgm:cxn modelId="{DB0A3B71-8536-4A4A-A11F-AFB885C762B1}" type="presParOf" srcId="{98856071-2FF7-4D48-A1B6-C38A242356EB}" destId="{7465BC5E-E92A-814D-88F9-628536F4871A}" srcOrd="3" destOrd="0" presId="urn:microsoft.com/office/officeart/2005/8/layout/pList1"/>
    <dgm:cxn modelId="{EB568703-859A-5A49-8EB7-0D289999DF8A}" type="presParOf" srcId="{98856071-2FF7-4D48-A1B6-C38A242356EB}" destId="{C3790235-D263-504B-A293-5423B06D26C5}" srcOrd="4" destOrd="0" presId="urn:microsoft.com/office/officeart/2005/8/layout/pList1"/>
    <dgm:cxn modelId="{D244DECA-1FE2-6D48-8FBC-C6635AAF9681}" type="presParOf" srcId="{C3790235-D263-504B-A293-5423B06D26C5}" destId="{12E24A11-A8BD-CC4E-9E79-90EDDE176CC6}" srcOrd="0" destOrd="0" presId="urn:microsoft.com/office/officeart/2005/8/layout/pList1"/>
    <dgm:cxn modelId="{3735F2D0-531F-9D46-87B8-19C2DD20571B}" type="presParOf" srcId="{C3790235-D263-504B-A293-5423B06D26C5}" destId="{F5FE5D5F-33B0-9B4A-B0B5-5991EBCA4E2E}" srcOrd="1" destOrd="0" presId="urn:microsoft.com/office/officeart/2005/8/layout/pList1"/>
    <dgm:cxn modelId="{39B94388-AACD-DD49-90E0-5949B87D25C2}" type="presParOf" srcId="{98856071-2FF7-4D48-A1B6-C38A242356EB}" destId="{F9B96DD6-D8D2-A645-AC03-2BED42689EDB}" srcOrd="5" destOrd="0" presId="urn:microsoft.com/office/officeart/2005/8/layout/pList1"/>
    <dgm:cxn modelId="{5F42C772-A1B4-644D-9FC7-03CC2D9D7742}" type="presParOf" srcId="{98856071-2FF7-4D48-A1B6-C38A242356EB}" destId="{DEEF5488-21BE-4947-8077-4F7ADFC6E57B}" srcOrd="6" destOrd="0" presId="urn:microsoft.com/office/officeart/2005/8/layout/pList1"/>
    <dgm:cxn modelId="{39435497-385D-6D44-8DC1-2B6B88955666}" type="presParOf" srcId="{DEEF5488-21BE-4947-8077-4F7ADFC6E57B}" destId="{C39FD484-9247-A748-8F16-CF41DEE9D9E2}" srcOrd="0" destOrd="0" presId="urn:microsoft.com/office/officeart/2005/8/layout/pList1"/>
    <dgm:cxn modelId="{56D81ACF-D8EA-9947-971E-E49F9A587644}" type="presParOf" srcId="{DEEF5488-21BE-4947-8077-4F7ADFC6E57B}" destId="{DDE650D9-1AF9-0947-B2B3-B4166D76FD45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86CB8B-E1A2-D142-877C-2B971A013A74}">
      <dsp:nvSpPr>
        <dsp:cNvPr id="0" name=""/>
        <dsp:cNvSpPr/>
      </dsp:nvSpPr>
      <dsp:spPr>
        <a:xfrm>
          <a:off x="3243611" y="2158174"/>
          <a:ext cx="1788201" cy="178820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38184C0-FD9E-C940-B323-92231DE1A78F}">
      <dsp:nvSpPr>
        <dsp:cNvPr id="0" name=""/>
        <dsp:cNvSpPr/>
      </dsp:nvSpPr>
      <dsp:spPr>
        <a:xfrm rot="16200000">
          <a:off x="2170690" y="2873455"/>
          <a:ext cx="1788201" cy="357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b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Mass Production</a:t>
          </a:r>
          <a:endParaRPr lang="en-US" sz="1900" kern="1200" dirty="0"/>
        </a:p>
      </dsp:txBody>
      <dsp:txXfrm>
        <a:off x="2170690" y="2873455"/>
        <a:ext cx="1788201" cy="357640"/>
      </dsp:txXfrm>
    </dsp:sp>
    <dsp:sp modelId="{3FC8726C-42A7-A84D-8C8C-6762188238E7}">
      <dsp:nvSpPr>
        <dsp:cNvPr id="0" name=""/>
        <dsp:cNvSpPr/>
      </dsp:nvSpPr>
      <dsp:spPr>
        <a:xfrm>
          <a:off x="5389778" y="2158174"/>
          <a:ext cx="1788201" cy="1788201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04BA617-503F-0A44-A34B-1610962EDAE8}">
      <dsp:nvSpPr>
        <dsp:cNvPr id="0" name=""/>
        <dsp:cNvSpPr/>
      </dsp:nvSpPr>
      <dsp:spPr>
        <a:xfrm rot="16200000">
          <a:off x="4316857" y="2873455"/>
          <a:ext cx="1788201" cy="357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b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Airline Travel</a:t>
          </a:r>
          <a:endParaRPr lang="en-US" sz="1900" kern="1200" dirty="0"/>
        </a:p>
      </dsp:txBody>
      <dsp:txXfrm>
        <a:off x="4316857" y="2873455"/>
        <a:ext cx="1788201" cy="357640"/>
      </dsp:txXfrm>
    </dsp:sp>
    <dsp:sp modelId="{97994486-1E7D-424D-89F9-08C8F029D2B1}">
      <dsp:nvSpPr>
        <dsp:cNvPr id="0" name=""/>
        <dsp:cNvSpPr/>
      </dsp:nvSpPr>
      <dsp:spPr>
        <a:xfrm>
          <a:off x="5389778" y="127492"/>
          <a:ext cx="1788201" cy="178820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4036091-4F7E-FB41-8CCF-C77B82D632F8}">
      <dsp:nvSpPr>
        <dsp:cNvPr id="0" name=""/>
        <dsp:cNvSpPr/>
      </dsp:nvSpPr>
      <dsp:spPr>
        <a:xfrm rot="16200000">
          <a:off x="4316857" y="842773"/>
          <a:ext cx="1788201" cy="357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b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Production Lines</a:t>
          </a:r>
          <a:endParaRPr lang="en-US" sz="1900" kern="1200" dirty="0"/>
        </a:p>
      </dsp:txBody>
      <dsp:txXfrm>
        <a:off x="4316857" y="842773"/>
        <a:ext cx="1788201" cy="3576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680C34-A435-3F43-A864-F3A6BFEC9754}">
      <dsp:nvSpPr>
        <dsp:cNvPr id="0" name=""/>
        <dsp:cNvSpPr/>
      </dsp:nvSpPr>
      <dsp:spPr>
        <a:xfrm>
          <a:off x="1336" y="507242"/>
          <a:ext cx="1975727" cy="1361276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535DCAE-DF36-384F-8F86-33F14F67315E}">
      <dsp:nvSpPr>
        <dsp:cNvPr id="0" name=""/>
        <dsp:cNvSpPr/>
      </dsp:nvSpPr>
      <dsp:spPr>
        <a:xfrm>
          <a:off x="1336" y="1868518"/>
          <a:ext cx="1975727" cy="732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0" numCol="1" spcCol="1270" anchor="t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Beef and  hide</a:t>
          </a:r>
          <a:endParaRPr lang="en-US" sz="2100" kern="1200" dirty="0"/>
        </a:p>
      </dsp:txBody>
      <dsp:txXfrm>
        <a:off x="1336" y="1868518"/>
        <a:ext cx="1975727" cy="732994"/>
      </dsp:txXfrm>
    </dsp:sp>
    <dsp:sp modelId="{5622FB8D-B655-924A-9B44-74A14A588F74}">
      <dsp:nvSpPr>
        <dsp:cNvPr id="0" name=""/>
        <dsp:cNvSpPr/>
      </dsp:nvSpPr>
      <dsp:spPr>
        <a:xfrm>
          <a:off x="2174719" y="507242"/>
          <a:ext cx="1975727" cy="1361276"/>
        </a:xfrm>
        <a:prstGeom prst="round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416C90F-624A-E74F-B49D-5F10AFEA782B}">
      <dsp:nvSpPr>
        <dsp:cNvPr id="0" name=""/>
        <dsp:cNvSpPr/>
      </dsp:nvSpPr>
      <dsp:spPr>
        <a:xfrm>
          <a:off x="2174719" y="1868518"/>
          <a:ext cx="1975727" cy="732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0" numCol="1" spcCol="1270" anchor="t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Lamb and wool</a:t>
          </a:r>
          <a:endParaRPr lang="en-US" sz="2100" kern="1200" dirty="0"/>
        </a:p>
      </dsp:txBody>
      <dsp:txXfrm>
        <a:off x="2174719" y="1868518"/>
        <a:ext cx="1975727" cy="732994"/>
      </dsp:txXfrm>
    </dsp:sp>
    <dsp:sp modelId="{12E24A11-A8BD-CC4E-9E79-90EDDE176CC6}">
      <dsp:nvSpPr>
        <dsp:cNvPr id="0" name=""/>
        <dsp:cNvSpPr/>
      </dsp:nvSpPr>
      <dsp:spPr>
        <a:xfrm>
          <a:off x="1336" y="2799086"/>
          <a:ext cx="1975727" cy="1361276"/>
        </a:xfrm>
        <a:prstGeom prst="round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0" r="-10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5FE5D5F-33B0-9B4A-B0B5-5991EBCA4E2E}">
      <dsp:nvSpPr>
        <dsp:cNvPr id="0" name=""/>
        <dsp:cNvSpPr/>
      </dsp:nvSpPr>
      <dsp:spPr>
        <a:xfrm>
          <a:off x="1336" y="4160362"/>
          <a:ext cx="1975727" cy="732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0" numCol="1" spcCol="1270" anchor="t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Wheat and straw</a:t>
          </a:r>
          <a:endParaRPr lang="en-US" sz="2100" kern="1200" dirty="0"/>
        </a:p>
      </dsp:txBody>
      <dsp:txXfrm>
        <a:off x="1336" y="4160362"/>
        <a:ext cx="1975727" cy="732994"/>
      </dsp:txXfrm>
    </dsp:sp>
    <dsp:sp modelId="{C39FD484-9247-A748-8F16-CF41DEE9D9E2}">
      <dsp:nvSpPr>
        <dsp:cNvPr id="0" name=""/>
        <dsp:cNvSpPr/>
      </dsp:nvSpPr>
      <dsp:spPr>
        <a:xfrm>
          <a:off x="2174719" y="2799086"/>
          <a:ext cx="1975727" cy="1361276"/>
        </a:xfrm>
        <a:prstGeom prst="round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DE650D9-1AF9-0947-B2B3-B4166D76FD45}">
      <dsp:nvSpPr>
        <dsp:cNvPr id="0" name=""/>
        <dsp:cNvSpPr/>
      </dsp:nvSpPr>
      <dsp:spPr>
        <a:xfrm>
          <a:off x="2174719" y="4160362"/>
          <a:ext cx="1975727" cy="732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0" numCol="1" spcCol="1270" anchor="t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Cotton and cotton seed</a:t>
          </a:r>
          <a:endParaRPr lang="en-US" sz="2100" kern="1200" dirty="0"/>
        </a:p>
      </dsp:txBody>
      <dsp:txXfrm>
        <a:off x="2174719" y="4160362"/>
        <a:ext cx="1975727" cy="7329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AccentBlocks">
  <dgm:title val=""/>
  <dgm:desc val=""/>
  <dgm:catLst>
    <dgm:cat type="picture" pri="12000"/>
    <dgm:cat type="pictureconvert" pri="12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</dgm:varLst>
    <dgm:choose name="Name1">
      <dgm:if name="Name2" axis="ch" ptType="node" func="cnt" op="gt" val="5">
        <dgm:choose name="Name3">
          <dgm:if name="Name4" func="var" arg="dir" op="equ" val="norm">
            <dgm:alg type="snake">
              <dgm:param type="grDir" val="bL"/>
              <dgm:param type="bkpt" val="fixed"/>
              <dgm:param type="bkPtFixedVal" val="3"/>
              <dgm:param type="off" val="off"/>
              <dgm:param type="horzAlign" val="r"/>
              <dgm:param type="vertAlign" val="b"/>
            </dgm:alg>
          </dgm:if>
          <dgm:else name="Name5">
            <dgm:alg type="snake">
              <dgm:param type="grDir" val="bR"/>
              <dgm:param type="bkpt" val="fixed"/>
              <dgm:param type="bkPtFixedVal" val="3"/>
              <dgm:param type="off" val="off"/>
              <dgm:param type="horzAlign" val="l"/>
              <dgm:param type="vertAlign" val="b"/>
            </dgm:alg>
          </dgm:else>
        </dgm:choose>
      </dgm:if>
      <dgm:else name="Name6">
        <dgm:choose name="Name7">
          <dgm:if name="Name8" func="var" arg="dir" op="equ" val="norm">
            <dgm:alg type="snake">
              <dgm:param type="grDir" val="bL"/>
              <dgm:param type="bkpt" val="fixed"/>
              <dgm:param type="bkPtFixedVal" val="2"/>
              <dgm:param type="off" val="off"/>
              <dgm:param type="horzAlign" val="r"/>
              <dgm:param type="vertAlign" val="b"/>
            </dgm:alg>
          </dgm:if>
          <dgm:else name="Name9">
            <dgm:alg type="snake">
              <dgm:param type="grDir" val="bR"/>
              <dgm:param type="bkpt" val="fixed"/>
              <dgm:param type="bkPtFixedVal" val="2"/>
              <dgm:param type="off" val="off"/>
              <dgm:param type="horzAlign" val="l"/>
              <dgm:param type="vertAlign" val="b"/>
            </dgm:alg>
          </dgm:else>
        </dgm:choose>
      </dgm:else>
    </dgm:choose>
    <dgm:shape xmlns:r="http://schemas.openxmlformats.org/officeDocument/2006/relationships" r:blip="">
      <dgm:adjLst/>
    </dgm:shape>
    <dgm:constrLst>
      <dgm:constr type="alignOff" val="1"/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13"/>
      <dgm:constr type="w" for="ch" forName="sibTrans" refType="w" refFor="ch" refForName="composite" op="equ" fact="0.000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2"/>
        </dgm:alg>
        <dgm:shape xmlns:r="http://schemas.openxmlformats.org/officeDocument/2006/relationships" r:blip="">
          <dgm:adjLst/>
        </dgm:shape>
        <dgm:choose name="Name10">
          <dgm:if name="Name11" func="var" arg="dir" op="equ" val="norm">
            <dgm:constrLst>
              <dgm:constr type="l" for="ch" forName="Image" refType="w" refFor="ch" refForName="Image" fact="0.2"/>
              <dgm:constr type="t" for="ch" forName="Image" refType="h" fact="0"/>
              <dgm:constr type="h" for="ch" forName="Image" refType="h"/>
              <dgm:constr type="w" for="ch" forName="Image" refType="h" refFor="ch" refForName="Image" op="equ"/>
              <dgm:constr type="l" for="ch" forName="Parent" refType="w" fact="0"/>
              <dgm:constr type="t" for="ch" forName="Parent" refType="h" fact="0"/>
              <dgm:constr type="w" for="ch" forName="Parent" refType="h" refFor="ch" refForName="Image" op="equ" fact="0.2"/>
              <dgm:constr type="h" for="ch" forName="Parent" refType="h" refFor="ch" refForName="Image" op="equ"/>
            </dgm:constrLst>
          </dgm:if>
          <dgm:else name="Name12">
            <dgm:constrLst>
              <dgm:constr type="l" for="ch" forName="Image" refType="w" fact="0"/>
              <dgm:constr type="t" for="ch" forName="Image" refType="h" fact="0"/>
              <dgm:constr type="h" for="ch" forName="Image" refType="h"/>
              <dgm:constr type="w" for="ch" forName="Image" refType="h" refFor="ch" refForName="Image" op="equ"/>
              <dgm:constr type="l" for="ch" forName="Parent" refType="w" refFor="ch" refForName="Image"/>
              <dgm:constr type="t" for="ch" forName="Parent" refType="h" fact="0"/>
              <dgm:constr type="w" for="ch" forName="Parent" refType="w" refFor="ch" refForName="Image" fact="0.2"/>
              <dgm:constr type="h" for="ch" forName="Parent" refType="h" refFor="ch" refForName="Image"/>
            </dgm:constrLst>
          </dgm:else>
        </dgm:choose>
        <dgm:layoutNode name="Image" styleLbl="alig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revTx">
          <dgm:varLst>
            <dgm:bulletEnabled val="1"/>
          </dgm:varLst>
          <dgm:alg type="tx">
            <dgm:param type="parTxLTRAlign" val="l"/>
            <dgm:param type="txAnchorVert" val="b"/>
            <dgm:param type="txAnchorVertCh" val="b"/>
            <dgm:param type="autoTxRot" val="grav"/>
          </dgm:alg>
          <dgm:choose name="Name13">
            <dgm:if name="Name14" func="var" arg="dir" op="equ" val="norm">
              <dgm:shape xmlns:r="http://schemas.openxmlformats.org/officeDocument/2006/relationships" rot="270" type="rect" r:blip="">
                <dgm:adjLst/>
              </dgm:shape>
            </dgm:if>
            <dgm:else name="Name15">
              <dgm:shape xmlns:r="http://schemas.openxmlformats.org/officeDocument/2006/relationships" rot="90" type="rect" r:blip="">
                <dgm:adjLst/>
              </dgm:shape>
            </dgm:else>
          </dgm:choose>
          <dgm:presOf axis="desOr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18/06/2023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18/06/2023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18/06/2023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18/06/2023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18/06/2023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18/06/2023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18/06/2023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18/06/2023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18/06/2023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18/06/2023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18/06/2023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0771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18/06/2023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9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smtClean="0"/>
              <a:t>LCBB5008</a:t>
            </a:r>
            <a:endParaRPr lang="en-GB" altLang="en-US" b="1" dirty="0">
              <a:solidFill>
                <a:schemeClr val="accent2"/>
              </a:solidFill>
            </a:endParaRP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71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Management Economics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Week - 2</a:t>
            </a: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sz="4800" b="1" dirty="0" smtClean="0">
                <a:solidFill>
                  <a:schemeClr val="accent2"/>
                </a:solidFill>
              </a:rPr>
              <a:t>Session 1: Supply</a:t>
            </a:r>
            <a:endParaRPr lang="en-GB" altLang="en-US" sz="4800" b="1" dirty="0">
              <a:solidFill>
                <a:schemeClr val="accent2"/>
              </a:solidFill>
            </a:endParaRPr>
          </a:p>
          <a:p>
            <a:pPr eaLnBrk="1" hangingPunct="1"/>
            <a:endParaRPr lang="en-GB" altLang="en-US" sz="4800" b="1" dirty="0">
              <a:solidFill>
                <a:schemeClr val="accent2"/>
              </a:solidFill>
            </a:endParaRP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70C903A6-59C4-E54A-A33E-5CD27C8F84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ea typeface="ヒラギノ角ゴ Pro W3" panose="020B0300000000000000" pitchFamily="34" charset="-128"/>
              </a:rPr>
              <a:t>Learning Objective(s)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B4F664AC-D6ED-5C44-AD67-A8CD77A4B6B3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+mj-lt"/>
              <a:buAutoNum type="arabicPeriod"/>
            </a:pPr>
            <a:r>
              <a:rPr lang="en-US" altLang="en-US" dirty="0" smtClean="0">
                <a:ea typeface="ヒラギノ角ゴ Pro W3" panose="020B0300000000000000" pitchFamily="34" charset="-128"/>
              </a:rPr>
              <a:t>Market supply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altLang="en-US" dirty="0" smtClean="0">
                <a:ea typeface="ヒラギノ角ゴ Pro W3" panose="020B0300000000000000" pitchFamily="34" charset="-128"/>
              </a:rPr>
              <a:t>Factors affecting supply</a:t>
            </a:r>
          </a:p>
        </p:txBody>
      </p:sp>
    </p:spTree>
    <p:extLst>
      <p:ext uri="{BB962C8B-B14F-4D97-AF65-F5344CB8AC3E}">
        <p14:creationId xmlns:p14="http://schemas.microsoft.com/office/powerpoint/2010/main" val="953816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51520" y="44624"/>
            <a:ext cx="8640960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00" b="1" dirty="0" smtClean="0">
                <a:solidFill>
                  <a:schemeClr val="tx1"/>
                </a:solidFill>
              </a:rPr>
              <a:t>Market Supply</a:t>
            </a: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107504" y="980728"/>
            <a:ext cx="4176464" cy="367240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smtClean="0"/>
              <a:t>Supply </a:t>
            </a:r>
            <a:r>
              <a:rPr lang="en-US" sz="2400" dirty="0"/>
              <a:t>is the quantity of a </a:t>
            </a:r>
            <a:r>
              <a:rPr lang="en-US" sz="2400" dirty="0" smtClean="0"/>
              <a:t>good or service </a:t>
            </a:r>
            <a:r>
              <a:rPr lang="en-US" sz="2400" dirty="0"/>
              <a:t>that a producer is </a:t>
            </a:r>
            <a:r>
              <a:rPr lang="en-US" sz="2400" b="1" dirty="0">
                <a:solidFill>
                  <a:srgbClr val="FF0000"/>
                </a:solidFill>
              </a:rPr>
              <a:t>willing and able to supply </a:t>
            </a:r>
            <a:r>
              <a:rPr lang="en-US" sz="2400" dirty="0"/>
              <a:t>onto the market at a given price in a given time </a:t>
            </a:r>
            <a:r>
              <a:rPr lang="en-US" sz="2400" dirty="0" smtClean="0"/>
              <a:t>period.</a:t>
            </a:r>
          </a:p>
          <a:p>
            <a:r>
              <a:rPr lang="en-US" sz="2400" dirty="0" smtClean="0"/>
              <a:t>The </a:t>
            </a:r>
            <a:r>
              <a:rPr lang="en-US" sz="2400" b="1" dirty="0" smtClean="0">
                <a:solidFill>
                  <a:srgbClr val="FF0000"/>
                </a:solidFill>
              </a:rPr>
              <a:t>basic law </a:t>
            </a:r>
            <a:r>
              <a:rPr lang="en-US" sz="2400" b="1" dirty="0">
                <a:solidFill>
                  <a:srgbClr val="FF0000"/>
                </a:solidFill>
              </a:rPr>
              <a:t>of supply </a:t>
            </a:r>
            <a:r>
              <a:rPr lang="en-US" sz="2400" dirty="0" smtClean="0"/>
              <a:t>is that as </a:t>
            </a:r>
            <a:r>
              <a:rPr lang="en-US" sz="2400" dirty="0"/>
              <a:t>the price of a product rises, so businesses expand supply to the market. </a:t>
            </a:r>
            <a:endParaRPr lang="en-US" sz="2400" dirty="0" smtClean="0"/>
          </a:p>
          <a:p>
            <a:r>
              <a:rPr lang="en-US" sz="2400" dirty="0" smtClean="0"/>
              <a:t>A </a:t>
            </a:r>
            <a:r>
              <a:rPr lang="en-US" sz="2400" b="1" dirty="0">
                <a:solidFill>
                  <a:srgbClr val="FF0000"/>
                </a:solidFill>
              </a:rPr>
              <a:t>supply curve </a:t>
            </a:r>
            <a:r>
              <a:rPr lang="en-US" sz="2400" dirty="0"/>
              <a:t>shows a relationship between </a:t>
            </a:r>
            <a:r>
              <a:rPr lang="en-US" sz="2400" dirty="0" smtClean="0"/>
              <a:t>market price </a:t>
            </a:r>
            <a:r>
              <a:rPr lang="en-US" sz="2400" dirty="0"/>
              <a:t>and how much a firm is willing and able to </a:t>
            </a:r>
            <a:r>
              <a:rPr lang="en-US" sz="2400" dirty="0" smtClean="0"/>
              <a:t>sell.</a:t>
            </a:r>
            <a:endParaRPr lang="en-US" sz="2400" dirty="0"/>
          </a:p>
        </p:txBody>
      </p:sp>
      <p:graphicFrame>
        <p:nvGraphicFramePr>
          <p:cNvPr id="2" name="Diagram 1"/>
          <p:cNvGraphicFramePr/>
          <p:nvPr>
            <p:extLst/>
          </p:nvPr>
        </p:nvGraphicFramePr>
        <p:xfrm>
          <a:off x="1714500" y="2434952"/>
          <a:ext cx="7177980" cy="3946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716016" y="1124744"/>
            <a:ext cx="4176464" cy="1200329"/>
          </a:xfrm>
          <a:prstGeom prst="rect">
            <a:avLst/>
          </a:prstGeom>
          <a:ln>
            <a:prstDash val="sys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en-US" dirty="0" smtClean="0"/>
              <a:t>Key to understanding the basics of market supply is to be aware of the importance of the </a:t>
            </a:r>
            <a:r>
              <a:rPr lang="en-US" b="1" dirty="0" smtClean="0"/>
              <a:t>profit motive</a:t>
            </a:r>
            <a:r>
              <a:rPr lang="en-US" dirty="0" smtClean="0"/>
              <a:t>. Suppliers will be looking to get the best price for their product.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008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51520" y="44624"/>
            <a:ext cx="8640960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00" b="1" dirty="0" smtClean="0">
                <a:solidFill>
                  <a:schemeClr val="tx1"/>
                </a:solidFill>
              </a:rPr>
              <a:t>Reasoning for the Law of Supply</a:t>
            </a: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395536" y="980728"/>
            <a:ext cx="8640960" cy="525658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300" dirty="0"/>
              <a:t>There are three main reasons why supply curves are drawn as sloping upwards from left to right </a:t>
            </a:r>
            <a:r>
              <a:rPr lang="en-US" sz="2300" dirty="0" smtClean="0"/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300" b="1" dirty="0" smtClean="0">
                <a:solidFill>
                  <a:srgbClr val="FF0000"/>
                </a:solidFill>
              </a:rPr>
              <a:t>The </a:t>
            </a:r>
            <a:r>
              <a:rPr lang="en-US" sz="2300" b="1" dirty="0">
                <a:solidFill>
                  <a:srgbClr val="FF0000"/>
                </a:solidFill>
              </a:rPr>
              <a:t>profit motive: </a:t>
            </a:r>
            <a:endParaRPr lang="en-US" sz="2300" b="1" dirty="0" smtClean="0">
              <a:solidFill>
                <a:srgbClr val="FF0000"/>
              </a:solidFill>
            </a:endParaRPr>
          </a:p>
          <a:p>
            <a:pPr marL="857250" lvl="1" indent="-457200"/>
            <a:r>
              <a:rPr lang="en-US" sz="2300" dirty="0" smtClean="0"/>
              <a:t>If </a:t>
            </a:r>
            <a:r>
              <a:rPr lang="en-US" sz="2300" dirty="0"/>
              <a:t>the market price rises following an increase in demand, it becomes more </a:t>
            </a:r>
            <a:r>
              <a:rPr lang="en-US" sz="2300" b="1" dirty="0"/>
              <a:t>profitable</a:t>
            </a:r>
            <a:r>
              <a:rPr lang="en-US" sz="2300" dirty="0"/>
              <a:t> for businesses to increase their output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300" b="1" dirty="0" smtClean="0">
                <a:solidFill>
                  <a:srgbClr val="FF0000"/>
                </a:solidFill>
              </a:rPr>
              <a:t>Production </a:t>
            </a:r>
            <a:r>
              <a:rPr lang="en-US" sz="2300" b="1" dirty="0">
                <a:solidFill>
                  <a:srgbClr val="FF0000"/>
                </a:solidFill>
              </a:rPr>
              <a:t>and costs: </a:t>
            </a:r>
            <a:endParaRPr lang="en-US" sz="2300" b="1" dirty="0" smtClean="0">
              <a:solidFill>
                <a:srgbClr val="FF0000"/>
              </a:solidFill>
            </a:endParaRPr>
          </a:p>
          <a:p>
            <a:pPr marL="857250" lvl="1" indent="-457200"/>
            <a:r>
              <a:rPr lang="en-US" sz="2300" dirty="0" smtClean="0"/>
              <a:t>When </a:t>
            </a:r>
            <a:r>
              <a:rPr lang="en-US" sz="2300" dirty="0"/>
              <a:t>output expands, a firm’s </a:t>
            </a:r>
            <a:r>
              <a:rPr lang="en-US" sz="2300" b="1" dirty="0"/>
              <a:t>production costs </a:t>
            </a:r>
            <a:r>
              <a:rPr lang="en-US" sz="2300" dirty="0"/>
              <a:t>tend to rise, therefore a higher price is needed to cover these extra costs of production. This may be due to the effects of </a:t>
            </a:r>
            <a:r>
              <a:rPr lang="en-US" sz="2300" b="1" dirty="0"/>
              <a:t>diminishing returns</a:t>
            </a:r>
            <a:r>
              <a:rPr lang="en-US" sz="2300" dirty="0"/>
              <a:t> as more factor inputs are added to production.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300" b="1" dirty="0" smtClean="0">
                <a:solidFill>
                  <a:srgbClr val="FF0000"/>
                </a:solidFill>
              </a:rPr>
              <a:t>New </a:t>
            </a:r>
            <a:r>
              <a:rPr lang="en-US" sz="2300" b="1" dirty="0">
                <a:solidFill>
                  <a:srgbClr val="FF0000"/>
                </a:solidFill>
              </a:rPr>
              <a:t>entrants coming into the market: </a:t>
            </a:r>
            <a:endParaRPr lang="en-US" sz="2300" b="1" dirty="0" smtClean="0">
              <a:solidFill>
                <a:srgbClr val="FF0000"/>
              </a:solidFill>
            </a:endParaRPr>
          </a:p>
          <a:p>
            <a:pPr marL="857250" lvl="1" indent="-457200"/>
            <a:r>
              <a:rPr lang="en-US" sz="2300" dirty="0" smtClean="0"/>
              <a:t>Higher </a:t>
            </a:r>
            <a:r>
              <a:rPr lang="en-US" sz="2300" dirty="0"/>
              <a:t>prices may create an </a:t>
            </a:r>
            <a:r>
              <a:rPr lang="en-US" sz="2300" b="1" dirty="0"/>
              <a:t>incentive for other businesses </a:t>
            </a:r>
            <a:r>
              <a:rPr lang="en-US" sz="2300" dirty="0"/>
              <a:t>to enter a</a:t>
            </a:r>
            <a:r>
              <a:rPr lang="en-US" sz="2300" dirty="0" smtClean="0"/>
              <a:t> </a:t>
            </a:r>
            <a:r>
              <a:rPr lang="en-US" sz="2300" dirty="0"/>
              <a:t>market leading to an increase in total supply.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78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51520" y="44624"/>
            <a:ext cx="8640960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00" b="1" dirty="0" smtClean="0">
                <a:solidFill>
                  <a:schemeClr val="tx1"/>
                </a:solidFill>
              </a:rPr>
              <a:t>Supply in Action – Adidas Footwear Output</a:t>
            </a:r>
          </a:p>
        </p:txBody>
      </p:sp>
      <p:sp>
        <p:nvSpPr>
          <p:cNvPr id="5" name="New shape"/>
          <p:cNvSpPr/>
          <p:nvPr/>
        </p:nvSpPr>
        <p:spPr>
          <a:xfrm>
            <a:off x="251520" y="908720"/>
            <a:ext cx="8359080" cy="412080"/>
          </a:xfrm>
          <a:solidFill>
            <a:srgbClr val="0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dirty="0" smtClean="0">
                <a:solidFill>
                  <a:srgbClr val="4F4F4F"/>
                </a:solidFill>
                <a:latin typeface="Arial"/>
              </a:rPr>
              <a:t>A</a:t>
            </a:r>
            <a:r>
              <a:rPr dirty="0" smtClean="0">
                <a:solidFill>
                  <a:srgbClr val="4F4F4F"/>
                </a:solidFill>
                <a:effectLst/>
                <a:latin typeface="Arial"/>
              </a:rPr>
              <a:t>didas </a:t>
            </a:r>
            <a:r>
              <a:rPr dirty="0">
                <a:solidFill>
                  <a:srgbClr val="4F4F4F"/>
                </a:solidFill>
                <a:effectLst/>
                <a:latin typeface="Arial"/>
              </a:rPr>
              <a:t>Group's footwear production worldwide from 2008 to </a:t>
            </a:r>
            <a:r>
              <a:rPr dirty="0" smtClean="0">
                <a:solidFill>
                  <a:srgbClr val="4F4F4F"/>
                </a:solidFill>
                <a:effectLst/>
                <a:latin typeface="Arial"/>
              </a:rPr>
              <a:t>2014</a:t>
            </a:r>
            <a:endParaRPr dirty="0">
              <a:solidFill>
                <a:srgbClr val="4F4F4F"/>
              </a:solidFill>
              <a:effectLst/>
              <a:latin typeface="Arial"/>
            </a:endParaRPr>
          </a:p>
        </p:txBody>
      </p:sp>
      <p:graphicFrame>
        <p:nvGraphicFramePr>
          <p:cNvPr id="6" name="ChartObject"/>
          <p:cNvGraphicFramePr/>
          <p:nvPr>
            <p:extLst/>
          </p:nvPr>
        </p:nvGraphicFramePr>
        <p:xfrm>
          <a:off x="251520" y="1460500"/>
          <a:ext cx="8640960" cy="4445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51520" y="5733256"/>
            <a:ext cx="777686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dirty="0" smtClean="0"/>
              <a:t>In 2009 there was a global economic recession. Demand for sports shoes declined and Adidas responded by cutting output</a:t>
            </a:r>
            <a:endParaRPr lang="en-US" sz="23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001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27"/>
          <p:cNvCxnSpPr/>
          <p:nvPr/>
        </p:nvCxnSpPr>
        <p:spPr>
          <a:xfrm flipV="1">
            <a:off x="2267744" y="2194411"/>
            <a:ext cx="4464496" cy="3240360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" name="Rounded Rectangle 2"/>
          <p:cNvSpPr/>
          <p:nvPr/>
        </p:nvSpPr>
        <p:spPr>
          <a:xfrm>
            <a:off x="251520" y="44624"/>
            <a:ext cx="8640960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00" b="1" dirty="0" smtClean="0">
                <a:solidFill>
                  <a:schemeClr val="tx1"/>
                </a:solidFill>
              </a:rPr>
              <a:t>Supply Curve – Higher Prices and Supply Expansion</a:t>
            </a:r>
          </a:p>
        </p:txBody>
      </p:sp>
      <p:cxnSp>
        <p:nvCxnSpPr>
          <p:cNvPr id="5" name="Straight Connector 4"/>
          <p:cNvCxnSpPr>
            <a:endCxn id="20" idx="4"/>
          </p:cNvCxnSpPr>
          <p:nvPr/>
        </p:nvCxnSpPr>
        <p:spPr>
          <a:xfrm flipV="1">
            <a:off x="3131840" y="4858707"/>
            <a:ext cx="0" cy="1224136"/>
          </a:xfrm>
          <a:prstGeom prst="line">
            <a:avLst/>
          </a:prstGeom>
          <a:ln w="57150" cmpd="sng"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6156176" y="2626459"/>
            <a:ext cx="0" cy="3456384"/>
          </a:xfrm>
          <a:prstGeom prst="line">
            <a:avLst/>
          </a:prstGeom>
          <a:ln w="57150" cmpd="sng"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4644008" y="3706579"/>
            <a:ext cx="0" cy="2376264"/>
          </a:xfrm>
          <a:prstGeom prst="line">
            <a:avLst/>
          </a:prstGeom>
          <a:ln w="57150" cmpd="sng"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763688" y="3706579"/>
            <a:ext cx="2880320" cy="0"/>
          </a:xfrm>
          <a:prstGeom prst="line">
            <a:avLst/>
          </a:prstGeom>
          <a:ln w="57150" cmpd="sng"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763688" y="980728"/>
            <a:ext cx="0" cy="5102115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763688" y="6082843"/>
            <a:ext cx="6768752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79512" y="836712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Price of Coffee</a:t>
            </a:r>
            <a:endParaRPr lang="en-GB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6228184" y="6197242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Quantity supplied</a:t>
            </a:r>
            <a:endParaRPr lang="en-GB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6588224" y="1978387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Supply of coffee</a:t>
            </a:r>
            <a:endParaRPr lang="en-GB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1115616" y="3490555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P1</a:t>
            </a:r>
            <a:endParaRPr lang="en-GB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4283968" y="6186789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Q</a:t>
            </a:r>
            <a:r>
              <a:rPr lang="en-GB" sz="2000" dirty="0" smtClean="0"/>
              <a:t>1</a:t>
            </a:r>
            <a:endParaRPr lang="en-GB" sz="2000" dirty="0"/>
          </a:p>
        </p:txBody>
      </p:sp>
      <p:sp>
        <p:nvSpPr>
          <p:cNvPr id="17" name="Oval 16"/>
          <p:cNvSpPr/>
          <p:nvPr/>
        </p:nvSpPr>
        <p:spPr>
          <a:xfrm>
            <a:off x="4572000" y="3634571"/>
            <a:ext cx="144016" cy="144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763688" y="2636912"/>
            <a:ext cx="4392488" cy="0"/>
          </a:xfrm>
          <a:prstGeom prst="line">
            <a:avLst/>
          </a:prstGeom>
          <a:ln w="57150" cmpd="sng"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115616" y="2420888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P2</a:t>
            </a:r>
            <a:endParaRPr lang="en-GB" sz="2000" dirty="0"/>
          </a:p>
        </p:txBody>
      </p:sp>
      <p:sp>
        <p:nvSpPr>
          <p:cNvPr id="21" name="TextBox 20"/>
          <p:cNvSpPr txBox="1"/>
          <p:nvPr/>
        </p:nvSpPr>
        <p:spPr>
          <a:xfrm>
            <a:off x="5868144" y="6186789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Q</a:t>
            </a:r>
            <a:r>
              <a:rPr lang="en-GB" sz="2000" dirty="0"/>
              <a:t>2</a:t>
            </a:r>
          </a:p>
        </p:txBody>
      </p:sp>
      <p:cxnSp>
        <p:nvCxnSpPr>
          <p:cNvPr id="22" name="Straight Connector 21"/>
          <p:cNvCxnSpPr>
            <a:endCxn id="20" idx="6"/>
          </p:cNvCxnSpPr>
          <p:nvPr/>
        </p:nvCxnSpPr>
        <p:spPr>
          <a:xfrm>
            <a:off x="1763688" y="4786699"/>
            <a:ext cx="1440160" cy="0"/>
          </a:xfrm>
          <a:prstGeom prst="line">
            <a:avLst/>
          </a:prstGeom>
          <a:ln w="57150" cmpd="sng"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115616" y="4570675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P3</a:t>
            </a:r>
            <a:endParaRPr lang="en-GB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2771800" y="6186789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Q</a:t>
            </a:r>
            <a:r>
              <a:rPr lang="en-GB" sz="2000" dirty="0"/>
              <a:t>3</a:t>
            </a:r>
          </a:p>
        </p:txBody>
      </p:sp>
      <p:sp>
        <p:nvSpPr>
          <p:cNvPr id="20" name="Oval 19"/>
          <p:cNvSpPr/>
          <p:nvPr/>
        </p:nvSpPr>
        <p:spPr>
          <a:xfrm>
            <a:off x="3059832" y="4714691"/>
            <a:ext cx="144016" cy="144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24" name="Oval 23"/>
          <p:cNvSpPr/>
          <p:nvPr/>
        </p:nvSpPr>
        <p:spPr>
          <a:xfrm>
            <a:off x="6084168" y="2564904"/>
            <a:ext cx="144016" cy="144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34" name="TextBox 33"/>
          <p:cNvSpPr txBox="1"/>
          <p:nvPr/>
        </p:nvSpPr>
        <p:spPr>
          <a:xfrm>
            <a:off x="2123728" y="980728"/>
            <a:ext cx="6696744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dirty="0" smtClean="0"/>
              <a:t>A rise in the market price brings about </a:t>
            </a:r>
            <a:r>
              <a:rPr lang="en-US" sz="2000" b="1" dirty="0" smtClean="0"/>
              <a:t>an expansion of supply </a:t>
            </a:r>
            <a:r>
              <a:rPr lang="en-US" sz="2000" dirty="0" smtClean="0"/>
              <a:t>– producers are </a:t>
            </a:r>
            <a:r>
              <a:rPr lang="en-US" sz="2000" b="1" dirty="0" smtClean="0"/>
              <a:t>responding to the profit motive</a:t>
            </a:r>
            <a:endParaRPr lang="en-US" sz="2000" b="1" dirty="0"/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4644008" y="2708920"/>
            <a:ext cx="936104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516216" y="4437112"/>
            <a:ext cx="2304256" cy="1477328"/>
          </a:xfrm>
          <a:prstGeom prst="rect">
            <a:avLst/>
          </a:prstGeom>
          <a:ln>
            <a:prstDash val="sys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A movement along the supply curve is caused </a:t>
            </a:r>
            <a:r>
              <a:rPr lang="en-US" b="1" u="sng" dirty="0"/>
              <a:t>solely by a change in price</a:t>
            </a:r>
            <a:r>
              <a:rPr lang="en-US" dirty="0"/>
              <a:t>, </a:t>
            </a:r>
            <a:r>
              <a:rPr lang="en-US" dirty="0" smtClean="0"/>
              <a:t>all other factors remaining constant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7663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27"/>
          <p:cNvCxnSpPr/>
          <p:nvPr/>
        </p:nvCxnSpPr>
        <p:spPr>
          <a:xfrm flipV="1">
            <a:off x="2267744" y="2194411"/>
            <a:ext cx="4464496" cy="3240360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" name="Rounded Rectangle 2"/>
          <p:cNvSpPr/>
          <p:nvPr/>
        </p:nvSpPr>
        <p:spPr>
          <a:xfrm>
            <a:off x="251520" y="44624"/>
            <a:ext cx="8640960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00" b="1" dirty="0" smtClean="0">
                <a:solidFill>
                  <a:schemeClr val="tx1"/>
                </a:solidFill>
              </a:rPr>
              <a:t>Supply Curve – Lower Prices and Supply Contraction</a:t>
            </a:r>
          </a:p>
        </p:txBody>
      </p:sp>
      <p:cxnSp>
        <p:nvCxnSpPr>
          <p:cNvPr id="5" name="Straight Connector 4"/>
          <p:cNvCxnSpPr>
            <a:endCxn id="20" idx="4"/>
          </p:cNvCxnSpPr>
          <p:nvPr/>
        </p:nvCxnSpPr>
        <p:spPr>
          <a:xfrm flipV="1">
            <a:off x="3131840" y="4858707"/>
            <a:ext cx="0" cy="1224136"/>
          </a:xfrm>
          <a:prstGeom prst="line">
            <a:avLst/>
          </a:prstGeom>
          <a:ln w="57150" cmpd="sng"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6156176" y="2626459"/>
            <a:ext cx="0" cy="3456384"/>
          </a:xfrm>
          <a:prstGeom prst="line">
            <a:avLst/>
          </a:prstGeom>
          <a:ln w="57150" cmpd="sng"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4644008" y="3706579"/>
            <a:ext cx="0" cy="2376264"/>
          </a:xfrm>
          <a:prstGeom prst="line">
            <a:avLst/>
          </a:prstGeom>
          <a:ln w="57150" cmpd="sng"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763688" y="3706579"/>
            <a:ext cx="2880320" cy="0"/>
          </a:xfrm>
          <a:prstGeom prst="line">
            <a:avLst/>
          </a:prstGeom>
          <a:ln w="57150" cmpd="sng"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763688" y="980728"/>
            <a:ext cx="0" cy="5102115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763688" y="6082843"/>
            <a:ext cx="6768752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79512" y="836712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Price of Coffee</a:t>
            </a:r>
            <a:endParaRPr lang="en-GB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6228184" y="6197242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Quantity supplied</a:t>
            </a:r>
            <a:endParaRPr lang="en-GB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6588224" y="1978387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Supply of coffee</a:t>
            </a:r>
            <a:endParaRPr lang="en-GB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1115616" y="3490555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P1</a:t>
            </a:r>
            <a:endParaRPr lang="en-GB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4283968" y="6186789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Q</a:t>
            </a:r>
            <a:r>
              <a:rPr lang="en-GB" sz="2000" dirty="0" smtClean="0"/>
              <a:t>1</a:t>
            </a:r>
            <a:endParaRPr lang="en-GB" sz="2000" dirty="0"/>
          </a:p>
        </p:txBody>
      </p:sp>
      <p:sp>
        <p:nvSpPr>
          <p:cNvPr id="17" name="Oval 16"/>
          <p:cNvSpPr/>
          <p:nvPr/>
        </p:nvSpPr>
        <p:spPr>
          <a:xfrm>
            <a:off x="4572000" y="3634571"/>
            <a:ext cx="144016" cy="144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763688" y="2636912"/>
            <a:ext cx="4392488" cy="0"/>
          </a:xfrm>
          <a:prstGeom prst="line">
            <a:avLst/>
          </a:prstGeom>
          <a:ln w="57150" cmpd="sng"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115616" y="2452826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P2</a:t>
            </a:r>
            <a:endParaRPr lang="en-GB" sz="2000" dirty="0"/>
          </a:p>
        </p:txBody>
      </p:sp>
      <p:sp>
        <p:nvSpPr>
          <p:cNvPr id="21" name="TextBox 20"/>
          <p:cNvSpPr txBox="1"/>
          <p:nvPr/>
        </p:nvSpPr>
        <p:spPr>
          <a:xfrm>
            <a:off x="5868144" y="6186789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Q</a:t>
            </a:r>
            <a:r>
              <a:rPr lang="en-GB" sz="2000" dirty="0"/>
              <a:t>2</a:t>
            </a:r>
          </a:p>
        </p:txBody>
      </p:sp>
      <p:cxnSp>
        <p:nvCxnSpPr>
          <p:cNvPr id="22" name="Straight Connector 21"/>
          <p:cNvCxnSpPr>
            <a:endCxn id="20" idx="6"/>
          </p:cNvCxnSpPr>
          <p:nvPr/>
        </p:nvCxnSpPr>
        <p:spPr>
          <a:xfrm>
            <a:off x="1763688" y="4786699"/>
            <a:ext cx="1440160" cy="0"/>
          </a:xfrm>
          <a:prstGeom prst="line">
            <a:avLst/>
          </a:prstGeom>
          <a:ln w="57150" cmpd="sng"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115616" y="4570675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P3</a:t>
            </a:r>
            <a:endParaRPr lang="en-GB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2771800" y="6186789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Q</a:t>
            </a:r>
            <a:r>
              <a:rPr lang="en-GB" sz="2000" dirty="0"/>
              <a:t>3</a:t>
            </a:r>
          </a:p>
        </p:txBody>
      </p:sp>
      <p:sp>
        <p:nvSpPr>
          <p:cNvPr id="20" name="Oval 19"/>
          <p:cNvSpPr/>
          <p:nvPr/>
        </p:nvSpPr>
        <p:spPr>
          <a:xfrm>
            <a:off x="3059832" y="4714691"/>
            <a:ext cx="144016" cy="144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24" name="Oval 23"/>
          <p:cNvSpPr/>
          <p:nvPr/>
        </p:nvSpPr>
        <p:spPr>
          <a:xfrm>
            <a:off x="6084168" y="2564904"/>
            <a:ext cx="144016" cy="144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34" name="TextBox 33"/>
          <p:cNvSpPr txBox="1"/>
          <p:nvPr/>
        </p:nvSpPr>
        <p:spPr>
          <a:xfrm>
            <a:off x="2123728" y="980728"/>
            <a:ext cx="6696744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dirty="0" smtClean="0"/>
              <a:t>If market prices fall, we expect to see a </a:t>
            </a:r>
            <a:r>
              <a:rPr lang="en-US" sz="2000" b="1" dirty="0" smtClean="0"/>
              <a:t>contraction of supply </a:t>
            </a:r>
            <a:r>
              <a:rPr lang="en-US" sz="2000" dirty="0" smtClean="0"/>
              <a:t>and producers have less incentive to produce at lower prices</a:t>
            </a:r>
            <a:endParaRPr lang="en-US" sz="2000" dirty="0"/>
          </a:p>
        </p:txBody>
      </p:sp>
      <p:cxnSp>
        <p:nvCxnSpPr>
          <p:cNvPr id="26" name="Straight Arrow Connector 25"/>
          <p:cNvCxnSpPr/>
          <p:nvPr/>
        </p:nvCxnSpPr>
        <p:spPr>
          <a:xfrm flipH="1">
            <a:off x="3131840" y="3861048"/>
            <a:ext cx="1008112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516216" y="4437112"/>
            <a:ext cx="2304256" cy="1200329"/>
          </a:xfrm>
          <a:prstGeom prst="rect">
            <a:avLst/>
          </a:prstGeom>
          <a:ln>
            <a:prstDash val="sys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In some industries, the price may fall so low that some suppliers decide to leave 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5235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51520" y="44624"/>
            <a:ext cx="8640960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00" b="1" dirty="0" smtClean="0">
                <a:solidFill>
                  <a:schemeClr val="tx1"/>
                </a:solidFill>
              </a:rPr>
              <a:t>Market Supply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980728"/>
            <a:ext cx="8640960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Market supply is total supply brought to the market by producers at each price. To calculate, sum the individual supply schedules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251520" y="1988840"/>
          <a:ext cx="8640960" cy="3760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34481">
                <a:tc>
                  <a:txBody>
                    <a:bodyPr/>
                    <a:lstStyle/>
                    <a:p>
                      <a:pPr lvl="0" algn="ctr"/>
                      <a:r>
                        <a:rPr lang="en-US" sz="2400" dirty="0" smtClean="0"/>
                        <a:t>Price (£)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2400" dirty="0" smtClean="0"/>
                        <a:t>Firm A’s supply +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Firm B’s supply 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Firm C’s supply 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2400" dirty="0" smtClean="0">
                          <a:solidFill>
                            <a:srgbClr val="FFFF00"/>
                          </a:solidFill>
                        </a:rPr>
                        <a:t>= Market Supply</a:t>
                      </a:r>
                      <a:endParaRPr lang="en-US" sz="2400" dirty="0">
                        <a:solidFill>
                          <a:srgbClr val="FFFF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4481">
                <a:tc>
                  <a:txBody>
                    <a:bodyPr/>
                    <a:lstStyle/>
                    <a:p>
                      <a:pPr lvl="0" algn="ctr"/>
                      <a:r>
                        <a:rPr lang="en-US" sz="2400" dirty="0" smtClean="0"/>
                        <a:t>10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2400" dirty="0" smtClean="0"/>
                        <a:t>30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2400" dirty="0" smtClean="0"/>
                        <a:t>5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2400" b="1" dirty="0" smtClean="0">
                          <a:solidFill>
                            <a:srgbClr val="0000FF"/>
                          </a:solidFill>
                        </a:rPr>
                        <a:t>35</a:t>
                      </a:r>
                      <a:endParaRPr lang="en-US" sz="24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4481">
                <a:tc>
                  <a:txBody>
                    <a:bodyPr/>
                    <a:lstStyle/>
                    <a:p>
                      <a:pPr lvl="0" algn="ctr"/>
                      <a:r>
                        <a:rPr lang="en-US" sz="2400" dirty="0" smtClean="0"/>
                        <a:t>20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2400" dirty="0" smtClean="0"/>
                        <a:t>45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2400" dirty="0" smtClean="0"/>
                        <a:t>10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2400" dirty="0" smtClean="0"/>
                        <a:t>15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2400" b="1" dirty="0" smtClean="0">
                          <a:solidFill>
                            <a:srgbClr val="0000FF"/>
                          </a:solidFill>
                        </a:rPr>
                        <a:t>70</a:t>
                      </a:r>
                      <a:endParaRPr lang="en-US" sz="24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4481">
                <a:tc>
                  <a:txBody>
                    <a:bodyPr/>
                    <a:lstStyle/>
                    <a:p>
                      <a:pPr lvl="0" algn="ctr"/>
                      <a:r>
                        <a:rPr lang="en-US" sz="2400" dirty="0" smtClean="0"/>
                        <a:t>30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2400" dirty="0" smtClean="0"/>
                        <a:t>65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2400" dirty="0" smtClean="0"/>
                        <a:t>20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2400" dirty="0" smtClean="0"/>
                        <a:t>40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2400" b="1" dirty="0" smtClean="0">
                          <a:solidFill>
                            <a:srgbClr val="0000FF"/>
                          </a:solidFill>
                        </a:rPr>
                        <a:t>125</a:t>
                      </a:r>
                      <a:endParaRPr lang="en-US" sz="24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4481">
                <a:tc>
                  <a:txBody>
                    <a:bodyPr/>
                    <a:lstStyle/>
                    <a:p>
                      <a:pPr lvl="0" algn="ctr"/>
                      <a:r>
                        <a:rPr lang="en-US" sz="2400" dirty="0" smtClean="0"/>
                        <a:t>40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2400" dirty="0" smtClean="0"/>
                        <a:t>100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2400" dirty="0" smtClean="0"/>
                        <a:t>30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2400" dirty="0" smtClean="0"/>
                        <a:t>70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2400" b="1" dirty="0" smtClean="0">
                          <a:solidFill>
                            <a:srgbClr val="0000FF"/>
                          </a:solidFill>
                        </a:rPr>
                        <a:t>200</a:t>
                      </a:r>
                      <a:endParaRPr lang="en-US" sz="24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51520" y="5877272"/>
            <a:ext cx="7488832" cy="707886"/>
          </a:xfrm>
          <a:prstGeom prst="rect">
            <a:avLst/>
          </a:prstGeom>
          <a:ln>
            <a:prstDash val="sys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dirty="0" smtClean="0"/>
              <a:t>Supply </a:t>
            </a:r>
            <a:r>
              <a:rPr lang="en-US" sz="2000" dirty="0"/>
              <a:t>is not necessarily the amount that is </a:t>
            </a:r>
            <a:r>
              <a:rPr lang="en-US" sz="2000" u="sng" dirty="0"/>
              <a:t>actually sold</a:t>
            </a:r>
            <a:r>
              <a:rPr lang="en-US" sz="2000" dirty="0"/>
              <a:t>, since, if consumers do not wish to buy the product, it will remain unsold</a:t>
            </a:r>
            <a:endParaRPr lang="en-US" sz="2000" dirty="0" smtClean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7164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51520" y="44624"/>
            <a:ext cx="8640960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00" b="1" dirty="0" smtClean="0">
                <a:solidFill>
                  <a:schemeClr val="tx1"/>
                </a:solidFill>
              </a:rPr>
              <a:t>Causes of Shifts in the Market Supply Curve</a:t>
            </a: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107504" y="980728"/>
            <a:ext cx="8784976" cy="54006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en-US" sz="2000" b="1" dirty="0" smtClean="0"/>
              <a:t>Changes </a:t>
            </a:r>
            <a:r>
              <a:rPr lang="en-US" sz="2000" b="1" dirty="0"/>
              <a:t>in the </a:t>
            </a:r>
            <a:r>
              <a:rPr lang="en-US" sz="2000" b="1" dirty="0" smtClean="0"/>
              <a:t>unit costs </a:t>
            </a:r>
            <a:r>
              <a:rPr lang="en-US" sz="2000" b="1" dirty="0"/>
              <a:t>of production</a:t>
            </a:r>
          </a:p>
          <a:p>
            <a:pPr marL="857250" lvl="1" indent="-457200"/>
            <a:r>
              <a:rPr lang="en-US" sz="2000" dirty="0" smtClean="0"/>
              <a:t>Lower </a:t>
            </a:r>
            <a:r>
              <a:rPr lang="en-US" sz="2000" b="1" dirty="0" smtClean="0"/>
              <a:t>unit costs </a:t>
            </a:r>
            <a:r>
              <a:rPr lang="en-US" sz="2000" dirty="0" smtClean="0"/>
              <a:t>mean </a:t>
            </a:r>
            <a:r>
              <a:rPr lang="en-US" sz="2000" dirty="0"/>
              <a:t>that a business can supply more at each </a:t>
            </a:r>
            <a:r>
              <a:rPr lang="en-US" sz="2000" dirty="0" smtClean="0"/>
              <a:t>price – for example higher productivity</a:t>
            </a:r>
          </a:p>
          <a:p>
            <a:pPr marL="857250" lvl="1" indent="-457200"/>
            <a:r>
              <a:rPr lang="en-US" sz="2000" dirty="0" smtClean="0"/>
              <a:t>Higher </a:t>
            </a:r>
            <a:r>
              <a:rPr lang="en-US" sz="2000" b="1" dirty="0" smtClean="0"/>
              <a:t>unit costs </a:t>
            </a:r>
            <a:r>
              <a:rPr lang="en-US" sz="2000" dirty="0" smtClean="0"/>
              <a:t>cause an inward shift of supply e.g. a rise in wage rates or an increase in energy prices / other raw materials</a:t>
            </a:r>
            <a:endParaRPr lang="en-US" sz="2000" dirty="0"/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/>
              <a:t>A </a:t>
            </a:r>
            <a:r>
              <a:rPr lang="en-US" sz="2000" b="1" dirty="0"/>
              <a:t>fall </a:t>
            </a:r>
            <a:r>
              <a:rPr lang="en-US" sz="2000" b="1" dirty="0" smtClean="0"/>
              <a:t>(depreciation) in </a:t>
            </a:r>
            <a:r>
              <a:rPr lang="en-US" sz="2000" b="1" dirty="0"/>
              <a:t>the exchange rate </a:t>
            </a:r>
            <a:r>
              <a:rPr lang="en-US" sz="2000" dirty="0"/>
              <a:t>causes an increase </a:t>
            </a:r>
            <a:r>
              <a:rPr lang="en-US" sz="2000" dirty="0" smtClean="0"/>
              <a:t>in </a:t>
            </a:r>
            <a:r>
              <a:rPr lang="en-US" sz="2000" dirty="0"/>
              <a:t>prices of imported components and raw materials </a:t>
            </a:r>
            <a:r>
              <a:rPr lang="en-US" sz="2000" dirty="0" smtClean="0"/>
              <a:t>–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/>
              <a:t>Advances in production technologies </a:t>
            </a:r>
            <a:r>
              <a:rPr lang="en-US" sz="2000" dirty="0" smtClean="0"/>
              <a:t>– outward shift of supply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/>
              <a:t>The entry of new producers </a:t>
            </a:r>
            <a:r>
              <a:rPr lang="en-US" sz="2000" dirty="0" smtClean="0"/>
              <a:t>into the market – outward shift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/>
              <a:t>Favourable weather conditions </a:t>
            </a:r>
            <a:r>
              <a:rPr lang="en-US" sz="2000" dirty="0" smtClean="0"/>
              <a:t>e.g. for agricultural products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/>
              <a:t>Taxes, subsidies </a:t>
            </a:r>
            <a:r>
              <a:rPr lang="en-US" sz="2000" b="1" dirty="0"/>
              <a:t>and </a:t>
            </a:r>
            <a:r>
              <a:rPr lang="en-US" sz="2000" b="1" dirty="0" smtClean="0"/>
              <a:t>government regulations</a:t>
            </a:r>
            <a:endParaRPr lang="en-US" sz="2000" b="1" dirty="0"/>
          </a:p>
          <a:p>
            <a:pPr lvl="1"/>
            <a:r>
              <a:rPr lang="en-US" sz="2000" b="1" dirty="0" smtClean="0">
                <a:solidFill>
                  <a:srgbClr val="FF0000"/>
                </a:solidFill>
              </a:rPr>
              <a:t>Indirect </a:t>
            </a:r>
            <a:r>
              <a:rPr lang="en-US" sz="2000" b="1" dirty="0">
                <a:solidFill>
                  <a:srgbClr val="FF0000"/>
                </a:solidFill>
              </a:rPr>
              <a:t>taxes </a:t>
            </a:r>
            <a:r>
              <a:rPr lang="en-US" sz="2000" dirty="0" smtClean="0"/>
              <a:t>cause an </a:t>
            </a:r>
            <a:r>
              <a:rPr lang="en-US" sz="2000" dirty="0"/>
              <a:t>inward shift of supply</a:t>
            </a:r>
          </a:p>
          <a:p>
            <a:pPr lvl="1"/>
            <a:r>
              <a:rPr lang="en-US" sz="2000" b="1" dirty="0" smtClean="0">
                <a:solidFill>
                  <a:srgbClr val="FF0000"/>
                </a:solidFill>
              </a:rPr>
              <a:t>Subsidies</a:t>
            </a:r>
            <a:r>
              <a:rPr lang="en-US" sz="2000" dirty="0" smtClean="0"/>
              <a:t> cause an </a:t>
            </a:r>
            <a:r>
              <a:rPr lang="en-US" sz="2000" dirty="0"/>
              <a:t>outward shift of </a:t>
            </a:r>
            <a:r>
              <a:rPr lang="en-US" sz="2000" dirty="0" smtClean="0"/>
              <a:t>supply</a:t>
            </a:r>
          </a:p>
          <a:p>
            <a:pPr lvl="1"/>
            <a:r>
              <a:rPr lang="en-US" sz="2000" b="1" dirty="0" smtClean="0">
                <a:solidFill>
                  <a:srgbClr val="FF0000"/>
                </a:solidFill>
              </a:rPr>
              <a:t>Regulations</a:t>
            </a:r>
            <a:r>
              <a:rPr lang="en-US" sz="2000" dirty="0" smtClean="0"/>
              <a:t> </a:t>
            </a:r>
            <a:r>
              <a:rPr lang="en-US" sz="2000" dirty="0"/>
              <a:t>increase </a:t>
            </a:r>
            <a:r>
              <a:rPr lang="en-US" sz="2000" dirty="0" smtClean="0"/>
              <a:t>costs </a:t>
            </a:r>
            <a:r>
              <a:rPr lang="en-US" sz="2200" dirty="0"/>
              <a:t>– </a:t>
            </a:r>
            <a:r>
              <a:rPr lang="en-US" sz="2200" dirty="0" smtClean="0"/>
              <a:t>causing an </a:t>
            </a:r>
            <a:r>
              <a:rPr lang="en-US" sz="2200" dirty="0"/>
              <a:t>inward shift of </a:t>
            </a:r>
            <a:r>
              <a:rPr lang="en-US" sz="2200" dirty="0" smtClean="0"/>
              <a:t>supply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567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51520" y="44624"/>
            <a:ext cx="8640960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00" b="1" dirty="0" smtClean="0">
                <a:solidFill>
                  <a:schemeClr val="tx1"/>
                </a:solidFill>
              </a:rPr>
              <a:t>Illustrating An Outward Shift in Market Supply</a:t>
            </a: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411760" y="2060848"/>
            <a:ext cx="4464496" cy="3240360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6444208" y="3717032"/>
            <a:ext cx="0" cy="2365811"/>
          </a:xfrm>
          <a:prstGeom prst="line">
            <a:avLst/>
          </a:prstGeom>
          <a:ln w="57150" cmpd="sng"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4644008" y="3706579"/>
            <a:ext cx="0" cy="2376264"/>
          </a:xfrm>
          <a:prstGeom prst="line">
            <a:avLst/>
          </a:prstGeom>
          <a:ln w="57150" cmpd="sng"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763688" y="3706579"/>
            <a:ext cx="4680520" cy="10453"/>
          </a:xfrm>
          <a:prstGeom prst="line">
            <a:avLst/>
          </a:prstGeom>
          <a:ln w="57150" cmpd="sng"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763688" y="980728"/>
            <a:ext cx="0" cy="5102115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763688" y="6082843"/>
            <a:ext cx="6768752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07504" y="836712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Price of Beef</a:t>
            </a:r>
            <a:endParaRPr lang="en-GB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6228184" y="6197242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Quantity supplied</a:t>
            </a:r>
            <a:endParaRPr lang="en-GB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6804248" y="1844824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S1</a:t>
            </a:r>
            <a:endParaRPr lang="en-GB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1043608" y="3490555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P1</a:t>
            </a:r>
            <a:endParaRPr lang="en-GB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4283968" y="6186789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Q</a:t>
            </a:r>
            <a:r>
              <a:rPr lang="en-GB" sz="2000" dirty="0" smtClean="0"/>
              <a:t>1</a:t>
            </a:r>
            <a:endParaRPr lang="en-GB" sz="2000" dirty="0"/>
          </a:p>
        </p:txBody>
      </p:sp>
      <p:sp>
        <p:nvSpPr>
          <p:cNvPr id="17" name="Oval 16"/>
          <p:cNvSpPr/>
          <p:nvPr/>
        </p:nvSpPr>
        <p:spPr>
          <a:xfrm>
            <a:off x="4572000" y="3634571"/>
            <a:ext cx="144016" cy="144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20" name="TextBox 19"/>
          <p:cNvSpPr txBox="1"/>
          <p:nvPr/>
        </p:nvSpPr>
        <p:spPr>
          <a:xfrm>
            <a:off x="6084168" y="6186789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Q</a:t>
            </a:r>
            <a:r>
              <a:rPr lang="en-GB" sz="2000" dirty="0"/>
              <a:t>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123728" y="980728"/>
            <a:ext cx="6696744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dirty="0" smtClean="0"/>
              <a:t>An outward shift of the market supply for beef is shown by S1 shifting to S2. More can be supplied at each price level</a:t>
            </a:r>
            <a:endParaRPr lang="en-US" sz="2000" dirty="0"/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3779912" y="2708920"/>
            <a:ext cx="4104456" cy="2952328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7820744" y="2524834"/>
            <a:ext cx="567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S2</a:t>
            </a:r>
            <a:endParaRPr lang="en-GB" sz="2000" dirty="0"/>
          </a:p>
        </p:txBody>
      </p:sp>
      <p:sp>
        <p:nvSpPr>
          <p:cNvPr id="31" name="Oval 30"/>
          <p:cNvSpPr/>
          <p:nvPr/>
        </p:nvSpPr>
        <p:spPr>
          <a:xfrm>
            <a:off x="6372200" y="3645024"/>
            <a:ext cx="144016" cy="144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5148064" y="3501008"/>
            <a:ext cx="1296144" cy="0"/>
          </a:xfrm>
          <a:prstGeom prst="straightConnector1">
            <a:avLst/>
          </a:prstGeom>
          <a:ln w="57150" cmpd="sng"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660232" y="4437112"/>
            <a:ext cx="2016224" cy="1477328"/>
          </a:xfrm>
          <a:prstGeom prst="rect">
            <a:avLst/>
          </a:prstGeom>
          <a:ln>
            <a:prstDash val="sys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The supply curve will shift if there is </a:t>
            </a:r>
            <a:r>
              <a:rPr lang="en-US" b="1" dirty="0"/>
              <a:t>a change in a non-price factor</a:t>
            </a:r>
            <a:r>
              <a:rPr lang="en-US" dirty="0"/>
              <a:t>, which </a:t>
            </a:r>
            <a:r>
              <a:rPr lang="en-US" dirty="0" smtClean="0"/>
              <a:t>affects producers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3133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51520" y="44624"/>
            <a:ext cx="8640960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00" b="1" dirty="0" smtClean="0">
                <a:solidFill>
                  <a:schemeClr val="tx1"/>
                </a:solidFill>
              </a:rPr>
              <a:t>Illustrating An Inward Shift in Market Supply</a:t>
            </a: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411760" y="2060848"/>
            <a:ext cx="4464496" cy="3240360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3275856" y="3717032"/>
            <a:ext cx="0" cy="2365811"/>
          </a:xfrm>
          <a:prstGeom prst="line">
            <a:avLst/>
          </a:prstGeom>
          <a:ln w="57150" cmpd="sng"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4644008" y="3706579"/>
            <a:ext cx="0" cy="2376264"/>
          </a:xfrm>
          <a:prstGeom prst="line">
            <a:avLst/>
          </a:prstGeom>
          <a:ln w="57150" cmpd="sng"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endCxn id="17" idx="6"/>
          </p:cNvCxnSpPr>
          <p:nvPr/>
        </p:nvCxnSpPr>
        <p:spPr>
          <a:xfrm>
            <a:off x="1763688" y="3706579"/>
            <a:ext cx="2952328" cy="0"/>
          </a:xfrm>
          <a:prstGeom prst="line">
            <a:avLst/>
          </a:prstGeom>
          <a:ln w="57150" cmpd="sng"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763688" y="980728"/>
            <a:ext cx="0" cy="5102115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763688" y="6082843"/>
            <a:ext cx="6768752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07504" y="836712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Price of Beef</a:t>
            </a:r>
            <a:endParaRPr lang="en-GB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6228184" y="6197242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Quantity supplied</a:t>
            </a:r>
            <a:endParaRPr lang="en-GB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6804248" y="1844824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S1</a:t>
            </a:r>
            <a:endParaRPr lang="en-GB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1043608" y="3490555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P1</a:t>
            </a:r>
            <a:endParaRPr lang="en-GB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4283968" y="6186789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Q</a:t>
            </a:r>
            <a:r>
              <a:rPr lang="en-GB" sz="2000" dirty="0" smtClean="0"/>
              <a:t>1</a:t>
            </a:r>
            <a:endParaRPr lang="en-GB" sz="2000" dirty="0"/>
          </a:p>
        </p:txBody>
      </p:sp>
      <p:sp>
        <p:nvSpPr>
          <p:cNvPr id="17" name="Oval 16"/>
          <p:cNvSpPr/>
          <p:nvPr/>
        </p:nvSpPr>
        <p:spPr>
          <a:xfrm>
            <a:off x="4572000" y="3634571"/>
            <a:ext cx="144016" cy="144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20" name="TextBox 19"/>
          <p:cNvSpPr txBox="1"/>
          <p:nvPr/>
        </p:nvSpPr>
        <p:spPr>
          <a:xfrm>
            <a:off x="2915816" y="6186789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Q</a:t>
            </a:r>
            <a:r>
              <a:rPr lang="en-GB" sz="2000" dirty="0"/>
              <a:t>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123728" y="980728"/>
            <a:ext cx="6696744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dirty="0" smtClean="0"/>
              <a:t>An inward shift of the market supply curve means that producers cannot supply as much at each price level</a:t>
            </a:r>
            <a:endParaRPr lang="en-US" sz="2000" dirty="0"/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1835696" y="2132856"/>
            <a:ext cx="3600400" cy="2592288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5364088" y="1844824"/>
            <a:ext cx="567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S3</a:t>
            </a:r>
            <a:endParaRPr lang="en-GB" sz="2000" dirty="0"/>
          </a:p>
        </p:txBody>
      </p:sp>
      <p:cxnSp>
        <p:nvCxnSpPr>
          <p:cNvPr id="33" name="Straight Arrow Connector 32"/>
          <p:cNvCxnSpPr/>
          <p:nvPr/>
        </p:nvCxnSpPr>
        <p:spPr>
          <a:xfrm flipH="1">
            <a:off x="3707904" y="3501008"/>
            <a:ext cx="936104" cy="0"/>
          </a:xfrm>
          <a:prstGeom prst="straightConnector1">
            <a:avLst/>
          </a:prstGeom>
          <a:ln w="57150" cmpd="sng"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3203848" y="3645024"/>
            <a:ext cx="144016" cy="144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21" name="TextBox 20"/>
          <p:cNvSpPr txBox="1"/>
          <p:nvPr/>
        </p:nvSpPr>
        <p:spPr>
          <a:xfrm>
            <a:off x="5508104" y="3284984"/>
            <a:ext cx="3024336" cy="2585323"/>
          </a:xfrm>
          <a:prstGeom prst="rect">
            <a:avLst/>
          </a:prstGeom>
          <a:ln>
            <a:prstDash val="sys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The main cause of an inward shift of supply will be an </a:t>
            </a:r>
            <a:r>
              <a:rPr lang="en-US" b="1" dirty="0" smtClean="0"/>
              <a:t>increase in production costs</a:t>
            </a:r>
            <a:r>
              <a:rPr lang="en-US" dirty="0" smtClean="0"/>
              <a:t>. How much the supply curve shifts depends on how important a particular cost is to a business e.g. the percentage of labour costs in a firm’s total costs.</a:t>
            </a:r>
            <a:endParaRPr lang="en-US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217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51520" y="44624"/>
            <a:ext cx="8640960" cy="64807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00" b="1" dirty="0" smtClean="0">
                <a:solidFill>
                  <a:schemeClr val="tx1"/>
                </a:solidFill>
              </a:rPr>
              <a:t>Wheat Prices affect Supply </a:t>
            </a:r>
            <a:r>
              <a:rPr lang="en-GB" sz="2900" b="1" dirty="0">
                <a:solidFill>
                  <a:schemeClr val="tx1"/>
                </a:solidFill>
              </a:rPr>
              <a:t>C</a:t>
            </a:r>
            <a:r>
              <a:rPr lang="en-GB" sz="2900" b="1" dirty="0" smtClean="0">
                <a:solidFill>
                  <a:schemeClr val="tx1"/>
                </a:solidFill>
              </a:rPr>
              <a:t>osts in many Industries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580112" y="6505599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 smtClean="0"/>
              <a:t>Source: DEFRA * data for May 2015</a:t>
            </a:r>
            <a:endParaRPr lang="en-US" sz="1400" dirty="0"/>
          </a:p>
        </p:txBody>
      </p:sp>
      <p:graphicFrame>
        <p:nvGraphicFramePr>
          <p:cNvPr id="5" name="ChartObject"/>
          <p:cNvGraphicFramePr/>
          <p:nvPr>
            <p:extLst/>
          </p:nvPr>
        </p:nvGraphicFramePr>
        <p:xfrm>
          <a:off x="251520" y="908720"/>
          <a:ext cx="864096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251520" y="5229200"/>
            <a:ext cx="8640960" cy="129614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200" dirty="0" smtClean="0">
                <a:solidFill>
                  <a:schemeClr val="tx1"/>
                </a:solidFill>
              </a:rPr>
              <a:t>Falling wheat prices will cause a reduction in the </a:t>
            </a:r>
            <a:r>
              <a:rPr lang="en-GB" sz="2200" b="1" dirty="0" smtClean="0">
                <a:solidFill>
                  <a:schemeClr val="tx1"/>
                </a:solidFill>
              </a:rPr>
              <a:t>resource costs </a:t>
            </a:r>
            <a:r>
              <a:rPr lang="en-GB" sz="2200" dirty="0" smtClean="0">
                <a:solidFill>
                  <a:schemeClr val="tx1"/>
                </a:solidFill>
              </a:rPr>
              <a:t>for food manufacturers such as cereal producers. If other factors remain constant, producers who use wheat will see an outward shift of supply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036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51520" y="44624"/>
            <a:ext cx="8640960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00" b="1" dirty="0" smtClean="0">
                <a:solidFill>
                  <a:schemeClr val="tx1"/>
                </a:solidFill>
              </a:rPr>
              <a:t>Joint Supply</a:t>
            </a: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107504" y="1052736"/>
            <a:ext cx="4464496" cy="561662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 smtClean="0">
                <a:solidFill>
                  <a:srgbClr val="FF0000"/>
                </a:solidFill>
              </a:rPr>
              <a:t>Joint </a:t>
            </a:r>
            <a:r>
              <a:rPr lang="en-US" sz="2400" b="1" dirty="0">
                <a:solidFill>
                  <a:srgbClr val="FF0000"/>
                </a:solidFill>
              </a:rPr>
              <a:t>supply </a:t>
            </a:r>
            <a:r>
              <a:rPr lang="en-US" sz="2400" dirty="0" smtClean="0"/>
              <a:t>is where </a:t>
            </a:r>
            <a:r>
              <a:rPr lang="en-US" sz="2400" dirty="0"/>
              <a:t>an increase or decrease in the supply of one good leads to an increase or decrease in supply of </a:t>
            </a:r>
            <a:r>
              <a:rPr lang="en-US" sz="2400" dirty="0" smtClean="0"/>
              <a:t>a </a:t>
            </a:r>
            <a:r>
              <a:rPr lang="en-US" sz="2400" b="1" dirty="0" smtClean="0">
                <a:solidFill>
                  <a:srgbClr val="FF0000"/>
                </a:solidFill>
              </a:rPr>
              <a:t>by-product</a:t>
            </a:r>
            <a:r>
              <a:rPr lang="en-US" sz="2400" dirty="0" smtClean="0"/>
              <a:t>. </a:t>
            </a:r>
          </a:p>
          <a:p>
            <a:r>
              <a:rPr lang="en-US" sz="2400" dirty="0" smtClean="0"/>
              <a:t>Examples: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A</a:t>
            </a:r>
            <a:r>
              <a:rPr lang="en-US" sz="2400" dirty="0" smtClean="0"/>
              <a:t>n </a:t>
            </a:r>
            <a:r>
              <a:rPr lang="en-US" sz="2400" dirty="0"/>
              <a:t>expansion in </a:t>
            </a:r>
            <a:r>
              <a:rPr lang="en-US" sz="2400" dirty="0" smtClean="0"/>
              <a:t>beef </a:t>
            </a:r>
            <a:r>
              <a:rPr lang="en-US" sz="2400" dirty="0"/>
              <a:t>production will lead to a rising market supply of beef </a:t>
            </a:r>
            <a:r>
              <a:rPr lang="en-US" sz="2400" dirty="0" smtClean="0"/>
              <a:t>hides</a:t>
            </a:r>
            <a:endParaRPr 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A </a:t>
            </a:r>
            <a:r>
              <a:rPr lang="en-US" sz="2400" dirty="0"/>
              <a:t>contraction in </a:t>
            </a:r>
            <a:r>
              <a:rPr lang="en-US" sz="2400" dirty="0" smtClean="0"/>
              <a:t>the market supply </a:t>
            </a:r>
            <a:r>
              <a:rPr lang="en-US" sz="2400" dirty="0"/>
              <a:t>of lamb will reduce the supply of </a:t>
            </a:r>
            <a:r>
              <a:rPr lang="en-US" sz="2400" dirty="0" smtClean="0"/>
              <a:t>wool</a:t>
            </a:r>
          </a:p>
          <a:p>
            <a:r>
              <a:rPr lang="en-US" sz="2400" dirty="0" smtClean="0"/>
              <a:t>Another example of joint supply is wheat and straw</a:t>
            </a:r>
            <a:endParaRPr lang="en-US" sz="2400" dirty="0"/>
          </a:p>
        </p:txBody>
      </p:sp>
      <p:graphicFrame>
        <p:nvGraphicFramePr>
          <p:cNvPr id="2" name="Diagram 1"/>
          <p:cNvGraphicFramePr/>
          <p:nvPr>
            <p:extLst/>
          </p:nvPr>
        </p:nvGraphicFramePr>
        <p:xfrm>
          <a:off x="4740696" y="1268760"/>
          <a:ext cx="4151784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716016" y="1124744"/>
            <a:ext cx="4176464" cy="400110"/>
          </a:xfrm>
          <a:prstGeom prst="rect">
            <a:avLst/>
          </a:prstGeom>
          <a:ln>
            <a:prstDash val="sys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sz="2000" dirty="0" smtClean="0"/>
              <a:t>Examples of joint supply</a:t>
            </a:r>
            <a:endParaRPr lang="en-US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8190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938</Words>
  <Application>Microsoft Office PowerPoint</Application>
  <PresentationFormat>On-screen Show (4:3)</PresentationFormat>
  <Paragraphs>129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Myriad Pro</vt:lpstr>
      <vt:lpstr>Verdana</vt:lpstr>
      <vt:lpstr>ヒラギノ角ゴ Pro W3</vt:lpstr>
      <vt:lpstr>20140311PresentationUWTSDTemplate</vt:lpstr>
      <vt:lpstr>LCBB5008</vt:lpstr>
      <vt:lpstr>Learning Objective(s)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LCBB5003</dc:title>
  <dc:creator>BMC Training</dc:creator>
  <cp:lastModifiedBy>Timothy Osadiya</cp:lastModifiedBy>
  <cp:revision>10</cp:revision>
  <dcterms:created xsi:type="dcterms:W3CDTF">2020-06-23T16:08:04Z</dcterms:created>
  <dcterms:modified xsi:type="dcterms:W3CDTF">2023-06-18T09:36:54Z</dcterms:modified>
</cp:coreProperties>
</file>