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0"/>
  </p:notesMasterIdLst>
  <p:handoutMasterIdLst>
    <p:handoutMasterId r:id="rId21"/>
  </p:handoutMasterIdLst>
  <p:sldIdLst>
    <p:sldId id="1563" r:id="rId5"/>
    <p:sldId id="1658" r:id="rId6"/>
    <p:sldId id="1656" r:id="rId7"/>
    <p:sldId id="1663" r:id="rId8"/>
    <p:sldId id="261" r:id="rId9"/>
    <p:sldId id="1659" r:id="rId10"/>
    <p:sldId id="1667" r:id="rId11"/>
    <p:sldId id="1661" r:id="rId12"/>
    <p:sldId id="1668" r:id="rId13"/>
    <p:sldId id="1672" r:id="rId14"/>
    <p:sldId id="1674" r:id="rId15"/>
    <p:sldId id="1673" r:id="rId16"/>
    <p:sldId id="1664" r:id="rId17"/>
    <p:sldId id="266" r:id="rId18"/>
    <p:sldId id="166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2471F2E-E011-F521-299E-65FC243E7E5E}" name="David Salaguinto" initials="DS" userId="S::davidsa@microsoft.com::9399e6ad-b974-43d0-b593-8c2804f84e0d" providerId="AD"/>
  <p188:author id="{9941987A-41B7-49AC-EE6E-03F2D0BD95BA}" name="Daria Naidenov" initials="DN" userId="S::danaidenov@microsoft.com::ab38ab5f-bdf0-4774-ae5a-d2782abb2027"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304E48"/>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7B74BC-9B0D-4176-9613-75D575F4BA64}" v="6" dt="2026-03-20T03:05:50.593"/>
  </p1510:revLst>
</p1510:revInfo>
</file>

<file path=ppt/tableStyles.xml><?xml version="1.0" encoding="utf-8"?>
<a:tblStyleLst xmlns:a="http://schemas.openxmlformats.org/drawingml/2006/main" def="{F5AB1C69-6EDB-4FF4-983F-18BD219EF322}">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44" autoAdjust="0"/>
    <p:restoredTop sz="83258" autoAdjust="0"/>
  </p:normalViewPr>
  <p:slideViewPr>
    <p:cSldViewPr snapToGrid="0">
      <p:cViewPr>
        <p:scale>
          <a:sx n="75" d="100"/>
          <a:sy n="75" d="100"/>
        </p:scale>
        <p:origin x="576" y="-1086"/>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8/10/relationships/authors" Targe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3/19/2026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3/19/2026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dirty="0"/>
          </a:p>
        </p:txBody>
      </p:sp>
    </p:spTree>
    <p:extLst>
      <p:ext uri="{BB962C8B-B14F-4D97-AF65-F5344CB8AC3E}">
        <p14:creationId xmlns:p14="http://schemas.microsoft.com/office/powerpoint/2010/main" val="11648925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20799639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20145832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29085507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18060643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33315246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11</a:t>
            </a:fld>
            <a:endParaRPr lang="en-US" dirty="0"/>
          </a:p>
        </p:txBody>
      </p:sp>
    </p:spTree>
    <p:extLst>
      <p:ext uri="{BB962C8B-B14F-4D97-AF65-F5344CB8AC3E}">
        <p14:creationId xmlns:p14="http://schemas.microsoft.com/office/powerpoint/2010/main" val="11219013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12</a:t>
            </a:fld>
            <a:endParaRPr lang="en-US" dirty="0"/>
          </a:p>
        </p:txBody>
      </p:sp>
    </p:spTree>
    <p:extLst>
      <p:ext uri="{BB962C8B-B14F-4D97-AF65-F5344CB8AC3E}">
        <p14:creationId xmlns:p14="http://schemas.microsoft.com/office/powerpoint/2010/main" val="364291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14</a:t>
            </a:fld>
            <a:endParaRPr lang="en-US" dirty="0"/>
          </a:p>
        </p:txBody>
      </p:sp>
    </p:spTree>
    <p:extLst>
      <p:ext uri="{BB962C8B-B14F-4D97-AF65-F5344CB8AC3E}">
        <p14:creationId xmlns:p14="http://schemas.microsoft.com/office/powerpoint/2010/main" val="10615286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9317736" cy="4453128"/>
          </a:xfrm>
        </p:spPr>
        <p:txBody>
          <a:bodyPr anchor="t">
            <a:normAutofit/>
          </a:bodyPr>
          <a:lstStyle>
            <a:lvl1pPr algn="l">
              <a:defRPr sz="96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965192"/>
            <a:ext cx="5431536" cy="128930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CF91071A-A69E-4756-A27D-7C7C5F9F32BB}" type="datetime1">
              <a:rPr lang="en-US" smtClean="0"/>
              <a:t>3/19/2026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31129645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08176" y="1536192"/>
            <a:ext cx="9171432" cy="2615184"/>
          </a:xfrm>
        </p:spPr>
        <p:txBody>
          <a:bodyPr anchor="ctr">
            <a:normAutofit/>
          </a:bodyPr>
          <a:lstStyle>
            <a:lvl1pPr algn="ctr">
              <a:defRPr sz="5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408176" y="4427554"/>
            <a:ext cx="9171432" cy="1143000"/>
          </a:xfrm>
        </p:spPr>
        <p:txBody>
          <a:bodyPr anchor="t">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20D1C923-C708-4EAA-A92A-FF81A8F7DA0D}" type="datetime1">
              <a:rPr lang="en-US" smtClean="0"/>
              <a:t>3/19/2026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00697454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11494008" cy="4654296"/>
          </a:xfrm>
        </p:spPr>
        <p:txBody>
          <a:bodyPr anchor="t">
            <a:normAutofit/>
          </a:bodyPr>
          <a:lstStyle>
            <a:lvl1pPr algn="l">
              <a:defRPr sz="125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093208"/>
            <a:ext cx="5669280" cy="1161288"/>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B761AAA3-5155-4231-8EEA-4F6426D8887B}" type="datetime1">
              <a:rPr lang="en-US" smtClean="0"/>
              <a:t>3/19/2026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94378783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Photo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5276088"/>
            <a:ext cx="11347704" cy="786384"/>
          </a:xfrm>
        </p:spPr>
        <p:txBody>
          <a:bodyPr anchor="b">
            <a:normAutofit/>
          </a:bodyPr>
          <a:lstStyle>
            <a:lvl1pPr algn="l">
              <a:defRPr sz="4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980176"/>
            <a:ext cx="11347704" cy="530352"/>
          </a:xfrm>
        </p:spPr>
        <p:txBody>
          <a:bodyPr anchor="t">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Picture Placeholder 6">
            <a:extLst>
              <a:ext uri="{FF2B5EF4-FFF2-40B4-BE49-F238E27FC236}">
                <a16:creationId xmlns:a16="http://schemas.microsoft.com/office/drawing/2014/main" id="{F9A648C8-0436-6FAF-8B52-BA15EFB5F90C}"/>
              </a:ext>
            </a:extLst>
          </p:cNvPr>
          <p:cNvSpPr>
            <a:spLocks noGrp="1"/>
          </p:cNvSpPr>
          <p:nvPr>
            <p:ph type="pic" sz="quarter" idx="13"/>
          </p:nvPr>
        </p:nvSpPr>
        <p:spPr>
          <a:xfrm>
            <a:off x="342901" y="343038"/>
            <a:ext cx="11506200" cy="4792766"/>
          </a:xfrm>
          <a:custGeom>
            <a:avLst/>
            <a:gdLst>
              <a:gd name="connsiteX0" fmla="*/ 292023 w 11506200"/>
              <a:gd name="connsiteY0" fmla="*/ 0 h 4792766"/>
              <a:gd name="connsiteX1" fmla="*/ 11214177 w 11506200"/>
              <a:gd name="connsiteY1" fmla="*/ 0 h 4792766"/>
              <a:gd name="connsiteX2" fmla="*/ 11506200 w 11506200"/>
              <a:gd name="connsiteY2" fmla="*/ 292023 h 4792766"/>
              <a:gd name="connsiteX3" fmla="*/ 11506200 w 11506200"/>
              <a:gd name="connsiteY3" fmla="*/ 4500743 h 4792766"/>
              <a:gd name="connsiteX4" fmla="*/ 11214177 w 11506200"/>
              <a:gd name="connsiteY4" fmla="*/ 4792766 h 4792766"/>
              <a:gd name="connsiteX5" fmla="*/ 292023 w 11506200"/>
              <a:gd name="connsiteY5" fmla="*/ 4792766 h 4792766"/>
              <a:gd name="connsiteX6" fmla="*/ 0 w 11506200"/>
              <a:gd name="connsiteY6" fmla="*/ 4500743 h 4792766"/>
              <a:gd name="connsiteX7" fmla="*/ 0 w 11506200"/>
              <a:gd name="connsiteY7" fmla="*/ 292023 h 4792766"/>
              <a:gd name="connsiteX8" fmla="*/ 292023 w 11506200"/>
              <a:gd name="connsiteY8" fmla="*/ 0 h 4792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6200" h="4792766">
                <a:moveTo>
                  <a:pt x="292023" y="0"/>
                </a:moveTo>
                <a:lnTo>
                  <a:pt x="11214177" y="0"/>
                </a:lnTo>
                <a:cubicBezTo>
                  <a:pt x="11375457" y="0"/>
                  <a:pt x="11506200" y="130743"/>
                  <a:pt x="11506200" y="292023"/>
                </a:cubicBezTo>
                <a:lnTo>
                  <a:pt x="11506200" y="4500743"/>
                </a:lnTo>
                <a:cubicBezTo>
                  <a:pt x="11506200" y="4662023"/>
                  <a:pt x="11375457" y="4792766"/>
                  <a:pt x="11214177" y="4792766"/>
                </a:cubicBezTo>
                <a:lnTo>
                  <a:pt x="292023" y="4792766"/>
                </a:lnTo>
                <a:cubicBezTo>
                  <a:pt x="130743" y="4792766"/>
                  <a:pt x="0" y="4662023"/>
                  <a:pt x="0" y="4500743"/>
                </a:cubicBezTo>
                <a:lnTo>
                  <a:pt x="0" y="292023"/>
                </a:lnTo>
                <a:cubicBezTo>
                  <a:pt x="0" y="130743"/>
                  <a:pt x="130743" y="0"/>
                  <a:pt x="292023" y="0"/>
                </a:cubicBezTo>
                <a:close/>
              </a:path>
            </a:pathLst>
          </a:custGeom>
          <a:blipFill>
            <a:blip r:embed="rId2"/>
            <a:stretch>
              <a:fillRect/>
            </a:stretch>
          </a:blipFill>
        </p:spPr>
        <p:txBody>
          <a:bodyPr wrap="square">
            <a:noAutofit/>
          </a:bodyPr>
          <a:lstStyle/>
          <a:p>
            <a:r>
              <a:rPr lang="en-US" dirty="0"/>
              <a:t>Click icon to add picture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37160" y="6519672"/>
            <a:ext cx="3494314" cy="365125"/>
          </a:xfrm>
        </p:spPr>
        <p:txBody>
          <a:bodyPr/>
          <a:lstStyle>
            <a:lvl1pPr>
              <a:defRPr>
                <a:solidFill>
                  <a:schemeClr val="tx2"/>
                </a:solidFill>
                <a:effectLst/>
              </a:defRPr>
            </a:lvl1pPr>
          </a:lstStyle>
          <a:p>
            <a:fld id="{A94E042F-6826-4E41-A6B0-8BF606E4151E}" type="datetime1">
              <a:rPr lang="en-US" smtClean="0"/>
              <a:t>3/19/2026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876521" y="6519672"/>
            <a:ext cx="2805405" cy="365125"/>
          </a:xfrm>
        </p:spPr>
        <p:txBody>
          <a:bodyPr/>
          <a:lstStyle>
            <a:lvl1pPr>
              <a:defRPr>
                <a:solidFill>
                  <a:schemeClr val="tx2"/>
                </a:solidFill>
                <a:effectLst/>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519672"/>
            <a:ext cx="429207" cy="365125"/>
          </a:xfrm>
        </p:spPr>
        <p:txBody>
          <a:bodyPr/>
          <a:lstStyle>
            <a:lvl1pPr>
              <a:defRPr>
                <a:solidFill>
                  <a:schemeClr val="tx2"/>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0176852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anchor="t">
            <a:normAutofit/>
          </a:bodyPr>
          <a:lstStyle>
            <a:lvl1pPr algn="l">
              <a:defRPr sz="52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Picture Placeholder 6">
            <a:extLst>
              <a:ext uri="{FF2B5EF4-FFF2-40B4-BE49-F238E27FC236}">
                <a16:creationId xmlns:a16="http://schemas.microsoft.com/office/drawing/2014/main" id="{55FC269D-AA10-2D35-8DD6-33E0E2CC4064}"/>
              </a:ext>
            </a:extLst>
          </p:cNvPr>
          <p:cNvSpPr>
            <a:spLocks noGrp="1"/>
          </p:cNvSpPr>
          <p:nvPr>
            <p:ph type="pic" sz="quarter" idx="13"/>
          </p:nvPr>
        </p:nvSpPr>
        <p:spPr>
          <a:xfrm>
            <a:off x="5591348" y="343038"/>
            <a:ext cx="6257031" cy="6172200"/>
          </a:xfrm>
          <a:custGeom>
            <a:avLst/>
            <a:gdLst>
              <a:gd name="connsiteX0" fmla="*/ 318609 w 6257031"/>
              <a:gd name="connsiteY0" fmla="*/ 0 h 6172200"/>
              <a:gd name="connsiteX1" fmla="*/ 5938422 w 6257031"/>
              <a:gd name="connsiteY1" fmla="*/ 0 h 6172200"/>
              <a:gd name="connsiteX2" fmla="*/ 6257031 w 6257031"/>
              <a:gd name="connsiteY2" fmla="*/ 318609 h 6172200"/>
              <a:gd name="connsiteX3" fmla="*/ 6257031 w 6257031"/>
              <a:gd name="connsiteY3" fmla="*/ 5853591 h 6172200"/>
              <a:gd name="connsiteX4" fmla="*/ 5938422 w 6257031"/>
              <a:gd name="connsiteY4" fmla="*/ 6172200 h 6172200"/>
              <a:gd name="connsiteX5" fmla="*/ 318609 w 6257031"/>
              <a:gd name="connsiteY5" fmla="*/ 6172200 h 6172200"/>
              <a:gd name="connsiteX6" fmla="*/ 0 w 6257031"/>
              <a:gd name="connsiteY6" fmla="*/ 5853591 h 6172200"/>
              <a:gd name="connsiteX7" fmla="*/ 0 w 6257031"/>
              <a:gd name="connsiteY7" fmla="*/ 318609 h 6172200"/>
              <a:gd name="connsiteX8" fmla="*/ 318609 w 6257031"/>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57031" h="6172200">
                <a:moveTo>
                  <a:pt x="318609" y="0"/>
                </a:moveTo>
                <a:lnTo>
                  <a:pt x="5938422" y="0"/>
                </a:lnTo>
                <a:cubicBezTo>
                  <a:pt x="6114385" y="0"/>
                  <a:pt x="6257031" y="142646"/>
                  <a:pt x="6257031" y="318609"/>
                </a:cubicBezTo>
                <a:lnTo>
                  <a:pt x="6257031" y="5853591"/>
                </a:lnTo>
                <a:cubicBezTo>
                  <a:pt x="6257031" y="6029554"/>
                  <a:pt x="6114385" y="6172200"/>
                  <a:pt x="5938422" y="6172200"/>
                </a:cubicBezTo>
                <a:lnTo>
                  <a:pt x="318609" y="6172200"/>
                </a:lnTo>
                <a:cubicBezTo>
                  <a:pt x="142646" y="6172200"/>
                  <a:pt x="0" y="6029554"/>
                  <a:pt x="0" y="5853591"/>
                </a:cubicBezTo>
                <a:lnTo>
                  <a:pt x="0" y="318609"/>
                </a:lnTo>
                <a:cubicBezTo>
                  <a:pt x="0" y="142646"/>
                  <a:pt x="142646" y="0"/>
                  <a:pt x="318609" y="0"/>
                </a:cubicBezTo>
                <a:close/>
              </a:path>
            </a:pathLst>
          </a:custGeom>
          <a:blipFill dpi="0" rotWithShape="1">
            <a:blip r:embed="rId2"/>
            <a:srcRect/>
            <a:stretch>
              <a:fillRect/>
            </a:stretch>
          </a:blipFill>
        </p:spPr>
        <p:txBody>
          <a:bodyPr wrap="square">
            <a:noAutofit/>
          </a:bodyPr>
          <a:lstStyle/>
          <a:p>
            <a:r>
              <a:rPr lang="en-US" dirty="0"/>
              <a:t>Click icon to add picture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3E408205-B154-4943-AEBC-86E16421E5DB}" type="datetime1">
              <a:rPr lang="en-US" smtClean="0"/>
              <a:t>3/19/2026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28875110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anchor="t">
            <a:normAutofit/>
          </a:bodyPr>
          <a:lstStyle>
            <a:lvl1pPr algn="l">
              <a:defRPr sz="66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BD144122-2A67-493C-895E-2682608B0F6A}" type="datetime1">
              <a:rPr lang="en-US" smtClean="0"/>
              <a:t>3/19/2026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
        <p:nvSpPr>
          <p:cNvPr id="11" name="Picture Placeholder 6">
            <a:extLst>
              <a:ext uri="{FF2B5EF4-FFF2-40B4-BE49-F238E27FC236}">
                <a16:creationId xmlns:a16="http://schemas.microsoft.com/office/drawing/2014/main" id="{8F28510C-0939-D915-FCC8-7D8AD4475782}"/>
              </a:ext>
            </a:extLst>
          </p:cNvPr>
          <p:cNvSpPr>
            <a:spLocks noGrp="1"/>
          </p:cNvSpPr>
          <p:nvPr>
            <p:ph type="pic" sz="quarter" idx="13"/>
          </p:nvPr>
        </p:nvSpPr>
        <p:spPr>
          <a:xfrm>
            <a:off x="6517247" y="342900"/>
            <a:ext cx="5334000" cy="6172200"/>
          </a:xfrm>
          <a:custGeom>
            <a:avLst/>
            <a:gdLst>
              <a:gd name="connsiteX0" fmla="*/ 305905 w 5334000"/>
              <a:gd name="connsiteY0" fmla="*/ 0 h 6172200"/>
              <a:gd name="connsiteX1" fmla="*/ 5028095 w 5334000"/>
              <a:gd name="connsiteY1" fmla="*/ 0 h 6172200"/>
              <a:gd name="connsiteX2" fmla="*/ 5334000 w 5334000"/>
              <a:gd name="connsiteY2" fmla="*/ 305905 h 6172200"/>
              <a:gd name="connsiteX3" fmla="*/ 5334000 w 5334000"/>
              <a:gd name="connsiteY3" fmla="*/ 5866295 h 6172200"/>
              <a:gd name="connsiteX4" fmla="*/ 5028095 w 5334000"/>
              <a:gd name="connsiteY4" fmla="*/ 6172200 h 6172200"/>
              <a:gd name="connsiteX5" fmla="*/ 305905 w 5334000"/>
              <a:gd name="connsiteY5" fmla="*/ 6172200 h 6172200"/>
              <a:gd name="connsiteX6" fmla="*/ 0 w 5334000"/>
              <a:gd name="connsiteY6" fmla="*/ 5866295 h 6172200"/>
              <a:gd name="connsiteX7" fmla="*/ 0 w 5334000"/>
              <a:gd name="connsiteY7" fmla="*/ 305905 h 6172200"/>
              <a:gd name="connsiteX8" fmla="*/ 305905 w 53340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34000" h="6172200">
                <a:moveTo>
                  <a:pt x="305905" y="0"/>
                </a:moveTo>
                <a:lnTo>
                  <a:pt x="5028095" y="0"/>
                </a:lnTo>
                <a:cubicBezTo>
                  <a:pt x="5197042" y="0"/>
                  <a:pt x="5334000" y="136958"/>
                  <a:pt x="5334000" y="305905"/>
                </a:cubicBezTo>
                <a:lnTo>
                  <a:pt x="5334000" y="5866295"/>
                </a:lnTo>
                <a:cubicBezTo>
                  <a:pt x="5334000" y="6035242"/>
                  <a:pt x="5197042" y="6172200"/>
                  <a:pt x="5028095" y="6172200"/>
                </a:cubicBezTo>
                <a:lnTo>
                  <a:pt x="305905" y="6172200"/>
                </a:lnTo>
                <a:cubicBezTo>
                  <a:pt x="136958" y="6172200"/>
                  <a:pt x="0" y="6035242"/>
                  <a:pt x="0" y="5866295"/>
                </a:cubicBezTo>
                <a:lnTo>
                  <a:pt x="0" y="305905"/>
                </a:lnTo>
                <a:cubicBezTo>
                  <a:pt x="0" y="136958"/>
                  <a:pt x="136958" y="0"/>
                  <a:pt x="305905" y="0"/>
                </a:cubicBezTo>
                <a:close/>
              </a:path>
            </a:pathLst>
          </a:custGeom>
          <a:blipFill>
            <a:blip r:embed="rId2"/>
            <a:stretch>
              <a:fillRect/>
            </a:stretch>
          </a:blipFill>
        </p:spPr>
        <p:txBody>
          <a:bodyPr wrap="square">
            <a:noAutofit/>
          </a:bodyPr>
          <a:lstStyle/>
          <a:p>
            <a:r>
              <a:rPr lang="en-US" dirty="0"/>
              <a:t>Click icon to add picture</a:t>
            </a:r>
          </a:p>
        </p:txBody>
      </p:sp>
    </p:spTree>
    <p:extLst>
      <p:ext uri="{BB962C8B-B14F-4D97-AF65-F5344CB8AC3E}">
        <p14:creationId xmlns:p14="http://schemas.microsoft.com/office/powerpoint/2010/main" val="281859808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anchor="t">
            <a:normAutofit/>
          </a:bodyPr>
          <a:lstStyle>
            <a:lvl1pPr algn="l">
              <a:defRPr sz="5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Picture Placeholder 6">
            <a:extLst>
              <a:ext uri="{FF2B5EF4-FFF2-40B4-BE49-F238E27FC236}">
                <a16:creationId xmlns:a16="http://schemas.microsoft.com/office/drawing/2014/main" id="{55FC269D-AA10-2D35-8DD6-33E0E2CC4064}"/>
              </a:ext>
            </a:extLst>
          </p:cNvPr>
          <p:cNvSpPr>
            <a:spLocks noGrp="1"/>
          </p:cNvSpPr>
          <p:nvPr>
            <p:ph type="pic" sz="quarter" idx="13"/>
          </p:nvPr>
        </p:nvSpPr>
        <p:spPr>
          <a:xfrm>
            <a:off x="347472" y="343038"/>
            <a:ext cx="6257031" cy="6172200"/>
          </a:xfrm>
          <a:custGeom>
            <a:avLst/>
            <a:gdLst>
              <a:gd name="connsiteX0" fmla="*/ 318609 w 6257031"/>
              <a:gd name="connsiteY0" fmla="*/ 0 h 6172200"/>
              <a:gd name="connsiteX1" fmla="*/ 5938422 w 6257031"/>
              <a:gd name="connsiteY1" fmla="*/ 0 h 6172200"/>
              <a:gd name="connsiteX2" fmla="*/ 6257031 w 6257031"/>
              <a:gd name="connsiteY2" fmla="*/ 318609 h 6172200"/>
              <a:gd name="connsiteX3" fmla="*/ 6257031 w 6257031"/>
              <a:gd name="connsiteY3" fmla="*/ 5853591 h 6172200"/>
              <a:gd name="connsiteX4" fmla="*/ 5938422 w 6257031"/>
              <a:gd name="connsiteY4" fmla="*/ 6172200 h 6172200"/>
              <a:gd name="connsiteX5" fmla="*/ 318609 w 6257031"/>
              <a:gd name="connsiteY5" fmla="*/ 6172200 h 6172200"/>
              <a:gd name="connsiteX6" fmla="*/ 0 w 6257031"/>
              <a:gd name="connsiteY6" fmla="*/ 5853591 h 6172200"/>
              <a:gd name="connsiteX7" fmla="*/ 0 w 6257031"/>
              <a:gd name="connsiteY7" fmla="*/ 318609 h 6172200"/>
              <a:gd name="connsiteX8" fmla="*/ 318609 w 6257031"/>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57031" h="6172200">
                <a:moveTo>
                  <a:pt x="318609" y="0"/>
                </a:moveTo>
                <a:lnTo>
                  <a:pt x="5938422" y="0"/>
                </a:lnTo>
                <a:cubicBezTo>
                  <a:pt x="6114385" y="0"/>
                  <a:pt x="6257031" y="142646"/>
                  <a:pt x="6257031" y="318609"/>
                </a:cubicBezTo>
                <a:lnTo>
                  <a:pt x="6257031" y="5853591"/>
                </a:lnTo>
                <a:cubicBezTo>
                  <a:pt x="6257031" y="6029554"/>
                  <a:pt x="6114385" y="6172200"/>
                  <a:pt x="5938422" y="6172200"/>
                </a:cubicBezTo>
                <a:lnTo>
                  <a:pt x="318609" y="6172200"/>
                </a:lnTo>
                <a:cubicBezTo>
                  <a:pt x="142646" y="6172200"/>
                  <a:pt x="0" y="6029554"/>
                  <a:pt x="0" y="5853591"/>
                </a:cubicBezTo>
                <a:lnTo>
                  <a:pt x="0" y="318609"/>
                </a:lnTo>
                <a:cubicBezTo>
                  <a:pt x="0" y="142646"/>
                  <a:pt x="142646" y="0"/>
                  <a:pt x="318609" y="0"/>
                </a:cubicBezTo>
                <a:close/>
              </a:path>
            </a:pathLst>
          </a:custGeom>
          <a:blipFill>
            <a:blip r:embed="rId2"/>
            <a:stretch>
              <a:fillRect/>
            </a:stretch>
          </a:blipFill>
        </p:spPr>
        <p:txBody>
          <a:bodyPr wrap="square">
            <a:noAutofit/>
          </a:bodyPr>
          <a:lstStyle/>
          <a:p>
            <a:r>
              <a:rPr lang="en-US" dirty="0"/>
              <a:t>Click icon to add picture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486A74E5-A9C0-4E5C-851E-13F6D920EA1A}" type="datetime1">
              <a:rPr lang="en-US" smtClean="0"/>
              <a:t>3/19/2026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58084892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Lst>
          </p:cNvPr>
          <p:cNvSpPr/>
          <p:nvPr userDrawn="1"/>
        </p:nvSpPr>
        <p:spPr>
          <a:xfrm>
            <a:off x="0" y="0"/>
            <a:ext cx="12192000" cy="6858000"/>
          </a:xfrm>
          <a:prstGeom prst="rect">
            <a:avLst/>
          </a:prstGeom>
          <a:solidFill>
            <a:schemeClr val="bg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9768" y="1810512"/>
            <a:ext cx="7772400" cy="4562856"/>
          </a:xfrm>
        </p:spPr>
        <p:txBody>
          <a:bodyPr anchor="b">
            <a:normAutofit/>
          </a:bodyPr>
          <a:lstStyle>
            <a:lvl1pPr>
              <a:defRPr sz="8000">
                <a:solidFill>
                  <a:schemeClr val="tx2"/>
                </a:solidFill>
              </a:defRPr>
            </a:lvl1pPr>
          </a:lstStyle>
          <a:p>
            <a:r>
              <a:rPr lang="en-US"/>
              <a:t>Click to edit Master title style</a:t>
            </a:r>
          </a:p>
        </p:txBody>
      </p:sp>
      <p:sp>
        <p:nvSpPr>
          <p:cNvPr id="3" name="Text Placeholder 2">
            <a:extLst>
              <a:ext uri="{FF2B5EF4-FFF2-40B4-BE49-F238E27FC236}">
                <a16:creationId xmlns:a16="http://schemas.microsoft.com/office/drawing/2014/main" id="{7FDC7299-89AC-DB5B-B75E-E02A0040A62D}"/>
              </a:ext>
            </a:extLst>
          </p:cNvPr>
          <p:cNvSpPr>
            <a:spLocks noGrp="1"/>
          </p:cNvSpPr>
          <p:nvPr>
            <p:ph type="body" idx="1"/>
          </p:nvPr>
        </p:nvSpPr>
        <p:spPr>
          <a:xfrm>
            <a:off x="429768" y="429768"/>
            <a:ext cx="7772400" cy="786384"/>
          </a:xfrm>
        </p:spPr>
        <p:txBody>
          <a:bodyPr>
            <a:normAutofit/>
          </a:bodyPr>
          <a:lstStyle>
            <a:lvl1pPr marL="0" indent="0">
              <a:buNone/>
              <a:defRPr sz="2000">
                <a:solidFill>
                  <a:schemeClr val="tx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tx2"/>
                </a:solidFill>
              </a:defRPr>
            </a:lvl1pPr>
          </a:lstStyle>
          <a:p>
            <a:fld id="{3188DBF3-F598-4A31-8E9B-511F7F0D5E47}" type="datetime1">
              <a:rPr lang="en-US" smtClean="0"/>
              <a:t>3/19/2026</a:t>
            </a:fld>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tx2"/>
                </a:solidFill>
              </a:defRPr>
            </a:lvl1pPr>
          </a:lstStyle>
          <a:p>
            <a:fld id="{84145AC3-CC88-4C8A-A6CE-8D44921B6A23}" type="slidenum">
              <a:rPr lang="en-US" smtClean="0"/>
              <a:pPr/>
              <a:t>‹#›</a:t>
            </a:fld>
            <a:endParaRPr lang="en-US" dirty="0"/>
          </a:p>
        </p:txBody>
      </p:sp>
    </p:spTree>
    <p:extLst>
      <p:ext uri="{BB962C8B-B14F-4D97-AF65-F5344CB8AC3E}">
        <p14:creationId xmlns:p14="http://schemas.microsoft.com/office/powerpoint/2010/main" val="2374594414"/>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1_Section Header">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9768" y="1810512"/>
            <a:ext cx="7772400" cy="4562856"/>
          </a:xfrm>
        </p:spPr>
        <p:txBody>
          <a:bodyPr anchor="b">
            <a:normAutofit/>
          </a:bodyPr>
          <a:lstStyle>
            <a:lvl1pPr>
              <a:defRPr sz="8000">
                <a:solidFill>
                  <a:schemeClr val="bg1"/>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FDC7299-89AC-DB5B-B75E-E02A0040A62D}"/>
              </a:ext>
            </a:extLst>
          </p:cNvPr>
          <p:cNvSpPr>
            <a:spLocks noGrp="1"/>
          </p:cNvSpPr>
          <p:nvPr>
            <p:ph type="body" idx="1"/>
          </p:nvPr>
        </p:nvSpPr>
        <p:spPr>
          <a:xfrm>
            <a:off x="429768" y="429768"/>
            <a:ext cx="7772400" cy="786384"/>
          </a:xfrm>
        </p:spPr>
        <p:txBody>
          <a:bodyPr>
            <a:normAutofit/>
          </a:bodyPr>
          <a:lstStyle>
            <a:lvl1pPr marL="0" indent="0">
              <a:buNone/>
              <a:defRPr sz="2000">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bg1"/>
                </a:solidFill>
              </a:defRPr>
            </a:lvl1pPr>
          </a:lstStyle>
          <a:p>
            <a:fld id="{3188DBF3-F598-4A31-8E9B-511F7F0D5E47}" type="datetime1">
              <a:rPr lang="en-US" smtClean="0"/>
              <a:pPr/>
              <a:t>3/19/2026</a:t>
            </a:fld>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bg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bg1"/>
                </a:solidFill>
              </a:defRPr>
            </a:lvl1pPr>
          </a:lstStyle>
          <a:p>
            <a:fld id="{84145AC3-CC88-4C8A-A6CE-8D44921B6A23}" type="slidenum">
              <a:rPr lang="en-US" smtClean="0"/>
              <a:pPr/>
              <a:t>‹#›</a:t>
            </a:fld>
            <a:endParaRPr lang="en-US" dirty="0"/>
          </a:p>
        </p:txBody>
      </p:sp>
    </p:spTree>
    <p:extLst>
      <p:ext uri="{BB962C8B-B14F-4D97-AF65-F5344CB8AC3E}">
        <p14:creationId xmlns:p14="http://schemas.microsoft.com/office/powerpoint/2010/main" val="3564963331"/>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423160"/>
            <a:ext cx="520293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54420FBA-2DD9-4488-808B-852669FDC9B7}" type="datetime1">
              <a:rPr lang="en-US" smtClean="0"/>
              <a:t>3/19/2026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940356225"/>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7644383" y="1012952"/>
            <a:ext cx="4023360" cy="1636776"/>
          </a:xfrm>
        </p:spPr>
        <p:txBody>
          <a:bodyPr anchor="b">
            <a:normAutofit/>
          </a:bodyPr>
          <a:lstStyle>
            <a:lvl1pPr>
              <a:defRPr sz="4800"/>
            </a:lvl1pPr>
          </a:lstStyle>
          <a:p>
            <a:r>
              <a:rPr lang="en-US"/>
              <a:t>Click to edit Master title style</a:t>
            </a:r>
          </a:p>
        </p:txBody>
      </p:sp>
      <p:sp>
        <p:nvSpPr>
          <p:cNvPr id="10" name="Picture Placeholder 7">
            <a:extLst>
              <a:ext uri="{FF2B5EF4-FFF2-40B4-BE49-F238E27FC236}">
                <a16:creationId xmlns:a16="http://schemas.microsoft.com/office/drawing/2014/main" id="{BA22E09C-1954-DBFC-E669-2449D22D2D2E}"/>
              </a:ext>
            </a:extLst>
          </p:cNvPr>
          <p:cNvSpPr>
            <a:spLocks noGrp="1"/>
          </p:cNvSpPr>
          <p:nvPr>
            <p:ph type="pic" sz="quarter" idx="14"/>
          </p:nvPr>
        </p:nvSpPr>
        <p:spPr>
          <a:xfrm>
            <a:off x="342901" y="345109"/>
            <a:ext cx="6714969" cy="6163508"/>
          </a:xfrm>
          <a:custGeom>
            <a:avLst/>
            <a:gdLst>
              <a:gd name="connsiteX0" fmla="*/ 312551 w 6714969"/>
              <a:gd name="connsiteY0" fmla="*/ 0 h 6163508"/>
              <a:gd name="connsiteX1" fmla="*/ 6402418 w 6714969"/>
              <a:gd name="connsiteY1" fmla="*/ 0 h 6163508"/>
              <a:gd name="connsiteX2" fmla="*/ 6714969 w 6714969"/>
              <a:gd name="connsiteY2" fmla="*/ 312551 h 6163508"/>
              <a:gd name="connsiteX3" fmla="*/ 6714969 w 6714969"/>
              <a:gd name="connsiteY3" fmla="*/ 5850957 h 6163508"/>
              <a:gd name="connsiteX4" fmla="*/ 6402418 w 6714969"/>
              <a:gd name="connsiteY4" fmla="*/ 6163508 h 6163508"/>
              <a:gd name="connsiteX5" fmla="*/ 312551 w 6714969"/>
              <a:gd name="connsiteY5" fmla="*/ 6163508 h 6163508"/>
              <a:gd name="connsiteX6" fmla="*/ 0 w 6714969"/>
              <a:gd name="connsiteY6" fmla="*/ 5850957 h 6163508"/>
              <a:gd name="connsiteX7" fmla="*/ 0 w 6714969"/>
              <a:gd name="connsiteY7" fmla="*/ 312551 h 6163508"/>
              <a:gd name="connsiteX8" fmla="*/ 312551 w 6714969"/>
              <a:gd name="connsiteY8" fmla="*/ 0 h 6163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14969" h="6163508">
                <a:moveTo>
                  <a:pt x="312551" y="0"/>
                </a:moveTo>
                <a:lnTo>
                  <a:pt x="6402418" y="0"/>
                </a:lnTo>
                <a:cubicBezTo>
                  <a:pt x="6575035" y="0"/>
                  <a:pt x="6714969" y="139934"/>
                  <a:pt x="6714969" y="312551"/>
                </a:cubicBezTo>
                <a:lnTo>
                  <a:pt x="6714969" y="5850957"/>
                </a:lnTo>
                <a:cubicBezTo>
                  <a:pt x="6714969" y="6023574"/>
                  <a:pt x="6575035" y="6163508"/>
                  <a:pt x="6402418" y="6163508"/>
                </a:cubicBezTo>
                <a:lnTo>
                  <a:pt x="312551" y="6163508"/>
                </a:lnTo>
                <a:cubicBezTo>
                  <a:pt x="139934" y="6163508"/>
                  <a:pt x="0" y="6023574"/>
                  <a:pt x="0" y="5850957"/>
                </a:cubicBezTo>
                <a:lnTo>
                  <a:pt x="0" y="312551"/>
                </a:lnTo>
                <a:cubicBezTo>
                  <a:pt x="0" y="139934"/>
                  <a:pt x="139934" y="0"/>
                  <a:pt x="312551" y="0"/>
                </a:cubicBezTo>
                <a:close/>
              </a:path>
            </a:pathLst>
          </a:custGeom>
          <a:blipFill>
            <a:blip r:embed="rId2"/>
            <a:stretch>
              <a:fillRect/>
            </a:stretch>
          </a:blipFill>
        </p:spPr>
        <p:txBody>
          <a:bodyPr wrap="square">
            <a:noAutofit/>
          </a:bodyPr>
          <a:lstStyle/>
          <a:p>
            <a:r>
              <a:rPr lang="en-US" dirty="0"/>
              <a:t>Click icon to add picture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644384" y="2896616"/>
            <a:ext cx="4023360" cy="3364992"/>
          </a:xfrm>
        </p:spPr>
        <p:txBody>
          <a:bodyPr vert="horz" lIns="91440" tIns="45720" rIns="91440" bIns="45720" rtlCol="0">
            <a:normAutofit/>
          </a:bodyPr>
          <a:lstStyle>
            <a:lvl1pPr marL="342900" indent="-3429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54420FBA-2DD9-4488-808B-852669FDC9B7}" type="datetime1">
              <a:rPr lang="en-US" smtClean="0"/>
              <a:t>3/19/2026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475906416"/>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Content 1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7159" y="151598"/>
            <a:ext cx="11924209" cy="528186"/>
          </a:xfrm>
        </p:spPr>
        <p:txBody>
          <a:bodyPr anchor="ctr">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776036"/>
            <a:ext cx="11924209" cy="56769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239D5A0-3316-4C32-929A-0D0DB97D10BB}" type="datetime1">
              <a:rPr lang="en-US" smtClean="0"/>
              <a:t>3/19/2026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051269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Only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1325880"/>
            <a:ext cx="10515600" cy="1325880"/>
          </a:xfrm>
        </p:spPr>
        <p:txBody>
          <a:bodyPr anchor="b">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329450"/>
            <a:ext cx="11924209" cy="61991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FBBADD7-305F-4EB9-8736-D791FAF7A4D4}" type="datetime1">
              <a:rPr lang="en-US" smtClean="0"/>
              <a:t>3/19/2026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429130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7" y="640080"/>
            <a:ext cx="11328845" cy="740664"/>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29768" y="1380744"/>
            <a:ext cx="11328844" cy="49011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649238A-C249-43B5-82BC-D29F8CAE992A}" type="datetime1">
              <a:rPr lang="en-US" smtClean="0"/>
              <a:t>3/19/2026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312030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973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4546182-1DDF-4ACE-B05D-D855179AB21D}" type="datetime1">
              <a:rPr lang="en-US" smtClean="0"/>
              <a:t>3/19/2026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087418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1879F24-F3CA-4AD0-8BF8-AB0BBB30EE08}" type="datetime1">
              <a:rPr lang="en-US" smtClean="0"/>
              <a:t>3/19/2026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8075640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4342EAA-E00A-40E8-8E99-2669E0367007}" type="datetime1">
              <a:rPr lang="en-US" smtClean="0"/>
              <a:t>3/19/2026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3545867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4032504" cy="3621024"/>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422392" y="640080"/>
            <a:ext cx="597103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4035030-C135-4A24-944D-06B773D2F2E6}" type="datetime1">
              <a:rPr lang="en-US" smtClean="0"/>
              <a:t>3/19/2026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335543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25696" y="640080"/>
            <a:ext cx="7159752" cy="5719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AA5E6FB-0D10-49C4-88DE-98215C666BA1}" type="datetime1">
              <a:rPr lang="en-US" smtClean="0"/>
              <a:t>3/19/2026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736392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EF226A48-373B-47E6-1E90-9892366CC9F0}"/>
              </a:ext>
            </a:extLst>
          </p:cNvPr>
          <p:cNvSpPr>
            <a:spLocks noGrp="1"/>
          </p:cNvSpPr>
          <p:nvPr>
            <p:ph type="pic" sz="quarter" idx="13"/>
          </p:nvPr>
        </p:nvSpPr>
        <p:spPr>
          <a:xfrm>
            <a:off x="342900" y="342900"/>
            <a:ext cx="4501152" cy="6172200"/>
          </a:xfrm>
          <a:custGeom>
            <a:avLst/>
            <a:gdLst>
              <a:gd name="connsiteX0" fmla="*/ 332635 w 4501152"/>
              <a:gd name="connsiteY0" fmla="*/ 0 h 6172200"/>
              <a:gd name="connsiteX1" fmla="*/ 4168517 w 4501152"/>
              <a:gd name="connsiteY1" fmla="*/ 0 h 6172200"/>
              <a:gd name="connsiteX2" fmla="*/ 4501152 w 4501152"/>
              <a:gd name="connsiteY2" fmla="*/ 331423 h 6172200"/>
              <a:gd name="connsiteX3" fmla="*/ 4501152 w 4501152"/>
              <a:gd name="connsiteY3" fmla="*/ 5840778 h 6172200"/>
              <a:gd name="connsiteX4" fmla="*/ 4168517 w 4501152"/>
              <a:gd name="connsiteY4" fmla="*/ 6172200 h 6172200"/>
              <a:gd name="connsiteX5" fmla="*/ 332635 w 4501152"/>
              <a:gd name="connsiteY5" fmla="*/ 6172200 h 6172200"/>
              <a:gd name="connsiteX6" fmla="*/ 0 w 4501152"/>
              <a:gd name="connsiteY6" fmla="*/ 5840778 h 6172200"/>
              <a:gd name="connsiteX7" fmla="*/ 0 w 4501152"/>
              <a:gd name="connsiteY7" fmla="*/ 331423 h 6172200"/>
              <a:gd name="connsiteX8" fmla="*/ 332635 w 4501152"/>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1152" h="6172200">
                <a:moveTo>
                  <a:pt x="332635" y="0"/>
                </a:moveTo>
                <a:lnTo>
                  <a:pt x="4168517" y="0"/>
                </a:lnTo>
                <a:cubicBezTo>
                  <a:pt x="4352226" y="0"/>
                  <a:pt x="4501152" y="148383"/>
                  <a:pt x="4501152" y="331423"/>
                </a:cubicBezTo>
                <a:lnTo>
                  <a:pt x="4501152" y="5840778"/>
                </a:lnTo>
                <a:cubicBezTo>
                  <a:pt x="4501152" y="6023817"/>
                  <a:pt x="4352226" y="6172200"/>
                  <a:pt x="4168517" y="6172200"/>
                </a:cubicBezTo>
                <a:lnTo>
                  <a:pt x="332635" y="6172200"/>
                </a:lnTo>
                <a:cubicBezTo>
                  <a:pt x="148926" y="6172200"/>
                  <a:pt x="0" y="6023817"/>
                  <a:pt x="0" y="5840778"/>
                </a:cubicBezTo>
                <a:lnTo>
                  <a:pt x="0" y="331423"/>
                </a:lnTo>
                <a:cubicBezTo>
                  <a:pt x="0" y="148383"/>
                  <a:pt x="148926" y="0"/>
                  <a:pt x="332635" y="0"/>
                </a:cubicBezTo>
                <a:close/>
              </a:path>
            </a:pathLst>
          </a:custGeom>
          <a:blipFill>
            <a:blip r:embed="rId2"/>
            <a:stretch>
              <a:fillRect/>
            </a:stretch>
          </a:blipFill>
        </p:spPr>
        <p:txBody>
          <a:bodyPr wrap="square">
            <a:noAutofit/>
          </a:bodyPr>
          <a:lstStyle/>
          <a:p>
            <a:r>
              <a:rPr lang="en-US" dirty="0"/>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242880F-92D7-4796-B72D-6CF83054BAF5}"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17492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lvl1pPr marL="0" indent="0">
              <a:buNone/>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7523749-65BA-43BD-B2BF-FF5A4C96AE14}" type="datetime1">
              <a:rPr lang="en-US" smtClean="0"/>
              <a:t>3/19/2026</a:t>
            </a:fld>
            <a:endParaRPr lang="en-US" dirty="0"/>
          </a:p>
        </p:txBody>
      </p:sp>
      <p:sp>
        <p:nvSpPr>
          <p:cNvPr id="4" name="Picture Placeholder 3">
            <a:extLst>
              <a:ext uri="{FF2B5EF4-FFF2-40B4-BE49-F238E27FC236}">
                <a16:creationId xmlns:a16="http://schemas.microsoft.com/office/drawing/2014/main" id="{7F11DC52-D1FD-A255-1A04-7A15A9DE3C8F}"/>
              </a:ext>
            </a:extLst>
          </p:cNvPr>
          <p:cNvSpPr>
            <a:spLocks noGrp="1"/>
          </p:cNvSpPr>
          <p:nvPr>
            <p:ph type="pic" sz="quarter" idx="13"/>
          </p:nvPr>
        </p:nvSpPr>
        <p:spPr>
          <a:xfrm>
            <a:off x="7353304" y="352327"/>
            <a:ext cx="4495799" cy="6172200"/>
          </a:xfrm>
          <a:custGeom>
            <a:avLst/>
            <a:gdLst>
              <a:gd name="connsiteX0" fmla="*/ 293171 w 4495799"/>
              <a:gd name="connsiteY0" fmla="*/ 0 h 6172200"/>
              <a:gd name="connsiteX1" fmla="*/ 4202628 w 4495799"/>
              <a:gd name="connsiteY1" fmla="*/ 0 h 6172200"/>
              <a:gd name="connsiteX2" fmla="*/ 4495799 w 4495799"/>
              <a:gd name="connsiteY2" fmla="*/ 293171 h 6172200"/>
              <a:gd name="connsiteX3" fmla="*/ 4495799 w 4495799"/>
              <a:gd name="connsiteY3" fmla="*/ 5879029 h 6172200"/>
              <a:gd name="connsiteX4" fmla="*/ 4202628 w 4495799"/>
              <a:gd name="connsiteY4" fmla="*/ 6172200 h 6172200"/>
              <a:gd name="connsiteX5" fmla="*/ 293171 w 4495799"/>
              <a:gd name="connsiteY5" fmla="*/ 6172200 h 6172200"/>
              <a:gd name="connsiteX6" fmla="*/ 0 w 4495799"/>
              <a:gd name="connsiteY6" fmla="*/ 5879029 h 6172200"/>
              <a:gd name="connsiteX7" fmla="*/ 0 w 4495799"/>
              <a:gd name="connsiteY7" fmla="*/ 293171 h 6172200"/>
              <a:gd name="connsiteX8" fmla="*/ 293171 w 4495799"/>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95799" h="6172200">
                <a:moveTo>
                  <a:pt x="293171" y="0"/>
                </a:moveTo>
                <a:lnTo>
                  <a:pt x="4202628" y="0"/>
                </a:lnTo>
                <a:cubicBezTo>
                  <a:pt x="4364542" y="0"/>
                  <a:pt x="4495799" y="131257"/>
                  <a:pt x="4495799" y="293171"/>
                </a:cubicBezTo>
                <a:lnTo>
                  <a:pt x="4495799" y="5879029"/>
                </a:lnTo>
                <a:cubicBezTo>
                  <a:pt x="4495799" y="6040943"/>
                  <a:pt x="4364542" y="6172200"/>
                  <a:pt x="4202628" y="6172200"/>
                </a:cubicBezTo>
                <a:lnTo>
                  <a:pt x="293171" y="6172200"/>
                </a:lnTo>
                <a:cubicBezTo>
                  <a:pt x="131257" y="6172200"/>
                  <a:pt x="0" y="6040943"/>
                  <a:pt x="0" y="5879029"/>
                </a:cubicBezTo>
                <a:lnTo>
                  <a:pt x="0" y="293171"/>
                </a:lnTo>
                <a:cubicBezTo>
                  <a:pt x="0" y="131257"/>
                  <a:pt x="131257" y="0"/>
                  <a:pt x="293171" y="0"/>
                </a:cubicBezTo>
                <a:close/>
              </a:path>
            </a:pathLst>
          </a:custGeom>
          <a:blipFill>
            <a:blip r:embed="rId2"/>
            <a:stretch>
              <a:fillRect/>
            </a:stretch>
          </a:blipFill>
        </p:spPr>
        <p:txBody>
          <a:bodyPr wrap="square">
            <a:noAutofit/>
          </a:bodyPr>
          <a:lstStyle/>
          <a:p>
            <a:r>
              <a:rPr lang="en-US" dirty="0"/>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7214047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9539F8C7-DD74-7177-C2DA-02533B6576FD}"/>
              </a:ext>
            </a:extLst>
          </p:cNvPr>
          <p:cNvSpPr>
            <a:spLocks noGrp="1"/>
          </p:cNvSpPr>
          <p:nvPr>
            <p:ph type="pic" sz="quarter" idx="13"/>
          </p:nvPr>
        </p:nvSpPr>
        <p:spPr>
          <a:xfrm>
            <a:off x="339373" y="344424"/>
            <a:ext cx="3808553" cy="61722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a:blip r:embed="rId2"/>
            <a:stretch>
              <a:fillRect/>
            </a:stretch>
          </a:blipFill>
        </p:spPr>
        <p:txBody>
          <a:bodyPr wrap="square">
            <a:noAutofit/>
          </a:bodyPr>
          <a:lstStyle/>
          <a:p>
            <a:r>
              <a:rPr lang="en-US" dirty="0"/>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561C12A-E1D5-4BE9-85D9-F221F70F4931}"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632171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7BBDBE6-5750-4902-BDAA-20F546DD8AD7}" type="datetime1">
              <a:rPr lang="en-US" smtClean="0"/>
              <a:t>3/19/2026</a:t>
            </a:fld>
            <a:endParaRPr lang="en-US" dirty="0"/>
          </a:p>
        </p:txBody>
      </p:sp>
      <p:sp>
        <p:nvSpPr>
          <p:cNvPr id="4" name="Picture Placeholder 3">
            <a:extLst>
              <a:ext uri="{FF2B5EF4-FFF2-40B4-BE49-F238E27FC236}">
                <a16:creationId xmlns:a16="http://schemas.microsoft.com/office/drawing/2014/main" id="{26FEEE5C-15B3-8386-23D3-B6B236C668F2}"/>
              </a:ext>
            </a:extLst>
          </p:cNvPr>
          <p:cNvSpPr>
            <a:spLocks noGrp="1"/>
          </p:cNvSpPr>
          <p:nvPr>
            <p:ph type="pic" sz="quarter" idx="13"/>
          </p:nvPr>
        </p:nvSpPr>
        <p:spPr>
          <a:xfrm>
            <a:off x="8046768" y="344424"/>
            <a:ext cx="3808553" cy="61722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a:blip r:embed="rId2"/>
            <a:stretch>
              <a:fillRect/>
            </a:stretch>
          </a:blipFill>
        </p:spPr>
        <p:txBody>
          <a:bodyPr wrap="square">
            <a:noAutofit/>
          </a:bodyPr>
          <a:lstStyle/>
          <a:p>
            <a:r>
              <a:rPr lang="en-US" dirty="0"/>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87197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EB281557-D8C5-3666-A17C-BD66A5F9C048}"/>
              </a:ext>
            </a:extLst>
          </p:cNvPr>
          <p:cNvSpPr>
            <a:spLocks noGrp="1"/>
          </p:cNvSpPr>
          <p:nvPr>
            <p:ph type="pic" sz="quarter" idx="13"/>
          </p:nvPr>
        </p:nvSpPr>
        <p:spPr>
          <a:xfrm>
            <a:off x="341522" y="342902"/>
            <a:ext cx="6249778"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a:blip r:embed="rId2"/>
            <a:stretch>
              <a:fillRect/>
            </a:stretch>
          </a:blipFill>
        </p:spPr>
        <p:txBody>
          <a:bodyPr wrap="square">
            <a:noAutofit/>
          </a:bodyPr>
          <a:lstStyle/>
          <a:p>
            <a:r>
              <a:rPr lang="en-US" dirty="0"/>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01C4331-C33F-4DC1-AB74-C520A718CE2B}"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6734474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91A4764-83A9-4A81-9507-BED109D81520}" type="datetime1">
              <a:rPr lang="en-US" smtClean="0"/>
              <a:t>3/19/2026</a:t>
            </a:fld>
            <a:endParaRPr lang="en-US" dirty="0"/>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p:nvPr>
        </p:nvSpPr>
        <p:spPr>
          <a:xfrm>
            <a:off x="5737594" y="342900"/>
            <a:ext cx="6111507" cy="6172338"/>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a:blip r:embed="rId2"/>
            <a:stretch>
              <a:fillRect/>
            </a:stretch>
          </a:blipFill>
        </p:spPr>
        <p:txBody>
          <a:bodyPr wrap="square">
            <a:noAutofit/>
          </a:bodyPr>
          <a:lstStyle/>
          <a:p>
            <a:r>
              <a:rPr lang="en-US" dirty="0"/>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6918008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EB281557-D8C5-3666-A17C-BD66A5F9C048}"/>
              </a:ext>
            </a:extLst>
          </p:cNvPr>
          <p:cNvSpPr>
            <a:spLocks noGrp="1"/>
          </p:cNvSpPr>
          <p:nvPr>
            <p:ph type="pic" sz="quarter" idx="13"/>
          </p:nvPr>
        </p:nvSpPr>
        <p:spPr>
          <a:xfrm>
            <a:off x="341522" y="342902"/>
            <a:ext cx="6249778"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a:blip r:embed="rId2"/>
            <a:stretch>
              <a:fillRect/>
            </a:stretch>
          </a:blipFill>
        </p:spPr>
        <p:txBody>
          <a:bodyPr wrap="square">
            <a:noAutofit/>
          </a:bodyPr>
          <a:lstStyle/>
          <a:p>
            <a:r>
              <a:rPr lang="en-US" dirty="0"/>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9B2C6C9-D30C-4946-92A4-454A5FC69685}"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0837350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D479CC6-BB04-42D6-AB0C-BAA184663D94}" type="datetime1">
              <a:rPr lang="en-US" smtClean="0"/>
              <a:t>3/19/2026</a:t>
            </a:fld>
            <a:endParaRPr lang="en-US" dirty="0"/>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p:nvPr>
        </p:nvSpPr>
        <p:spPr>
          <a:xfrm>
            <a:off x="5737594" y="342900"/>
            <a:ext cx="6111507" cy="6172338"/>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a:blip r:embed="rId2"/>
            <a:stretch>
              <a:fillRect/>
            </a:stretch>
          </a:blipFill>
        </p:spPr>
        <p:txBody>
          <a:bodyPr wrap="square">
            <a:noAutofit/>
          </a:bodyPr>
          <a:lstStyle/>
          <a:p>
            <a:r>
              <a:rPr lang="en-US" dirty="0"/>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64058616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p:nvPr>
        </p:nvSpPr>
        <p:spPr>
          <a:xfrm>
            <a:off x="342900" y="342901"/>
            <a:ext cx="7391400"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a:blip r:embed="rId2"/>
            <a:stretch>
              <a:fillRect/>
            </a:stretch>
          </a:blipFill>
        </p:spPr>
        <p:txBody>
          <a:bodyPr wrap="square">
            <a:noAutofit/>
          </a:bodyPr>
          <a:lstStyle/>
          <a:p>
            <a:r>
              <a:rPr lang="en-US" dirty="0"/>
              <a:t>Click icon to add picture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B3D66E4-8050-49E4-B8D2-06214BFB7C0A}"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4673470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p:nvPr>
        </p:nvSpPr>
        <p:spPr>
          <a:xfrm>
            <a:off x="4502843" y="342901"/>
            <a:ext cx="7346257"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a:blip r:embed="rId2"/>
            <a:stretch>
              <a:fillRect/>
            </a:stretch>
          </a:blipFill>
        </p:spPr>
        <p:txBody>
          <a:bodyPr wrap="square">
            <a:noAutofit/>
          </a:bodyPr>
          <a:lstStyle/>
          <a:p>
            <a:r>
              <a:rPr lang="en-US" dirty="0"/>
              <a:t>Click icon to add picture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EE7AEA2F-0823-4BD6-88F7-6D0D98F52C93}"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89231699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p:nvPr>
        </p:nvSpPr>
        <p:spPr>
          <a:xfrm>
            <a:off x="342900" y="342901"/>
            <a:ext cx="7391400"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a:blip r:embed="rId2"/>
            <a:stretch>
              <a:fillRect/>
            </a:stretch>
          </a:blipFill>
        </p:spPr>
        <p:txBody>
          <a:bodyPr wrap="square">
            <a:noAutofit/>
          </a:bodyPr>
          <a:lstStyle/>
          <a:p>
            <a:r>
              <a:rPr lang="en-US" dirty="0"/>
              <a:t>Click icon to add picture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06092A99-204A-46CE-8F70-09D6B2D34877}"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6019413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2" y="5111854"/>
            <a:ext cx="3739279" cy="1389888"/>
          </a:xfrm>
        </p:spPr>
        <p:txBody>
          <a:bodyPr anchor="t">
            <a:normAutofit/>
          </a:bodyPr>
          <a:lstStyle>
            <a:lvl1pPr>
              <a:defRPr sz="3200"/>
            </a:lvl1pPr>
          </a:lstStyle>
          <a:p>
            <a:r>
              <a:rPr lang="en-US"/>
              <a:t>Click to edit Master title style</a:t>
            </a:r>
          </a:p>
        </p:txBody>
      </p:sp>
      <p:sp>
        <p:nvSpPr>
          <p:cNvPr id="19" name="Picture Placeholder 17">
            <a:extLst>
              <a:ext uri="{FF2B5EF4-FFF2-40B4-BE49-F238E27FC236}">
                <a16:creationId xmlns:a16="http://schemas.microsoft.com/office/drawing/2014/main" id="{D5837EDE-723C-6CF6-EB95-3AEDA1F07E9E}"/>
              </a:ext>
            </a:extLst>
          </p:cNvPr>
          <p:cNvSpPr>
            <a:spLocks noGrp="1"/>
          </p:cNvSpPr>
          <p:nvPr>
            <p:ph type="pic" sz="quarter" idx="15"/>
          </p:nvPr>
        </p:nvSpPr>
        <p:spPr>
          <a:xfrm>
            <a:off x="339373" y="320043"/>
            <a:ext cx="11509730" cy="4404825"/>
          </a:xfrm>
          <a:custGeom>
            <a:avLst/>
            <a:gdLst>
              <a:gd name="connsiteX0" fmla="*/ 299132 w 11509730"/>
              <a:gd name="connsiteY0" fmla="*/ 0 h 4404825"/>
              <a:gd name="connsiteX1" fmla="*/ 11210598 w 11509730"/>
              <a:gd name="connsiteY1" fmla="*/ 0 h 4404825"/>
              <a:gd name="connsiteX2" fmla="*/ 11509730 w 11509730"/>
              <a:gd name="connsiteY2" fmla="*/ 299132 h 4404825"/>
              <a:gd name="connsiteX3" fmla="*/ 11509730 w 11509730"/>
              <a:gd name="connsiteY3" fmla="*/ 4105693 h 4404825"/>
              <a:gd name="connsiteX4" fmla="*/ 11210598 w 11509730"/>
              <a:gd name="connsiteY4" fmla="*/ 4404825 h 4404825"/>
              <a:gd name="connsiteX5" fmla="*/ 299132 w 11509730"/>
              <a:gd name="connsiteY5" fmla="*/ 4404825 h 4404825"/>
              <a:gd name="connsiteX6" fmla="*/ 0 w 11509730"/>
              <a:gd name="connsiteY6" fmla="*/ 4105693 h 4404825"/>
              <a:gd name="connsiteX7" fmla="*/ 0 w 11509730"/>
              <a:gd name="connsiteY7" fmla="*/ 299132 h 4404825"/>
              <a:gd name="connsiteX8" fmla="*/ 299132 w 11509730"/>
              <a:gd name="connsiteY8" fmla="*/ 0 h 44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4404825">
                <a:moveTo>
                  <a:pt x="299132" y="0"/>
                </a:moveTo>
                <a:lnTo>
                  <a:pt x="11210598" y="0"/>
                </a:lnTo>
                <a:cubicBezTo>
                  <a:pt x="11375804" y="0"/>
                  <a:pt x="11509730" y="133926"/>
                  <a:pt x="11509730" y="299132"/>
                </a:cubicBezTo>
                <a:lnTo>
                  <a:pt x="11509730" y="4105693"/>
                </a:lnTo>
                <a:cubicBezTo>
                  <a:pt x="11509730" y="4270899"/>
                  <a:pt x="11375804" y="4404825"/>
                  <a:pt x="11210598" y="4404825"/>
                </a:cubicBezTo>
                <a:lnTo>
                  <a:pt x="299132" y="4404825"/>
                </a:lnTo>
                <a:cubicBezTo>
                  <a:pt x="133926" y="4404825"/>
                  <a:pt x="0" y="4270899"/>
                  <a:pt x="0" y="4105693"/>
                </a:cubicBezTo>
                <a:lnTo>
                  <a:pt x="0" y="299132"/>
                </a:lnTo>
                <a:cubicBezTo>
                  <a:pt x="0" y="133926"/>
                  <a:pt x="133926" y="0"/>
                  <a:pt x="299132" y="0"/>
                </a:cubicBezTo>
                <a:close/>
              </a:path>
            </a:pathLst>
          </a:custGeom>
          <a:blipFill>
            <a:blip r:embed="rId2"/>
            <a:stretch>
              <a:fillRect/>
            </a:stretch>
          </a:blipFill>
        </p:spPr>
        <p:txBody>
          <a:bodyPr wrap="square">
            <a:noAutofit/>
          </a:bodyPr>
          <a:lstStyle/>
          <a:p>
            <a:r>
              <a:rPr lang="en-US" dirty="0"/>
              <a:t>Click icon to add picture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8749EA3-15DE-451B-A24B-ACC8EA0B6D09}" type="datetime1">
              <a:rPr lang="en-US" smtClean="0"/>
              <a:t>3/19/2026</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51928" y="5111854"/>
            <a:ext cx="6400800" cy="1389888"/>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496444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a:t>Click to edit Master title style</a:t>
            </a:r>
          </a:p>
        </p:txBody>
      </p:sp>
      <p:sp>
        <p:nvSpPr>
          <p:cNvPr id="9" name="Picture Placeholder 8">
            <a:extLst>
              <a:ext uri="{FF2B5EF4-FFF2-40B4-BE49-F238E27FC236}">
                <a16:creationId xmlns:a16="http://schemas.microsoft.com/office/drawing/2014/main" id="{1BCE7E7D-ED4A-B625-6CB8-4D71682F63D4}"/>
              </a:ext>
            </a:extLst>
          </p:cNvPr>
          <p:cNvSpPr>
            <a:spLocks noGrp="1"/>
          </p:cNvSpPr>
          <p:nvPr>
            <p:ph type="pic" sz="quarter" idx="13"/>
          </p:nvPr>
        </p:nvSpPr>
        <p:spPr>
          <a:xfrm>
            <a:off x="339373" y="320042"/>
            <a:ext cx="11509730" cy="3458229"/>
          </a:xfrm>
          <a:custGeom>
            <a:avLst/>
            <a:gdLst>
              <a:gd name="connsiteX0" fmla="*/ 351529 w 11509730"/>
              <a:gd name="connsiteY0" fmla="*/ 0 h 3458229"/>
              <a:gd name="connsiteX1" fmla="*/ 11158201 w 11509730"/>
              <a:gd name="connsiteY1" fmla="*/ 0 h 3458229"/>
              <a:gd name="connsiteX2" fmla="*/ 11509730 w 11509730"/>
              <a:gd name="connsiteY2" fmla="*/ 351529 h 3458229"/>
              <a:gd name="connsiteX3" fmla="*/ 11509730 w 11509730"/>
              <a:gd name="connsiteY3" fmla="*/ 3106700 h 3458229"/>
              <a:gd name="connsiteX4" fmla="*/ 11158201 w 11509730"/>
              <a:gd name="connsiteY4" fmla="*/ 3458229 h 3458229"/>
              <a:gd name="connsiteX5" fmla="*/ 351529 w 11509730"/>
              <a:gd name="connsiteY5" fmla="*/ 3458229 h 3458229"/>
              <a:gd name="connsiteX6" fmla="*/ 0 w 11509730"/>
              <a:gd name="connsiteY6" fmla="*/ 3106700 h 3458229"/>
              <a:gd name="connsiteX7" fmla="*/ 0 w 11509730"/>
              <a:gd name="connsiteY7" fmla="*/ 351529 h 3458229"/>
              <a:gd name="connsiteX8" fmla="*/ 351529 w 11509730"/>
              <a:gd name="connsiteY8" fmla="*/ 0 h 345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3458229">
                <a:moveTo>
                  <a:pt x="351529" y="0"/>
                </a:moveTo>
                <a:lnTo>
                  <a:pt x="11158201" y="0"/>
                </a:lnTo>
                <a:cubicBezTo>
                  <a:pt x="11352345" y="0"/>
                  <a:pt x="11509730" y="157385"/>
                  <a:pt x="11509730" y="351529"/>
                </a:cubicBezTo>
                <a:lnTo>
                  <a:pt x="11509730" y="3106700"/>
                </a:lnTo>
                <a:cubicBezTo>
                  <a:pt x="11509730" y="3300844"/>
                  <a:pt x="11352345" y="3458229"/>
                  <a:pt x="11158201" y="3458229"/>
                </a:cubicBezTo>
                <a:lnTo>
                  <a:pt x="351529" y="3458229"/>
                </a:lnTo>
                <a:cubicBezTo>
                  <a:pt x="157385" y="3458229"/>
                  <a:pt x="0" y="3300844"/>
                  <a:pt x="0" y="3106700"/>
                </a:cubicBezTo>
                <a:lnTo>
                  <a:pt x="0" y="351529"/>
                </a:lnTo>
                <a:cubicBezTo>
                  <a:pt x="0" y="157385"/>
                  <a:pt x="157385" y="0"/>
                  <a:pt x="351529" y="0"/>
                </a:cubicBezTo>
                <a:close/>
              </a:path>
            </a:pathLst>
          </a:custGeom>
          <a:blipFill>
            <a:blip r:embed="rId2"/>
            <a:stretch>
              <a:fillRect/>
            </a:stretch>
          </a:blipFill>
        </p:spPr>
        <p:txBody>
          <a:bodyPr wrap="square">
            <a:noAutofit/>
          </a:bodyPr>
          <a:lstStyle/>
          <a:p>
            <a:r>
              <a:rPr lang="en-US" dirty="0"/>
              <a:t>Click icon to add picture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F1343DB-FCC0-4D52-80F2-173D55390D61}" type="datetime1">
              <a:rPr lang="en-US" smtClean="0"/>
              <a:t>3/19/2026</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2591928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a:t>Click to edit Master title style</a:t>
            </a:r>
          </a:p>
        </p:txBody>
      </p:sp>
      <p:sp>
        <p:nvSpPr>
          <p:cNvPr id="9" name="Picture Placeholder 8">
            <a:extLst>
              <a:ext uri="{FF2B5EF4-FFF2-40B4-BE49-F238E27FC236}">
                <a16:creationId xmlns:a16="http://schemas.microsoft.com/office/drawing/2014/main" id="{86A25225-80A2-7139-2A81-39CA926639FF}"/>
              </a:ext>
            </a:extLst>
          </p:cNvPr>
          <p:cNvSpPr>
            <a:spLocks noGrp="1"/>
          </p:cNvSpPr>
          <p:nvPr>
            <p:ph type="pic" sz="quarter" idx="13"/>
          </p:nvPr>
        </p:nvSpPr>
        <p:spPr>
          <a:xfrm>
            <a:off x="339373" y="3067414"/>
            <a:ext cx="11509730" cy="3458229"/>
          </a:xfrm>
          <a:custGeom>
            <a:avLst/>
            <a:gdLst>
              <a:gd name="connsiteX0" fmla="*/ 351529 w 11509730"/>
              <a:gd name="connsiteY0" fmla="*/ 0 h 3458229"/>
              <a:gd name="connsiteX1" fmla="*/ 11158201 w 11509730"/>
              <a:gd name="connsiteY1" fmla="*/ 0 h 3458229"/>
              <a:gd name="connsiteX2" fmla="*/ 11509730 w 11509730"/>
              <a:gd name="connsiteY2" fmla="*/ 351529 h 3458229"/>
              <a:gd name="connsiteX3" fmla="*/ 11509730 w 11509730"/>
              <a:gd name="connsiteY3" fmla="*/ 3106700 h 3458229"/>
              <a:gd name="connsiteX4" fmla="*/ 11158201 w 11509730"/>
              <a:gd name="connsiteY4" fmla="*/ 3458229 h 3458229"/>
              <a:gd name="connsiteX5" fmla="*/ 351529 w 11509730"/>
              <a:gd name="connsiteY5" fmla="*/ 3458229 h 3458229"/>
              <a:gd name="connsiteX6" fmla="*/ 0 w 11509730"/>
              <a:gd name="connsiteY6" fmla="*/ 3106700 h 3458229"/>
              <a:gd name="connsiteX7" fmla="*/ 0 w 11509730"/>
              <a:gd name="connsiteY7" fmla="*/ 351529 h 3458229"/>
              <a:gd name="connsiteX8" fmla="*/ 351529 w 11509730"/>
              <a:gd name="connsiteY8" fmla="*/ 0 h 345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3458229">
                <a:moveTo>
                  <a:pt x="351529" y="0"/>
                </a:moveTo>
                <a:lnTo>
                  <a:pt x="11158201" y="0"/>
                </a:lnTo>
                <a:cubicBezTo>
                  <a:pt x="11352345" y="0"/>
                  <a:pt x="11509730" y="157385"/>
                  <a:pt x="11509730" y="351529"/>
                </a:cubicBezTo>
                <a:lnTo>
                  <a:pt x="11509730" y="3106700"/>
                </a:lnTo>
                <a:cubicBezTo>
                  <a:pt x="11509730" y="3300844"/>
                  <a:pt x="11352345" y="3458229"/>
                  <a:pt x="11158201" y="3458229"/>
                </a:cubicBezTo>
                <a:lnTo>
                  <a:pt x="351529" y="3458229"/>
                </a:lnTo>
                <a:cubicBezTo>
                  <a:pt x="157385" y="3458229"/>
                  <a:pt x="0" y="3300844"/>
                  <a:pt x="0" y="3106700"/>
                </a:cubicBezTo>
                <a:lnTo>
                  <a:pt x="0" y="351529"/>
                </a:lnTo>
                <a:cubicBezTo>
                  <a:pt x="0" y="157385"/>
                  <a:pt x="157385" y="0"/>
                  <a:pt x="351529" y="0"/>
                </a:cubicBezTo>
                <a:close/>
              </a:path>
            </a:pathLst>
          </a:custGeom>
          <a:blipFill>
            <a:blip r:embed="rId2"/>
            <a:stretch>
              <a:fillRect/>
            </a:stretch>
          </a:blipFill>
        </p:spPr>
        <p:txBody>
          <a:bodyPr wrap="square">
            <a:noAutofit/>
          </a:bodyPr>
          <a:lstStyle/>
          <a:p>
            <a:r>
              <a:rPr lang="en-US" dirty="0"/>
              <a:t>Click icon to add picture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19672"/>
            <a:ext cx="3494314" cy="338328"/>
          </a:xfrm>
        </p:spPr>
        <p:txBody>
          <a:bodyPr/>
          <a:lstStyle/>
          <a:p>
            <a:fld id="{457C7506-9AD1-49AD-BE44-C83E35401EAD}" type="datetime1">
              <a:rPr lang="en-US" smtClean="0"/>
              <a:t>3/19/2026</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6519672"/>
            <a:ext cx="2805405"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6519672"/>
            <a:ext cx="429207" cy="338328"/>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6768102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40080"/>
            <a:ext cx="11155680" cy="970463"/>
          </a:xfrm>
        </p:spPr>
        <p:txBody>
          <a:bodyPr anchor="ctr"/>
          <a:lstStyle/>
          <a:p>
            <a:r>
              <a:rPr lang="en-US"/>
              <a:t>Click to edit Master title style</a:t>
            </a:r>
          </a:p>
        </p:txBody>
      </p:sp>
      <p:sp>
        <p:nvSpPr>
          <p:cNvPr id="10" name="Picture Placeholder 9">
            <a:extLst>
              <a:ext uri="{FF2B5EF4-FFF2-40B4-BE49-F238E27FC236}">
                <a16:creationId xmlns:a16="http://schemas.microsoft.com/office/drawing/2014/main" id="{45F6FDB5-F783-3538-287C-754C11C30975}"/>
              </a:ext>
            </a:extLst>
          </p:cNvPr>
          <p:cNvSpPr>
            <a:spLocks noGrp="1"/>
          </p:cNvSpPr>
          <p:nvPr>
            <p:ph type="pic" sz="quarter" idx="13"/>
          </p:nvPr>
        </p:nvSpPr>
        <p:spPr>
          <a:xfrm>
            <a:off x="429768" y="1828800"/>
            <a:ext cx="6176399" cy="4425696"/>
          </a:xfrm>
          <a:custGeom>
            <a:avLst/>
            <a:gdLst>
              <a:gd name="connsiteX0" fmla="*/ 325421 w 6450717"/>
              <a:gd name="connsiteY0" fmla="*/ 0 h 4425696"/>
              <a:gd name="connsiteX1" fmla="*/ 6125296 w 6450717"/>
              <a:gd name="connsiteY1" fmla="*/ 0 h 4425696"/>
              <a:gd name="connsiteX2" fmla="*/ 6450717 w 6450717"/>
              <a:gd name="connsiteY2" fmla="*/ 325421 h 4425696"/>
              <a:gd name="connsiteX3" fmla="*/ 6450717 w 6450717"/>
              <a:gd name="connsiteY3" fmla="*/ 4100275 h 4425696"/>
              <a:gd name="connsiteX4" fmla="*/ 6125296 w 6450717"/>
              <a:gd name="connsiteY4" fmla="*/ 4425696 h 4425696"/>
              <a:gd name="connsiteX5" fmla="*/ 325421 w 6450717"/>
              <a:gd name="connsiteY5" fmla="*/ 4425696 h 4425696"/>
              <a:gd name="connsiteX6" fmla="*/ 0 w 6450717"/>
              <a:gd name="connsiteY6" fmla="*/ 4100275 h 4425696"/>
              <a:gd name="connsiteX7" fmla="*/ 0 w 6450717"/>
              <a:gd name="connsiteY7" fmla="*/ 325421 h 4425696"/>
              <a:gd name="connsiteX8" fmla="*/ 325421 w 6450717"/>
              <a:gd name="connsiteY8" fmla="*/ 0 h 442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717" h="4425696">
                <a:moveTo>
                  <a:pt x="325421" y="0"/>
                </a:moveTo>
                <a:lnTo>
                  <a:pt x="6125296" y="0"/>
                </a:lnTo>
                <a:cubicBezTo>
                  <a:pt x="6305021" y="0"/>
                  <a:pt x="6450717" y="145696"/>
                  <a:pt x="6450717" y="325421"/>
                </a:cubicBezTo>
                <a:lnTo>
                  <a:pt x="6450717" y="4100275"/>
                </a:lnTo>
                <a:cubicBezTo>
                  <a:pt x="6450717" y="4280000"/>
                  <a:pt x="6305021" y="4425696"/>
                  <a:pt x="6125296" y="4425696"/>
                </a:cubicBezTo>
                <a:lnTo>
                  <a:pt x="325421" y="4425696"/>
                </a:lnTo>
                <a:cubicBezTo>
                  <a:pt x="145696" y="4425696"/>
                  <a:pt x="0" y="4280000"/>
                  <a:pt x="0" y="4100275"/>
                </a:cubicBezTo>
                <a:lnTo>
                  <a:pt x="0" y="325421"/>
                </a:lnTo>
                <a:cubicBezTo>
                  <a:pt x="0" y="145696"/>
                  <a:pt x="145696" y="0"/>
                  <a:pt x="325421" y="0"/>
                </a:cubicBezTo>
                <a:close/>
              </a:path>
            </a:pathLst>
          </a:custGeom>
          <a:blipFill>
            <a:blip r:embed="rId2"/>
            <a:stretch>
              <a:fillRect/>
            </a:stretch>
          </a:blipFill>
        </p:spPr>
        <p:txBody>
          <a:bodyPr wrap="square">
            <a:noAutofit/>
          </a:bodyPr>
          <a:lstStyle/>
          <a:p>
            <a:r>
              <a:rPr lang="en-US" dirty="0"/>
              <a:t>Click icon to add picture</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87768" y="1828800"/>
            <a:ext cx="4297680" cy="4428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F94BF2A-D949-4DFB-9912-9D6234B797F2}"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77976790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US"/>
              <a:t>Click to edit Master title style</a:t>
            </a:r>
          </a:p>
        </p:txBody>
      </p:sp>
      <p:sp>
        <p:nvSpPr>
          <p:cNvPr id="9" name="Picture Placeholder 8">
            <a:extLst>
              <a:ext uri="{FF2B5EF4-FFF2-40B4-BE49-F238E27FC236}">
                <a16:creationId xmlns:a16="http://schemas.microsoft.com/office/drawing/2014/main" id="{F5F2F272-6D18-7E06-3E9A-D10C5C502195}"/>
              </a:ext>
            </a:extLst>
          </p:cNvPr>
          <p:cNvSpPr>
            <a:spLocks noGrp="1"/>
          </p:cNvSpPr>
          <p:nvPr>
            <p:ph type="pic" sz="quarter" idx="13"/>
          </p:nvPr>
        </p:nvSpPr>
        <p:spPr>
          <a:xfrm>
            <a:off x="510075" y="2293496"/>
            <a:ext cx="4775158" cy="4039043"/>
          </a:xfrm>
          <a:custGeom>
            <a:avLst/>
            <a:gdLst>
              <a:gd name="connsiteX0" fmla="*/ 305917 w 4855463"/>
              <a:gd name="connsiteY0" fmla="*/ 0 h 4039043"/>
              <a:gd name="connsiteX1" fmla="*/ 4549547 w 4855463"/>
              <a:gd name="connsiteY1" fmla="*/ 0 h 4039043"/>
              <a:gd name="connsiteX2" fmla="*/ 4849249 w 4855463"/>
              <a:gd name="connsiteY2" fmla="*/ 244264 h 4039043"/>
              <a:gd name="connsiteX3" fmla="*/ 4855463 w 4855463"/>
              <a:gd name="connsiteY3" fmla="*/ 305907 h 4039043"/>
              <a:gd name="connsiteX4" fmla="*/ 4855463 w 4855463"/>
              <a:gd name="connsiteY4" fmla="*/ 3733136 h 4039043"/>
              <a:gd name="connsiteX5" fmla="*/ 4849249 w 4855463"/>
              <a:gd name="connsiteY5" fmla="*/ 3794779 h 4039043"/>
              <a:gd name="connsiteX6" fmla="*/ 4549547 w 4855463"/>
              <a:gd name="connsiteY6" fmla="*/ 4039043 h 4039043"/>
              <a:gd name="connsiteX7" fmla="*/ 305917 w 4855463"/>
              <a:gd name="connsiteY7" fmla="*/ 4039043 h 4039043"/>
              <a:gd name="connsiteX8" fmla="*/ 0 w 4855463"/>
              <a:gd name="connsiteY8" fmla="*/ 3733126 h 4039043"/>
              <a:gd name="connsiteX9" fmla="*/ 0 w 4855463"/>
              <a:gd name="connsiteY9" fmla="*/ 305917 h 4039043"/>
              <a:gd name="connsiteX10" fmla="*/ 305917 w 4855463"/>
              <a:gd name="connsiteY10" fmla="*/ 0 h 4039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55463" h="4039043">
                <a:moveTo>
                  <a:pt x="305917" y="0"/>
                </a:moveTo>
                <a:lnTo>
                  <a:pt x="4549547" y="0"/>
                </a:lnTo>
                <a:cubicBezTo>
                  <a:pt x="4697381" y="0"/>
                  <a:pt x="4820723" y="104863"/>
                  <a:pt x="4849249" y="244264"/>
                </a:cubicBezTo>
                <a:lnTo>
                  <a:pt x="4855463" y="305907"/>
                </a:lnTo>
                <a:lnTo>
                  <a:pt x="4855463" y="3733136"/>
                </a:lnTo>
                <a:lnTo>
                  <a:pt x="4849249" y="3794779"/>
                </a:lnTo>
                <a:cubicBezTo>
                  <a:pt x="4820723" y="3934180"/>
                  <a:pt x="4697381" y="4039043"/>
                  <a:pt x="4549547" y="4039043"/>
                </a:cubicBezTo>
                <a:lnTo>
                  <a:pt x="305917" y="4039043"/>
                </a:lnTo>
                <a:cubicBezTo>
                  <a:pt x="136964" y="4039043"/>
                  <a:pt x="0" y="3902079"/>
                  <a:pt x="0" y="3733126"/>
                </a:cubicBezTo>
                <a:lnTo>
                  <a:pt x="0" y="305917"/>
                </a:lnTo>
                <a:cubicBezTo>
                  <a:pt x="0" y="136964"/>
                  <a:pt x="136964" y="0"/>
                  <a:pt x="305917" y="0"/>
                </a:cubicBezTo>
                <a:close/>
              </a:path>
            </a:pathLst>
          </a:custGeom>
          <a:blipFill>
            <a:blip r:embed="rId2"/>
            <a:stretch>
              <a:fillRect/>
            </a:stretch>
          </a:blipFill>
        </p:spPr>
        <p:txBody>
          <a:bodyPr wrap="square">
            <a:noAutofit/>
          </a:bodyPr>
          <a:lstStyle/>
          <a:p>
            <a:r>
              <a:rPr lang="en-US" dirty="0"/>
              <a:t>Click icon to add picture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563594C-FF61-4FB6-A5E4-597CB7D69CB6}"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146012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50218"/>
            <a:ext cx="3827439" cy="1453896"/>
          </a:xfrm>
        </p:spPr>
        <p:txBody>
          <a:bodyPr anchor="t">
            <a:normAutofit/>
          </a:bodyPr>
          <a:lstStyle>
            <a:lvl1pPr>
              <a:defRPr sz="3200"/>
            </a:lvl1pPr>
          </a:lstStyle>
          <a:p>
            <a:r>
              <a:rPr lang="en-US"/>
              <a:t>Click to edit Master title style</a:t>
            </a:r>
          </a:p>
        </p:txBody>
      </p:sp>
      <p:sp>
        <p:nvSpPr>
          <p:cNvPr id="12" name="Picture Placeholder 11">
            <a:extLst>
              <a:ext uri="{FF2B5EF4-FFF2-40B4-BE49-F238E27FC236}">
                <a16:creationId xmlns:a16="http://schemas.microsoft.com/office/drawing/2014/main" id="{14639E5C-EF58-65A1-C364-F58DE761581C}"/>
              </a:ext>
            </a:extLst>
          </p:cNvPr>
          <p:cNvSpPr>
            <a:spLocks noGrp="1"/>
          </p:cNvSpPr>
          <p:nvPr>
            <p:ph type="pic" sz="quarter" idx="13"/>
          </p:nvPr>
        </p:nvSpPr>
        <p:spPr>
          <a:xfrm>
            <a:off x="510075" y="2293494"/>
            <a:ext cx="3666744" cy="4039044"/>
          </a:xfrm>
          <a:custGeom>
            <a:avLst/>
            <a:gdLst>
              <a:gd name="connsiteX0" fmla="*/ 292716 w 3666744"/>
              <a:gd name="connsiteY0" fmla="*/ 0 h 4039044"/>
              <a:gd name="connsiteX1" fmla="*/ 3374028 w 3666744"/>
              <a:gd name="connsiteY1" fmla="*/ 0 h 4039044"/>
              <a:gd name="connsiteX2" fmla="*/ 3666744 w 3666744"/>
              <a:gd name="connsiteY2" fmla="*/ 292716 h 4039044"/>
              <a:gd name="connsiteX3" fmla="*/ 3666744 w 3666744"/>
              <a:gd name="connsiteY3" fmla="*/ 3746328 h 4039044"/>
              <a:gd name="connsiteX4" fmla="*/ 3374028 w 3666744"/>
              <a:gd name="connsiteY4" fmla="*/ 4039044 h 4039044"/>
              <a:gd name="connsiteX5" fmla="*/ 292716 w 3666744"/>
              <a:gd name="connsiteY5" fmla="*/ 4039044 h 4039044"/>
              <a:gd name="connsiteX6" fmla="*/ 0 w 3666744"/>
              <a:gd name="connsiteY6" fmla="*/ 3746328 h 4039044"/>
              <a:gd name="connsiteX7" fmla="*/ 0 w 3666744"/>
              <a:gd name="connsiteY7" fmla="*/ 292716 h 4039044"/>
              <a:gd name="connsiteX8" fmla="*/ 292716 w 3666744"/>
              <a:gd name="connsiteY8" fmla="*/ 0 h 4039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6744" h="4039044">
                <a:moveTo>
                  <a:pt x="292716" y="0"/>
                </a:moveTo>
                <a:lnTo>
                  <a:pt x="3374028" y="0"/>
                </a:lnTo>
                <a:cubicBezTo>
                  <a:pt x="3535691" y="0"/>
                  <a:pt x="3666744" y="131053"/>
                  <a:pt x="3666744" y="292716"/>
                </a:cubicBezTo>
                <a:lnTo>
                  <a:pt x="3666744" y="3746328"/>
                </a:lnTo>
                <a:cubicBezTo>
                  <a:pt x="3666744" y="3907991"/>
                  <a:pt x="3535691" y="4039044"/>
                  <a:pt x="3374028" y="4039044"/>
                </a:cubicBezTo>
                <a:lnTo>
                  <a:pt x="292716" y="4039044"/>
                </a:lnTo>
                <a:cubicBezTo>
                  <a:pt x="131053" y="4039044"/>
                  <a:pt x="0" y="3907991"/>
                  <a:pt x="0" y="3746328"/>
                </a:cubicBezTo>
                <a:lnTo>
                  <a:pt x="0" y="292716"/>
                </a:lnTo>
                <a:cubicBezTo>
                  <a:pt x="0" y="131053"/>
                  <a:pt x="131053" y="0"/>
                  <a:pt x="292716" y="0"/>
                </a:cubicBezTo>
                <a:close/>
              </a:path>
            </a:pathLst>
          </a:custGeom>
          <a:blipFill>
            <a:blip r:embed="rId2"/>
            <a:stretch>
              <a:fillRect/>
            </a:stretch>
          </a:blipFill>
        </p:spPr>
        <p:txBody>
          <a:bodyPr wrap="square">
            <a:noAutofit/>
          </a:bodyPr>
          <a:lstStyle/>
          <a:p>
            <a:r>
              <a:rPr lang="en-US" dirty="0"/>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8" cy="5788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9D205C6-AA77-4A66-BB27-EE68DDD0D193}"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87380775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Big Number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93776" y="782804"/>
            <a:ext cx="11201400" cy="4206240"/>
          </a:xfrm>
        </p:spPr>
        <p:txBody>
          <a:bodyPr>
            <a:normAutofit/>
          </a:bodyPr>
          <a:lstStyle>
            <a:lvl1pPr algn="ctr">
              <a:defRPr sz="27800">
                <a:solidFill>
                  <a:schemeClr val="tx2">
                    <a:lumMod val="90000"/>
                    <a:lumOff val="10000"/>
                  </a:schemeClr>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64F05DF3-EEC7-45DF-A943-3E12702079E5}" type="datetime1">
              <a:rPr lang="en-US" smtClean="0"/>
              <a:t>3/19/2026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493775" y="4989044"/>
            <a:ext cx="11201399" cy="1225296"/>
          </a:xfrm>
        </p:spPr>
        <p:txBody>
          <a:bodyPr>
            <a:normAutofit/>
          </a:bodyPr>
          <a:lstStyle>
            <a:lvl1pPr marL="0" indent="0" algn="ctr">
              <a:buNone/>
              <a:defRPr sz="2400">
                <a:solidFill>
                  <a:schemeClr val="tx2">
                    <a:lumMod val="90000"/>
                    <a:lumOff val="10000"/>
                  </a:schemeClr>
                </a:solidFill>
              </a:defRPr>
            </a:lvl1pPr>
            <a:lvl2pPr marL="228600" indent="0" algn="ctr">
              <a:buNone/>
              <a:defRPr sz="2000">
                <a:solidFill>
                  <a:schemeClr val="tx2">
                    <a:lumMod val="90000"/>
                    <a:lumOff val="10000"/>
                  </a:schemeClr>
                </a:solidFill>
              </a:defRPr>
            </a:lvl2pPr>
            <a:lvl3pPr marL="457200" indent="0" algn="ctr">
              <a:buNone/>
              <a:defRPr sz="1800">
                <a:solidFill>
                  <a:schemeClr val="tx2">
                    <a:lumMod val="90000"/>
                    <a:lumOff val="10000"/>
                  </a:schemeClr>
                </a:solidFill>
              </a:defRPr>
            </a:lvl3pPr>
            <a:lvl4pPr marL="685800" indent="0" algn="ctr">
              <a:buNone/>
              <a:defRPr sz="1600">
                <a:solidFill>
                  <a:schemeClr val="tx2">
                    <a:lumMod val="90000"/>
                    <a:lumOff val="10000"/>
                  </a:schemeClr>
                </a:solidFill>
              </a:defRPr>
            </a:lvl4pPr>
            <a:lvl5pPr marL="914400" indent="0" algn="ctr">
              <a:buNone/>
              <a:defRPr sz="1400">
                <a:solidFill>
                  <a:schemeClr val="tx2">
                    <a:lumMod val="90000"/>
                    <a:lumOff val="1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57570541"/>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93776" y="782804"/>
            <a:ext cx="11201400" cy="4206240"/>
          </a:xfrm>
        </p:spPr>
        <p:txBody>
          <a:bodyPr>
            <a:normAutofit/>
          </a:bodyPr>
          <a:lstStyle>
            <a:lvl1pPr algn="ctr">
              <a:defRPr sz="27800"/>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4F39EAFF-A363-4554-A2A5-F61FABD0CE04}" type="datetime1">
              <a:rPr lang="en-US" smtClean="0"/>
              <a:t>3/19/2026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493776" y="4989044"/>
            <a:ext cx="11201400" cy="1225296"/>
          </a:xfrm>
        </p:spPr>
        <p:txBody>
          <a:bodyPr>
            <a:normAutofit/>
          </a:bodyPr>
          <a:lstStyle>
            <a:lvl1pPr marL="0" indent="0" algn="ctr">
              <a:buNone/>
              <a:defRPr sz="2800"/>
            </a:lvl1pPr>
            <a:lvl2pPr marL="228600" indent="0" algn="ctr">
              <a:buNone/>
              <a:defRPr sz="2400"/>
            </a:lvl2pPr>
            <a:lvl3pPr marL="457200" indent="0" algn="ctr">
              <a:buNone/>
              <a:defRPr sz="2000"/>
            </a:lvl3pPr>
            <a:lvl4pPr marL="685800" indent="0" algn="ctr">
              <a:buNone/>
              <a:defRPr sz="1800"/>
            </a:lvl4pPr>
            <a:lvl5pPr marL="914400" indent="0" algn="ctr">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98083565"/>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Big Number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29768" y="603504"/>
            <a:ext cx="11201400" cy="4206240"/>
          </a:xfrm>
        </p:spPr>
        <p:txBody>
          <a:bodyPr>
            <a:normAutofit/>
          </a:bodyPr>
          <a:lstStyle>
            <a:lvl1pPr algn="l">
              <a:defRPr sz="27800">
                <a:solidFill>
                  <a:schemeClr val="tx2">
                    <a:lumMod val="90000"/>
                    <a:lumOff val="10000"/>
                  </a:schemeClr>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90F47950-0717-4110-9557-F08D8A545BF8}" type="datetime1">
              <a:rPr lang="en-US" smtClean="0"/>
              <a:t>3/19/2026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429768" y="4809744"/>
            <a:ext cx="5897880" cy="1353312"/>
          </a:xfrm>
        </p:spPr>
        <p:txBody>
          <a:bodyPr>
            <a:normAutofit/>
          </a:bodyPr>
          <a:lstStyle>
            <a:lvl1pPr marL="0" indent="0" algn="l">
              <a:buNone/>
              <a:defRPr sz="2800">
                <a:solidFill>
                  <a:schemeClr val="tx2">
                    <a:lumMod val="90000"/>
                    <a:lumOff val="10000"/>
                  </a:schemeClr>
                </a:solidFill>
              </a:defRPr>
            </a:lvl1pPr>
            <a:lvl2pPr marL="228600" indent="0" algn="l">
              <a:buNone/>
              <a:defRPr sz="2400">
                <a:solidFill>
                  <a:schemeClr val="tx2">
                    <a:lumMod val="90000"/>
                    <a:lumOff val="10000"/>
                  </a:schemeClr>
                </a:solidFill>
              </a:defRPr>
            </a:lvl2pPr>
            <a:lvl3pPr marL="457200" indent="0" algn="l">
              <a:buNone/>
              <a:defRPr sz="2000">
                <a:solidFill>
                  <a:schemeClr val="tx2">
                    <a:lumMod val="90000"/>
                    <a:lumOff val="10000"/>
                  </a:schemeClr>
                </a:solidFill>
              </a:defRPr>
            </a:lvl3pPr>
            <a:lvl4pPr marL="685800" indent="0" algn="l">
              <a:buNone/>
              <a:defRPr sz="1800">
                <a:solidFill>
                  <a:schemeClr val="tx2">
                    <a:lumMod val="90000"/>
                    <a:lumOff val="10000"/>
                  </a:schemeClr>
                </a:solidFill>
              </a:defRPr>
            </a:lvl4pPr>
            <a:lvl5pPr marL="914400" indent="0" algn="l">
              <a:buNone/>
              <a:defRPr sz="1600">
                <a:solidFill>
                  <a:schemeClr val="tx2">
                    <a:lumMod val="90000"/>
                    <a:lumOff val="1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50438903"/>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B911F94A-833D-4D19-8ACB-52DAEF08569A}" type="datetime1">
              <a:rPr lang="en-US" smtClean="0"/>
              <a:t>3/19/2026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0974955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499616" y="1823376"/>
            <a:ext cx="9198864" cy="2875175"/>
          </a:xfrm>
        </p:spPr>
        <p:txBody>
          <a:bodyPr anchor="ctr">
            <a:normAutofit/>
          </a:bodyPr>
          <a:lstStyle>
            <a:lvl1pPr>
              <a:defRPr sz="440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350C3A70-5484-4418-A739-7B973E09E7E8}" type="datetime1">
              <a:rPr lang="en-US" smtClean="0"/>
              <a:t>3/19/2026</a:t>
            </a:fld>
            <a:endParaRPr lang="en-US" dirty="0"/>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499616" y="5276088"/>
            <a:ext cx="9198864" cy="466344"/>
          </a:xfrm>
        </p:spPr>
        <p:txBody>
          <a:bodyPr>
            <a:normAutofit/>
          </a:bodyPr>
          <a:lstStyle>
            <a:lvl1pPr marL="0" indent="0">
              <a:buNone/>
              <a:defRPr sz="2200" b="1">
                <a:solidFill>
                  <a:schemeClr val="tx2">
                    <a:lumMod val="75000"/>
                    <a:lumOff val="25000"/>
                  </a:schemeClr>
                </a:solidFill>
              </a:defRPr>
            </a:lvl1pPr>
            <a:lvl2pPr marL="228600" indent="0">
              <a:buNone/>
              <a:defRPr sz="2000" b="1">
                <a:solidFill>
                  <a:schemeClr val="tx2">
                    <a:lumMod val="75000"/>
                    <a:lumOff val="25000"/>
                  </a:schemeClr>
                </a:solidFill>
              </a:defRPr>
            </a:lvl2pPr>
            <a:lvl3pPr marL="457200" indent="0">
              <a:buNone/>
              <a:defRPr sz="1800" b="1">
                <a:solidFill>
                  <a:schemeClr val="tx2">
                    <a:lumMod val="75000"/>
                    <a:lumOff val="25000"/>
                  </a:schemeClr>
                </a:solidFill>
              </a:defRPr>
            </a:lvl3pPr>
            <a:lvl4pPr marL="685800" indent="0">
              <a:buNone/>
              <a:defRPr sz="1600" b="1">
                <a:solidFill>
                  <a:schemeClr val="tx2">
                    <a:lumMod val="75000"/>
                    <a:lumOff val="25000"/>
                  </a:schemeClr>
                </a:solidFill>
              </a:defRPr>
            </a:lvl4pPr>
            <a:lvl5pPr marL="914400" indent="0">
              <a:buNone/>
              <a:defRPr sz="1400" b="1">
                <a:solidFill>
                  <a:schemeClr val="tx2">
                    <a:lumMod val="75000"/>
                    <a:lumOff val="25000"/>
                  </a:schemeClr>
                </a:solidFill>
              </a:defRPr>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7498051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04A9563B-AAD5-FEB6-A529-82D8BF95E524}"/>
              </a:ext>
            </a:extLst>
          </p:cNvPr>
          <p:cNvSpPr/>
          <p:nvPr userDrawn="1"/>
        </p:nvSpPr>
        <p:spPr>
          <a:xfrm>
            <a:off x="806386" y="760151"/>
            <a:ext cx="10579222" cy="5337698"/>
          </a:xfrm>
          <a:prstGeom prst="roundRect">
            <a:avLst>
              <a:gd name="adj" fmla="val 6093"/>
            </a:avLst>
          </a:pr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655064" y="2092751"/>
            <a:ext cx="8695944" cy="2128102"/>
          </a:xfrm>
        </p:spPr>
        <p:txBody>
          <a:bodyPr anchor="ctr">
            <a:normAutofit/>
          </a:bodyPr>
          <a:lstStyle>
            <a:lvl1pPr>
              <a:lnSpc>
                <a:spcPct val="100000"/>
              </a:lnSpc>
              <a:defRPr sz="380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23A9960C-742D-4508-821A-E36FD033CDBF}" type="datetime1">
              <a:rPr lang="en-US" smtClean="0"/>
              <a:t>3/19/2026</a:t>
            </a:fld>
            <a:endParaRPr lang="en-US" dirty="0"/>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655064" y="5120640"/>
            <a:ext cx="8695944" cy="621792"/>
          </a:xfrm>
        </p:spPr>
        <p:txBody>
          <a:bodyPr vert="horz" lIns="91440" tIns="45720" rIns="91440" bIns="45720" rtlCol="0" anchor="ctr">
            <a:normAutofit/>
          </a:bodyPr>
          <a:lstStyle>
            <a:lvl1pPr marL="0" indent="0">
              <a:buNone/>
              <a:defRPr lang="en-US" b="1" dirty="0"/>
            </a:lvl1pPr>
            <a:lvl2pPr marL="228600" indent="0">
              <a:buNone/>
              <a:defRPr lang="en-US" b="1" dirty="0"/>
            </a:lvl2pPr>
            <a:lvl3pPr marL="457200" indent="0">
              <a:buNone/>
              <a:defRPr lang="en-US" b="1" dirty="0"/>
            </a:lvl3pPr>
            <a:lvl4pPr marL="685800" indent="0">
              <a:buNone/>
              <a:defRPr lang="en-US" b="1" dirty="0"/>
            </a:lvl4pPr>
            <a:lvl5pPr marL="914400" indent="0">
              <a:buNone/>
              <a:defRPr lang="en-US" b="1" dirty="0"/>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6285905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Quot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29768" y="438912"/>
            <a:ext cx="9619488" cy="4526280"/>
          </a:xfrm>
        </p:spPr>
        <p:txBody>
          <a:bodyPr anchor="ctr">
            <a:normAutofit/>
          </a:bodyPr>
          <a:lstStyle>
            <a:lvl1pPr algn="l">
              <a:lnSpc>
                <a:spcPct val="100000"/>
              </a:lnSpc>
              <a:defRPr sz="4800">
                <a:solidFill>
                  <a:schemeClr val="tx1"/>
                </a:solidFill>
              </a:defRPr>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965192"/>
            <a:ext cx="5431536" cy="1289304"/>
          </a:xfrm>
        </p:spPr>
        <p:txBody>
          <a:bodyPr anchor="b">
            <a:normAutofit/>
          </a:bodyPr>
          <a:lstStyle>
            <a:lvl1pPr marL="0" indent="0" algn="l">
              <a:buNone/>
              <a:defRPr sz="1800" b="1">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B7E0D0A5-9A76-413F-B8E0-5A45841D7E46}" type="datetime1">
              <a:rPr lang="en-US" smtClean="0"/>
              <a:t>3/19/2026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24775352"/>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Quot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29768" y="1179576"/>
            <a:ext cx="9317736" cy="3785616"/>
          </a:xfrm>
        </p:spPr>
        <p:txBody>
          <a:bodyPr anchor="b">
            <a:normAutofit/>
          </a:bodyPr>
          <a:lstStyle>
            <a:lvl1pPr algn="l">
              <a:lnSpc>
                <a:spcPct val="100000"/>
              </a:lnSpc>
              <a:defRPr sz="4800">
                <a:solidFill>
                  <a:schemeClr val="tx1"/>
                </a:solidFill>
              </a:defRPr>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965192"/>
            <a:ext cx="5431536" cy="1289304"/>
          </a:xfrm>
        </p:spPr>
        <p:txBody>
          <a:bodyPr anchor="ctr">
            <a:normAutofit/>
          </a:bodyPr>
          <a:lstStyle>
            <a:lvl1pPr marL="0" indent="0" algn="l">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D0AF003-CBE1-47D7-BB91-14D8E3A57039}" type="datetime1">
              <a:rPr lang="en-US" smtClean="0"/>
              <a:t>3/19/2026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0740455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294248"/>
            <a:ext cx="11164825" cy="958480"/>
          </a:xfrm>
        </p:spPr>
        <p:txBody>
          <a:bodyPr/>
          <a:lstStyle/>
          <a:p>
            <a:r>
              <a:rPr lang="en-US"/>
              <a:t>Click to edit Master title style</a:t>
            </a:r>
          </a:p>
        </p:txBody>
      </p:sp>
      <p:sp>
        <p:nvSpPr>
          <p:cNvPr id="9" name="Text Placeholder 8">
            <a:extLst>
              <a:ext uri="{FF2B5EF4-FFF2-40B4-BE49-F238E27FC236}">
                <a16:creationId xmlns:a16="http://schemas.microsoft.com/office/drawing/2014/main" id="{DA7BFCD9-16A4-5745-7BB3-7836095FF16B}"/>
              </a:ext>
            </a:extLst>
          </p:cNvPr>
          <p:cNvSpPr>
            <a:spLocks noGrp="1"/>
          </p:cNvSpPr>
          <p:nvPr>
            <p:ph type="body" sz="quarter" idx="13"/>
          </p:nvPr>
        </p:nvSpPr>
        <p:spPr>
          <a:xfrm>
            <a:off x="430213" y="2020825"/>
            <a:ext cx="5211762"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F30EDC57-7D17-D4C8-5C60-A44A480EA997}"/>
              </a:ext>
            </a:extLst>
          </p:cNvPr>
          <p:cNvSpPr>
            <a:spLocks noGrp="1"/>
          </p:cNvSpPr>
          <p:nvPr>
            <p:ph type="body" sz="quarter" idx="14"/>
          </p:nvPr>
        </p:nvSpPr>
        <p:spPr>
          <a:xfrm>
            <a:off x="6381750" y="2020824"/>
            <a:ext cx="521335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8FEEC48-96C8-40C8-BC32-68BFC261013A}"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57708349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7B5BB1DC-4DAA-D220-25A9-5752C158FDD3}"/>
              </a:ext>
            </a:extLst>
          </p:cNvPr>
          <p:cNvSpPr>
            <a:spLocks noGrp="1"/>
          </p:cNvSpPr>
          <p:nvPr>
            <p:ph type="body" sz="quarter" idx="13"/>
          </p:nvPr>
        </p:nvSpPr>
        <p:spPr>
          <a:xfrm>
            <a:off x="430213" y="2020888"/>
            <a:ext cx="5211762"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BAB67A04-5E8D-18C5-D47A-A5B5CFE568A1}"/>
              </a:ext>
            </a:extLst>
          </p:cNvPr>
          <p:cNvSpPr>
            <a:spLocks noGrp="1"/>
          </p:cNvSpPr>
          <p:nvPr>
            <p:ph type="body" sz="quarter" idx="14"/>
          </p:nvPr>
        </p:nvSpPr>
        <p:spPr>
          <a:xfrm>
            <a:off x="6381750" y="2020888"/>
            <a:ext cx="521335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E7079F91-8FDB-4AB3-84FB-6B8E68AF702B}" type="datetime1">
              <a:rPr lang="en-US" smtClean="0"/>
              <a:t>3/19/2026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3825818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0061D436-D43A-4662-BADB-33E2F793B997}" type="datetime1">
              <a:rPr lang="en-US" smtClean="0"/>
              <a:t>3/19/2026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6496913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21DC9DBE-31FF-4D71-B719-92EBAC3193CE}" type="datetime1">
              <a:rPr lang="en-US" smtClean="0"/>
              <a:t>3/19/2026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02917458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29768" y="553616"/>
            <a:ext cx="3595634" cy="1757505"/>
          </a:xfrm>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29769"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5" y="553616"/>
            <a:ext cx="6466741" cy="5752566"/>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62F576B-5432-44C5-AE72-B8C78722FE99}" type="datetime1">
              <a:rPr lang="en-US" smtClean="0"/>
              <a:t>3/19/2026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9659907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713996" cy="2212313"/>
          </a:xfrm>
        </p:spPr>
        <p:txBody>
          <a:bodyPr anchor="t">
            <a:normAutofit/>
          </a:bodyPr>
          <a:lstStyle>
            <a:lvl1pPr>
              <a:defRPr sz="32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2">
            <a:extLst>
              <a:ext uri="{FF2B5EF4-FFF2-40B4-BE49-F238E27FC236}">
                <a16:creationId xmlns:a16="http://schemas.microsoft.com/office/drawing/2014/main" id="{ADACA751-BBB2-3E33-EA6C-54B4A7F6842B}"/>
              </a:ext>
            </a:extLst>
          </p:cNvPr>
          <p:cNvSpPr>
            <a:spLocks noGrp="1"/>
          </p:cNvSpPr>
          <p:nvPr>
            <p:ph type="pic" idx="1"/>
          </p:nvPr>
        </p:nvSpPr>
        <p:spPr>
          <a:xfrm>
            <a:off x="5063319" y="342901"/>
            <a:ext cx="6785782" cy="6172198"/>
          </a:xfrm>
          <a:custGeom>
            <a:avLst/>
            <a:gdLst>
              <a:gd name="connsiteX0" fmla="*/ 264355 w 6785782"/>
              <a:gd name="connsiteY0" fmla="*/ 0 h 6172198"/>
              <a:gd name="connsiteX1" fmla="*/ 6521427 w 6785782"/>
              <a:gd name="connsiteY1" fmla="*/ 0 h 6172198"/>
              <a:gd name="connsiteX2" fmla="*/ 6785782 w 6785782"/>
              <a:gd name="connsiteY2" fmla="*/ 264355 h 6172198"/>
              <a:gd name="connsiteX3" fmla="*/ 6785782 w 6785782"/>
              <a:gd name="connsiteY3" fmla="*/ 5907843 h 6172198"/>
              <a:gd name="connsiteX4" fmla="*/ 6521427 w 6785782"/>
              <a:gd name="connsiteY4" fmla="*/ 6172198 h 6172198"/>
              <a:gd name="connsiteX5" fmla="*/ 264355 w 6785782"/>
              <a:gd name="connsiteY5" fmla="*/ 6172198 h 6172198"/>
              <a:gd name="connsiteX6" fmla="*/ 0 w 6785782"/>
              <a:gd name="connsiteY6" fmla="*/ 5907843 h 6172198"/>
              <a:gd name="connsiteX7" fmla="*/ 0 w 6785782"/>
              <a:gd name="connsiteY7" fmla="*/ 264355 h 6172198"/>
              <a:gd name="connsiteX8" fmla="*/ 264355 w 6785782"/>
              <a:gd name="connsiteY8" fmla="*/ 0 h 6172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85782" h="6172198">
                <a:moveTo>
                  <a:pt x="264355" y="0"/>
                </a:moveTo>
                <a:lnTo>
                  <a:pt x="6521427" y="0"/>
                </a:lnTo>
                <a:cubicBezTo>
                  <a:pt x="6667426" y="0"/>
                  <a:pt x="6785782" y="118356"/>
                  <a:pt x="6785782" y="264355"/>
                </a:cubicBezTo>
                <a:lnTo>
                  <a:pt x="6785782" y="5907843"/>
                </a:lnTo>
                <a:cubicBezTo>
                  <a:pt x="6785782" y="6053842"/>
                  <a:pt x="6667426" y="6172198"/>
                  <a:pt x="6521427" y="6172198"/>
                </a:cubicBezTo>
                <a:lnTo>
                  <a:pt x="264355" y="6172198"/>
                </a:lnTo>
                <a:cubicBezTo>
                  <a:pt x="118356" y="6172198"/>
                  <a:pt x="0" y="6053842"/>
                  <a:pt x="0" y="5907843"/>
                </a:cubicBezTo>
                <a:lnTo>
                  <a:pt x="0" y="264355"/>
                </a:lnTo>
                <a:cubicBezTo>
                  <a:pt x="0" y="118356"/>
                  <a:pt x="118356" y="0"/>
                  <a:pt x="264355" y="0"/>
                </a:cubicBezTo>
                <a:close/>
              </a:path>
            </a:pathLst>
          </a:custGeom>
          <a:blipFill>
            <a:blip r:embed="rId2"/>
            <a:stretch>
              <a:fillRect/>
            </a:stretch>
          </a:blipFill>
        </p:spPr>
        <p:txBody>
          <a:bodyPr wrap="square">
            <a:no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4366CE1-0051-42BD-BBD3-CB4EC65FC51D}" type="datetime1">
              <a:rPr lang="en-US" smtClean="0"/>
              <a:t>3/19/2026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76902161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Autofit/>
          </a:bodyPr>
          <a:lstStyle>
            <a:lvl1pPr>
              <a:defRPr sz="80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D404B75-5BA7-423E-A6AE-B3781CB72AA9}" type="datetime1">
              <a:rPr lang="en-US" smtClean="0"/>
              <a:t>3/19/2026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75662841"/>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7370064" cy="1842020"/>
          </a:xfrm>
        </p:spPr>
        <p:txBody>
          <a:bodyPr anchor="b">
            <a:normAutofit/>
          </a:bodyPr>
          <a:lstStyle>
            <a:lvl1pPr>
              <a:defRPr sz="60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7370064" cy="223113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AFC1F7B-2472-4057-932A-A13696216B5F}" type="datetime1">
              <a:rPr lang="en-US" smtClean="0"/>
              <a:t>3/19/2026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73970110"/>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9768" y="283464"/>
            <a:ext cx="10652760" cy="96926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768" y="1380744"/>
            <a:ext cx="10652760" cy="490118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29768" y="6519672"/>
            <a:ext cx="2843784" cy="338328"/>
          </a:xfrm>
          <a:prstGeom prst="rect">
            <a:avLst/>
          </a:prstGeom>
        </p:spPr>
        <p:txBody>
          <a:bodyPr vert="horz" lIns="91440" tIns="45720" rIns="91440" bIns="45720" rtlCol="0" anchor="ctr"/>
          <a:lstStyle>
            <a:lvl1pPr algn="l">
              <a:defRPr sz="800">
                <a:solidFill>
                  <a:schemeClr val="tx1"/>
                </a:solidFill>
              </a:defRPr>
            </a:lvl1pPr>
          </a:lstStyle>
          <a:p>
            <a:fld id="{8A7B9ABC-2BDA-432C-8D53-84813DB6E36F}" type="datetime1">
              <a:rPr lang="en-US" smtClean="0"/>
              <a:t>3/19/2026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60536" y="6519672"/>
            <a:ext cx="2642616" cy="338328"/>
          </a:xfrm>
          <a:prstGeom prst="rect">
            <a:avLst/>
          </a:prstGeom>
        </p:spPr>
        <p:txBody>
          <a:bodyPr vert="horz" lIns="91440" tIns="45720" rIns="91440" bIns="45720" rtlCol="0" anchor="ctr"/>
          <a:lstStyle>
            <a:lvl1pPr algn="r">
              <a:defRPr sz="80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75720" y="6519672"/>
            <a:ext cx="457200" cy="338328"/>
          </a:xfrm>
          <a:prstGeom prst="rect">
            <a:avLst/>
          </a:prstGeom>
        </p:spPr>
        <p:txBody>
          <a:bodyPr vert="horz" lIns="91440" tIns="45720" rIns="91440" bIns="45720" rtlCol="0" anchor="ctr"/>
          <a:lstStyle>
            <a:lvl1pPr algn="r">
              <a:defRPr sz="800">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740288441"/>
      </p:ext>
    </p:extLst>
  </p:cSld>
  <p:clrMap bg1="lt1" tx1="dk1" bg2="lt2" tx2="dk2" accent1="accent1" accent2="accent2" accent3="accent3" accent4="accent4" accent5="accent5" accent6="accent6" hlink="hlink" folHlink="folHlink"/>
  <p:sldLayoutIdLst>
    <p:sldLayoutId id="2147483677" r:id="rId1"/>
    <p:sldLayoutId id="2147483715" r:id="rId2"/>
    <p:sldLayoutId id="2147483676" r:id="rId3"/>
    <p:sldLayoutId id="2147483712" r:id="rId4"/>
    <p:sldLayoutId id="2147483698" r:id="rId5"/>
    <p:sldLayoutId id="2147483734" r:id="rId6"/>
    <p:sldLayoutId id="2147483736" r:id="rId7"/>
    <p:sldLayoutId id="2147483729" r:id="rId8"/>
    <p:sldLayoutId id="2147483783" r:id="rId9"/>
    <p:sldLayoutId id="2147483716" r:id="rId10"/>
    <p:sldLayoutId id="2147483782" r:id="rId11"/>
    <p:sldLayoutId id="2147483713" r:id="rId12"/>
    <p:sldLayoutId id="2147483732" r:id="rId13"/>
    <p:sldLayoutId id="2147483662" r:id="rId14"/>
    <p:sldLayoutId id="2147483679" r:id="rId15"/>
    <p:sldLayoutId id="2147483680" r:id="rId16"/>
    <p:sldLayoutId id="2147483681" r:id="rId17"/>
    <p:sldLayoutId id="2147483778" r:id="rId18"/>
    <p:sldLayoutId id="2147483777" r:id="rId19"/>
    <p:sldLayoutId id="2147483689" r:id="rId20"/>
    <p:sldLayoutId id="2147483690" r:id="rId21"/>
    <p:sldLayoutId id="2147483707" r:id="rId22"/>
    <p:sldLayoutId id="2147483708" r:id="rId23"/>
    <p:sldLayoutId id="2147483692" r:id="rId24"/>
    <p:sldLayoutId id="2147483691" r:id="rId25"/>
    <p:sldLayoutId id="2147483743" r:id="rId26"/>
    <p:sldLayoutId id="2147483744" r:id="rId27"/>
    <p:sldLayoutId id="2147483694" r:id="rId28"/>
    <p:sldLayoutId id="2147483770" r:id="rId29"/>
    <p:sldLayoutId id="2147483769" r:id="rId30"/>
    <p:sldLayoutId id="2147483771" r:id="rId31"/>
    <p:sldLayoutId id="2147483693" r:id="rId32"/>
    <p:sldLayoutId id="2147483711" r:id="rId33"/>
    <p:sldLayoutId id="2147483672" r:id="rId34"/>
    <p:sldLayoutId id="2147483673" r:id="rId35"/>
    <p:sldLayoutId id="2147483696" r:id="rId36"/>
    <p:sldLayoutId id="2147483780" r:id="rId37"/>
    <p:sldLayoutId id="2147483740" r:id="rId38"/>
    <p:sldLayoutId id="2147483779" r:id="rId39"/>
    <p:sldLayoutId id="2147483776" r:id="rId40"/>
    <p:sldLayoutId id="2147483757" r:id="rId41"/>
    <p:sldLayoutId id="2147483762" r:id="rId42"/>
    <p:sldLayoutId id="2147483764" r:id="rId43"/>
    <p:sldLayoutId id="2147483767" r:id="rId44"/>
    <p:sldLayoutId id="2147483664" r:id="rId45"/>
    <p:sldLayoutId id="2147483665" r:id="rId46"/>
    <p:sldLayoutId id="2147483666" r:id="rId47"/>
    <p:sldLayoutId id="2147483667" r:id="rId48"/>
    <p:sldLayoutId id="2147483668" r:id="rId49"/>
    <p:sldLayoutId id="2147483669" r:id="rId50"/>
    <p:sldLayoutId id="2147483685" r:id="rId51"/>
    <p:sldLayoutId id="2147483730" r:id="rId52"/>
  </p:sldLayoutIdLst>
  <p:hf sldNum="0" hdr="0" ftr="0" dt="0"/>
  <p:txStyles>
    <p:titleStyle>
      <a:lvl1pPr algn="l" defTabSz="914400" rtl="0" eaLnBrk="1" latinLnBrk="0" hangingPunct="1">
        <a:lnSpc>
          <a:spcPct val="90000"/>
        </a:lnSpc>
        <a:spcBef>
          <a:spcPct val="0"/>
        </a:spcBef>
        <a:buNone/>
        <a:defRPr sz="3200" b="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3.jpg"/><Relationship Id="rId3" Type="http://schemas.openxmlformats.org/officeDocument/2006/relationships/slideLayout" Target="../slideLayouts/slideLayout11.xml"/><Relationship Id="rId7" Type="http://schemas.openxmlformats.org/officeDocument/2006/relationships/hyperlink" Target="https://creativecommons.org/licenses/by/3.0/" TargetMode="Externa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hyperlink" Target="https://www.healthgrad.com/topics/jobs-careers-healthcare/" TargetMode="External"/><Relationship Id="rId5" Type="http://schemas.openxmlformats.org/officeDocument/2006/relationships/image" Target="../media/image2.jpg"/><Relationship Id="rId10" Type="http://schemas.openxmlformats.org/officeDocument/2006/relationships/image" Target="../media/image4.png"/><Relationship Id="rId4" Type="http://schemas.openxmlformats.org/officeDocument/2006/relationships/notesSlide" Target="../notesSlides/notesSlide1.xml"/><Relationship Id="rId9" Type="http://schemas.openxmlformats.org/officeDocument/2006/relationships/hyperlink" Target="https://www.flickr.com/photos/68716695@N06/29095571713" TargetMode="Externa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5.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1.xml"/><Relationship Id="rId7" Type="http://schemas.openxmlformats.org/officeDocument/2006/relationships/image" Target="../media/image7.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hyperlink" Target="https://pxhere.com/zh/photo/924261" TargetMode="External"/><Relationship Id="rId5" Type="http://schemas.openxmlformats.org/officeDocument/2006/relationships/image" Target="../media/image6.jp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7.png"/><Relationship Id="rId5" Type="http://schemas.openxmlformats.org/officeDocument/2006/relationships/hyperlink" Target="https://www.picpedia.org/medical/d/diabetes.html" TargetMode="External"/><Relationship Id="rId4" Type="http://schemas.openxmlformats.org/officeDocument/2006/relationships/image" Target="../media/image8.jp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7.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www.frontiersin.org/journals/physiology/articles/10.3389/fphys.2022.807632/full" TargetMode="External"/><Relationship Id="rId5" Type="http://schemas.openxmlformats.org/officeDocument/2006/relationships/image" Target="../media/image9.jp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7.png"/><Relationship Id="rId5" Type="http://schemas.openxmlformats.org/officeDocument/2006/relationships/hyperlink" Target="https://www.cato.org/regulation/winter-2023-2024/synthetic-insulin-bureaucratic-mindset" TargetMode="External"/><Relationship Id="rId4" Type="http://schemas.openxmlformats.org/officeDocument/2006/relationships/image" Target="../media/image10.jp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4.png"/><Relationship Id="rId5" Type="http://schemas.openxmlformats.org/officeDocument/2006/relationships/hyperlink" Target="https://wtcs.pressbooks.pub/nursingskills/chapter/18-5-administering-subcutaneous-medication/mixing-insulin/" TargetMode="Externa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7.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hyperlink" Target="https://www.frontiersin.org/articles/10.3389/fendo.2020.583016/full" TargetMode="External"/><Relationship Id="rId5" Type="http://schemas.openxmlformats.org/officeDocument/2006/relationships/image" Target="../media/image12.jp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7.png"/><Relationship Id="rId5" Type="http://schemas.openxmlformats.org/officeDocument/2006/relationships/hyperlink" Target="https://researchoutreach.org/articles/timely-insulin-therapy-treat-type-2-diabetes/" TargetMode="Externa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51.xml"/><Relationship Id="rId7" Type="http://schemas.openxmlformats.org/officeDocument/2006/relationships/image" Target="../media/image7.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yourhealthforever.blogspot.com/2011/10/hypoglycemia-low-blood-sugar-sign.html" TargetMode="External"/><Relationship Id="rId5" Type="http://schemas.openxmlformats.org/officeDocument/2006/relationships/image" Target="../media/image14.jpg"/><Relationship Id="rId4"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7.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www.frontiersin.org/articles/10.3389/fnut.2023.1213223/full" TargetMode="External"/><Relationship Id="rId5" Type="http://schemas.openxmlformats.org/officeDocument/2006/relationships/image" Target="../media/image15.jpg"/><Relationship Id="rId4"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5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8" Type="http://schemas.openxmlformats.org/officeDocument/2006/relationships/hyperlink" Target="https://diabetes.org.uk/about-diabetes/looking-after-diabetes/treatments/insulin/what-is-insulin" TargetMode="External"/><Relationship Id="rId3" Type="http://schemas.openxmlformats.org/officeDocument/2006/relationships/slideLayout" Target="../slideLayouts/slideLayout40.xml"/><Relationship Id="rId7" Type="http://schemas.openxmlformats.org/officeDocument/2006/relationships/hyperlink" Target="https://www.diabetes.org.uk/about-diabetes/type-2-diabetes" TargetMode="External"/><Relationship Id="rId12" Type="http://schemas.openxmlformats.org/officeDocument/2006/relationships/image" Target="../media/image7.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doi.org/10.2337/db09-9028" TargetMode="External"/><Relationship Id="rId11" Type="http://schemas.openxmlformats.org/officeDocument/2006/relationships/hyperlink" Target="https://doi.org/10.1007/s00125-020-05235-z" TargetMode="External"/><Relationship Id="rId5" Type="http://schemas.openxmlformats.org/officeDocument/2006/relationships/hyperlink" Target="https://doi.org/10.3390/diabetology7030045" TargetMode="External"/><Relationship Id="rId10" Type="http://schemas.openxmlformats.org/officeDocument/2006/relationships/hyperlink" Target="https://www.diabetesjournals.org/content/early/2024/lima-priz-framework" TargetMode="External"/><Relationship Id="rId4" Type="http://schemas.openxmlformats.org/officeDocument/2006/relationships/notesSlide" Target="../notesSlides/notesSlide9.xml"/><Relationship Id="rId9" Type="http://schemas.openxmlformats.org/officeDocument/2006/relationships/hyperlink" Target="https://intechopen.com/chapters/74163" TargetMode="Externa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7.png"/><Relationship Id="rId5" Type="http://schemas.openxmlformats.org/officeDocument/2006/relationships/hyperlink" Target="https://commons.wikimedia.org/" TargetMode="External"/><Relationship Id="rId4" Type="http://schemas.openxmlformats.org/officeDocument/2006/relationships/hyperlink" Target="https://www.diabetes.co.uk/insulin/diabetes-and-insulin-delivery-devic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8E99EF-994E-2448-D260-6957DB076C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D7EC32-F483-9CB8-A03D-3BDD45298ED1}"/>
              </a:ext>
            </a:extLst>
          </p:cNvPr>
          <p:cNvSpPr>
            <a:spLocks noGrp="1"/>
          </p:cNvSpPr>
          <p:nvPr>
            <p:ph type="title"/>
          </p:nvPr>
        </p:nvSpPr>
        <p:spPr>
          <a:xfrm>
            <a:off x="6273248" y="76200"/>
            <a:ext cx="5425970" cy="2007704"/>
          </a:xfrm>
        </p:spPr>
        <p:txBody>
          <a:bodyPr>
            <a:normAutofit fontScale="90000"/>
          </a:bodyPr>
          <a:lstStyle/>
          <a:p>
            <a:pPr algn="ctr">
              <a:lnSpc>
                <a:spcPct val="100000"/>
              </a:lnSpc>
            </a:pPr>
            <a:r>
              <a:rPr lang="en-GB" sz="2700" b="1" dirty="0">
                <a:latin typeface="Arial" panose="020B0604020202020204" pitchFamily="34" charset="0"/>
                <a:cs typeface="Arial" panose="020B0604020202020204" pitchFamily="34" charset="0"/>
              </a:rPr>
              <a:t>The University of Wales Trinity Saint David (Brim)</a:t>
            </a:r>
            <a:br>
              <a:rPr lang="en-GB" sz="2700" b="1" dirty="0">
                <a:latin typeface="Arial" panose="020B0604020202020204" pitchFamily="34" charset="0"/>
                <a:cs typeface="Arial" panose="020B0604020202020204" pitchFamily="34" charset="0"/>
              </a:rPr>
            </a:br>
            <a:br>
              <a:rPr lang="en-GB" sz="27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BSc Health and Social Care </a:t>
            </a: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Introduction to Psychology</a:t>
            </a:r>
            <a:br>
              <a:rPr lang="en-GB" dirty="0">
                <a:latin typeface="Arial" panose="020B0604020202020204" pitchFamily="34" charset="0"/>
                <a:cs typeface="Arial" panose="020B0604020202020204" pitchFamily="34" charset="0"/>
              </a:rPr>
            </a:br>
            <a:endParaRPr lang="en-US" sz="2700"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0FC375E5-CCC8-A819-72F8-DE6E01420C03}"/>
              </a:ext>
            </a:extLst>
          </p:cNvPr>
          <p:cNvSpPr>
            <a:spLocks noGrp="1"/>
          </p:cNvSpPr>
          <p:nvPr>
            <p:ph sz="quarter" idx="13"/>
          </p:nvPr>
        </p:nvSpPr>
        <p:spPr>
          <a:xfrm>
            <a:off x="6241774" y="1636275"/>
            <a:ext cx="5816876" cy="4849943"/>
          </a:xfrm>
        </p:spPr>
        <p:txBody>
          <a:bodyPr>
            <a:normAutofit fontScale="25000" lnSpcReduction="20000"/>
          </a:bodyPr>
          <a:lstStyle/>
          <a:p>
            <a:pPr marL="457200" lvl="2" indent="0">
              <a:buNone/>
            </a:pPr>
            <a:endParaRPr lang="en-GB" sz="1800" b="1" dirty="0">
              <a:latin typeface="+mj-lt"/>
            </a:endParaRPr>
          </a:p>
          <a:p>
            <a:pPr marL="0" indent="0">
              <a:lnSpc>
                <a:spcPct val="150000"/>
              </a:lnSpc>
              <a:buNone/>
            </a:pPr>
            <a:r>
              <a:rPr lang="en-GB" sz="8000" b="1" dirty="0">
                <a:latin typeface="Arial" panose="020B0604020202020204" pitchFamily="34" charset="0"/>
                <a:cs typeface="Arial" panose="020B0604020202020204" pitchFamily="34" charset="0"/>
              </a:rPr>
              <a:t>Student Name:</a:t>
            </a:r>
            <a:r>
              <a:rPr lang="en-GB" sz="8000" dirty="0">
                <a:latin typeface="Arial" panose="020B0604020202020204" pitchFamily="34" charset="0"/>
                <a:cs typeface="Arial" panose="020B0604020202020204" pitchFamily="34" charset="0"/>
              </a:rPr>
              <a:t> </a:t>
            </a:r>
            <a:r>
              <a:rPr lang="en-GB" sz="8000" b="1" dirty="0">
                <a:latin typeface="Arial" panose="020B0604020202020204" pitchFamily="34" charset="0"/>
                <a:cs typeface="Arial" panose="020B0604020202020204" pitchFamily="34" charset="0"/>
              </a:rPr>
              <a:t>Ann Marie Ogilvie</a:t>
            </a:r>
          </a:p>
          <a:p>
            <a:pPr marL="0" indent="0">
              <a:lnSpc>
                <a:spcPct val="150000"/>
              </a:lnSpc>
              <a:buNone/>
            </a:pPr>
            <a:r>
              <a:rPr lang="en-GB" sz="8000" b="1" dirty="0">
                <a:latin typeface="Arial" panose="020B0604020202020204" pitchFamily="34" charset="0"/>
                <a:cs typeface="Arial" panose="020B0604020202020204" pitchFamily="34" charset="0"/>
              </a:rPr>
              <a:t>Student Number: 2419544</a:t>
            </a:r>
            <a:endParaRPr lang="en-GB" sz="8000" dirty="0">
              <a:latin typeface="Arial" panose="020B0604020202020204" pitchFamily="34" charset="0"/>
              <a:cs typeface="Arial" panose="020B0604020202020204" pitchFamily="34" charset="0"/>
            </a:endParaRPr>
          </a:p>
          <a:p>
            <a:pPr marL="0" indent="0">
              <a:lnSpc>
                <a:spcPct val="150000"/>
              </a:lnSpc>
              <a:buNone/>
            </a:pPr>
            <a:r>
              <a:rPr lang="en-GB" sz="8000" b="1" dirty="0">
                <a:latin typeface="Arial" panose="020B0604020202020204" pitchFamily="34" charset="0"/>
                <a:cs typeface="Arial" panose="020B0604020202020204" pitchFamily="34" charset="0"/>
              </a:rPr>
              <a:t>Lecturer: Robert Nartowski</a:t>
            </a:r>
            <a:endParaRPr lang="en-GB" sz="8000" dirty="0">
              <a:latin typeface="Arial" panose="020B0604020202020204" pitchFamily="34" charset="0"/>
              <a:cs typeface="Arial" panose="020B0604020202020204" pitchFamily="34" charset="0"/>
            </a:endParaRPr>
          </a:p>
          <a:p>
            <a:pPr marL="0" indent="0">
              <a:lnSpc>
                <a:spcPct val="150000"/>
              </a:lnSpc>
              <a:buNone/>
            </a:pPr>
            <a:r>
              <a:rPr lang="en-GB" sz="8000" b="1" dirty="0">
                <a:latin typeface="Arial" panose="020B0604020202020204" pitchFamily="34" charset="0"/>
                <a:cs typeface="Arial" panose="020B0604020202020204" pitchFamily="34" charset="0"/>
              </a:rPr>
              <a:t>Module Code: BMHP5023</a:t>
            </a:r>
            <a:endParaRPr lang="en-GB" sz="8000" dirty="0">
              <a:latin typeface="Arial" panose="020B0604020202020204" pitchFamily="34" charset="0"/>
              <a:cs typeface="Arial" panose="020B0604020202020204" pitchFamily="34" charset="0"/>
            </a:endParaRPr>
          </a:p>
          <a:p>
            <a:pPr marL="0" indent="0">
              <a:lnSpc>
                <a:spcPct val="150000"/>
              </a:lnSpc>
              <a:buNone/>
            </a:pPr>
            <a:r>
              <a:rPr lang="en-GB" sz="8000" b="1" dirty="0">
                <a:latin typeface="Arial" panose="020B0604020202020204" pitchFamily="34" charset="0"/>
                <a:cs typeface="Arial" panose="020B0604020202020204" pitchFamily="34" charset="0"/>
              </a:rPr>
              <a:t>Portfolio – Component Two: Management of Type 2 Diabetes: A Case Study of Mr. M (Fictional Patient Profile)</a:t>
            </a:r>
            <a:endParaRPr lang="en-GB" sz="8000" dirty="0">
              <a:latin typeface="Arial" panose="020B0604020202020204" pitchFamily="34" charset="0"/>
              <a:cs typeface="Arial" panose="020B0604020202020204" pitchFamily="34" charset="0"/>
            </a:endParaRPr>
          </a:p>
          <a:p>
            <a:pPr marL="0" indent="0">
              <a:lnSpc>
                <a:spcPct val="150000"/>
              </a:lnSpc>
              <a:buNone/>
            </a:pPr>
            <a:r>
              <a:rPr lang="en-GB" sz="8000" b="1" dirty="0">
                <a:latin typeface="Arial" panose="020B0604020202020204" pitchFamily="34" charset="0"/>
                <a:cs typeface="Arial" panose="020B0604020202020204" pitchFamily="34" charset="0"/>
              </a:rPr>
              <a:t>Submission Date: 23 March 2026</a:t>
            </a:r>
          </a:p>
          <a:p>
            <a:pPr marL="0" indent="0">
              <a:lnSpc>
                <a:spcPct val="150000"/>
              </a:lnSpc>
              <a:buNone/>
            </a:pPr>
            <a:r>
              <a:rPr lang="en-GB" sz="3600" b="1" dirty="0">
                <a:latin typeface="Arial" panose="020B0604020202020204" pitchFamily="34" charset="0"/>
                <a:cs typeface="Arial" panose="020B0604020202020204" pitchFamily="34" charset="0"/>
              </a:rPr>
              <a:t>                                                                                            </a:t>
            </a:r>
          </a:p>
          <a:p>
            <a:pPr marL="0" indent="0">
              <a:lnSpc>
                <a:spcPct val="150000"/>
              </a:lnSpc>
              <a:buNone/>
            </a:pPr>
            <a:endParaRPr lang="en-GB" sz="8000" b="1" dirty="0">
              <a:latin typeface="Arial" panose="020B0604020202020204" pitchFamily="34" charset="0"/>
              <a:cs typeface="Arial" panose="020B0604020202020204" pitchFamily="34" charset="0"/>
            </a:endParaRPr>
          </a:p>
          <a:p>
            <a:pPr marL="0" indent="0">
              <a:lnSpc>
                <a:spcPct val="150000"/>
              </a:lnSpc>
              <a:buNone/>
            </a:pPr>
            <a:endParaRPr lang="en-US" sz="8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447D428-45F2-BFE1-BC81-963DEA77583C}"/>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679855" y="3314051"/>
            <a:ext cx="1187105" cy="861143"/>
          </a:xfrm>
          <a:prstGeom prst="rect">
            <a:avLst/>
          </a:prstGeom>
        </p:spPr>
      </p:pic>
      <p:sp>
        <p:nvSpPr>
          <p:cNvPr id="7" name="TextBox 6">
            <a:extLst>
              <a:ext uri="{FF2B5EF4-FFF2-40B4-BE49-F238E27FC236}">
                <a16:creationId xmlns:a16="http://schemas.microsoft.com/office/drawing/2014/main" id="{B7832E73-6696-3E40-0A73-C170AD2BCB4F}"/>
              </a:ext>
            </a:extLst>
          </p:cNvPr>
          <p:cNvSpPr txBox="1"/>
          <p:nvPr/>
        </p:nvSpPr>
        <p:spPr>
          <a:xfrm>
            <a:off x="1679855" y="4215027"/>
            <a:ext cx="1187105" cy="646331"/>
          </a:xfrm>
          <a:prstGeom prst="rect">
            <a:avLst/>
          </a:prstGeom>
          <a:noFill/>
        </p:spPr>
        <p:txBody>
          <a:bodyPr wrap="square" rtlCol="0">
            <a:spAutoFit/>
          </a:bodyPr>
          <a:lstStyle/>
          <a:p>
            <a:r>
              <a:rPr lang="en-GB" sz="900" dirty="0">
                <a:hlinkClick r:id="rId6" tooltip="https://www.healthgrad.com/topics/jobs-careers-healthcare/"/>
              </a:rPr>
              <a:t>This Photo</a:t>
            </a:r>
            <a:r>
              <a:rPr lang="en-GB" sz="900" dirty="0"/>
              <a:t> by Unknown Author is licensed under </a:t>
            </a:r>
            <a:r>
              <a:rPr lang="en-GB" sz="900" dirty="0">
                <a:hlinkClick r:id="rId7" tooltip="https://creativecommons.org/licenses/by/3.0/"/>
              </a:rPr>
              <a:t>CC BY</a:t>
            </a:r>
            <a:endParaRPr lang="en-GB" sz="900" dirty="0"/>
          </a:p>
        </p:txBody>
      </p:sp>
      <p:pic>
        <p:nvPicPr>
          <p:cNvPr id="9" name="Picture 8">
            <a:extLst>
              <a:ext uri="{FF2B5EF4-FFF2-40B4-BE49-F238E27FC236}">
                <a16:creationId xmlns:a16="http://schemas.microsoft.com/office/drawing/2014/main" id="{10C6A11B-7A36-D623-F142-CFC711AAFDE8}"/>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0" y="20320"/>
            <a:ext cx="5280196" cy="6504808"/>
          </a:xfrm>
          <a:prstGeom prst="rect">
            <a:avLst/>
          </a:prstGeom>
        </p:spPr>
      </p:pic>
      <p:sp>
        <p:nvSpPr>
          <p:cNvPr id="4" name="TextBox 3">
            <a:extLst>
              <a:ext uri="{FF2B5EF4-FFF2-40B4-BE49-F238E27FC236}">
                <a16:creationId xmlns:a16="http://schemas.microsoft.com/office/drawing/2014/main" id="{00D2024D-F4BC-959A-86D1-5292E9C0BAE6}"/>
              </a:ext>
            </a:extLst>
          </p:cNvPr>
          <p:cNvSpPr txBox="1"/>
          <p:nvPr/>
        </p:nvSpPr>
        <p:spPr>
          <a:xfrm>
            <a:off x="3031299" y="6525128"/>
            <a:ext cx="2428870" cy="230832"/>
          </a:xfrm>
          <a:prstGeom prst="rect">
            <a:avLst/>
          </a:prstGeom>
          <a:noFill/>
        </p:spPr>
        <p:txBody>
          <a:bodyPr wrap="none" rtlCol="0">
            <a:spAutoFit/>
          </a:bodyPr>
          <a:lstStyle/>
          <a:p>
            <a:r>
              <a:rPr lang="en-GB" sz="900" dirty="0">
                <a:latin typeface="Arial" panose="020B0604020202020204" pitchFamily="34" charset="0"/>
                <a:cs typeface="Arial" panose="020B0604020202020204" pitchFamily="34" charset="0"/>
              </a:rPr>
              <a:t>Source Image: Wikimedia Commons, 2026</a:t>
            </a:r>
          </a:p>
        </p:txBody>
      </p:sp>
      <p:pic>
        <p:nvPicPr>
          <p:cNvPr id="3" name="Recorded Sound">
            <a:hlinkClick r:id="" action="ppaction://media"/>
            <a:extLst>
              <a:ext uri="{FF2B5EF4-FFF2-40B4-BE49-F238E27FC236}">
                <a16:creationId xmlns:a16="http://schemas.microsoft.com/office/drawing/2014/main" id="{D1EAFD60-6F12-3F57-699C-56864F7A923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47253" y="6159230"/>
            <a:ext cx="609600" cy="609600"/>
          </a:xfrm>
          <a:prstGeom prst="rect">
            <a:avLst/>
          </a:prstGeom>
        </p:spPr>
      </p:pic>
    </p:spTree>
    <p:extLst>
      <p:ext uri="{BB962C8B-B14F-4D97-AF65-F5344CB8AC3E}">
        <p14:creationId xmlns:p14="http://schemas.microsoft.com/office/powerpoint/2010/main" val="4032502510"/>
      </p:ext>
    </p:extLst>
  </p:cSld>
  <p:clrMapOvr>
    <a:masterClrMapping/>
  </p:clrMapOvr>
  <mc:AlternateContent xmlns:mc="http://schemas.openxmlformats.org/markup-compatibility/2006" xmlns:p14="http://schemas.microsoft.com/office/powerpoint/2010/main">
    <mc:Choice Requires="p14">
      <p:transition spd="slow" p14:dur="2000" advTm="23315"/>
    </mc:Choice>
    <mc:Fallback xmlns="">
      <p:transition spd="slow" advTm="233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69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20AFC61-58D8-9A41-F18F-40FEBA2841FC}"/>
              </a:ext>
            </a:extLst>
          </p:cNvPr>
          <p:cNvSpPr>
            <a:spLocks noGrp="1"/>
          </p:cNvSpPr>
          <p:nvPr>
            <p:ph type="title"/>
          </p:nvPr>
        </p:nvSpPr>
        <p:spPr>
          <a:xfrm>
            <a:off x="55858" y="1"/>
            <a:ext cx="6563604" cy="6790114"/>
          </a:xfrm>
        </p:spPr>
        <p:txBody>
          <a:bodyPr>
            <a:normAutofit fontScale="90000"/>
          </a:bodyPr>
          <a:lstStyle/>
          <a:p>
            <a:pPr>
              <a:lnSpc>
                <a:spcPct val="150000"/>
              </a:lnSpc>
            </a:pPr>
            <a:r>
              <a:rPr lang="en-US" sz="2000" dirty="0">
                <a:latin typeface="Arial" panose="020B0604020202020204" pitchFamily="34" charset="0"/>
                <a:cs typeface="Arial" panose="020B0604020202020204" pitchFamily="34" charset="0"/>
              </a:rPr>
              <a:t>1. Cover Page</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2. Table of Contents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3. Introduction to the Presentation and Care Plan</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4. Type 2 Diabetes, Functional Patient Profile and Risk</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5. The Pancreas: Its Role In Blood Sugar Regulation</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6. Insulin: What It Is and How It Works </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7. Insulin Delivery Methods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8. Key Organs Involved In Glucose Balance</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9. How Diabetes Affects Those Organs </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!0. Common Symptoms and Diagnosis Methods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11. Evidence-Based Recommendations &amp; Management</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12. Conclusion </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13. References</a:t>
            </a:r>
            <a:br>
              <a:rPr lang="en-US" sz="2000" dirty="0">
                <a:latin typeface="Arial" panose="020B0604020202020204" pitchFamily="34" charset="0"/>
                <a:cs typeface="Arial" panose="020B0604020202020204" pitchFamily="34" charset="0"/>
              </a:rPr>
            </a:br>
            <a:br>
              <a:rPr lang="en-US" sz="1400" dirty="0">
                <a:latin typeface="Arial" panose="020B0604020202020204" pitchFamily="34" charset="0"/>
                <a:cs typeface="Arial" panose="020B0604020202020204" pitchFamily="34" charset="0"/>
              </a:rPr>
            </a:br>
            <a:br>
              <a:rPr lang="en-US" sz="14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a:t>
            </a:r>
            <a:endParaRPr lang="en-US" sz="9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5A764EDF-39C3-ED92-46E1-AEB276A46B7F}"/>
              </a:ext>
            </a:extLst>
          </p:cNvPr>
          <p:cNvSpPr>
            <a:spLocks noGrp="1"/>
          </p:cNvSpPr>
          <p:nvPr>
            <p:ph type="body" idx="1"/>
          </p:nvPr>
        </p:nvSpPr>
        <p:spPr>
          <a:xfrm>
            <a:off x="55858" y="86077"/>
            <a:ext cx="6563604" cy="587593"/>
          </a:xfrm>
        </p:spPr>
        <p:txBody>
          <a:bodyPr/>
          <a:lstStyle/>
          <a:p>
            <a:pPr algn="ctr"/>
            <a:r>
              <a:rPr lang="en-US" b="1" dirty="0"/>
              <a:t>Contents Page</a:t>
            </a:r>
          </a:p>
        </p:txBody>
      </p:sp>
      <p:pic>
        <p:nvPicPr>
          <p:cNvPr id="2" name="Picture 2" descr="Diabetes Type 1 Type 2: A Comprehensive ...">
            <a:extLst>
              <a:ext uri="{FF2B5EF4-FFF2-40B4-BE49-F238E27FC236}">
                <a16:creationId xmlns:a16="http://schemas.microsoft.com/office/drawing/2014/main" id="{FD0E4029-D166-34E4-5503-ECBFB50798A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4748" r="14748"/>
          <a:stretch>
            <a:fillRect/>
          </a:stretch>
        </p:blipFill>
        <p:spPr bwMode="auto">
          <a:xfrm>
            <a:off x="6619462" y="673670"/>
            <a:ext cx="5155096" cy="522273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B0E8922-FB66-C1C1-224B-86BB37304749}"/>
              </a:ext>
            </a:extLst>
          </p:cNvPr>
          <p:cNvSpPr txBox="1"/>
          <p:nvPr/>
        </p:nvSpPr>
        <p:spPr>
          <a:xfrm>
            <a:off x="8072723" y="5876355"/>
            <a:ext cx="3663735" cy="230832"/>
          </a:xfrm>
          <a:prstGeom prst="rect">
            <a:avLst/>
          </a:prstGeom>
          <a:noFill/>
        </p:spPr>
        <p:txBody>
          <a:bodyPr wrap="square" rtlCol="0">
            <a:spAutoFit/>
          </a:bodyPr>
          <a:lstStyle/>
          <a:p>
            <a:r>
              <a:rPr lang="en-US" sz="900" dirty="0">
                <a:latin typeface="Arial" panose="020B0604020202020204" pitchFamily="34" charset="0"/>
                <a:cs typeface="Arial" panose="020B0604020202020204" pitchFamily="34" charset="0"/>
              </a:rPr>
              <a:t>                                        Source Image: Wikimedia Common, 2026  </a:t>
            </a:r>
            <a:endParaRPr lang="en-GB" sz="900" dirty="0"/>
          </a:p>
        </p:txBody>
      </p:sp>
      <p:pic>
        <p:nvPicPr>
          <p:cNvPr id="9" name="Recorded Sound">
            <a:hlinkClick r:id="" action="ppaction://media"/>
            <a:extLst>
              <a:ext uri="{FF2B5EF4-FFF2-40B4-BE49-F238E27FC236}">
                <a16:creationId xmlns:a16="http://schemas.microsoft.com/office/drawing/2014/main" id="{06F67D99-FB48-3656-26A2-97DCF479237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13783" y="6139772"/>
            <a:ext cx="609600" cy="609600"/>
          </a:xfrm>
          <a:prstGeom prst="rect">
            <a:avLst/>
          </a:prstGeom>
        </p:spPr>
      </p:pic>
    </p:spTree>
    <p:extLst>
      <p:ext uri="{BB962C8B-B14F-4D97-AF65-F5344CB8AC3E}">
        <p14:creationId xmlns:p14="http://schemas.microsoft.com/office/powerpoint/2010/main" val="1284621922"/>
      </p:ext>
    </p:extLst>
  </p:cSld>
  <p:clrMapOvr>
    <a:masterClrMapping/>
  </p:clrMapOvr>
  <mc:AlternateContent xmlns:mc="http://schemas.openxmlformats.org/markup-compatibility/2006" xmlns:p14="http://schemas.microsoft.com/office/powerpoint/2010/main">
    <mc:Choice Requires="p14">
      <p:transition spd="slow" p14:dur="2000" advTm="21155"/>
    </mc:Choice>
    <mc:Fallback xmlns="">
      <p:transition spd="slow" advTm="211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614"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8E96A91-1631-1D6C-FF50-C75B65DE6B12}"/>
              </a:ext>
            </a:extLst>
          </p:cNvPr>
          <p:cNvSpPr>
            <a:spLocks noGrp="1"/>
          </p:cNvSpPr>
          <p:nvPr>
            <p:ph type="title"/>
          </p:nvPr>
        </p:nvSpPr>
        <p:spPr>
          <a:xfrm>
            <a:off x="342900" y="1093304"/>
            <a:ext cx="6135624" cy="578457"/>
          </a:xfrm>
        </p:spPr>
        <p:txBody>
          <a:bodyPr>
            <a:normAutofit/>
          </a:bodyPr>
          <a:lstStyle/>
          <a:p>
            <a:pPr algn="ctr"/>
            <a:r>
              <a:rPr lang="en-US" sz="2800" b="1" dirty="0"/>
              <a:t>Introduction</a:t>
            </a:r>
            <a:r>
              <a:rPr lang="en-US" sz="2800" dirty="0"/>
              <a:t>  </a:t>
            </a:r>
          </a:p>
        </p:txBody>
      </p:sp>
      <p:sp>
        <p:nvSpPr>
          <p:cNvPr id="7" name="Content Placeholder 6">
            <a:extLst>
              <a:ext uri="{FF2B5EF4-FFF2-40B4-BE49-F238E27FC236}">
                <a16:creationId xmlns:a16="http://schemas.microsoft.com/office/drawing/2014/main" id="{BC5C0AB1-C3E0-9A6E-F18F-2ACAEB29BFF3}"/>
              </a:ext>
            </a:extLst>
          </p:cNvPr>
          <p:cNvSpPr>
            <a:spLocks noGrp="1"/>
          </p:cNvSpPr>
          <p:nvPr>
            <p:ph sz="quarter" idx="14"/>
          </p:nvPr>
        </p:nvSpPr>
        <p:spPr>
          <a:xfrm>
            <a:off x="429768" y="1965960"/>
            <a:ext cx="6135624" cy="4892040"/>
          </a:xfrm>
        </p:spPr>
        <p:txBody>
          <a:bodyPr>
            <a:normAutofit/>
          </a:bodyPr>
          <a:lstStyle/>
          <a:p>
            <a:pPr marL="0" indent="0">
              <a:lnSpc>
                <a:spcPct val="150000"/>
              </a:lnSpc>
              <a:buNone/>
            </a:pPr>
            <a:r>
              <a:rPr lang="en-US" dirty="0">
                <a:latin typeface="Arial" panose="020B0604020202020204" pitchFamily="34" charset="0"/>
                <a:cs typeface="Arial" panose="020B0604020202020204" pitchFamily="34" charset="0"/>
              </a:rPr>
              <a:t>In this framework, I will be presenting a care plan for Mr. M, a 52-year-old individual with Type 2 diabetes, and cardiovascular health issues in the UK. I will also explore the anatomy and physiology of systems involved in glucose regulation, and how Type 2 diabetes affects their function. I will further outline  Mr. M’s details and lifestyle risk factors, then share evidence-based care recommendations aligned with the NHS and Diabetes UK guidelines. Finally, I will cover symptoms, before ending with the core conclusion of his care plan.</a:t>
            </a:r>
          </a:p>
          <a:p>
            <a:pPr>
              <a:lnSpc>
                <a:spcPct val="150000"/>
              </a:lnSpc>
            </a:pPr>
            <a:r>
              <a:rPr lang="en-GB" sz="900" dirty="0">
                <a:latin typeface="Arial" panose="020B0604020202020204" pitchFamily="34" charset="0"/>
                <a:cs typeface="Arial" panose="020B0604020202020204" pitchFamily="34" charset="0"/>
              </a:rPr>
              <a:t>                                                                                                                 </a:t>
            </a:r>
          </a:p>
          <a:p>
            <a:pPr marL="0" indent="0">
              <a:lnSpc>
                <a:spcPct val="150000"/>
              </a:lnSpc>
              <a:buNone/>
            </a:pPr>
            <a:endParaRPr lang="en-US" sz="1400" dirty="0">
              <a:latin typeface="Arial" panose="020B0604020202020204" pitchFamily="34" charset="0"/>
              <a:cs typeface="Arial" panose="020B0604020202020204" pitchFamily="34" charset="0"/>
            </a:endParaRPr>
          </a:p>
        </p:txBody>
      </p:sp>
      <p:pic>
        <p:nvPicPr>
          <p:cNvPr id="8" name="Picture Placeholder 6" descr="A close-up of a doctor's hands&#10;&#10;AI-generated content may be incorrect.">
            <a:extLst>
              <a:ext uri="{FF2B5EF4-FFF2-40B4-BE49-F238E27FC236}">
                <a16:creationId xmlns:a16="http://schemas.microsoft.com/office/drawing/2014/main" id="{7D4DC07D-E9C5-189D-B2C3-35D4A671DF85}"/>
              </a:ext>
            </a:extLst>
          </p:cNvPr>
          <p:cNvPicPr>
            <a:picLocks noGrp="1" noChangeAspect="1"/>
          </p:cNvPicPr>
          <p:nvPr>
            <p:ph type="pic" sz="quarter" idx="13"/>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5811" r="25811"/>
          <a:stretch>
            <a:fillRect/>
          </a:stretch>
        </p:blipFill>
        <p:spPr>
          <a:xfrm>
            <a:off x="7353299" y="1093304"/>
            <a:ext cx="4762169" cy="5481851"/>
          </a:xfrm>
          <a:prstGeom prst="rect">
            <a:avLst/>
          </a:prstGeom>
        </p:spPr>
      </p:pic>
      <p:pic>
        <p:nvPicPr>
          <p:cNvPr id="9" name="Recorded Sound">
            <a:hlinkClick r:id="" action="ppaction://media"/>
            <a:extLst>
              <a:ext uri="{FF2B5EF4-FFF2-40B4-BE49-F238E27FC236}">
                <a16:creationId xmlns:a16="http://schemas.microsoft.com/office/drawing/2014/main" id="{67DA6E34-CD02-7F15-AAC2-80330A53E99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05869" y="5965555"/>
            <a:ext cx="609600" cy="609600"/>
          </a:xfrm>
          <a:prstGeom prst="rect">
            <a:avLst/>
          </a:prstGeom>
        </p:spPr>
      </p:pic>
      <p:sp>
        <p:nvSpPr>
          <p:cNvPr id="2" name="TextBox 1">
            <a:extLst>
              <a:ext uri="{FF2B5EF4-FFF2-40B4-BE49-F238E27FC236}">
                <a16:creationId xmlns:a16="http://schemas.microsoft.com/office/drawing/2014/main" id="{63188276-BBF7-8616-433E-208F33A4A953}"/>
              </a:ext>
            </a:extLst>
          </p:cNvPr>
          <p:cNvSpPr txBox="1"/>
          <p:nvPr/>
        </p:nvSpPr>
        <p:spPr>
          <a:xfrm>
            <a:off x="9949491" y="6575155"/>
            <a:ext cx="2165978" cy="230832"/>
          </a:xfrm>
          <a:prstGeom prst="rect">
            <a:avLst/>
          </a:prstGeom>
          <a:noFill/>
        </p:spPr>
        <p:txBody>
          <a:bodyPr wrap="none" rtlCol="0">
            <a:spAutoFit/>
          </a:bodyPr>
          <a:lstStyle/>
          <a:p>
            <a:r>
              <a:rPr lang="en-GB" sz="900" dirty="0">
                <a:latin typeface="Arial" panose="020B0604020202020204" pitchFamily="34" charset="0"/>
                <a:cs typeface="Arial" panose="020B0604020202020204" pitchFamily="34" charset="0"/>
              </a:rPr>
              <a:t>Source Image: Wikim Commons, 2026</a:t>
            </a:r>
            <a:endParaRPr lang="en-GB" sz="900" dirty="0"/>
          </a:p>
        </p:txBody>
      </p:sp>
    </p:spTree>
    <p:extLst>
      <p:ext uri="{BB962C8B-B14F-4D97-AF65-F5344CB8AC3E}">
        <p14:creationId xmlns:p14="http://schemas.microsoft.com/office/powerpoint/2010/main" val="3901277113"/>
      </p:ext>
    </p:extLst>
  </p:cSld>
  <p:clrMapOvr>
    <a:masterClrMapping/>
  </p:clrMapOvr>
  <mc:AlternateContent xmlns:mc="http://schemas.openxmlformats.org/markup-compatibility/2006" xmlns:p14="http://schemas.microsoft.com/office/powerpoint/2010/main">
    <mc:Choice Requires="p14">
      <p:transition spd="slow" p14:dur="2000" advTm="2323"/>
    </mc:Choice>
    <mc:Fallback xmlns="">
      <p:transition spd="slow" advTm="23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69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C9F63-E4D0-A0A4-0742-1E743CDDBACB}"/>
              </a:ext>
            </a:extLst>
          </p:cNvPr>
          <p:cNvSpPr>
            <a:spLocks noGrp="1"/>
          </p:cNvSpPr>
          <p:nvPr>
            <p:ph type="title"/>
          </p:nvPr>
        </p:nvSpPr>
        <p:spPr>
          <a:xfrm>
            <a:off x="429768" y="695738"/>
            <a:ext cx="3827439" cy="1308375"/>
          </a:xfrm>
        </p:spPr>
        <p:txBody>
          <a:bodyPr>
            <a:normAutofit fontScale="90000"/>
          </a:bodyPr>
          <a:lstStyle/>
          <a:p>
            <a:r>
              <a:rPr lang="en-US" sz="2800" b="1" dirty="0">
                <a:latin typeface="Arial" panose="020B0604020202020204" pitchFamily="34" charset="0"/>
                <a:cs typeface="Arial" panose="020B0604020202020204" pitchFamily="34" charset="0"/>
              </a:rPr>
              <a:t>What is Type 2 Diabetes? Functional Patient Profile &amp; Risk Factors</a:t>
            </a:r>
          </a:p>
        </p:txBody>
      </p:sp>
      <p:sp>
        <p:nvSpPr>
          <p:cNvPr id="4" name="Content Placeholder 3">
            <a:extLst>
              <a:ext uri="{FF2B5EF4-FFF2-40B4-BE49-F238E27FC236}">
                <a16:creationId xmlns:a16="http://schemas.microsoft.com/office/drawing/2014/main" id="{62531A8C-7955-70E9-1FD9-42A1FA7680F8}"/>
              </a:ext>
            </a:extLst>
          </p:cNvPr>
          <p:cNvSpPr>
            <a:spLocks noGrp="1"/>
          </p:cNvSpPr>
          <p:nvPr>
            <p:ph sz="quarter" idx="14"/>
          </p:nvPr>
        </p:nvSpPr>
        <p:spPr>
          <a:xfrm>
            <a:off x="5197642" y="193431"/>
            <a:ext cx="6842089" cy="6313863"/>
          </a:xfrm>
        </p:spPr>
        <p:txBody>
          <a:bodyPr>
            <a:normAutofit/>
          </a:bodyPr>
          <a:lstStyle/>
          <a:p>
            <a:pPr marL="0" indent="0">
              <a:lnSpc>
                <a:spcPct val="150000"/>
              </a:lnSpc>
              <a:buNone/>
            </a:pPr>
            <a:r>
              <a:rPr lang="en-US" sz="1400" b="1" dirty="0">
                <a:latin typeface="Arial" panose="020B0604020202020204" pitchFamily="34" charset="0"/>
                <a:cs typeface="Arial" panose="020B0604020202020204" pitchFamily="34" charset="0"/>
              </a:rPr>
              <a:t>What is Type 2 Diabetes?</a:t>
            </a:r>
          </a:p>
          <a:p>
            <a:pPr>
              <a:lnSpc>
                <a:spcPct val="150000"/>
              </a:lnSpc>
            </a:pPr>
            <a:r>
              <a:rPr lang="en-US" sz="1400" dirty="0">
                <a:latin typeface="Arial" panose="020B0604020202020204" pitchFamily="34" charset="0"/>
                <a:cs typeface="Arial" panose="020B0604020202020204" pitchFamily="34" charset="0"/>
              </a:rPr>
              <a:t>Type 2 diabetes is caused when the body doesn’t make enough insulin (in Mr. M’s case, his body is no longer using insulin properly, which leads to high sugar levels) or the insulin doesn’t work properly, a condition called insulin resistance. (Diabetes UK, 2025). </a:t>
            </a:r>
          </a:p>
          <a:p>
            <a:pPr>
              <a:lnSpc>
                <a:spcPct val="150000"/>
              </a:lnSpc>
            </a:pPr>
            <a:r>
              <a:rPr lang="en-US" sz="1400" b="1" dirty="0">
                <a:latin typeface="Arial" panose="020B0604020202020204" pitchFamily="34" charset="0"/>
                <a:cs typeface="Arial" panose="020B0604020202020204" pitchFamily="34" charset="0"/>
              </a:rPr>
              <a:t>Functional</a:t>
            </a:r>
          </a:p>
          <a:p>
            <a:pPr>
              <a:lnSpc>
                <a:spcPct val="150000"/>
              </a:lnSpc>
              <a:spcBef>
                <a:spcPts val="0"/>
              </a:spcBef>
              <a:spcAft>
                <a:spcPts val="1000"/>
              </a:spcAft>
            </a:pPr>
            <a:r>
              <a:rPr lang="en-US" sz="1400" dirty="0">
                <a:latin typeface="Arial" panose="020B0604020202020204" pitchFamily="34" charset="0"/>
                <a:cs typeface="Arial" panose="020B0604020202020204" pitchFamily="34" charset="0"/>
              </a:rPr>
              <a:t>High risk: Type 2 diabetes patients often have greater functional dependency (for Mr. M, this means he requires more informal caregiving and support, as his diabetes affects his daily life) and needs higher management than non-diabetic high-risk patients (Martin Trujillo et al., 2026). </a:t>
            </a:r>
          </a:p>
          <a:p>
            <a:pPr marL="0" indent="0">
              <a:lnSpc>
                <a:spcPct val="150000"/>
              </a:lnSpc>
              <a:spcBef>
                <a:spcPts val="0"/>
              </a:spcBef>
              <a:spcAft>
                <a:spcPts val="1000"/>
              </a:spcAft>
              <a:buNone/>
            </a:pPr>
            <a:r>
              <a:rPr lang="en-US" sz="1400" b="1" dirty="0">
                <a:latin typeface="Arial" panose="020B0604020202020204" pitchFamily="34" charset="0"/>
                <a:cs typeface="Arial" panose="020B0604020202020204" pitchFamily="34" charset="0"/>
              </a:rPr>
              <a:t>Key Risk factors</a:t>
            </a:r>
          </a:p>
          <a:p>
            <a:pPr>
              <a:lnSpc>
                <a:spcPct val="150000"/>
              </a:lnSpc>
              <a:spcBef>
                <a:spcPts val="0"/>
              </a:spcBef>
              <a:spcAft>
                <a:spcPts val="1000"/>
              </a:spcAft>
            </a:pPr>
            <a:r>
              <a:rPr lang="en-US" sz="1400" dirty="0">
                <a:latin typeface="Arial" panose="020B0604020202020204" pitchFamily="34" charset="0"/>
                <a:cs typeface="Arial" panose="020B0604020202020204" pitchFamily="34" charset="0"/>
              </a:rPr>
              <a:t>Being older and male, having other concurrent health conditions like heart issues, risk of medication management, or forgetting to take medication makes Type 2 diabetes more likely. (Martin Trujillo et al., 2026). In Mr. M’s case, his primary risk factors are his age, heart issues, and high risk of medication.</a:t>
            </a:r>
          </a:p>
          <a:p>
            <a:pPr marL="0" indent="0">
              <a:lnSpc>
                <a:spcPct val="150000"/>
              </a:lnSpc>
              <a:spcBef>
                <a:spcPts val="0"/>
              </a:spcBef>
              <a:spcAft>
                <a:spcPts val="1000"/>
              </a:spcAft>
              <a:buNone/>
            </a:pPr>
            <a:endParaRPr lang="en-US" sz="1400" dirty="0">
              <a:latin typeface="Arial" panose="020B0604020202020204" pitchFamily="34" charset="0"/>
              <a:cs typeface="Arial" panose="020B0604020202020204" pitchFamily="34" charset="0"/>
            </a:endParaRPr>
          </a:p>
          <a:p>
            <a:pPr marL="0" indent="0">
              <a:lnSpc>
                <a:spcPct val="150000"/>
              </a:lnSpc>
              <a:spcBef>
                <a:spcPts val="0"/>
              </a:spcBef>
              <a:spcAft>
                <a:spcPts val="1000"/>
              </a:spcAft>
              <a:buNone/>
            </a:pPr>
            <a:r>
              <a:rPr lang="en-US" sz="900" dirty="0">
                <a:latin typeface="Arial" panose="020B0604020202020204" pitchFamily="34" charset="0"/>
                <a:cs typeface="Arial" panose="020B0604020202020204" pitchFamily="34" charset="0"/>
              </a:rPr>
              <a:t>                                                                                        </a:t>
            </a:r>
            <a:endParaRPr lang="en-US" sz="1400" dirty="0">
              <a:latin typeface="Arial" panose="020B0604020202020204" pitchFamily="34" charset="0"/>
              <a:cs typeface="Arial" panose="020B0604020202020204" pitchFamily="34" charset="0"/>
            </a:endParaRPr>
          </a:p>
        </p:txBody>
      </p:sp>
      <p:pic>
        <p:nvPicPr>
          <p:cNvPr id="5" name="Picture Placeholder 4">
            <a:extLst>
              <a:ext uri="{FF2B5EF4-FFF2-40B4-BE49-F238E27FC236}">
                <a16:creationId xmlns:a16="http://schemas.microsoft.com/office/drawing/2014/main" id="{161C9265-078B-DE97-A9A3-52043A3DE226}"/>
              </a:ext>
            </a:extLst>
          </p:cNvPr>
          <p:cNvPicPr>
            <a:picLocks noGrp="1" noChangeAspect="1"/>
          </p:cNvPicPr>
          <p:nvPr>
            <p:ph type="pic" sz="quarter" idx="13"/>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9733" r="19733"/>
          <a:stretch>
            <a:fillRect/>
          </a:stretch>
        </p:blipFill>
        <p:spPr>
          <a:xfrm>
            <a:off x="510074" y="2293494"/>
            <a:ext cx="3827439" cy="4039044"/>
          </a:xfrm>
        </p:spPr>
      </p:pic>
      <p:pic>
        <p:nvPicPr>
          <p:cNvPr id="11" name="Recorded Sound">
            <a:hlinkClick r:id="" action="ppaction://media"/>
            <a:extLst>
              <a:ext uri="{FF2B5EF4-FFF2-40B4-BE49-F238E27FC236}">
                <a16:creationId xmlns:a16="http://schemas.microsoft.com/office/drawing/2014/main" id="{512845B8-FA33-11AC-E640-F8267B23D22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0131" y="5897694"/>
            <a:ext cx="609600" cy="609600"/>
          </a:xfrm>
          <a:prstGeom prst="rect">
            <a:avLst/>
          </a:prstGeom>
        </p:spPr>
      </p:pic>
      <p:sp>
        <p:nvSpPr>
          <p:cNvPr id="3" name="TextBox 2">
            <a:extLst>
              <a:ext uri="{FF2B5EF4-FFF2-40B4-BE49-F238E27FC236}">
                <a16:creationId xmlns:a16="http://schemas.microsoft.com/office/drawing/2014/main" id="{C9B559C7-571C-3EA1-34F3-E01055664ADE}"/>
              </a:ext>
            </a:extLst>
          </p:cNvPr>
          <p:cNvSpPr txBox="1"/>
          <p:nvPr/>
        </p:nvSpPr>
        <p:spPr>
          <a:xfrm>
            <a:off x="1879633" y="6276802"/>
            <a:ext cx="2409634" cy="274370"/>
          </a:xfrm>
          <a:prstGeom prst="rect">
            <a:avLst/>
          </a:prstGeom>
          <a:noFill/>
        </p:spPr>
        <p:txBody>
          <a:bodyPr wrap="none" rtlCol="0">
            <a:spAutoFit/>
          </a:bodyPr>
          <a:lstStyle/>
          <a:p>
            <a:pPr>
              <a:lnSpc>
                <a:spcPct val="150000"/>
              </a:lnSpc>
              <a:spcAft>
                <a:spcPts val="1000"/>
              </a:spcAft>
            </a:pPr>
            <a:r>
              <a:rPr lang="en-US" sz="900" dirty="0">
                <a:latin typeface="Arial" panose="020B0604020202020204" pitchFamily="34" charset="0"/>
                <a:cs typeface="Arial" panose="020B0604020202020204" pitchFamily="34" charset="0"/>
              </a:rPr>
              <a:t>Source Image: Wikimedia Commons, 2026 </a:t>
            </a:r>
          </a:p>
        </p:txBody>
      </p:sp>
    </p:spTree>
    <p:extLst>
      <p:ext uri="{BB962C8B-B14F-4D97-AF65-F5344CB8AC3E}">
        <p14:creationId xmlns:p14="http://schemas.microsoft.com/office/powerpoint/2010/main" val="1920750128"/>
      </p:ext>
    </p:extLst>
  </p:cSld>
  <p:clrMapOvr>
    <a:masterClrMapping/>
  </p:clrMapOvr>
  <mc:AlternateContent xmlns:mc="http://schemas.openxmlformats.org/markup-compatibility/2006" xmlns:p14="http://schemas.microsoft.com/office/powerpoint/2010/main">
    <mc:Choice Requires="p14">
      <p:transition spd="slow" p14:dur="2000" advTm="51622"/>
    </mc:Choice>
    <mc:Fallback xmlns="">
      <p:transition spd="slow" advTm="516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53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750E1-014E-2F32-5FE0-025C27322ADF}"/>
              </a:ext>
            </a:extLst>
          </p:cNvPr>
          <p:cNvSpPr>
            <a:spLocks noGrp="1"/>
          </p:cNvSpPr>
          <p:nvPr>
            <p:ph type="title"/>
          </p:nvPr>
        </p:nvSpPr>
        <p:spPr>
          <a:xfrm>
            <a:off x="429768" y="238539"/>
            <a:ext cx="4032504" cy="1729409"/>
          </a:xfrm>
        </p:spPr>
        <p:txBody>
          <a:bodyPr>
            <a:normAutofit/>
          </a:bodyPr>
          <a:lstStyle/>
          <a:p>
            <a:r>
              <a:rPr lang="en-US" b="1" dirty="0">
                <a:latin typeface="Arial" panose="020B0604020202020204" pitchFamily="34" charset="0"/>
                <a:cs typeface="Arial" panose="020B0604020202020204" pitchFamily="34" charset="0"/>
              </a:rPr>
              <a:t>The Pancreas: Its Role In Blood Sugar Regulation</a:t>
            </a:r>
          </a:p>
        </p:txBody>
      </p:sp>
      <p:sp>
        <p:nvSpPr>
          <p:cNvPr id="3" name="Content Placeholder 2">
            <a:extLst>
              <a:ext uri="{FF2B5EF4-FFF2-40B4-BE49-F238E27FC236}">
                <a16:creationId xmlns:a16="http://schemas.microsoft.com/office/drawing/2014/main" id="{A36B70B6-B9DD-8293-E045-C9E0BE21FEB2}"/>
              </a:ext>
            </a:extLst>
          </p:cNvPr>
          <p:cNvSpPr>
            <a:spLocks noGrp="1"/>
          </p:cNvSpPr>
          <p:nvPr>
            <p:ph sz="quarter" idx="13"/>
          </p:nvPr>
        </p:nvSpPr>
        <p:spPr>
          <a:xfrm>
            <a:off x="5422392" y="640080"/>
            <a:ext cx="6769608" cy="6217920"/>
          </a:xfrm>
        </p:spPr>
        <p:txBody>
          <a:bodyPr>
            <a:normAutofit lnSpcReduction="10000"/>
          </a:bodyPr>
          <a:lstStyle/>
          <a:p>
            <a:pPr marL="0" indent="0">
              <a:lnSpc>
                <a:spcPct val="150000"/>
              </a:lnSpc>
              <a:buNone/>
            </a:pPr>
            <a:r>
              <a:rPr lang="en-US" b="1" dirty="0">
                <a:latin typeface="Arial" panose="020B0604020202020204" pitchFamily="34" charset="0"/>
                <a:cs typeface="Arial" panose="020B0604020202020204" pitchFamily="34" charset="0"/>
              </a:rPr>
              <a:t>Pancreas &amp; Blood Sugar</a:t>
            </a:r>
          </a:p>
          <a:p>
            <a:pPr marL="0" indent="0">
              <a:lnSpc>
                <a:spcPct val="150000"/>
              </a:lnSpc>
              <a:buNone/>
            </a:pPr>
            <a:r>
              <a:rPr lang="en-US" sz="1400" b="1" dirty="0">
                <a:latin typeface="Arial" panose="020B0604020202020204" pitchFamily="34" charset="0"/>
                <a:cs typeface="Arial" panose="020B0604020202020204" pitchFamily="34" charset="0"/>
              </a:rPr>
              <a:t>Overview of Pancreatic Function</a:t>
            </a:r>
          </a:p>
          <a:p>
            <a:pPr>
              <a:lnSpc>
                <a:spcPct val="150000"/>
              </a:lnSpc>
            </a:pPr>
            <a:r>
              <a:rPr lang="en-US" sz="1400" dirty="0">
                <a:latin typeface="Arial" panose="020B0604020202020204" pitchFamily="34" charset="0"/>
                <a:cs typeface="Arial" panose="020B0604020202020204" pitchFamily="34" charset="0"/>
              </a:rPr>
              <a:t>The pancreas is </a:t>
            </a:r>
            <a:r>
              <a:rPr lang="en-US" sz="1400" b="1" dirty="0">
                <a:latin typeface="Arial" panose="020B0604020202020204" pitchFamily="34" charset="0"/>
                <a:cs typeface="Arial" panose="020B0604020202020204" pitchFamily="34" charset="0"/>
              </a:rPr>
              <a:t>central</a:t>
            </a:r>
            <a:r>
              <a:rPr lang="en-US" sz="1400" dirty="0">
                <a:latin typeface="Arial" panose="020B0604020202020204" pitchFamily="34" charset="0"/>
                <a:cs typeface="Arial" panose="020B0604020202020204" pitchFamily="34" charset="0"/>
              </a:rPr>
              <a:t> to regulating abnormal insulin production through the beta cells, which are the primary driver and only source of circulating insulin. For Mr. M, this biological failure is the root cause of his insulin resistance and high glucose levels. </a:t>
            </a:r>
          </a:p>
          <a:p>
            <a:pPr marL="0" indent="0">
              <a:lnSpc>
                <a:spcPct val="150000"/>
              </a:lnSpc>
              <a:buNone/>
            </a:pPr>
            <a:r>
              <a:rPr lang="en-US" sz="1400" b="1" dirty="0">
                <a:latin typeface="Arial" panose="020B0604020202020204" pitchFamily="34" charset="0"/>
                <a:cs typeface="Arial" panose="020B0604020202020204" pitchFamily="34" charset="0"/>
              </a:rPr>
              <a:t>Cell Roles</a:t>
            </a:r>
          </a:p>
          <a:p>
            <a:pPr>
              <a:lnSpc>
                <a:spcPct val="150000"/>
              </a:lnSpc>
            </a:pPr>
            <a:r>
              <a:rPr lang="en-US" sz="1400" dirty="0">
                <a:latin typeface="Arial" panose="020B0604020202020204" pitchFamily="34" charset="0"/>
                <a:cs typeface="Arial" panose="020B0604020202020204" pitchFamily="34" charset="0"/>
              </a:rPr>
              <a:t>The alpha cells produce glucagon and beta cells make insulin, both critical for maintaining balance.</a:t>
            </a:r>
          </a:p>
          <a:p>
            <a:pPr marL="0" indent="0">
              <a:lnSpc>
                <a:spcPct val="150000"/>
              </a:lnSpc>
              <a:buNone/>
            </a:pPr>
            <a:r>
              <a:rPr lang="en-US" sz="1400" b="1" dirty="0">
                <a:latin typeface="Arial" panose="020B0604020202020204" pitchFamily="34" charset="0"/>
                <a:cs typeface="Arial" panose="020B0604020202020204" pitchFamily="34" charset="0"/>
              </a:rPr>
              <a:t>Type 2 Diabetes Link</a:t>
            </a:r>
          </a:p>
          <a:p>
            <a:pPr>
              <a:lnSpc>
                <a:spcPct val="150000"/>
              </a:lnSpc>
            </a:pPr>
            <a:r>
              <a:rPr lang="en-US" sz="1400" dirty="0">
                <a:latin typeface="Arial" panose="020B0604020202020204" pitchFamily="34" charset="0"/>
                <a:cs typeface="Arial" panose="020B0604020202020204" pitchFamily="34" charset="0"/>
              </a:rPr>
              <a:t>Abnormal insulin production from beta cells, such as faulty mitochondrial function, contributes to Type 2 diabetes.</a:t>
            </a:r>
          </a:p>
          <a:p>
            <a:pPr marL="0" indent="0">
              <a:lnSpc>
                <a:spcPct val="150000"/>
              </a:lnSpc>
              <a:buNone/>
            </a:pPr>
            <a:r>
              <a:rPr lang="en-US" sz="1400" b="1" dirty="0">
                <a:latin typeface="Arial" panose="020B0604020202020204" pitchFamily="34" charset="0"/>
                <a:cs typeface="Arial" panose="020B0604020202020204" pitchFamily="34" charset="0"/>
              </a:rPr>
              <a:t>New Research</a:t>
            </a:r>
          </a:p>
          <a:p>
            <a:pPr>
              <a:lnSpc>
                <a:spcPct val="150000"/>
              </a:lnSpc>
            </a:pPr>
            <a:r>
              <a:rPr lang="en-US" sz="1400" dirty="0">
                <a:latin typeface="Arial" panose="020B0604020202020204" pitchFamily="34" charset="0"/>
                <a:cs typeface="Arial" panose="020B0604020202020204" pitchFamily="34" charset="0"/>
              </a:rPr>
              <a:t>Studies on beta cell function and weaknesses reveal new treatment approaches for Type 2 diabetes (Marshall, 2020).</a:t>
            </a:r>
          </a:p>
          <a:p>
            <a:pPr marL="0" indent="0">
              <a:lnSpc>
                <a:spcPct val="150000"/>
              </a:lnSpc>
              <a:buNone/>
            </a:pPr>
            <a:r>
              <a:rPr lang="en-GB" sz="900"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a:p>
            <a:pPr marL="0" indent="0">
              <a:buNone/>
            </a:pPr>
            <a:endParaRPr lang="en-US" sz="1800" dirty="0"/>
          </a:p>
        </p:txBody>
      </p:sp>
      <p:pic>
        <p:nvPicPr>
          <p:cNvPr id="10" name="Picture 9">
            <a:extLst>
              <a:ext uri="{FF2B5EF4-FFF2-40B4-BE49-F238E27FC236}">
                <a16:creationId xmlns:a16="http://schemas.microsoft.com/office/drawing/2014/main" id="{010D7FF2-B3E9-4505-8A80-B05F58533D0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0" y="1847088"/>
            <a:ext cx="4870174" cy="4517136"/>
          </a:xfrm>
          <a:prstGeom prst="rect">
            <a:avLst/>
          </a:prstGeom>
        </p:spPr>
      </p:pic>
      <p:pic>
        <p:nvPicPr>
          <p:cNvPr id="4" name="Recorded Sound">
            <a:hlinkClick r:id="" action="ppaction://media"/>
            <a:extLst>
              <a:ext uri="{FF2B5EF4-FFF2-40B4-BE49-F238E27FC236}">
                <a16:creationId xmlns:a16="http://schemas.microsoft.com/office/drawing/2014/main" id="{49294781-0131-A3DB-7957-1AD809F8029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51514" y="6217920"/>
            <a:ext cx="609600" cy="609600"/>
          </a:xfrm>
          <a:prstGeom prst="rect">
            <a:avLst/>
          </a:prstGeom>
        </p:spPr>
      </p:pic>
      <p:sp>
        <p:nvSpPr>
          <p:cNvPr id="6" name="TextBox 5">
            <a:extLst>
              <a:ext uri="{FF2B5EF4-FFF2-40B4-BE49-F238E27FC236}">
                <a16:creationId xmlns:a16="http://schemas.microsoft.com/office/drawing/2014/main" id="{491B682B-860A-0828-E2A3-6DD9D8F0EE10}"/>
              </a:ext>
            </a:extLst>
          </p:cNvPr>
          <p:cNvSpPr txBox="1"/>
          <p:nvPr/>
        </p:nvSpPr>
        <p:spPr>
          <a:xfrm>
            <a:off x="5560314" y="640080"/>
            <a:ext cx="6096000" cy="523220"/>
          </a:xfrm>
          <a:prstGeom prst="rect">
            <a:avLst/>
          </a:prstGeom>
          <a:noFill/>
        </p:spPr>
        <p:txBody>
          <a:bodyPr wrap="square">
            <a:spAutoFit/>
          </a:bodyPr>
          <a:lstStyle/>
          <a:p>
            <a:endParaRPr lang="en-GB" sz="1400" dirty="0">
              <a:latin typeface="Arial" panose="020B0604020202020204" pitchFamily="34" charset="0"/>
              <a:cs typeface="Arial" panose="020B0604020202020204" pitchFamily="34" charset="0"/>
            </a:endParaRPr>
          </a:p>
          <a:p>
            <a:endParaRPr lang="en-GB" sz="1400" dirty="0"/>
          </a:p>
        </p:txBody>
      </p:sp>
      <p:sp>
        <p:nvSpPr>
          <p:cNvPr id="8" name="TextBox 7">
            <a:extLst>
              <a:ext uri="{FF2B5EF4-FFF2-40B4-BE49-F238E27FC236}">
                <a16:creationId xmlns:a16="http://schemas.microsoft.com/office/drawing/2014/main" id="{63C27810-4CAF-BB4D-5EA5-D0D177BE4491}"/>
              </a:ext>
            </a:extLst>
          </p:cNvPr>
          <p:cNvSpPr txBox="1"/>
          <p:nvPr/>
        </p:nvSpPr>
        <p:spPr>
          <a:xfrm>
            <a:off x="2307795" y="6248352"/>
            <a:ext cx="3341443" cy="274368"/>
          </a:xfrm>
          <a:prstGeom prst="rect">
            <a:avLst/>
          </a:prstGeom>
          <a:noFill/>
        </p:spPr>
        <p:txBody>
          <a:bodyPr wrap="square">
            <a:spAutoFit/>
          </a:bodyPr>
          <a:lstStyle/>
          <a:p>
            <a:pPr marL="0" indent="0">
              <a:lnSpc>
                <a:spcPct val="150000"/>
              </a:lnSpc>
              <a:buNone/>
            </a:pPr>
            <a:r>
              <a:rPr lang="en-GB" sz="900" dirty="0">
                <a:latin typeface="Arial" panose="020B0604020202020204" pitchFamily="34" charset="0"/>
                <a:cs typeface="Arial" panose="020B0604020202020204" pitchFamily="34" charset="0"/>
              </a:rPr>
              <a:t>Source Image: Wikimedia Commons, 2026</a:t>
            </a:r>
          </a:p>
        </p:txBody>
      </p:sp>
    </p:spTree>
    <p:extLst>
      <p:ext uri="{BB962C8B-B14F-4D97-AF65-F5344CB8AC3E}">
        <p14:creationId xmlns:p14="http://schemas.microsoft.com/office/powerpoint/2010/main" val="187927555"/>
      </p:ext>
    </p:extLst>
  </p:cSld>
  <p:clrMapOvr>
    <a:masterClrMapping/>
  </p:clrMapOvr>
  <mc:AlternateContent xmlns:mc="http://schemas.openxmlformats.org/markup-compatibility/2006" xmlns:p14="http://schemas.microsoft.com/office/powerpoint/2010/main">
    <mc:Choice Requires="p14">
      <p:transition spd="slow" p14:dur="2000" advTm="44909"/>
    </mc:Choice>
    <mc:Fallback xmlns="">
      <p:transition spd="slow" advTm="449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90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2D2D12-47D6-0C75-0075-86F584A26E7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0553767-BED4-28A8-F874-32EC6F0D27E7}"/>
              </a:ext>
            </a:extLst>
          </p:cNvPr>
          <p:cNvSpPr>
            <a:spLocks noGrp="1"/>
          </p:cNvSpPr>
          <p:nvPr>
            <p:ph type="title"/>
          </p:nvPr>
        </p:nvSpPr>
        <p:spPr/>
        <p:txBody>
          <a:bodyPr anchor="t">
            <a:normAutofit/>
          </a:bodyPr>
          <a:lstStyle/>
          <a:p>
            <a:r>
              <a:rPr lang="en-US" sz="2800" b="1" dirty="0"/>
              <a:t>Insulin: What It Is and How It Work</a:t>
            </a:r>
          </a:p>
        </p:txBody>
      </p:sp>
      <p:sp>
        <p:nvSpPr>
          <p:cNvPr id="3" name="Content Placeholder 2">
            <a:extLst>
              <a:ext uri="{FF2B5EF4-FFF2-40B4-BE49-F238E27FC236}">
                <a16:creationId xmlns:a16="http://schemas.microsoft.com/office/drawing/2014/main" id="{D68FF951-ED9F-7CAE-7F37-6D62C882B8C3}"/>
              </a:ext>
            </a:extLst>
          </p:cNvPr>
          <p:cNvSpPr>
            <a:spLocks noGrp="1"/>
          </p:cNvSpPr>
          <p:nvPr>
            <p:ph sz="quarter" idx="14"/>
          </p:nvPr>
        </p:nvSpPr>
        <p:spPr>
          <a:xfrm>
            <a:off x="6421120" y="1568490"/>
            <a:ext cx="5164328" cy="4879202"/>
          </a:xfrm>
        </p:spPr>
        <p:txBody>
          <a:bodyPr>
            <a:normAutofit fontScale="77500" lnSpcReduction="20000"/>
          </a:bodyPr>
          <a:lstStyle/>
          <a:p>
            <a:pPr marL="0" indent="0">
              <a:lnSpc>
                <a:spcPct val="150000"/>
              </a:lnSpc>
              <a:buNone/>
            </a:pPr>
            <a:r>
              <a:rPr lang="en-US" sz="1400" b="1" dirty="0">
                <a:latin typeface="Arial" panose="020B0604020202020204" pitchFamily="34" charset="0"/>
                <a:cs typeface="Arial" panose="020B0604020202020204" pitchFamily="34" charset="0"/>
              </a:rPr>
              <a:t>What Is Insulin</a:t>
            </a:r>
          </a:p>
          <a:p>
            <a:pPr>
              <a:lnSpc>
                <a:spcPct val="150000"/>
              </a:lnSpc>
            </a:pPr>
            <a:r>
              <a:rPr lang="en-US" sz="1400" dirty="0">
                <a:latin typeface="Arial" panose="020B0604020202020204" pitchFamily="34" charset="0"/>
                <a:cs typeface="Arial" panose="020B0604020202020204" pitchFamily="34" charset="0"/>
              </a:rPr>
              <a:t>Insulin is a vital hormone (chemical) made in the body to manage glucose levels.</a:t>
            </a:r>
          </a:p>
          <a:p>
            <a:pPr>
              <a:lnSpc>
                <a:spcPct val="150000"/>
              </a:lnSpc>
            </a:pPr>
            <a:r>
              <a:rPr lang="en-US" sz="1400" dirty="0">
                <a:latin typeface="Arial" panose="020B0604020202020204" pitchFamily="34" charset="0"/>
                <a:cs typeface="Arial" panose="020B0604020202020204" pitchFamily="34" charset="0"/>
              </a:rPr>
              <a:t>Also used as medication for diabetes (Type 1 and Type 2, gestational) when the body doesn’t make enough or insulin doesn’t work properly (insulin resistance)</a:t>
            </a:r>
            <a:r>
              <a:rPr lang="en-US" sz="1400" b="1" dirty="0">
                <a:latin typeface="Arial" panose="020B0604020202020204" pitchFamily="34" charset="0"/>
                <a:cs typeface="Arial" panose="020B0604020202020204" pitchFamily="34" charset="0"/>
              </a:rPr>
              <a:t>.</a:t>
            </a:r>
          </a:p>
          <a:p>
            <a:pPr>
              <a:lnSpc>
                <a:spcPct val="150000"/>
              </a:lnSpc>
            </a:pPr>
            <a:r>
              <a:rPr lang="en-US" sz="1400" dirty="0">
                <a:latin typeface="Arial" panose="020B0604020202020204" pitchFamily="34" charset="0"/>
                <a:cs typeface="Arial" panose="020B0604020202020204" pitchFamily="34" charset="0"/>
              </a:rPr>
              <a:t>Given via injection or insulin pump.</a:t>
            </a:r>
          </a:p>
          <a:p>
            <a:pPr marL="0" indent="0">
              <a:lnSpc>
                <a:spcPct val="150000"/>
              </a:lnSpc>
              <a:buNone/>
            </a:pPr>
            <a:r>
              <a:rPr lang="en-US" sz="1400" b="1" dirty="0">
                <a:latin typeface="Arial" panose="020B0604020202020204" pitchFamily="34" charset="0"/>
                <a:cs typeface="Arial" panose="020B0604020202020204" pitchFamily="34" charset="0"/>
              </a:rPr>
              <a:t>How It Works</a:t>
            </a:r>
          </a:p>
          <a:p>
            <a:pPr>
              <a:lnSpc>
                <a:spcPct val="150000"/>
              </a:lnSpc>
              <a:spcBef>
                <a:spcPts val="0"/>
              </a:spcBef>
              <a:spcAft>
                <a:spcPts val="1000"/>
              </a:spcAft>
            </a:pPr>
            <a:r>
              <a:rPr lang="en-US" sz="1400" dirty="0">
                <a:latin typeface="Arial" panose="020B0604020202020204" pitchFamily="34" charset="0"/>
                <a:cs typeface="Arial" panose="020B0604020202020204" pitchFamily="34" charset="0"/>
              </a:rPr>
              <a:t>Acts like a key to unlock cells, letting glucose (sugar) from blood enter cells for energy. Since Mr. M’s body can no longer use this key effectively, glucose remains in the blood. This makes insulin management crucial to provide his body with energy while protecting his organs from high sugar levels.</a:t>
            </a:r>
          </a:p>
          <a:p>
            <a:pPr>
              <a:lnSpc>
                <a:spcPct val="150000"/>
              </a:lnSpc>
              <a:spcBef>
                <a:spcPts val="0"/>
              </a:spcBef>
              <a:spcAft>
                <a:spcPts val="1000"/>
              </a:spcAft>
            </a:pPr>
            <a:r>
              <a:rPr lang="en-US" sz="1400" dirty="0">
                <a:latin typeface="Arial" panose="020B0604020202020204" pitchFamily="34" charset="0"/>
                <a:cs typeface="Arial" panose="020B0604020202020204" pitchFamily="34" charset="0"/>
              </a:rPr>
              <a:t>Helps store extra glucose in the body.</a:t>
            </a:r>
          </a:p>
          <a:p>
            <a:pPr>
              <a:lnSpc>
                <a:spcPct val="150000"/>
              </a:lnSpc>
              <a:spcBef>
                <a:spcPts val="0"/>
              </a:spcBef>
              <a:spcAft>
                <a:spcPts val="1000"/>
              </a:spcAft>
            </a:pPr>
            <a:r>
              <a:rPr lang="en-US" sz="1400" dirty="0">
                <a:latin typeface="Arial" panose="020B0604020202020204" pitchFamily="34" charset="0"/>
                <a:cs typeface="Arial" panose="020B0604020202020204" pitchFamily="34" charset="0"/>
              </a:rPr>
              <a:t>When it fails, glucose stays in the blood, causing high sugar levels and health issues </a:t>
            </a:r>
            <a:r>
              <a:rPr lang="en-US" dirty="0">
                <a:latin typeface="Arial" panose="020B0604020202020204" pitchFamily="34" charset="0"/>
                <a:cs typeface="Arial" panose="020B0604020202020204" pitchFamily="34" charset="0"/>
              </a:rPr>
              <a:t>(Diabetes UK n.d.). </a:t>
            </a:r>
            <a:endParaRPr lang="en-US" sz="1200" dirty="0">
              <a:latin typeface="Arial" panose="020B0604020202020204" pitchFamily="34" charset="0"/>
              <a:cs typeface="Arial" panose="020B0604020202020204" pitchFamily="34" charset="0"/>
            </a:endParaRPr>
          </a:p>
          <a:p>
            <a:pPr marL="0" indent="0">
              <a:lnSpc>
                <a:spcPct val="150000"/>
              </a:lnSpc>
              <a:spcBef>
                <a:spcPts val="0"/>
              </a:spcBef>
              <a:spcAft>
                <a:spcPts val="1000"/>
              </a:spcAft>
              <a:buNone/>
            </a:pPr>
            <a:r>
              <a:rPr lang="en-US" sz="1200"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a:p>
            <a:pPr>
              <a:lnSpc>
                <a:spcPct val="150000"/>
              </a:lnSpc>
              <a:spcBef>
                <a:spcPts val="0"/>
              </a:spcBef>
              <a:spcAft>
                <a:spcPts val="1000"/>
              </a:spcAft>
            </a:pPr>
            <a:endParaRPr lang="en-US" dirty="0">
              <a:latin typeface="Arial" panose="020B0604020202020204" pitchFamily="34" charset="0"/>
              <a:cs typeface="Arial" panose="020B0604020202020204" pitchFamily="34" charset="0"/>
            </a:endParaRPr>
          </a:p>
        </p:txBody>
      </p:sp>
      <p:pic>
        <p:nvPicPr>
          <p:cNvPr id="8" name="Picture Placeholder 7">
            <a:extLst>
              <a:ext uri="{FF2B5EF4-FFF2-40B4-BE49-F238E27FC236}">
                <a16:creationId xmlns:a16="http://schemas.microsoft.com/office/drawing/2014/main" id="{A06A5914-BDA5-CCFD-83C7-008EB41F0F2B}"/>
              </a:ext>
            </a:extLst>
          </p:cNvPr>
          <p:cNvPicPr>
            <a:picLocks noGrp="1" noChangeAspect="1"/>
          </p:cNvPicPr>
          <p:nvPr>
            <p:ph type="pic" sz="quarter" idx="13"/>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3491" r="3491"/>
          <a:stretch>
            <a:fillRect/>
          </a:stretch>
        </p:blipFill>
        <p:spPr>
          <a:xfrm>
            <a:off x="429769" y="1828800"/>
            <a:ext cx="5666232" cy="4425696"/>
          </a:xfrm>
        </p:spPr>
      </p:pic>
      <p:pic>
        <p:nvPicPr>
          <p:cNvPr id="2" name="Recorded Sound">
            <a:hlinkClick r:id="" action="ppaction://media"/>
            <a:extLst>
              <a:ext uri="{FF2B5EF4-FFF2-40B4-BE49-F238E27FC236}">
                <a16:creationId xmlns:a16="http://schemas.microsoft.com/office/drawing/2014/main" id="{B6E1E439-44FB-2530-D7E1-DC898A5098D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68483" y="6298805"/>
            <a:ext cx="609600" cy="609600"/>
          </a:xfrm>
          <a:prstGeom prst="rect">
            <a:avLst/>
          </a:prstGeom>
        </p:spPr>
      </p:pic>
      <p:sp>
        <p:nvSpPr>
          <p:cNvPr id="5" name="TextBox 4">
            <a:extLst>
              <a:ext uri="{FF2B5EF4-FFF2-40B4-BE49-F238E27FC236}">
                <a16:creationId xmlns:a16="http://schemas.microsoft.com/office/drawing/2014/main" id="{0681C6BD-7AC9-0609-7C09-DF2C29F2607B}"/>
              </a:ext>
            </a:extLst>
          </p:cNvPr>
          <p:cNvSpPr txBox="1"/>
          <p:nvPr/>
        </p:nvSpPr>
        <p:spPr>
          <a:xfrm>
            <a:off x="3718426" y="6254496"/>
            <a:ext cx="2377574" cy="274370"/>
          </a:xfrm>
          <a:prstGeom prst="rect">
            <a:avLst/>
          </a:prstGeom>
          <a:noFill/>
        </p:spPr>
        <p:txBody>
          <a:bodyPr wrap="none" rtlCol="0">
            <a:spAutoFit/>
          </a:bodyPr>
          <a:lstStyle/>
          <a:p>
            <a:pPr>
              <a:lnSpc>
                <a:spcPct val="150000"/>
              </a:lnSpc>
              <a:spcAft>
                <a:spcPts val="1000"/>
              </a:spcAft>
            </a:pPr>
            <a:r>
              <a:rPr lang="en-US" sz="900" dirty="0">
                <a:latin typeface="Arial" panose="020B0604020202020204" pitchFamily="34" charset="0"/>
                <a:cs typeface="Arial" panose="020B0604020202020204" pitchFamily="34" charset="0"/>
              </a:rPr>
              <a:t>Source Image: Wikimedia Commons, 2026</a:t>
            </a:r>
          </a:p>
        </p:txBody>
      </p:sp>
    </p:spTree>
    <p:extLst>
      <p:ext uri="{BB962C8B-B14F-4D97-AF65-F5344CB8AC3E}">
        <p14:creationId xmlns:p14="http://schemas.microsoft.com/office/powerpoint/2010/main" val="577718916"/>
      </p:ext>
    </p:extLst>
  </p:cSld>
  <p:clrMapOvr>
    <a:masterClrMapping/>
  </p:clrMapOvr>
  <mc:AlternateContent xmlns:mc="http://schemas.openxmlformats.org/markup-compatibility/2006" xmlns:p14="http://schemas.microsoft.com/office/powerpoint/2010/main">
    <mc:Choice Requires="p14">
      <p:transition spd="slow" p14:dur="2000" advTm="44564"/>
    </mc:Choice>
    <mc:Fallback xmlns="">
      <p:transition spd="slow" advTm="445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56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40C76-6850-D941-B66D-26A9FE90BE2E}"/>
              </a:ext>
            </a:extLst>
          </p:cNvPr>
          <p:cNvSpPr>
            <a:spLocks noGrp="1"/>
          </p:cNvSpPr>
          <p:nvPr>
            <p:ph type="title"/>
          </p:nvPr>
        </p:nvSpPr>
        <p:spPr>
          <a:xfrm>
            <a:off x="279918" y="1740877"/>
            <a:ext cx="7922250" cy="4632491"/>
          </a:xfrm>
        </p:spPr>
        <p:txBody>
          <a:bodyPr>
            <a:normAutofit fontScale="90000"/>
          </a:bodyPr>
          <a:lstStyle/>
          <a:p>
            <a:br>
              <a:rPr lang="en-GB" sz="1400" b="1" dirty="0"/>
            </a:br>
            <a:r>
              <a:rPr lang="en-GB" sz="1400" b="1" dirty="0"/>
              <a:t> </a:t>
            </a:r>
            <a:r>
              <a:rPr lang="en-GB" sz="1600" b="1" dirty="0">
                <a:latin typeface="Arial" panose="020B0604020202020204" pitchFamily="34" charset="0"/>
                <a:cs typeface="Arial" panose="020B0604020202020204" pitchFamily="34" charset="0"/>
              </a:rPr>
              <a:t>Insulin Syringes:</a:t>
            </a:r>
            <a:r>
              <a:rPr lang="en-GB" sz="1600" dirty="0">
                <a:latin typeface="Arial" panose="020B0604020202020204" pitchFamily="34" charset="0"/>
                <a:cs typeface="Arial" panose="020B0604020202020204" pitchFamily="34" charset="0"/>
              </a:rPr>
              <a:t> The most traditional method used to inject insulin manually under the skin.</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Insulin Pen: </a:t>
            </a:r>
            <a:r>
              <a:rPr lang="en-GB" sz="1600" dirty="0">
                <a:latin typeface="Arial" panose="020B0604020202020204" pitchFamily="34" charset="0"/>
                <a:cs typeface="Arial" panose="020B0604020202020204" pitchFamily="34" charset="0"/>
              </a:rPr>
              <a:t>A portable, all in one device used to dial and inject precise doses easily.</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External Pump: </a:t>
            </a:r>
            <a:r>
              <a:rPr lang="en-GB" sz="1600" dirty="0">
                <a:latin typeface="Arial" panose="020B0604020202020204" pitchFamily="34" charset="0"/>
                <a:cs typeface="Arial" panose="020B0604020202020204" pitchFamily="34" charset="0"/>
              </a:rPr>
              <a:t>Small, wearable devices that provide a continuous and automated flow of insulin.</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Implantable Pumps</a:t>
            </a:r>
            <a:r>
              <a:rPr lang="en-GB" sz="1600" dirty="0">
                <a:latin typeface="Arial" panose="020B0604020202020204" pitchFamily="34" charset="0"/>
                <a:cs typeface="Arial" panose="020B0604020202020204" pitchFamily="34" charset="0"/>
              </a:rPr>
              <a:t>: Devices surgically placed under the skin for discreet automatic delivery.</a:t>
            </a:r>
            <a:br>
              <a:rPr lang="en-GB" sz="1600"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Jet Injectors: </a:t>
            </a:r>
            <a:r>
              <a:rPr lang="en-GB" sz="1600" dirty="0">
                <a:latin typeface="Arial" panose="020B0604020202020204" pitchFamily="34" charset="0"/>
                <a:cs typeface="Arial" panose="020B0604020202020204" pitchFamily="34" charset="0"/>
              </a:rPr>
              <a:t>A needle-free system that uses high pressure air to spray insulin through the skin.</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Insulin Inhalers: </a:t>
            </a:r>
            <a:r>
              <a:rPr lang="en-GB" sz="1600" dirty="0">
                <a:latin typeface="Arial" panose="020B0604020202020204" pitchFamily="34" charset="0"/>
                <a:cs typeface="Arial" panose="020B0604020202020204" pitchFamily="34" charset="0"/>
              </a:rPr>
              <a:t>A</a:t>
            </a: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fast-acting, needle-free option where insulin is breathed into the lungs.</a:t>
            </a:r>
            <a:br>
              <a:rPr lang="en-GB" sz="1600"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Injection Aids</a:t>
            </a:r>
            <a:r>
              <a:rPr lang="en-GB" sz="1600" dirty="0">
                <a:latin typeface="Arial" panose="020B0604020202020204" pitchFamily="34" charset="0"/>
                <a:cs typeface="Arial" panose="020B0604020202020204" pitchFamily="34" charset="0"/>
              </a:rPr>
              <a:t>: Tools like magnifiers or spring-loaders that make using standard</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syringes easier (Watts, 2023). </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While there are many delivery methods available, such as syringes, pumps or inhalers. However, Mr. M’s care plan focuses on Insulin Pens and Injection Aids. As highlighted by Watts (2023), these tools are essential for patients with high functional dependency,  as they allow caregivers to manage his medication simply and accurately.</a:t>
            </a:r>
            <a:br>
              <a:rPr lang="en-GB" sz="1600" dirty="0">
                <a:latin typeface="Arial" panose="020B0604020202020204" pitchFamily="34" charset="0"/>
                <a:cs typeface="Arial" panose="020B0604020202020204" pitchFamily="34" charset="0"/>
              </a:rPr>
            </a:br>
            <a:br>
              <a:rPr lang="en-GB" sz="1400" dirty="0"/>
            </a:br>
            <a:r>
              <a:rPr lang="en-GB" sz="1400" dirty="0"/>
              <a:t>                                                                                                                        </a:t>
            </a:r>
            <a:br>
              <a:rPr lang="en-US" sz="1400" dirty="0">
                <a:latin typeface="Arial" panose="020B0604020202020204" pitchFamily="34" charset="0"/>
                <a:cs typeface="Arial" panose="020B0604020202020204" pitchFamily="34" charset="0"/>
              </a:rPr>
            </a:br>
            <a:endParaRPr lang="en-GB" sz="1400" b="1" dirty="0"/>
          </a:p>
        </p:txBody>
      </p:sp>
      <p:sp>
        <p:nvSpPr>
          <p:cNvPr id="3" name="Text Placeholder 2">
            <a:extLst>
              <a:ext uri="{FF2B5EF4-FFF2-40B4-BE49-F238E27FC236}">
                <a16:creationId xmlns:a16="http://schemas.microsoft.com/office/drawing/2014/main" id="{69E9F743-1BC9-7CB3-5314-CA8BF2B99A5B}"/>
              </a:ext>
            </a:extLst>
          </p:cNvPr>
          <p:cNvSpPr>
            <a:spLocks noGrp="1"/>
          </p:cNvSpPr>
          <p:nvPr>
            <p:ph type="body" idx="1"/>
          </p:nvPr>
        </p:nvSpPr>
        <p:spPr>
          <a:xfrm>
            <a:off x="429768" y="648182"/>
            <a:ext cx="7772400" cy="706056"/>
          </a:xfrm>
        </p:spPr>
        <p:txBody>
          <a:bodyPr/>
          <a:lstStyle/>
          <a:p>
            <a:r>
              <a:rPr lang="en-US" dirty="0">
                <a:latin typeface="Arial" panose="020B0604020202020204" pitchFamily="34" charset="0"/>
                <a:cs typeface="Arial" panose="020B0604020202020204" pitchFamily="34" charset="0"/>
              </a:rPr>
              <a:t>Insulin Delivery Methods</a:t>
            </a: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2907707-C538-75E0-F550-CE8B58ED736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212208" y="2071396"/>
            <a:ext cx="3550024" cy="3620067"/>
          </a:xfrm>
          <a:prstGeom prst="rect">
            <a:avLst/>
          </a:prstGeom>
        </p:spPr>
      </p:pic>
      <p:sp>
        <p:nvSpPr>
          <p:cNvPr id="4" name="TextBox 3">
            <a:extLst>
              <a:ext uri="{FF2B5EF4-FFF2-40B4-BE49-F238E27FC236}">
                <a16:creationId xmlns:a16="http://schemas.microsoft.com/office/drawing/2014/main" id="{692481BD-1F78-70F2-DE1E-4B86220F1050}"/>
              </a:ext>
            </a:extLst>
          </p:cNvPr>
          <p:cNvSpPr txBox="1"/>
          <p:nvPr/>
        </p:nvSpPr>
        <p:spPr>
          <a:xfrm>
            <a:off x="9513432" y="5676511"/>
            <a:ext cx="2377574" cy="274370"/>
          </a:xfrm>
          <a:prstGeom prst="rect">
            <a:avLst/>
          </a:prstGeom>
          <a:noFill/>
        </p:spPr>
        <p:txBody>
          <a:bodyPr wrap="none" rtlCol="0">
            <a:spAutoFit/>
          </a:bodyPr>
          <a:lstStyle/>
          <a:p>
            <a:pPr>
              <a:lnSpc>
                <a:spcPct val="150000"/>
              </a:lnSpc>
              <a:spcAft>
                <a:spcPts val="1000"/>
              </a:spcAft>
            </a:pPr>
            <a:r>
              <a:rPr lang="en-US" sz="900" dirty="0">
                <a:latin typeface="Arial" panose="020B0604020202020204" pitchFamily="34" charset="0"/>
                <a:cs typeface="Arial" panose="020B0604020202020204" pitchFamily="34" charset="0"/>
              </a:rPr>
              <a:t>Source Image: Wikimedia Commons, 2026</a:t>
            </a:r>
          </a:p>
        </p:txBody>
      </p:sp>
      <p:pic>
        <p:nvPicPr>
          <p:cNvPr id="6" name="Recorded Sound">
            <a:hlinkClick r:id="" action="ppaction://media"/>
            <a:extLst>
              <a:ext uri="{FF2B5EF4-FFF2-40B4-BE49-F238E27FC236}">
                <a16:creationId xmlns:a16="http://schemas.microsoft.com/office/drawing/2014/main" id="{1A6F5B09-8FA8-80B9-4A31-86F89BE6E0A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42700" y="6223000"/>
            <a:ext cx="609600" cy="609600"/>
          </a:xfrm>
          <a:prstGeom prst="rect">
            <a:avLst/>
          </a:prstGeom>
        </p:spPr>
      </p:pic>
    </p:spTree>
    <p:extLst>
      <p:ext uri="{BB962C8B-B14F-4D97-AF65-F5344CB8AC3E}">
        <p14:creationId xmlns:p14="http://schemas.microsoft.com/office/powerpoint/2010/main" val="2484817212"/>
      </p:ext>
    </p:extLst>
  </p:cSld>
  <p:clrMapOvr>
    <a:masterClrMapping/>
  </p:clrMapOvr>
  <mc:AlternateContent xmlns:mc="http://schemas.openxmlformats.org/markup-compatibility/2006" xmlns:p14="http://schemas.microsoft.com/office/powerpoint/2010/main">
    <mc:Choice Requires="p14">
      <p:transition spd="slow" p14:dur="2000" advTm="51485"/>
    </mc:Choice>
    <mc:Fallback xmlns="">
      <p:transition spd="slow" advTm="51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82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454E0B-F916-F3F6-3D3A-016C7385BB6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4F98286-1C14-C9FD-D5C0-2D1BF7E42DC4}"/>
              </a:ext>
            </a:extLst>
          </p:cNvPr>
          <p:cNvSpPr>
            <a:spLocks noGrp="1"/>
          </p:cNvSpPr>
          <p:nvPr>
            <p:ph type="title"/>
          </p:nvPr>
        </p:nvSpPr>
        <p:spPr>
          <a:xfrm>
            <a:off x="197538" y="520505"/>
            <a:ext cx="6751902" cy="6055145"/>
          </a:xfrm>
        </p:spPr>
        <p:txBody>
          <a:bodyPr>
            <a:normAutofit fontScale="90000"/>
          </a:bodyPr>
          <a:lstStyle/>
          <a:p>
            <a:pPr>
              <a:lnSpc>
                <a:spcPct val="150000"/>
              </a:lnSpc>
            </a:pPr>
            <a:br>
              <a:rPr lang="en-US" sz="1400" b="1" dirty="0">
                <a:latin typeface="Arial" panose="020B0604020202020204" pitchFamily="34" charset="0"/>
                <a:cs typeface="Arial" panose="020B0604020202020204" pitchFamily="34" charset="0"/>
              </a:rPr>
            </a:br>
            <a:br>
              <a:rPr lang="en-US" sz="1600" b="1"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Following the mechanisms directed by Lema-Perez (2021)</a:t>
            </a:r>
            <a:br>
              <a:rPr lang="en-US" sz="1600" b="1"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Pancreas</a:t>
            </a:r>
            <a:r>
              <a:rPr lang="en-US" sz="1600" dirty="0">
                <a:latin typeface="Arial" panose="020B0604020202020204" pitchFamily="34" charset="0"/>
                <a:cs typeface="Arial" panose="020B0604020202020204" pitchFamily="34" charset="0"/>
              </a:rPr>
              <a:t>: Releases insulin to lower glucose and glucagon to raise it, keeping glucose level regulated in Mr. M’s body.</a:t>
            </a: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Liver: </a:t>
            </a:r>
            <a:r>
              <a:rPr lang="en-US" sz="1600" dirty="0">
                <a:latin typeface="Arial" panose="020B0604020202020204" pitchFamily="34" charset="0"/>
                <a:cs typeface="Arial" panose="020B0604020202020204" pitchFamily="34" charset="0"/>
              </a:rPr>
              <a:t>His liver acts as a storage site holding glucose as glycogen and releases it into Mr. M’s bloodstream whenever his body needs it.</a:t>
            </a: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Muscles &amp; Fat Tissues</a:t>
            </a:r>
            <a:r>
              <a:rPr lang="en-US" sz="1600" dirty="0">
                <a:latin typeface="Arial" panose="020B0604020202020204" pitchFamily="34" charset="0"/>
                <a:cs typeface="Arial" panose="020B0604020202020204" pitchFamily="34" charset="0"/>
              </a:rPr>
              <a:t>: These take up glucose from Mr. M’s blood with the help of insulin</a:t>
            </a:r>
            <a:r>
              <a:rPr lang="en-GB" sz="1600" dirty="0">
                <a:latin typeface="Arial" panose="020B0604020202020204" pitchFamily="34" charset="0"/>
                <a:cs typeface="Arial" panose="020B0604020202020204" pitchFamily="34" charset="0"/>
              </a:rPr>
              <a:t>.</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Kidneys:</a:t>
            </a:r>
            <a:r>
              <a:rPr lang="en-GB" sz="1600" dirty="0">
                <a:latin typeface="Arial" panose="020B0604020202020204" pitchFamily="34" charset="0"/>
                <a:cs typeface="Arial" panose="020B0604020202020204" pitchFamily="34" charset="0"/>
              </a:rPr>
              <a:t> Mr. M’s kidneys regulate glucose by absorbing what he needs and excreting the excess.</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Small Intestine</a:t>
            </a:r>
            <a:r>
              <a:rPr lang="en-GB" sz="1600" dirty="0">
                <a:latin typeface="Arial" panose="020B0604020202020204" pitchFamily="34" charset="0"/>
                <a:cs typeface="Arial" panose="020B0604020202020204" pitchFamily="34" charset="0"/>
              </a:rPr>
              <a:t>: In Mr. M’s system, the small intestine digests carbohydrates and absorbs glucose into the blood to maintain homeostasis.</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Brain &amp; Nervous Systems:  </a:t>
            </a:r>
            <a:r>
              <a:rPr lang="en-GB" sz="1600" dirty="0">
                <a:latin typeface="Arial" panose="020B0604020202020204" pitchFamily="34" charset="0"/>
                <a:cs typeface="Arial" panose="020B0604020202020204" pitchFamily="34" charset="0"/>
              </a:rPr>
              <a:t>These systems in Mr. M rely on</a:t>
            </a: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glucose as his primary energy source (Lema-Perez, 2021).</a:t>
            </a:r>
            <a:endParaRPr lang="en-US" sz="14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2EDD85F0-A951-6F8F-291B-46A5462D6325}"/>
              </a:ext>
            </a:extLst>
          </p:cNvPr>
          <p:cNvSpPr>
            <a:spLocks noGrp="1"/>
          </p:cNvSpPr>
          <p:nvPr>
            <p:ph type="body" idx="1"/>
          </p:nvPr>
        </p:nvSpPr>
        <p:spPr>
          <a:xfrm>
            <a:off x="197538" y="127000"/>
            <a:ext cx="5468693" cy="508000"/>
          </a:xfrm>
        </p:spPr>
        <p:txBody>
          <a:bodyPr>
            <a:normAutofit/>
          </a:bodyPr>
          <a:lstStyle/>
          <a:p>
            <a:r>
              <a:rPr lang="en-US" b="1" dirty="0">
                <a:latin typeface="Arial" panose="020B0604020202020204" pitchFamily="34" charset="0"/>
                <a:cs typeface="Arial" panose="020B0604020202020204" pitchFamily="34" charset="0"/>
              </a:rPr>
              <a:t>Key Organs Involved In Glucose Balance</a:t>
            </a:r>
          </a:p>
        </p:txBody>
      </p:sp>
      <p:pic>
        <p:nvPicPr>
          <p:cNvPr id="17" name="Picture 16">
            <a:extLst>
              <a:ext uri="{FF2B5EF4-FFF2-40B4-BE49-F238E27FC236}">
                <a16:creationId xmlns:a16="http://schemas.microsoft.com/office/drawing/2014/main" id="{E4C2DE0C-3746-1B95-7D54-94A31DD9C7F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949440" y="1292468"/>
            <a:ext cx="4526352" cy="4782654"/>
          </a:xfrm>
          <a:prstGeom prst="rect">
            <a:avLst/>
          </a:prstGeom>
        </p:spPr>
      </p:pic>
      <p:sp>
        <p:nvSpPr>
          <p:cNvPr id="3" name="TextBox 2">
            <a:extLst>
              <a:ext uri="{FF2B5EF4-FFF2-40B4-BE49-F238E27FC236}">
                <a16:creationId xmlns:a16="http://schemas.microsoft.com/office/drawing/2014/main" id="{C7B3545A-26EB-AA76-AC37-126BA1E1633B}"/>
              </a:ext>
            </a:extLst>
          </p:cNvPr>
          <p:cNvSpPr txBox="1"/>
          <p:nvPr/>
        </p:nvSpPr>
        <p:spPr>
          <a:xfrm>
            <a:off x="8818323" y="6075122"/>
            <a:ext cx="2567836" cy="230832"/>
          </a:xfrm>
          <a:prstGeom prst="rect">
            <a:avLst/>
          </a:prstGeom>
          <a:noFill/>
        </p:spPr>
        <p:txBody>
          <a:bodyPr wrap="square" rtlCol="0">
            <a:spAutoFit/>
          </a:bodyPr>
          <a:lstStyle/>
          <a:p>
            <a:r>
              <a:rPr lang="en-GB" sz="900" dirty="0">
                <a:solidFill>
                  <a:schemeClr val="bg1"/>
                </a:solidFill>
                <a:latin typeface="Arial" panose="020B0604020202020204" pitchFamily="34" charset="0"/>
                <a:cs typeface="Arial" panose="020B0604020202020204" pitchFamily="34" charset="0"/>
              </a:rPr>
              <a:t>Source Image: Wikimedia Commons, 2026</a:t>
            </a:r>
          </a:p>
        </p:txBody>
      </p:sp>
      <p:pic>
        <p:nvPicPr>
          <p:cNvPr id="8" name="Recorded Sound">
            <a:hlinkClick r:id="" action="ppaction://media"/>
            <a:extLst>
              <a:ext uri="{FF2B5EF4-FFF2-40B4-BE49-F238E27FC236}">
                <a16:creationId xmlns:a16="http://schemas.microsoft.com/office/drawing/2014/main" id="{73EB48FE-18D7-ADFF-9619-CFC5AB8B4B0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97056" y="6178296"/>
            <a:ext cx="609600" cy="609600"/>
          </a:xfrm>
          <a:prstGeom prst="rect">
            <a:avLst/>
          </a:prstGeom>
        </p:spPr>
      </p:pic>
    </p:spTree>
    <p:extLst>
      <p:ext uri="{BB962C8B-B14F-4D97-AF65-F5344CB8AC3E}">
        <p14:creationId xmlns:p14="http://schemas.microsoft.com/office/powerpoint/2010/main" val="2738650492"/>
      </p:ext>
    </p:extLst>
  </p:cSld>
  <p:clrMapOvr>
    <a:masterClrMapping/>
  </p:clrMapOvr>
  <mc:AlternateContent xmlns:mc="http://schemas.openxmlformats.org/markup-compatibility/2006" xmlns:p14="http://schemas.microsoft.com/office/powerpoint/2010/main">
    <mc:Choice Requires="p14">
      <p:transition spd="slow" p14:dur="2000" advTm="5310"/>
    </mc:Choice>
    <mc:Fallback xmlns="">
      <p:transition spd="slow" advTm="53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103"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9ADBF-A09A-90EF-9045-8438E7C4BEA9}"/>
              </a:ext>
            </a:extLst>
          </p:cNvPr>
          <p:cNvSpPr>
            <a:spLocks noGrp="1"/>
          </p:cNvSpPr>
          <p:nvPr>
            <p:ph type="title"/>
          </p:nvPr>
        </p:nvSpPr>
        <p:spPr>
          <a:xfrm>
            <a:off x="429767" y="1466192"/>
            <a:ext cx="11324698" cy="5155325"/>
          </a:xfrm>
        </p:spPr>
        <p:txBody>
          <a:bodyPr>
            <a:normAutofit fontScale="90000"/>
          </a:bodyPr>
          <a:lstStyle/>
          <a:p>
            <a:br>
              <a:rPr lang="en-GB" sz="1400" dirty="0"/>
            </a:br>
            <a:br>
              <a:rPr lang="en-GB" sz="1400" dirty="0"/>
            </a:br>
            <a:br>
              <a:rPr lang="en-GB" sz="1400" dirty="0"/>
            </a:br>
            <a:br>
              <a:rPr lang="en-GB" sz="1400" dirty="0"/>
            </a:br>
            <a:br>
              <a:rPr lang="en-GB" sz="1400" dirty="0"/>
            </a:br>
            <a:br>
              <a:rPr lang="en-GB" sz="1400" dirty="0"/>
            </a:br>
            <a:br>
              <a:rPr lang="en-GB" sz="1400" dirty="0"/>
            </a:br>
            <a:br>
              <a:rPr lang="en-GB" sz="1400" dirty="0"/>
            </a:br>
            <a:br>
              <a:rPr lang="en-GB" sz="1400" dirty="0"/>
            </a:br>
            <a:br>
              <a:rPr lang="en-GB" sz="1400" dirty="0"/>
            </a:br>
            <a:br>
              <a:rPr lang="en-GB" sz="1400" dirty="0"/>
            </a:br>
            <a:r>
              <a:rPr lang="en-GB" sz="1600" dirty="0"/>
              <a:t>How diabetes affects organs in the body. In </a:t>
            </a:r>
            <a:r>
              <a:rPr lang="en-GB" sz="1600" dirty="0">
                <a:latin typeface="Arial" panose="020B0604020202020204" pitchFamily="34" charset="0"/>
                <a:cs typeface="Arial" panose="020B0604020202020204" pitchFamily="34" charset="0"/>
              </a:rPr>
              <a:t>Mr. M's case, diabetes causes a total system failure known as the Ominous Octet, where eight parts of his body stop working together to control sugar. </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Pancreas</a:t>
            </a:r>
            <a:r>
              <a:rPr lang="en-GB" sz="1600" dirty="0">
                <a:latin typeface="Arial" panose="020B0604020202020204" pitchFamily="34" charset="0"/>
                <a:cs typeface="Arial" panose="020B0604020202020204" pitchFamily="34" charset="0"/>
              </a:rPr>
              <a:t>: Beta cells stop releasing enough insulin while pumping out too much sugar-raising hormone. This is the root of Mr. M’s insulin deficiency. </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Muscles</a:t>
            </a:r>
            <a:r>
              <a:rPr lang="en-GB" sz="1600" dirty="0">
                <a:latin typeface="Arial" panose="020B0604020202020204" pitchFamily="34" charset="0"/>
                <a:cs typeface="Arial" panose="020B0604020202020204" pitchFamily="34" charset="0"/>
              </a:rPr>
              <a:t>: These become insulin resistant, meaning they can’t take up sugar from the blood to use as energy. This is why Mr. M is constantly exhausted.</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Fat: </a:t>
            </a:r>
            <a:r>
              <a:rPr lang="en-GB" sz="1600" dirty="0">
                <a:latin typeface="Arial" panose="020B0604020202020204" pitchFamily="34" charset="0"/>
                <a:cs typeface="Arial" panose="020B0604020202020204" pitchFamily="34" charset="0"/>
              </a:rPr>
              <a:t>Adipocytes (fat cells) break down too much fat, which then triggers more insulin resistance and keeps blood sugar high.</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Liver</a:t>
            </a:r>
            <a:r>
              <a:rPr lang="en-GB" sz="1600" dirty="0">
                <a:latin typeface="Arial" panose="020B0604020202020204" pitchFamily="34" charset="0"/>
                <a:cs typeface="Arial" panose="020B0604020202020204" pitchFamily="34" charset="0"/>
              </a:rPr>
              <a:t> : The liver gets confused and starts producing extra sugar to help make the sugar overload in Mr. M’s body even worse.</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Kidneys</a:t>
            </a:r>
            <a:r>
              <a:rPr lang="en-GB" sz="1600" dirty="0">
                <a:latin typeface="Arial" panose="020B0604020202020204" pitchFamily="34" charset="0"/>
                <a:cs typeface="Arial" panose="020B0604020202020204" pitchFamily="34" charset="0"/>
              </a:rPr>
              <a:t>: Instead of  flushing sugar out, the kidneys absorb too much back into the body, which can eventually lead to organ damage.</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SmalI Intestine</a:t>
            </a:r>
            <a:r>
              <a:rPr lang="en-GB" sz="1600" dirty="0">
                <a:latin typeface="Arial" panose="020B0604020202020204" pitchFamily="34" charset="0"/>
                <a:cs typeface="Arial" panose="020B0604020202020204" pitchFamily="34" charset="0"/>
              </a:rPr>
              <a:t>: It fails to send stop signals (incretins) after a meal, leading to massive sugar spikes that Mr. M is experiencing.</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Brain &amp; Nervous System</a:t>
            </a:r>
            <a:r>
              <a:rPr lang="en-GB" sz="1600" dirty="0">
                <a:latin typeface="Arial" panose="020B0604020202020204" pitchFamily="34" charset="0"/>
                <a:cs typeface="Arial" panose="020B0604020202020204" pitchFamily="34" charset="0"/>
              </a:rPr>
              <a:t> (the command centre):  High sugar causes Insulin resistance  In the brain, leading to constant inflammation and a loss of appetite control. This breaks the signal between the brain and the body, making it nearly impossible for Mr. M to manage his weight or clear his brain fog.</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Now, it is important to understand that diabetes isn’t just a sugar problem, but rather a full-body breakdown. </a:t>
            </a:r>
            <a:r>
              <a:rPr lang="en-GB" sz="1600" dirty="0" err="1">
                <a:latin typeface="Arial" panose="020B0604020202020204" pitchFamily="34" charset="0"/>
                <a:cs typeface="Arial" panose="020B0604020202020204" pitchFamily="34" charset="0"/>
              </a:rPr>
              <a:t>DeFfonzo</a:t>
            </a:r>
            <a:r>
              <a:rPr lang="en-GB" sz="1600" dirty="0">
                <a:latin typeface="Arial" panose="020B0604020202020204" pitchFamily="34" charset="0"/>
                <a:cs typeface="Arial" panose="020B0604020202020204" pitchFamily="34" charset="0"/>
              </a:rPr>
              <a:t> (2009) calls these eight systems Ominous Octet because these eight systems stopped communicating. For Mr. M, this means his body is fighting itself and has lost the total balance needed to stay healthy (DeFronzo, 2009). </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3F24F899-B4B8-4D0E-5867-E7DA650D72DC}"/>
              </a:ext>
            </a:extLst>
          </p:cNvPr>
          <p:cNvSpPr>
            <a:spLocks noGrp="1"/>
          </p:cNvSpPr>
          <p:nvPr>
            <p:ph type="body" idx="1"/>
          </p:nvPr>
        </p:nvSpPr>
        <p:spPr>
          <a:xfrm>
            <a:off x="429768" y="0"/>
            <a:ext cx="7772400" cy="1314450"/>
          </a:xfrm>
        </p:spPr>
        <p:txBody>
          <a:bodyPr/>
          <a:lstStyle/>
          <a:p>
            <a:r>
              <a:rPr lang="en-GB" b="1" dirty="0">
                <a:latin typeface="Arial" panose="020B0604020202020204" pitchFamily="34" charset="0"/>
                <a:cs typeface="Arial" panose="020B0604020202020204" pitchFamily="34" charset="0"/>
              </a:rPr>
              <a:t>How Diabetes Affects These Systems ( Pancreas, Liver,</a:t>
            </a:r>
          </a:p>
          <a:p>
            <a:r>
              <a:rPr lang="en-GB" b="1" dirty="0">
                <a:latin typeface="Arial" panose="020B0604020202020204" pitchFamily="34" charset="0"/>
                <a:cs typeface="Arial" panose="020B0604020202020204" pitchFamily="34" charset="0"/>
              </a:rPr>
              <a:t>Muscles &amp; Fat Tissues, Kidneys, Small Intestine, Brain &amp; Nervous System)</a:t>
            </a:r>
          </a:p>
        </p:txBody>
      </p:sp>
      <p:pic>
        <p:nvPicPr>
          <p:cNvPr id="5" name="Recorded Sound">
            <a:hlinkClick r:id="" action="ppaction://media"/>
            <a:extLst>
              <a:ext uri="{FF2B5EF4-FFF2-40B4-BE49-F238E27FC236}">
                <a16:creationId xmlns:a16="http://schemas.microsoft.com/office/drawing/2014/main" id="{E845A009-E88E-BE23-608C-3C40DBA5807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61648" y="6288024"/>
            <a:ext cx="609600" cy="609600"/>
          </a:xfrm>
          <a:prstGeom prst="rect">
            <a:avLst/>
          </a:prstGeom>
        </p:spPr>
      </p:pic>
    </p:spTree>
    <p:extLst>
      <p:ext uri="{BB962C8B-B14F-4D97-AF65-F5344CB8AC3E}">
        <p14:creationId xmlns:p14="http://schemas.microsoft.com/office/powerpoint/2010/main" val="870029923"/>
      </p:ext>
    </p:extLst>
  </p:cSld>
  <p:clrMapOvr>
    <a:masterClrMapping/>
  </p:clrMapOvr>
  <mc:AlternateContent xmlns:mc="http://schemas.openxmlformats.org/markup-compatibility/2006" xmlns:p14="http://schemas.microsoft.com/office/powerpoint/2010/main">
    <mc:Choice Requires="p14">
      <p:transition spd="slow" p14:dur="2000" advTm="79893"/>
    </mc:Choice>
    <mc:Fallback xmlns="">
      <p:transition spd="slow" advTm="798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58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09AA5-E19B-F86D-C9DF-7E183E25AF00}"/>
              </a:ext>
            </a:extLst>
          </p:cNvPr>
          <p:cNvSpPr>
            <a:spLocks noGrp="1"/>
          </p:cNvSpPr>
          <p:nvPr>
            <p:ph type="title"/>
          </p:nvPr>
        </p:nvSpPr>
        <p:spPr>
          <a:xfrm>
            <a:off x="429768" y="322730"/>
            <a:ext cx="6135624" cy="457199"/>
          </a:xfrm>
        </p:spPr>
        <p:txBody>
          <a:bodyPr>
            <a:normAutofit/>
          </a:bodyPr>
          <a:lstStyle/>
          <a:p>
            <a:r>
              <a:rPr lang="en-GB" sz="2000" dirty="0">
                <a:latin typeface="Arial" panose="020B0604020202020204" pitchFamily="34" charset="0"/>
                <a:cs typeface="Arial" panose="020B0604020202020204" pitchFamily="34" charset="0"/>
              </a:rPr>
              <a:t>Common Symptoms of Diabetes</a:t>
            </a:r>
          </a:p>
        </p:txBody>
      </p:sp>
      <p:sp>
        <p:nvSpPr>
          <p:cNvPr id="3" name="Content Placeholder 2">
            <a:extLst>
              <a:ext uri="{FF2B5EF4-FFF2-40B4-BE49-F238E27FC236}">
                <a16:creationId xmlns:a16="http://schemas.microsoft.com/office/drawing/2014/main" id="{DACAEA83-109A-EAAE-C2FE-F4DBCA9E2D8D}"/>
              </a:ext>
            </a:extLst>
          </p:cNvPr>
          <p:cNvSpPr>
            <a:spLocks noGrp="1"/>
          </p:cNvSpPr>
          <p:nvPr>
            <p:ph sz="quarter" idx="14"/>
          </p:nvPr>
        </p:nvSpPr>
        <p:spPr>
          <a:xfrm>
            <a:off x="429768" y="779929"/>
            <a:ext cx="7637600" cy="6078071"/>
          </a:xfrm>
        </p:spPr>
        <p:txBody>
          <a:bodyPr>
            <a:normAutofit/>
          </a:bodyPr>
          <a:lstStyle/>
          <a:p>
            <a:r>
              <a:rPr lang="en-GB" sz="1400" b="1" dirty="0">
                <a:latin typeface="Arial" panose="020B0604020202020204" pitchFamily="34" charset="0"/>
                <a:cs typeface="Arial" panose="020B0604020202020204" pitchFamily="34" charset="0"/>
              </a:rPr>
              <a:t>Polyuria (Toilet): G</a:t>
            </a:r>
            <a:r>
              <a:rPr lang="en-GB" sz="1400" dirty="0">
                <a:latin typeface="Arial" panose="020B0604020202020204" pitchFamily="34" charset="0"/>
                <a:cs typeface="Arial" panose="020B0604020202020204" pitchFamily="34" charset="0"/>
              </a:rPr>
              <a:t>oing for frequent urination especially at night. For Mr. M, this is his body trying to flush out excess sugar. </a:t>
            </a:r>
          </a:p>
          <a:p>
            <a:r>
              <a:rPr lang="en-GB" sz="1400" b="1" dirty="0">
                <a:latin typeface="Arial" panose="020B0604020202020204" pitchFamily="34" charset="0"/>
                <a:cs typeface="Arial" panose="020B0604020202020204" pitchFamily="34" charset="0"/>
              </a:rPr>
              <a:t>Polydipsia (Thirsty</a:t>
            </a:r>
            <a:r>
              <a:rPr lang="en-GB" sz="1400" dirty="0">
                <a:latin typeface="Arial" panose="020B0604020202020204" pitchFamily="34" charset="0"/>
                <a:cs typeface="Arial" panose="020B0604020202020204" pitchFamily="34" charset="0"/>
              </a:rPr>
              <a:t>): Feeling an unbelievable thirst that cannot be quenched. </a:t>
            </a:r>
          </a:p>
          <a:p>
            <a:r>
              <a:rPr lang="en-GB" sz="1400" b="1" dirty="0">
                <a:latin typeface="Arial" panose="020B0604020202020204" pitchFamily="34" charset="0"/>
                <a:cs typeface="Arial" panose="020B0604020202020204" pitchFamily="34" charset="0"/>
              </a:rPr>
              <a:t>Extreme Fatigue (Tired): </a:t>
            </a:r>
            <a:r>
              <a:rPr lang="en-GB" sz="1400" dirty="0">
                <a:latin typeface="Arial" panose="020B0604020202020204" pitchFamily="34" charset="0"/>
                <a:cs typeface="Arial" panose="020B0604020202020204" pitchFamily="34" charset="0"/>
              </a:rPr>
              <a:t>Feeling much more tired than usual because the body cannot use glucose for fuel. </a:t>
            </a:r>
          </a:p>
          <a:p>
            <a:r>
              <a:rPr lang="en-GB" sz="1400" b="1" dirty="0">
                <a:latin typeface="Arial" panose="020B0604020202020204" pitchFamily="34" charset="0"/>
                <a:cs typeface="Arial" panose="020B0604020202020204" pitchFamily="34" charset="0"/>
              </a:rPr>
              <a:t>Blurred Eyesight: </a:t>
            </a:r>
            <a:r>
              <a:rPr lang="en-GB" sz="1400" dirty="0">
                <a:latin typeface="Arial" panose="020B0604020202020204" pitchFamily="34" charset="0"/>
                <a:cs typeface="Arial" panose="020B0604020202020204" pitchFamily="34" charset="0"/>
              </a:rPr>
              <a:t>High sugar levels causing the lens of the eye to swell, which affect Mr. M’s vision. </a:t>
            </a:r>
          </a:p>
          <a:p>
            <a:r>
              <a:rPr lang="en-GB" sz="1400" b="1" dirty="0">
                <a:latin typeface="Arial" panose="020B0604020202020204" pitchFamily="34" charset="0"/>
                <a:cs typeface="Arial" panose="020B0604020202020204" pitchFamily="34" charset="0"/>
              </a:rPr>
              <a:t>Slow Healing</a:t>
            </a:r>
            <a:r>
              <a:rPr lang="en-GB" sz="1400" dirty="0">
                <a:latin typeface="Arial" panose="020B0604020202020204" pitchFamily="34" charset="0"/>
                <a:cs typeface="Arial" panose="020B0604020202020204" pitchFamily="34" charset="0"/>
              </a:rPr>
              <a:t>: Cuts and wounds taking longer to heal (like the boil mentioned in the case study).</a:t>
            </a:r>
          </a:p>
          <a:p>
            <a:r>
              <a:rPr lang="en-GB" sz="1400" b="1" dirty="0">
                <a:latin typeface="Arial" panose="020B0604020202020204" pitchFamily="34" charset="0"/>
                <a:cs typeface="Arial" panose="020B0604020202020204" pitchFamily="34" charset="0"/>
              </a:rPr>
              <a:t>Weight Changes: </a:t>
            </a:r>
            <a:r>
              <a:rPr lang="en-GB" sz="1400" dirty="0">
                <a:latin typeface="Arial" panose="020B0604020202020204" pitchFamily="34" charset="0"/>
                <a:cs typeface="Arial" panose="020B0604020202020204" pitchFamily="34" charset="0"/>
              </a:rPr>
              <a:t>losing weight unexpectedly or struggling with increasing hunger.</a:t>
            </a:r>
          </a:p>
          <a:p>
            <a:r>
              <a:rPr lang="en-GB" sz="1400" b="1" dirty="0">
                <a:latin typeface="Arial" panose="020B0604020202020204" pitchFamily="34" charset="0"/>
                <a:cs typeface="Arial" panose="020B0604020202020204" pitchFamily="34" charset="0"/>
              </a:rPr>
              <a:t>Dry Mouth: </a:t>
            </a:r>
            <a:r>
              <a:rPr lang="en-GB" sz="1400" dirty="0">
                <a:latin typeface="Arial" panose="020B0604020202020204" pitchFamily="34" charset="0"/>
                <a:cs typeface="Arial" panose="020B0604020202020204" pitchFamily="34" charset="0"/>
              </a:rPr>
              <a:t>Persistent dryness caused by dehydration as the body constantly flushes out excess sugar.</a:t>
            </a:r>
          </a:p>
          <a:p>
            <a:r>
              <a:rPr lang="en-GB" sz="1400" b="1" dirty="0">
                <a:latin typeface="Arial" panose="020B0604020202020204" pitchFamily="34" charset="0"/>
                <a:cs typeface="Arial" panose="020B0604020202020204" pitchFamily="34" charset="0"/>
              </a:rPr>
              <a:t>Genital Itching (Thrush</a:t>
            </a:r>
            <a:r>
              <a:rPr lang="en-GB" sz="1400" dirty="0">
                <a:latin typeface="Arial" panose="020B0604020202020204" pitchFamily="34" charset="0"/>
                <a:cs typeface="Arial" panose="020B0604020202020204" pitchFamily="34" charset="0"/>
              </a:rPr>
              <a:t>): High glucose in the urine creates a perfect breeding ground for fungal infection.</a:t>
            </a:r>
          </a:p>
          <a:p>
            <a:r>
              <a:rPr lang="en-GB" sz="1400" b="1" dirty="0">
                <a:latin typeface="Arial" panose="020B0604020202020204" pitchFamily="34" charset="0"/>
                <a:cs typeface="Arial" panose="020B0604020202020204" pitchFamily="34" charset="0"/>
              </a:rPr>
              <a:t>Irritability: </a:t>
            </a:r>
            <a:r>
              <a:rPr lang="en-GB" sz="1400" dirty="0">
                <a:latin typeface="Arial" panose="020B0604020202020204" pitchFamily="34" charset="0"/>
                <a:cs typeface="Arial" panose="020B0604020202020204" pitchFamily="34" charset="0"/>
              </a:rPr>
              <a:t>sudden mood changes or behaviour changes because the brain isn’t getting steady energy.</a:t>
            </a:r>
          </a:p>
          <a:p>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According to Diabetes UK, red flags occur when glucose stays in the body instead of being sued for fuel (Diabetes UK, 2025).</a:t>
            </a:r>
          </a:p>
        </p:txBody>
      </p:sp>
      <p:pic>
        <p:nvPicPr>
          <p:cNvPr id="6" name="Picture Placeholder 5">
            <a:extLst>
              <a:ext uri="{FF2B5EF4-FFF2-40B4-BE49-F238E27FC236}">
                <a16:creationId xmlns:a16="http://schemas.microsoft.com/office/drawing/2014/main" id="{C35E628C-A69F-C577-E66D-4EA0FC457E20}"/>
              </a:ext>
            </a:extLst>
          </p:cNvPr>
          <p:cNvPicPr>
            <a:picLocks noGrp="1" noChangeAspect="1"/>
          </p:cNvPicPr>
          <p:nvPr>
            <p:ph type="pic" sz="quarter" idx="13"/>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2604" r="22604"/>
          <a:stretch>
            <a:fillRect/>
          </a:stretch>
        </p:blipFill>
        <p:spPr>
          <a:xfrm>
            <a:off x="8200103" y="1691640"/>
            <a:ext cx="3781736" cy="4006381"/>
          </a:xfrm>
        </p:spPr>
      </p:pic>
      <p:sp>
        <p:nvSpPr>
          <p:cNvPr id="7" name="TextBox 6">
            <a:extLst>
              <a:ext uri="{FF2B5EF4-FFF2-40B4-BE49-F238E27FC236}">
                <a16:creationId xmlns:a16="http://schemas.microsoft.com/office/drawing/2014/main" id="{6E1F3E0F-9A7F-3125-6A9C-A99902C7E850}"/>
              </a:ext>
            </a:extLst>
          </p:cNvPr>
          <p:cNvSpPr txBox="1"/>
          <p:nvPr/>
        </p:nvSpPr>
        <p:spPr>
          <a:xfrm>
            <a:off x="8067368" y="6524527"/>
            <a:ext cx="3781736" cy="230832"/>
          </a:xfrm>
          <a:prstGeom prst="rect">
            <a:avLst/>
          </a:prstGeom>
          <a:noFill/>
        </p:spPr>
        <p:txBody>
          <a:bodyPr wrap="square" rtlCol="0">
            <a:spAutoFit/>
          </a:bodyPr>
          <a:lstStyle/>
          <a:p>
            <a:r>
              <a:rPr lang="en-GB" sz="900" dirty="0"/>
              <a:t>-</a:t>
            </a:r>
          </a:p>
        </p:txBody>
      </p:sp>
      <p:sp>
        <p:nvSpPr>
          <p:cNvPr id="9" name="TextBox 8">
            <a:extLst>
              <a:ext uri="{FF2B5EF4-FFF2-40B4-BE49-F238E27FC236}">
                <a16:creationId xmlns:a16="http://schemas.microsoft.com/office/drawing/2014/main" id="{0731D76A-0630-6051-8202-E0845B08E3AC}"/>
              </a:ext>
            </a:extLst>
          </p:cNvPr>
          <p:cNvSpPr txBox="1"/>
          <p:nvPr/>
        </p:nvSpPr>
        <p:spPr>
          <a:xfrm>
            <a:off x="9877100" y="5699719"/>
            <a:ext cx="2377574" cy="274370"/>
          </a:xfrm>
          <a:prstGeom prst="rect">
            <a:avLst/>
          </a:prstGeom>
          <a:noFill/>
        </p:spPr>
        <p:txBody>
          <a:bodyPr wrap="none" rtlCol="0">
            <a:spAutoFit/>
          </a:bodyPr>
          <a:lstStyle/>
          <a:p>
            <a:pPr>
              <a:lnSpc>
                <a:spcPct val="150000"/>
              </a:lnSpc>
              <a:spcAft>
                <a:spcPts val="1000"/>
              </a:spcAft>
            </a:pPr>
            <a:r>
              <a:rPr lang="en-US" sz="900" dirty="0">
                <a:latin typeface="Arial" panose="020B0604020202020204" pitchFamily="34" charset="0"/>
                <a:cs typeface="Arial" panose="020B0604020202020204" pitchFamily="34" charset="0"/>
              </a:rPr>
              <a:t>Source Image: Wikimedia Commons, 2026</a:t>
            </a:r>
          </a:p>
        </p:txBody>
      </p:sp>
      <p:pic>
        <p:nvPicPr>
          <p:cNvPr id="10" name="Recorded Sound">
            <a:hlinkClick r:id="" action="ppaction://media"/>
            <a:extLst>
              <a:ext uri="{FF2B5EF4-FFF2-40B4-BE49-F238E27FC236}">
                <a16:creationId xmlns:a16="http://schemas.microsoft.com/office/drawing/2014/main" id="{18B4652F-0B7D-3456-DFB6-318055C4F07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97056" y="6288024"/>
            <a:ext cx="609600" cy="609600"/>
          </a:xfrm>
          <a:prstGeom prst="rect">
            <a:avLst/>
          </a:prstGeom>
        </p:spPr>
      </p:pic>
    </p:spTree>
    <p:extLst>
      <p:ext uri="{BB962C8B-B14F-4D97-AF65-F5344CB8AC3E}">
        <p14:creationId xmlns:p14="http://schemas.microsoft.com/office/powerpoint/2010/main" val="2426099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40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86F63-032C-9F9E-47B8-2D09A33EAB2A}"/>
              </a:ext>
            </a:extLst>
          </p:cNvPr>
          <p:cNvSpPr>
            <a:spLocks noGrp="1"/>
          </p:cNvSpPr>
          <p:nvPr>
            <p:ph type="title"/>
          </p:nvPr>
        </p:nvSpPr>
        <p:spPr>
          <a:xfrm>
            <a:off x="295298" y="228600"/>
            <a:ext cx="4585985" cy="530352"/>
          </a:xfrm>
        </p:spPr>
        <p:txBody>
          <a:bodyPr/>
          <a:lstStyle/>
          <a:p>
            <a:r>
              <a:rPr lang="en-GB" sz="2000" dirty="0">
                <a:latin typeface="Arial" panose="020B0604020202020204" pitchFamily="34" charset="0"/>
                <a:cs typeface="Arial" panose="020B0604020202020204" pitchFamily="34" charset="0"/>
              </a:rPr>
              <a:t>Fictional Patient Profile: Mr. M </a:t>
            </a:r>
            <a:br>
              <a:rPr lang="en-GB" sz="2000" dirty="0"/>
            </a:br>
            <a:endParaRPr lang="en-GB"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8C36247-9750-E05E-01EB-BDED9183D392}"/>
              </a:ext>
            </a:extLst>
          </p:cNvPr>
          <p:cNvSpPr>
            <a:spLocks noGrp="1"/>
          </p:cNvSpPr>
          <p:nvPr>
            <p:ph sz="quarter" idx="13"/>
          </p:nvPr>
        </p:nvSpPr>
        <p:spPr>
          <a:xfrm>
            <a:off x="356616" y="816505"/>
            <a:ext cx="7826726" cy="5224989"/>
          </a:xfrm>
        </p:spPr>
        <p:txBody>
          <a:bodyPr>
            <a:normAutofit lnSpcReduction="10000"/>
          </a:bodyPr>
          <a:lstStyle/>
          <a:p>
            <a:pPr marL="0" indent="0">
              <a:buNone/>
            </a:pPr>
            <a:r>
              <a:rPr lang="en-GB" b="1" dirty="0">
                <a:latin typeface="Arial" panose="020B0604020202020204" pitchFamily="34" charset="0"/>
                <a:cs typeface="Arial" panose="020B0604020202020204" pitchFamily="34" charset="0"/>
              </a:rPr>
              <a:t>Patient Profile (Mr. M)</a:t>
            </a:r>
          </a:p>
          <a:p>
            <a:r>
              <a:rPr lang="en-GB" b="1" dirty="0">
                <a:latin typeface="Arial" panose="020B0604020202020204" pitchFamily="34" charset="0"/>
                <a:cs typeface="Arial" panose="020B0604020202020204" pitchFamily="34" charset="0"/>
              </a:rPr>
              <a:t>Age: 52-year-old male </a:t>
            </a:r>
            <a:r>
              <a:rPr lang="en-GB" dirty="0">
                <a:latin typeface="Arial" panose="020B0604020202020204" pitchFamily="34" charset="0"/>
                <a:cs typeface="Arial" panose="020B0604020202020204" pitchFamily="34" charset="0"/>
              </a:rPr>
              <a:t>(occupation: factory worker)</a:t>
            </a:r>
          </a:p>
          <a:p>
            <a:r>
              <a:rPr lang="en-GB" b="1" dirty="0">
                <a:latin typeface="Arial" panose="020B0604020202020204" pitchFamily="34" charset="0"/>
                <a:cs typeface="Arial" panose="020B0604020202020204" pitchFamily="34" charset="0"/>
              </a:rPr>
              <a:t>Weight/Height: </a:t>
            </a:r>
            <a:r>
              <a:rPr lang="en-GB" dirty="0">
                <a:latin typeface="Arial" panose="020B0604020202020204" pitchFamily="34" charset="0"/>
                <a:cs typeface="Arial" panose="020B0604020202020204" pitchFamily="34" charset="0"/>
              </a:rPr>
              <a:t>140kg/160cm</a:t>
            </a:r>
          </a:p>
          <a:p>
            <a:r>
              <a:rPr lang="en-GB" b="1" dirty="0">
                <a:latin typeface="Arial" panose="020B0604020202020204" pitchFamily="34" charset="0"/>
                <a:cs typeface="Arial" panose="020B0604020202020204" pitchFamily="34" charset="0"/>
              </a:rPr>
              <a:t>Diagnosis: </a:t>
            </a:r>
            <a:r>
              <a:rPr lang="en-GB" dirty="0">
                <a:latin typeface="Arial" panose="020B0604020202020204" pitchFamily="34" charset="0"/>
                <a:cs typeface="Arial" panose="020B0604020202020204" pitchFamily="34" charset="0"/>
              </a:rPr>
              <a:t>New-onset Type 2 Diabetes Mellitus.</a:t>
            </a:r>
          </a:p>
          <a:p>
            <a:r>
              <a:rPr lang="en-GB" b="1" dirty="0">
                <a:latin typeface="Arial" panose="020B0604020202020204" pitchFamily="34" charset="0"/>
                <a:cs typeface="Arial" panose="020B0604020202020204" pitchFamily="34" charset="0"/>
              </a:rPr>
              <a:t>Clinical Presentation</a:t>
            </a:r>
            <a:r>
              <a:rPr lang="en-GB" dirty="0">
                <a:latin typeface="Arial" panose="020B0604020202020204" pitchFamily="34" charset="0"/>
                <a:cs typeface="Arial" panose="020B0604020202020204" pitchFamily="34" charset="0"/>
              </a:rPr>
              <a:t>: Chronic fatigue, persistent thirst (polydipsia), and </a:t>
            </a:r>
            <a:r>
              <a:rPr lang="en-GB" b="1" dirty="0">
                <a:latin typeface="Arial" panose="020B0604020202020204" pitchFamily="34" charset="0"/>
                <a:cs typeface="Arial" panose="020B0604020202020204" pitchFamily="34" charset="0"/>
              </a:rPr>
              <a:t>Brain fog</a:t>
            </a:r>
            <a:r>
              <a:rPr lang="en-GB" dirty="0">
                <a:latin typeface="Arial" panose="020B0604020202020204" pitchFamily="34" charset="0"/>
                <a:cs typeface="Arial" panose="020B0604020202020204" pitchFamily="34" charset="0"/>
              </a:rPr>
              <a:t>.</a:t>
            </a:r>
          </a:p>
          <a:p>
            <a:r>
              <a:rPr lang="en-GB" b="1" dirty="0">
                <a:latin typeface="Arial" panose="020B0604020202020204" pitchFamily="34" charset="0"/>
                <a:cs typeface="Arial" panose="020B0604020202020204" pitchFamily="34" charset="0"/>
              </a:rPr>
              <a:t>Lifestyle:</a:t>
            </a:r>
            <a:r>
              <a:rPr lang="en-GB" dirty="0">
                <a:latin typeface="Arial" panose="020B0604020202020204" pitchFamily="34" charset="0"/>
                <a:cs typeface="Arial" panose="020B0604020202020204" pitchFamily="34" charset="0"/>
              </a:rPr>
              <a:t> Demanding work schedule , high stress, and struggling with weight management.</a:t>
            </a:r>
          </a:p>
          <a:p>
            <a:r>
              <a:rPr lang="en-GB" b="1" dirty="0">
                <a:latin typeface="Arial" panose="020B0604020202020204" pitchFamily="34" charset="0"/>
                <a:cs typeface="Arial" panose="020B0604020202020204" pitchFamily="34" charset="0"/>
              </a:rPr>
              <a:t>Key Concerns</a:t>
            </a:r>
            <a:r>
              <a:rPr lang="en-GB" dirty="0">
                <a:latin typeface="Arial" panose="020B0604020202020204" pitchFamily="34" charset="0"/>
                <a:cs typeface="Arial" panose="020B0604020202020204" pitchFamily="34" charset="0"/>
              </a:rPr>
              <a:t>: A slow-healing leg wound and blurred vision affecting his daily life.</a:t>
            </a:r>
          </a:p>
          <a:p>
            <a:pPr marL="0" indent="0">
              <a:buNone/>
            </a:pPr>
            <a:r>
              <a:rPr lang="en-GB" dirty="0">
                <a:latin typeface="Arial" panose="020B0604020202020204" pitchFamily="34" charset="0"/>
                <a:cs typeface="Arial" panose="020B0604020202020204" pitchFamily="34" charset="0"/>
              </a:rPr>
              <a:t>Mr. M represents a typical clinical case, where metabolic dysfunction meets a high-stress lifestyle. His symptoms are the body’s distress signals that his Ominous Octet is out of balance</a:t>
            </a:r>
            <a:r>
              <a:rPr lang="en-GB" dirty="0"/>
              <a:t> (Barrio-Cotes, 2020).</a:t>
            </a:r>
          </a:p>
        </p:txBody>
      </p:sp>
      <p:pic>
        <p:nvPicPr>
          <p:cNvPr id="18" name="Picture 17">
            <a:extLst>
              <a:ext uri="{FF2B5EF4-FFF2-40B4-BE49-F238E27FC236}">
                <a16:creationId xmlns:a16="http://schemas.microsoft.com/office/drawing/2014/main" id="{B84815CC-8556-1963-3FED-7E79C21C3FD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428482" y="2285159"/>
            <a:ext cx="3333750" cy="2771775"/>
          </a:xfrm>
          <a:prstGeom prst="rect">
            <a:avLst/>
          </a:prstGeom>
        </p:spPr>
      </p:pic>
      <p:sp>
        <p:nvSpPr>
          <p:cNvPr id="20" name="TextBox 19">
            <a:extLst>
              <a:ext uri="{FF2B5EF4-FFF2-40B4-BE49-F238E27FC236}">
                <a16:creationId xmlns:a16="http://schemas.microsoft.com/office/drawing/2014/main" id="{6306F2F2-D3ED-3931-9B55-292A1769FA14}"/>
              </a:ext>
            </a:extLst>
          </p:cNvPr>
          <p:cNvSpPr txBox="1"/>
          <p:nvPr/>
        </p:nvSpPr>
        <p:spPr>
          <a:xfrm>
            <a:off x="9244208" y="5056934"/>
            <a:ext cx="2518024" cy="274370"/>
          </a:xfrm>
          <a:prstGeom prst="rect">
            <a:avLst/>
          </a:prstGeom>
          <a:noFill/>
        </p:spPr>
        <p:txBody>
          <a:bodyPr wrap="square" rtlCol="0">
            <a:spAutoFit/>
          </a:bodyPr>
          <a:lstStyle/>
          <a:p>
            <a:pPr>
              <a:lnSpc>
                <a:spcPct val="150000"/>
              </a:lnSpc>
              <a:spcAft>
                <a:spcPts val="1000"/>
              </a:spcAft>
            </a:pPr>
            <a:r>
              <a:rPr lang="en-US" sz="900" dirty="0">
                <a:latin typeface="Arial" panose="020B0604020202020204" pitchFamily="34" charset="0"/>
                <a:cs typeface="Arial" panose="020B0604020202020204" pitchFamily="34" charset="0"/>
              </a:rPr>
              <a:t>     Source Image: Wikimedia Commons, 2026</a:t>
            </a:r>
          </a:p>
        </p:txBody>
      </p:sp>
      <p:pic>
        <p:nvPicPr>
          <p:cNvPr id="4" name="Recorded Sound">
            <a:hlinkClick r:id="" action="ppaction://media"/>
            <a:extLst>
              <a:ext uri="{FF2B5EF4-FFF2-40B4-BE49-F238E27FC236}">
                <a16:creationId xmlns:a16="http://schemas.microsoft.com/office/drawing/2014/main" id="{9B6FD073-9C7B-AEEF-05F5-1D0DCA24AA9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70208" y="6178296"/>
            <a:ext cx="609600" cy="609600"/>
          </a:xfrm>
          <a:prstGeom prst="rect">
            <a:avLst/>
          </a:prstGeom>
        </p:spPr>
      </p:pic>
    </p:spTree>
    <p:extLst>
      <p:ext uri="{BB962C8B-B14F-4D97-AF65-F5344CB8AC3E}">
        <p14:creationId xmlns:p14="http://schemas.microsoft.com/office/powerpoint/2010/main" val="4218467765"/>
      </p:ext>
    </p:extLst>
  </p:cSld>
  <p:clrMapOvr>
    <a:masterClrMapping/>
  </p:clrMapOvr>
  <mc:AlternateContent xmlns:mc="http://schemas.openxmlformats.org/markup-compatibility/2006" xmlns:p14="http://schemas.microsoft.com/office/powerpoint/2010/main">
    <mc:Choice Requires="p14">
      <p:transition spd="slow" p14:dur="2000" advTm="55746"/>
    </mc:Choice>
    <mc:Fallback xmlns="">
      <p:transition spd="slow" advTm="557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74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E90DC-69D6-E973-2EAD-0EC07369DD95}"/>
              </a:ext>
            </a:extLst>
          </p:cNvPr>
          <p:cNvSpPr>
            <a:spLocks noGrp="1"/>
          </p:cNvSpPr>
          <p:nvPr>
            <p:ph type="title"/>
          </p:nvPr>
        </p:nvSpPr>
        <p:spPr>
          <a:xfrm>
            <a:off x="429768" y="1309816"/>
            <a:ext cx="8136008" cy="4602807"/>
          </a:xfrm>
        </p:spPr>
        <p:txBody>
          <a:bodyPr>
            <a:normAutofit fontScale="90000"/>
          </a:bodyPr>
          <a:lstStyle/>
          <a:p>
            <a:r>
              <a:rPr lang="en-GB" sz="1600" b="1" dirty="0">
                <a:latin typeface="Arial" panose="020B0604020202020204" pitchFamily="34" charset="0"/>
                <a:cs typeface="Arial" panose="020B0604020202020204" pitchFamily="34" charset="0"/>
              </a:rPr>
              <a:t>Recommendation and Management: NICE NG28</a:t>
            </a:r>
            <a:br>
              <a:rPr lang="en-GB" sz="1600" b="1"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Individualised Care</a:t>
            </a:r>
            <a:r>
              <a:rPr lang="en-GB" sz="1600" dirty="0">
                <a:latin typeface="Arial" panose="020B0604020202020204" pitchFamily="34" charset="0"/>
                <a:cs typeface="Arial" panose="020B0604020202020204" pitchFamily="34" charset="0"/>
              </a:rPr>
              <a:t>: Tailor treatment to Mr. M’s specific lifestyle, preferences, and symptoms (like his Brain fog and high-stress job).</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Patient Support: </a:t>
            </a:r>
            <a:r>
              <a:rPr lang="en-GB" sz="1600" dirty="0">
                <a:latin typeface="Arial" panose="020B0604020202020204" pitchFamily="34" charset="0"/>
                <a:cs typeface="Arial" panose="020B0604020202020204" pitchFamily="34" charset="0"/>
              </a:rPr>
              <a:t>Create</a:t>
            </a: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access to structured program, such as Diabetes Education and Self Management for Ongoing and Newly Diagnosed (DESMOND), at diagnosis to empower Mr. M’s self-care.</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Dietary Advice: </a:t>
            </a:r>
            <a:r>
              <a:rPr lang="en-GB" sz="1600" dirty="0">
                <a:latin typeface="Arial" panose="020B0604020202020204" pitchFamily="34" charset="0"/>
                <a:cs typeface="Arial" panose="020B0604020202020204" pitchFamily="34" charset="0"/>
              </a:rPr>
              <a:t>Provide high-fibre and low-glycemic-index (GI) food choices and support for sustainable weight loss.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HbA1c Target: Aim for a target of 48 mmol/mol (6.5%) to reduce long-term complications.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First-Line Medication: Offer Metformin to improve insulin sensitivity (unless medically contraindicated)</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Following the NICE NG28 framework ensures Mr. M receives person-centred care. By combining structured education with pharmacological support like Metformin, we can target the root causes of his Ominous Octet and prevent further system failure NICE, (2022).</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218072AD-1009-7573-B829-3BC4D9C32EEB}"/>
              </a:ext>
            </a:extLst>
          </p:cNvPr>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Evidence Base Recommendation and Management Strategies</a:t>
            </a:r>
            <a:endParaRPr lang="en-GB" b="1" dirty="0"/>
          </a:p>
          <a:p>
            <a:endParaRPr lang="en-GB" dirty="0"/>
          </a:p>
        </p:txBody>
      </p:sp>
      <p:pic>
        <p:nvPicPr>
          <p:cNvPr id="4" name="Picture 3">
            <a:extLst>
              <a:ext uri="{FF2B5EF4-FFF2-40B4-BE49-F238E27FC236}">
                <a16:creationId xmlns:a16="http://schemas.microsoft.com/office/drawing/2014/main" id="{5C023E38-FD50-AA53-6C60-223477908F9C}"/>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718331" y="2096814"/>
            <a:ext cx="3245606" cy="3614690"/>
          </a:xfrm>
          <a:prstGeom prst="rect">
            <a:avLst/>
          </a:prstGeom>
        </p:spPr>
      </p:pic>
      <p:sp>
        <p:nvSpPr>
          <p:cNvPr id="8" name="TextBox 7">
            <a:extLst>
              <a:ext uri="{FF2B5EF4-FFF2-40B4-BE49-F238E27FC236}">
                <a16:creationId xmlns:a16="http://schemas.microsoft.com/office/drawing/2014/main" id="{664D3210-3CDF-5FF5-C25B-B7A4C375A301}"/>
              </a:ext>
            </a:extLst>
          </p:cNvPr>
          <p:cNvSpPr txBox="1"/>
          <p:nvPr/>
        </p:nvSpPr>
        <p:spPr>
          <a:xfrm>
            <a:off x="7793795" y="5568005"/>
            <a:ext cx="4550207"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                             </a:t>
            </a:r>
            <a:r>
              <a:rPr lang="en-US" sz="900" dirty="0">
                <a:latin typeface="Arial" panose="020B0604020202020204" pitchFamily="34" charset="0"/>
                <a:cs typeface="Arial" panose="020B0604020202020204" pitchFamily="34" charset="0"/>
              </a:rPr>
              <a:t>Source Image: Wikimedia Commons, 2026</a:t>
            </a:r>
            <a:endParaRPr lang="en-GB" sz="900" dirty="0"/>
          </a:p>
        </p:txBody>
      </p:sp>
      <p:pic>
        <p:nvPicPr>
          <p:cNvPr id="15" name="Recorded Sound">
            <a:hlinkClick r:id="" action="ppaction://media"/>
            <a:extLst>
              <a:ext uri="{FF2B5EF4-FFF2-40B4-BE49-F238E27FC236}">
                <a16:creationId xmlns:a16="http://schemas.microsoft.com/office/drawing/2014/main" id="{47408B1E-95CB-40FB-7262-A8DF1DE2E0A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03056" y="6255700"/>
            <a:ext cx="609600" cy="609600"/>
          </a:xfrm>
          <a:prstGeom prst="rect">
            <a:avLst/>
          </a:prstGeom>
        </p:spPr>
      </p:pic>
    </p:spTree>
    <p:extLst>
      <p:ext uri="{BB962C8B-B14F-4D97-AF65-F5344CB8AC3E}">
        <p14:creationId xmlns:p14="http://schemas.microsoft.com/office/powerpoint/2010/main" val="1746280781"/>
      </p:ext>
    </p:extLst>
  </p:cSld>
  <p:clrMapOvr>
    <a:masterClrMapping/>
  </p:clrMapOvr>
  <mc:AlternateContent xmlns:mc="http://schemas.openxmlformats.org/markup-compatibility/2006" xmlns:p14="http://schemas.microsoft.com/office/powerpoint/2010/main">
    <mc:Choice Requires="p14">
      <p:transition spd="slow" p14:dur="2000" advTm="53400"/>
    </mc:Choice>
    <mc:Fallback xmlns="">
      <p:transition spd="slow" advTm="534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293"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0C94B94-A28F-E2C1-29E4-2510982C0E85}"/>
              </a:ext>
            </a:extLst>
          </p:cNvPr>
          <p:cNvSpPr>
            <a:spLocks noGrp="1"/>
          </p:cNvSpPr>
          <p:nvPr>
            <p:ph type="title"/>
          </p:nvPr>
        </p:nvSpPr>
        <p:spPr>
          <a:xfrm>
            <a:off x="429768" y="457200"/>
            <a:ext cx="7370064" cy="685800"/>
          </a:xfrm>
        </p:spPr>
        <p:txBody>
          <a:bodyPr>
            <a:normAutofit fontScale="90000"/>
          </a:bodyPr>
          <a:lstStyle/>
          <a:p>
            <a:r>
              <a:rPr lang="en-US" sz="2700" b="1" dirty="0"/>
              <a:t>Conclusion</a:t>
            </a:r>
            <a:r>
              <a:rPr lang="en-US" dirty="0"/>
              <a:t> </a:t>
            </a:r>
          </a:p>
        </p:txBody>
      </p:sp>
      <p:sp>
        <p:nvSpPr>
          <p:cNvPr id="5" name="Content Placeholder 4">
            <a:extLst>
              <a:ext uri="{FF2B5EF4-FFF2-40B4-BE49-F238E27FC236}">
                <a16:creationId xmlns:a16="http://schemas.microsoft.com/office/drawing/2014/main" id="{331ECC70-B6CC-5482-A3F1-C41E6C2EF2A4}"/>
              </a:ext>
            </a:extLst>
          </p:cNvPr>
          <p:cNvSpPr>
            <a:spLocks noGrp="1"/>
          </p:cNvSpPr>
          <p:nvPr>
            <p:ph sz="quarter" idx="14"/>
          </p:nvPr>
        </p:nvSpPr>
        <p:spPr>
          <a:xfrm>
            <a:off x="429768" y="1197864"/>
            <a:ext cx="11762232" cy="5660136"/>
          </a:xfrm>
        </p:spPr>
        <p:txBody>
          <a:bodyPr/>
          <a:lstStyle/>
          <a:p>
            <a:r>
              <a:rPr lang="en-US" b="1" dirty="0"/>
              <a:t>The Ominous Octet &amp;</a:t>
            </a:r>
            <a:r>
              <a:rPr lang="en-GB" b="1" dirty="0">
                <a:latin typeface="Arial" panose="020B0604020202020204" pitchFamily="34" charset="0"/>
                <a:cs typeface="Arial" panose="020B0604020202020204" pitchFamily="34" charset="0"/>
              </a:rPr>
              <a:t> Systemic Failure</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Evidence indicates that Mr. M is experiencing a total system failure across eight key organs. This metabolic breakdown is the root cause of his chronic fatigue, blurred vision, and slow-healing wounds. </a:t>
            </a:r>
          </a:p>
          <a:p>
            <a:r>
              <a:rPr lang="en-GB" b="1" dirty="0">
                <a:latin typeface="Arial" panose="020B0604020202020204" pitchFamily="34" charset="0"/>
                <a:cs typeface="Arial" panose="020B0604020202020204" pitchFamily="34" charset="0"/>
              </a:rPr>
              <a:t>Clinical Management (NICE, 2022) </a:t>
            </a:r>
          </a:p>
          <a:p>
            <a:r>
              <a:rPr lang="en-GB" dirty="0">
                <a:latin typeface="Arial" panose="020B0604020202020204" pitchFamily="34" charset="0"/>
                <a:cs typeface="Arial" panose="020B0604020202020204" pitchFamily="34" charset="0"/>
              </a:rPr>
              <a:t>Following the NICE framework is essential. The primary goal is to reach an HbA1c target of 48 mmol/mol (6.5%) through first-line medications such as Metformin to prevent further organ damage.</a:t>
            </a:r>
          </a:p>
          <a:p>
            <a:r>
              <a:rPr lang="en-GB" b="1" dirty="0">
                <a:latin typeface="Arial" panose="020B0604020202020204" pitchFamily="34" charset="0"/>
                <a:cs typeface="Arial" panose="020B0604020202020204" pitchFamily="34" charset="0"/>
              </a:rPr>
              <a:t>Lifestyle Medicine and Education:</a:t>
            </a:r>
          </a:p>
          <a:p>
            <a:r>
              <a:rPr lang="en-GB" dirty="0">
                <a:latin typeface="Arial" panose="020B0604020202020204" pitchFamily="34" charset="0"/>
                <a:cs typeface="Arial" panose="020B0604020202020204" pitchFamily="34" charset="0"/>
              </a:rPr>
              <a:t>Management</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must go beyond clinical care. Utilising structured education (DESMOND) and high-fibre, low-GI dietary choices is vital for managing Mr. M’s weight (140kg) and high-stress lifestyle.</a:t>
            </a:r>
          </a:p>
          <a:p>
            <a:r>
              <a:rPr lang="en-GB" b="1" dirty="0">
                <a:latin typeface="Arial" panose="020B0604020202020204" pitchFamily="34" charset="0"/>
                <a:cs typeface="Arial" panose="020B0604020202020204" pitchFamily="34" charset="0"/>
              </a:rPr>
              <a:t>Holistic Individualised Care</a:t>
            </a:r>
            <a:r>
              <a:rPr lang="en-GB" dirty="0">
                <a:latin typeface="Arial" panose="020B0604020202020204" pitchFamily="34" charset="0"/>
                <a:cs typeface="Arial" panose="020B0604020202020204" pitchFamily="34" charset="0"/>
              </a:rPr>
              <a:t>: Mr. M requires a person-centred approach. Addressing his brain fog and high-stress levels through social and psychological support is as critical as medical intervention for successful self-management and overall health improvement.</a:t>
            </a:r>
          </a:p>
        </p:txBody>
      </p:sp>
      <p:pic>
        <p:nvPicPr>
          <p:cNvPr id="10" name="Recorded Sound">
            <a:hlinkClick r:id="" action="ppaction://media"/>
            <a:extLst>
              <a:ext uri="{FF2B5EF4-FFF2-40B4-BE49-F238E27FC236}">
                <a16:creationId xmlns:a16="http://schemas.microsoft.com/office/drawing/2014/main" id="{11351AAD-7822-7885-48CF-B0A978374B0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40634" y="6268226"/>
            <a:ext cx="609600" cy="609600"/>
          </a:xfrm>
          <a:prstGeom prst="rect">
            <a:avLst/>
          </a:prstGeom>
        </p:spPr>
      </p:pic>
    </p:spTree>
    <p:extLst>
      <p:ext uri="{BB962C8B-B14F-4D97-AF65-F5344CB8AC3E}">
        <p14:creationId xmlns:p14="http://schemas.microsoft.com/office/powerpoint/2010/main" val="864032670"/>
      </p:ext>
    </p:extLst>
  </p:cSld>
  <p:clrMapOvr>
    <a:masterClrMapping/>
  </p:clrMapOvr>
  <mc:AlternateContent xmlns:mc="http://schemas.openxmlformats.org/markup-compatibility/2006" xmlns:p14="http://schemas.microsoft.com/office/powerpoint/2010/main">
    <mc:Choice Requires="p14">
      <p:transition spd="slow" p14:dur="2000" advTm="81563"/>
    </mc:Choice>
    <mc:Fallback xmlns="">
      <p:transition spd="slow" advTm="815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563"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97B4E-3C70-7F36-A4BF-7CA5CBC848F4}"/>
              </a:ext>
            </a:extLst>
          </p:cNvPr>
          <p:cNvSpPr>
            <a:spLocks noGrp="1"/>
          </p:cNvSpPr>
          <p:nvPr>
            <p:ph type="title"/>
          </p:nvPr>
        </p:nvSpPr>
        <p:spPr>
          <a:xfrm>
            <a:off x="612648" y="-1133856"/>
            <a:ext cx="10652760" cy="1133856"/>
          </a:xfrm>
        </p:spPr>
        <p:txBody>
          <a:bodyPr>
            <a:normAutofit/>
          </a:bodyPr>
          <a:lstStyle/>
          <a:p>
            <a:r>
              <a:rPr lang="en-US" dirty="0"/>
              <a:t>Delivering with confidence</a:t>
            </a:r>
            <a:br>
              <a:rPr lang="en-US" dirty="0"/>
            </a:br>
            <a:endParaRPr lang="en-US" dirty="0"/>
          </a:p>
        </p:txBody>
      </p:sp>
      <p:sp>
        <p:nvSpPr>
          <p:cNvPr id="3" name="Content Placeholder 2">
            <a:extLst>
              <a:ext uri="{FF2B5EF4-FFF2-40B4-BE49-F238E27FC236}">
                <a16:creationId xmlns:a16="http://schemas.microsoft.com/office/drawing/2014/main" id="{4227E922-AE57-EC70-406A-77ED03351FF3}"/>
              </a:ext>
            </a:extLst>
          </p:cNvPr>
          <p:cNvSpPr>
            <a:spLocks noGrp="1"/>
          </p:cNvSpPr>
          <p:nvPr>
            <p:ph sz="quarter" idx="13"/>
          </p:nvPr>
        </p:nvSpPr>
        <p:spPr>
          <a:xfrm>
            <a:off x="612648" y="-12526"/>
            <a:ext cx="11365992" cy="6857999"/>
          </a:xfrm>
        </p:spPr>
        <p:txBody>
          <a:bodyPr/>
          <a:lstStyle/>
          <a:p>
            <a:pPr marL="285750" indent="-285750">
              <a:buFont typeface="Arial" panose="020B0604020202020204" pitchFamily="34" charset="0"/>
              <a:buChar char="•"/>
            </a:pPr>
            <a:r>
              <a:rPr lang="en-US" sz="1800" b="0" dirty="0">
                <a:latin typeface="Arial" panose="020B0604020202020204" pitchFamily="34" charset="0"/>
                <a:cs typeface="Arial" panose="020B0604020202020204" pitchFamily="34" charset="0"/>
              </a:rPr>
              <a:t>Barrio-Cortes, J. (2020 Diabetology, 7(3), 45. </a:t>
            </a:r>
            <a:r>
              <a:rPr lang="en-US" sz="1800" b="0" i="1" dirty="0">
                <a:latin typeface="Arial" panose="020B0604020202020204" pitchFamily="34" charset="0"/>
                <a:cs typeface="Arial" panose="020B0604020202020204" pitchFamily="34" charset="0"/>
              </a:rPr>
              <a:t>High-Risk Diabetic and Non-Diabetic Patients in Primary Health Care</a:t>
            </a:r>
            <a:r>
              <a:rPr lang="en-US" sz="1800" b="0" dirty="0">
                <a:latin typeface="Arial" panose="020B0604020202020204" pitchFamily="34" charset="0"/>
                <a:cs typeface="Arial" panose="020B0604020202020204" pitchFamily="34" charset="0"/>
              </a:rPr>
              <a:t>: </a:t>
            </a:r>
            <a:r>
              <a:rPr lang="en-US" sz="1800" b="0" i="1" dirty="0">
                <a:latin typeface="Arial" panose="020B0604020202020204" pitchFamily="34" charset="0"/>
                <a:cs typeface="Arial" panose="020B0604020202020204" pitchFamily="34" charset="0"/>
              </a:rPr>
              <a:t>Comparison and Associated Factors</a:t>
            </a:r>
            <a:r>
              <a:rPr lang="en-US" sz="1800" dirty="0">
                <a:latin typeface="Arial" panose="020B0604020202020204" pitchFamily="34" charset="0"/>
                <a:cs typeface="Arial" panose="020B0604020202020204" pitchFamily="34" charset="0"/>
              </a:rPr>
              <a:t>.</a:t>
            </a:r>
            <a:r>
              <a:rPr lang="en-US" sz="1800" dirty="0">
                <a:latin typeface="Arial" panose="020B0604020202020204" pitchFamily="34" charset="0"/>
                <a:cs typeface="Arial" panose="020B0604020202020204" pitchFamily="34" charset="0"/>
                <a:hlinkClick r:id="rId5"/>
              </a:rPr>
              <a:t> https://doi.org/10.3390/diabetology7030045</a:t>
            </a:r>
            <a:r>
              <a:rPr lang="en-US" sz="1800" dirty="0">
                <a:latin typeface="Arial" panose="020B0604020202020204" pitchFamily="34" charset="0"/>
                <a:cs typeface="Arial" panose="020B0604020202020204" pitchFamily="34" charset="0"/>
              </a:rPr>
              <a:t>  </a:t>
            </a:r>
            <a:r>
              <a:rPr lang="en-US" sz="1800" b="0" dirty="0">
                <a:latin typeface="Arial" panose="020B0604020202020204" pitchFamily="34" charset="0"/>
                <a:cs typeface="Arial" panose="020B0604020202020204" pitchFamily="34" charset="0"/>
              </a:rPr>
              <a:t>[Accessed: 09 March 2026].</a:t>
            </a:r>
          </a:p>
          <a:p>
            <a:pPr marL="285750" indent="-285750">
              <a:buFont typeface="Arial" panose="020B0604020202020204" pitchFamily="34" charset="0"/>
              <a:buChar char="•"/>
            </a:pPr>
            <a:r>
              <a:rPr lang="en-GB" sz="1800" b="0" dirty="0">
                <a:latin typeface="Arial" panose="020B0604020202020204" pitchFamily="34" charset="0"/>
                <a:cs typeface="Arial" panose="020B0604020202020204" pitchFamily="34" charset="0"/>
              </a:rPr>
              <a:t>DeFronzo, R,A., (2009) </a:t>
            </a:r>
            <a:r>
              <a:rPr lang="en-GB" sz="1800" b="0" i="1" dirty="0">
                <a:latin typeface="Arial" panose="020B0604020202020204" pitchFamily="34" charset="0"/>
                <a:cs typeface="Arial" panose="020B0604020202020204" pitchFamily="34" charset="0"/>
              </a:rPr>
              <a:t>From the triumvirate to the ominous octet: a new paradigm for the treatment of type 2 diabetes mellitus</a:t>
            </a:r>
            <a:r>
              <a:rPr lang="en-GB" sz="1800" b="0" dirty="0">
                <a:latin typeface="Arial" panose="020B0604020202020204" pitchFamily="34" charset="0"/>
                <a:cs typeface="Arial" panose="020B0604020202020204" pitchFamily="34" charset="0"/>
              </a:rPr>
              <a:t>’, Diabetes, 58(4), pp,773-795. Available at</a:t>
            </a:r>
            <a:r>
              <a:rPr lang="en-GB" sz="18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hlinkClick r:id="rId6"/>
              </a:rPr>
              <a:t>https://doi.org/10.2337/db09-9028</a:t>
            </a:r>
            <a:r>
              <a:rPr lang="en-GB" sz="1800" dirty="0">
                <a:latin typeface="Arial" panose="020B0604020202020204" pitchFamily="34" charset="0"/>
                <a:cs typeface="Arial" panose="020B0604020202020204" pitchFamily="34" charset="0"/>
              </a:rPr>
              <a:t> [</a:t>
            </a:r>
            <a:r>
              <a:rPr lang="en-GB" sz="1800" b="0" dirty="0">
                <a:latin typeface="Arial" panose="020B0604020202020204" pitchFamily="34" charset="0"/>
                <a:cs typeface="Arial" panose="020B0604020202020204" pitchFamily="34" charset="0"/>
              </a:rPr>
              <a:t>Accessed 17 March 2026].</a:t>
            </a:r>
          </a:p>
          <a:p>
            <a:pPr marL="285750" indent="-285750">
              <a:buFont typeface="Arial" panose="020B0604020202020204" pitchFamily="34" charset="0"/>
              <a:buChar char="•"/>
            </a:pPr>
            <a:r>
              <a:rPr lang="en-GB" sz="1800" b="0" dirty="0">
                <a:latin typeface="Arial" panose="020B0604020202020204" pitchFamily="34" charset="0"/>
                <a:cs typeface="Arial" panose="020B0604020202020204" pitchFamily="34" charset="0"/>
              </a:rPr>
              <a:t>Diabetes UK, (2025) </a:t>
            </a:r>
            <a:r>
              <a:rPr lang="en-GB" sz="1800" b="0" i="1" dirty="0">
                <a:latin typeface="Arial" panose="020B0604020202020204" pitchFamily="34" charset="0"/>
                <a:cs typeface="Arial" panose="020B0604020202020204" pitchFamily="34" charset="0"/>
              </a:rPr>
              <a:t>Type 2 diabetes: all you need to know</a:t>
            </a:r>
            <a:r>
              <a:rPr lang="en-GB" sz="1800" b="0" dirty="0">
                <a:latin typeface="Arial" panose="020B0604020202020204" pitchFamily="34" charset="0"/>
                <a:cs typeface="Arial" panose="020B0604020202020204" pitchFamily="34" charset="0"/>
              </a:rPr>
              <a:t>. Available at: https?www.diabetes.org.uk/diabetes-the-basic/types-of-diabetes/type-2 [Accessed 17 March 2026].</a:t>
            </a:r>
            <a:r>
              <a:rPr lang="en-US" sz="1800" b="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1800" b="0" dirty="0">
                <a:latin typeface="Arial" panose="020B0604020202020204" pitchFamily="34" charset="0"/>
                <a:cs typeface="Arial" panose="020B0604020202020204" pitchFamily="34" charset="0"/>
              </a:rPr>
              <a:t>Diabetes UK (2025) </a:t>
            </a:r>
            <a:r>
              <a:rPr lang="en-US" sz="1800" b="0" i="1" dirty="0">
                <a:latin typeface="Arial" panose="020B0604020202020204" pitchFamily="34" charset="0"/>
                <a:cs typeface="Arial" panose="020B0604020202020204" pitchFamily="34" charset="0"/>
              </a:rPr>
              <a:t>Type 2 diabetes. Available at: </a:t>
            </a:r>
            <a:r>
              <a:rPr lang="en-US" sz="1800" b="0" i="1" dirty="0">
                <a:latin typeface="Arial" panose="020B0604020202020204" pitchFamily="34" charset="0"/>
                <a:cs typeface="Arial" panose="020B0604020202020204" pitchFamily="34" charset="0"/>
                <a:hlinkClick r:id="rId7"/>
              </a:rPr>
              <a:t>https://www.diabetes.org.uk/about-diabetes/type-2-diabetes</a:t>
            </a:r>
            <a:r>
              <a:rPr lang="en-US" sz="1800" b="0" i="1" dirty="0">
                <a:latin typeface="Arial" panose="020B0604020202020204" pitchFamily="34" charset="0"/>
                <a:cs typeface="Arial" panose="020B0604020202020204" pitchFamily="34" charset="0"/>
              </a:rPr>
              <a:t> [</a:t>
            </a:r>
            <a:r>
              <a:rPr lang="en-US" sz="1800" b="0" dirty="0">
                <a:latin typeface="Arial" panose="020B0604020202020204" pitchFamily="34" charset="0"/>
                <a:cs typeface="Arial" panose="020B0604020202020204" pitchFamily="34" charset="0"/>
              </a:rPr>
              <a:t>Accessed: 08 March 2026].</a:t>
            </a:r>
          </a:p>
          <a:p>
            <a:pPr marL="285750" indent="-285750">
              <a:buFont typeface="Arial" panose="020B0604020202020204" pitchFamily="34" charset="0"/>
              <a:buChar char="•"/>
            </a:pPr>
            <a:r>
              <a:rPr lang="en-GB" sz="1800" b="0" dirty="0">
                <a:latin typeface="Arial" panose="020B0604020202020204" pitchFamily="34" charset="0"/>
                <a:cs typeface="Arial" panose="020B0604020202020204" pitchFamily="34" charset="0"/>
              </a:rPr>
              <a:t>Diabetes UK (n.d.) </a:t>
            </a:r>
            <a:r>
              <a:rPr lang="en-GB" sz="1800" b="0" i="1" dirty="0">
                <a:latin typeface="Arial" panose="020B0604020202020204" pitchFamily="34" charset="0"/>
                <a:cs typeface="Arial" panose="020B0604020202020204" pitchFamily="34" charset="0"/>
              </a:rPr>
              <a:t>What is insulin? </a:t>
            </a:r>
            <a:r>
              <a:rPr lang="en-GB" sz="1800" b="0" dirty="0">
                <a:latin typeface="Arial" panose="020B0604020202020204" pitchFamily="34" charset="0"/>
                <a:cs typeface="Arial" panose="020B0604020202020204" pitchFamily="34" charset="0"/>
              </a:rPr>
              <a:t>Available at: </a:t>
            </a:r>
            <a:r>
              <a:rPr lang="en-GB" sz="1800" b="0" dirty="0">
                <a:latin typeface="Arial" panose="020B0604020202020204" pitchFamily="34" charset="0"/>
                <a:cs typeface="Arial" panose="020B0604020202020204" pitchFamily="34" charset="0"/>
                <a:hlinkClick r:id="rId8"/>
              </a:rPr>
              <a:t>https://diabetes.org.uk/about-diabetes/looking-after-diabetes/treatments/insulin/what-is-insulin</a:t>
            </a:r>
            <a:r>
              <a:rPr lang="en-GB" sz="1800" b="0" dirty="0">
                <a:latin typeface="Arial" panose="020B0604020202020204" pitchFamily="34" charset="0"/>
                <a:cs typeface="Arial" panose="020B0604020202020204" pitchFamily="34" charset="0"/>
              </a:rPr>
              <a:t> [Accessed: 09 March 2026].</a:t>
            </a:r>
          </a:p>
          <a:p>
            <a:pPr marL="285750" indent="-285750">
              <a:buFont typeface="Arial" panose="020B0604020202020204" pitchFamily="34" charset="0"/>
              <a:buChar char="•"/>
            </a:pPr>
            <a:r>
              <a:rPr lang="en-GB" sz="1800" b="0" dirty="0">
                <a:latin typeface="Arial" panose="020B0604020202020204" pitchFamily="34" charset="0"/>
                <a:cs typeface="Arial" panose="020B0604020202020204" pitchFamily="34" charset="0"/>
              </a:rPr>
              <a:t>Lema-Perez, L. (2021) Main Organs Involved in Glucose Metabolism. In: Martins, I. J. (ed.), </a:t>
            </a:r>
            <a:r>
              <a:rPr lang="en-GB" sz="1800" b="0" i="1" dirty="0">
                <a:latin typeface="Arial" panose="020B0604020202020204" pitchFamily="34" charset="0"/>
                <a:cs typeface="Arial" panose="020B0604020202020204" pitchFamily="34" charset="0"/>
              </a:rPr>
              <a:t>Sugar Intake – Risks and Benefits and the Global Diabetes Epidemic.</a:t>
            </a:r>
            <a:r>
              <a:rPr lang="en-GB" sz="1800" b="0" dirty="0">
                <a:latin typeface="Arial" panose="020B0604020202020204" pitchFamily="34" charset="0"/>
                <a:cs typeface="Arial" panose="020B0604020202020204" pitchFamily="34" charset="0"/>
              </a:rPr>
              <a:t> London: IntechOpen. DOI: 10.5772/intechopen.94585. Available at: </a:t>
            </a:r>
            <a:r>
              <a:rPr lang="en-GB" sz="1800" b="0" dirty="0">
                <a:latin typeface="Arial" panose="020B0604020202020204" pitchFamily="34" charset="0"/>
                <a:cs typeface="Arial" panose="020B0604020202020204" pitchFamily="34" charset="0"/>
                <a:hlinkClick r:id="rId9"/>
              </a:rPr>
              <a:t>https://intechopen.com/chapters/74163</a:t>
            </a:r>
            <a:r>
              <a:rPr lang="en-GB" sz="1800" b="0" dirty="0">
                <a:latin typeface="Arial" panose="020B0604020202020204" pitchFamily="34" charset="0"/>
                <a:cs typeface="Arial" panose="020B0604020202020204" pitchFamily="34" charset="0"/>
              </a:rPr>
              <a:t> [Accessed: 09 March 2026].</a:t>
            </a:r>
          </a:p>
          <a:p>
            <a:pPr marL="285750" indent="-285750">
              <a:buFont typeface="Arial" panose="020B0604020202020204" pitchFamily="34" charset="0"/>
              <a:buChar char="•"/>
            </a:pPr>
            <a:r>
              <a:rPr lang="en-GB" sz="1800" b="0" dirty="0">
                <a:latin typeface="Arial" panose="020B0604020202020204" pitchFamily="34" charset="0"/>
                <a:cs typeface="Arial" panose="020B0604020202020204" pitchFamily="34" charset="0"/>
              </a:rPr>
              <a:t>Lima-Perez, M. (2024) </a:t>
            </a:r>
            <a:r>
              <a:rPr lang="en-GB" sz="1800" b="0" i="1" dirty="0">
                <a:latin typeface="Arial" panose="020B0604020202020204" pitchFamily="34" charset="0"/>
                <a:cs typeface="Arial" panose="020B0604020202020204" pitchFamily="34" charset="0"/>
              </a:rPr>
              <a:t>Advance nursing practice in diabetes care: managing complex patients.</a:t>
            </a:r>
            <a:r>
              <a:rPr lang="en-GB" sz="1800" b="0" dirty="0">
                <a:latin typeface="Arial" panose="020B0604020202020204" pitchFamily="34" charset="0"/>
                <a:cs typeface="Arial" panose="020B0604020202020204" pitchFamily="34" charset="0"/>
              </a:rPr>
              <a:t> Available at: </a:t>
            </a:r>
            <a:r>
              <a:rPr lang="en-GB" sz="1800" dirty="0">
                <a:latin typeface="Arial" panose="020B0604020202020204" pitchFamily="34" charset="0"/>
                <a:cs typeface="Arial" panose="020B0604020202020204" pitchFamily="34" charset="0"/>
                <a:hlinkClick r:id="rId10"/>
              </a:rPr>
              <a:t>https://www.diabetesjournals.org/content/early/2024/lima-priz-framework</a:t>
            </a:r>
            <a:r>
              <a:rPr lang="en-GB" sz="1800" dirty="0">
                <a:latin typeface="Arial" panose="020B0604020202020204" pitchFamily="34" charset="0"/>
                <a:cs typeface="Arial" panose="020B0604020202020204" pitchFamily="34" charset="0"/>
              </a:rPr>
              <a:t>. </a:t>
            </a:r>
            <a:r>
              <a:rPr lang="en-GB" sz="1800" b="0" dirty="0">
                <a:latin typeface="Arial" panose="020B0604020202020204" pitchFamily="34" charset="0"/>
                <a:cs typeface="Arial" panose="020B0604020202020204" pitchFamily="34" charset="0"/>
              </a:rPr>
              <a:t>Accessed 17 March 2026</a:t>
            </a:r>
          </a:p>
          <a:p>
            <a:pPr marL="285750" indent="-285750">
              <a:buFont typeface="Arial" panose="020B0604020202020204" pitchFamily="34" charset="0"/>
              <a:buChar char="•"/>
            </a:pPr>
            <a:r>
              <a:rPr lang="en-US" sz="1800" b="0" dirty="0">
                <a:latin typeface="Arial" panose="020B0604020202020204" pitchFamily="34" charset="0"/>
                <a:cs typeface="Arial" panose="020B0604020202020204" pitchFamily="34" charset="0"/>
              </a:rPr>
              <a:t>Martin Trujillo, M. C., Castillo Sanz, A. G., &amp; </a:t>
            </a:r>
            <a:r>
              <a:rPr lang="en-GB" sz="1800" b="0" dirty="0">
                <a:latin typeface="Arial" panose="020B0604020202020204" pitchFamily="34" charset="0"/>
                <a:cs typeface="Arial" panose="020B0604020202020204" pitchFamily="34" charset="0"/>
              </a:rPr>
              <a:t>Marshall, S.M., (2020) </a:t>
            </a:r>
            <a:r>
              <a:rPr lang="en-GB" sz="1800" b="0" i="1" dirty="0">
                <a:latin typeface="Arial" panose="020B0604020202020204" pitchFamily="34" charset="0"/>
                <a:cs typeface="Arial" panose="020B0604020202020204" pitchFamily="34" charset="0"/>
              </a:rPr>
              <a:t>The pancreas in health and in diabetes.</a:t>
            </a:r>
            <a:r>
              <a:rPr lang="en-GB" sz="1800" b="0" dirty="0">
                <a:latin typeface="Arial" panose="020B0604020202020204" pitchFamily="34" charset="0"/>
                <a:cs typeface="Arial" panose="020B0604020202020204" pitchFamily="34" charset="0"/>
              </a:rPr>
              <a:t> </a:t>
            </a:r>
            <a:r>
              <a:rPr lang="en-GB" sz="1800" b="0" i="1" dirty="0" err="1">
                <a:latin typeface="Arial" panose="020B0604020202020204" pitchFamily="34" charset="0"/>
                <a:cs typeface="Arial" panose="020B0604020202020204" pitchFamily="34" charset="0"/>
              </a:rPr>
              <a:t>Diabetologia</a:t>
            </a:r>
            <a:r>
              <a:rPr lang="en-GB" sz="1800" b="0" dirty="0">
                <a:latin typeface="Arial" panose="020B0604020202020204" pitchFamily="34" charset="0"/>
                <a:cs typeface="Arial" panose="020B0604020202020204" pitchFamily="34" charset="0"/>
              </a:rPr>
              <a:t>, </a:t>
            </a:r>
            <a:r>
              <a:rPr lang="en-GB" sz="1800" b="0" i="1" dirty="0">
                <a:latin typeface="Arial" panose="020B0604020202020204" pitchFamily="34" charset="0"/>
                <a:cs typeface="Arial" panose="020B0604020202020204" pitchFamily="34" charset="0"/>
              </a:rPr>
              <a:t>63</a:t>
            </a:r>
            <a:r>
              <a:rPr lang="en-GB" sz="1800" b="0" dirty="0">
                <a:latin typeface="Arial" panose="020B0604020202020204" pitchFamily="34" charset="0"/>
                <a:cs typeface="Arial" panose="020B0604020202020204" pitchFamily="34" charset="0"/>
              </a:rPr>
              <a:t>(10), pp.1962-1965. Available at: </a:t>
            </a:r>
            <a:r>
              <a:rPr lang="en-GB" sz="1800" b="0" dirty="0">
                <a:latin typeface="Arial" panose="020B0604020202020204" pitchFamily="34" charset="0"/>
                <a:cs typeface="Arial" panose="020B0604020202020204" pitchFamily="34" charset="0"/>
                <a:hlinkClick r:id="rId11"/>
              </a:rPr>
              <a:t>https://doi.org/10.1007/s00125-020-05235-z</a:t>
            </a:r>
            <a:r>
              <a:rPr lang="en-GB" sz="1800" b="0" dirty="0">
                <a:latin typeface="Arial" panose="020B0604020202020204" pitchFamily="34" charset="0"/>
                <a:cs typeface="Arial" panose="020B0604020202020204" pitchFamily="34" charset="0"/>
              </a:rPr>
              <a:t> [Accessed 17 March 2026].</a:t>
            </a:r>
          </a:p>
        </p:txBody>
      </p:sp>
      <p:pic>
        <p:nvPicPr>
          <p:cNvPr id="4" name="Recorded Sound">
            <a:hlinkClick r:id="" action="ppaction://media"/>
            <a:extLst>
              <a:ext uri="{FF2B5EF4-FFF2-40B4-BE49-F238E27FC236}">
                <a16:creationId xmlns:a16="http://schemas.microsoft.com/office/drawing/2014/main" id="{2105A921-5A27-B352-86F8-8F1DC8C8F1E1}"/>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665894" y="6318330"/>
            <a:ext cx="609600" cy="609600"/>
          </a:xfrm>
          <a:prstGeom prst="rect">
            <a:avLst/>
          </a:prstGeom>
        </p:spPr>
      </p:pic>
    </p:spTree>
    <p:extLst>
      <p:ext uri="{BB962C8B-B14F-4D97-AF65-F5344CB8AC3E}">
        <p14:creationId xmlns:p14="http://schemas.microsoft.com/office/powerpoint/2010/main" val="3947552595"/>
      </p:ext>
    </p:extLst>
  </p:cSld>
  <p:clrMapOvr>
    <a:masterClrMapping/>
  </p:clrMapOvr>
  <mc:AlternateContent xmlns:mc="http://schemas.openxmlformats.org/markup-compatibility/2006" xmlns:p14="http://schemas.microsoft.com/office/powerpoint/2010/main">
    <mc:Choice Requires="p14">
      <p:transition spd="slow" p14:dur="2000" advTm="4193"/>
    </mc:Choice>
    <mc:Fallback xmlns="">
      <p:transition spd="slow" advTm="41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mute="1">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8CAC585F-BAE4-1731-E075-CC0B653CD85E}"/>
              </a:ext>
            </a:extLst>
          </p:cNvPr>
          <p:cNvSpPr>
            <a:spLocks noGrp="1"/>
          </p:cNvSpPr>
          <p:nvPr>
            <p:ph type="title"/>
          </p:nvPr>
        </p:nvSpPr>
        <p:spPr>
          <a:xfrm>
            <a:off x="0" y="-1"/>
            <a:ext cx="12192000" cy="6858001"/>
          </a:xfrm>
        </p:spPr>
        <p:txBody>
          <a:bodyPr>
            <a:normAutofit/>
          </a:bodyPr>
          <a:lstStyle/>
          <a:p>
            <a:pPr algn="ctr"/>
            <a:br>
              <a:rPr lang="en-US" sz="2400" dirty="0">
                <a:latin typeface="Arial" panose="020B0604020202020204" pitchFamily="34" charset="0"/>
                <a:cs typeface="Arial" panose="020B0604020202020204" pitchFamily="34" charset="0"/>
              </a:rPr>
            </a:br>
            <a:endParaRPr lang="en-GB" sz="2400" b="1" dirty="0"/>
          </a:p>
        </p:txBody>
      </p:sp>
      <p:sp>
        <p:nvSpPr>
          <p:cNvPr id="3" name="Content Placeholder 2">
            <a:extLst>
              <a:ext uri="{FF2B5EF4-FFF2-40B4-BE49-F238E27FC236}">
                <a16:creationId xmlns:a16="http://schemas.microsoft.com/office/drawing/2014/main" id="{711462F0-D980-5F83-0882-18FE4F5BB1F2}"/>
              </a:ext>
            </a:extLst>
          </p:cNvPr>
          <p:cNvSpPr>
            <a:spLocks noGrp="1"/>
          </p:cNvSpPr>
          <p:nvPr>
            <p:ph sz="quarter" idx="13"/>
          </p:nvPr>
        </p:nvSpPr>
        <p:spPr>
          <a:xfrm>
            <a:off x="0" y="0"/>
            <a:ext cx="12192000" cy="6858000"/>
          </a:xfrm>
        </p:spPr>
        <p: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National Institute for Health and Care Excellence (NICE) (2022) </a:t>
            </a:r>
            <a:r>
              <a:rPr lang="en-GB" i="1" dirty="0">
                <a:latin typeface="Arial" panose="020B0604020202020204" pitchFamily="34" charset="0"/>
                <a:cs typeface="Arial" panose="020B0604020202020204" pitchFamily="34" charset="0"/>
              </a:rPr>
              <a:t>Type 2 diabetes in adults: management </a:t>
            </a:r>
            <a:r>
              <a:rPr lang="en-GB" dirty="0">
                <a:latin typeface="Arial" panose="020B0604020202020204" pitchFamily="34" charset="0"/>
                <a:cs typeface="Arial" panose="020B0604020202020204" pitchFamily="34" charset="0"/>
              </a:rPr>
              <a:t>[NG28]. Available at: </a:t>
            </a:r>
            <a:r>
              <a:rPr lang="en-GB" dirty="0">
                <a:solidFill>
                  <a:schemeClr val="accent6"/>
                </a:solidFill>
                <a:latin typeface="Arial" panose="020B0604020202020204" pitchFamily="34" charset="0"/>
                <a:cs typeface="Arial" panose="020B0604020202020204" pitchFamily="34" charset="0"/>
              </a:rPr>
              <a:t>https:/www.nice.org.uk/guidance/ng28 </a:t>
            </a:r>
            <a:r>
              <a:rPr lang="en-GB" dirty="0">
                <a:latin typeface="Arial" panose="020B0604020202020204" pitchFamily="34" charset="0"/>
                <a:cs typeface="Arial" panose="020B0604020202020204" pitchFamily="34" charset="0"/>
              </a:rPr>
              <a:t>(Accessed 17 March 2026).</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Watt</a:t>
            </a:r>
            <a:r>
              <a:rPr lang="en-GB" i="1" dirty="0">
                <a:latin typeface="Arial" panose="020B0604020202020204" pitchFamily="34" charset="0"/>
                <a:cs typeface="Arial" panose="020B0604020202020204" pitchFamily="34" charset="0"/>
              </a:rPr>
              <a:t>s</a:t>
            </a:r>
            <a:r>
              <a:rPr lang="en-GB" dirty="0">
                <a:latin typeface="Arial" panose="020B0604020202020204" pitchFamily="34" charset="0"/>
                <a:cs typeface="Arial" panose="020B0604020202020204" pitchFamily="34" charset="0"/>
              </a:rPr>
              <a:t>, M. (2023) </a:t>
            </a:r>
            <a:r>
              <a:rPr lang="en-GB" i="1" dirty="0">
                <a:latin typeface="Arial" panose="020B0604020202020204" pitchFamily="34" charset="0"/>
                <a:cs typeface="Arial" panose="020B0604020202020204" pitchFamily="34" charset="0"/>
              </a:rPr>
              <a:t>Insulin Delivery Devices- Syringes, Pumps, Pens</a:t>
            </a:r>
            <a:r>
              <a:rPr lang="en-GB" dirty="0">
                <a:latin typeface="Arial" panose="020B0604020202020204" pitchFamily="34" charset="0"/>
                <a:cs typeface="Arial" panose="020B0604020202020204" pitchFamily="34" charset="0"/>
              </a:rPr>
              <a:t>. Diabetes.co.uk. Available at: </a:t>
            </a:r>
            <a:r>
              <a:rPr lang="en-GB" dirty="0">
                <a:latin typeface="Arial" panose="020B0604020202020204" pitchFamily="34" charset="0"/>
                <a:cs typeface="Arial" panose="020B0604020202020204" pitchFamily="34" charset="0"/>
                <a:hlinkClick r:id="rId4"/>
              </a:rPr>
              <a:t>https://www.diabetes.co.uk/insulin/diabetes-and-insulin-delivery-devices.html</a:t>
            </a:r>
            <a:r>
              <a:rPr lang="en-GB" dirty="0">
                <a:latin typeface="Arial" panose="020B0604020202020204" pitchFamily="34" charset="0"/>
                <a:cs typeface="Arial" panose="020B0604020202020204" pitchFamily="34" charset="0"/>
              </a:rPr>
              <a:t> [Accessed: 10 March 2026].</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WIKIMEDIA COMMONS (2026) Diabetes </a:t>
            </a:r>
            <a:r>
              <a:rPr lang="en-GB" i="1" dirty="0">
                <a:latin typeface="Arial" panose="020B0604020202020204" pitchFamily="34" charset="0"/>
                <a:cs typeface="Arial" panose="020B0604020202020204" pitchFamily="34" charset="0"/>
              </a:rPr>
              <a:t>infographic/chart</a:t>
            </a:r>
            <a:r>
              <a:rPr lang="en-GB" dirty="0">
                <a:latin typeface="Arial" panose="020B0604020202020204" pitchFamily="34" charset="0"/>
                <a:cs typeface="Arial" panose="020B0604020202020204" pitchFamily="34" charset="0"/>
              </a:rPr>
              <a:t>. [online image]. Available at: </a:t>
            </a:r>
            <a:r>
              <a:rPr lang="en-GB" dirty="0">
                <a:latin typeface="Arial" panose="020B0604020202020204" pitchFamily="34" charset="0"/>
                <a:cs typeface="Arial" panose="020B0604020202020204" pitchFamily="34" charset="0"/>
                <a:hlinkClick r:id="rId5"/>
              </a:rPr>
              <a:t>https://commons.Wikimedia.org/</a:t>
            </a:r>
            <a:r>
              <a:rPr lang="en-GB" dirty="0">
                <a:latin typeface="Arial" panose="020B0604020202020204" pitchFamily="34" charset="0"/>
                <a:cs typeface="Arial" panose="020B0604020202020204" pitchFamily="34" charset="0"/>
              </a:rPr>
              <a:t> [Accessed 17 March 2026].</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pic>
        <p:nvPicPr>
          <p:cNvPr id="4" name="Recorded Sound">
            <a:hlinkClick r:id="" action="ppaction://media"/>
            <a:extLst>
              <a:ext uri="{FF2B5EF4-FFF2-40B4-BE49-F238E27FC236}">
                <a16:creationId xmlns:a16="http://schemas.microsoft.com/office/drawing/2014/main" id="{0C9078EF-75D6-6724-3D58-90488880FCC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03056" y="6218122"/>
            <a:ext cx="609600" cy="609600"/>
          </a:xfrm>
          <a:prstGeom prst="rect">
            <a:avLst/>
          </a:prstGeom>
        </p:spPr>
      </p:pic>
    </p:spTree>
    <p:extLst>
      <p:ext uri="{BB962C8B-B14F-4D97-AF65-F5344CB8AC3E}">
        <p14:creationId xmlns:p14="http://schemas.microsoft.com/office/powerpoint/2010/main" val="4272878088"/>
      </p:ext>
    </p:extLst>
  </p:cSld>
  <p:clrMapOvr>
    <a:masterClrMapping/>
  </p:clrMapOvr>
  <mc:AlternateContent xmlns:mc="http://schemas.openxmlformats.org/markup-compatibility/2006" xmlns:p14="http://schemas.microsoft.com/office/powerpoint/2010/main">
    <mc:Choice Requires="p14">
      <p:transition spd="slow" p14:dur="2000" advTm="60941"/>
    </mc:Choice>
    <mc:Fallback xmlns="">
      <p:transition spd="slow" advTm="609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7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DuneVTI">
  <a:themeElements>
    <a:clrScheme name="Dune Palette">
      <a:dk1>
        <a:srgbClr val="131313"/>
      </a:dk1>
      <a:lt1>
        <a:sysClr val="window" lastClr="FFFFFF"/>
      </a:lt1>
      <a:dk2>
        <a:srgbClr val="203430"/>
      </a:dk2>
      <a:lt2>
        <a:srgbClr val="F0EDE6"/>
      </a:lt2>
      <a:accent1>
        <a:srgbClr val="A57361"/>
      </a:accent1>
      <a:accent2>
        <a:srgbClr val="CD9979"/>
      </a:accent2>
      <a:accent3>
        <a:srgbClr val="4E6C67"/>
      </a:accent3>
      <a:accent4>
        <a:srgbClr val="BA958C"/>
      </a:accent4>
      <a:accent5>
        <a:srgbClr val="A08C60"/>
      </a:accent5>
      <a:accent6>
        <a:srgbClr val="956969"/>
      </a:accent6>
      <a:hlink>
        <a:srgbClr val="B0685E"/>
      </a:hlink>
      <a:folHlink>
        <a:srgbClr val="5E827E"/>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une_win32_DN_v2" id="{97A7A9A4-5677-45E2-BAC9-3A76DA18A86D}" vid="{E1353FFA-7ECE-4894-957E-EAB589AB12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4156391-F804-4A06-B48F-8124C299B4D3}">
  <ds:schemaRefs>
    <ds:schemaRef ds:uri="16c05727-aa75-4e4a-9b5f-8a80a1165891"/>
    <ds:schemaRef ds:uri="http://schemas.openxmlformats.org/package/2006/metadata/core-properties"/>
    <ds:schemaRef ds:uri="http://schemas.microsoft.com/office/2006/metadata/properties"/>
    <ds:schemaRef ds:uri="http://www.w3.org/XML/1998/namespace"/>
    <ds:schemaRef ds:uri="http://purl.org/dc/elements/1.1/"/>
    <ds:schemaRef ds:uri="http://schemas.microsoft.com/sharepoint/v3"/>
    <ds:schemaRef ds:uri="http://purl.org/dc/terms/"/>
    <ds:schemaRef ds:uri="http://schemas.microsoft.com/office/2006/documentManagement/types"/>
    <ds:schemaRef ds:uri="http://schemas.microsoft.com/office/infopath/2007/PartnerControls"/>
    <ds:schemaRef ds:uri="230e9df3-be65-4c73-a93b-d1236ebd677e"/>
    <ds:schemaRef ds:uri="71af3243-3dd4-4a8d-8c0d-dd76da1f02a5"/>
    <ds:schemaRef ds:uri="http://purl.org/dc/dcmitype/"/>
  </ds:schemaRefs>
</ds:datastoreItem>
</file>

<file path=customXml/itemProps2.xml><?xml version="1.0" encoding="utf-8"?>
<ds:datastoreItem xmlns:ds="http://schemas.openxmlformats.org/officeDocument/2006/customXml" ds:itemID="{19232D5D-6EDA-4316-A27A-FEC1DABA695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FAE7ADC-5572-47FE-BE40-4792EA70A867}">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{113D719E-EB68-4ED3-9DE0-A9C8DE673E39}9901052e-9f9b-49a5-9493-59375491d64e-TF100df7e3-a978-4a95-a97b-183e1fcc9fc7_win32</Template>
  <TotalTime>5982</TotalTime>
  <Words>2782</Words>
  <Application>Microsoft Office PowerPoint</Application>
  <PresentationFormat>Widescreen</PresentationFormat>
  <Paragraphs>116</Paragraphs>
  <Slides>15</Slides>
  <Notes>9</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Arial</vt:lpstr>
      <vt:lpstr>Neue Haas Grotesk Text Pro</vt:lpstr>
      <vt:lpstr>DuneVTI</vt:lpstr>
      <vt:lpstr>The University of Wales Trinity Saint David (Brim)  BSc Health and Social Care  Introduction to Psychology </vt:lpstr>
      <vt:lpstr>1. Cover Page 2. Table of Contents 3. Introduction to the Presentation and Care Plan 4. Type 2 Diabetes, Functional Patient Profile and Risk 5. The Pancreas: Its Role In Blood Sugar Regulation 6. Insulin: What It Is and How It Works  7. Insulin Delivery Methods 8. Key Organs Involved In Glucose Balance 9. How Diabetes Affects Those Organs  !0. Common Symptoms and Diagnosis Methods 11. Evidence-Based Recommendations &amp; Management 12. Conclusion  13. References                                                                         </vt:lpstr>
      <vt:lpstr>Introduction  </vt:lpstr>
      <vt:lpstr>What is Type 2 Diabetes? Functional Patient Profile &amp; Risk Factors</vt:lpstr>
      <vt:lpstr>The Pancreas: Its Role In Blood Sugar Regulation</vt:lpstr>
      <vt:lpstr>Insulin: What It Is and How It Work</vt:lpstr>
      <vt:lpstr>  Insulin Syringes: The most traditional method used to inject insulin manually under the skin.   Insulin Pen: A portable, all in one device used to dial and inject precise doses easily.   External Pump: Small, wearable devices that provide a continuous and automated flow of insulin.  Implantable Pumps: Devices surgically placed under the skin for discreet automatic delivery.   Jet Injectors: A needle-free system that uses high pressure air to spray insulin through the skin.   Insulin Inhalers: A fast-acting, needle-free option where insulin is breathed into the lungs.  Injection Aids: Tools like magnifiers or spring-loaders that make using standard syringes easier (Watts, 2023).   While there are many delivery methods available, such as syringes, pumps or inhalers. However, Mr. M’s care plan focuses on Insulin Pens and Injection Aids. As highlighted by Watts (2023), these tools are essential for patients with high functional dependency,  as they allow caregivers to manage his medication simply and accurately.                                                                                                                           </vt:lpstr>
      <vt:lpstr>  Following the mechanisms directed by Lema-Perez (2021) Pancreas: Releases insulin to lower glucose and glucagon to raise it, keeping glucose level regulated in Mr. M’s body.  Liver: His liver acts as a storage site holding glucose as glycogen and releases it into Mr. M’s bloodstream whenever his body needs it.  Muscles &amp; Fat Tissues: These take up glucose from Mr. M’s blood with the help of insulin.  Kidneys: Mr. M’s kidneys regulate glucose by absorbing what he needs and excreting the excess.  Small Intestine: In Mr. M’s system, the small intestine digests carbohydrates and absorbs glucose into the blood to maintain homeostasis.  Brain &amp; Nervous Systems:  These systems in Mr. M rely on glucose as his primary energy source (Lema-Perez, 2021).</vt:lpstr>
      <vt:lpstr>           How diabetes affects organs in the body. In Mr. M's case, diabetes causes a total system failure known as the Ominous Octet, where eight parts of his body stop working together to control sugar.   Pancreas: Beta cells stop releasing enough insulin while pumping out too much sugar-raising hormone. This is the root of Mr. M’s insulin deficiency.   Muscles: These become insulin resistant, meaning they can’t take up sugar from the blood to use as energy. This is why Mr. M is constantly exhausted.  Fat: Adipocytes (fat cells) break down too much fat, which then triggers more insulin resistance and keeps blood sugar high.  Liver : The liver gets confused and starts producing extra sugar to help make the sugar overload in Mr. M’s body even worse.  Kidneys: Instead of  flushing sugar out, the kidneys absorb too much back into the body, which can eventually lead to organ damage.  SmalI Intestine: It fails to send stop signals (incretins) after a meal, leading to massive sugar spikes that Mr. M is experiencing.  Brain &amp; Nervous System (the command centre):  High sugar causes Insulin resistance  In the brain, leading to constant inflammation and a loss of appetite control. This breaks the signal between the brain and the body, making it nearly impossible for Mr. M to manage his weight or clear his brain fog.  Now, it is important to understand that diabetes isn’t just a sugar problem, but rather a full-body breakdown. DeFfonzo (2009) calls these eight systems Ominous Octet because these eight systems stopped communicating. For Mr. M, this means his body is fighting itself and has lost the total balance needed to stay healthy (DeFronzo, 2009).   </vt:lpstr>
      <vt:lpstr>Common Symptoms of Diabetes</vt:lpstr>
      <vt:lpstr>Fictional Patient Profile: Mr. M  </vt:lpstr>
      <vt:lpstr>Recommendation and Management: NICE NG28  Individualised Care: Tailor treatment to Mr. M’s specific lifestyle, preferences, and symptoms (like his Brain fog and high-stress job).  Patient Support: Create access to structured program, such as Diabetes Education and Self Management for Ongoing and Newly Diagnosed (DESMOND), at diagnosis to empower Mr. M’s self-care.  Dietary Advice: Provide high-fibre and low-glycemic-index (GI) food choices and support for sustainable weight loss.   HbA1c Target: Aim for a target of 48 mmol/mol (6.5%) to reduce long-term complications.   First-Line Medication: Offer Metformin to improve insulin sensitivity (unless medically contraindicated)  Following the NICE NG28 framework ensures Mr. M receives person-centred care. By combining structured education with pharmacological support like Metformin, we can target the root causes of his Ominous Octet and prevent further system failure NICE, (2022).   </vt:lpstr>
      <vt:lpstr>Conclusion </vt:lpstr>
      <vt:lpstr>Delivering with confidence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Ann Marie Ogilvie (2419544)</dc:creator>
  <cp:lastModifiedBy>Ann Marie Ogilvie (2419544)</cp:lastModifiedBy>
  <cp:revision>27</cp:revision>
  <dcterms:created xsi:type="dcterms:W3CDTF">2026-03-04T15:41:43Z</dcterms:created>
  <dcterms:modified xsi:type="dcterms:W3CDTF">2026-03-20T03:11:18Z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