
<file path=[Content_Types].xml><?xml version="1.0" encoding="utf-8"?>
<Types xmlns="http://schemas.openxmlformats.org/package/2006/content-types">
  <Default Extension="jpeg" ContentType="image/jpeg"/>
  <Default Extension="jpg" ContentType="image/jpeg"/>
  <Default Extension="jpg&amp;ehk=tHTKyEbmKFs0YPvXhI" ContentType="image/jpeg"/>
  <Default Extension="png" ContentType="image/png"/>
  <Default Extension="rels" ContentType="application/vnd.openxmlformats-package.relationships+xml"/>
  <Default Extension="svg" ContentType="image/svg+xml"/>
  <Default Extension="wdp" ContentType="image/vnd.ms-photo"/>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4.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5.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4"/>
  </p:sldMasterIdLst>
  <p:notesMasterIdLst>
    <p:notesMasterId r:id="rId54"/>
  </p:notesMasterIdLst>
  <p:handoutMasterIdLst>
    <p:handoutMasterId r:id="rId55"/>
  </p:handoutMasterIdLst>
  <p:sldIdLst>
    <p:sldId id="256" r:id="rId5"/>
    <p:sldId id="258" r:id="rId6"/>
    <p:sldId id="354" r:id="rId7"/>
    <p:sldId id="363" r:id="rId8"/>
    <p:sldId id="298" r:id="rId9"/>
    <p:sldId id="299" r:id="rId10"/>
    <p:sldId id="257" r:id="rId11"/>
    <p:sldId id="283" r:id="rId12"/>
    <p:sldId id="297" r:id="rId13"/>
    <p:sldId id="284" r:id="rId14"/>
    <p:sldId id="285" r:id="rId15"/>
    <p:sldId id="286" r:id="rId16"/>
    <p:sldId id="287" r:id="rId17"/>
    <p:sldId id="259" r:id="rId18"/>
    <p:sldId id="295" r:id="rId19"/>
    <p:sldId id="282" r:id="rId20"/>
    <p:sldId id="261" r:id="rId21"/>
    <p:sldId id="396" r:id="rId22"/>
    <p:sldId id="262" r:id="rId23"/>
    <p:sldId id="397" r:id="rId24"/>
    <p:sldId id="415" r:id="rId25"/>
    <p:sldId id="398" r:id="rId26"/>
    <p:sldId id="263" r:id="rId27"/>
    <p:sldId id="399" r:id="rId28"/>
    <p:sldId id="400" r:id="rId29"/>
    <p:sldId id="416" r:id="rId30"/>
    <p:sldId id="401" r:id="rId31"/>
    <p:sldId id="265" r:id="rId32"/>
    <p:sldId id="402" r:id="rId33"/>
    <p:sldId id="403" r:id="rId34"/>
    <p:sldId id="417" r:id="rId35"/>
    <p:sldId id="404" r:id="rId36"/>
    <p:sldId id="267" r:id="rId37"/>
    <p:sldId id="405" r:id="rId38"/>
    <p:sldId id="406" r:id="rId39"/>
    <p:sldId id="418" r:id="rId40"/>
    <p:sldId id="407" r:id="rId41"/>
    <p:sldId id="269" r:id="rId42"/>
    <p:sldId id="408" r:id="rId43"/>
    <p:sldId id="409" r:id="rId44"/>
    <p:sldId id="419" r:id="rId45"/>
    <p:sldId id="410" r:id="rId46"/>
    <p:sldId id="414" r:id="rId47"/>
    <p:sldId id="300" r:id="rId48"/>
    <p:sldId id="277" r:id="rId49"/>
    <p:sldId id="291" r:id="rId50"/>
    <p:sldId id="292" r:id="rId51"/>
    <p:sldId id="293" r:id="rId52"/>
    <p:sldId id="276" r:id="rId53"/>
  </p:sldIdLst>
  <p:sldSz cx="9144000" cy="6858000" type="screen4x3"/>
  <p:notesSz cx="6669088" cy="97536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72" userDrawn="1">
          <p15:clr>
            <a:srgbClr val="A4A3A4"/>
          </p15:clr>
        </p15:guide>
        <p15:guide id="2" pos="2101" userDrawn="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C5C35B52-8F50-4656-A5F6-58973FE519B3}" v="1" dt="2023-01-17T09:36:13.783"/>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 styleId="{1FECB4D8-DB02-4DC6-A0A2-4F2EBAE1DC90}" styleName="Medium Style 1 - Accent 3">
    <a:wholeTbl>
      <a:tcTxStyle>
        <a:fontRef idx="minor">
          <a:scrgbClr r="0" g="0" b="0"/>
        </a:fontRef>
        <a:schemeClr val="dk1"/>
      </a:tcTxStyle>
      <a:tcStyle>
        <a:tcBdr>
          <a:left>
            <a:ln w="12700" cmpd="sng">
              <a:solidFill>
                <a:schemeClr val="accent3"/>
              </a:solidFill>
            </a:ln>
          </a:left>
          <a:right>
            <a:ln w="12700" cmpd="sng">
              <a:solidFill>
                <a:schemeClr val="accent3"/>
              </a:solidFill>
            </a:ln>
          </a:right>
          <a:top>
            <a:ln w="12700" cmpd="sng">
              <a:solidFill>
                <a:schemeClr val="accent3"/>
              </a:solidFill>
            </a:ln>
          </a:top>
          <a:bottom>
            <a:ln w="12700" cmpd="sng">
              <a:solidFill>
                <a:schemeClr val="accent3"/>
              </a:solidFill>
            </a:ln>
          </a:bottom>
          <a:insideH>
            <a:ln w="12700" cmpd="sng">
              <a:solidFill>
                <a:schemeClr val="accent3"/>
              </a:solidFill>
            </a:ln>
          </a:insideH>
          <a:insideV>
            <a:ln>
              <a:noFill/>
            </a:ln>
          </a:insideV>
        </a:tcBdr>
        <a:fill>
          <a:solidFill>
            <a:schemeClr val="lt1"/>
          </a:solidFill>
        </a:fill>
      </a:tcStyle>
    </a:wholeTbl>
    <a:band1H>
      <a:tcStyle>
        <a:tcBdr/>
        <a:fill>
          <a:solidFill>
            <a:schemeClr val="accent3">
              <a:tint val="20000"/>
            </a:schemeClr>
          </a:solidFill>
        </a:fill>
      </a:tcStyle>
    </a:band1H>
    <a:band1V>
      <a:tcStyle>
        <a:tcBdr/>
        <a:fill>
          <a:solidFill>
            <a:schemeClr val="accent3">
              <a:tint val="20000"/>
            </a:schemeClr>
          </a:solidFill>
        </a:fill>
      </a:tcStyle>
    </a:band1V>
    <a:lastCol>
      <a:tcTxStyle b="on"/>
      <a:tcStyle>
        <a:tcBdr/>
      </a:tcStyle>
    </a:lastCol>
    <a:firstCol>
      <a:tcTxStyle b="on"/>
      <a:tcStyle>
        <a:tcBdr/>
      </a:tcStyle>
    </a:firstCol>
    <a:lastRow>
      <a:tcTxStyle b="on"/>
      <a:tcStyle>
        <a:tcBdr>
          <a:top>
            <a:ln w="50800" cmpd="dbl">
              <a:solidFill>
                <a:schemeClr val="accent3"/>
              </a:solidFill>
            </a:ln>
          </a:top>
        </a:tcBdr>
        <a:fill>
          <a:solidFill>
            <a:schemeClr val="lt1"/>
          </a:solidFill>
        </a:fill>
      </a:tcStyle>
    </a:lastRow>
    <a:firstRow>
      <a:tcTxStyle b="on">
        <a:fontRef idx="minor">
          <a:scrgbClr r="0" g="0" b="0"/>
        </a:fontRef>
        <a:schemeClr val="lt1"/>
      </a:tcTxStyle>
      <a:tcStyle>
        <a:tcBdr/>
        <a:fill>
          <a:solidFill>
            <a:schemeClr val="accent3"/>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70040" autoAdjust="0"/>
  </p:normalViewPr>
  <p:slideViewPr>
    <p:cSldViewPr>
      <p:cViewPr varScale="1">
        <p:scale>
          <a:sx n="80" d="100"/>
          <a:sy n="80" d="100"/>
        </p:scale>
        <p:origin x="2514" y="78"/>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slide" Target="slides/slide43.xml"/><Relationship Id="rId50" Type="http://schemas.openxmlformats.org/officeDocument/2006/relationships/slide" Target="slides/slide46.xml"/><Relationship Id="rId55" Type="http://schemas.openxmlformats.org/officeDocument/2006/relationships/handoutMaster" Target="handoutMasters/handoutMaster1.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3" Type="http://schemas.openxmlformats.org/officeDocument/2006/relationships/slide" Target="slides/slide49.xml"/><Relationship Id="rId58" Type="http://schemas.openxmlformats.org/officeDocument/2006/relationships/theme" Target="theme/theme1.xml"/><Relationship Id="rId5" Type="http://schemas.openxmlformats.org/officeDocument/2006/relationships/slide" Target="slides/slide1.xml"/><Relationship Id="rId61" Type="http://schemas.microsoft.com/office/2015/10/relationships/revisionInfo" Target="revisionInfo.xml"/><Relationship Id="rId19" Type="http://schemas.openxmlformats.org/officeDocument/2006/relationships/slide" Target="slides/slide1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slide" Target="slides/slide44.xml"/><Relationship Id="rId56" Type="http://schemas.openxmlformats.org/officeDocument/2006/relationships/presProps" Target="presProps.xml"/><Relationship Id="rId8" Type="http://schemas.openxmlformats.org/officeDocument/2006/relationships/slide" Target="slides/slide4.xml"/><Relationship Id="rId51" Type="http://schemas.openxmlformats.org/officeDocument/2006/relationships/slide" Target="slides/slide47.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59" Type="http://schemas.openxmlformats.org/officeDocument/2006/relationships/tableStyles" Target="tableStyles.xml"/><Relationship Id="rId20" Type="http://schemas.openxmlformats.org/officeDocument/2006/relationships/slide" Target="slides/slide16.xml"/><Relationship Id="rId41" Type="http://schemas.openxmlformats.org/officeDocument/2006/relationships/slide" Target="slides/slide37.xml"/><Relationship Id="rId54" Type="http://schemas.openxmlformats.org/officeDocument/2006/relationships/notesMaster" Target="notesMasters/notesMaster1.xml"/><Relationship Id="rId1" Type="http://schemas.openxmlformats.org/officeDocument/2006/relationships/customXml" Target="../customXml/item1.xml"/><Relationship Id="rId6" Type="http://schemas.openxmlformats.org/officeDocument/2006/relationships/slide" Target="slides/slide2.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slide" Target="slides/slide45.xml"/><Relationship Id="rId57" Type="http://schemas.openxmlformats.org/officeDocument/2006/relationships/viewProps" Target="viewProps.xml"/><Relationship Id="rId10" Type="http://schemas.openxmlformats.org/officeDocument/2006/relationships/slide" Target="slides/slide6.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slide" Target="slides/slide48.xml"/><Relationship Id="rId60" Type="http://schemas.microsoft.com/office/2016/11/relationships/changesInfo" Target="changesInfos/changesInfo1.xml"/><Relationship Id="rId4" Type="http://schemas.openxmlformats.org/officeDocument/2006/relationships/slideMaster" Target="slideMasters/slideMaster1.xml"/><Relationship Id="rId9" Type="http://schemas.openxmlformats.org/officeDocument/2006/relationships/slide" Target="slides/slide5.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Laura James" userId="e815814b-f5ab-4367-85bb-abbbaf16d579" providerId="ADAL" clId="{C5C35B52-8F50-4656-A5F6-58973FE519B3}"/>
    <pc:docChg chg="custSel addSld modSld sldOrd">
      <pc:chgData name="Laura James" userId="e815814b-f5ab-4367-85bb-abbbaf16d579" providerId="ADAL" clId="{C5C35B52-8F50-4656-A5F6-58973FE519B3}" dt="2023-01-17T09:37:02.191" v="78"/>
      <pc:docMkLst>
        <pc:docMk/>
      </pc:docMkLst>
      <pc:sldChg chg="addSp modSp new mod setBg setClrOvrMap">
        <pc:chgData name="Laura James" userId="e815814b-f5ab-4367-85bb-abbbaf16d579" providerId="ADAL" clId="{C5C35B52-8F50-4656-A5F6-58973FE519B3}" dt="2023-01-17T09:35:56.259" v="60" actId="26606"/>
        <pc:sldMkLst>
          <pc:docMk/>
          <pc:sldMk cId="467247608" sldId="415"/>
        </pc:sldMkLst>
        <pc:spChg chg="mod">
          <ac:chgData name="Laura James" userId="e815814b-f5ab-4367-85bb-abbbaf16d579" providerId="ADAL" clId="{C5C35B52-8F50-4656-A5F6-58973FE519B3}" dt="2023-01-17T09:35:56.259" v="60" actId="26606"/>
          <ac:spMkLst>
            <pc:docMk/>
            <pc:sldMk cId="467247608" sldId="415"/>
            <ac:spMk id="2" creationId="{2F7FE237-7E3E-C7C6-A754-BD19219C2775}"/>
          </ac:spMkLst>
        </pc:spChg>
        <pc:spChg chg="add">
          <ac:chgData name="Laura James" userId="e815814b-f5ab-4367-85bb-abbbaf16d579" providerId="ADAL" clId="{C5C35B52-8F50-4656-A5F6-58973FE519B3}" dt="2023-01-17T09:35:56.259" v="60" actId="26606"/>
          <ac:spMkLst>
            <pc:docMk/>
            <pc:sldMk cId="467247608" sldId="415"/>
            <ac:spMk id="8" creationId="{CD333CBE-B699-4E3B-9F45-C045F773434F}"/>
          </ac:spMkLst>
        </pc:spChg>
        <pc:spChg chg="add">
          <ac:chgData name="Laura James" userId="e815814b-f5ab-4367-85bb-abbbaf16d579" providerId="ADAL" clId="{C5C35B52-8F50-4656-A5F6-58973FE519B3}" dt="2023-01-17T09:35:56.259" v="60" actId="26606"/>
          <ac:spMkLst>
            <pc:docMk/>
            <pc:sldMk cId="467247608" sldId="415"/>
            <ac:spMk id="10" creationId="{FFE50961-0F1B-484C-85BC-4BD16B9FF90E}"/>
          </ac:spMkLst>
        </pc:spChg>
        <pc:picChg chg="add">
          <ac:chgData name="Laura James" userId="e815814b-f5ab-4367-85bb-abbbaf16d579" providerId="ADAL" clId="{C5C35B52-8F50-4656-A5F6-58973FE519B3}" dt="2023-01-17T09:35:56.259" v="60" actId="26606"/>
          <ac:picMkLst>
            <pc:docMk/>
            <pc:sldMk cId="467247608" sldId="415"/>
            <ac:picMk id="4" creationId="{B89111AB-2D47-459A-5434-440707A4243B}"/>
          </ac:picMkLst>
        </pc:picChg>
      </pc:sldChg>
      <pc:sldChg chg="delDesignElem">
        <pc:chgData name="Laura James" userId="e815814b-f5ab-4367-85bb-abbbaf16d579" providerId="ADAL" clId="{C5C35B52-8F50-4656-A5F6-58973FE519B3}" dt="2023-01-17T09:36:13.781" v="61"/>
        <pc:sldMkLst>
          <pc:docMk/>
          <pc:sldMk cId="2459033739" sldId="416"/>
        </pc:sldMkLst>
      </pc:sldChg>
      <pc:sldChg chg="add ord">
        <pc:chgData name="Laura James" userId="e815814b-f5ab-4367-85bb-abbbaf16d579" providerId="ADAL" clId="{C5C35B52-8F50-4656-A5F6-58973FE519B3}" dt="2023-01-17T09:36:32.977" v="68"/>
        <pc:sldMkLst>
          <pc:docMk/>
          <pc:sldMk cId="3252863799" sldId="417"/>
        </pc:sldMkLst>
      </pc:sldChg>
      <pc:sldChg chg="add ord">
        <pc:chgData name="Laura James" userId="e815814b-f5ab-4367-85bb-abbbaf16d579" providerId="ADAL" clId="{C5C35B52-8F50-4656-A5F6-58973FE519B3}" dt="2023-01-17T09:36:49.604" v="73"/>
        <pc:sldMkLst>
          <pc:docMk/>
          <pc:sldMk cId="2804260046" sldId="418"/>
        </pc:sldMkLst>
      </pc:sldChg>
      <pc:sldChg chg="add ord">
        <pc:chgData name="Laura James" userId="e815814b-f5ab-4367-85bb-abbbaf16d579" providerId="ADAL" clId="{C5C35B52-8F50-4656-A5F6-58973FE519B3}" dt="2023-01-17T09:37:02.191" v="78"/>
        <pc:sldMkLst>
          <pc:docMk/>
          <pc:sldMk cId="709135292" sldId="419"/>
        </pc:sldMkLst>
      </pc:sldChg>
    </pc:docChg>
  </pc:docChgLst>
</pc:chgInfo>
</file>

<file path=ppt/diagrams/_rels/data3.xml.rels><?xml version="1.0" encoding="UTF-8" standalone="yes"?>
<Relationships xmlns="http://schemas.openxmlformats.org/package/2006/relationships"><Relationship Id="rId8" Type="http://schemas.openxmlformats.org/officeDocument/2006/relationships/image" Target="../media/image13.svg"/><Relationship Id="rId3" Type="http://schemas.openxmlformats.org/officeDocument/2006/relationships/image" Target="../media/image8.png"/><Relationship Id="rId7" Type="http://schemas.openxmlformats.org/officeDocument/2006/relationships/image" Target="../media/image12.png"/><Relationship Id="rId2" Type="http://schemas.openxmlformats.org/officeDocument/2006/relationships/image" Target="../media/image7.svg"/><Relationship Id="rId1" Type="http://schemas.openxmlformats.org/officeDocument/2006/relationships/image" Target="../media/image6.png"/><Relationship Id="rId6" Type="http://schemas.openxmlformats.org/officeDocument/2006/relationships/image" Target="../media/image11.svg"/><Relationship Id="rId5" Type="http://schemas.openxmlformats.org/officeDocument/2006/relationships/image" Target="../media/image10.png"/><Relationship Id="rId10" Type="http://schemas.openxmlformats.org/officeDocument/2006/relationships/image" Target="../media/image15.svg"/><Relationship Id="rId4" Type="http://schemas.openxmlformats.org/officeDocument/2006/relationships/image" Target="../media/image9.svg"/><Relationship Id="rId9" Type="http://schemas.openxmlformats.org/officeDocument/2006/relationships/image" Target="../media/image14.png"/></Relationships>
</file>

<file path=ppt/diagrams/_rels/data5.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image" Target="../media/image26.svg"/><Relationship Id="rId1" Type="http://schemas.openxmlformats.org/officeDocument/2006/relationships/image" Target="../media/image25.png"/><Relationship Id="rId4" Type="http://schemas.openxmlformats.org/officeDocument/2006/relationships/image" Target="../media/image28.svg"/></Relationships>
</file>

<file path=ppt/diagrams/_rels/drawing3.xml.rels><?xml version="1.0" encoding="UTF-8" standalone="yes"?>
<Relationships xmlns="http://schemas.openxmlformats.org/package/2006/relationships"><Relationship Id="rId8" Type="http://schemas.openxmlformats.org/officeDocument/2006/relationships/image" Target="../media/image13.svg"/><Relationship Id="rId3" Type="http://schemas.openxmlformats.org/officeDocument/2006/relationships/image" Target="../media/image8.png"/><Relationship Id="rId7" Type="http://schemas.openxmlformats.org/officeDocument/2006/relationships/image" Target="../media/image12.png"/><Relationship Id="rId2" Type="http://schemas.openxmlformats.org/officeDocument/2006/relationships/image" Target="../media/image7.svg"/><Relationship Id="rId1" Type="http://schemas.openxmlformats.org/officeDocument/2006/relationships/image" Target="../media/image6.png"/><Relationship Id="rId6" Type="http://schemas.openxmlformats.org/officeDocument/2006/relationships/image" Target="../media/image11.svg"/><Relationship Id="rId5" Type="http://schemas.openxmlformats.org/officeDocument/2006/relationships/image" Target="../media/image10.png"/><Relationship Id="rId10" Type="http://schemas.openxmlformats.org/officeDocument/2006/relationships/image" Target="../media/image15.svg"/><Relationship Id="rId4" Type="http://schemas.openxmlformats.org/officeDocument/2006/relationships/image" Target="../media/image9.svg"/><Relationship Id="rId9" Type="http://schemas.openxmlformats.org/officeDocument/2006/relationships/image" Target="../media/image14.png"/></Relationships>
</file>

<file path=ppt/diagrams/_rels/drawing5.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image" Target="../media/image26.svg"/><Relationship Id="rId1" Type="http://schemas.openxmlformats.org/officeDocument/2006/relationships/image" Target="../media/image25.png"/><Relationship Id="rId4" Type="http://schemas.openxmlformats.org/officeDocument/2006/relationships/image" Target="../media/image28.svg"/></Relationships>
</file>

<file path=ppt/diagrams/colors1.xml><?xml version="1.0" encoding="utf-8"?>
<dgm:colorsDef xmlns:dgm="http://schemas.openxmlformats.org/drawingml/2006/diagram" xmlns:a="http://schemas.openxmlformats.org/drawingml/2006/main" uniqueId="urn:microsoft.com/office/officeart/2005/8/colors/accent2_1">
  <dgm:title val=""/>
  <dgm:desc val=""/>
  <dgm:catLst>
    <dgm:cat type="accent2" pri="11100"/>
  </dgm:catLst>
  <dgm:styleLbl name="node0">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2">
        <a:shade val="80000"/>
      </a:schemeClr>
    </dgm:linClrLst>
    <dgm:effectClrLst/>
    <dgm:txLinClrLst/>
    <dgm:txFillClrLst/>
    <dgm:txEffectClrLst/>
  </dgm:styleLbl>
  <dgm:styleLbl name="node2">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fgImgPlace1">
    <dgm:fillClrLst meth="repeat">
      <a:schemeClr val="accent2">
        <a:tint val="40000"/>
      </a:schemeClr>
    </dgm:fillClrLst>
    <dgm:linClrLst meth="repeat">
      <a:schemeClr val="accent2">
        <a:shade val="80000"/>
      </a:schemeClr>
    </dgm:linClrLst>
    <dgm:effectClrLst/>
    <dgm:txLinClrLst/>
    <dgm:txFillClrLst meth="repeat">
      <a:schemeClr val="lt1"/>
    </dgm:txFillClrLst>
    <dgm:txEffectClrLst/>
  </dgm:styleLbl>
  <dgm:styleLbl name="alignImgPlace1">
    <dgm:fillClrLst meth="repeat">
      <a:schemeClr val="accent2">
        <a:tint val="40000"/>
      </a:schemeClr>
    </dgm:fillClrLst>
    <dgm:linClrLst meth="repeat">
      <a:schemeClr val="accent2">
        <a:shade val="80000"/>
      </a:schemeClr>
    </dgm:linClrLst>
    <dgm:effectClrLst/>
    <dgm:txLinClrLst/>
    <dgm:txFillClrLst meth="repeat">
      <a:schemeClr val="lt1"/>
    </dgm:txFillClrLst>
    <dgm:txEffectClrLst/>
  </dgm:styleLbl>
  <dgm:styleLbl name="bgImgPlace1">
    <dgm:fillClrLst meth="repeat">
      <a:schemeClr val="accent2">
        <a:tint val="40000"/>
      </a:schemeClr>
    </dgm:fillClrLst>
    <dgm:linClrLst meth="repeat">
      <a:schemeClr val="accent2">
        <a:shade val="80000"/>
      </a:schemeClr>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meth="repeat">
      <a:schemeClr val="dk1"/>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meth="repeat">
      <a:schemeClr val="dk1"/>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meth="repeat">
      <a:schemeClr val="dk1"/>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dgm:linClrLst>
    <dgm:effectClrLst/>
    <dgm:txLinClrLst/>
    <dgm:txFillClrLst meth="repeat">
      <a:schemeClr val="tx1"/>
    </dgm:txFillClrLst>
    <dgm:txEffectClrLst/>
  </dgm:styleLbl>
  <dgm:styleLbl name="asst0">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dgm:txEffectClrLst/>
  </dgm:styleLbl>
  <dgm:styleLbl name="parChTrans2D2">
    <dgm:fillClrLst meth="repeat">
      <a:schemeClr val="accent2"/>
    </dgm:fillClrLst>
    <dgm:linClrLst meth="repeat">
      <a:schemeClr val="accent2"/>
    </dgm:linClrLst>
    <dgm:effectClrLst/>
    <dgm:txLinClrLst/>
    <dgm:txFillClrLst/>
    <dgm:txEffectClrLst/>
  </dgm:styleLbl>
  <dgm:styleLbl name="parChTrans2D3">
    <dgm:fillClrLst meth="repeat">
      <a:schemeClr val="accent2"/>
    </dgm:fillClrLst>
    <dgm:linClrLst meth="repeat">
      <a:schemeClr val="accent2"/>
    </dgm:linClrLst>
    <dgm:effectClrLst/>
    <dgm:txLinClrLst/>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conFg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align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trAlignAcc1">
    <dgm:fillClrLst meth="repeat">
      <a:schemeClr val="accent2">
        <a:alpha val="40000"/>
        <a:tint val="40000"/>
      </a:schemeClr>
    </dgm:fillClrLst>
    <dgm:linClrLst meth="repeat">
      <a:schemeClr val="accent2"/>
    </dgm:linClrLst>
    <dgm:effectClrLst/>
    <dgm:txLinClrLst/>
    <dgm:txFillClrLst meth="repeat">
      <a:schemeClr val="dk1"/>
    </dgm:txFillClrLst>
    <dgm:txEffectClrLst/>
  </dgm:styleLbl>
  <dgm:styleLbl name="bg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2">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2">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2">
        <a:alpha val="90000"/>
      </a:schemeClr>
    </dgm:linClrLst>
    <dgm:effectClrLst/>
    <dgm:txLinClrLst/>
    <dgm:txFillClrLst meth="repeat">
      <a:schemeClr val="dk1"/>
    </dgm:txFillClrLst>
    <dgm:txEffectClrLst/>
  </dgm:styleLbl>
  <dgm:styleLbl name="fgAcc0">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fgAcc2">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fgAcc3">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fgAcc4">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18/5/colors/Iconchunking_neutralbg_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a:alpha val="0"/>
      </a:schemeClr>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D53AB30F-58DF-4A87-9E71-D1187A0FDCC8}" type="doc">
      <dgm:prSet loTypeId="urn:microsoft.com/office/officeart/2005/8/layout/vList2" loCatId="list" qsTypeId="urn:microsoft.com/office/officeart/2005/8/quickstyle/simple1" qsCatId="simple" csTypeId="urn:microsoft.com/office/officeart/2005/8/colors/accent2_1" csCatId="accent2" phldr="1"/>
      <dgm:spPr/>
      <dgm:t>
        <a:bodyPr/>
        <a:lstStyle/>
        <a:p>
          <a:endParaRPr lang="en-GB"/>
        </a:p>
      </dgm:t>
    </dgm:pt>
    <dgm:pt modelId="{F9C34D3D-3169-407D-A53E-95E9DE6ED64F}">
      <dgm:prSet phldrT="[Text]" custT="1"/>
      <dgm:spPr/>
      <dgm:t>
        <a:bodyPr/>
        <a:lstStyle/>
        <a:p>
          <a:endParaRPr lang="en-GB" sz="1600" b="1" dirty="0">
            <a:solidFill>
              <a:srgbClr val="FF0000"/>
            </a:solidFill>
          </a:endParaRPr>
        </a:p>
        <a:p>
          <a:r>
            <a:rPr lang="en-GB" sz="1600" b="1" dirty="0"/>
            <a:t>  </a:t>
          </a:r>
          <a:r>
            <a:rPr lang="en-GB" sz="1600" b="1" dirty="0">
              <a:solidFill>
                <a:srgbClr val="FF0000"/>
              </a:solidFill>
            </a:rPr>
            <a:t>Advice teams</a:t>
          </a:r>
          <a:r>
            <a:rPr lang="en-GB" sz="1600" b="1" dirty="0"/>
            <a:t>                           Created to provide information to management, sometimes given authority to implement solutions problems identified</a:t>
          </a:r>
        </a:p>
        <a:p>
          <a:r>
            <a:rPr lang="en-GB" sz="1600" b="1" dirty="0"/>
            <a:t>No financial rewards</a:t>
          </a:r>
        </a:p>
        <a:p>
          <a:r>
            <a:rPr lang="en-GB" sz="1600" b="1" dirty="0"/>
            <a:t>Members receiving training problem solving</a:t>
          </a:r>
        </a:p>
        <a:p>
          <a:r>
            <a:rPr lang="en-GB" sz="1600" b="1" dirty="0"/>
            <a:t>Regular meetings</a:t>
          </a:r>
        </a:p>
      </dgm:t>
    </dgm:pt>
    <dgm:pt modelId="{83DBA72D-7264-4A79-AA17-3DC5FD14FD76}" type="parTrans" cxnId="{25B5429A-BF69-481E-B811-1126909AC312}">
      <dgm:prSet/>
      <dgm:spPr/>
      <dgm:t>
        <a:bodyPr/>
        <a:lstStyle/>
        <a:p>
          <a:endParaRPr lang="en-GB" sz="1600" b="1"/>
        </a:p>
      </dgm:t>
    </dgm:pt>
    <dgm:pt modelId="{289005D0-C310-402A-9B0E-9EF28F7AF412}" type="sibTrans" cxnId="{25B5429A-BF69-481E-B811-1126909AC312}">
      <dgm:prSet/>
      <dgm:spPr/>
      <dgm:t>
        <a:bodyPr/>
        <a:lstStyle/>
        <a:p>
          <a:endParaRPr lang="en-GB" sz="1600" b="1"/>
        </a:p>
      </dgm:t>
    </dgm:pt>
    <dgm:pt modelId="{36543C92-522A-43F4-A0B8-4F59C20297B9}">
      <dgm:prSet phldrT="[Text]" custT="1"/>
      <dgm:spPr/>
      <dgm:t>
        <a:bodyPr/>
        <a:lstStyle/>
        <a:p>
          <a:r>
            <a:rPr lang="en-GB" sz="1600" b="1">
              <a:solidFill>
                <a:srgbClr val="FF0000"/>
              </a:solidFill>
            </a:rPr>
            <a:t>Action Teams </a:t>
          </a:r>
          <a:r>
            <a:rPr lang="en-GB" sz="1600" b="1"/>
            <a:t>– specialised skills to contribute to achieving team objectives</a:t>
          </a:r>
          <a:endParaRPr lang="en-GB" sz="1600" b="1" dirty="0"/>
        </a:p>
      </dgm:t>
    </dgm:pt>
    <dgm:pt modelId="{59EF81C0-A920-4340-8977-38C5651937B0}" type="parTrans" cxnId="{5E7ABE75-BDC6-471C-A697-49D7C7AB4384}">
      <dgm:prSet/>
      <dgm:spPr/>
      <dgm:t>
        <a:bodyPr/>
        <a:lstStyle/>
        <a:p>
          <a:endParaRPr lang="en-GB" sz="1600" b="1"/>
        </a:p>
      </dgm:t>
    </dgm:pt>
    <dgm:pt modelId="{C25E41D9-86D1-4C34-9D99-84B5DF2BE772}" type="sibTrans" cxnId="{5E7ABE75-BDC6-471C-A697-49D7C7AB4384}">
      <dgm:prSet/>
      <dgm:spPr/>
      <dgm:t>
        <a:bodyPr/>
        <a:lstStyle/>
        <a:p>
          <a:endParaRPr lang="en-GB" sz="1600" b="1"/>
        </a:p>
      </dgm:t>
    </dgm:pt>
    <dgm:pt modelId="{01C9A7E7-07C4-4B44-B9B2-3251ED9C09CF}">
      <dgm:prSet phldrT="[Text]" custT="1"/>
      <dgm:spPr/>
      <dgm:t>
        <a:bodyPr/>
        <a:lstStyle/>
        <a:p>
          <a:r>
            <a:rPr lang="en-GB" sz="1600" b="1">
              <a:solidFill>
                <a:srgbClr val="FF0000"/>
              </a:solidFill>
            </a:rPr>
            <a:t>Project team </a:t>
          </a:r>
          <a:r>
            <a:rPr lang="en-GB" sz="1600" b="1"/>
            <a:t>– brought together for a period of time looking at specific task commissioned by management – can be cross functional team across the organisation, increased productivity, improved coordination, reduced process times</a:t>
          </a:r>
          <a:endParaRPr lang="en-GB" sz="1600" b="1" dirty="0"/>
        </a:p>
      </dgm:t>
    </dgm:pt>
    <dgm:pt modelId="{3666EBA0-716A-4AF6-A408-627A09113907}" type="parTrans" cxnId="{4BE34EF3-94BA-4927-A6B7-9DDF5BBB8375}">
      <dgm:prSet/>
      <dgm:spPr/>
      <dgm:t>
        <a:bodyPr/>
        <a:lstStyle/>
        <a:p>
          <a:endParaRPr lang="en-GB" sz="1600" b="1"/>
        </a:p>
      </dgm:t>
    </dgm:pt>
    <dgm:pt modelId="{8928D65D-D3EB-45E5-B994-29E6642DD724}" type="sibTrans" cxnId="{4BE34EF3-94BA-4927-A6B7-9DDF5BBB8375}">
      <dgm:prSet/>
      <dgm:spPr/>
      <dgm:t>
        <a:bodyPr/>
        <a:lstStyle/>
        <a:p>
          <a:endParaRPr lang="en-GB" sz="1600" b="1"/>
        </a:p>
      </dgm:t>
    </dgm:pt>
    <dgm:pt modelId="{D96AF02B-51A2-42E9-AEEC-7A08DB74D291}">
      <dgm:prSet phldrT="[Text]" custT="1"/>
      <dgm:spPr/>
      <dgm:t>
        <a:bodyPr/>
        <a:lstStyle/>
        <a:p>
          <a:r>
            <a:rPr lang="en-GB" sz="1600" b="1">
              <a:solidFill>
                <a:srgbClr val="FF0000"/>
              </a:solidFill>
            </a:rPr>
            <a:t>Production team - </a:t>
          </a:r>
          <a:r>
            <a:rPr lang="en-GB" sz="1600" b="1"/>
            <a:t>- individuals performing on day to day operations (assembling) ,  high performance, collective working, assigned specific tasks</a:t>
          </a:r>
          <a:endParaRPr lang="en-GB" sz="1600" b="1" dirty="0"/>
        </a:p>
      </dgm:t>
    </dgm:pt>
    <dgm:pt modelId="{F4622251-F172-4947-9947-B4AFFF597D52}" type="parTrans" cxnId="{402D09CD-CDEB-4062-BF7B-B939DCC75ED5}">
      <dgm:prSet/>
      <dgm:spPr/>
      <dgm:t>
        <a:bodyPr/>
        <a:lstStyle/>
        <a:p>
          <a:endParaRPr lang="en-GB" sz="1600" b="1"/>
        </a:p>
      </dgm:t>
    </dgm:pt>
    <dgm:pt modelId="{F5BAA8DB-C3F4-44EB-9020-1A1260768460}" type="sibTrans" cxnId="{402D09CD-CDEB-4062-BF7B-B939DCC75ED5}">
      <dgm:prSet/>
      <dgm:spPr/>
      <dgm:t>
        <a:bodyPr/>
        <a:lstStyle/>
        <a:p>
          <a:endParaRPr lang="en-GB" sz="1600" b="1"/>
        </a:p>
      </dgm:t>
    </dgm:pt>
    <dgm:pt modelId="{E9196813-DAF9-4CDD-A461-51EA48BA390A}" type="pres">
      <dgm:prSet presAssocID="{D53AB30F-58DF-4A87-9E71-D1187A0FDCC8}" presName="linear" presStyleCnt="0">
        <dgm:presLayoutVars>
          <dgm:animLvl val="lvl"/>
          <dgm:resizeHandles val="exact"/>
        </dgm:presLayoutVars>
      </dgm:prSet>
      <dgm:spPr/>
    </dgm:pt>
    <dgm:pt modelId="{92C86A37-0074-4EA2-B233-5CE18A8FF7AF}" type="pres">
      <dgm:prSet presAssocID="{F9C34D3D-3169-407D-A53E-95E9DE6ED64F}" presName="parentText" presStyleLbl="node1" presStyleIdx="0" presStyleCnt="4">
        <dgm:presLayoutVars>
          <dgm:chMax val="0"/>
          <dgm:bulletEnabled val="1"/>
        </dgm:presLayoutVars>
      </dgm:prSet>
      <dgm:spPr/>
    </dgm:pt>
    <dgm:pt modelId="{A1DA4D9C-C653-4BEE-B4F3-536E5118521A}" type="pres">
      <dgm:prSet presAssocID="{289005D0-C310-402A-9B0E-9EF28F7AF412}" presName="spacer" presStyleCnt="0"/>
      <dgm:spPr/>
    </dgm:pt>
    <dgm:pt modelId="{922F79D0-285F-42A1-A5CA-7C016F56447A}" type="pres">
      <dgm:prSet presAssocID="{36543C92-522A-43F4-A0B8-4F59C20297B9}" presName="parentText" presStyleLbl="node1" presStyleIdx="1" presStyleCnt="4">
        <dgm:presLayoutVars>
          <dgm:chMax val="0"/>
          <dgm:bulletEnabled val="1"/>
        </dgm:presLayoutVars>
      </dgm:prSet>
      <dgm:spPr/>
    </dgm:pt>
    <dgm:pt modelId="{FF3F8B2C-53ED-4973-9C5C-04433FA0B7AE}" type="pres">
      <dgm:prSet presAssocID="{C25E41D9-86D1-4C34-9D99-84B5DF2BE772}" presName="spacer" presStyleCnt="0"/>
      <dgm:spPr/>
    </dgm:pt>
    <dgm:pt modelId="{B006D1CA-03D1-465A-8FC7-4D18C5962CFC}" type="pres">
      <dgm:prSet presAssocID="{01C9A7E7-07C4-4B44-B9B2-3251ED9C09CF}" presName="parentText" presStyleLbl="node1" presStyleIdx="2" presStyleCnt="4">
        <dgm:presLayoutVars>
          <dgm:chMax val="0"/>
          <dgm:bulletEnabled val="1"/>
        </dgm:presLayoutVars>
      </dgm:prSet>
      <dgm:spPr/>
    </dgm:pt>
    <dgm:pt modelId="{F47BD9BB-51B2-4A37-B2A0-57C27901AC28}" type="pres">
      <dgm:prSet presAssocID="{8928D65D-D3EB-45E5-B994-29E6642DD724}" presName="spacer" presStyleCnt="0"/>
      <dgm:spPr/>
    </dgm:pt>
    <dgm:pt modelId="{6B60AE86-0E9F-4316-92F9-852FEBC08E08}" type="pres">
      <dgm:prSet presAssocID="{D96AF02B-51A2-42E9-AEEC-7A08DB74D291}" presName="parentText" presStyleLbl="node1" presStyleIdx="3" presStyleCnt="4">
        <dgm:presLayoutVars>
          <dgm:chMax val="0"/>
          <dgm:bulletEnabled val="1"/>
        </dgm:presLayoutVars>
      </dgm:prSet>
      <dgm:spPr/>
    </dgm:pt>
  </dgm:ptLst>
  <dgm:cxnLst>
    <dgm:cxn modelId="{85CA951E-1606-4084-8E58-3677E94E544D}" type="presOf" srcId="{D53AB30F-58DF-4A87-9E71-D1187A0FDCC8}" destId="{E9196813-DAF9-4CDD-A461-51EA48BA390A}" srcOrd="0" destOrd="0" presId="urn:microsoft.com/office/officeart/2005/8/layout/vList2"/>
    <dgm:cxn modelId="{D6601940-DB93-4839-9015-4D3447E270DC}" type="presOf" srcId="{36543C92-522A-43F4-A0B8-4F59C20297B9}" destId="{922F79D0-285F-42A1-A5CA-7C016F56447A}" srcOrd="0" destOrd="0" presId="urn:microsoft.com/office/officeart/2005/8/layout/vList2"/>
    <dgm:cxn modelId="{E37D4540-073F-424D-8FE2-9692B1611A43}" type="presOf" srcId="{01C9A7E7-07C4-4B44-B9B2-3251ED9C09CF}" destId="{B006D1CA-03D1-465A-8FC7-4D18C5962CFC}" srcOrd="0" destOrd="0" presId="urn:microsoft.com/office/officeart/2005/8/layout/vList2"/>
    <dgm:cxn modelId="{5E7ABE75-BDC6-471C-A697-49D7C7AB4384}" srcId="{D53AB30F-58DF-4A87-9E71-D1187A0FDCC8}" destId="{36543C92-522A-43F4-A0B8-4F59C20297B9}" srcOrd="1" destOrd="0" parTransId="{59EF81C0-A920-4340-8977-38C5651937B0}" sibTransId="{C25E41D9-86D1-4C34-9D99-84B5DF2BE772}"/>
    <dgm:cxn modelId="{25B5429A-BF69-481E-B811-1126909AC312}" srcId="{D53AB30F-58DF-4A87-9E71-D1187A0FDCC8}" destId="{F9C34D3D-3169-407D-A53E-95E9DE6ED64F}" srcOrd="0" destOrd="0" parTransId="{83DBA72D-7264-4A79-AA17-3DC5FD14FD76}" sibTransId="{289005D0-C310-402A-9B0E-9EF28F7AF412}"/>
    <dgm:cxn modelId="{5CFB6BB9-1AD6-463B-8EDC-B5E15403E35F}" type="presOf" srcId="{F9C34D3D-3169-407D-A53E-95E9DE6ED64F}" destId="{92C86A37-0074-4EA2-B233-5CE18A8FF7AF}" srcOrd="0" destOrd="0" presId="urn:microsoft.com/office/officeart/2005/8/layout/vList2"/>
    <dgm:cxn modelId="{E407ADC9-DCC8-438E-AC92-3CC3EF2A1338}" type="presOf" srcId="{D96AF02B-51A2-42E9-AEEC-7A08DB74D291}" destId="{6B60AE86-0E9F-4316-92F9-852FEBC08E08}" srcOrd="0" destOrd="0" presId="urn:microsoft.com/office/officeart/2005/8/layout/vList2"/>
    <dgm:cxn modelId="{402D09CD-CDEB-4062-BF7B-B939DCC75ED5}" srcId="{D53AB30F-58DF-4A87-9E71-D1187A0FDCC8}" destId="{D96AF02B-51A2-42E9-AEEC-7A08DB74D291}" srcOrd="3" destOrd="0" parTransId="{F4622251-F172-4947-9947-B4AFFF597D52}" sibTransId="{F5BAA8DB-C3F4-44EB-9020-1A1260768460}"/>
    <dgm:cxn modelId="{4BE34EF3-94BA-4927-A6B7-9DDF5BBB8375}" srcId="{D53AB30F-58DF-4A87-9E71-D1187A0FDCC8}" destId="{01C9A7E7-07C4-4B44-B9B2-3251ED9C09CF}" srcOrd="2" destOrd="0" parTransId="{3666EBA0-716A-4AF6-A408-627A09113907}" sibTransId="{8928D65D-D3EB-45E5-B994-29E6642DD724}"/>
    <dgm:cxn modelId="{66A0BFC9-7B81-4DC4-A7F4-24C1D9719AE9}" type="presParOf" srcId="{E9196813-DAF9-4CDD-A461-51EA48BA390A}" destId="{92C86A37-0074-4EA2-B233-5CE18A8FF7AF}" srcOrd="0" destOrd="0" presId="urn:microsoft.com/office/officeart/2005/8/layout/vList2"/>
    <dgm:cxn modelId="{C901E576-71AC-4129-811B-CADD34157A2D}" type="presParOf" srcId="{E9196813-DAF9-4CDD-A461-51EA48BA390A}" destId="{A1DA4D9C-C653-4BEE-B4F3-536E5118521A}" srcOrd="1" destOrd="0" presId="urn:microsoft.com/office/officeart/2005/8/layout/vList2"/>
    <dgm:cxn modelId="{3934D13A-ECD1-4FE7-B0A0-64712D14A968}" type="presParOf" srcId="{E9196813-DAF9-4CDD-A461-51EA48BA390A}" destId="{922F79D0-285F-42A1-A5CA-7C016F56447A}" srcOrd="2" destOrd="0" presId="urn:microsoft.com/office/officeart/2005/8/layout/vList2"/>
    <dgm:cxn modelId="{583C0847-4B15-4251-B511-0BFAEF90EADD}" type="presParOf" srcId="{E9196813-DAF9-4CDD-A461-51EA48BA390A}" destId="{FF3F8B2C-53ED-4973-9C5C-04433FA0B7AE}" srcOrd="3" destOrd="0" presId="urn:microsoft.com/office/officeart/2005/8/layout/vList2"/>
    <dgm:cxn modelId="{B535BDD8-C911-4D84-9931-659E5ABA51A3}" type="presParOf" srcId="{E9196813-DAF9-4CDD-A461-51EA48BA390A}" destId="{B006D1CA-03D1-465A-8FC7-4D18C5962CFC}" srcOrd="4" destOrd="0" presId="urn:microsoft.com/office/officeart/2005/8/layout/vList2"/>
    <dgm:cxn modelId="{68FD4C62-39BA-434E-B751-E0E084B012B4}" type="presParOf" srcId="{E9196813-DAF9-4CDD-A461-51EA48BA390A}" destId="{F47BD9BB-51B2-4A37-B2A0-57C27901AC28}" srcOrd="5" destOrd="0" presId="urn:microsoft.com/office/officeart/2005/8/layout/vList2"/>
    <dgm:cxn modelId="{68E1E20D-51F3-4053-8670-4DA6C095A562}" type="presParOf" srcId="{E9196813-DAF9-4CDD-A461-51EA48BA390A}" destId="{6B60AE86-0E9F-4316-92F9-852FEBC08E08}" srcOrd="6"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ECADDBFD-9AB7-4948-8D81-69DAAFFA9B65}" type="doc">
      <dgm:prSet loTypeId="urn:microsoft.com/office/officeart/2005/8/layout/hierarchy4" loCatId="list" qsTypeId="urn:microsoft.com/office/officeart/2005/8/quickstyle/simple1" qsCatId="simple" csTypeId="urn:microsoft.com/office/officeart/2005/8/colors/colorful2" csCatId="colorful" phldr="1"/>
      <dgm:spPr/>
      <dgm:t>
        <a:bodyPr/>
        <a:lstStyle/>
        <a:p>
          <a:endParaRPr lang="en-GB"/>
        </a:p>
      </dgm:t>
    </dgm:pt>
    <dgm:pt modelId="{85823A7E-ACEB-46C8-AC3F-2C26A7444594}">
      <dgm:prSet phldrT="[Text]"/>
      <dgm:spPr/>
      <dgm:t>
        <a:bodyPr/>
        <a:lstStyle/>
        <a:p>
          <a:r>
            <a:rPr lang="en-GB" b="1" dirty="0">
              <a:solidFill>
                <a:schemeClr val="tx1"/>
              </a:solidFill>
            </a:rPr>
            <a:t>Organisational context – </a:t>
          </a:r>
        </a:p>
        <a:p>
          <a:r>
            <a:rPr lang="en-GB" b="1" dirty="0">
              <a:solidFill>
                <a:schemeClr val="tx1"/>
              </a:solidFill>
            </a:rPr>
            <a:t>Culture/ task/ mission clarity/performance feedback/ reward/ recognition/ training/ physical environment</a:t>
          </a:r>
        </a:p>
      </dgm:t>
    </dgm:pt>
    <dgm:pt modelId="{438BF648-224B-452C-BA77-AD9621092368}" type="parTrans" cxnId="{414F4274-A0FB-45A6-906A-A37CC5C16E89}">
      <dgm:prSet/>
      <dgm:spPr/>
      <dgm:t>
        <a:bodyPr/>
        <a:lstStyle/>
        <a:p>
          <a:endParaRPr lang="en-GB"/>
        </a:p>
      </dgm:t>
    </dgm:pt>
    <dgm:pt modelId="{11AE0C16-6319-43E9-9D7C-A38EE19347FB}" type="sibTrans" cxnId="{414F4274-A0FB-45A6-906A-A37CC5C16E89}">
      <dgm:prSet/>
      <dgm:spPr/>
      <dgm:t>
        <a:bodyPr/>
        <a:lstStyle/>
        <a:p>
          <a:endParaRPr lang="en-GB"/>
        </a:p>
      </dgm:t>
    </dgm:pt>
    <dgm:pt modelId="{7AD2202F-0321-4998-8162-204EBED5684D}">
      <dgm:prSet phldrT="[Text]"/>
      <dgm:spPr/>
      <dgm:t>
        <a:bodyPr/>
        <a:lstStyle/>
        <a:p>
          <a:r>
            <a:rPr lang="en-GB" b="1" dirty="0">
              <a:solidFill>
                <a:schemeClr val="tx1"/>
              </a:solidFill>
            </a:rPr>
            <a:t>Boundaries- External &amp; Internal</a:t>
          </a:r>
        </a:p>
      </dgm:t>
    </dgm:pt>
    <dgm:pt modelId="{0A3250CD-5A12-47B4-BD79-F9EB11EA384B}" type="parTrans" cxnId="{6DE2234B-C96B-4E7E-BA65-0064C6237E43}">
      <dgm:prSet/>
      <dgm:spPr/>
      <dgm:t>
        <a:bodyPr/>
        <a:lstStyle/>
        <a:p>
          <a:endParaRPr lang="en-GB"/>
        </a:p>
      </dgm:t>
    </dgm:pt>
    <dgm:pt modelId="{79BE3E27-D5C2-4850-A15F-90DC2C9DDE6F}" type="sibTrans" cxnId="{6DE2234B-C96B-4E7E-BA65-0064C6237E43}">
      <dgm:prSet/>
      <dgm:spPr/>
      <dgm:t>
        <a:bodyPr/>
        <a:lstStyle/>
        <a:p>
          <a:endParaRPr lang="en-GB"/>
        </a:p>
      </dgm:t>
    </dgm:pt>
    <dgm:pt modelId="{8E05CF3F-8512-4B0A-843E-EAD64FE61FCF}">
      <dgm:prSet phldrT="[Text]"/>
      <dgm:spPr/>
      <dgm:t>
        <a:bodyPr/>
        <a:lstStyle/>
        <a:p>
          <a:r>
            <a:rPr lang="en-GB" b="1" dirty="0">
              <a:solidFill>
                <a:schemeClr val="tx1"/>
              </a:solidFill>
            </a:rPr>
            <a:t>Team development – interpersonal/ Norms/ Cohesion/ Roles</a:t>
          </a:r>
        </a:p>
      </dgm:t>
    </dgm:pt>
    <dgm:pt modelId="{71317634-C6BE-44F8-9B53-868CFE1B967D}" type="parTrans" cxnId="{7F399C7D-AC4E-427B-8428-1EDDCFFA6C69}">
      <dgm:prSet/>
      <dgm:spPr/>
      <dgm:t>
        <a:bodyPr/>
        <a:lstStyle/>
        <a:p>
          <a:endParaRPr lang="en-GB"/>
        </a:p>
      </dgm:t>
    </dgm:pt>
    <dgm:pt modelId="{CDE0BD21-3F63-4B0B-844B-EA11CC0F780B}" type="sibTrans" cxnId="{7F399C7D-AC4E-427B-8428-1EDDCFFA6C69}">
      <dgm:prSet/>
      <dgm:spPr/>
      <dgm:t>
        <a:bodyPr/>
        <a:lstStyle/>
        <a:p>
          <a:endParaRPr lang="en-GB"/>
        </a:p>
      </dgm:t>
    </dgm:pt>
    <dgm:pt modelId="{3DB9E35D-39BA-42BD-A33C-F7DA452D9D39}">
      <dgm:prSet phldrT="[Text]"/>
      <dgm:spPr/>
      <dgm:t>
        <a:bodyPr/>
        <a:lstStyle/>
        <a:p>
          <a:r>
            <a:rPr lang="en-GB" b="1" dirty="0">
              <a:solidFill>
                <a:schemeClr val="tx1"/>
              </a:solidFill>
            </a:rPr>
            <a:t>Team effectiveness – performance and visibility</a:t>
          </a:r>
        </a:p>
      </dgm:t>
    </dgm:pt>
    <dgm:pt modelId="{20E349AB-AE87-4FF5-A19D-BB6F9B88F0BB}" type="parTrans" cxnId="{DCCA4137-CC81-4472-BBD8-CBBBE0842DBE}">
      <dgm:prSet/>
      <dgm:spPr/>
      <dgm:t>
        <a:bodyPr/>
        <a:lstStyle/>
        <a:p>
          <a:endParaRPr lang="en-GB"/>
        </a:p>
      </dgm:t>
    </dgm:pt>
    <dgm:pt modelId="{C84AA00B-7E39-4C96-97C7-315937D64DC7}" type="sibTrans" cxnId="{DCCA4137-CC81-4472-BBD8-CBBBE0842DBE}">
      <dgm:prSet/>
      <dgm:spPr/>
      <dgm:t>
        <a:bodyPr/>
        <a:lstStyle/>
        <a:p>
          <a:endParaRPr lang="en-GB"/>
        </a:p>
      </dgm:t>
    </dgm:pt>
    <dgm:pt modelId="{1DC5FBD3-452D-42E8-A797-538155E9D3AB}" type="pres">
      <dgm:prSet presAssocID="{ECADDBFD-9AB7-4948-8D81-69DAAFFA9B65}" presName="Name0" presStyleCnt="0">
        <dgm:presLayoutVars>
          <dgm:chPref val="1"/>
          <dgm:dir/>
          <dgm:animOne val="branch"/>
          <dgm:animLvl val="lvl"/>
          <dgm:resizeHandles/>
        </dgm:presLayoutVars>
      </dgm:prSet>
      <dgm:spPr/>
    </dgm:pt>
    <dgm:pt modelId="{81E55BBE-6BBE-48A5-B575-A6BF765728CB}" type="pres">
      <dgm:prSet presAssocID="{85823A7E-ACEB-46C8-AC3F-2C26A7444594}" presName="vertOne" presStyleCnt="0"/>
      <dgm:spPr/>
    </dgm:pt>
    <dgm:pt modelId="{BF54C4B5-FC39-48FC-8BB9-51A528D213E4}" type="pres">
      <dgm:prSet presAssocID="{85823A7E-ACEB-46C8-AC3F-2C26A7444594}" presName="txOne" presStyleLbl="node0" presStyleIdx="0" presStyleCnt="1">
        <dgm:presLayoutVars>
          <dgm:chPref val="3"/>
        </dgm:presLayoutVars>
      </dgm:prSet>
      <dgm:spPr/>
    </dgm:pt>
    <dgm:pt modelId="{BC9F86EC-D961-45C3-BCFA-2E544CDB89C3}" type="pres">
      <dgm:prSet presAssocID="{85823A7E-ACEB-46C8-AC3F-2C26A7444594}" presName="parTransOne" presStyleCnt="0"/>
      <dgm:spPr/>
    </dgm:pt>
    <dgm:pt modelId="{9189EC8A-89E2-4B7A-8EDE-B0A717B0C6D2}" type="pres">
      <dgm:prSet presAssocID="{85823A7E-ACEB-46C8-AC3F-2C26A7444594}" presName="horzOne" presStyleCnt="0"/>
      <dgm:spPr/>
    </dgm:pt>
    <dgm:pt modelId="{6C3BD437-BF19-4EB0-A0C9-7869C7EC0DE4}" type="pres">
      <dgm:prSet presAssocID="{7AD2202F-0321-4998-8162-204EBED5684D}" presName="vertTwo" presStyleCnt="0"/>
      <dgm:spPr/>
    </dgm:pt>
    <dgm:pt modelId="{4F3AF0BA-D79A-4BB2-9DDA-73B0F03A62B5}" type="pres">
      <dgm:prSet presAssocID="{7AD2202F-0321-4998-8162-204EBED5684D}" presName="txTwo" presStyleLbl="node2" presStyleIdx="0" presStyleCnt="1">
        <dgm:presLayoutVars>
          <dgm:chPref val="3"/>
        </dgm:presLayoutVars>
      </dgm:prSet>
      <dgm:spPr/>
    </dgm:pt>
    <dgm:pt modelId="{773DA26D-BBF7-4D3D-839F-2BC7270F2515}" type="pres">
      <dgm:prSet presAssocID="{7AD2202F-0321-4998-8162-204EBED5684D}" presName="parTransTwo" presStyleCnt="0"/>
      <dgm:spPr/>
    </dgm:pt>
    <dgm:pt modelId="{68175A8F-9E3D-43C0-A0ED-5E1D28E995E6}" type="pres">
      <dgm:prSet presAssocID="{7AD2202F-0321-4998-8162-204EBED5684D}" presName="horzTwo" presStyleCnt="0"/>
      <dgm:spPr/>
    </dgm:pt>
    <dgm:pt modelId="{FC1CF43C-9FC5-4A4A-8948-EF3C651F3B2C}" type="pres">
      <dgm:prSet presAssocID="{8E05CF3F-8512-4B0A-843E-EAD64FE61FCF}" presName="vertThree" presStyleCnt="0"/>
      <dgm:spPr/>
    </dgm:pt>
    <dgm:pt modelId="{FC7B1DAA-1337-48E8-A3E4-D8C30A23F48C}" type="pres">
      <dgm:prSet presAssocID="{8E05CF3F-8512-4B0A-843E-EAD64FE61FCF}" presName="txThree" presStyleLbl="node3" presStyleIdx="0" presStyleCnt="2">
        <dgm:presLayoutVars>
          <dgm:chPref val="3"/>
        </dgm:presLayoutVars>
      </dgm:prSet>
      <dgm:spPr/>
    </dgm:pt>
    <dgm:pt modelId="{A0C60DDA-F1CF-4112-8166-B5D0A752A35F}" type="pres">
      <dgm:prSet presAssocID="{8E05CF3F-8512-4B0A-843E-EAD64FE61FCF}" presName="horzThree" presStyleCnt="0"/>
      <dgm:spPr/>
    </dgm:pt>
    <dgm:pt modelId="{103F207D-88CC-49F1-A264-AF0106440FB3}" type="pres">
      <dgm:prSet presAssocID="{CDE0BD21-3F63-4B0B-844B-EA11CC0F780B}" presName="sibSpaceThree" presStyleCnt="0"/>
      <dgm:spPr/>
    </dgm:pt>
    <dgm:pt modelId="{A9539F5C-F151-4592-A44B-AE7019FC3668}" type="pres">
      <dgm:prSet presAssocID="{3DB9E35D-39BA-42BD-A33C-F7DA452D9D39}" presName="vertThree" presStyleCnt="0"/>
      <dgm:spPr/>
    </dgm:pt>
    <dgm:pt modelId="{760ED7DA-9F18-4A87-AA8B-0F0B78F8BAFC}" type="pres">
      <dgm:prSet presAssocID="{3DB9E35D-39BA-42BD-A33C-F7DA452D9D39}" presName="txThree" presStyleLbl="node3" presStyleIdx="1" presStyleCnt="2">
        <dgm:presLayoutVars>
          <dgm:chPref val="3"/>
        </dgm:presLayoutVars>
      </dgm:prSet>
      <dgm:spPr/>
    </dgm:pt>
    <dgm:pt modelId="{61C2B207-D52E-40B5-8834-D6D8CDDEA76E}" type="pres">
      <dgm:prSet presAssocID="{3DB9E35D-39BA-42BD-A33C-F7DA452D9D39}" presName="horzThree" presStyleCnt="0"/>
      <dgm:spPr/>
    </dgm:pt>
  </dgm:ptLst>
  <dgm:cxnLst>
    <dgm:cxn modelId="{EEFB9514-CCB6-4C09-9F7C-16B8644DA978}" type="presOf" srcId="{ECADDBFD-9AB7-4948-8D81-69DAAFFA9B65}" destId="{1DC5FBD3-452D-42E8-A797-538155E9D3AB}" srcOrd="0" destOrd="0" presId="urn:microsoft.com/office/officeart/2005/8/layout/hierarchy4"/>
    <dgm:cxn modelId="{4D92671B-91FB-46F1-96AC-3F6031FCD448}" type="presOf" srcId="{8E05CF3F-8512-4B0A-843E-EAD64FE61FCF}" destId="{FC7B1DAA-1337-48E8-A3E4-D8C30A23F48C}" srcOrd="0" destOrd="0" presId="urn:microsoft.com/office/officeart/2005/8/layout/hierarchy4"/>
    <dgm:cxn modelId="{DCCA4137-CC81-4472-BBD8-CBBBE0842DBE}" srcId="{7AD2202F-0321-4998-8162-204EBED5684D}" destId="{3DB9E35D-39BA-42BD-A33C-F7DA452D9D39}" srcOrd="1" destOrd="0" parTransId="{20E349AB-AE87-4FF5-A19D-BB6F9B88F0BB}" sibTransId="{C84AA00B-7E39-4C96-97C7-315937D64DC7}"/>
    <dgm:cxn modelId="{6DE2234B-C96B-4E7E-BA65-0064C6237E43}" srcId="{85823A7E-ACEB-46C8-AC3F-2C26A7444594}" destId="{7AD2202F-0321-4998-8162-204EBED5684D}" srcOrd="0" destOrd="0" parTransId="{0A3250CD-5A12-47B4-BD79-F9EB11EA384B}" sibTransId="{79BE3E27-D5C2-4850-A15F-90DC2C9DDE6F}"/>
    <dgm:cxn modelId="{414F4274-A0FB-45A6-906A-A37CC5C16E89}" srcId="{ECADDBFD-9AB7-4948-8D81-69DAAFFA9B65}" destId="{85823A7E-ACEB-46C8-AC3F-2C26A7444594}" srcOrd="0" destOrd="0" parTransId="{438BF648-224B-452C-BA77-AD9621092368}" sibTransId="{11AE0C16-6319-43E9-9D7C-A38EE19347FB}"/>
    <dgm:cxn modelId="{4DE5167C-7AEF-41F7-8279-A10B226DEE01}" type="presOf" srcId="{3DB9E35D-39BA-42BD-A33C-F7DA452D9D39}" destId="{760ED7DA-9F18-4A87-AA8B-0F0B78F8BAFC}" srcOrd="0" destOrd="0" presId="urn:microsoft.com/office/officeart/2005/8/layout/hierarchy4"/>
    <dgm:cxn modelId="{E40A937C-5C19-450F-8F37-479D500EB22B}" type="presOf" srcId="{7AD2202F-0321-4998-8162-204EBED5684D}" destId="{4F3AF0BA-D79A-4BB2-9DDA-73B0F03A62B5}" srcOrd="0" destOrd="0" presId="urn:microsoft.com/office/officeart/2005/8/layout/hierarchy4"/>
    <dgm:cxn modelId="{7F399C7D-AC4E-427B-8428-1EDDCFFA6C69}" srcId="{7AD2202F-0321-4998-8162-204EBED5684D}" destId="{8E05CF3F-8512-4B0A-843E-EAD64FE61FCF}" srcOrd="0" destOrd="0" parTransId="{71317634-C6BE-44F8-9B53-868CFE1B967D}" sibTransId="{CDE0BD21-3F63-4B0B-844B-EA11CC0F780B}"/>
    <dgm:cxn modelId="{9BBBD0B6-E1C9-4216-9D57-C81AB2D40F38}" type="presOf" srcId="{85823A7E-ACEB-46C8-AC3F-2C26A7444594}" destId="{BF54C4B5-FC39-48FC-8BB9-51A528D213E4}" srcOrd="0" destOrd="0" presId="urn:microsoft.com/office/officeart/2005/8/layout/hierarchy4"/>
    <dgm:cxn modelId="{03CFFE92-6A7C-4353-949F-9A8A97A75496}" type="presParOf" srcId="{1DC5FBD3-452D-42E8-A797-538155E9D3AB}" destId="{81E55BBE-6BBE-48A5-B575-A6BF765728CB}" srcOrd="0" destOrd="0" presId="urn:microsoft.com/office/officeart/2005/8/layout/hierarchy4"/>
    <dgm:cxn modelId="{0450FADD-CAB0-40D8-9B0D-7940D191DBA2}" type="presParOf" srcId="{81E55BBE-6BBE-48A5-B575-A6BF765728CB}" destId="{BF54C4B5-FC39-48FC-8BB9-51A528D213E4}" srcOrd="0" destOrd="0" presId="urn:microsoft.com/office/officeart/2005/8/layout/hierarchy4"/>
    <dgm:cxn modelId="{168C6FD7-F1B5-4AD4-92CC-5646EB9E029F}" type="presParOf" srcId="{81E55BBE-6BBE-48A5-B575-A6BF765728CB}" destId="{BC9F86EC-D961-45C3-BCFA-2E544CDB89C3}" srcOrd="1" destOrd="0" presId="urn:microsoft.com/office/officeart/2005/8/layout/hierarchy4"/>
    <dgm:cxn modelId="{56ADC1DC-1F33-46BD-9D88-65C8FA5CF538}" type="presParOf" srcId="{81E55BBE-6BBE-48A5-B575-A6BF765728CB}" destId="{9189EC8A-89E2-4B7A-8EDE-B0A717B0C6D2}" srcOrd="2" destOrd="0" presId="urn:microsoft.com/office/officeart/2005/8/layout/hierarchy4"/>
    <dgm:cxn modelId="{B9003CAB-FB05-4C16-B9C8-B46842E96A33}" type="presParOf" srcId="{9189EC8A-89E2-4B7A-8EDE-B0A717B0C6D2}" destId="{6C3BD437-BF19-4EB0-A0C9-7869C7EC0DE4}" srcOrd="0" destOrd="0" presId="urn:microsoft.com/office/officeart/2005/8/layout/hierarchy4"/>
    <dgm:cxn modelId="{240FC34C-F397-44B9-B6EB-E77479D47661}" type="presParOf" srcId="{6C3BD437-BF19-4EB0-A0C9-7869C7EC0DE4}" destId="{4F3AF0BA-D79A-4BB2-9DDA-73B0F03A62B5}" srcOrd="0" destOrd="0" presId="urn:microsoft.com/office/officeart/2005/8/layout/hierarchy4"/>
    <dgm:cxn modelId="{7F2A1C6A-9659-4557-B750-0F8B91EA3EFB}" type="presParOf" srcId="{6C3BD437-BF19-4EB0-A0C9-7869C7EC0DE4}" destId="{773DA26D-BBF7-4D3D-839F-2BC7270F2515}" srcOrd="1" destOrd="0" presId="urn:microsoft.com/office/officeart/2005/8/layout/hierarchy4"/>
    <dgm:cxn modelId="{59CD2CD1-C6B6-426B-A843-09C009DA95EC}" type="presParOf" srcId="{6C3BD437-BF19-4EB0-A0C9-7869C7EC0DE4}" destId="{68175A8F-9E3D-43C0-A0ED-5E1D28E995E6}" srcOrd="2" destOrd="0" presId="urn:microsoft.com/office/officeart/2005/8/layout/hierarchy4"/>
    <dgm:cxn modelId="{288A83FF-078A-4D0B-BA98-E3A3EF1CC1E9}" type="presParOf" srcId="{68175A8F-9E3D-43C0-A0ED-5E1D28E995E6}" destId="{FC1CF43C-9FC5-4A4A-8948-EF3C651F3B2C}" srcOrd="0" destOrd="0" presId="urn:microsoft.com/office/officeart/2005/8/layout/hierarchy4"/>
    <dgm:cxn modelId="{C6D7DE30-35F2-4602-81A0-69398174EB16}" type="presParOf" srcId="{FC1CF43C-9FC5-4A4A-8948-EF3C651F3B2C}" destId="{FC7B1DAA-1337-48E8-A3E4-D8C30A23F48C}" srcOrd="0" destOrd="0" presId="urn:microsoft.com/office/officeart/2005/8/layout/hierarchy4"/>
    <dgm:cxn modelId="{A71D27B2-AAC8-4DCE-B190-52999B61E2E7}" type="presParOf" srcId="{FC1CF43C-9FC5-4A4A-8948-EF3C651F3B2C}" destId="{A0C60DDA-F1CF-4112-8166-B5D0A752A35F}" srcOrd="1" destOrd="0" presId="urn:microsoft.com/office/officeart/2005/8/layout/hierarchy4"/>
    <dgm:cxn modelId="{96437503-EB30-4735-B348-FD32DCB718D7}" type="presParOf" srcId="{68175A8F-9E3D-43C0-A0ED-5E1D28E995E6}" destId="{103F207D-88CC-49F1-A264-AF0106440FB3}" srcOrd="1" destOrd="0" presId="urn:microsoft.com/office/officeart/2005/8/layout/hierarchy4"/>
    <dgm:cxn modelId="{A38962F4-96E5-49F2-AC9C-77CD7FECF4FF}" type="presParOf" srcId="{68175A8F-9E3D-43C0-A0ED-5E1D28E995E6}" destId="{A9539F5C-F151-4592-A44B-AE7019FC3668}" srcOrd="2" destOrd="0" presId="urn:microsoft.com/office/officeart/2005/8/layout/hierarchy4"/>
    <dgm:cxn modelId="{804E576E-FB52-43C4-B1CA-4049D5A21FA5}" type="presParOf" srcId="{A9539F5C-F151-4592-A44B-AE7019FC3668}" destId="{760ED7DA-9F18-4A87-AA8B-0F0B78F8BAFC}" srcOrd="0" destOrd="0" presId="urn:microsoft.com/office/officeart/2005/8/layout/hierarchy4"/>
    <dgm:cxn modelId="{C15EB645-70DD-42BD-A562-F29B6BA1FEB4}" type="presParOf" srcId="{A9539F5C-F151-4592-A44B-AE7019FC3668}" destId="{61C2B207-D52E-40B5-8834-D6D8CDDEA76E}" srcOrd="1" destOrd="0" presId="urn:microsoft.com/office/officeart/2005/8/layout/hierarchy4"/>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42855B2C-3A15-466B-8209-C55BF76E75EA}" type="doc">
      <dgm:prSet loTypeId="urn:microsoft.com/office/officeart/2018/5/layout/IconCircleLabel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21B171FE-6D43-4E6A-BEA0-FDB18F7EF0C1}">
      <dgm:prSet/>
      <dgm:spPr/>
      <dgm:t>
        <a:bodyPr/>
        <a:lstStyle/>
        <a:p>
          <a:pPr>
            <a:defRPr cap="all"/>
          </a:pPr>
          <a:r>
            <a:rPr lang="en-GB"/>
            <a:t>Forming</a:t>
          </a:r>
          <a:endParaRPr lang="en-US"/>
        </a:p>
      </dgm:t>
    </dgm:pt>
    <dgm:pt modelId="{9B1E1C5B-17D8-4E30-9081-C9A8493D8F89}" type="parTrans" cxnId="{2A235AFE-984E-46E1-B3F8-5E77821B5A8A}">
      <dgm:prSet/>
      <dgm:spPr/>
      <dgm:t>
        <a:bodyPr/>
        <a:lstStyle/>
        <a:p>
          <a:endParaRPr lang="en-US"/>
        </a:p>
      </dgm:t>
    </dgm:pt>
    <dgm:pt modelId="{B9E5E498-0B57-4BD4-9184-1DA0EBC94B16}" type="sibTrans" cxnId="{2A235AFE-984E-46E1-B3F8-5E77821B5A8A}">
      <dgm:prSet/>
      <dgm:spPr/>
      <dgm:t>
        <a:bodyPr/>
        <a:lstStyle/>
        <a:p>
          <a:endParaRPr lang="en-US"/>
        </a:p>
      </dgm:t>
    </dgm:pt>
    <dgm:pt modelId="{F090C6F8-F8E9-4BC4-86B1-90C0EBBD6A36}">
      <dgm:prSet/>
      <dgm:spPr/>
      <dgm:t>
        <a:bodyPr/>
        <a:lstStyle/>
        <a:p>
          <a:pPr>
            <a:defRPr cap="all"/>
          </a:pPr>
          <a:r>
            <a:rPr lang="en-GB"/>
            <a:t>Storming</a:t>
          </a:r>
          <a:endParaRPr lang="en-US"/>
        </a:p>
      </dgm:t>
    </dgm:pt>
    <dgm:pt modelId="{5DC0806B-F531-4860-A831-E69238EFCD2C}" type="parTrans" cxnId="{C9CA0863-CF4B-4770-AA8F-4DE86B11296E}">
      <dgm:prSet/>
      <dgm:spPr/>
      <dgm:t>
        <a:bodyPr/>
        <a:lstStyle/>
        <a:p>
          <a:endParaRPr lang="en-US"/>
        </a:p>
      </dgm:t>
    </dgm:pt>
    <dgm:pt modelId="{E7704CA2-A698-4806-B8A2-5DECE2E034AE}" type="sibTrans" cxnId="{C9CA0863-CF4B-4770-AA8F-4DE86B11296E}">
      <dgm:prSet/>
      <dgm:spPr/>
      <dgm:t>
        <a:bodyPr/>
        <a:lstStyle/>
        <a:p>
          <a:endParaRPr lang="en-US"/>
        </a:p>
      </dgm:t>
    </dgm:pt>
    <dgm:pt modelId="{2B675A4A-1FFC-49C6-965F-30D68BE321B2}">
      <dgm:prSet/>
      <dgm:spPr/>
      <dgm:t>
        <a:bodyPr/>
        <a:lstStyle/>
        <a:p>
          <a:pPr>
            <a:defRPr cap="all"/>
          </a:pPr>
          <a:r>
            <a:rPr lang="en-GB"/>
            <a:t>Performing</a:t>
          </a:r>
          <a:endParaRPr lang="en-US"/>
        </a:p>
      </dgm:t>
    </dgm:pt>
    <dgm:pt modelId="{7A6CFD01-6781-4AAF-B7DA-91CAE53747FE}" type="parTrans" cxnId="{40B87B6B-9496-4348-889D-F39DF23AD5F5}">
      <dgm:prSet/>
      <dgm:spPr/>
      <dgm:t>
        <a:bodyPr/>
        <a:lstStyle/>
        <a:p>
          <a:endParaRPr lang="en-US"/>
        </a:p>
      </dgm:t>
    </dgm:pt>
    <dgm:pt modelId="{E7F0C8E9-6B3A-4494-889F-C240ADD7FC70}" type="sibTrans" cxnId="{40B87B6B-9496-4348-889D-F39DF23AD5F5}">
      <dgm:prSet/>
      <dgm:spPr/>
      <dgm:t>
        <a:bodyPr/>
        <a:lstStyle/>
        <a:p>
          <a:endParaRPr lang="en-US"/>
        </a:p>
      </dgm:t>
    </dgm:pt>
    <dgm:pt modelId="{B65133FD-7064-4CC8-9E59-1F9E14CCECDD}">
      <dgm:prSet/>
      <dgm:spPr/>
      <dgm:t>
        <a:bodyPr/>
        <a:lstStyle/>
        <a:p>
          <a:pPr>
            <a:defRPr cap="all"/>
          </a:pPr>
          <a:r>
            <a:rPr lang="en-GB"/>
            <a:t>Norming </a:t>
          </a:r>
          <a:endParaRPr lang="en-US"/>
        </a:p>
      </dgm:t>
    </dgm:pt>
    <dgm:pt modelId="{220DC602-0398-49F7-BF37-EF43C6C579AF}" type="parTrans" cxnId="{26CC48AC-230E-4350-8FEE-485AD3EFB393}">
      <dgm:prSet/>
      <dgm:spPr/>
      <dgm:t>
        <a:bodyPr/>
        <a:lstStyle/>
        <a:p>
          <a:endParaRPr lang="en-US"/>
        </a:p>
      </dgm:t>
    </dgm:pt>
    <dgm:pt modelId="{6BF067F1-17B9-495D-B43A-411D321D5463}" type="sibTrans" cxnId="{26CC48AC-230E-4350-8FEE-485AD3EFB393}">
      <dgm:prSet/>
      <dgm:spPr/>
      <dgm:t>
        <a:bodyPr/>
        <a:lstStyle/>
        <a:p>
          <a:endParaRPr lang="en-US"/>
        </a:p>
      </dgm:t>
    </dgm:pt>
    <dgm:pt modelId="{AEAF01B3-3F26-4A1A-B8D3-05E82030259A}">
      <dgm:prSet/>
      <dgm:spPr/>
      <dgm:t>
        <a:bodyPr/>
        <a:lstStyle/>
        <a:p>
          <a:pPr>
            <a:defRPr cap="all"/>
          </a:pPr>
          <a:r>
            <a:rPr lang="en-GB"/>
            <a:t>Adjourning</a:t>
          </a:r>
          <a:endParaRPr lang="en-US"/>
        </a:p>
      </dgm:t>
    </dgm:pt>
    <dgm:pt modelId="{976DECDA-6C23-49B2-B11E-3E9F262FF9F4}" type="parTrans" cxnId="{B3C1BA45-4616-4755-8722-C7D2BF88CE06}">
      <dgm:prSet/>
      <dgm:spPr/>
      <dgm:t>
        <a:bodyPr/>
        <a:lstStyle/>
        <a:p>
          <a:endParaRPr lang="en-US"/>
        </a:p>
      </dgm:t>
    </dgm:pt>
    <dgm:pt modelId="{1E374F4A-5EC8-4032-8685-D5320CFD9628}" type="sibTrans" cxnId="{B3C1BA45-4616-4755-8722-C7D2BF88CE06}">
      <dgm:prSet/>
      <dgm:spPr/>
      <dgm:t>
        <a:bodyPr/>
        <a:lstStyle/>
        <a:p>
          <a:endParaRPr lang="en-US"/>
        </a:p>
      </dgm:t>
    </dgm:pt>
    <dgm:pt modelId="{CEA6ABF2-135C-49A8-958E-ABA123C760D4}" type="pres">
      <dgm:prSet presAssocID="{42855B2C-3A15-466B-8209-C55BF76E75EA}" presName="root" presStyleCnt="0">
        <dgm:presLayoutVars>
          <dgm:dir/>
          <dgm:resizeHandles val="exact"/>
        </dgm:presLayoutVars>
      </dgm:prSet>
      <dgm:spPr/>
    </dgm:pt>
    <dgm:pt modelId="{9979BD40-0E9A-455A-800A-A0F6B63CD322}" type="pres">
      <dgm:prSet presAssocID="{21B171FE-6D43-4E6A-BEA0-FDB18F7EF0C1}" presName="compNode" presStyleCnt="0"/>
      <dgm:spPr/>
    </dgm:pt>
    <dgm:pt modelId="{81034760-9B73-45B9-99DA-0FAE53E4D7E5}" type="pres">
      <dgm:prSet presAssocID="{21B171FE-6D43-4E6A-BEA0-FDB18F7EF0C1}" presName="iconBgRect" presStyleLbl="bgShp" presStyleIdx="0" presStyleCnt="5"/>
      <dgm:spPr/>
    </dgm:pt>
    <dgm:pt modelId="{D77BDAA2-1C92-4B1B-86DD-45D81885C77A}" type="pres">
      <dgm:prSet presAssocID="{21B171FE-6D43-4E6A-BEA0-FDB18F7EF0C1}"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Bamboo"/>
        </a:ext>
      </dgm:extLst>
    </dgm:pt>
    <dgm:pt modelId="{D2ADEB23-244A-498A-829A-4FD018003D83}" type="pres">
      <dgm:prSet presAssocID="{21B171FE-6D43-4E6A-BEA0-FDB18F7EF0C1}" presName="spaceRect" presStyleCnt="0"/>
      <dgm:spPr/>
    </dgm:pt>
    <dgm:pt modelId="{4185D4A2-C7D5-41DF-B88E-F0F2C3CE630E}" type="pres">
      <dgm:prSet presAssocID="{21B171FE-6D43-4E6A-BEA0-FDB18F7EF0C1}" presName="textRect" presStyleLbl="revTx" presStyleIdx="0" presStyleCnt="5">
        <dgm:presLayoutVars>
          <dgm:chMax val="1"/>
          <dgm:chPref val="1"/>
        </dgm:presLayoutVars>
      </dgm:prSet>
      <dgm:spPr/>
    </dgm:pt>
    <dgm:pt modelId="{689BB4D9-8132-4819-AD2E-1A9C47AB34CD}" type="pres">
      <dgm:prSet presAssocID="{B9E5E498-0B57-4BD4-9184-1DA0EBC94B16}" presName="sibTrans" presStyleCnt="0"/>
      <dgm:spPr/>
    </dgm:pt>
    <dgm:pt modelId="{2C55CF48-6388-48D9-828D-A93D776F9EA3}" type="pres">
      <dgm:prSet presAssocID="{F090C6F8-F8E9-4BC4-86B1-90C0EBBD6A36}" presName="compNode" presStyleCnt="0"/>
      <dgm:spPr/>
    </dgm:pt>
    <dgm:pt modelId="{ABAAB117-81D3-4AA1-9ABD-D74B1E05ECB7}" type="pres">
      <dgm:prSet presAssocID="{F090C6F8-F8E9-4BC4-86B1-90C0EBBD6A36}" presName="iconBgRect" presStyleLbl="bgShp" presStyleIdx="1" presStyleCnt="5"/>
      <dgm:spPr/>
    </dgm:pt>
    <dgm:pt modelId="{C2E41A0A-1334-465A-A46A-CC1903CD9C98}" type="pres">
      <dgm:prSet presAssocID="{F090C6F8-F8E9-4BC4-86B1-90C0EBBD6A36}"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Lightning"/>
        </a:ext>
      </dgm:extLst>
    </dgm:pt>
    <dgm:pt modelId="{17B3BA78-C289-4BB7-9E45-2B173B8AB2A7}" type="pres">
      <dgm:prSet presAssocID="{F090C6F8-F8E9-4BC4-86B1-90C0EBBD6A36}" presName="spaceRect" presStyleCnt="0"/>
      <dgm:spPr/>
    </dgm:pt>
    <dgm:pt modelId="{FD05893A-884B-4957-9BD9-9C7D87D7F268}" type="pres">
      <dgm:prSet presAssocID="{F090C6F8-F8E9-4BC4-86B1-90C0EBBD6A36}" presName="textRect" presStyleLbl="revTx" presStyleIdx="1" presStyleCnt="5">
        <dgm:presLayoutVars>
          <dgm:chMax val="1"/>
          <dgm:chPref val="1"/>
        </dgm:presLayoutVars>
      </dgm:prSet>
      <dgm:spPr/>
    </dgm:pt>
    <dgm:pt modelId="{B1F2BC7E-C808-43BF-9EF4-F04239AEBC65}" type="pres">
      <dgm:prSet presAssocID="{E7704CA2-A698-4806-B8A2-5DECE2E034AE}" presName="sibTrans" presStyleCnt="0"/>
      <dgm:spPr/>
    </dgm:pt>
    <dgm:pt modelId="{D9352BF3-41AD-49B2-B57D-ED5E9DFDD909}" type="pres">
      <dgm:prSet presAssocID="{2B675A4A-1FFC-49C6-965F-30D68BE321B2}" presName="compNode" presStyleCnt="0"/>
      <dgm:spPr/>
    </dgm:pt>
    <dgm:pt modelId="{BD87D5A8-E2A6-4037-8447-94BE8197F60D}" type="pres">
      <dgm:prSet presAssocID="{2B675A4A-1FFC-49C6-965F-30D68BE321B2}" presName="iconBgRect" presStyleLbl="bgShp" presStyleIdx="2" presStyleCnt="5"/>
      <dgm:spPr/>
    </dgm:pt>
    <dgm:pt modelId="{5CF8BCF5-D06B-47CC-8E54-7BB8FEE8E845}" type="pres">
      <dgm:prSet presAssocID="{2B675A4A-1FFC-49C6-965F-30D68BE321B2}"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Drama"/>
        </a:ext>
      </dgm:extLst>
    </dgm:pt>
    <dgm:pt modelId="{42B5FE9A-1BE1-419F-BA0A-6D0225E19A57}" type="pres">
      <dgm:prSet presAssocID="{2B675A4A-1FFC-49C6-965F-30D68BE321B2}" presName="spaceRect" presStyleCnt="0"/>
      <dgm:spPr/>
    </dgm:pt>
    <dgm:pt modelId="{4FB010DD-F151-4E57-B534-17076E044EC1}" type="pres">
      <dgm:prSet presAssocID="{2B675A4A-1FFC-49C6-965F-30D68BE321B2}" presName="textRect" presStyleLbl="revTx" presStyleIdx="2" presStyleCnt="5">
        <dgm:presLayoutVars>
          <dgm:chMax val="1"/>
          <dgm:chPref val="1"/>
        </dgm:presLayoutVars>
      </dgm:prSet>
      <dgm:spPr/>
    </dgm:pt>
    <dgm:pt modelId="{172E78CD-905D-4AB5-8DBD-7BA497E792C8}" type="pres">
      <dgm:prSet presAssocID="{E7F0C8E9-6B3A-4494-889F-C240ADD7FC70}" presName="sibTrans" presStyleCnt="0"/>
      <dgm:spPr/>
    </dgm:pt>
    <dgm:pt modelId="{EEACBFDF-924E-4617-86F1-B64EB7F2BA8A}" type="pres">
      <dgm:prSet presAssocID="{B65133FD-7064-4CC8-9E59-1F9E14CCECDD}" presName="compNode" presStyleCnt="0"/>
      <dgm:spPr/>
    </dgm:pt>
    <dgm:pt modelId="{97D82D75-F98C-45D4-8B1B-55DD3A631765}" type="pres">
      <dgm:prSet presAssocID="{B65133FD-7064-4CC8-9E59-1F9E14CCECDD}" presName="iconBgRect" presStyleLbl="bgShp" presStyleIdx="3" presStyleCnt="5"/>
      <dgm:spPr/>
    </dgm:pt>
    <dgm:pt modelId="{C4274E28-BC12-4DFC-AF62-0C1CD3F1F706}" type="pres">
      <dgm:prSet presAssocID="{B65133FD-7064-4CC8-9E59-1F9E14CCECDD}"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Customer Review"/>
        </a:ext>
      </dgm:extLst>
    </dgm:pt>
    <dgm:pt modelId="{2EE113C7-E2B5-46E1-A0F3-92F9D7590F2E}" type="pres">
      <dgm:prSet presAssocID="{B65133FD-7064-4CC8-9E59-1F9E14CCECDD}" presName="spaceRect" presStyleCnt="0"/>
      <dgm:spPr/>
    </dgm:pt>
    <dgm:pt modelId="{FEBF2FCF-697D-4A64-8D65-26D01CBFE072}" type="pres">
      <dgm:prSet presAssocID="{B65133FD-7064-4CC8-9E59-1F9E14CCECDD}" presName="textRect" presStyleLbl="revTx" presStyleIdx="3" presStyleCnt="5">
        <dgm:presLayoutVars>
          <dgm:chMax val="1"/>
          <dgm:chPref val="1"/>
        </dgm:presLayoutVars>
      </dgm:prSet>
      <dgm:spPr/>
    </dgm:pt>
    <dgm:pt modelId="{A05162F3-E44B-493A-A827-3D370E7C2E7B}" type="pres">
      <dgm:prSet presAssocID="{6BF067F1-17B9-495D-B43A-411D321D5463}" presName="sibTrans" presStyleCnt="0"/>
      <dgm:spPr/>
    </dgm:pt>
    <dgm:pt modelId="{26F1A14E-0623-4825-B568-906DB21BCA7B}" type="pres">
      <dgm:prSet presAssocID="{AEAF01B3-3F26-4A1A-B8D3-05E82030259A}" presName="compNode" presStyleCnt="0"/>
      <dgm:spPr/>
    </dgm:pt>
    <dgm:pt modelId="{325A53E7-B8BC-4785-8841-94572E3C5285}" type="pres">
      <dgm:prSet presAssocID="{AEAF01B3-3F26-4A1A-B8D3-05E82030259A}" presName="iconBgRect" presStyleLbl="bgShp" presStyleIdx="4" presStyleCnt="5"/>
      <dgm:spPr/>
    </dgm:pt>
    <dgm:pt modelId="{16DA71AB-D65E-4D60-BC07-20E2D8DBE4A3}" type="pres">
      <dgm:prSet presAssocID="{AEAF01B3-3F26-4A1A-B8D3-05E82030259A}"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Stopwatch"/>
        </a:ext>
      </dgm:extLst>
    </dgm:pt>
    <dgm:pt modelId="{4B2BE9FA-995D-4701-B4A6-8396D7AE06BB}" type="pres">
      <dgm:prSet presAssocID="{AEAF01B3-3F26-4A1A-B8D3-05E82030259A}" presName="spaceRect" presStyleCnt="0"/>
      <dgm:spPr/>
    </dgm:pt>
    <dgm:pt modelId="{7660A12F-4DF1-4B1F-AA66-0D58142F2C6E}" type="pres">
      <dgm:prSet presAssocID="{AEAF01B3-3F26-4A1A-B8D3-05E82030259A}" presName="textRect" presStyleLbl="revTx" presStyleIdx="4" presStyleCnt="5">
        <dgm:presLayoutVars>
          <dgm:chMax val="1"/>
          <dgm:chPref val="1"/>
        </dgm:presLayoutVars>
      </dgm:prSet>
      <dgm:spPr/>
    </dgm:pt>
  </dgm:ptLst>
  <dgm:cxnLst>
    <dgm:cxn modelId="{C786DD18-6D52-4910-8EE9-4E446871D1EE}" type="presOf" srcId="{B65133FD-7064-4CC8-9E59-1F9E14CCECDD}" destId="{FEBF2FCF-697D-4A64-8D65-26D01CBFE072}" srcOrd="0" destOrd="0" presId="urn:microsoft.com/office/officeart/2018/5/layout/IconCircleLabelList"/>
    <dgm:cxn modelId="{C9CA0863-CF4B-4770-AA8F-4DE86B11296E}" srcId="{42855B2C-3A15-466B-8209-C55BF76E75EA}" destId="{F090C6F8-F8E9-4BC4-86B1-90C0EBBD6A36}" srcOrd="1" destOrd="0" parTransId="{5DC0806B-F531-4860-A831-E69238EFCD2C}" sibTransId="{E7704CA2-A698-4806-B8A2-5DECE2E034AE}"/>
    <dgm:cxn modelId="{B3C1BA45-4616-4755-8722-C7D2BF88CE06}" srcId="{42855B2C-3A15-466B-8209-C55BF76E75EA}" destId="{AEAF01B3-3F26-4A1A-B8D3-05E82030259A}" srcOrd="4" destOrd="0" parTransId="{976DECDA-6C23-49B2-B11E-3E9F262FF9F4}" sibTransId="{1E374F4A-5EC8-4032-8685-D5320CFD9628}"/>
    <dgm:cxn modelId="{40B87B6B-9496-4348-889D-F39DF23AD5F5}" srcId="{42855B2C-3A15-466B-8209-C55BF76E75EA}" destId="{2B675A4A-1FFC-49C6-965F-30D68BE321B2}" srcOrd="2" destOrd="0" parTransId="{7A6CFD01-6781-4AAF-B7DA-91CAE53747FE}" sibTransId="{E7F0C8E9-6B3A-4494-889F-C240ADD7FC70}"/>
    <dgm:cxn modelId="{8C3B2978-57AE-4783-A329-237CB231B6CD}" type="presOf" srcId="{F090C6F8-F8E9-4BC4-86B1-90C0EBBD6A36}" destId="{FD05893A-884B-4957-9BD9-9C7D87D7F268}" srcOrd="0" destOrd="0" presId="urn:microsoft.com/office/officeart/2018/5/layout/IconCircleLabelList"/>
    <dgm:cxn modelId="{26CC48AC-230E-4350-8FEE-485AD3EFB393}" srcId="{42855B2C-3A15-466B-8209-C55BF76E75EA}" destId="{B65133FD-7064-4CC8-9E59-1F9E14CCECDD}" srcOrd="3" destOrd="0" parTransId="{220DC602-0398-49F7-BF37-EF43C6C579AF}" sibTransId="{6BF067F1-17B9-495D-B43A-411D321D5463}"/>
    <dgm:cxn modelId="{4B7B95B5-0CA2-4D4B-86D0-ACD59AA73C63}" type="presOf" srcId="{21B171FE-6D43-4E6A-BEA0-FDB18F7EF0C1}" destId="{4185D4A2-C7D5-41DF-B88E-F0F2C3CE630E}" srcOrd="0" destOrd="0" presId="urn:microsoft.com/office/officeart/2018/5/layout/IconCircleLabelList"/>
    <dgm:cxn modelId="{CC6557E1-5D92-46B0-8B45-D5084228F764}" type="presOf" srcId="{42855B2C-3A15-466B-8209-C55BF76E75EA}" destId="{CEA6ABF2-135C-49A8-958E-ABA123C760D4}" srcOrd="0" destOrd="0" presId="urn:microsoft.com/office/officeart/2018/5/layout/IconCircleLabelList"/>
    <dgm:cxn modelId="{E18CACF8-E978-439D-A4AE-F297DCD5766C}" type="presOf" srcId="{AEAF01B3-3F26-4A1A-B8D3-05E82030259A}" destId="{7660A12F-4DF1-4B1F-AA66-0D58142F2C6E}" srcOrd="0" destOrd="0" presId="urn:microsoft.com/office/officeart/2018/5/layout/IconCircleLabelList"/>
    <dgm:cxn modelId="{63A234FC-091C-4988-9641-FB754AF764E4}" type="presOf" srcId="{2B675A4A-1FFC-49C6-965F-30D68BE321B2}" destId="{4FB010DD-F151-4E57-B534-17076E044EC1}" srcOrd="0" destOrd="0" presId="urn:microsoft.com/office/officeart/2018/5/layout/IconCircleLabelList"/>
    <dgm:cxn modelId="{2A235AFE-984E-46E1-B3F8-5E77821B5A8A}" srcId="{42855B2C-3A15-466B-8209-C55BF76E75EA}" destId="{21B171FE-6D43-4E6A-BEA0-FDB18F7EF0C1}" srcOrd="0" destOrd="0" parTransId="{9B1E1C5B-17D8-4E30-9081-C9A8493D8F89}" sibTransId="{B9E5E498-0B57-4BD4-9184-1DA0EBC94B16}"/>
    <dgm:cxn modelId="{E14D9E1F-AB3E-4FFD-B7CC-849CF07D4C82}" type="presParOf" srcId="{CEA6ABF2-135C-49A8-958E-ABA123C760D4}" destId="{9979BD40-0E9A-455A-800A-A0F6B63CD322}" srcOrd="0" destOrd="0" presId="urn:microsoft.com/office/officeart/2018/5/layout/IconCircleLabelList"/>
    <dgm:cxn modelId="{B3EEF40B-07EF-471C-8393-B2A7DAEE5FEE}" type="presParOf" srcId="{9979BD40-0E9A-455A-800A-A0F6B63CD322}" destId="{81034760-9B73-45B9-99DA-0FAE53E4D7E5}" srcOrd="0" destOrd="0" presId="urn:microsoft.com/office/officeart/2018/5/layout/IconCircleLabelList"/>
    <dgm:cxn modelId="{75C88458-5368-4BC5-94F7-FE90FA1BEE8C}" type="presParOf" srcId="{9979BD40-0E9A-455A-800A-A0F6B63CD322}" destId="{D77BDAA2-1C92-4B1B-86DD-45D81885C77A}" srcOrd="1" destOrd="0" presId="urn:microsoft.com/office/officeart/2018/5/layout/IconCircleLabelList"/>
    <dgm:cxn modelId="{4099D319-5AAE-4AD7-8E1F-F3AB8ED56517}" type="presParOf" srcId="{9979BD40-0E9A-455A-800A-A0F6B63CD322}" destId="{D2ADEB23-244A-498A-829A-4FD018003D83}" srcOrd="2" destOrd="0" presId="urn:microsoft.com/office/officeart/2018/5/layout/IconCircleLabelList"/>
    <dgm:cxn modelId="{43763A54-7279-4B54-BCAC-7E95ADF4A2C2}" type="presParOf" srcId="{9979BD40-0E9A-455A-800A-A0F6B63CD322}" destId="{4185D4A2-C7D5-41DF-B88E-F0F2C3CE630E}" srcOrd="3" destOrd="0" presId="urn:microsoft.com/office/officeart/2018/5/layout/IconCircleLabelList"/>
    <dgm:cxn modelId="{9A71E929-AE3C-44DB-AD2D-549631C097B5}" type="presParOf" srcId="{CEA6ABF2-135C-49A8-958E-ABA123C760D4}" destId="{689BB4D9-8132-4819-AD2E-1A9C47AB34CD}" srcOrd="1" destOrd="0" presId="urn:microsoft.com/office/officeart/2018/5/layout/IconCircleLabelList"/>
    <dgm:cxn modelId="{A0F600D9-3193-4927-846D-224159639BEE}" type="presParOf" srcId="{CEA6ABF2-135C-49A8-958E-ABA123C760D4}" destId="{2C55CF48-6388-48D9-828D-A93D776F9EA3}" srcOrd="2" destOrd="0" presId="urn:microsoft.com/office/officeart/2018/5/layout/IconCircleLabelList"/>
    <dgm:cxn modelId="{072A273B-BE2D-4407-BDF3-BE5E2E2FA6A3}" type="presParOf" srcId="{2C55CF48-6388-48D9-828D-A93D776F9EA3}" destId="{ABAAB117-81D3-4AA1-9ABD-D74B1E05ECB7}" srcOrd="0" destOrd="0" presId="urn:microsoft.com/office/officeart/2018/5/layout/IconCircleLabelList"/>
    <dgm:cxn modelId="{EBAB2B50-8F05-439F-BA4D-79F45B622CA9}" type="presParOf" srcId="{2C55CF48-6388-48D9-828D-A93D776F9EA3}" destId="{C2E41A0A-1334-465A-A46A-CC1903CD9C98}" srcOrd="1" destOrd="0" presId="urn:microsoft.com/office/officeart/2018/5/layout/IconCircleLabelList"/>
    <dgm:cxn modelId="{FD3BDEFD-4582-47CC-968D-23300253553A}" type="presParOf" srcId="{2C55CF48-6388-48D9-828D-A93D776F9EA3}" destId="{17B3BA78-C289-4BB7-9E45-2B173B8AB2A7}" srcOrd="2" destOrd="0" presId="urn:microsoft.com/office/officeart/2018/5/layout/IconCircleLabelList"/>
    <dgm:cxn modelId="{4EEEAF91-5440-4E63-97F1-F81AA4CFF8AB}" type="presParOf" srcId="{2C55CF48-6388-48D9-828D-A93D776F9EA3}" destId="{FD05893A-884B-4957-9BD9-9C7D87D7F268}" srcOrd="3" destOrd="0" presId="urn:microsoft.com/office/officeart/2018/5/layout/IconCircleLabelList"/>
    <dgm:cxn modelId="{30FDA7A8-2D25-4812-8DBD-C543AC7BD2F9}" type="presParOf" srcId="{CEA6ABF2-135C-49A8-958E-ABA123C760D4}" destId="{B1F2BC7E-C808-43BF-9EF4-F04239AEBC65}" srcOrd="3" destOrd="0" presId="urn:microsoft.com/office/officeart/2018/5/layout/IconCircleLabelList"/>
    <dgm:cxn modelId="{74C56232-D8E3-4001-B1ED-57698DFFD48F}" type="presParOf" srcId="{CEA6ABF2-135C-49A8-958E-ABA123C760D4}" destId="{D9352BF3-41AD-49B2-B57D-ED5E9DFDD909}" srcOrd="4" destOrd="0" presId="urn:microsoft.com/office/officeart/2018/5/layout/IconCircleLabelList"/>
    <dgm:cxn modelId="{577FD72E-7EEF-4571-A16D-110EA453A5E8}" type="presParOf" srcId="{D9352BF3-41AD-49B2-B57D-ED5E9DFDD909}" destId="{BD87D5A8-E2A6-4037-8447-94BE8197F60D}" srcOrd="0" destOrd="0" presId="urn:microsoft.com/office/officeart/2018/5/layout/IconCircleLabelList"/>
    <dgm:cxn modelId="{FB103401-AC4D-49E1-BF65-2BE57D66EABD}" type="presParOf" srcId="{D9352BF3-41AD-49B2-B57D-ED5E9DFDD909}" destId="{5CF8BCF5-D06B-47CC-8E54-7BB8FEE8E845}" srcOrd="1" destOrd="0" presId="urn:microsoft.com/office/officeart/2018/5/layout/IconCircleLabelList"/>
    <dgm:cxn modelId="{9B237243-0D33-4D82-963A-FC2C9044E77F}" type="presParOf" srcId="{D9352BF3-41AD-49B2-B57D-ED5E9DFDD909}" destId="{42B5FE9A-1BE1-419F-BA0A-6D0225E19A57}" srcOrd="2" destOrd="0" presId="urn:microsoft.com/office/officeart/2018/5/layout/IconCircleLabelList"/>
    <dgm:cxn modelId="{CA7B157D-C7D9-46DE-8750-57BB962523AC}" type="presParOf" srcId="{D9352BF3-41AD-49B2-B57D-ED5E9DFDD909}" destId="{4FB010DD-F151-4E57-B534-17076E044EC1}" srcOrd="3" destOrd="0" presId="urn:microsoft.com/office/officeart/2018/5/layout/IconCircleLabelList"/>
    <dgm:cxn modelId="{850D49B3-5CD7-4542-99DB-F4581E54F940}" type="presParOf" srcId="{CEA6ABF2-135C-49A8-958E-ABA123C760D4}" destId="{172E78CD-905D-4AB5-8DBD-7BA497E792C8}" srcOrd="5" destOrd="0" presId="urn:microsoft.com/office/officeart/2018/5/layout/IconCircleLabelList"/>
    <dgm:cxn modelId="{4BCC5DAA-EB41-42C9-99A3-8632E305D599}" type="presParOf" srcId="{CEA6ABF2-135C-49A8-958E-ABA123C760D4}" destId="{EEACBFDF-924E-4617-86F1-B64EB7F2BA8A}" srcOrd="6" destOrd="0" presId="urn:microsoft.com/office/officeart/2018/5/layout/IconCircleLabelList"/>
    <dgm:cxn modelId="{78E09CB7-4838-4833-A39D-8545952C8D25}" type="presParOf" srcId="{EEACBFDF-924E-4617-86F1-B64EB7F2BA8A}" destId="{97D82D75-F98C-45D4-8B1B-55DD3A631765}" srcOrd="0" destOrd="0" presId="urn:microsoft.com/office/officeart/2018/5/layout/IconCircleLabelList"/>
    <dgm:cxn modelId="{90FECE54-BFBC-48A2-952E-693FA5511DB9}" type="presParOf" srcId="{EEACBFDF-924E-4617-86F1-B64EB7F2BA8A}" destId="{C4274E28-BC12-4DFC-AF62-0C1CD3F1F706}" srcOrd="1" destOrd="0" presId="urn:microsoft.com/office/officeart/2018/5/layout/IconCircleLabelList"/>
    <dgm:cxn modelId="{1899C071-A392-468A-A7F2-76C549B5F439}" type="presParOf" srcId="{EEACBFDF-924E-4617-86F1-B64EB7F2BA8A}" destId="{2EE113C7-E2B5-46E1-A0F3-92F9D7590F2E}" srcOrd="2" destOrd="0" presId="urn:microsoft.com/office/officeart/2018/5/layout/IconCircleLabelList"/>
    <dgm:cxn modelId="{1E41C62E-8AB0-475F-831D-125A6284734E}" type="presParOf" srcId="{EEACBFDF-924E-4617-86F1-B64EB7F2BA8A}" destId="{FEBF2FCF-697D-4A64-8D65-26D01CBFE072}" srcOrd="3" destOrd="0" presId="urn:microsoft.com/office/officeart/2018/5/layout/IconCircleLabelList"/>
    <dgm:cxn modelId="{F64032BB-7970-4944-8730-E30093E8C3CF}" type="presParOf" srcId="{CEA6ABF2-135C-49A8-958E-ABA123C760D4}" destId="{A05162F3-E44B-493A-A827-3D370E7C2E7B}" srcOrd="7" destOrd="0" presId="urn:microsoft.com/office/officeart/2018/5/layout/IconCircleLabelList"/>
    <dgm:cxn modelId="{97F63ABD-B2CC-4824-B107-28875BC0BBE6}" type="presParOf" srcId="{CEA6ABF2-135C-49A8-958E-ABA123C760D4}" destId="{26F1A14E-0623-4825-B568-906DB21BCA7B}" srcOrd="8" destOrd="0" presId="urn:microsoft.com/office/officeart/2018/5/layout/IconCircleLabelList"/>
    <dgm:cxn modelId="{679269C6-63C0-49DB-9420-BF174A835403}" type="presParOf" srcId="{26F1A14E-0623-4825-B568-906DB21BCA7B}" destId="{325A53E7-B8BC-4785-8841-94572E3C5285}" srcOrd="0" destOrd="0" presId="urn:microsoft.com/office/officeart/2018/5/layout/IconCircleLabelList"/>
    <dgm:cxn modelId="{8918B909-B040-49FE-803F-0D4F4BA15A6B}" type="presParOf" srcId="{26F1A14E-0623-4825-B568-906DB21BCA7B}" destId="{16DA71AB-D65E-4D60-BC07-20E2D8DBE4A3}" srcOrd="1" destOrd="0" presId="urn:microsoft.com/office/officeart/2018/5/layout/IconCircleLabelList"/>
    <dgm:cxn modelId="{E8FDFBA6-6A17-449E-A2F2-056B252F1D82}" type="presParOf" srcId="{26F1A14E-0623-4825-B568-906DB21BCA7B}" destId="{4B2BE9FA-995D-4701-B4A6-8396D7AE06BB}" srcOrd="2" destOrd="0" presId="urn:microsoft.com/office/officeart/2018/5/layout/IconCircleLabelList"/>
    <dgm:cxn modelId="{BFEAD5C4-9422-438E-B103-874AA9C7B9FC}" type="presParOf" srcId="{26F1A14E-0623-4825-B568-906DB21BCA7B}" destId="{7660A12F-4DF1-4B1F-AA66-0D58142F2C6E}" srcOrd="3" destOrd="0" presId="urn:microsoft.com/office/officeart/2018/5/layout/IconCircle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348EB790-32A9-430D-AA13-9B66D12A18AD}" type="doc">
      <dgm:prSet loTypeId="urn:microsoft.com/office/officeart/2016/7/layout/VerticalSolidActionList" loCatId="List" qsTypeId="urn:microsoft.com/office/officeart/2005/8/quickstyle/simple1" qsCatId="simple" csTypeId="urn:microsoft.com/office/officeart/2005/8/colors/accent1_2" csCatId="accent1"/>
      <dgm:spPr/>
      <dgm:t>
        <a:bodyPr/>
        <a:lstStyle/>
        <a:p>
          <a:endParaRPr lang="en-US"/>
        </a:p>
      </dgm:t>
    </dgm:pt>
    <dgm:pt modelId="{1D31FBA7-0F8A-4762-BFE7-096F9BD4B6CA}">
      <dgm:prSet/>
      <dgm:spPr/>
      <dgm:t>
        <a:bodyPr/>
        <a:lstStyle/>
        <a:p>
          <a:r>
            <a:rPr lang="en-US"/>
            <a:t>Directing</a:t>
          </a:r>
        </a:p>
      </dgm:t>
    </dgm:pt>
    <dgm:pt modelId="{24AFE12D-2A6A-4A82-8772-6CB367A86D1C}" type="parTrans" cxnId="{9527BDAA-26EB-4D4F-954C-0C0A8C203A00}">
      <dgm:prSet/>
      <dgm:spPr/>
      <dgm:t>
        <a:bodyPr/>
        <a:lstStyle/>
        <a:p>
          <a:endParaRPr lang="en-US"/>
        </a:p>
      </dgm:t>
    </dgm:pt>
    <dgm:pt modelId="{26C5CB1C-EC4D-478A-9526-1A960B9550C2}" type="sibTrans" cxnId="{9527BDAA-26EB-4D4F-954C-0C0A8C203A00}">
      <dgm:prSet/>
      <dgm:spPr/>
      <dgm:t>
        <a:bodyPr/>
        <a:lstStyle/>
        <a:p>
          <a:endParaRPr lang="en-US"/>
        </a:p>
      </dgm:t>
    </dgm:pt>
    <dgm:pt modelId="{EFCED199-B525-4188-BD01-26ED018CAC0E}">
      <dgm:prSet/>
      <dgm:spPr/>
      <dgm:t>
        <a:bodyPr/>
        <a:lstStyle/>
        <a:p>
          <a:r>
            <a:rPr lang="en-US"/>
            <a:t>Directing (D1): High on directing behaviours, low on supporting behaviours.</a:t>
          </a:r>
        </a:p>
      </dgm:t>
    </dgm:pt>
    <dgm:pt modelId="{D300396F-CD40-44A6-8690-3330614B303A}" type="parTrans" cxnId="{1351685B-263C-4E17-9A61-ADCA7C41FA90}">
      <dgm:prSet/>
      <dgm:spPr/>
      <dgm:t>
        <a:bodyPr/>
        <a:lstStyle/>
        <a:p>
          <a:endParaRPr lang="en-US"/>
        </a:p>
      </dgm:t>
    </dgm:pt>
    <dgm:pt modelId="{3F9947FE-834A-4B01-9371-B11CBA8AEE44}" type="sibTrans" cxnId="{1351685B-263C-4E17-9A61-ADCA7C41FA90}">
      <dgm:prSet/>
      <dgm:spPr/>
      <dgm:t>
        <a:bodyPr/>
        <a:lstStyle/>
        <a:p>
          <a:endParaRPr lang="en-US"/>
        </a:p>
      </dgm:t>
    </dgm:pt>
    <dgm:pt modelId="{D4A550C1-64C7-4A11-8D0D-592738EB0E88}">
      <dgm:prSet/>
      <dgm:spPr/>
      <dgm:t>
        <a:bodyPr/>
        <a:lstStyle/>
        <a:p>
          <a:r>
            <a:rPr lang="en-US"/>
            <a:t>Coaching</a:t>
          </a:r>
        </a:p>
      </dgm:t>
    </dgm:pt>
    <dgm:pt modelId="{231F653F-1820-4EDD-999F-41DF03128C90}" type="parTrans" cxnId="{125F6CEF-BE30-40D8-8C74-FAF92C156695}">
      <dgm:prSet/>
      <dgm:spPr/>
      <dgm:t>
        <a:bodyPr/>
        <a:lstStyle/>
        <a:p>
          <a:endParaRPr lang="en-US"/>
        </a:p>
      </dgm:t>
    </dgm:pt>
    <dgm:pt modelId="{C75E7F95-0FDD-4732-B070-02F0E4C3D0A9}" type="sibTrans" cxnId="{125F6CEF-BE30-40D8-8C74-FAF92C156695}">
      <dgm:prSet/>
      <dgm:spPr/>
      <dgm:t>
        <a:bodyPr/>
        <a:lstStyle/>
        <a:p>
          <a:endParaRPr lang="en-US"/>
        </a:p>
      </dgm:t>
    </dgm:pt>
    <dgm:pt modelId="{09B18397-F541-4CBD-8638-2852E3635B7F}">
      <dgm:prSet/>
      <dgm:spPr/>
      <dgm:t>
        <a:bodyPr/>
        <a:lstStyle/>
        <a:p>
          <a:r>
            <a:rPr lang="en-US"/>
            <a:t>Coaching (D2): High on both directing and supporting behaviours.</a:t>
          </a:r>
        </a:p>
      </dgm:t>
    </dgm:pt>
    <dgm:pt modelId="{93130CD2-7A4D-46ED-8087-5101B8E98848}" type="parTrans" cxnId="{01B78DC8-D615-45F3-8E6D-15394CC2FEC7}">
      <dgm:prSet/>
      <dgm:spPr/>
      <dgm:t>
        <a:bodyPr/>
        <a:lstStyle/>
        <a:p>
          <a:endParaRPr lang="en-US"/>
        </a:p>
      </dgm:t>
    </dgm:pt>
    <dgm:pt modelId="{7A9232DD-A3AC-48B5-A85A-D2CF9A4108C9}" type="sibTrans" cxnId="{01B78DC8-D615-45F3-8E6D-15394CC2FEC7}">
      <dgm:prSet/>
      <dgm:spPr/>
      <dgm:t>
        <a:bodyPr/>
        <a:lstStyle/>
        <a:p>
          <a:endParaRPr lang="en-US"/>
        </a:p>
      </dgm:t>
    </dgm:pt>
    <dgm:pt modelId="{E11E7A26-78D9-48F7-B391-2FE99154CEAC}">
      <dgm:prSet/>
      <dgm:spPr/>
      <dgm:t>
        <a:bodyPr/>
        <a:lstStyle/>
        <a:p>
          <a:r>
            <a:rPr lang="en-US"/>
            <a:t>Supporting</a:t>
          </a:r>
        </a:p>
      </dgm:t>
    </dgm:pt>
    <dgm:pt modelId="{2E1B9D19-D25F-47BA-A53E-1842A2AC75BF}" type="parTrans" cxnId="{8B22E3AC-0FF1-4ED8-875C-984EDB01C926}">
      <dgm:prSet/>
      <dgm:spPr/>
      <dgm:t>
        <a:bodyPr/>
        <a:lstStyle/>
        <a:p>
          <a:endParaRPr lang="en-US"/>
        </a:p>
      </dgm:t>
    </dgm:pt>
    <dgm:pt modelId="{FB52F9D9-5BAA-4B90-A0D8-826DE3A825EB}" type="sibTrans" cxnId="{8B22E3AC-0FF1-4ED8-875C-984EDB01C926}">
      <dgm:prSet/>
      <dgm:spPr/>
      <dgm:t>
        <a:bodyPr/>
        <a:lstStyle/>
        <a:p>
          <a:endParaRPr lang="en-US"/>
        </a:p>
      </dgm:t>
    </dgm:pt>
    <dgm:pt modelId="{83DA226E-4E7C-4754-83D4-61E0D78FA931}">
      <dgm:prSet/>
      <dgm:spPr/>
      <dgm:t>
        <a:bodyPr/>
        <a:lstStyle/>
        <a:p>
          <a:r>
            <a:rPr lang="en-US"/>
            <a:t>Supporting (D3): Low on directing behaviour and high on supporting behaviours.</a:t>
          </a:r>
        </a:p>
      </dgm:t>
    </dgm:pt>
    <dgm:pt modelId="{7198C566-ABF3-4E05-B78D-ED3694B9838A}" type="parTrans" cxnId="{036D6A52-2BB1-48DE-BB0A-3152A7CA0DE6}">
      <dgm:prSet/>
      <dgm:spPr/>
      <dgm:t>
        <a:bodyPr/>
        <a:lstStyle/>
        <a:p>
          <a:endParaRPr lang="en-US"/>
        </a:p>
      </dgm:t>
    </dgm:pt>
    <dgm:pt modelId="{A90D24A8-039C-42A5-AC29-93AA755B6E50}" type="sibTrans" cxnId="{036D6A52-2BB1-48DE-BB0A-3152A7CA0DE6}">
      <dgm:prSet/>
      <dgm:spPr/>
      <dgm:t>
        <a:bodyPr/>
        <a:lstStyle/>
        <a:p>
          <a:endParaRPr lang="en-US"/>
        </a:p>
      </dgm:t>
    </dgm:pt>
    <dgm:pt modelId="{AC01DFF4-B711-4E6A-B230-8E8B31560F86}">
      <dgm:prSet/>
      <dgm:spPr/>
      <dgm:t>
        <a:bodyPr/>
        <a:lstStyle/>
        <a:p>
          <a:r>
            <a:rPr lang="en-US"/>
            <a:t>Delegating</a:t>
          </a:r>
        </a:p>
      </dgm:t>
    </dgm:pt>
    <dgm:pt modelId="{B8EB1B67-F331-4F75-BE72-5AE8CC4DD465}" type="parTrans" cxnId="{C8267951-DF72-490B-B728-FBC94F547DA0}">
      <dgm:prSet/>
      <dgm:spPr/>
      <dgm:t>
        <a:bodyPr/>
        <a:lstStyle/>
        <a:p>
          <a:endParaRPr lang="en-US"/>
        </a:p>
      </dgm:t>
    </dgm:pt>
    <dgm:pt modelId="{7391ADD3-D4D3-4AD1-A988-A25B0DD31F54}" type="sibTrans" cxnId="{C8267951-DF72-490B-B728-FBC94F547DA0}">
      <dgm:prSet/>
      <dgm:spPr/>
      <dgm:t>
        <a:bodyPr/>
        <a:lstStyle/>
        <a:p>
          <a:endParaRPr lang="en-US"/>
        </a:p>
      </dgm:t>
    </dgm:pt>
    <dgm:pt modelId="{18247542-4332-4C01-8E75-8BB7A36DD396}">
      <dgm:prSet/>
      <dgm:spPr/>
      <dgm:t>
        <a:bodyPr/>
        <a:lstStyle/>
        <a:p>
          <a:r>
            <a:rPr lang="en-US"/>
            <a:t>Delegating (D4): Low on both directing and supporting behaviours.</a:t>
          </a:r>
        </a:p>
      </dgm:t>
    </dgm:pt>
    <dgm:pt modelId="{824FFCBE-0205-40F0-9715-0744099A2861}" type="parTrans" cxnId="{66B5AA57-A325-4EB2-89B4-3D0483E594DE}">
      <dgm:prSet/>
      <dgm:spPr/>
      <dgm:t>
        <a:bodyPr/>
        <a:lstStyle/>
        <a:p>
          <a:endParaRPr lang="en-US"/>
        </a:p>
      </dgm:t>
    </dgm:pt>
    <dgm:pt modelId="{61D612CC-F2BC-444E-A252-5BFE282C0BCD}" type="sibTrans" cxnId="{66B5AA57-A325-4EB2-89B4-3D0483E594DE}">
      <dgm:prSet/>
      <dgm:spPr/>
      <dgm:t>
        <a:bodyPr/>
        <a:lstStyle/>
        <a:p>
          <a:endParaRPr lang="en-US"/>
        </a:p>
      </dgm:t>
    </dgm:pt>
    <dgm:pt modelId="{06A1802A-9570-4ECA-BB51-E38B9CD95C8B}" type="pres">
      <dgm:prSet presAssocID="{348EB790-32A9-430D-AA13-9B66D12A18AD}" presName="Name0" presStyleCnt="0">
        <dgm:presLayoutVars>
          <dgm:dir/>
          <dgm:animLvl val="lvl"/>
          <dgm:resizeHandles val="exact"/>
        </dgm:presLayoutVars>
      </dgm:prSet>
      <dgm:spPr/>
    </dgm:pt>
    <dgm:pt modelId="{40252272-DDCB-4708-A06B-F87A28C0EF7B}" type="pres">
      <dgm:prSet presAssocID="{1D31FBA7-0F8A-4762-BFE7-096F9BD4B6CA}" presName="linNode" presStyleCnt="0"/>
      <dgm:spPr/>
    </dgm:pt>
    <dgm:pt modelId="{6E369729-A4E9-4825-BBC7-0E26C79E5FAD}" type="pres">
      <dgm:prSet presAssocID="{1D31FBA7-0F8A-4762-BFE7-096F9BD4B6CA}" presName="parentText" presStyleLbl="alignNode1" presStyleIdx="0" presStyleCnt="4">
        <dgm:presLayoutVars>
          <dgm:chMax val="1"/>
          <dgm:bulletEnabled/>
        </dgm:presLayoutVars>
      </dgm:prSet>
      <dgm:spPr/>
    </dgm:pt>
    <dgm:pt modelId="{EDB821D2-5621-46F3-8683-2FDA04D9847D}" type="pres">
      <dgm:prSet presAssocID="{1D31FBA7-0F8A-4762-BFE7-096F9BD4B6CA}" presName="descendantText" presStyleLbl="alignAccFollowNode1" presStyleIdx="0" presStyleCnt="4">
        <dgm:presLayoutVars>
          <dgm:bulletEnabled/>
        </dgm:presLayoutVars>
      </dgm:prSet>
      <dgm:spPr/>
    </dgm:pt>
    <dgm:pt modelId="{5B606233-B80B-459C-80E4-E1AD963944B5}" type="pres">
      <dgm:prSet presAssocID="{26C5CB1C-EC4D-478A-9526-1A960B9550C2}" presName="sp" presStyleCnt="0"/>
      <dgm:spPr/>
    </dgm:pt>
    <dgm:pt modelId="{170EC20C-BFC8-4A56-B78A-2B5580D40179}" type="pres">
      <dgm:prSet presAssocID="{D4A550C1-64C7-4A11-8D0D-592738EB0E88}" presName="linNode" presStyleCnt="0"/>
      <dgm:spPr/>
    </dgm:pt>
    <dgm:pt modelId="{757AA01E-4591-4C4F-90C5-6E6415C927BA}" type="pres">
      <dgm:prSet presAssocID="{D4A550C1-64C7-4A11-8D0D-592738EB0E88}" presName="parentText" presStyleLbl="alignNode1" presStyleIdx="1" presStyleCnt="4">
        <dgm:presLayoutVars>
          <dgm:chMax val="1"/>
          <dgm:bulletEnabled/>
        </dgm:presLayoutVars>
      </dgm:prSet>
      <dgm:spPr/>
    </dgm:pt>
    <dgm:pt modelId="{0BC269B2-B867-4861-890F-7EC858087D34}" type="pres">
      <dgm:prSet presAssocID="{D4A550C1-64C7-4A11-8D0D-592738EB0E88}" presName="descendantText" presStyleLbl="alignAccFollowNode1" presStyleIdx="1" presStyleCnt="4">
        <dgm:presLayoutVars>
          <dgm:bulletEnabled/>
        </dgm:presLayoutVars>
      </dgm:prSet>
      <dgm:spPr/>
    </dgm:pt>
    <dgm:pt modelId="{362AA3D6-87E4-4DB7-8EF9-484FFB261631}" type="pres">
      <dgm:prSet presAssocID="{C75E7F95-0FDD-4732-B070-02F0E4C3D0A9}" presName="sp" presStyleCnt="0"/>
      <dgm:spPr/>
    </dgm:pt>
    <dgm:pt modelId="{D85BC5B7-BFD9-4EB6-9764-BCCDBD10E7C8}" type="pres">
      <dgm:prSet presAssocID="{E11E7A26-78D9-48F7-B391-2FE99154CEAC}" presName="linNode" presStyleCnt="0"/>
      <dgm:spPr/>
    </dgm:pt>
    <dgm:pt modelId="{D03C33EC-87E6-4F73-A12F-0C33747E0137}" type="pres">
      <dgm:prSet presAssocID="{E11E7A26-78D9-48F7-B391-2FE99154CEAC}" presName="parentText" presStyleLbl="alignNode1" presStyleIdx="2" presStyleCnt="4">
        <dgm:presLayoutVars>
          <dgm:chMax val="1"/>
          <dgm:bulletEnabled/>
        </dgm:presLayoutVars>
      </dgm:prSet>
      <dgm:spPr/>
    </dgm:pt>
    <dgm:pt modelId="{78A6A6D9-14FA-41F3-8AB6-40C3AC530112}" type="pres">
      <dgm:prSet presAssocID="{E11E7A26-78D9-48F7-B391-2FE99154CEAC}" presName="descendantText" presStyleLbl="alignAccFollowNode1" presStyleIdx="2" presStyleCnt="4">
        <dgm:presLayoutVars>
          <dgm:bulletEnabled/>
        </dgm:presLayoutVars>
      </dgm:prSet>
      <dgm:spPr/>
    </dgm:pt>
    <dgm:pt modelId="{FC6712B8-9DC9-4B2F-97BC-B1CB43F185B0}" type="pres">
      <dgm:prSet presAssocID="{FB52F9D9-5BAA-4B90-A0D8-826DE3A825EB}" presName="sp" presStyleCnt="0"/>
      <dgm:spPr/>
    </dgm:pt>
    <dgm:pt modelId="{4D365787-B152-4E90-BDF3-C3E623C9EEBA}" type="pres">
      <dgm:prSet presAssocID="{AC01DFF4-B711-4E6A-B230-8E8B31560F86}" presName="linNode" presStyleCnt="0"/>
      <dgm:spPr/>
    </dgm:pt>
    <dgm:pt modelId="{5C0B023C-11A1-487E-9DDB-DE421F6704F2}" type="pres">
      <dgm:prSet presAssocID="{AC01DFF4-B711-4E6A-B230-8E8B31560F86}" presName="parentText" presStyleLbl="alignNode1" presStyleIdx="3" presStyleCnt="4">
        <dgm:presLayoutVars>
          <dgm:chMax val="1"/>
          <dgm:bulletEnabled/>
        </dgm:presLayoutVars>
      </dgm:prSet>
      <dgm:spPr/>
    </dgm:pt>
    <dgm:pt modelId="{AF85955F-B6D0-47FE-B653-41DDD0EAEEC3}" type="pres">
      <dgm:prSet presAssocID="{AC01DFF4-B711-4E6A-B230-8E8B31560F86}" presName="descendantText" presStyleLbl="alignAccFollowNode1" presStyleIdx="3" presStyleCnt="4">
        <dgm:presLayoutVars>
          <dgm:bulletEnabled/>
        </dgm:presLayoutVars>
      </dgm:prSet>
      <dgm:spPr/>
    </dgm:pt>
  </dgm:ptLst>
  <dgm:cxnLst>
    <dgm:cxn modelId="{0C77CD0F-030D-406C-9A3F-7626FB052F71}" type="presOf" srcId="{18247542-4332-4C01-8E75-8BB7A36DD396}" destId="{AF85955F-B6D0-47FE-B653-41DDD0EAEEC3}" srcOrd="0" destOrd="0" presId="urn:microsoft.com/office/officeart/2016/7/layout/VerticalSolidActionList"/>
    <dgm:cxn modelId="{7BD2F422-A3CE-44D1-865A-DAD68F5C3199}" type="presOf" srcId="{D4A550C1-64C7-4A11-8D0D-592738EB0E88}" destId="{757AA01E-4591-4C4F-90C5-6E6415C927BA}" srcOrd="0" destOrd="0" presId="urn:microsoft.com/office/officeart/2016/7/layout/VerticalSolidActionList"/>
    <dgm:cxn modelId="{750CB12A-EF38-4B79-940A-5189AB50DD3E}" type="presOf" srcId="{1D31FBA7-0F8A-4762-BFE7-096F9BD4B6CA}" destId="{6E369729-A4E9-4825-BBC7-0E26C79E5FAD}" srcOrd="0" destOrd="0" presId="urn:microsoft.com/office/officeart/2016/7/layout/VerticalSolidActionList"/>
    <dgm:cxn modelId="{1351685B-263C-4E17-9A61-ADCA7C41FA90}" srcId="{1D31FBA7-0F8A-4762-BFE7-096F9BD4B6CA}" destId="{EFCED199-B525-4188-BD01-26ED018CAC0E}" srcOrd="0" destOrd="0" parTransId="{D300396F-CD40-44A6-8690-3330614B303A}" sibTransId="{3F9947FE-834A-4B01-9371-B11CBA8AEE44}"/>
    <dgm:cxn modelId="{3C02A35F-D6E5-4D27-ACBC-BDCC66FBDBAA}" type="presOf" srcId="{09B18397-F541-4CBD-8638-2852E3635B7F}" destId="{0BC269B2-B867-4861-890F-7EC858087D34}" srcOrd="0" destOrd="0" presId="urn:microsoft.com/office/officeart/2016/7/layout/VerticalSolidActionList"/>
    <dgm:cxn modelId="{7F182043-9E6A-486C-B766-780AC304C194}" type="presOf" srcId="{E11E7A26-78D9-48F7-B391-2FE99154CEAC}" destId="{D03C33EC-87E6-4F73-A12F-0C33747E0137}" srcOrd="0" destOrd="0" presId="urn:microsoft.com/office/officeart/2016/7/layout/VerticalSolidActionList"/>
    <dgm:cxn modelId="{C8267951-DF72-490B-B728-FBC94F547DA0}" srcId="{348EB790-32A9-430D-AA13-9B66D12A18AD}" destId="{AC01DFF4-B711-4E6A-B230-8E8B31560F86}" srcOrd="3" destOrd="0" parTransId="{B8EB1B67-F331-4F75-BE72-5AE8CC4DD465}" sibTransId="{7391ADD3-D4D3-4AD1-A988-A25B0DD31F54}"/>
    <dgm:cxn modelId="{036D6A52-2BB1-48DE-BB0A-3152A7CA0DE6}" srcId="{E11E7A26-78D9-48F7-B391-2FE99154CEAC}" destId="{83DA226E-4E7C-4754-83D4-61E0D78FA931}" srcOrd="0" destOrd="0" parTransId="{7198C566-ABF3-4E05-B78D-ED3694B9838A}" sibTransId="{A90D24A8-039C-42A5-AC29-93AA755B6E50}"/>
    <dgm:cxn modelId="{89359C57-5374-49E5-AFE7-CFDB48C1991E}" type="presOf" srcId="{EFCED199-B525-4188-BD01-26ED018CAC0E}" destId="{EDB821D2-5621-46F3-8683-2FDA04D9847D}" srcOrd="0" destOrd="0" presId="urn:microsoft.com/office/officeart/2016/7/layout/VerticalSolidActionList"/>
    <dgm:cxn modelId="{66B5AA57-A325-4EB2-89B4-3D0483E594DE}" srcId="{AC01DFF4-B711-4E6A-B230-8E8B31560F86}" destId="{18247542-4332-4C01-8E75-8BB7A36DD396}" srcOrd="0" destOrd="0" parTransId="{824FFCBE-0205-40F0-9715-0744099A2861}" sibTransId="{61D612CC-F2BC-444E-A252-5BFE282C0BCD}"/>
    <dgm:cxn modelId="{9527BDAA-26EB-4D4F-954C-0C0A8C203A00}" srcId="{348EB790-32A9-430D-AA13-9B66D12A18AD}" destId="{1D31FBA7-0F8A-4762-BFE7-096F9BD4B6CA}" srcOrd="0" destOrd="0" parTransId="{24AFE12D-2A6A-4A82-8772-6CB367A86D1C}" sibTransId="{26C5CB1C-EC4D-478A-9526-1A960B9550C2}"/>
    <dgm:cxn modelId="{8B22E3AC-0FF1-4ED8-875C-984EDB01C926}" srcId="{348EB790-32A9-430D-AA13-9B66D12A18AD}" destId="{E11E7A26-78D9-48F7-B391-2FE99154CEAC}" srcOrd="2" destOrd="0" parTransId="{2E1B9D19-D25F-47BA-A53E-1842A2AC75BF}" sibTransId="{FB52F9D9-5BAA-4B90-A0D8-826DE3A825EB}"/>
    <dgm:cxn modelId="{A93AF2C1-C173-414E-95AE-9065A433FD61}" type="presOf" srcId="{83DA226E-4E7C-4754-83D4-61E0D78FA931}" destId="{78A6A6D9-14FA-41F3-8AB6-40C3AC530112}" srcOrd="0" destOrd="0" presId="urn:microsoft.com/office/officeart/2016/7/layout/VerticalSolidActionList"/>
    <dgm:cxn modelId="{265EB1C5-6149-4A8B-8226-0ECD9621C146}" type="presOf" srcId="{348EB790-32A9-430D-AA13-9B66D12A18AD}" destId="{06A1802A-9570-4ECA-BB51-E38B9CD95C8B}" srcOrd="0" destOrd="0" presId="urn:microsoft.com/office/officeart/2016/7/layout/VerticalSolidActionList"/>
    <dgm:cxn modelId="{01B78DC8-D615-45F3-8E6D-15394CC2FEC7}" srcId="{D4A550C1-64C7-4A11-8D0D-592738EB0E88}" destId="{09B18397-F541-4CBD-8638-2852E3635B7F}" srcOrd="0" destOrd="0" parTransId="{93130CD2-7A4D-46ED-8087-5101B8E98848}" sibTransId="{7A9232DD-A3AC-48B5-A85A-D2CF9A4108C9}"/>
    <dgm:cxn modelId="{125F6CEF-BE30-40D8-8C74-FAF92C156695}" srcId="{348EB790-32A9-430D-AA13-9B66D12A18AD}" destId="{D4A550C1-64C7-4A11-8D0D-592738EB0E88}" srcOrd="1" destOrd="0" parTransId="{231F653F-1820-4EDD-999F-41DF03128C90}" sibTransId="{C75E7F95-0FDD-4732-B070-02F0E4C3D0A9}"/>
    <dgm:cxn modelId="{D04A15FD-FACB-4232-9535-AC9D81292450}" type="presOf" srcId="{AC01DFF4-B711-4E6A-B230-8E8B31560F86}" destId="{5C0B023C-11A1-487E-9DDB-DE421F6704F2}" srcOrd="0" destOrd="0" presId="urn:microsoft.com/office/officeart/2016/7/layout/VerticalSolidActionList"/>
    <dgm:cxn modelId="{DDBB606A-4C3C-4EE6-9644-514112345065}" type="presParOf" srcId="{06A1802A-9570-4ECA-BB51-E38B9CD95C8B}" destId="{40252272-DDCB-4708-A06B-F87A28C0EF7B}" srcOrd="0" destOrd="0" presId="urn:microsoft.com/office/officeart/2016/7/layout/VerticalSolidActionList"/>
    <dgm:cxn modelId="{8B307EC3-7CE1-4985-8459-C755A8868D35}" type="presParOf" srcId="{40252272-DDCB-4708-A06B-F87A28C0EF7B}" destId="{6E369729-A4E9-4825-BBC7-0E26C79E5FAD}" srcOrd="0" destOrd="0" presId="urn:microsoft.com/office/officeart/2016/7/layout/VerticalSolidActionList"/>
    <dgm:cxn modelId="{2A6521FA-02F7-497F-8681-316632D97F40}" type="presParOf" srcId="{40252272-DDCB-4708-A06B-F87A28C0EF7B}" destId="{EDB821D2-5621-46F3-8683-2FDA04D9847D}" srcOrd="1" destOrd="0" presId="urn:microsoft.com/office/officeart/2016/7/layout/VerticalSolidActionList"/>
    <dgm:cxn modelId="{2ADF8740-D683-46F9-8329-DF481F2062AF}" type="presParOf" srcId="{06A1802A-9570-4ECA-BB51-E38B9CD95C8B}" destId="{5B606233-B80B-459C-80E4-E1AD963944B5}" srcOrd="1" destOrd="0" presId="urn:microsoft.com/office/officeart/2016/7/layout/VerticalSolidActionList"/>
    <dgm:cxn modelId="{28DC0F4B-2782-404F-863A-FA908563986F}" type="presParOf" srcId="{06A1802A-9570-4ECA-BB51-E38B9CD95C8B}" destId="{170EC20C-BFC8-4A56-B78A-2B5580D40179}" srcOrd="2" destOrd="0" presId="urn:microsoft.com/office/officeart/2016/7/layout/VerticalSolidActionList"/>
    <dgm:cxn modelId="{49F36E50-4655-4424-A207-20513D3EAEEC}" type="presParOf" srcId="{170EC20C-BFC8-4A56-B78A-2B5580D40179}" destId="{757AA01E-4591-4C4F-90C5-6E6415C927BA}" srcOrd="0" destOrd="0" presId="urn:microsoft.com/office/officeart/2016/7/layout/VerticalSolidActionList"/>
    <dgm:cxn modelId="{C8141148-637A-4645-94AC-2D7BF31A59C7}" type="presParOf" srcId="{170EC20C-BFC8-4A56-B78A-2B5580D40179}" destId="{0BC269B2-B867-4861-890F-7EC858087D34}" srcOrd="1" destOrd="0" presId="urn:microsoft.com/office/officeart/2016/7/layout/VerticalSolidActionList"/>
    <dgm:cxn modelId="{7FA7A950-40CA-43D9-A35C-0D893F3BBE01}" type="presParOf" srcId="{06A1802A-9570-4ECA-BB51-E38B9CD95C8B}" destId="{362AA3D6-87E4-4DB7-8EF9-484FFB261631}" srcOrd="3" destOrd="0" presId="urn:microsoft.com/office/officeart/2016/7/layout/VerticalSolidActionList"/>
    <dgm:cxn modelId="{FB905F65-E5E8-4155-AA0A-C89F8C875225}" type="presParOf" srcId="{06A1802A-9570-4ECA-BB51-E38B9CD95C8B}" destId="{D85BC5B7-BFD9-4EB6-9764-BCCDBD10E7C8}" srcOrd="4" destOrd="0" presId="urn:microsoft.com/office/officeart/2016/7/layout/VerticalSolidActionList"/>
    <dgm:cxn modelId="{B07FCD57-5B27-4FCA-93CB-0EDBEA714B3D}" type="presParOf" srcId="{D85BC5B7-BFD9-4EB6-9764-BCCDBD10E7C8}" destId="{D03C33EC-87E6-4F73-A12F-0C33747E0137}" srcOrd="0" destOrd="0" presId="urn:microsoft.com/office/officeart/2016/7/layout/VerticalSolidActionList"/>
    <dgm:cxn modelId="{A678EC58-05F2-4D1B-8043-9AB87A2C8129}" type="presParOf" srcId="{D85BC5B7-BFD9-4EB6-9764-BCCDBD10E7C8}" destId="{78A6A6D9-14FA-41F3-8AB6-40C3AC530112}" srcOrd="1" destOrd="0" presId="urn:microsoft.com/office/officeart/2016/7/layout/VerticalSolidActionList"/>
    <dgm:cxn modelId="{6857FD88-4DBE-46D2-BC6E-9015B8BA5CD3}" type="presParOf" srcId="{06A1802A-9570-4ECA-BB51-E38B9CD95C8B}" destId="{FC6712B8-9DC9-4B2F-97BC-B1CB43F185B0}" srcOrd="5" destOrd="0" presId="urn:microsoft.com/office/officeart/2016/7/layout/VerticalSolidActionList"/>
    <dgm:cxn modelId="{FAA9812D-983E-4CF5-8A12-BB7B809159A5}" type="presParOf" srcId="{06A1802A-9570-4ECA-BB51-E38B9CD95C8B}" destId="{4D365787-B152-4E90-BDF3-C3E623C9EEBA}" srcOrd="6" destOrd="0" presId="urn:microsoft.com/office/officeart/2016/7/layout/VerticalSolidActionList"/>
    <dgm:cxn modelId="{ADECA0E7-327F-46D3-8FB4-380C362D1933}" type="presParOf" srcId="{4D365787-B152-4E90-BDF3-C3E623C9EEBA}" destId="{5C0B023C-11A1-487E-9DDB-DE421F6704F2}" srcOrd="0" destOrd="0" presId="urn:microsoft.com/office/officeart/2016/7/layout/VerticalSolidActionList"/>
    <dgm:cxn modelId="{163912EF-18D9-46A1-B110-9851E9B1C42A}" type="presParOf" srcId="{4D365787-B152-4E90-BDF3-C3E623C9EEBA}" destId="{AF85955F-B6D0-47FE-B653-41DDD0EAEEC3}" srcOrd="1" destOrd="0" presId="urn:microsoft.com/office/officeart/2016/7/layout/VerticalSolidAction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F7471632-B363-4FB7-BEF4-D23ED9FD34BB}" type="doc">
      <dgm:prSet loTypeId="urn:microsoft.com/office/officeart/2018/2/layout/IconVerticalSolidList" loCatId="icon" qsTypeId="urn:microsoft.com/office/officeart/2005/8/quickstyle/simple1" qsCatId="simple" csTypeId="urn:microsoft.com/office/officeart/2018/5/colors/Iconchunking_neutralbg_colorful5" csCatId="colorful" phldr="1"/>
      <dgm:spPr/>
      <dgm:t>
        <a:bodyPr/>
        <a:lstStyle/>
        <a:p>
          <a:endParaRPr lang="en-US"/>
        </a:p>
      </dgm:t>
    </dgm:pt>
    <dgm:pt modelId="{66F1BBD6-42DA-4246-955E-7EA869551307}">
      <dgm:prSet/>
      <dgm:spPr/>
      <dgm:t>
        <a:bodyPr/>
        <a:lstStyle/>
        <a:p>
          <a:r>
            <a:rPr lang="en-GB"/>
            <a:t>Tuckman’s Team development Theory</a:t>
          </a:r>
          <a:endParaRPr lang="en-US"/>
        </a:p>
      </dgm:t>
    </dgm:pt>
    <dgm:pt modelId="{720F0AAA-2E7A-44EF-954B-4CAC40E2DE0A}" type="parTrans" cxnId="{058265A4-AD45-4A76-BBA1-CC97BFA8ED7A}">
      <dgm:prSet/>
      <dgm:spPr/>
      <dgm:t>
        <a:bodyPr/>
        <a:lstStyle/>
        <a:p>
          <a:endParaRPr lang="en-US"/>
        </a:p>
      </dgm:t>
    </dgm:pt>
    <dgm:pt modelId="{CDE6ECED-08EC-4082-AC87-FBC96B52244F}" type="sibTrans" cxnId="{058265A4-AD45-4A76-BBA1-CC97BFA8ED7A}">
      <dgm:prSet/>
      <dgm:spPr/>
      <dgm:t>
        <a:bodyPr/>
        <a:lstStyle/>
        <a:p>
          <a:endParaRPr lang="en-US"/>
        </a:p>
      </dgm:t>
    </dgm:pt>
    <dgm:pt modelId="{D28FFE3C-8D5C-4057-AD25-4D74692A0866}">
      <dgm:prSet/>
      <dgm:spPr/>
      <dgm:t>
        <a:bodyPr/>
        <a:lstStyle/>
        <a:p>
          <a:r>
            <a:rPr lang="en-GB" b="1" i="1"/>
            <a:t>Situational leadership</a:t>
          </a:r>
          <a:endParaRPr lang="en-US"/>
        </a:p>
      </dgm:t>
    </dgm:pt>
    <dgm:pt modelId="{7D2FF695-F69A-4132-902A-80FA566FBDE0}" type="parTrans" cxnId="{4BFC97D5-1C7A-4ADE-A4B2-A8395206B3BC}">
      <dgm:prSet/>
      <dgm:spPr/>
      <dgm:t>
        <a:bodyPr/>
        <a:lstStyle/>
        <a:p>
          <a:endParaRPr lang="en-US"/>
        </a:p>
      </dgm:t>
    </dgm:pt>
    <dgm:pt modelId="{894495D7-2E09-450D-8B16-11C7877BAA24}" type="sibTrans" cxnId="{4BFC97D5-1C7A-4ADE-A4B2-A8395206B3BC}">
      <dgm:prSet/>
      <dgm:spPr/>
      <dgm:t>
        <a:bodyPr/>
        <a:lstStyle/>
        <a:p>
          <a:endParaRPr lang="en-US"/>
        </a:p>
      </dgm:t>
    </dgm:pt>
    <dgm:pt modelId="{DAF5A45F-A809-4496-908A-7DAB16535F2D}" type="pres">
      <dgm:prSet presAssocID="{F7471632-B363-4FB7-BEF4-D23ED9FD34BB}" presName="root" presStyleCnt="0">
        <dgm:presLayoutVars>
          <dgm:dir/>
          <dgm:resizeHandles val="exact"/>
        </dgm:presLayoutVars>
      </dgm:prSet>
      <dgm:spPr/>
    </dgm:pt>
    <dgm:pt modelId="{19AB12AA-E66B-46EF-8471-467FC652BE5E}" type="pres">
      <dgm:prSet presAssocID="{66F1BBD6-42DA-4246-955E-7EA869551307}" presName="compNode" presStyleCnt="0"/>
      <dgm:spPr/>
    </dgm:pt>
    <dgm:pt modelId="{066E7504-335B-418F-85B8-6E4CAA6ADA38}" type="pres">
      <dgm:prSet presAssocID="{66F1BBD6-42DA-4246-955E-7EA869551307}" presName="bgRect" presStyleLbl="bgShp" presStyleIdx="0" presStyleCnt="2"/>
      <dgm:spPr/>
    </dgm:pt>
    <dgm:pt modelId="{EC82933A-2B78-4079-9DA8-99A70898D579}" type="pres">
      <dgm:prSet presAssocID="{66F1BBD6-42DA-4246-955E-7EA869551307}"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Books"/>
        </a:ext>
      </dgm:extLst>
    </dgm:pt>
    <dgm:pt modelId="{06871564-BF22-4A7A-AA8E-C48BF95D0B28}" type="pres">
      <dgm:prSet presAssocID="{66F1BBD6-42DA-4246-955E-7EA869551307}" presName="spaceRect" presStyleCnt="0"/>
      <dgm:spPr/>
    </dgm:pt>
    <dgm:pt modelId="{BEAE221D-4C43-419A-BCE5-B92466411D4C}" type="pres">
      <dgm:prSet presAssocID="{66F1BBD6-42DA-4246-955E-7EA869551307}" presName="parTx" presStyleLbl="revTx" presStyleIdx="0" presStyleCnt="2">
        <dgm:presLayoutVars>
          <dgm:chMax val="0"/>
          <dgm:chPref val="0"/>
        </dgm:presLayoutVars>
      </dgm:prSet>
      <dgm:spPr/>
    </dgm:pt>
    <dgm:pt modelId="{737176F9-3382-4E9C-9382-CBDDF4B328E8}" type="pres">
      <dgm:prSet presAssocID="{CDE6ECED-08EC-4082-AC87-FBC96B52244F}" presName="sibTrans" presStyleCnt="0"/>
      <dgm:spPr/>
    </dgm:pt>
    <dgm:pt modelId="{BA742739-A39F-4297-8C64-A7459654D299}" type="pres">
      <dgm:prSet presAssocID="{D28FFE3C-8D5C-4057-AD25-4D74692A0866}" presName="compNode" presStyleCnt="0"/>
      <dgm:spPr/>
    </dgm:pt>
    <dgm:pt modelId="{44BA5B0E-483A-451B-854B-252FE808243F}" type="pres">
      <dgm:prSet presAssocID="{D28FFE3C-8D5C-4057-AD25-4D74692A0866}" presName="bgRect" presStyleLbl="bgShp" presStyleIdx="1" presStyleCnt="2"/>
      <dgm:spPr/>
    </dgm:pt>
    <dgm:pt modelId="{EA257038-159B-4BB8-93D6-34CCBF80D61D}" type="pres">
      <dgm:prSet presAssocID="{D28FFE3C-8D5C-4057-AD25-4D74692A0866}"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Lecturer"/>
        </a:ext>
      </dgm:extLst>
    </dgm:pt>
    <dgm:pt modelId="{36FB4FD2-B979-4E80-8D4D-3F401752467F}" type="pres">
      <dgm:prSet presAssocID="{D28FFE3C-8D5C-4057-AD25-4D74692A0866}" presName="spaceRect" presStyleCnt="0"/>
      <dgm:spPr/>
    </dgm:pt>
    <dgm:pt modelId="{AD566326-7B4E-4064-96B3-AE294B4929E1}" type="pres">
      <dgm:prSet presAssocID="{D28FFE3C-8D5C-4057-AD25-4D74692A0866}" presName="parTx" presStyleLbl="revTx" presStyleIdx="1" presStyleCnt="2">
        <dgm:presLayoutVars>
          <dgm:chMax val="0"/>
          <dgm:chPref val="0"/>
        </dgm:presLayoutVars>
      </dgm:prSet>
      <dgm:spPr/>
    </dgm:pt>
  </dgm:ptLst>
  <dgm:cxnLst>
    <dgm:cxn modelId="{16D3A65E-12FD-4E0E-9911-5B7A400B3EB4}" type="presOf" srcId="{D28FFE3C-8D5C-4057-AD25-4D74692A0866}" destId="{AD566326-7B4E-4064-96B3-AE294B4929E1}" srcOrd="0" destOrd="0" presId="urn:microsoft.com/office/officeart/2018/2/layout/IconVerticalSolidList"/>
    <dgm:cxn modelId="{058265A4-AD45-4A76-BBA1-CC97BFA8ED7A}" srcId="{F7471632-B363-4FB7-BEF4-D23ED9FD34BB}" destId="{66F1BBD6-42DA-4246-955E-7EA869551307}" srcOrd="0" destOrd="0" parTransId="{720F0AAA-2E7A-44EF-954B-4CAC40E2DE0A}" sibTransId="{CDE6ECED-08EC-4082-AC87-FBC96B52244F}"/>
    <dgm:cxn modelId="{E90957B9-25BD-49EF-9967-DBA7EADF212B}" type="presOf" srcId="{F7471632-B363-4FB7-BEF4-D23ED9FD34BB}" destId="{DAF5A45F-A809-4496-908A-7DAB16535F2D}" srcOrd="0" destOrd="0" presId="urn:microsoft.com/office/officeart/2018/2/layout/IconVerticalSolidList"/>
    <dgm:cxn modelId="{F13020CD-EAC1-4715-A17C-1493F829F517}" type="presOf" srcId="{66F1BBD6-42DA-4246-955E-7EA869551307}" destId="{BEAE221D-4C43-419A-BCE5-B92466411D4C}" srcOrd="0" destOrd="0" presId="urn:microsoft.com/office/officeart/2018/2/layout/IconVerticalSolidList"/>
    <dgm:cxn modelId="{4BFC97D5-1C7A-4ADE-A4B2-A8395206B3BC}" srcId="{F7471632-B363-4FB7-BEF4-D23ED9FD34BB}" destId="{D28FFE3C-8D5C-4057-AD25-4D74692A0866}" srcOrd="1" destOrd="0" parTransId="{7D2FF695-F69A-4132-902A-80FA566FBDE0}" sibTransId="{894495D7-2E09-450D-8B16-11C7877BAA24}"/>
    <dgm:cxn modelId="{F1D4D853-13A1-4D00-B80F-B4084C2D7F79}" type="presParOf" srcId="{DAF5A45F-A809-4496-908A-7DAB16535F2D}" destId="{19AB12AA-E66B-46EF-8471-467FC652BE5E}" srcOrd="0" destOrd="0" presId="urn:microsoft.com/office/officeart/2018/2/layout/IconVerticalSolidList"/>
    <dgm:cxn modelId="{4E62676C-8C81-4093-8A8A-1348156005C6}" type="presParOf" srcId="{19AB12AA-E66B-46EF-8471-467FC652BE5E}" destId="{066E7504-335B-418F-85B8-6E4CAA6ADA38}" srcOrd="0" destOrd="0" presId="urn:microsoft.com/office/officeart/2018/2/layout/IconVerticalSolidList"/>
    <dgm:cxn modelId="{B6DF3045-F007-41E6-84E1-FBEDF67A12AD}" type="presParOf" srcId="{19AB12AA-E66B-46EF-8471-467FC652BE5E}" destId="{EC82933A-2B78-4079-9DA8-99A70898D579}" srcOrd="1" destOrd="0" presId="urn:microsoft.com/office/officeart/2018/2/layout/IconVerticalSolidList"/>
    <dgm:cxn modelId="{68788C7D-E463-40CE-8F48-3FAC0F09152B}" type="presParOf" srcId="{19AB12AA-E66B-46EF-8471-467FC652BE5E}" destId="{06871564-BF22-4A7A-AA8E-C48BF95D0B28}" srcOrd="2" destOrd="0" presId="urn:microsoft.com/office/officeart/2018/2/layout/IconVerticalSolidList"/>
    <dgm:cxn modelId="{CDD60872-1B21-4BB3-9D61-0FE50B1B1F6F}" type="presParOf" srcId="{19AB12AA-E66B-46EF-8471-467FC652BE5E}" destId="{BEAE221D-4C43-419A-BCE5-B92466411D4C}" srcOrd="3" destOrd="0" presId="urn:microsoft.com/office/officeart/2018/2/layout/IconVerticalSolidList"/>
    <dgm:cxn modelId="{14C23E14-155E-41AD-924A-632ADF62E2C9}" type="presParOf" srcId="{DAF5A45F-A809-4496-908A-7DAB16535F2D}" destId="{737176F9-3382-4E9C-9382-CBDDF4B328E8}" srcOrd="1" destOrd="0" presId="urn:microsoft.com/office/officeart/2018/2/layout/IconVerticalSolidList"/>
    <dgm:cxn modelId="{56A25EF6-1344-43DC-B986-AC3499506382}" type="presParOf" srcId="{DAF5A45F-A809-4496-908A-7DAB16535F2D}" destId="{BA742739-A39F-4297-8C64-A7459654D299}" srcOrd="2" destOrd="0" presId="urn:microsoft.com/office/officeart/2018/2/layout/IconVerticalSolidList"/>
    <dgm:cxn modelId="{DB59BDC5-0A90-475E-875F-6B15DF5CA635}" type="presParOf" srcId="{BA742739-A39F-4297-8C64-A7459654D299}" destId="{44BA5B0E-483A-451B-854B-252FE808243F}" srcOrd="0" destOrd="0" presId="urn:microsoft.com/office/officeart/2018/2/layout/IconVerticalSolidList"/>
    <dgm:cxn modelId="{7F2AB8D8-96DC-442A-A883-13054315E4BB}" type="presParOf" srcId="{BA742739-A39F-4297-8C64-A7459654D299}" destId="{EA257038-159B-4BB8-93D6-34CCBF80D61D}" srcOrd="1" destOrd="0" presId="urn:microsoft.com/office/officeart/2018/2/layout/IconVerticalSolidList"/>
    <dgm:cxn modelId="{06196F6E-C426-4223-9FEF-FDB756186837}" type="presParOf" srcId="{BA742739-A39F-4297-8C64-A7459654D299}" destId="{36FB4FD2-B979-4E80-8D4D-3F401752467F}" srcOrd="2" destOrd="0" presId="urn:microsoft.com/office/officeart/2018/2/layout/IconVerticalSolidList"/>
    <dgm:cxn modelId="{E30CF28F-4297-49C4-ACB0-63B3CB825534}" type="presParOf" srcId="{BA742739-A39F-4297-8C64-A7459654D299}" destId="{AD566326-7B4E-4064-96B3-AE294B4929E1}"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2C86A37-0074-4EA2-B233-5CE18A8FF7AF}">
      <dsp:nvSpPr>
        <dsp:cNvPr id="0" name=""/>
        <dsp:cNvSpPr/>
      </dsp:nvSpPr>
      <dsp:spPr>
        <a:xfrm>
          <a:off x="0" y="62"/>
          <a:ext cx="8496944" cy="1289193"/>
        </a:xfrm>
        <a:prstGeom prst="roundRect">
          <a:avLst/>
        </a:prstGeom>
        <a:solidFill>
          <a:schemeClr val="lt1">
            <a:hueOff val="0"/>
            <a:satOff val="0"/>
            <a:lumOff val="0"/>
            <a:alphaOff val="0"/>
          </a:schemeClr>
        </a:solidFill>
        <a:ln w="12700" cap="flat" cmpd="sng" algn="ctr">
          <a:solidFill>
            <a:schemeClr val="accent2">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endParaRPr lang="en-GB" sz="1600" b="1" kern="1200" dirty="0">
            <a:solidFill>
              <a:srgbClr val="FF0000"/>
            </a:solidFill>
          </a:endParaRPr>
        </a:p>
        <a:p>
          <a:pPr marL="0" lvl="0" indent="0" algn="l" defTabSz="711200">
            <a:lnSpc>
              <a:spcPct val="90000"/>
            </a:lnSpc>
            <a:spcBef>
              <a:spcPct val="0"/>
            </a:spcBef>
            <a:spcAft>
              <a:spcPct val="35000"/>
            </a:spcAft>
            <a:buNone/>
          </a:pPr>
          <a:r>
            <a:rPr lang="en-GB" sz="1600" b="1" kern="1200" dirty="0"/>
            <a:t>  </a:t>
          </a:r>
          <a:r>
            <a:rPr lang="en-GB" sz="1600" b="1" kern="1200" dirty="0">
              <a:solidFill>
                <a:srgbClr val="FF0000"/>
              </a:solidFill>
            </a:rPr>
            <a:t>Advice teams</a:t>
          </a:r>
          <a:r>
            <a:rPr lang="en-GB" sz="1600" b="1" kern="1200" dirty="0"/>
            <a:t>                           Created to provide information to management, sometimes given authority to implement solutions problems identified</a:t>
          </a:r>
        </a:p>
        <a:p>
          <a:pPr marL="0" lvl="0" indent="0" algn="l" defTabSz="711200">
            <a:lnSpc>
              <a:spcPct val="90000"/>
            </a:lnSpc>
            <a:spcBef>
              <a:spcPct val="0"/>
            </a:spcBef>
            <a:spcAft>
              <a:spcPct val="35000"/>
            </a:spcAft>
            <a:buNone/>
          </a:pPr>
          <a:r>
            <a:rPr lang="en-GB" sz="1600" b="1" kern="1200" dirty="0"/>
            <a:t>No financial rewards</a:t>
          </a:r>
        </a:p>
        <a:p>
          <a:pPr marL="0" lvl="0" indent="0" algn="l" defTabSz="711200">
            <a:lnSpc>
              <a:spcPct val="90000"/>
            </a:lnSpc>
            <a:spcBef>
              <a:spcPct val="0"/>
            </a:spcBef>
            <a:spcAft>
              <a:spcPct val="35000"/>
            </a:spcAft>
            <a:buNone/>
          </a:pPr>
          <a:r>
            <a:rPr lang="en-GB" sz="1600" b="1" kern="1200" dirty="0"/>
            <a:t>Members receiving training problem solving</a:t>
          </a:r>
        </a:p>
        <a:p>
          <a:pPr marL="0" lvl="0" indent="0" algn="l" defTabSz="711200">
            <a:lnSpc>
              <a:spcPct val="90000"/>
            </a:lnSpc>
            <a:spcBef>
              <a:spcPct val="0"/>
            </a:spcBef>
            <a:spcAft>
              <a:spcPct val="35000"/>
            </a:spcAft>
            <a:buNone/>
          </a:pPr>
          <a:r>
            <a:rPr lang="en-GB" sz="1600" b="1" kern="1200" dirty="0"/>
            <a:t>Regular meetings</a:t>
          </a:r>
        </a:p>
      </dsp:txBody>
      <dsp:txXfrm>
        <a:off x="62933" y="62995"/>
        <a:ext cx="8371078" cy="1163327"/>
      </dsp:txXfrm>
    </dsp:sp>
    <dsp:sp modelId="{922F79D0-285F-42A1-A5CA-7C016F56447A}">
      <dsp:nvSpPr>
        <dsp:cNvPr id="0" name=""/>
        <dsp:cNvSpPr/>
      </dsp:nvSpPr>
      <dsp:spPr>
        <a:xfrm>
          <a:off x="0" y="1298481"/>
          <a:ext cx="8496944" cy="1289193"/>
        </a:xfrm>
        <a:prstGeom prst="roundRect">
          <a:avLst/>
        </a:prstGeom>
        <a:solidFill>
          <a:schemeClr val="lt1">
            <a:hueOff val="0"/>
            <a:satOff val="0"/>
            <a:lumOff val="0"/>
            <a:alphaOff val="0"/>
          </a:schemeClr>
        </a:solidFill>
        <a:ln w="12700" cap="flat" cmpd="sng" algn="ctr">
          <a:solidFill>
            <a:schemeClr val="accent2">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b="1" kern="1200">
              <a:solidFill>
                <a:srgbClr val="FF0000"/>
              </a:solidFill>
            </a:rPr>
            <a:t>Action Teams </a:t>
          </a:r>
          <a:r>
            <a:rPr lang="en-GB" sz="1600" b="1" kern="1200"/>
            <a:t>– specialised skills to contribute to achieving team objectives</a:t>
          </a:r>
          <a:endParaRPr lang="en-GB" sz="1600" b="1" kern="1200" dirty="0"/>
        </a:p>
      </dsp:txBody>
      <dsp:txXfrm>
        <a:off x="62933" y="1361414"/>
        <a:ext cx="8371078" cy="1163327"/>
      </dsp:txXfrm>
    </dsp:sp>
    <dsp:sp modelId="{B006D1CA-03D1-465A-8FC7-4D18C5962CFC}">
      <dsp:nvSpPr>
        <dsp:cNvPr id="0" name=""/>
        <dsp:cNvSpPr/>
      </dsp:nvSpPr>
      <dsp:spPr>
        <a:xfrm>
          <a:off x="0" y="2596900"/>
          <a:ext cx="8496944" cy="1289193"/>
        </a:xfrm>
        <a:prstGeom prst="roundRect">
          <a:avLst/>
        </a:prstGeom>
        <a:solidFill>
          <a:schemeClr val="lt1">
            <a:hueOff val="0"/>
            <a:satOff val="0"/>
            <a:lumOff val="0"/>
            <a:alphaOff val="0"/>
          </a:schemeClr>
        </a:solidFill>
        <a:ln w="12700" cap="flat" cmpd="sng" algn="ctr">
          <a:solidFill>
            <a:schemeClr val="accent2">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b="1" kern="1200">
              <a:solidFill>
                <a:srgbClr val="FF0000"/>
              </a:solidFill>
            </a:rPr>
            <a:t>Project team </a:t>
          </a:r>
          <a:r>
            <a:rPr lang="en-GB" sz="1600" b="1" kern="1200"/>
            <a:t>– brought together for a period of time looking at specific task commissioned by management – can be cross functional team across the organisation, increased productivity, improved coordination, reduced process times</a:t>
          </a:r>
          <a:endParaRPr lang="en-GB" sz="1600" b="1" kern="1200" dirty="0"/>
        </a:p>
      </dsp:txBody>
      <dsp:txXfrm>
        <a:off x="62933" y="2659833"/>
        <a:ext cx="8371078" cy="1163327"/>
      </dsp:txXfrm>
    </dsp:sp>
    <dsp:sp modelId="{6B60AE86-0E9F-4316-92F9-852FEBC08E08}">
      <dsp:nvSpPr>
        <dsp:cNvPr id="0" name=""/>
        <dsp:cNvSpPr/>
      </dsp:nvSpPr>
      <dsp:spPr>
        <a:xfrm>
          <a:off x="0" y="3895319"/>
          <a:ext cx="8496944" cy="1289193"/>
        </a:xfrm>
        <a:prstGeom prst="roundRect">
          <a:avLst/>
        </a:prstGeom>
        <a:solidFill>
          <a:schemeClr val="lt1">
            <a:hueOff val="0"/>
            <a:satOff val="0"/>
            <a:lumOff val="0"/>
            <a:alphaOff val="0"/>
          </a:schemeClr>
        </a:solidFill>
        <a:ln w="12700" cap="flat" cmpd="sng" algn="ctr">
          <a:solidFill>
            <a:schemeClr val="accent2">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b="1" kern="1200">
              <a:solidFill>
                <a:srgbClr val="FF0000"/>
              </a:solidFill>
            </a:rPr>
            <a:t>Production team - </a:t>
          </a:r>
          <a:r>
            <a:rPr lang="en-GB" sz="1600" b="1" kern="1200"/>
            <a:t>- individuals performing on day to day operations (assembling) ,  high performance, collective working, assigned specific tasks</a:t>
          </a:r>
          <a:endParaRPr lang="en-GB" sz="1600" b="1" kern="1200" dirty="0"/>
        </a:p>
      </dsp:txBody>
      <dsp:txXfrm>
        <a:off x="62933" y="3958252"/>
        <a:ext cx="8371078" cy="1163327"/>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F54C4B5-FC39-48FC-8BB9-51A528D213E4}">
      <dsp:nvSpPr>
        <dsp:cNvPr id="0" name=""/>
        <dsp:cNvSpPr/>
      </dsp:nvSpPr>
      <dsp:spPr>
        <a:xfrm>
          <a:off x="3773" y="345"/>
          <a:ext cx="8058540" cy="1162025"/>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b="1" kern="1200" dirty="0">
              <a:solidFill>
                <a:schemeClr val="tx1"/>
              </a:solidFill>
            </a:rPr>
            <a:t>Organisational context – </a:t>
          </a:r>
        </a:p>
        <a:p>
          <a:pPr marL="0" lvl="0" indent="0" algn="ctr" defTabSz="844550">
            <a:lnSpc>
              <a:spcPct val="90000"/>
            </a:lnSpc>
            <a:spcBef>
              <a:spcPct val="0"/>
            </a:spcBef>
            <a:spcAft>
              <a:spcPct val="35000"/>
            </a:spcAft>
            <a:buNone/>
          </a:pPr>
          <a:r>
            <a:rPr lang="en-GB" sz="1900" b="1" kern="1200" dirty="0">
              <a:solidFill>
                <a:schemeClr val="tx1"/>
              </a:solidFill>
            </a:rPr>
            <a:t>Culture/ task/ mission clarity/performance feedback/ reward/ recognition/ training/ physical environment</a:t>
          </a:r>
        </a:p>
      </dsp:txBody>
      <dsp:txXfrm>
        <a:off x="37808" y="34380"/>
        <a:ext cx="7990470" cy="1093955"/>
      </dsp:txXfrm>
    </dsp:sp>
    <dsp:sp modelId="{4F3AF0BA-D79A-4BB2-9DDA-73B0F03A62B5}">
      <dsp:nvSpPr>
        <dsp:cNvPr id="0" name=""/>
        <dsp:cNvSpPr/>
      </dsp:nvSpPr>
      <dsp:spPr>
        <a:xfrm>
          <a:off x="3773" y="1301762"/>
          <a:ext cx="8058540" cy="1162025"/>
        </a:xfrm>
        <a:prstGeom prst="roundRect">
          <a:avLst>
            <a:gd name="adj" fmla="val 10000"/>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b="1" kern="1200" dirty="0">
              <a:solidFill>
                <a:schemeClr val="tx1"/>
              </a:solidFill>
            </a:rPr>
            <a:t>Boundaries- External &amp; Internal</a:t>
          </a:r>
        </a:p>
      </dsp:txBody>
      <dsp:txXfrm>
        <a:off x="37808" y="1335797"/>
        <a:ext cx="7990470" cy="1093955"/>
      </dsp:txXfrm>
    </dsp:sp>
    <dsp:sp modelId="{FC7B1DAA-1337-48E8-A3E4-D8C30A23F48C}">
      <dsp:nvSpPr>
        <dsp:cNvPr id="0" name=""/>
        <dsp:cNvSpPr/>
      </dsp:nvSpPr>
      <dsp:spPr>
        <a:xfrm>
          <a:off x="3773" y="2603179"/>
          <a:ext cx="3946396" cy="1162025"/>
        </a:xfrm>
        <a:prstGeom prst="roundRect">
          <a:avLst>
            <a:gd name="adj" fmla="val 10000"/>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b="1" kern="1200" dirty="0">
              <a:solidFill>
                <a:schemeClr val="tx1"/>
              </a:solidFill>
            </a:rPr>
            <a:t>Team development – interpersonal/ Norms/ Cohesion/ Roles</a:t>
          </a:r>
        </a:p>
      </dsp:txBody>
      <dsp:txXfrm>
        <a:off x="37808" y="2637214"/>
        <a:ext cx="3878326" cy="1093955"/>
      </dsp:txXfrm>
    </dsp:sp>
    <dsp:sp modelId="{760ED7DA-9F18-4A87-AA8B-0F0B78F8BAFC}">
      <dsp:nvSpPr>
        <dsp:cNvPr id="0" name=""/>
        <dsp:cNvSpPr/>
      </dsp:nvSpPr>
      <dsp:spPr>
        <a:xfrm>
          <a:off x="4115917" y="2603179"/>
          <a:ext cx="3946396" cy="1162025"/>
        </a:xfrm>
        <a:prstGeom prst="roundRect">
          <a:avLst>
            <a:gd name="adj" fmla="val 10000"/>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b="1" kern="1200" dirty="0">
              <a:solidFill>
                <a:schemeClr val="tx1"/>
              </a:solidFill>
            </a:rPr>
            <a:t>Team effectiveness – performance and visibility</a:t>
          </a:r>
        </a:p>
      </dsp:txBody>
      <dsp:txXfrm>
        <a:off x="4149952" y="2637214"/>
        <a:ext cx="3878326" cy="1093955"/>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1034760-9B73-45B9-99DA-0FAE53E4D7E5}">
      <dsp:nvSpPr>
        <dsp:cNvPr id="0" name=""/>
        <dsp:cNvSpPr/>
      </dsp:nvSpPr>
      <dsp:spPr>
        <a:xfrm>
          <a:off x="280385" y="951648"/>
          <a:ext cx="862101" cy="862101"/>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77BDAA2-1C92-4B1B-86DD-45D81885C77A}">
      <dsp:nvSpPr>
        <dsp:cNvPr id="0" name=""/>
        <dsp:cNvSpPr/>
      </dsp:nvSpPr>
      <dsp:spPr>
        <a:xfrm>
          <a:off x="464111" y="1135374"/>
          <a:ext cx="494648" cy="494648"/>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4185D4A2-C7D5-41DF-B88E-F0F2C3CE630E}">
      <dsp:nvSpPr>
        <dsp:cNvPr id="0" name=""/>
        <dsp:cNvSpPr/>
      </dsp:nvSpPr>
      <dsp:spPr>
        <a:xfrm>
          <a:off x="4795" y="2082273"/>
          <a:ext cx="1413281" cy="56531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89000">
            <a:lnSpc>
              <a:spcPct val="90000"/>
            </a:lnSpc>
            <a:spcBef>
              <a:spcPct val="0"/>
            </a:spcBef>
            <a:spcAft>
              <a:spcPct val="35000"/>
            </a:spcAft>
            <a:buNone/>
            <a:defRPr cap="all"/>
          </a:pPr>
          <a:r>
            <a:rPr lang="en-GB" sz="2000" kern="1200"/>
            <a:t>Forming</a:t>
          </a:r>
          <a:endParaRPr lang="en-US" sz="2000" kern="1200"/>
        </a:p>
      </dsp:txBody>
      <dsp:txXfrm>
        <a:off x="4795" y="2082273"/>
        <a:ext cx="1413281" cy="565312"/>
      </dsp:txXfrm>
    </dsp:sp>
    <dsp:sp modelId="{ABAAB117-81D3-4AA1-9ABD-D74B1E05ECB7}">
      <dsp:nvSpPr>
        <dsp:cNvPr id="0" name=""/>
        <dsp:cNvSpPr/>
      </dsp:nvSpPr>
      <dsp:spPr>
        <a:xfrm>
          <a:off x="1940990" y="951648"/>
          <a:ext cx="862101" cy="862101"/>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2E41A0A-1334-465A-A46A-CC1903CD9C98}">
      <dsp:nvSpPr>
        <dsp:cNvPr id="0" name=""/>
        <dsp:cNvSpPr/>
      </dsp:nvSpPr>
      <dsp:spPr>
        <a:xfrm>
          <a:off x="2124717" y="1135374"/>
          <a:ext cx="494648" cy="494648"/>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FD05893A-884B-4957-9BD9-9C7D87D7F268}">
      <dsp:nvSpPr>
        <dsp:cNvPr id="0" name=""/>
        <dsp:cNvSpPr/>
      </dsp:nvSpPr>
      <dsp:spPr>
        <a:xfrm>
          <a:off x="1665400" y="2082273"/>
          <a:ext cx="1413281" cy="56531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89000">
            <a:lnSpc>
              <a:spcPct val="90000"/>
            </a:lnSpc>
            <a:spcBef>
              <a:spcPct val="0"/>
            </a:spcBef>
            <a:spcAft>
              <a:spcPct val="35000"/>
            </a:spcAft>
            <a:buNone/>
            <a:defRPr cap="all"/>
          </a:pPr>
          <a:r>
            <a:rPr lang="en-GB" sz="2000" kern="1200"/>
            <a:t>Storming</a:t>
          </a:r>
          <a:endParaRPr lang="en-US" sz="2000" kern="1200"/>
        </a:p>
      </dsp:txBody>
      <dsp:txXfrm>
        <a:off x="1665400" y="2082273"/>
        <a:ext cx="1413281" cy="565312"/>
      </dsp:txXfrm>
    </dsp:sp>
    <dsp:sp modelId="{BD87D5A8-E2A6-4037-8447-94BE8197F60D}">
      <dsp:nvSpPr>
        <dsp:cNvPr id="0" name=""/>
        <dsp:cNvSpPr/>
      </dsp:nvSpPr>
      <dsp:spPr>
        <a:xfrm>
          <a:off x="3601596" y="951648"/>
          <a:ext cx="862101" cy="862101"/>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CF8BCF5-D06B-47CC-8E54-7BB8FEE8E845}">
      <dsp:nvSpPr>
        <dsp:cNvPr id="0" name=""/>
        <dsp:cNvSpPr/>
      </dsp:nvSpPr>
      <dsp:spPr>
        <a:xfrm>
          <a:off x="3785322" y="1135374"/>
          <a:ext cx="494648" cy="494648"/>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4FB010DD-F151-4E57-B534-17076E044EC1}">
      <dsp:nvSpPr>
        <dsp:cNvPr id="0" name=""/>
        <dsp:cNvSpPr/>
      </dsp:nvSpPr>
      <dsp:spPr>
        <a:xfrm>
          <a:off x="3326006" y="2082273"/>
          <a:ext cx="1413281" cy="56531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89000">
            <a:lnSpc>
              <a:spcPct val="90000"/>
            </a:lnSpc>
            <a:spcBef>
              <a:spcPct val="0"/>
            </a:spcBef>
            <a:spcAft>
              <a:spcPct val="35000"/>
            </a:spcAft>
            <a:buNone/>
            <a:defRPr cap="all"/>
          </a:pPr>
          <a:r>
            <a:rPr lang="en-GB" sz="2000" kern="1200"/>
            <a:t>Performing</a:t>
          </a:r>
          <a:endParaRPr lang="en-US" sz="2000" kern="1200"/>
        </a:p>
      </dsp:txBody>
      <dsp:txXfrm>
        <a:off x="3326006" y="2082273"/>
        <a:ext cx="1413281" cy="565312"/>
      </dsp:txXfrm>
    </dsp:sp>
    <dsp:sp modelId="{97D82D75-F98C-45D4-8B1B-55DD3A631765}">
      <dsp:nvSpPr>
        <dsp:cNvPr id="0" name=""/>
        <dsp:cNvSpPr/>
      </dsp:nvSpPr>
      <dsp:spPr>
        <a:xfrm>
          <a:off x="5262201" y="951648"/>
          <a:ext cx="862101" cy="862101"/>
        </a:xfrm>
        <a:prstGeom prst="ellipse">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4274E28-BC12-4DFC-AF62-0C1CD3F1F706}">
      <dsp:nvSpPr>
        <dsp:cNvPr id="0" name=""/>
        <dsp:cNvSpPr/>
      </dsp:nvSpPr>
      <dsp:spPr>
        <a:xfrm>
          <a:off x="5445928" y="1135374"/>
          <a:ext cx="494648" cy="494648"/>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FEBF2FCF-697D-4A64-8D65-26D01CBFE072}">
      <dsp:nvSpPr>
        <dsp:cNvPr id="0" name=""/>
        <dsp:cNvSpPr/>
      </dsp:nvSpPr>
      <dsp:spPr>
        <a:xfrm>
          <a:off x="4986611" y="2082273"/>
          <a:ext cx="1413281" cy="56531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89000">
            <a:lnSpc>
              <a:spcPct val="90000"/>
            </a:lnSpc>
            <a:spcBef>
              <a:spcPct val="0"/>
            </a:spcBef>
            <a:spcAft>
              <a:spcPct val="35000"/>
            </a:spcAft>
            <a:buNone/>
            <a:defRPr cap="all"/>
          </a:pPr>
          <a:r>
            <a:rPr lang="en-GB" sz="2000" kern="1200"/>
            <a:t>Norming </a:t>
          </a:r>
          <a:endParaRPr lang="en-US" sz="2000" kern="1200"/>
        </a:p>
      </dsp:txBody>
      <dsp:txXfrm>
        <a:off x="4986611" y="2082273"/>
        <a:ext cx="1413281" cy="565312"/>
      </dsp:txXfrm>
    </dsp:sp>
    <dsp:sp modelId="{325A53E7-B8BC-4785-8841-94572E3C5285}">
      <dsp:nvSpPr>
        <dsp:cNvPr id="0" name=""/>
        <dsp:cNvSpPr/>
      </dsp:nvSpPr>
      <dsp:spPr>
        <a:xfrm>
          <a:off x="6922807" y="951648"/>
          <a:ext cx="862101" cy="862101"/>
        </a:xfrm>
        <a:prstGeom prst="ellipse">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6DA71AB-D65E-4D60-BC07-20E2D8DBE4A3}">
      <dsp:nvSpPr>
        <dsp:cNvPr id="0" name=""/>
        <dsp:cNvSpPr/>
      </dsp:nvSpPr>
      <dsp:spPr>
        <a:xfrm>
          <a:off x="7106533" y="1135374"/>
          <a:ext cx="494648" cy="494648"/>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7660A12F-4DF1-4B1F-AA66-0D58142F2C6E}">
      <dsp:nvSpPr>
        <dsp:cNvPr id="0" name=""/>
        <dsp:cNvSpPr/>
      </dsp:nvSpPr>
      <dsp:spPr>
        <a:xfrm>
          <a:off x="6647217" y="2082273"/>
          <a:ext cx="1413281" cy="56531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89000">
            <a:lnSpc>
              <a:spcPct val="90000"/>
            </a:lnSpc>
            <a:spcBef>
              <a:spcPct val="0"/>
            </a:spcBef>
            <a:spcAft>
              <a:spcPct val="35000"/>
            </a:spcAft>
            <a:buNone/>
            <a:defRPr cap="all"/>
          </a:pPr>
          <a:r>
            <a:rPr lang="en-GB" sz="2000" kern="1200"/>
            <a:t>Adjourning</a:t>
          </a:r>
          <a:endParaRPr lang="en-US" sz="2000" kern="1200"/>
        </a:p>
      </dsp:txBody>
      <dsp:txXfrm>
        <a:off x="6647217" y="2082273"/>
        <a:ext cx="1413281" cy="565312"/>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DB821D2-5621-46F3-8683-2FDA04D9847D}">
      <dsp:nvSpPr>
        <dsp:cNvPr id="0" name=""/>
        <dsp:cNvSpPr/>
      </dsp:nvSpPr>
      <dsp:spPr>
        <a:xfrm>
          <a:off x="1603057" y="1405"/>
          <a:ext cx="6412228" cy="728271"/>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24415" tIns="184981" rIns="124415" bIns="184981" numCol="1" spcCol="1270" anchor="ctr" anchorCtr="0">
          <a:noAutofit/>
        </a:bodyPr>
        <a:lstStyle/>
        <a:p>
          <a:pPr marL="0" lvl="0" indent="0" algn="l" defTabSz="666750">
            <a:lnSpc>
              <a:spcPct val="90000"/>
            </a:lnSpc>
            <a:spcBef>
              <a:spcPct val="0"/>
            </a:spcBef>
            <a:spcAft>
              <a:spcPct val="35000"/>
            </a:spcAft>
            <a:buNone/>
          </a:pPr>
          <a:r>
            <a:rPr lang="en-US" sz="1500" kern="1200"/>
            <a:t>Directing (D1): High on directing behaviours, low on supporting behaviours.</a:t>
          </a:r>
        </a:p>
      </dsp:txBody>
      <dsp:txXfrm>
        <a:off x="1603057" y="1405"/>
        <a:ext cx="6412228" cy="728271"/>
      </dsp:txXfrm>
    </dsp:sp>
    <dsp:sp modelId="{6E369729-A4E9-4825-BBC7-0E26C79E5FAD}">
      <dsp:nvSpPr>
        <dsp:cNvPr id="0" name=""/>
        <dsp:cNvSpPr/>
      </dsp:nvSpPr>
      <dsp:spPr>
        <a:xfrm>
          <a:off x="0" y="1405"/>
          <a:ext cx="1603057" cy="728271"/>
        </a:xfrm>
        <a:prstGeom prst="rect">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4828" tIns="71937" rIns="84828" bIns="71937" numCol="1" spcCol="1270" anchor="ctr" anchorCtr="0">
          <a:noAutofit/>
        </a:bodyPr>
        <a:lstStyle/>
        <a:p>
          <a:pPr marL="0" lvl="0" indent="0" algn="ctr" defTabSz="844550">
            <a:lnSpc>
              <a:spcPct val="90000"/>
            </a:lnSpc>
            <a:spcBef>
              <a:spcPct val="0"/>
            </a:spcBef>
            <a:spcAft>
              <a:spcPct val="35000"/>
            </a:spcAft>
            <a:buNone/>
          </a:pPr>
          <a:r>
            <a:rPr lang="en-US" sz="1900" kern="1200"/>
            <a:t>Directing</a:t>
          </a:r>
        </a:p>
      </dsp:txBody>
      <dsp:txXfrm>
        <a:off x="0" y="1405"/>
        <a:ext cx="1603057" cy="728271"/>
      </dsp:txXfrm>
    </dsp:sp>
    <dsp:sp modelId="{0BC269B2-B867-4861-890F-7EC858087D34}">
      <dsp:nvSpPr>
        <dsp:cNvPr id="0" name=""/>
        <dsp:cNvSpPr/>
      </dsp:nvSpPr>
      <dsp:spPr>
        <a:xfrm>
          <a:off x="1603057" y="773374"/>
          <a:ext cx="6412228" cy="728271"/>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24415" tIns="184981" rIns="124415" bIns="184981" numCol="1" spcCol="1270" anchor="ctr" anchorCtr="0">
          <a:noAutofit/>
        </a:bodyPr>
        <a:lstStyle/>
        <a:p>
          <a:pPr marL="0" lvl="0" indent="0" algn="l" defTabSz="666750">
            <a:lnSpc>
              <a:spcPct val="90000"/>
            </a:lnSpc>
            <a:spcBef>
              <a:spcPct val="0"/>
            </a:spcBef>
            <a:spcAft>
              <a:spcPct val="35000"/>
            </a:spcAft>
            <a:buNone/>
          </a:pPr>
          <a:r>
            <a:rPr lang="en-US" sz="1500" kern="1200"/>
            <a:t>Coaching (D2): High on both directing and supporting behaviours.</a:t>
          </a:r>
        </a:p>
      </dsp:txBody>
      <dsp:txXfrm>
        <a:off x="1603057" y="773374"/>
        <a:ext cx="6412228" cy="728271"/>
      </dsp:txXfrm>
    </dsp:sp>
    <dsp:sp modelId="{757AA01E-4591-4C4F-90C5-6E6415C927BA}">
      <dsp:nvSpPr>
        <dsp:cNvPr id="0" name=""/>
        <dsp:cNvSpPr/>
      </dsp:nvSpPr>
      <dsp:spPr>
        <a:xfrm>
          <a:off x="0" y="773374"/>
          <a:ext cx="1603057" cy="728271"/>
        </a:xfrm>
        <a:prstGeom prst="rect">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4828" tIns="71937" rIns="84828" bIns="71937" numCol="1" spcCol="1270" anchor="ctr" anchorCtr="0">
          <a:noAutofit/>
        </a:bodyPr>
        <a:lstStyle/>
        <a:p>
          <a:pPr marL="0" lvl="0" indent="0" algn="ctr" defTabSz="844550">
            <a:lnSpc>
              <a:spcPct val="90000"/>
            </a:lnSpc>
            <a:spcBef>
              <a:spcPct val="0"/>
            </a:spcBef>
            <a:spcAft>
              <a:spcPct val="35000"/>
            </a:spcAft>
            <a:buNone/>
          </a:pPr>
          <a:r>
            <a:rPr lang="en-US" sz="1900" kern="1200"/>
            <a:t>Coaching</a:t>
          </a:r>
        </a:p>
      </dsp:txBody>
      <dsp:txXfrm>
        <a:off x="0" y="773374"/>
        <a:ext cx="1603057" cy="728271"/>
      </dsp:txXfrm>
    </dsp:sp>
    <dsp:sp modelId="{78A6A6D9-14FA-41F3-8AB6-40C3AC530112}">
      <dsp:nvSpPr>
        <dsp:cNvPr id="0" name=""/>
        <dsp:cNvSpPr/>
      </dsp:nvSpPr>
      <dsp:spPr>
        <a:xfrm>
          <a:off x="1603057" y="1545342"/>
          <a:ext cx="6412228" cy="728271"/>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24415" tIns="184981" rIns="124415" bIns="184981" numCol="1" spcCol="1270" anchor="ctr" anchorCtr="0">
          <a:noAutofit/>
        </a:bodyPr>
        <a:lstStyle/>
        <a:p>
          <a:pPr marL="0" lvl="0" indent="0" algn="l" defTabSz="666750">
            <a:lnSpc>
              <a:spcPct val="90000"/>
            </a:lnSpc>
            <a:spcBef>
              <a:spcPct val="0"/>
            </a:spcBef>
            <a:spcAft>
              <a:spcPct val="35000"/>
            </a:spcAft>
            <a:buNone/>
          </a:pPr>
          <a:r>
            <a:rPr lang="en-US" sz="1500" kern="1200"/>
            <a:t>Supporting (D3): Low on directing behaviour and high on supporting behaviours.</a:t>
          </a:r>
        </a:p>
      </dsp:txBody>
      <dsp:txXfrm>
        <a:off x="1603057" y="1545342"/>
        <a:ext cx="6412228" cy="728271"/>
      </dsp:txXfrm>
    </dsp:sp>
    <dsp:sp modelId="{D03C33EC-87E6-4F73-A12F-0C33747E0137}">
      <dsp:nvSpPr>
        <dsp:cNvPr id="0" name=""/>
        <dsp:cNvSpPr/>
      </dsp:nvSpPr>
      <dsp:spPr>
        <a:xfrm>
          <a:off x="0" y="1545342"/>
          <a:ext cx="1603057" cy="728271"/>
        </a:xfrm>
        <a:prstGeom prst="rect">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4828" tIns="71937" rIns="84828" bIns="71937" numCol="1" spcCol="1270" anchor="ctr" anchorCtr="0">
          <a:noAutofit/>
        </a:bodyPr>
        <a:lstStyle/>
        <a:p>
          <a:pPr marL="0" lvl="0" indent="0" algn="ctr" defTabSz="844550">
            <a:lnSpc>
              <a:spcPct val="90000"/>
            </a:lnSpc>
            <a:spcBef>
              <a:spcPct val="0"/>
            </a:spcBef>
            <a:spcAft>
              <a:spcPct val="35000"/>
            </a:spcAft>
            <a:buNone/>
          </a:pPr>
          <a:r>
            <a:rPr lang="en-US" sz="1900" kern="1200"/>
            <a:t>Supporting</a:t>
          </a:r>
        </a:p>
      </dsp:txBody>
      <dsp:txXfrm>
        <a:off x="0" y="1545342"/>
        <a:ext cx="1603057" cy="728271"/>
      </dsp:txXfrm>
    </dsp:sp>
    <dsp:sp modelId="{AF85955F-B6D0-47FE-B653-41DDD0EAEEC3}">
      <dsp:nvSpPr>
        <dsp:cNvPr id="0" name=""/>
        <dsp:cNvSpPr/>
      </dsp:nvSpPr>
      <dsp:spPr>
        <a:xfrm>
          <a:off x="1603057" y="2317310"/>
          <a:ext cx="6412228" cy="728271"/>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24415" tIns="184981" rIns="124415" bIns="184981" numCol="1" spcCol="1270" anchor="ctr" anchorCtr="0">
          <a:noAutofit/>
        </a:bodyPr>
        <a:lstStyle/>
        <a:p>
          <a:pPr marL="0" lvl="0" indent="0" algn="l" defTabSz="666750">
            <a:lnSpc>
              <a:spcPct val="90000"/>
            </a:lnSpc>
            <a:spcBef>
              <a:spcPct val="0"/>
            </a:spcBef>
            <a:spcAft>
              <a:spcPct val="35000"/>
            </a:spcAft>
            <a:buNone/>
          </a:pPr>
          <a:r>
            <a:rPr lang="en-US" sz="1500" kern="1200"/>
            <a:t>Delegating (D4): Low on both directing and supporting behaviours.</a:t>
          </a:r>
        </a:p>
      </dsp:txBody>
      <dsp:txXfrm>
        <a:off x="1603057" y="2317310"/>
        <a:ext cx="6412228" cy="728271"/>
      </dsp:txXfrm>
    </dsp:sp>
    <dsp:sp modelId="{5C0B023C-11A1-487E-9DDB-DE421F6704F2}">
      <dsp:nvSpPr>
        <dsp:cNvPr id="0" name=""/>
        <dsp:cNvSpPr/>
      </dsp:nvSpPr>
      <dsp:spPr>
        <a:xfrm>
          <a:off x="0" y="2317310"/>
          <a:ext cx="1603057" cy="728271"/>
        </a:xfrm>
        <a:prstGeom prst="rect">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4828" tIns="71937" rIns="84828" bIns="71937" numCol="1" spcCol="1270" anchor="ctr" anchorCtr="0">
          <a:noAutofit/>
        </a:bodyPr>
        <a:lstStyle/>
        <a:p>
          <a:pPr marL="0" lvl="0" indent="0" algn="ctr" defTabSz="844550">
            <a:lnSpc>
              <a:spcPct val="90000"/>
            </a:lnSpc>
            <a:spcBef>
              <a:spcPct val="0"/>
            </a:spcBef>
            <a:spcAft>
              <a:spcPct val="35000"/>
            </a:spcAft>
            <a:buNone/>
          </a:pPr>
          <a:r>
            <a:rPr lang="en-US" sz="1900" kern="1200"/>
            <a:t>Delegating</a:t>
          </a:r>
        </a:p>
      </dsp:txBody>
      <dsp:txXfrm>
        <a:off x="0" y="2317310"/>
        <a:ext cx="1603057" cy="728271"/>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66E7504-335B-418F-85B8-6E4CAA6ADA38}">
      <dsp:nvSpPr>
        <dsp:cNvPr id="0" name=""/>
        <dsp:cNvSpPr/>
      </dsp:nvSpPr>
      <dsp:spPr>
        <a:xfrm>
          <a:off x="0" y="892571"/>
          <a:ext cx="4691043" cy="164782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C82933A-2B78-4079-9DA8-99A70898D579}">
      <dsp:nvSpPr>
        <dsp:cNvPr id="0" name=""/>
        <dsp:cNvSpPr/>
      </dsp:nvSpPr>
      <dsp:spPr>
        <a:xfrm>
          <a:off x="498467" y="1263332"/>
          <a:ext cx="906303" cy="906303"/>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BEAE221D-4C43-419A-BCE5-B92466411D4C}">
      <dsp:nvSpPr>
        <dsp:cNvPr id="0" name=""/>
        <dsp:cNvSpPr/>
      </dsp:nvSpPr>
      <dsp:spPr>
        <a:xfrm>
          <a:off x="1903237" y="892571"/>
          <a:ext cx="2787805" cy="164782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4395" tIns="174395" rIns="174395" bIns="174395" numCol="1" spcCol="1270" anchor="ctr" anchorCtr="0">
          <a:noAutofit/>
        </a:bodyPr>
        <a:lstStyle/>
        <a:p>
          <a:pPr marL="0" lvl="0" indent="0" algn="l" defTabSz="1111250">
            <a:lnSpc>
              <a:spcPct val="90000"/>
            </a:lnSpc>
            <a:spcBef>
              <a:spcPct val="0"/>
            </a:spcBef>
            <a:spcAft>
              <a:spcPct val="35000"/>
            </a:spcAft>
            <a:buNone/>
          </a:pPr>
          <a:r>
            <a:rPr lang="en-GB" sz="2500" kern="1200"/>
            <a:t>Tuckman’s Team development Theory</a:t>
          </a:r>
          <a:endParaRPr lang="en-US" sz="2500" kern="1200"/>
        </a:p>
      </dsp:txBody>
      <dsp:txXfrm>
        <a:off x="1903237" y="892571"/>
        <a:ext cx="2787805" cy="1647825"/>
      </dsp:txXfrm>
    </dsp:sp>
    <dsp:sp modelId="{44BA5B0E-483A-451B-854B-252FE808243F}">
      <dsp:nvSpPr>
        <dsp:cNvPr id="0" name=""/>
        <dsp:cNvSpPr/>
      </dsp:nvSpPr>
      <dsp:spPr>
        <a:xfrm>
          <a:off x="0" y="2952353"/>
          <a:ext cx="4691043" cy="164782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A257038-159B-4BB8-93D6-34CCBF80D61D}">
      <dsp:nvSpPr>
        <dsp:cNvPr id="0" name=""/>
        <dsp:cNvSpPr/>
      </dsp:nvSpPr>
      <dsp:spPr>
        <a:xfrm>
          <a:off x="498467" y="3323113"/>
          <a:ext cx="906303" cy="906303"/>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AD566326-7B4E-4064-96B3-AE294B4929E1}">
      <dsp:nvSpPr>
        <dsp:cNvPr id="0" name=""/>
        <dsp:cNvSpPr/>
      </dsp:nvSpPr>
      <dsp:spPr>
        <a:xfrm>
          <a:off x="1903237" y="2952353"/>
          <a:ext cx="2787805" cy="164782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4395" tIns="174395" rIns="174395" bIns="174395" numCol="1" spcCol="1270" anchor="ctr" anchorCtr="0">
          <a:noAutofit/>
        </a:bodyPr>
        <a:lstStyle/>
        <a:p>
          <a:pPr marL="0" lvl="0" indent="0" algn="l" defTabSz="1111250">
            <a:lnSpc>
              <a:spcPct val="90000"/>
            </a:lnSpc>
            <a:spcBef>
              <a:spcPct val="0"/>
            </a:spcBef>
            <a:spcAft>
              <a:spcPct val="35000"/>
            </a:spcAft>
            <a:buNone/>
          </a:pPr>
          <a:r>
            <a:rPr lang="en-GB" sz="2500" b="1" i="1" kern="1200"/>
            <a:t>Situational leadership</a:t>
          </a:r>
          <a:endParaRPr lang="en-US" sz="2500" kern="1200"/>
        </a:p>
      </dsp:txBody>
      <dsp:txXfrm>
        <a:off x="1903237" y="2952353"/>
        <a:ext cx="2787805" cy="1647825"/>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hierarchy4">
  <dgm:title val=""/>
  <dgm:desc val=""/>
  <dgm:catLst>
    <dgm:cat type="hierarchy" pri="4000"/>
    <dgm:cat type="list" pri="24000"/>
    <dgm:cat type="relationship" pri="10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Name0">
    <dgm:varLst>
      <dgm:chPref val="1"/>
      <dgm:dir/>
      <dgm:animOne val="branch"/>
      <dgm:animLvl val="lvl"/>
      <dgm:resizeHandles/>
    </dgm:varLst>
    <dgm:choose name="Name1">
      <dgm:if name="Name2" func="var" arg="dir" op="equ" val="norm">
        <dgm:alg type="lin">
          <dgm:param type="linDir" val="fromL"/>
          <dgm:param type="nodeVertAlign" val="t"/>
        </dgm:alg>
      </dgm:if>
      <dgm:else name="Name3">
        <dgm:alg type="lin">
          <dgm:param type="linDir" val="fromR"/>
          <dgm:param type="nodeVertAlign" val="t"/>
        </dgm:alg>
      </dgm:else>
    </dgm:choose>
    <dgm:shape xmlns:r="http://schemas.openxmlformats.org/officeDocument/2006/relationships" r:blip="">
      <dgm:adjLst/>
    </dgm:shape>
    <dgm:presOf/>
    <dgm:constrLst>
      <dgm:constr type="w" for="ch" forName="vertOne" refType="w"/>
      <dgm:constr type="w" for="des" forName="horzOne" refType="w"/>
      <dgm:constr type="w" for="des" forName="txOne" refType="w"/>
      <dgm:constr type="w" for="des" forName="vertTwo" refType="w"/>
      <dgm:constr type="w" for="des" forName="horzTwo" refType="w"/>
      <dgm:constr type="w" for="des" forName="txTwo" refType="w"/>
      <dgm:constr type="w" for="des" forName="vertThree" refType="w"/>
      <dgm:constr type="w" for="des" forName="horzThree" refType="w"/>
      <dgm:constr type="w" for="des" forName="txThree" refType="w"/>
      <dgm:constr type="w" for="des" forName="vertFour" refType="w"/>
      <dgm:constr type="w" for="des" forName="horzFour" refType="w"/>
      <dgm:constr type="w" for="des" forName="txFour" refType="w"/>
      <dgm:constr type="h" for="des" ptType="node" op="equ"/>
      <dgm:constr type="h" for="des" forName="txOne" refType="h"/>
      <dgm:constr type="userH" for="des" ptType="node" refType="h" refFor="des" refForName="txOne"/>
      <dgm:constr type="primFontSz" for="des" forName="txOne" val="65"/>
      <dgm:constr type="primFontSz" for="des" forName="txTwo" val="65"/>
      <dgm:constr type="primFontSz" for="des" forName="txTwo" refType="primFontSz" refFor="des" refForName="txOne" op="lte"/>
      <dgm:constr type="primFontSz" for="des" forName="txThree" val="65"/>
      <dgm:constr type="primFontSz" for="des" forName="txThree" refType="primFontSz" refFor="des" refForName="txOne" op="lte"/>
      <dgm:constr type="primFontSz" for="des" forName="txThree" refType="primFontSz" refFor="des" refForName="txTwo" op="lte"/>
      <dgm:constr type="primFontSz" for="des" forName="txFour" val="65"/>
      <dgm:constr type="primFontSz" for="des" forName="txFour" refType="primFontSz" refFor="des" refForName="txOne" op="lte"/>
      <dgm:constr type="primFontSz" for="des" forName="txFour" refType="primFontSz" refFor="des" refForName="txTwo" op="lte"/>
      <dgm:constr type="primFontSz" for="des" forName="txFour" refType="primFontSz" refFor="des" refForName="txThree" op="lte"/>
      <dgm:constr type="w" for="des" forName="sibSpaceOne" refType="w" fact="0.168"/>
      <dgm:constr type="w" for="des" forName="sibSpaceTwo" refType="w" refFor="des" refForName="sibSpaceOne" op="equ" fact="0.5"/>
      <dgm:constr type="w" for="des" forName="sibSpaceThree" refType="w" refFor="des" refForName="sibSpaceTwo" op="equ" fact="0.5"/>
      <dgm:constr type="w" for="des" forName="sibSpaceFour" refType="w" refFor="des" refForName="sibSpaceThree" op="equ" fact="0.5"/>
      <dgm:constr type="h" for="des" forName="parTransOne" refType="w" fact="0.056"/>
      <dgm:constr type="h" for="des" forName="parTransTwo" refType="h" refFor="des" refForName="parTransOne" op="equ"/>
      <dgm:constr type="h" for="des" forName="parTransThree" refType="h" refFor="des" refForName="parTransTwo" op="equ"/>
      <dgm:constr type="h" for="des" forName="parTransFour" refType="h" refFor="des" refForName="parTransThree" op="equ"/>
    </dgm:constrLst>
    <dgm:ruleLst/>
    <dgm:forEach name="Name4" axis="ch" ptType="node">
      <dgm:layoutNode name="vertOne">
        <dgm:alg type="lin">
          <dgm:param type="linDir" val="fromT"/>
        </dgm:alg>
        <dgm:shape xmlns:r="http://schemas.openxmlformats.org/officeDocument/2006/relationships" r:blip="">
          <dgm:adjLst/>
        </dgm:shape>
        <dgm:presOf/>
        <dgm:constrLst>
          <dgm:constr type="w" for="ch" forName="txOne" refType="w" refFor="ch" refForName="horzOne" op="gte"/>
        </dgm:constrLst>
        <dgm:ruleLst/>
        <dgm:layoutNode name="txOne" styleLbl="node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5">
          <dgm:if name="Name6" axis="des" ptType="node" func="cnt" op="gt" val="0">
            <dgm:layoutNode name="parTransOne">
              <dgm:alg type="sp"/>
              <dgm:shape xmlns:r="http://schemas.openxmlformats.org/officeDocument/2006/relationships" r:blip="">
                <dgm:adjLst/>
              </dgm:shape>
              <dgm:presOf/>
              <dgm:constrLst/>
              <dgm:ruleLst/>
            </dgm:layoutNode>
          </dgm:if>
          <dgm:else name="Name7"/>
        </dgm:choose>
        <dgm:layoutNode name="horzOne">
          <dgm:choose name="Name8">
            <dgm:if name="Name9" func="var" arg="dir" op="equ" val="norm">
              <dgm:alg type="lin">
                <dgm:param type="linDir" val="fromL"/>
                <dgm:param type="nodeVertAlign" val="t"/>
              </dgm:alg>
            </dgm:if>
            <dgm:else name="Name10">
              <dgm:alg type="lin">
                <dgm:param type="linDir" val="fromR"/>
                <dgm:param type="nodeVertAlign" val="t"/>
              </dgm:alg>
            </dgm:else>
          </dgm:choose>
          <dgm:shape xmlns:r="http://schemas.openxmlformats.org/officeDocument/2006/relationships" r:blip="">
            <dgm:adjLst/>
          </dgm:shape>
          <dgm:presOf/>
          <dgm:constrLst/>
          <dgm:ruleLst>
            <dgm:rule type="w" val="INF" fact="NaN" max="NaN"/>
          </dgm:ruleLst>
          <dgm:forEach name="Name11" axis="ch" ptType="node">
            <dgm:layoutNode name="vertTwo">
              <dgm:alg type="lin">
                <dgm:param type="linDir" val="fromT"/>
              </dgm:alg>
              <dgm:shape xmlns:r="http://schemas.openxmlformats.org/officeDocument/2006/relationships" r:blip="">
                <dgm:adjLst/>
              </dgm:shape>
              <dgm:presOf/>
              <dgm:constrLst>
                <dgm:constr type="w" for="ch" forName="txTwo" refType="w" refFor="ch" refForName="horzTwo" op="gte"/>
              </dgm:constrLst>
              <dgm:ruleLst/>
              <dgm:layoutNode name="txTwo">
                <dgm:varLst>
                  <dgm:chPref val="3"/>
                </dgm:varLst>
                <dgm:alg type="tx"/>
                <dgm:shape xmlns:r="http://schemas.openxmlformats.org/officeDocument/2006/relationships" type="roundRect" r:blip="">
                  <dgm:adjLst>
                    <dgm:adj idx="1" val="0.1"/>
                  </dgm:adjLst>
                </dgm:shape>
                <dgm:presOf axis="self"/>
                <dgm:constrLst>
                  <dgm:constr type="userH"/>
                  <dgm:constr type="h" refType="userH"/>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12">
                <dgm:if name="Name13" axis="des" ptType="node" func="cnt" op="gt" val="0">
                  <dgm:layoutNode name="parTransTwo">
                    <dgm:alg type="sp"/>
                    <dgm:shape xmlns:r="http://schemas.openxmlformats.org/officeDocument/2006/relationships" r:blip="">
                      <dgm:adjLst/>
                    </dgm:shape>
                    <dgm:presOf/>
                    <dgm:constrLst/>
                    <dgm:ruleLst/>
                  </dgm:layoutNode>
                </dgm:if>
                <dgm:else name="Name14"/>
              </dgm:choose>
              <dgm:layoutNode name="horzTwo">
                <dgm:choose name="Name15">
                  <dgm:if name="Name16" func="var" arg="dir" op="equ" val="norm">
                    <dgm:alg type="lin">
                      <dgm:param type="linDir" val="fromL"/>
                      <dgm:param type="nodeVertAlign" val="t"/>
                    </dgm:alg>
                  </dgm:if>
                  <dgm:else name="Name17">
                    <dgm:alg type="lin">
                      <dgm:param type="linDir" val="fromR"/>
                      <dgm:param type="nodeVertAlign" val="t"/>
                    </dgm:alg>
                  </dgm:else>
                </dgm:choose>
                <dgm:shape xmlns:r="http://schemas.openxmlformats.org/officeDocument/2006/relationships" r:blip="">
                  <dgm:adjLst/>
                </dgm:shape>
                <dgm:presOf/>
                <dgm:constrLst/>
                <dgm:ruleLst>
                  <dgm:rule type="w" val="INF" fact="NaN" max="NaN"/>
                </dgm:ruleLst>
                <dgm:forEach name="Name18" axis="ch" ptType="node">
                  <dgm:layoutNode name="vertThree">
                    <dgm:alg type="lin">
                      <dgm:param type="linDir" val="fromT"/>
                    </dgm:alg>
                    <dgm:shape xmlns:r="http://schemas.openxmlformats.org/officeDocument/2006/relationships" r:blip="">
                      <dgm:adjLst/>
                    </dgm:shape>
                    <dgm:presOf/>
                    <dgm:constrLst>
                      <dgm:constr type="w" for="ch" forName="txThree" refType="w" refFor="ch" refForName="horzThree" op="gte"/>
                    </dgm:constrLst>
                    <dgm:ruleLst/>
                    <dgm:layoutNode name="txThree">
                      <dgm:varLst>
                        <dgm:chPref val="3"/>
                      </dgm:varLst>
                      <dgm:alg type="tx"/>
                      <dgm:shape xmlns:r="http://schemas.openxmlformats.org/officeDocument/2006/relationships" type="roundRect" r:blip="">
                        <dgm:adjLst>
                          <dgm:adj idx="1" val="0.1"/>
                        </dgm:adjLst>
                      </dgm:shape>
                      <dgm:presOf axis="self"/>
                      <dgm:constrLst>
                        <dgm:constr type="userH"/>
                        <dgm:constr type="h" refType="userH"/>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19">
                      <dgm:if name="Name20" axis="des" ptType="node" func="cnt" op="gt" val="0">
                        <dgm:layoutNode name="parTransThree">
                          <dgm:alg type="sp"/>
                          <dgm:shape xmlns:r="http://schemas.openxmlformats.org/officeDocument/2006/relationships" r:blip="">
                            <dgm:adjLst/>
                          </dgm:shape>
                          <dgm:presOf/>
                          <dgm:constrLst/>
                          <dgm:ruleLst/>
                        </dgm:layoutNode>
                      </dgm:if>
                      <dgm:else name="Name21"/>
                    </dgm:choose>
                    <dgm:layoutNode name="horzThree">
                      <dgm:choose name="Name22">
                        <dgm:if name="Name23" func="var" arg="dir" op="equ" val="norm">
                          <dgm:alg type="lin">
                            <dgm:param type="linDir" val="fromL"/>
                            <dgm:param type="nodeVertAlign" val="t"/>
                          </dgm:alg>
                        </dgm:if>
                        <dgm:else name="Name24">
                          <dgm:alg type="lin">
                            <dgm:param type="linDir" val="fromR"/>
                            <dgm:param type="nodeVertAlign" val="t"/>
                          </dgm:alg>
                        </dgm:else>
                      </dgm:choose>
                      <dgm:shape xmlns:r="http://schemas.openxmlformats.org/officeDocument/2006/relationships" r:blip="">
                        <dgm:adjLst/>
                      </dgm:shape>
                      <dgm:presOf/>
                      <dgm:constrLst/>
                      <dgm:ruleLst>
                        <dgm:rule type="w" val="INF" fact="NaN" max="NaN"/>
                      </dgm:ruleLst>
                      <dgm:forEach name="repeat" axis="ch" ptType="node">
                        <dgm:layoutNode name="vertFour">
                          <dgm:varLst>
                            <dgm:chPref val="3"/>
                          </dgm:varLst>
                          <dgm:alg type="lin">
                            <dgm:param type="linDir" val="fromT"/>
                          </dgm:alg>
                          <dgm:shape xmlns:r="http://schemas.openxmlformats.org/officeDocument/2006/relationships" r:blip="">
                            <dgm:adjLst/>
                          </dgm:shape>
                          <dgm:presOf/>
                          <dgm:constrLst>
                            <dgm:constr type="w" for="ch" forName="txFour" refType="w" refFor="ch" refForName="horzFour" op="gte"/>
                          </dgm:constrLst>
                          <dgm:ruleLst/>
                          <dgm:layoutNode name="txFour">
                            <dgm:varLst>
                              <dgm:chPref val="3"/>
                            </dgm:varLst>
                            <dgm:alg type="tx"/>
                            <dgm:shape xmlns:r="http://schemas.openxmlformats.org/officeDocument/2006/relationships" type="roundRect" r:blip="">
                              <dgm:adjLst>
                                <dgm:adj idx="1" val="0.1"/>
                              </dgm:adjLst>
                            </dgm:shape>
                            <dgm:presOf axis="self"/>
                            <dgm:constrLst>
                              <dgm:constr type="userH"/>
                              <dgm:constr type="h" refType="userH"/>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25">
                            <dgm:if name="Name26" axis="des" ptType="node" func="cnt" op="gt" val="0">
                              <dgm:layoutNode name="parTransFour">
                                <dgm:alg type="sp"/>
                                <dgm:shape xmlns:r="http://schemas.openxmlformats.org/officeDocument/2006/relationships" r:blip="">
                                  <dgm:adjLst/>
                                </dgm:shape>
                                <dgm:presOf/>
                                <dgm:constrLst/>
                                <dgm:ruleLst/>
                              </dgm:layoutNode>
                            </dgm:if>
                            <dgm:else name="Name27"/>
                          </dgm:choose>
                          <dgm:layoutNode name="horzFour">
                            <dgm:choose name="Name28">
                              <dgm:if name="Name29" func="var" arg="dir" op="equ" val="norm">
                                <dgm:alg type="lin">
                                  <dgm:param type="linDir" val="fromL"/>
                                  <dgm:param type="nodeVertAlign" val="t"/>
                                </dgm:alg>
                              </dgm:if>
                              <dgm:else name="Name30">
                                <dgm:alg type="lin">
                                  <dgm:param type="linDir" val="fromR"/>
                                  <dgm:param type="nodeVertAlign" val="t"/>
                                </dgm:alg>
                              </dgm:else>
                            </dgm:choose>
                            <dgm:shape xmlns:r="http://schemas.openxmlformats.org/officeDocument/2006/relationships" r:blip="">
                              <dgm:adjLst/>
                            </dgm:shape>
                            <dgm:presOf/>
                            <dgm:constrLst/>
                            <dgm:ruleLst>
                              <dgm:rule type="w" val="INF" fact="NaN" max="NaN"/>
                            </dgm:ruleLst>
                            <dgm:forEach name="Name31" ref="repeat"/>
                          </dgm:layoutNode>
                        </dgm:layoutNode>
                        <dgm:choose name="Name32">
                          <dgm:if name="Name33" axis="self" ptType="node" func="revPos" op="gte" val="2">
                            <dgm:forEach name="Name34" axis="followSib" ptType="sibTrans" cnt="1">
                              <dgm:layoutNode name="sibSpaceFour">
                                <dgm:alg type="sp"/>
                                <dgm:shape xmlns:r="http://schemas.openxmlformats.org/officeDocument/2006/relationships" r:blip="">
                                  <dgm:adjLst/>
                                </dgm:shape>
                                <dgm:presOf/>
                                <dgm:constrLst/>
                                <dgm:ruleLst/>
                              </dgm:layoutNode>
                            </dgm:forEach>
                          </dgm:if>
                          <dgm:else name="Name35"/>
                        </dgm:choose>
                      </dgm:forEach>
                    </dgm:layoutNode>
                  </dgm:layoutNode>
                  <dgm:choose name="Name36">
                    <dgm:if name="Name37" axis="self" ptType="node" func="revPos" op="gte" val="2">
                      <dgm:forEach name="Name38" axis="followSib" ptType="sibTrans" cnt="1">
                        <dgm:layoutNode name="sibSpaceThree">
                          <dgm:alg type="sp"/>
                          <dgm:shape xmlns:r="http://schemas.openxmlformats.org/officeDocument/2006/relationships" r:blip="">
                            <dgm:adjLst/>
                          </dgm:shape>
                          <dgm:presOf/>
                          <dgm:constrLst/>
                          <dgm:ruleLst/>
                        </dgm:layoutNode>
                      </dgm:forEach>
                    </dgm:if>
                    <dgm:else name="Name39"/>
                  </dgm:choose>
                </dgm:forEach>
              </dgm:layoutNode>
            </dgm:layoutNode>
            <dgm:choose name="Name40">
              <dgm:if name="Name41" axis="self" ptType="node" func="revPos" op="gte" val="2">
                <dgm:forEach name="Name42" axis="followSib" ptType="sibTrans" cnt="1">
                  <dgm:layoutNode name="sibSpaceTwo">
                    <dgm:alg type="sp"/>
                    <dgm:shape xmlns:r="http://schemas.openxmlformats.org/officeDocument/2006/relationships" r:blip="">
                      <dgm:adjLst/>
                    </dgm:shape>
                    <dgm:presOf/>
                    <dgm:constrLst/>
                    <dgm:ruleLst/>
                  </dgm:layoutNode>
                </dgm:forEach>
              </dgm:if>
              <dgm:else name="Name43"/>
            </dgm:choose>
          </dgm:forEach>
        </dgm:layoutNode>
      </dgm:layoutNode>
      <dgm:choose name="Name44">
        <dgm:if name="Name45" axis="self" ptType="node" func="revPos" op="gte" val="2">
          <dgm:forEach name="Name46" axis="followSib" ptType="sibTrans" cnt="1">
            <dgm:layoutNode name="sibSpaceOne">
              <dgm:alg type="sp"/>
              <dgm:shape xmlns:r="http://schemas.openxmlformats.org/officeDocument/2006/relationships" r:blip="">
                <dgm:adjLst/>
              </dgm:shape>
              <dgm:presOf/>
              <dgm:constrLst/>
              <dgm:ruleLst/>
            </dgm:layoutNode>
          </dgm:forEach>
        </dgm:if>
        <dgm:else name="Name47"/>
      </dgm:choose>
    </dgm:forEach>
  </dgm:layoutNode>
</dgm:layoutDef>
</file>

<file path=ppt/diagrams/layout3.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4.xml><?xml version="1.0" encoding="utf-8"?>
<dgm:layoutDef xmlns:dgm="http://schemas.openxmlformats.org/drawingml/2006/diagram" xmlns:a="http://schemas.openxmlformats.org/drawingml/2006/main" uniqueId="urn:microsoft.com/office/officeart/2016/7/layout/VerticalSolidActionList">
  <dgm:title val="Vertical Solid Action List"/>
  <dgm:desc val="Use to show non-sequential or grouped lists of information. Works well with large amounts of text. All text has the same level of emphasis, and direction is not implied."/>
  <dgm:catLst>
    <dgm:cat type="list"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4">
          <dgm:prSet phldr="1"/>
        </dgm:pt>
        <dgm:pt modelId="41">
          <dgm:prSet phldr="1"/>
        </dgm:pt>
        <dgm:pt modelId="5">
          <dgm:prSet phldr="1"/>
        </dgm:pt>
        <dgm:pt modelId="51">
          <dgm:prSet phldr="1"/>
        </dgm:pt>
      </dgm:ptLst>
      <dgm:cxnLst>
        <dgm:cxn modelId="4" srcId="0" destId="1" srcOrd="0" destOrd="0"/>
        <dgm:cxn modelId="5" srcId="0" destId="2" srcOrd="1" destOrd="0"/>
        <dgm:cxn modelId="6" srcId="0" destId="3" srcOrd="2" destOrd="0"/>
        <dgm:cxn modelId="7" srcId="0" destId="4" srcOrd="3" destOrd="0"/>
        <dgm:cxn modelId="8" srcId="0" destId="5" srcOrd="4" destOrd="0"/>
        <dgm:cxn modelId="13" srcId="1" destId="11" srcOrd="0" destOrd="0"/>
        <dgm:cxn modelId="23" srcId="2" destId="21" srcOrd="0" destOrd="0"/>
        <dgm:cxn modelId="33" srcId="3" destId="31" srcOrd="0" destOrd="0"/>
        <dgm:cxn modelId="43" srcId="4" destId="41" srcOrd="0" destOrd="0"/>
        <dgm:cxn modelId="53" srcId="5" destId="5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6"/>
      <dgm:constr type="primFontSz" for="des" forName="parentText" op="equ" val="28"/>
      <dgm:constr type="primFontSz" for="des" forName="descendantText" refType="primFontSz" refFor="des" refForName="parentText" op="lte" fact="0.82"/>
      <dgm:constr type="primFontSz" for="des" forName="parentText" refType="primFontSz" refFor="des" refForName="descendantText" op="lte" fact="1.25"/>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2"/>
          <dgm:constr type="w" for="ch" forName="descendantText" refType="w" fact="0.8"/>
          <dgm:constr type="h" for="ch" forName="parentText" refType="h"/>
          <dgm:constr type="h" for="ch" forName="descendantText" refType="h" refFor="ch" refForName="parentText"/>
        </dgm:constrLst>
        <dgm:ruleLst/>
        <dgm:layoutNode name="parentText" styleLbl="alignNode1">
          <dgm:varLst>
            <dgm:chMax val="1"/>
            <dgm:bulletEnabled/>
          </dgm:varLst>
          <dgm:alg type="tx"/>
          <dgm:shape xmlns:r="http://schemas.openxmlformats.org/officeDocument/2006/relationships" type="rect" r:blip="" zOrderOff="3">
            <dgm:adjLst/>
          </dgm:shape>
          <dgm:presOf axis="self" ptType="node"/>
          <dgm:constrLst>
            <dgm:constr type="tMarg" refType="h" fact="0.28"/>
            <dgm:constr type="bMarg" refType="h" fact="0.28"/>
            <dgm:constr type="lMarg" refType="w" fact="0.15"/>
            <dgm:constr type="rMarg" refType="w" fact="0.15"/>
          </dgm:constrLst>
          <dgm:ruleLst>
            <dgm:rule type="primFontSz" val="15" fact="NaN" max="NaN"/>
          </dgm:ruleLst>
        </dgm:layoutNode>
        <dgm:layoutNode name="descendantText" styleLbl="alignAccFollowNode1">
          <dgm:varLst>
            <dgm:bulletEnabled/>
          </dgm:varLst>
          <dgm:alg type="tx">
            <dgm:param type="stBulletLvl" val="0"/>
            <dgm:param type="parTxLTRAlign" val="l"/>
            <dgm:param type="shpTxLTRAlignCh" val="l"/>
            <dgm:param type="parTxRTLAlign" val="r"/>
            <dgm:param type="shpTxRTLAlignCh" val="r"/>
          </dgm:alg>
          <dgm:choose name="Name10">
            <dgm:if name="Name11" func="var" arg="dir" op="equ" val="norm">
              <dgm:shape xmlns:r="http://schemas.openxmlformats.org/officeDocument/2006/relationships" type="rect" r:blip="">
                <dgm:adjLst/>
              </dgm:shape>
            </dgm:if>
            <dgm:else name="Name12">
              <dgm:shape xmlns:r="http://schemas.openxmlformats.org/officeDocument/2006/relationships" type="rect" r:blip="">
                <dgm:adjLst/>
              </dgm:shape>
            </dgm:else>
          </dgm:choose>
          <dgm:presOf axis="des" ptType="node"/>
          <dgm:constrLst>
            <dgm:constr type="primFontSz" val="24"/>
            <dgm:constr type="lMarg" refType="w" fact="0.055"/>
            <dgm:constr type="rMarg" refType="w" fact="0.055"/>
            <dgm:constr type="tMarg" refType="h" fact="0.72"/>
            <dgm:constr type="bMarg" refType="h" fact="0.72"/>
          </dgm:constrLst>
          <dgm:ruleLst>
            <dgm:rule type="primFontSz" val="11" fact="NaN" max="NaN"/>
          </dgm:ruleLst>
        </dgm:layoutNod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768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777607" y="0"/>
            <a:ext cx="2889938" cy="487680"/>
          </a:xfrm>
          <a:prstGeom prst="rect">
            <a:avLst/>
          </a:prstGeom>
        </p:spPr>
        <p:txBody>
          <a:bodyPr vert="horz" lIns="91440" tIns="45720" rIns="91440" bIns="45720" rtlCol="0"/>
          <a:lstStyle>
            <a:lvl1pPr algn="r">
              <a:defRPr sz="1200"/>
            </a:lvl1pPr>
          </a:lstStyle>
          <a:p>
            <a:fld id="{96D292DE-8B7A-4254-AA83-74C1F4DD4AF0}" type="datetimeFigureOut">
              <a:rPr lang="en-GB" smtClean="0"/>
              <a:t>17/01/2023</a:t>
            </a:fld>
            <a:endParaRPr lang="en-GB"/>
          </a:p>
        </p:txBody>
      </p:sp>
      <p:sp>
        <p:nvSpPr>
          <p:cNvPr id="4" name="Footer Placeholder 3"/>
          <p:cNvSpPr>
            <a:spLocks noGrp="1"/>
          </p:cNvSpPr>
          <p:nvPr>
            <p:ph type="ftr" sz="quarter" idx="2"/>
          </p:nvPr>
        </p:nvSpPr>
        <p:spPr>
          <a:xfrm>
            <a:off x="0" y="9264227"/>
            <a:ext cx="2889938" cy="48768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777607" y="9264227"/>
            <a:ext cx="2889938" cy="487680"/>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9374"/>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777607" y="0"/>
            <a:ext cx="2889938" cy="489374"/>
          </a:xfrm>
          <a:prstGeom prst="rect">
            <a:avLst/>
          </a:prstGeom>
        </p:spPr>
        <p:txBody>
          <a:bodyPr vert="horz" lIns="91440" tIns="45720" rIns="91440" bIns="45720" rtlCol="0"/>
          <a:lstStyle>
            <a:lvl1pPr algn="r">
              <a:defRPr sz="1200"/>
            </a:lvl1pPr>
          </a:lstStyle>
          <a:p>
            <a:fld id="{2E64D82A-4F0D-48DC-A29D-3FDD5FF404E5}" type="datetimeFigureOut">
              <a:rPr lang="en-GB" smtClean="0"/>
              <a:t>17/01/2023</a:t>
            </a:fld>
            <a:endParaRPr lang="en-GB"/>
          </a:p>
        </p:txBody>
      </p:sp>
      <p:sp>
        <p:nvSpPr>
          <p:cNvPr id="4" name="Slide Image Placeholder 3"/>
          <p:cNvSpPr>
            <a:spLocks noGrp="1" noRot="1" noChangeAspect="1"/>
          </p:cNvSpPr>
          <p:nvPr>
            <p:ph type="sldImg" idx="2"/>
          </p:nvPr>
        </p:nvSpPr>
        <p:spPr>
          <a:xfrm>
            <a:off x="1139825" y="1219200"/>
            <a:ext cx="4389438" cy="3292475"/>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66909" y="4693920"/>
            <a:ext cx="5335270" cy="384048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264228"/>
            <a:ext cx="2889938" cy="489373"/>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777607" y="9264228"/>
            <a:ext cx="2889938" cy="489373"/>
          </a:xfrm>
          <a:prstGeom prst="rect">
            <a:avLst/>
          </a:prstGeom>
        </p:spPr>
        <p:txBody>
          <a:bodyPr vert="horz" lIns="91440" tIns="45720" rIns="91440" bIns="45720" rtlCol="0" anchor="b"/>
          <a:lstStyle>
            <a:lvl1pPr algn="r">
              <a:defRPr sz="1200"/>
            </a:lvl1pPr>
          </a:lstStyle>
          <a:p>
            <a:fld id="{90EEACC9-36CA-4170-B814-D2326227168E}" type="slidenum">
              <a:rPr lang="en-GB" smtClean="0"/>
              <a:t>‹#›</a:t>
            </a:fld>
            <a:endParaRPr lang="en-GB"/>
          </a:p>
        </p:txBody>
      </p:sp>
    </p:spTree>
    <p:extLst>
      <p:ext uri="{BB962C8B-B14F-4D97-AF65-F5344CB8AC3E}">
        <p14:creationId xmlns:p14="http://schemas.microsoft.com/office/powerpoint/2010/main" val="158527491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47C7649C-5D2E-4AAE-91B6-EF2CD6EE2628}" type="slidenum">
              <a:rPr lang="en-GB" smtClean="0"/>
              <a:t>3</a:t>
            </a:fld>
            <a:endParaRPr lang="en-GB"/>
          </a:p>
        </p:txBody>
      </p:sp>
      <p:sp>
        <p:nvSpPr>
          <p:cNvPr id="5" name="Header Placeholder 4"/>
          <p:cNvSpPr>
            <a:spLocks noGrp="1"/>
          </p:cNvSpPr>
          <p:nvPr>
            <p:ph type="hdr" sz="quarter" idx="11"/>
          </p:nvPr>
        </p:nvSpPr>
        <p:spPr/>
        <p:txBody>
          <a:bodyPr/>
          <a:lstStyle/>
          <a:p>
            <a:r>
              <a:rPr lang="en-GB"/>
              <a:t>insert header</a:t>
            </a:r>
          </a:p>
        </p:txBody>
      </p:sp>
    </p:spTree>
    <p:extLst>
      <p:ext uri="{BB962C8B-B14F-4D97-AF65-F5344CB8AC3E}">
        <p14:creationId xmlns:p14="http://schemas.microsoft.com/office/powerpoint/2010/main" val="151281577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2 different definitions but common themes.</a:t>
            </a:r>
          </a:p>
        </p:txBody>
      </p:sp>
      <p:sp>
        <p:nvSpPr>
          <p:cNvPr id="4" name="Slide Number Placeholder 3"/>
          <p:cNvSpPr>
            <a:spLocks noGrp="1"/>
          </p:cNvSpPr>
          <p:nvPr>
            <p:ph type="sldNum" sz="quarter" idx="10"/>
          </p:nvPr>
        </p:nvSpPr>
        <p:spPr/>
        <p:txBody>
          <a:bodyPr/>
          <a:lstStyle/>
          <a:p>
            <a:fld id="{47C7649C-5D2E-4AAE-91B6-EF2CD6EE2628}" type="slidenum">
              <a:rPr lang="en-GB" smtClean="0"/>
              <a:t>4</a:t>
            </a:fld>
            <a:endParaRPr lang="en-GB"/>
          </a:p>
        </p:txBody>
      </p:sp>
      <p:sp>
        <p:nvSpPr>
          <p:cNvPr id="5" name="Header Placeholder 4"/>
          <p:cNvSpPr>
            <a:spLocks noGrp="1"/>
          </p:cNvSpPr>
          <p:nvPr>
            <p:ph type="hdr" sz="quarter" idx="11"/>
          </p:nvPr>
        </p:nvSpPr>
        <p:spPr/>
        <p:txBody>
          <a:bodyPr/>
          <a:lstStyle/>
          <a:p>
            <a:r>
              <a:rPr lang="en-GB"/>
              <a:t>insert header</a:t>
            </a:r>
          </a:p>
        </p:txBody>
      </p:sp>
    </p:spTree>
    <p:extLst>
      <p:ext uri="{BB962C8B-B14F-4D97-AF65-F5344CB8AC3E}">
        <p14:creationId xmlns:p14="http://schemas.microsoft.com/office/powerpoint/2010/main" val="154053814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0EEACC9-36CA-4170-B814-D2326227168E}" type="slidenum">
              <a:rPr lang="en-GB" smtClean="0"/>
              <a:t>7</a:t>
            </a:fld>
            <a:endParaRPr lang="en-GB"/>
          </a:p>
        </p:txBody>
      </p:sp>
    </p:spTree>
    <p:extLst>
      <p:ext uri="{BB962C8B-B14F-4D97-AF65-F5344CB8AC3E}">
        <p14:creationId xmlns:p14="http://schemas.microsoft.com/office/powerpoint/2010/main" val="400821074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indent="-228600">
              <a:buAutoNum type="arabicPeriod"/>
            </a:pPr>
            <a:r>
              <a:rPr lang="en-GB" dirty="0"/>
              <a:t>Organisational context – wider culture: values &amp; beliefs </a:t>
            </a:r>
            <a:r>
              <a:rPr lang="en-GB" dirty="0" err="1"/>
              <a:t>i.e</a:t>
            </a:r>
            <a:r>
              <a:rPr lang="en-GB" dirty="0"/>
              <a:t> success driven/ ethics. Tasks: different types of tasks allocated, appropriate technology and systems in place and social organisation and roles. Mission – defined purpose. Received timely accurate feedback, praise as rewards, training for technical and skill to achieve key elements, close proximity- communication set up.</a:t>
            </a:r>
          </a:p>
          <a:p>
            <a:pPr marL="228600" indent="-228600">
              <a:buAutoNum type="arabicPeriod"/>
            </a:pPr>
            <a:r>
              <a:rPr lang="en-GB" dirty="0"/>
              <a:t>Boundaries – while working in the organisation, the team has to ensure it meets the wider objectives while working interpedently on own goals. External – refers to team as whole in relation to the whole organisation and needs to synchronized with whole organisation- adding value. Internal – refers to teams members possessing skills and knowledge to contribute to specific objective.</a:t>
            </a:r>
          </a:p>
          <a:p>
            <a:pPr marL="228600" indent="-228600">
              <a:buAutoNum type="arabicPeriod"/>
            </a:pPr>
            <a:r>
              <a:rPr lang="en-GB" dirty="0"/>
              <a:t>Team development – induvial gelling together – </a:t>
            </a:r>
            <a:r>
              <a:rPr lang="en-GB" dirty="0" err="1"/>
              <a:t>Tuckmans</a:t>
            </a:r>
            <a:r>
              <a:rPr lang="en-GB" dirty="0"/>
              <a:t> model, roles are defined. Norms – rules of behaviour, Cohesion: mutual collaboration that motivates one another but enhances creative individual thinking</a:t>
            </a:r>
          </a:p>
          <a:p>
            <a:pPr marL="228600" indent="-228600">
              <a:buAutoNum type="arabicPeriod"/>
            </a:pPr>
            <a:r>
              <a:rPr lang="en-GB" dirty="0"/>
              <a:t>Team performance – focusses on externally meeting needs of company while team visibility meets the internal enhancement to perform effectively- collaboration/ mutual support and commitment.</a:t>
            </a:r>
          </a:p>
        </p:txBody>
      </p:sp>
      <p:sp>
        <p:nvSpPr>
          <p:cNvPr id="4" name="Slide Number Placeholder 3"/>
          <p:cNvSpPr>
            <a:spLocks noGrp="1"/>
          </p:cNvSpPr>
          <p:nvPr>
            <p:ph type="sldNum" sz="quarter" idx="5"/>
          </p:nvPr>
        </p:nvSpPr>
        <p:spPr/>
        <p:txBody>
          <a:bodyPr/>
          <a:lstStyle/>
          <a:p>
            <a:fld id="{90EEACC9-36CA-4170-B814-D2326227168E}" type="slidenum">
              <a:rPr lang="en-GB" smtClean="0"/>
              <a:t>13</a:t>
            </a:fld>
            <a:endParaRPr lang="en-GB"/>
          </a:p>
        </p:txBody>
      </p:sp>
    </p:spTree>
    <p:extLst>
      <p:ext uri="{BB962C8B-B14F-4D97-AF65-F5344CB8AC3E}">
        <p14:creationId xmlns:p14="http://schemas.microsoft.com/office/powerpoint/2010/main" val="147795374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0EEACC9-36CA-4170-B814-D2326227168E}" type="slidenum">
              <a:rPr lang="en-GB" smtClean="0"/>
              <a:t>15</a:t>
            </a:fld>
            <a:endParaRPr lang="en-GB"/>
          </a:p>
        </p:txBody>
      </p:sp>
    </p:spTree>
    <p:extLst>
      <p:ext uri="{BB962C8B-B14F-4D97-AF65-F5344CB8AC3E}">
        <p14:creationId xmlns:p14="http://schemas.microsoft.com/office/powerpoint/2010/main" val="362697967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Consideration is given to hierarchical structure/ leadership/ individual roles and responsibilities</a:t>
            </a:r>
          </a:p>
        </p:txBody>
      </p:sp>
      <p:sp>
        <p:nvSpPr>
          <p:cNvPr id="4" name="Slide Number Placeholder 3"/>
          <p:cNvSpPr>
            <a:spLocks noGrp="1"/>
          </p:cNvSpPr>
          <p:nvPr>
            <p:ph type="sldNum" sz="quarter" idx="5"/>
          </p:nvPr>
        </p:nvSpPr>
        <p:spPr/>
        <p:txBody>
          <a:bodyPr/>
          <a:lstStyle/>
          <a:p>
            <a:fld id="{90EEACC9-36CA-4170-B814-D2326227168E}" type="slidenum">
              <a:rPr lang="en-GB" smtClean="0"/>
              <a:t>17</a:t>
            </a:fld>
            <a:endParaRPr lang="en-GB"/>
          </a:p>
        </p:txBody>
      </p:sp>
    </p:spTree>
    <p:extLst>
      <p:ext uri="{BB962C8B-B14F-4D97-AF65-F5344CB8AC3E}">
        <p14:creationId xmlns:p14="http://schemas.microsoft.com/office/powerpoint/2010/main" val="70626553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Slide Image Placeholder 1"/>
          <p:cNvSpPr>
            <a:spLocks noGrp="1" noRot="1" noChangeAspect="1" noTextEdit="1"/>
          </p:cNvSpPr>
          <p:nvPr>
            <p:ph type="sldImg"/>
          </p:nvPr>
        </p:nvSpPr>
        <p:spPr>
          <a:ln/>
        </p:spPr>
      </p:sp>
      <p:sp>
        <p:nvSpPr>
          <p:cNvPr id="44035" name="Notes Placeholder 2"/>
          <p:cNvSpPr>
            <a:spLocks noGrp="1"/>
          </p:cNvSpPr>
          <p:nvPr>
            <p:ph type="body" idx="1"/>
          </p:nvPr>
        </p:nvSpPr>
        <p:spPr>
          <a:noFill/>
          <a:ln w="9525"/>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a:lstStyle/>
          <a:p>
            <a:endParaRPr lang="en-US" altLang="en-US"/>
          </a:p>
        </p:txBody>
      </p:sp>
    </p:spTree>
    <p:extLst>
      <p:ext uri="{BB962C8B-B14F-4D97-AF65-F5344CB8AC3E}">
        <p14:creationId xmlns:p14="http://schemas.microsoft.com/office/powerpoint/2010/main" val="122103734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Slide Image Placeholder 1"/>
          <p:cNvSpPr>
            <a:spLocks noGrp="1" noRot="1" noChangeAspect="1" noTextEdit="1"/>
          </p:cNvSpPr>
          <p:nvPr>
            <p:ph type="sldImg"/>
          </p:nvPr>
        </p:nvSpPr>
        <p:spPr>
          <a:ln/>
        </p:spPr>
      </p:sp>
      <p:sp>
        <p:nvSpPr>
          <p:cNvPr id="46083" name="Notes Placeholder 2"/>
          <p:cNvSpPr>
            <a:spLocks noGrp="1"/>
          </p:cNvSpPr>
          <p:nvPr>
            <p:ph type="body" idx="1"/>
          </p:nvPr>
        </p:nvSpPr>
        <p:spPr>
          <a:noFill/>
          <a:ln w="9525"/>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a:lstStyle/>
          <a:p>
            <a:endParaRPr lang="en-US" altLang="en-US"/>
          </a:p>
        </p:txBody>
      </p:sp>
    </p:spTree>
    <p:extLst>
      <p:ext uri="{BB962C8B-B14F-4D97-AF65-F5344CB8AC3E}">
        <p14:creationId xmlns:p14="http://schemas.microsoft.com/office/powerpoint/2010/main" val="404655173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0" name="Slide Image Placeholder 1"/>
          <p:cNvSpPr>
            <a:spLocks noGrp="1" noRot="1" noChangeAspect="1" noTextEdit="1"/>
          </p:cNvSpPr>
          <p:nvPr>
            <p:ph type="sldImg"/>
          </p:nvPr>
        </p:nvSpPr>
        <p:spPr>
          <a:ln/>
        </p:spPr>
      </p:sp>
      <p:sp>
        <p:nvSpPr>
          <p:cNvPr id="48131" name="Notes Placeholder 2"/>
          <p:cNvSpPr>
            <a:spLocks noGrp="1"/>
          </p:cNvSpPr>
          <p:nvPr>
            <p:ph type="body" idx="1"/>
          </p:nvPr>
        </p:nvSpPr>
        <p:spPr>
          <a:noFill/>
          <a:ln w="9525"/>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a:lstStyle/>
          <a:p>
            <a:endParaRPr lang="en-US" altLang="en-US"/>
          </a:p>
        </p:txBody>
      </p:sp>
    </p:spTree>
    <p:extLst>
      <p:ext uri="{BB962C8B-B14F-4D97-AF65-F5344CB8AC3E}">
        <p14:creationId xmlns:p14="http://schemas.microsoft.com/office/powerpoint/2010/main" val="143764564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0EEACC9-36CA-4170-B814-D2326227168E}" type="slidenum">
              <a:rPr lang="en-GB" smtClean="0"/>
              <a:t>23</a:t>
            </a:fld>
            <a:endParaRPr lang="en-GB"/>
          </a:p>
        </p:txBody>
      </p:sp>
    </p:spTree>
    <p:extLst>
      <p:ext uri="{BB962C8B-B14F-4D97-AF65-F5344CB8AC3E}">
        <p14:creationId xmlns:p14="http://schemas.microsoft.com/office/powerpoint/2010/main" val="286426531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8" name="Slide Image Placeholder 1"/>
          <p:cNvSpPr>
            <a:spLocks noGrp="1" noRot="1" noChangeAspect="1" noTextEdit="1"/>
          </p:cNvSpPr>
          <p:nvPr>
            <p:ph type="sldImg"/>
          </p:nvPr>
        </p:nvSpPr>
        <p:spPr>
          <a:ln/>
        </p:spPr>
      </p:sp>
      <p:sp>
        <p:nvSpPr>
          <p:cNvPr id="50179" name="Notes Placeholder 2"/>
          <p:cNvSpPr>
            <a:spLocks noGrp="1"/>
          </p:cNvSpPr>
          <p:nvPr>
            <p:ph type="body" idx="1"/>
          </p:nvPr>
        </p:nvSpPr>
        <p:spPr>
          <a:noFill/>
          <a:ln w="9525"/>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a:lstStyle/>
          <a:p>
            <a:endParaRPr lang="en-US" altLang="en-US"/>
          </a:p>
        </p:txBody>
      </p:sp>
    </p:spTree>
    <p:extLst>
      <p:ext uri="{BB962C8B-B14F-4D97-AF65-F5344CB8AC3E}">
        <p14:creationId xmlns:p14="http://schemas.microsoft.com/office/powerpoint/2010/main" val="419907285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6" name="Slide Image Placeholder 1"/>
          <p:cNvSpPr>
            <a:spLocks noGrp="1" noRot="1" noChangeAspect="1" noTextEdit="1"/>
          </p:cNvSpPr>
          <p:nvPr>
            <p:ph type="sldImg"/>
          </p:nvPr>
        </p:nvSpPr>
        <p:spPr>
          <a:ln/>
        </p:spPr>
      </p:sp>
      <p:sp>
        <p:nvSpPr>
          <p:cNvPr id="52227" name="Notes Placeholder 2"/>
          <p:cNvSpPr>
            <a:spLocks noGrp="1"/>
          </p:cNvSpPr>
          <p:nvPr>
            <p:ph type="body" idx="1"/>
          </p:nvPr>
        </p:nvSpPr>
        <p:spPr>
          <a:noFill/>
          <a:ln w="9525"/>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a:lstStyle/>
          <a:p>
            <a:endParaRPr lang="en-US" altLang="en-US"/>
          </a:p>
        </p:txBody>
      </p:sp>
    </p:spTree>
    <p:extLst>
      <p:ext uri="{BB962C8B-B14F-4D97-AF65-F5344CB8AC3E}">
        <p14:creationId xmlns:p14="http://schemas.microsoft.com/office/powerpoint/2010/main" val="298943890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4" name="Slide Image Placeholder 1"/>
          <p:cNvSpPr>
            <a:spLocks noGrp="1" noRot="1" noChangeAspect="1" noTextEdit="1"/>
          </p:cNvSpPr>
          <p:nvPr>
            <p:ph type="sldImg"/>
          </p:nvPr>
        </p:nvSpPr>
        <p:spPr>
          <a:ln/>
        </p:spPr>
      </p:sp>
      <p:sp>
        <p:nvSpPr>
          <p:cNvPr id="54275" name="Notes Placeholder 2"/>
          <p:cNvSpPr>
            <a:spLocks noGrp="1"/>
          </p:cNvSpPr>
          <p:nvPr>
            <p:ph type="body" idx="1"/>
          </p:nvPr>
        </p:nvSpPr>
        <p:spPr>
          <a:noFill/>
          <a:ln w="9525"/>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a:lstStyle/>
          <a:p>
            <a:endParaRPr lang="en-US" altLang="en-US"/>
          </a:p>
        </p:txBody>
      </p:sp>
    </p:spTree>
    <p:extLst>
      <p:ext uri="{BB962C8B-B14F-4D97-AF65-F5344CB8AC3E}">
        <p14:creationId xmlns:p14="http://schemas.microsoft.com/office/powerpoint/2010/main" val="1473213107"/>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2" name="Slide Image Placeholder 1"/>
          <p:cNvSpPr>
            <a:spLocks noGrp="1" noRot="1" noChangeAspect="1" noTextEdit="1"/>
          </p:cNvSpPr>
          <p:nvPr>
            <p:ph type="sldImg"/>
          </p:nvPr>
        </p:nvSpPr>
        <p:spPr>
          <a:ln/>
        </p:spPr>
      </p:sp>
      <p:sp>
        <p:nvSpPr>
          <p:cNvPr id="56323" name="Notes Placeholder 2"/>
          <p:cNvSpPr>
            <a:spLocks noGrp="1"/>
          </p:cNvSpPr>
          <p:nvPr>
            <p:ph type="body" idx="1"/>
          </p:nvPr>
        </p:nvSpPr>
        <p:spPr>
          <a:noFill/>
          <a:ln w="9525"/>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a:lstStyle/>
          <a:p>
            <a:endParaRPr lang="en-US" altLang="en-US"/>
          </a:p>
        </p:txBody>
      </p:sp>
    </p:spTree>
    <p:extLst>
      <p:ext uri="{BB962C8B-B14F-4D97-AF65-F5344CB8AC3E}">
        <p14:creationId xmlns:p14="http://schemas.microsoft.com/office/powerpoint/2010/main" val="192152113"/>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70" name="Slide Image Placeholder 1"/>
          <p:cNvSpPr>
            <a:spLocks noGrp="1" noRot="1" noChangeAspect="1" noTextEdit="1"/>
          </p:cNvSpPr>
          <p:nvPr>
            <p:ph type="sldImg"/>
          </p:nvPr>
        </p:nvSpPr>
        <p:spPr>
          <a:ln/>
        </p:spPr>
      </p:sp>
      <p:sp>
        <p:nvSpPr>
          <p:cNvPr id="58371" name="Notes Placeholder 2"/>
          <p:cNvSpPr>
            <a:spLocks noGrp="1"/>
          </p:cNvSpPr>
          <p:nvPr>
            <p:ph type="body" idx="1"/>
          </p:nvPr>
        </p:nvSpPr>
        <p:spPr>
          <a:noFill/>
          <a:ln w="9525"/>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a:lstStyle/>
          <a:p>
            <a:endParaRPr lang="en-US" altLang="en-US"/>
          </a:p>
        </p:txBody>
      </p:sp>
    </p:spTree>
    <p:extLst>
      <p:ext uri="{BB962C8B-B14F-4D97-AF65-F5344CB8AC3E}">
        <p14:creationId xmlns:p14="http://schemas.microsoft.com/office/powerpoint/2010/main" val="4202384575"/>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0418" name="Slide Image Placeholder 1"/>
          <p:cNvSpPr>
            <a:spLocks noGrp="1" noRot="1" noChangeAspect="1" noTextEdit="1"/>
          </p:cNvSpPr>
          <p:nvPr>
            <p:ph type="sldImg"/>
          </p:nvPr>
        </p:nvSpPr>
        <p:spPr>
          <a:ln/>
        </p:spPr>
      </p:sp>
      <p:sp>
        <p:nvSpPr>
          <p:cNvPr id="60419" name="Notes Placeholder 2"/>
          <p:cNvSpPr>
            <a:spLocks noGrp="1"/>
          </p:cNvSpPr>
          <p:nvPr>
            <p:ph type="body" idx="1"/>
          </p:nvPr>
        </p:nvSpPr>
        <p:spPr>
          <a:noFill/>
          <a:ln w="9525"/>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a:lstStyle/>
          <a:p>
            <a:endParaRPr lang="en-US" altLang="en-US"/>
          </a:p>
        </p:txBody>
      </p:sp>
    </p:spTree>
    <p:extLst>
      <p:ext uri="{BB962C8B-B14F-4D97-AF65-F5344CB8AC3E}">
        <p14:creationId xmlns:p14="http://schemas.microsoft.com/office/powerpoint/2010/main" val="3538155910"/>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2466" name="Slide Image Placeholder 1"/>
          <p:cNvSpPr>
            <a:spLocks noGrp="1" noRot="1" noChangeAspect="1" noTextEdit="1"/>
          </p:cNvSpPr>
          <p:nvPr>
            <p:ph type="sldImg"/>
          </p:nvPr>
        </p:nvSpPr>
        <p:spPr>
          <a:ln/>
        </p:spPr>
      </p:sp>
      <p:sp>
        <p:nvSpPr>
          <p:cNvPr id="62467" name="Notes Placeholder 2"/>
          <p:cNvSpPr>
            <a:spLocks noGrp="1"/>
          </p:cNvSpPr>
          <p:nvPr>
            <p:ph type="body" idx="1"/>
          </p:nvPr>
        </p:nvSpPr>
        <p:spPr>
          <a:noFill/>
          <a:ln w="9525"/>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a:lstStyle/>
          <a:p>
            <a:endParaRPr lang="en-US" altLang="en-US"/>
          </a:p>
        </p:txBody>
      </p:sp>
    </p:spTree>
    <p:extLst>
      <p:ext uri="{BB962C8B-B14F-4D97-AF65-F5344CB8AC3E}">
        <p14:creationId xmlns:p14="http://schemas.microsoft.com/office/powerpoint/2010/main" val="3474166416"/>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4514" name="Slide Image Placeholder 1"/>
          <p:cNvSpPr>
            <a:spLocks noGrp="1" noRot="1" noChangeAspect="1" noTextEdit="1"/>
          </p:cNvSpPr>
          <p:nvPr>
            <p:ph type="sldImg"/>
          </p:nvPr>
        </p:nvSpPr>
        <p:spPr>
          <a:ln/>
        </p:spPr>
      </p:sp>
      <p:sp>
        <p:nvSpPr>
          <p:cNvPr id="64515" name="Notes Placeholder 2"/>
          <p:cNvSpPr>
            <a:spLocks noGrp="1"/>
          </p:cNvSpPr>
          <p:nvPr>
            <p:ph type="body" idx="1"/>
          </p:nvPr>
        </p:nvSpPr>
        <p:spPr>
          <a:noFill/>
          <a:ln w="9525"/>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a:lstStyle/>
          <a:p>
            <a:endParaRPr lang="en-US" altLang="en-US"/>
          </a:p>
        </p:txBody>
      </p:sp>
    </p:spTree>
    <p:extLst>
      <p:ext uri="{BB962C8B-B14F-4D97-AF65-F5344CB8AC3E}">
        <p14:creationId xmlns:p14="http://schemas.microsoft.com/office/powerpoint/2010/main" val="3528450192"/>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6562" name="Slide Image Placeholder 1"/>
          <p:cNvSpPr>
            <a:spLocks noGrp="1" noRot="1" noChangeAspect="1" noTextEdit="1"/>
          </p:cNvSpPr>
          <p:nvPr>
            <p:ph type="sldImg"/>
          </p:nvPr>
        </p:nvSpPr>
        <p:spPr>
          <a:ln/>
        </p:spPr>
      </p:sp>
      <p:sp>
        <p:nvSpPr>
          <p:cNvPr id="66563" name="Notes Placeholder 2"/>
          <p:cNvSpPr>
            <a:spLocks noGrp="1"/>
          </p:cNvSpPr>
          <p:nvPr>
            <p:ph type="body" idx="1"/>
          </p:nvPr>
        </p:nvSpPr>
        <p:spPr>
          <a:noFill/>
          <a:ln w="9525"/>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a:lstStyle/>
          <a:p>
            <a:endParaRPr lang="en-US" altLang="en-US"/>
          </a:p>
        </p:txBody>
      </p:sp>
    </p:spTree>
    <p:extLst>
      <p:ext uri="{BB962C8B-B14F-4D97-AF65-F5344CB8AC3E}">
        <p14:creationId xmlns:p14="http://schemas.microsoft.com/office/powerpoint/2010/main" val="4253452753"/>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phase is sometimes called ‘</a:t>
            </a:r>
            <a:r>
              <a:rPr lang="en-GB" b="1" i="1" dirty="0"/>
              <a:t>Mourning</a:t>
            </a:r>
            <a:r>
              <a:rPr lang="en-GB" dirty="0"/>
              <a:t>’, as there is a feeling of loss, and things may never be like this again.  </a:t>
            </a:r>
          </a:p>
        </p:txBody>
      </p:sp>
      <p:sp>
        <p:nvSpPr>
          <p:cNvPr id="4" name="Slide Number Placeholder 3"/>
          <p:cNvSpPr>
            <a:spLocks noGrp="1"/>
          </p:cNvSpPr>
          <p:nvPr>
            <p:ph type="sldNum" sz="quarter" idx="10"/>
          </p:nvPr>
        </p:nvSpPr>
        <p:spPr/>
        <p:txBody>
          <a:bodyPr/>
          <a:lstStyle/>
          <a:p>
            <a:fld id="{90EEACC9-36CA-4170-B814-D2326227168E}" type="slidenum">
              <a:rPr lang="en-GB" smtClean="0"/>
              <a:t>38</a:t>
            </a:fld>
            <a:endParaRPr lang="en-GB"/>
          </a:p>
        </p:txBody>
      </p:sp>
    </p:spTree>
    <p:extLst>
      <p:ext uri="{BB962C8B-B14F-4D97-AF65-F5344CB8AC3E}">
        <p14:creationId xmlns:p14="http://schemas.microsoft.com/office/powerpoint/2010/main" val="3654386484"/>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8610" name="Slide Image Placeholder 1"/>
          <p:cNvSpPr>
            <a:spLocks noGrp="1" noRot="1" noChangeAspect="1" noTextEdit="1"/>
          </p:cNvSpPr>
          <p:nvPr>
            <p:ph type="sldImg"/>
          </p:nvPr>
        </p:nvSpPr>
        <p:spPr>
          <a:ln/>
        </p:spPr>
      </p:sp>
      <p:sp>
        <p:nvSpPr>
          <p:cNvPr id="68611" name="Notes Placeholder 2"/>
          <p:cNvSpPr>
            <a:spLocks noGrp="1"/>
          </p:cNvSpPr>
          <p:nvPr>
            <p:ph type="body" idx="1"/>
          </p:nvPr>
        </p:nvSpPr>
        <p:spPr>
          <a:noFill/>
          <a:ln w="9525"/>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a:lstStyle/>
          <a:p>
            <a:endParaRPr lang="en-US" altLang="en-US"/>
          </a:p>
        </p:txBody>
      </p:sp>
    </p:spTree>
    <p:extLst>
      <p:ext uri="{BB962C8B-B14F-4D97-AF65-F5344CB8AC3E}">
        <p14:creationId xmlns:p14="http://schemas.microsoft.com/office/powerpoint/2010/main" val="378776199"/>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0658" name="Slide Image Placeholder 1"/>
          <p:cNvSpPr>
            <a:spLocks noGrp="1" noRot="1" noChangeAspect="1" noTextEdit="1"/>
          </p:cNvSpPr>
          <p:nvPr>
            <p:ph type="sldImg"/>
          </p:nvPr>
        </p:nvSpPr>
        <p:spPr>
          <a:ln/>
        </p:spPr>
      </p:sp>
      <p:sp>
        <p:nvSpPr>
          <p:cNvPr id="70659" name="Notes Placeholder 2"/>
          <p:cNvSpPr>
            <a:spLocks noGrp="1"/>
          </p:cNvSpPr>
          <p:nvPr>
            <p:ph type="body" idx="1"/>
          </p:nvPr>
        </p:nvSpPr>
        <p:spPr>
          <a:noFill/>
          <a:ln w="9525"/>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a:lstStyle/>
          <a:p>
            <a:endParaRPr lang="en-US" altLang="en-US"/>
          </a:p>
        </p:txBody>
      </p:sp>
    </p:spTree>
    <p:extLst>
      <p:ext uri="{BB962C8B-B14F-4D97-AF65-F5344CB8AC3E}">
        <p14:creationId xmlns:p14="http://schemas.microsoft.com/office/powerpoint/2010/main" val="3576637638"/>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2706" name="Slide Image Placeholder 1"/>
          <p:cNvSpPr>
            <a:spLocks noGrp="1" noRot="1" noChangeAspect="1" noTextEdit="1"/>
          </p:cNvSpPr>
          <p:nvPr>
            <p:ph type="sldImg"/>
          </p:nvPr>
        </p:nvSpPr>
        <p:spPr>
          <a:ln/>
        </p:spPr>
      </p:sp>
      <p:sp>
        <p:nvSpPr>
          <p:cNvPr id="72707" name="Notes Placeholder 2"/>
          <p:cNvSpPr>
            <a:spLocks noGrp="1"/>
          </p:cNvSpPr>
          <p:nvPr>
            <p:ph type="body" idx="1"/>
          </p:nvPr>
        </p:nvSpPr>
        <p:spPr>
          <a:noFill/>
          <a:ln w="9525"/>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a:lstStyle/>
          <a:p>
            <a:endParaRPr lang="en-US" altLang="en-US"/>
          </a:p>
        </p:txBody>
      </p:sp>
    </p:spTree>
    <p:extLst>
      <p:ext uri="{BB962C8B-B14F-4D97-AF65-F5344CB8AC3E}">
        <p14:creationId xmlns:p14="http://schemas.microsoft.com/office/powerpoint/2010/main" val="3024445062"/>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0898" name="Slide Image Placeholder 1"/>
          <p:cNvSpPr>
            <a:spLocks noGrp="1" noRot="1" noChangeAspect="1" noTextEdit="1"/>
          </p:cNvSpPr>
          <p:nvPr>
            <p:ph type="sldImg"/>
          </p:nvPr>
        </p:nvSpPr>
        <p:spPr>
          <a:ln/>
        </p:spPr>
      </p:sp>
      <p:sp>
        <p:nvSpPr>
          <p:cNvPr id="80899" name="Notes Placeholder 2"/>
          <p:cNvSpPr>
            <a:spLocks noGrp="1"/>
          </p:cNvSpPr>
          <p:nvPr>
            <p:ph type="body" idx="1"/>
          </p:nvPr>
        </p:nvSpPr>
        <p:spPr>
          <a:noFill/>
          <a:ln w="9525"/>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a:lstStyle/>
          <a:p>
            <a:endParaRPr lang="en-US" altLang="en-US"/>
          </a:p>
        </p:txBody>
      </p:sp>
    </p:spTree>
    <p:extLst>
      <p:ext uri="{BB962C8B-B14F-4D97-AF65-F5344CB8AC3E}">
        <p14:creationId xmlns:p14="http://schemas.microsoft.com/office/powerpoint/2010/main" val="2332589523"/>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0EEACC9-36CA-4170-B814-D2326227168E}" type="slidenum">
              <a:rPr lang="en-GB" smtClean="0"/>
              <a:t>45</a:t>
            </a:fld>
            <a:endParaRPr lang="en-GB"/>
          </a:p>
        </p:txBody>
      </p:sp>
    </p:spTree>
    <p:extLst>
      <p:ext uri="{BB962C8B-B14F-4D97-AF65-F5344CB8AC3E}">
        <p14:creationId xmlns:p14="http://schemas.microsoft.com/office/powerpoint/2010/main" val="3155858343"/>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 the emergency room supervisor must implement a “directing" style of leadership to direct the emergency room workers in an efficient manner. This requires the emergency room supervisor to provide constant supervision and regular direction to all emergency room staff to ensure that all patients are seen and taken care of in a timely manner.</a:t>
            </a:r>
          </a:p>
        </p:txBody>
      </p:sp>
      <p:sp>
        <p:nvSpPr>
          <p:cNvPr id="4" name="Slide Number Placeholder 3"/>
          <p:cNvSpPr>
            <a:spLocks noGrp="1"/>
          </p:cNvSpPr>
          <p:nvPr>
            <p:ph type="sldNum" sz="quarter" idx="5"/>
          </p:nvPr>
        </p:nvSpPr>
        <p:spPr/>
        <p:txBody>
          <a:bodyPr/>
          <a:lstStyle/>
          <a:p>
            <a:fld id="{90EEACC9-36CA-4170-B814-D2326227168E}" type="slidenum">
              <a:rPr lang="en-GB" smtClean="0"/>
              <a:t>47</a:t>
            </a:fld>
            <a:endParaRPr lang="en-GB"/>
          </a:p>
        </p:txBody>
      </p:sp>
    </p:spTree>
    <p:extLst>
      <p:ext uri="{BB962C8B-B14F-4D97-AF65-F5344CB8AC3E}">
        <p14:creationId xmlns:p14="http://schemas.microsoft.com/office/powerpoint/2010/main" val="3286708263"/>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Knowing this, the manager uses a "delegating" style of leadership throughout the duration of the project and delegates tasks to each team member with minimal supervision.</a:t>
            </a:r>
          </a:p>
        </p:txBody>
      </p:sp>
      <p:sp>
        <p:nvSpPr>
          <p:cNvPr id="4" name="Slide Number Placeholder 3"/>
          <p:cNvSpPr>
            <a:spLocks noGrp="1"/>
          </p:cNvSpPr>
          <p:nvPr>
            <p:ph type="sldNum" sz="quarter" idx="5"/>
          </p:nvPr>
        </p:nvSpPr>
        <p:spPr/>
        <p:txBody>
          <a:bodyPr/>
          <a:lstStyle/>
          <a:p>
            <a:fld id="{90EEACC9-36CA-4170-B814-D2326227168E}" type="slidenum">
              <a:rPr lang="en-GB" smtClean="0"/>
              <a:t>48</a:t>
            </a:fld>
            <a:endParaRPr lang="en-GB"/>
          </a:p>
        </p:txBody>
      </p:sp>
    </p:spTree>
    <p:extLst>
      <p:ext uri="{BB962C8B-B14F-4D97-AF65-F5344CB8AC3E}">
        <p14:creationId xmlns:p14="http://schemas.microsoft.com/office/powerpoint/2010/main" val="412072686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solidFill>
          <a:schemeClr val="accent1"/>
        </a:solidFill>
        <a:effectLst/>
      </p:bgPr>
    </p:bg>
    <p:spTree>
      <p:nvGrpSpPr>
        <p:cNvPr id="1" name=""/>
        <p:cNvGrpSpPr/>
        <p:nvPr/>
      </p:nvGrpSpPr>
      <p:grpSpPr>
        <a:xfrm>
          <a:off x="0" y="0"/>
          <a:ext cx="0" cy="0"/>
          <a:chOff x="0" y="0"/>
          <a:chExt cx="0" cy="0"/>
        </a:xfrm>
      </p:grpSpPr>
      <p:sp>
        <p:nvSpPr>
          <p:cNvPr id="4" name="Rectangle 3"/>
          <p:cNvSpPr/>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452628" y="770467"/>
            <a:ext cx="8086725" cy="3352800"/>
          </a:xfrm>
        </p:spPr>
        <p:txBody>
          <a:bodyPr anchor="b">
            <a:noAutofit/>
          </a:bodyPr>
          <a:lstStyle>
            <a:lvl1pPr algn="l">
              <a:lnSpc>
                <a:spcPct val="80000"/>
              </a:lnSpc>
              <a:defRPr sz="8000" spc="-120" baseline="0">
                <a:solidFill>
                  <a:srgbClr val="FFFFFF"/>
                </a:solidFill>
              </a:defRPr>
            </a:lvl1pPr>
          </a:lstStyle>
          <a:p>
            <a:r>
              <a:rPr lang="en-US"/>
              <a:t>Click to edit Master title style</a:t>
            </a:r>
            <a:endParaRPr lang="en-US" dirty="0"/>
          </a:p>
        </p:txBody>
      </p:sp>
      <p:sp>
        <p:nvSpPr>
          <p:cNvPr id="3" name="Subtitle 2"/>
          <p:cNvSpPr>
            <a:spLocks noGrp="1"/>
          </p:cNvSpPr>
          <p:nvPr>
            <p:ph type="subTitle" idx="1"/>
          </p:nvPr>
        </p:nvSpPr>
        <p:spPr>
          <a:xfrm>
            <a:off x="500634" y="4198409"/>
            <a:ext cx="6921151" cy="1645920"/>
          </a:xfrm>
        </p:spPr>
        <p:txBody>
          <a:bodyPr>
            <a:normAutofit/>
          </a:bodyPr>
          <a:lstStyle>
            <a:lvl1pPr marL="0" indent="0" algn="l">
              <a:buNone/>
              <a:defRPr sz="2800">
                <a:solidFill>
                  <a:schemeClr val="bg1"/>
                </a:solidFill>
                <a:latin typeface="+mj-lt"/>
              </a:defRPr>
            </a:lvl1pPr>
            <a:lvl2pPr marL="457200" indent="0" algn="ctr">
              <a:buNone/>
              <a:defRPr sz="28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7" name="Date Placeholder 6"/>
          <p:cNvSpPr>
            <a:spLocks noGrp="1"/>
          </p:cNvSpPr>
          <p:nvPr>
            <p:ph type="dt" sz="half" idx="10"/>
          </p:nvPr>
        </p:nvSpPr>
        <p:spPr/>
        <p:txBody>
          <a:bodyPr/>
          <a:lstStyle>
            <a:lvl1pPr>
              <a:defRPr>
                <a:solidFill>
                  <a:srgbClr val="FFFFFF">
                    <a:alpha val="75000"/>
                  </a:srgbClr>
                </a:solidFill>
              </a:defRPr>
            </a:lvl1pPr>
          </a:lstStyle>
          <a:p>
            <a:fld id="{9C64F3F4-CE19-49F8-9EF4-FF4EE52031C2}" type="datetimeFigureOut">
              <a:rPr lang="en-GB" smtClean="0"/>
              <a:t>17/01/2023</a:t>
            </a:fld>
            <a:endParaRPr lang="en-GB"/>
          </a:p>
        </p:txBody>
      </p:sp>
      <p:sp>
        <p:nvSpPr>
          <p:cNvPr id="8" name="Footer Placeholder 7"/>
          <p:cNvSpPr>
            <a:spLocks noGrp="1"/>
          </p:cNvSpPr>
          <p:nvPr>
            <p:ph type="ftr" sz="quarter" idx="11"/>
          </p:nvPr>
        </p:nvSpPr>
        <p:spPr/>
        <p:txBody>
          <a:bodyPr/>
          <a:lstStyle>
            <a:lvl1pPr>
              <a:defRPr>
                <a:solidFill>
                  <a:srgbClr val="FFFFFF">
                    <a:alpha val="75000"/>
                  </a:srgbClr>
                </a:solidFill>
              </a:defRPr>
            </a:lvl1pPr>
          </a:lstStyle>
          <a:p>
            <a:endParaRPr lang="en-GB"/>
          </a:p>
        </p:txBody>
      </p:sp>
      <p:sp>
        <p:nvSpPr>
          <p:cNvPr id="9" name="Slide Number Placeholder 8"/>
          <p:cNvSpPr>
            <a:spLocks noGrp="1"/>
          </p:cNvSpPr>
          <p:nvPr>
            <p:ph type="sldNum" sz="quarter" idx="12"/>
          </p:nvPr>
        </p:nvSpPr>
        <p:spPr/>
        <p:txBody>
          <a:bodyPr/>
          <a:lstStyle>
            <a:lvl1pPr>
              <a:defRPr>
                <a:solidFill>
                  <a:srgbClr val="FFFFFF">
                    <a:alpha val="20000"/>
                  </a:srgbClr>
                </a:solidFill>
              </a:defRPr>
            </a:lvl1pPr>
          </a:lstStyle>
          <a:p>
            <a:fld id="{AC82685A-BD3A-4230-8D85-804689F67293}" type="slidenum">
              <a:rPr lang="en-GB" smtClean="0"/>
              <a:t>‹#›</a:t>
            </a:fld>
            <a:endParaRPr lang="en-GB"/>
          </a:p>
        </p:txBody>
      </p:sp>
    </p:spTree>
    <p:extLst>
      <p:ext uri="{BB962C8B-B14F-4D97-AF65-F5344CB8AC3E}">
        <p14:creationId xmlns:p14="http://schemas.microsoft.com/office/powerpoint/2010/main" val="244189074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C64F3F4-CE19-49F8-9EF4-FF4EE52031C2}" type="datetimeFigureOut">
              <a:rPr lang="en-GB" smtClean="0"/>
              <a:t>17/01/2023</a:t>
            </a:fld>
            <a:endParaRPr lang="en-GB"/>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967296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452628" y="767419"/>
            <a:ext cx="8085582" cy="3355848"/>
          </a:xfrm>
        </p:spPr>
        <p:txBody>
          <a:bodyPr anchor="b">
            <a:normAutofit/>
          </a:bodyPr>
          <a:lstStyle>
            <a:lvl1pPr>
              <a:lnSpc>
                <a:spcPct val="80000"/>
              </a:lnSpc>
              <a:defRPr sz="8000" b="0" baseline="0">
                <a:solidFill>
                  <a:schemeClr val="accent1"/>
                </a:solidFill>
              </a:defRPr>
            </a:lvl1pPr>
          </a:lstStyle>
          <a:p>
            <a:r>
              <a:rPr lang="en-US"/>
              <a:t>Click to edit Master title style</a:t>
            </a:r>
            <a:endParaRPr lang="en-US" dirty="0"/>
          </a:p>
        </p:txBody>
      </p:sp>
      <p:sp>
        <p:nvSpPr>
          <p:cNvPr id="3" name="Text Placeholder 2"/>
          <p:cNvSpPr>
            <a:spLocks noGrp="1"/>
          </p:cNvSpPr>
          <p:nvPr>
            <p:ph type="body" idx="1"/>
          </p:nvPr>
        </p:nvSpPr>
        <p:spPr>
          <a:xfrm>
            <a:off x="500634" y="4187275"/>
            <a:ext cx="6919722" cy="1645920"/>
          </a:xfrm>
        </p:spPr>
        <p:txBody>
          <a:bodyPr anchor="t">
            <a:normAutofit/>
          </a:bodyPr>
          <a:lstStyle>
            <a:lvl1pPr marL="0" indent="0">
              <a:buNone/>
              <a:defRPr sz="2800">
                <a:solidFill>
                  <a:schemeClr val="tx1"/>
                </a:solidFill>
                <a:latin typeface="+mj-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17/01/2023</a:t>
            </a:fld>
            <a:endParaRPr lang="en-GB"/>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3431920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507492" y="1993392"/>
            <a:ext cx="3806190" cy="3767328"/>
          </a:xfrm>
        </p:spPr>
        <p:txBody>
          <a:bodyPr/>
          <a:lstStyle>
            <a:lvl1pPr>
              <a:defRPr sz="2200"/>
            </a:lvl1pPr>
            <a:lvl2pPr>
              <a:defRPr sz="1900"/>
            </a:lvl2pPr>
            <a:lvl3pPr>
              <a:defRPr sz="1700"/>
            </a:lvl3pPr>
            <a:lvl4pPr>
              <a:defRPr sz="1500"/>
            </a:lvl4pPr>
            <a:lvl5pPr>
              <a:defRPr sz="1400"/>
            </a:lvl5pPr>
            <a:lvl6pPr>
              <a:defRPr sz="1400"/>
            </a:lvl6pPr>
            <a:lvl7pPr>
              <a:defRPr sz="1400"/>
            </a:lvl7pPr>
            <a:lvl8pPr>
              <a:defRPr sz="1400"/>
            </a:lvl8pPr>
            <a:lvl9pPr>
              <a:defRPr sz="14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757738" y="1993392"/>
            <a:ext cx="3806190" cy="3767328"/>
          </a:xfrm>
        </p:spPr>
        <p:txBody>
          <a:bodyPr/>
          <a:lstStyle>
            <a:lvl1pPr>
              <a:defRPr sz="2200"/>
            </a:lvl1pPr>
            <a:lvl2pPr>
              <a:defRPr sz="1900"/>
            </a:lvl2pPr>
            <a:lvl3pPr>
              <a:defRPr sz="1700"/>
            </a:lvl3pPr>
            <a:lvl4pPr>
              <a:defRPr sz="1500"/>
            </a:lvl4pPr>
            <a:lvl5pPr>
              <a:defRPr sz="1400"/>
            </a:lvl5pPr>
            <a:lvl6pPr>
              <a:defRPr sz="1400"/>
            </a:lvl6pPr>
            <a:lvl7pPr>
              <a:defRPr sz="1400"/>
            </a:lvl7pPr>
            <a:lvl8pPr>
              <a:defRPr sz="1400"/>
            </a:lvl8pPr>
            <a:lvl9pPr>
              <a:defRPr sz="14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9C64F3F4-CE19-49F8-9EF4-FF4EE52031C2}" type="datetimeFigureOut">
              <a:rPr lang="en-GB" smtClean="0"/>
              <a:t>17/01/2023</a:t>
            </a:fld>
            <a:endParaRPr lang="en-GB"/>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65375955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507492" y="2032000"/>
            <a:ext cx="3806190" cy="723400"/>
          </a:xfrm>
        </p:spPr>
        <p:txBody>
          <a:bodyPr anchor="ctr">
            <a:normAutofit/>
          </a:bodyPr>
          <a:lstStyle>
            <a:lvl1pPr marL="0" indent="0">
              <a:spcBef>
                <a:spcPts val="0"/>
              </a:spcBef>
              <a:buNone/>
              <a:defRPr sz="2000" b="0" cap="all" baseline="0">
                <a:solidFill>
                  <a:schemeClr val="tx1">
                    <a:lumMod val="85000"/>
                    <a:lumOff val="15000"/>
                  </a:schemeClr>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507492" y="2736150"/>
            <a:ext cx="3806190" cy="3200400"/>
          </a:xfrm>
        </p:spPr>
        <p:txBody>
          <a:bodyPr/>
          <a:lstStyle>
            <a:lvl1pPr>
              <a:defRPr sz="21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766310" y="2029968"/>
            <a:ext cx="3806190" cy="722376"/>
          </a:xfrm>
        </p:spPr>
        <p:txBody>
          <a:bodyPr anchor="ctr">
            <a:normAutofit/>
          </a:bodyPr>
          <a:lstStyle>
            <a:lvl1pPr marL="0" indent="0">
              <a:spcBef>
                <a:spcPts val="0"/>
              </a:spcBef>
              <a:buNone/>
              <a:defRPr sz="2000" b="0" cap="all" baseline="0">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766310" y="2734056"/>
            <a:ext cx="3806190" cy="3200400"/>
          </a:xfrm>
        </p:spPr>
        <p:txBody>
          <a:bodyPr/>
          <a:lstStyle>
            <a:lvl1pPr>
              <a:defRPr sz="21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9C64F3F4-CE19-49F8-9EF4-FF4EE52031C2}" type="datetimeFigureOut">
              <a:rPr lang="en-GB" smtClean="0"/>
              <a:t>17/01/2023</a:t>
            </a:fld>
            <a:endParaRPr lang="en-GB"/>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5614008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9C64F3F4-CE19-49F8-9EF4-FF4EE52031C2}" type="datetimeFigureOut">
              <a:rPr lang="en-GB" smtClean="0"/>
              <a:t>17/01/2023</a:t>
            </a:fld>
            <a:endParaRPr lang="en-GB"/>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11974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17/01/2023</a:t>
            </a:fld>
            <a:endParaRPr lang="en-GB"/>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7919201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Rectangle 1"/>
          <p:cNvSpPr/>
          <p:nvPr/>
        </p:nvSpPr>
        <p:spPr>
          <a:xfrm>
            <a:off x="5715000" y="0"/>
            <a:ext cx="3429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sp>
      <p:sp>
        <p:nvSpPr>
          <p:cNvPr id="9" name="Title 8"/>
          <p:cNvSpPr>
            <a:spLocks noGrp="1"/>
          </p:cNvSpPr>
          <p:nvPr>
            <p:ph type="title"/>
          </p:nvPr>
        </p:nvSpPr>
        <p:spPr>
          <a:xfrm>
            <a:off x="6196053" y="542282"/>
            <a:ext cx="2537460" cy="1920240"/>
          </a:xfrm>
        </p:spPr>
        <p:txBody>
          <a:bodyPr anchor="b">
            <a:noAutofit/>
          </a:bodyPr>
          <a:lstStyle>
            <a:lvl1pPr>
              <a:lnSpc>
                <a:spcPct val="85000"/>
              </a:lnSpc>
              <a:defRPr sz="3600">
                <a:solidFill>
                  <a:srgbClr val="FFFFFF"/>
                </a:solidFill>
              </a:defRPr>
            </a:lvl1pPr>
          </a:lstStyle>
          <a:p>
            <a:r>
              <a:rPr lang="en-US"/>
              <a:t>Click to edit Master title style</a:t>
            </a:r>
            <a:endParaRPr lang="en-US" dirty="0"/>
          </a:p>
        </p:txBody>
      </p:sp>
      <p:sp>
        <p:nvSpPr>
          <p:cNvPr id="3" name="Content Placeholder 2"/>
          <p:cNvSpPr>
            <a:spLocks noGrp="1"/>
          </p:cNvSpPr>
          <p:nvPr>
            <p:ph idx="1"/>
          </p:nvPr>
        </p:nvSpPr>
        <p:spPr>
          <a:xfrm>
            <a:off x="571500" y="762000"/>
            <a:ext cx="4572000" cy="4572000"/>
          </a:xfrm>
        </p:spPr>
        <p:txBody>
          <a:bodyPr/>
          <a:lstStyle>
            <a:lvl1pPr>
              <a:defRPr sz="2200"/>
            </a:lvl1pPr>
            <a:lvl2pPr>
              <a:defRPr sz="1900"/>
            </a:lvl2pPr>
            <a:lvl3pPr>
              <a:defRPr sz="1700"/>
            </a:lvl3pPr>
            <a:lvl4pPr>
              <a:defRPr sz="1500"/>
            </a:lvl4pPr>
            <a:lvl5pPr>
              <a:defRPr sz="1400"/>
            </a:lvl5pPr>
            <a:lvl6pPr>
              <a:defRPr sz="1400"/>
            </a:lvl6pPr>
            <a:lvl7pPr>
              <a:defRPr sz="1400"/>
            </a:lvl7pPr>
            <a:lvl8pPr>
              <a:defRPr sz="1400"/>
            </a:lvl8pPr>
            <a:lvl9pPr>
              <a:defRPr sz="14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206987" y="2511813"/>
            <a:ext cx="2548890" cy="3126987"/>
          </a:xfrm>
        </p:spPr>
        <p:txBody>
          <a:bodyPr>
            <a:normAutofit/>
          </a:bodyPr>
          <a:lstStyle>
            <a:lvl1pPr marL="0" marR="0" indent="0" algn="l" defTabSz="914400" rtl="0" eaLnBrk="1" fontAlgn="auto" latinLnBrk="0" hangingPunct="1">
              <a:lnSpc>
                <a:spcPct val="100000"/>
              </a:lnSpc>
              <a:spcBef>
                <a:spcPts val="1200"/>
              </a:spcBef>
              <a:spcAft>
                <a:spcPts val="0"/>
              </a:spcAft>
              <a:buClrTx/>
              <a:buSzTx/>
              <a:buFontTx/>
              <a:buNone/>
              <a:tabLst/>
              <a:defRPr sz="1500">
                <a:solidFill>
                  <a:srgbClr val="404040"/>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marR="0" lvl="0" indent="0" algn="l" defTabSz="914400" rtl="0" eaLnBrk="1" fontAlgn="auto" latinLnBrk="0" hangingPunct="1">
              <a:lnSpc>
                <a:spcPct val="100000"/>
              </a:lnSpc>
              <a:spcBef>
                <a:spcPts val="1400"/>
              </a:spcBef>
              <a:spcAft>
                <a:spcPts val="0"/>
              </a:spcAft>
              <a:buClrTx/>
              <a:buSzTx/>
              <a:buFontTx/>
              <a:buNone/>
              <a:tabLst/>
              <a:defRPr/>
            </a:pPr>
            <a:r>
              <a:rPr lang="en-US"/>
              <a:t>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17/01/2023</a:t>
            </a:fld>
            <a:endParaRPr lang="en-GB"/>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lvl1pPr>
              <a:defRPr>
                <a:solidFill>
                  <a:srgbClr val="FFFFFF">
                    <a:alpha val="20000"/>
                  </a:srgbClr>
                </a:solidFill>
              </a:defRPr>
            </a:lvl1pPr>
          </a:lstStyle>
          <a:p>
            <a:fld id="{AC82685A-BD3A-4230-8D85-804689F67293}" type="slidenum">
              <a:rPr lang="en-GB" smtClean="0"/>
              <a:t>‹#›</a:t>
            </a:fld>
            <a:endParaRPr lang="en-GB"/>
          </a:p>
        </p:txBody>
      </p:sp>
    </p:spTree>
    <p:extLst>
      <p:ext uri="{BB962C8B-B14F-4D97-AF65-F5344CB8AC3E}">
        <p14:creationId xmlns:p14="http://schemas.microsoft.com/office/powerpoint/2010/main" val="347022353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bg>
      <p:bgPr>
        <a:solidFill>
          <a:schemeClr val="accent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486918" y="5418668"/>
            <a:ext cx="8085582" cy="613283"/>
          </a:xfrm>
        </p:spPr>
        <p:txBody>
          <a:bodyPr anchor="b">
            <a:normAutofit/>
          </a:bodyPr>
          <a:lstStyle>
            <a:lvl1pPr>
              <a:lnSpc>
                <a:spcPct val="85000"/>
              </a:lnSpc>
              <a:defRPr sz="2800" b="0">
                <a:solidFill>
                  <a:srgbClr val="FFFFFF"/>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0" y="0"/>
            <a:ext cx="9144000" cy="5330952"/>
          </a:xfrm>
          <a:solidFill>
            <a:schemeClr val="accent1">
              <a:lumMod val="40000"/>
              <a:lumOff val="60000"/>
            </a:schemeClr>
          </a:solidFill>
        </p:spPr>
        <p:txBody>
          <a:bodyPr anchor="t"/>
          <a:lstStyle>
            <a:lvl1pPr marL="0" indent="0" algn="ctr">
              <a:spcBef>
                <a:spcPts val="800"/>
              </a:spcBef>
              <a:buNone/>
              <a:defRPr sz="3200">
                <a:solidFill>
                  <a:srgbClr val="4D4D4D"/>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507492" y="5909735"/>
            <a:ext cx="6922008" cy="533400"/>
          </a:xfrm>
        </p:spPr>
        <p:txBody>
          <a:bodyPr>
            <a:normAutofit/>
          </a:bodyPr>
          <a:lstStyle>
            <a:lvl1pPr marL="0" indent="0">
              <a:lnSpc>
                <a:spcPct val="90000"/>
              </a:lnSpc>
              <a:spcBef>
                <a:spcPts val="1200"/>
              </a:spcBef>
              <a:buNone/>
              <a:defRPr sz="1400">
                <a:solidFill>
                  <a:srgbClr val="262626"/>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lvl1pPr>
              <a:defRPr>
                <a:solidFill>
                  <a:srgbClr val="FFFFFF">
                    <a:alpha val="75000"/>
                  </a:srgbClr>
                </a:solidFill>
              </a:defRPr>
            </a:lvl1pPr>
          </a:lstStyle>
          <a:p>
            <a:fld id="{9C64F3F4-CE19-49F8-9EF4-FF4EE52031C2}" type="datetimeFigureOut">
              <a:rPr lang="en-GB" smtClean="0"/>
              <a:t>17/01/2023</a:t>
            </a:fld>
            <a:endParaRPr lang="en-GB"/>
          </a:p>
        </p:txBody>
      </p:sp>
      <p:sp>
        <p:nvSpPr>
          <p:cNvPr id="6" name="Footer Placeholder 5"/>
          <p:cNvSpPr>
            <a:spLocks noGrp="1"/>
          </p:cNvSpPr>
          <p:nvPr>
            <p:ph type="ftr" sz="quarter" idx="11"/>
          </p:nvPr>
        </p:nvSpPr>
        <p:spPr/>
        <p:txBody>
          <a:bodyPr/>
          <a:lstStyle>
            <a:lvl1pPr>
              <a:defRPr>
                <a:solidFill>
                  <a:srgbClr val="FFFFFF">
                    <a:alpha val="75000"/>
                  </a:srgbClr>
                </a:solidFill>
              </a:defRPr>
            </a:lvl1pPr>
          </a:lstStyle>
          <a:p>
            <a:endParaRPr lang="en-US" dirty="0"/>
          </a:p>
        </p:txBody>
      </p:sp>
      <p:sp>
        <p:nvSpPr>
          <p:cNvPr id="7" name="Slide Number Placeholder 6"/>
          <p:cNvSpPr>
            <a:spLocks noGrp="1"/>
          </p:cNvSpPr>
          <p:nvPr>
            <p:ph type="sldNum" sz="quarter" idx="12"/>
          </p:nvPr>
        </p:nvSpPr>
        <p:spPr/>
        <p:txBody>
          <a:bodyPr/>
          <a:lstStyle>
            <a:lvl1pPr>
              <a:defRPr>
                <a:solidFill>
                  <a:srgbClr val="FFFFFF">
                    <a:alpha val="20000"/>
                  </a:srgbClr>
                </a:solidFill>
              </a:defRPr>
            </a:lvl1pPr>
          </a:lstStyle>
          <a:p>
            <a:fld id="{AC82685A-BD3A-4230-8D85-804689F67293}" type="slidenum">
              <a:rPr lang="en-GB" smtClean="0"/>
              <a:t>‹#›</a:t>
            </a:fld>
            <a:endParaRPr lang="en-GB"/>
          </a:p>
        </p:txBody>
      </p:sp>
    </p:spTree>
    <p:extLst>
      <p:ext uri="{BB962C8B-B14F-4D97-AF65-F5344CB8AC3E}">
        <p14:creationId xmlns:p14="http://schemas.microsoft.com/office/powerpoint/2010/main" val="4167976516"/>
      </p:ext>
    </p:extLst>
  </p:cSld>
  <p:clrMapOvr>
    <a:overrideClrMapping bg1="dk1" tx1="lt1" bg2="dk2" tx2="lt2" accent1="accent1" accent2="accent2" accent3="accent3" accent4="accent4" accent5="accent5" accent6="accent6" hlink="hlink" folHlink="folHlink"/>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C64F3F4-CE19-49F8-9EF4-FF4EE52031C2}" type="datetimeFigureOut">
              <a:rPr lang="en-GB" smtClean="0"/>
              <a:t>17/01/2023</a:t>
            </a:fld>
            <a:endParaRPr lang="en-GB"/>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02809246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57963" y="695325"/>
            <a:ext cx="1971675" cy="48006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578644" y="714376"/>
            <a:ext cx="5800725" cy="5400675"/>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C64F3F4-CE19-49F8-9EF4-FF4EE52031C2}" type="datetimeFigureOut">
              <a:rPr lang="en-GB" smtClean="0"/>
              <a:t>17/01/2023</a:t>
            </a:fld>
            <a:endParaRPr lang="en-GB"/>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91602449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Colored bar - 100% text">
    <p:spTree>
      <p:nvGrpSpPr>
        <p:cNvPr id="1" name=""/>
        <p:cNvGrpSpPr/>
        <p:nvPr/>
      </p:nvGrpSpPr>
      <p:grpSpPr>
        <a:xfrm>
          <a:off x="0" y="0"/>
          <a:ext cx="0" cy="0"/>
          <a:chOff x="0" y="0"/>
          <a:chExt cx="0" cy="0"/>
        </a:xfrm>
      </p:grpSpPr>
      <p:sp>
        <p:nvSpPr>
          <p:cNvPr id="5" name="Tekstvak 6"/>
          <p:cNvSpPr txBox="1"/>
          <p:nvPr userDrawn="1"/>
        </p:nvSpPr>
        <p:spPr>
          <a:xfrm>
            <a:off x="-85725" y="-261938"/>
            <a:ext cx="2497138" cy="246063"/>
          </a:xfrm>
          <a:prstGeom prst="rect">
            <a:avLst/>
          </a:prstGeom>
          <a:noFill/>
        </p:spPr>
        <p:txBody>
          <a:bodyPr>
            <a:spAutoFit/>
          </a:bodyPr>
          <a:lstStyle>
            <a:defPPr>
              <a:defRPr lang="nl-NL"/>
            </a:defPPr>
            <a:lvl1pPr>
              <a:defRPr sz="1000" b="1">
                <a:solidFill>
                  <a:schemeClr val="accent3"/>
                </a:solidFill>
              </a:defRPr>
            </a:lvl1pPr>
          </a:lstStyle>
          <a:p>
            <a:pPr>
              <a:defRPr/>
            </a:pPr>
            <a:r>
              <a:rPr lang="en-GB" dirty="0">
                <a:solidFill>
                  <a:srgbClr val="3D7EDB"/>
                </a:solidFill>
                <a:latin typeface="Arial"/>
              </a:rPr>
              <a:t>Colored bar - 100% text</a:t>
            </a:r>
          </a:p>
        </p:txBody>
      </p:sp>
      <p:sp>
        <p:nvSpPr>
          <p:cNvPr id="2" name="Titel 1"/>
          <p:cNvSpPr>
            <a:spLocks noGrp="1"/>
          </p:cNvSpPr>
          <p:nvPr>
            <p:ph type="title"/>
          </p:nvPr>
        </p:nvSpPr>
        <p:spPr>
          <a:xfrm>
            <a:off x="405584" y="263001"/>
            <a:ext cx="8229600" cy="1143000"/>
          </a:xfrm>
        </p:spPr>
        <p:txBody>
          <a:bodyPr>
            <a:normAutofit/>
          </a:bodyPr>
          <a:lstStyle>
            <a:lvl1pPr algn="l">
              <a:defRPr sz="3200">
                <a:solidFill>
                  <a:schemeClr val="tx2"/>
                </a:solidFill>
              </a:defRPr>
            </a:lvl1pPr>
          </a:lstStyle>
          <a:p>
            <a:r>
              <a:rPr lang="en-US" dirty="0"/>
              <a:t>Click to edit Master title style</a:t>
            </a:r>
          </a:p>
        </p:txBody>
      </p:sp>
      <p:sp>
        <p:nvSpPr>
          <p:cNvPr id="3" name="Tijdelijke aanduiding voor verticale tekst 2"/>
          <p:cNvSpPr>
            <a:spLocks noGrp="1"/>
          </p:cNvSpPr>
          <p:nvPr>
            <p:ph type="body" orient="vert" idx="1"/>
          </p:nvPr>
        </p:nvSpPr>
        <p:spPr>
          <a:xfrm>
            <a:off x="405584" y="1586673"/>
            <a:ext cx="8318832" cy="3930559"/>
          </a:xfrm>
        </p:spPr>
        <p:txBody>
          <a:bodyPr tIns="108000" rIns="72000" bIns="72000"/>
          <a:lstStyle>
            <a:lvl2pPr>
              <a:defRPr/>
            </a:lvl2pPr>
            <a:lvl3pPr>
              <a:defRPr baseline="0"/>
            </a:lvl3pPr>
            <a:lvl4pPr>
              <a:defRPr baseline="0"/>
            </a:lvl4pPr>
          </a:lstStyle>
          <a:p>
            <a:pPr lvl="0"/>
            <a:r>
              <a:rPr lang="en-US"/>
              <a:t>Click to edit Master text styles</a:t>
            </a:r>
          </a:p>
          <a:p>
            <a:pPr lvl="1"/>
            <a:r>
              <a:rPr lang="en-US"/>
              <a:t>Second level</a:t>
            </a:r>
          </a:p>
          <a:p>
            <a:pPr lvl="2"/>
            <a:r>
              <a:rPr lang="en-US"/>
              <a:t>Third level</a:t>
            </a:r>
          </a:p>
        </p:txBody>
      </p:sp>
      <p:sp>
        <p:nvSpPr>
          <p:cNvPr id="51" name="Tijdelijke aanduiding voor verticale tekst 2"/>
          <p:cNvSpPr>
            <a:spLocks noGrp="1"/>
          </p:cNvSpPr>
          <p:nvPr>
            <p:ph type="body" orient="vert" idx="13"/>
          </p:nvPr>
        </p:nvSpPr>
        <p:spPr>
          <a:xfrm>
            <a:off x="406146" y="1210043"/>
            <a:ext cx="8317230" cy="369741"/>
          </a:xfrm>
          <a:solidFill>
            <a:schemeClr val="accent1"/>
          </a:solidFill>
        </p:spPr>
        <p:txBody>
          <a:bodyPr wrap="none" lIns="180000" tIns="72000" rIns="216000" anchor="ctr">
            <a:noAutofit/>
          </a:bodyPr>
          <a:lstStyle>
            <a:lvl1pPr>
              <a:defRPr sz="2800" b="1">
                <a:solidFill>
                  <a:schemeClr val="bg1"/>
                </a:solidFill>
              </a:defRPr>
            </a:lvl1pPr>
            <a:lvl3pPr>
              <a:defRPr/>
            </a:lvl3pPr>
            <a:lvl4pPr>
              <a:defRPr baseline="0"/>
            </a:lvl4pPr>
          </a:lstStyle>
          <a:p>
            <a:pPr lvl="0"/>
            <a:r>
              <a:rPr lang="en-US" dirty="0"/>
              <a:t>Click to edit Master text styles</a:t>
            </a:r>
          </a:p>
        </p:txBody>
      </p:sp>
      <p:sp>
        <p:nvSpPr>
          <p:cNvPr id="7" name="Tijdelijke aanduiding voor dianummer 5"/>
          <p:cNvSpPr>
            <a:spLocks noGrp="1"/>
          </p:cNvSpPr>
          <p:nvPr>
            <p:ph type="sldNum" sz="quarter" idx="15"/>
          </p:nvPr>
        </p:nvSpPr>
        <p:spPr/>
        <p:txBody>
          <a:bodyPr/>
          <a:lstStyle>
            <a:lvl1pPr eaLnBrk="0" fontAlgn="base" hangingPunct="0">
              <a:spcBef>
                <a:spcPct val="0"/>
              </a:spcBef>
              <a:spcAft>
                <a:spcPct val="0"/>
              </a:spcAft>
              <a:defRPr/>
            </a:lvl1pPr>
          </a:lstStyle>
          <a:p>
            <a:pPr>
              <a:defRPr/>
            </a:pPr>
            <a:fld id="{DFAEC5DD-68FC-4E9C-9587-DBB16356B9F7}" type="slidenum">
              <a:rPr lang="en-US">
                <a:solidFill>
                  <a:prstClr val="black">
                    <a:tint val="75000"/>
                  </a:prstClr>
                </a:solidFill>
              </a:rPr>
              <a:pPr>
                <a:defRPr/>
              </a:pPr>
              <a:t>‹#›</a:t>
            </a:fld>
            <a:endParaRPr lang="en-US">
              <a:solidFill>
                <a:prstClr val="black">
                  <a:tint val="75000"/>
                </a:prstClr>
              </a:solidFill>
            </a:endParaRPr>
          </a:p>
        </p:txBody>
      </p:sp>
    </p:spTree>
    <p:extLst>
      <p:ext uri="{BB962C8B-B14F-4D97-AF65-F5344CB8AC3E}">
        <p14:creationId xmlns:p14="http://schemas.microsoft.com/office/powerpoint/2010/main" val="378748054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92919" y="499533"/>
            <a:ext cx="8079581" cy="1658198"/>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507206" y="1993393"/>
            <a:ext cx="8065294" cy="3766185"/>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514350" y="6412447"/>
            <a:ext cx="3086100" cy="228600"/>
          </a:xfrm>
          <a:prstGeom prst="rect">
            <a:avLst/>
          </a:prstGeom>
        </p:spPr>
        <p:txBody>
          <a:bodyPr vert="horz" lIns="91440" tIns="45720" rIns="91440" bIns="45720" rtlCol="0" anchor="ctr"/>
          <a:lstStyle>
            <a:lvl1pPr algn="l">
              <a:defRPr sz="950">
                <a:solidFill>
                  <a:schemeClr val="tx1">
                    <a:alpha val="75000"/>
                  </a:schemeClr>
                </a:solidFill>
              </a:defRPr>
            </a:lvl1pPr>
          </a:lstStyle>
          <a:p>
            <a:fld id="{9C64F3F4-CE19-49F8-9EF4-FF4EE52031C2}" type="datetimeFigureOut">
              <a:rPr lang="en-GB" smtClean="0"/>
              <a:pPr/>
              <a:t>17/01/2023</a:t>
            </a:fld>
            <a:endParaRPr lang="en-GB" dirty="0"/>
          </a:p>
        </p:txBody>
      </p:sp>
      <p:sp>
        <p:nvSpPr>
          <p:cNvPr id="5" name="Footer Placeholder 4"/>
          <p:cNvSpPr>
            <a:spLocks noGrp="1"/>
          </p:cNvSpPr>
          <p:nvPr>
            <p:ph type="ftr" sz="quarter" idx="3"/>
          </p:nvPr>
        </p:nvSpPr>
        <p:spPr>
          <a:xfrm>
            <a:off x="514350" y="6554697"/>
            <a:ext cx="3771900" cy="228600"/>
          </a:xfrm>
          <a:prstGeom prst="rect">
            <a:avLst/>
          </a:prstGeom>
        </p:spPr>
        <p:txBody>
          <a:bodyPr vert="horz" lIns="91440" tIns="45720" rIns="91440" bIns="45720" rtlCol="0" anchor="ctr"/>
          <a:lstStyle>
            <a:lvl1pPr algn="l">
              <a:defRPr sz="950" cap="all" baseline="0">
                <a:solidFill>
                  <a:schemeClr val="tx1">
                    <a:alpha val="75000"/>
                  </a:schemeClr>
                </a:solidFill>
              </a:defRPr>
            </a:lvl1pPr>
          </a:lstStyle>
          <a:p>
            <a:endParaRPr lang="en-US" dirty="0"/>
          </a:p>
        </p:txBody>
      </p:sp>
      <p:sp>
        <p:nvSpPr>
          <p:cNvPr id="6" name="Slide Number Placeholder 5"/>
          <p:cNvSpPr>
            <a:spLocks noGrp="1"/>
          </p:cNvSpPr>
          <p:nvPr>
            <p:ph type="sldNum" sz="quarter" idx="4"/>
          </p:nvPr>
        </p:nvSpPr>
        <p:spPr>
          <a:xfrm>
            <a:off x="6541193" y="5829748"/>
            <a:ext cx="2194560" cy="1397039"/>
          </a:xfrm>
          <a:prstGeom prst="rect">
            <a:avLst/>
          </a:prstGeom>
        </p:spPr>
        <p:txBody>
          <a:bodyPr vert="horz" lIns="91440" tIns="45720" rIns="91440" bIns="45720" rtlCol="0" anchor="b"/>
          <a:lstStyle>
            <a:lvl1pPr algn="r">
              <a:defRPr sz="9000" b="0">
                <a:ln>
                  <a:noFill/>
                </a:ln>
                <a:solidFill>
                  <a:schemeClr val="accent1">
                    <a:alpha val="20000"/>
                  </a:schemeClr>
                </a:solidFill>
                <a:latin typeface="+mj-lt"/>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3995526957"/>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Lst>
  <p:txStyles>
    <p:titleStyle>
      <a:lvl1pPr algn="l" defTabSz="914400" rtl="0" eaLnBrk="1" latinLnBrk="0" hangingPunct="1">
        <a:lnSpc>
          <a:spcPct val="90000"/>
        </a:lnSpc>
        <a:spcBef>
          <a:spcPct val="0"/>
        </a:spcBef>
        <a:buNone/>
        <a:defRPr sz="4800" kern="1200" spc="-120" baseline="0">
          <a:solidFill>
            <a:schemeClr val="accent1"/>
          </a:solidFill>
          <a:latin typeface="+mj-lt"/>
          <a:ea typeface="+mj-ea"/>
          <a:cs typeface="+mj-cs"/>
        </a:defRPr>
      </a:lvl1pPr>
    </p:titleStyle>
    <p:bodyStyle>
      <a:lvl1pPr marL="91440" indent="-91440" algn="l" defTabSz="914400" rtl="0" eaLnBrk="1" latinLnBrk="0" hangingPunct="1">
        <a:lnSpc>
          <a:spcPct val="85000"/>
        </a:lnSpc>
        <a:spcBef>
          <a:spcPts val="1300"/>
        </a:spcBef>
        <a:buFont typeface="Arial" pitchFamily="34" charset="0"/>
        <a:buChar char=" "/>
        <a:defRPr sz="2400" kern="1200">
          <a:solidFill>
            <a:schemeClr val="tx1">
              <a:lumMod val="85000"/>
              <a:lumOff val="15000"/>
            </a:schemeClr>
          </a:solidFill>
          <a:latin typeface="+mn-lt"/>
          <a:ea typeface="+mn-ea"/>
          <a:cs typeface="+mn-cs"/>
        </a:defRPr>
      </a:lvl1pPr>
      <a:lvl2pPr marL="274320" indent="-342900" algn="l" defTabSz="914400" rtl="0" eaLnBrk="1" latinLnBrk="0" hangingPunct="1">
        <a:lnSpc>
          <a:spcPct val="85000"/>
        </a:lnSpc>
        <a:spcBef>
          <a:spcPts val="600"/>
        </a:spcBef>
        <a:buFont typeface="Arial" pitchFamily="34" charset="0"/>
        <a:buChar char=" "/>
        <a:defRPr sz="2400" kern="1200">
          <a:solidFill>
            <a:schemeClr val="tx1">
              <a:lumMod val="85000"/>
              <a:lumOff val="15000"/>
            </a:schemeClr>
          </a:solidFill>
          <a:latin typeface="+mn-lt"/>
          <a:ea typeface="+mn-ea"/>
          <a:cs typeface="+mn-cs"/>
        </a:defRPr>
      </a:lvl2pPr>
      <a:lvl3pPr marL="548640" indent="-548640" algn="l" defTabSz="914400" rtl="0" eaLnBrk="1" latinLnBrk="0" hangingPunct="1">
        <a:lnSpc>
          <a:spcPct val="85000"/>
        </a:lnSpc>
        <a:spcBef>
          <a:spcPts val="600"/>
        </a:spcBef>
        <a:buFont typeface="Arial" pitchFamily="34" charset="0"/>
        <a:buChar char=" "/>
        <a:defRPr sz="2000" i="1" kern="1200">
          <a:solidFill>
            <a:schemeClr val="tx1">
              <a:lumMod val="85000"/>
              <a:lumOff val="15000"/>
            </a:schemeClr>
          </a:solidFill>
          <a:latin typeface="+mn-lt"/>
          <a:ea typeface="+mn-ea"/>
          <a:cs typeface="+mn-cs"/>
        </a:defRPr>
      </a:lvl3pPr>
      <a:lvl4pPr marL="822960" indent="-822960" algn="l" defTabSz="914400" rtl="0" eaLnBrk="1" latinLnBrk="0" hangingPunct="1">
        <a:lnSpc>
          <a:spcPct val="85000"/>
        </a:lnSpc>
        <a:spcBef>
          <a:spcPts val="600"/>
        </a:spcBef>
        <a:buFont typeface="Arial" pitchFamily="34" charset="0"/>
        <a:buChar char=" "/>
        <a:defRPr sz="1800" kern="1200">
          <a:solidFill>
            <a:schemeClr val="tx1">
              <a:lumMod val="85000"/>
              <a:lumOff val="15000"/>
            </a:schemeClr>
          </a:solidFill>
          <a:latin typeface="+mn-lt"/>
          <a:ea typeface="+mn-ea"/>
          <a:cs typeface="+mn-cs"/>
        </a:defRPr>
      </a:lvl4pPr>
      <a:lvl5pPr marL="1097280" indent="-1097280" algn="l" defTabSz="914400" rtl="0" eaLnBrk="1" latinLnBrk="0" hangingPunct="1">
        <a:lnSpc>
          <a:spcPct val="85000"/>
        </a:lnSpc>
        <a:spcBef>
          <a:spcPts val="600"/>
        </a:spcBef>
        <a:buFont typeface="Arial" pitchFamily="34" charset="0"/>
        <a:buChar char=" "/>
        <a:defRPr sz="1800" kern="1200">
          <a:solidFill>
            <a:schemeClr val="tx1">
              <a:lumMod val="85000"/>
              <a:lumOff val="15000"/>
            </a:schemeClr>
          </a:solidFill>
          <a:latin typeface="+mn-lt"/>
          <a:ea typeface="+mn-ea"/>
          <a:cs typeface="+mn-cs"/>
        </a:defRPr>
      </a:lvl5pPr>
      <a:lvl6pPr marL="1200000" indent="-228600" algn="l" defTabSz="914400" rtl="0" eaLnBrk="1" latinLnBrk="0" hangingPunct="1">
        <a:lnSpc>
          <a:spcPct val="85000"/>
        </a:lnSpc>
        <a:spcBef>
          <a:spcPts val="600"/>
        </a:spcBef>
        <a:buFont typeface="Arial" pitchFamily="34" charset="0"/>
        <a:buChar char=" "/>
        <a:defRPr sz="1800" kern="1200">
          <a:solidFill>
            <a:schemeClr val="tx1">
              <a:lumMod val="85000"/>
              <a:lumOff val="15000"/>
            </a:schemeClr>
          </a:solidFill>
          <a:latin typeface="+mn-lt"/>
          <a:ea typeface="+mn-ea"/>
          <a:cs typeface="+mn-cs"/>
        </a:defRPr>
      </a:lvl6pPr>
      <a:lvl7pPr marL="1400000" indent="-228600" algn="l" defTabSz="914400" rtl="0" eaLnBrk="1" latinLnBrk="0" hangingPunct="1">
        <a:lnSpc>
          <a:spcPct val="85000"/>
        </a:lnSpc>
        <a:spcBef>
          <a:spcPts val="600"/>
        </a:spcBef>
        <a:buFont typeface="Arial" pitchFamily="34" charset="0"/>
        <a:buChar char=" "/>
        <a:defRPr sz="1800" kern="1200">
          <a:solidFill>
            <a:schemeClr val="tx1">
              <a:lumMod val="85000"/>
              <a:lumOff val="15000"/>
            </a:schemeClr>
          </a:solidFill>
          <a:latin typeface="+mn-lt"/>
          <a:ea typeface="+mn-ea"/>
          <a:cs typeface="+mn-cs"/>
        </a:defRPr>
      </a:lvl7pPr>
      <a:lvl8pPr marL="1600000" indent="-228600" algn="l" defTabSz="914400" rtl="0" eaLnBrk="1" latinLnBrk="0" hangingPunct="1">
        <a:lnSpc>
          <a:spcPct val="85000"/>
        </a:lnSpc>
        <a:spcBef>
          <a:spcPts val="600"/>
        </a:spcBef>
        <a:buFont typeface="Arial" pitchFamily="34" charset="0"/>
        <a:buChar char=" "/>
        <a:defRPr sz="1800" kern="1200">
          <a:solidFill>
            <a:schemeClr val="tx1">
              <a:lumMod val="85000"/>
              <a:lumOff val="15000"/>
            </a:schemeClr>
          </a:solidFill>
          <a:latin typeface="+mn-lt"/>
          <a:ea typeface="+mn-ea"/>
          <a:cs typeface="+mn-cs"/>
        </a:defRPr>
      </a:lvl8pPr>
      <a:lvl9pPr marL="1800000" indent="-228600" algn="l" defTabSz="914400" rtl="0" eaLnBrk="1" latinLnBrk="0" hangingPunct="1">
        <a:lnSpc>
          <a:spcPct val="85000"/>
        </a:lnSpc>
        <a:spcBef>
          <a:spcPts val="600"/>
        </a:spcBef>
        <a:buFont typeface="Arial" pitchFamily="34" charset="0"/>
        <a:buChar char=" "/>
        <a:defRPr sz="1800" kern="1200">
          <a:solidFill>
            <a:schemeClr val="tx1">
              <a:lumMod val="85000"/>
              <a:lumOff val="1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2.xml"/></Relationships>
</file>

<file path=ppt/slides/_rels/slide5.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microsoft.com/office/2007/relationships/hdphoto" Target="../media/hdphoto1.wdp"/></Relationships>
</file>

<file path=ppt/slides/_rels/slide8.xml.rels><?xml version="1.0" encoding="UTF-8" standalone="yes"?>
<Relationships xmlns="http://schemas.openxmlformats.org/package/2006/relationships"><Relationship Id="rId3" Type="http://schemas.openxmlformats.org/officeDocument/2006/relationships/hyperlink" Target="https://kotoba.wiki/t/mutual/683" TargetMode="External"/><Relationship Id="rId2" Type="http://schemas.openxmlformats.org/officeDocument/2006/relationships/image" Target="../media/image4.jpg"/><Relationship Id="rId1" Type="http://schemas.openxmlformats.org/officeDocument/2006/relationships/slideLayout" Target="../slideLayouts/slideLayout2.xml"/><Relationship Id="rId4" Type="http://schemas.openxmlformats.org/officeDocument/2006/relationships/hyperlink" Target="https://creativecommons.org/licenses/by-sa/3.0/" TargetMode="Externa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3.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16.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slideLayout" Target="../slideLayouts/slideLayout2.xml"/><Relationship Id="rId1" Type="http://schemas.openxmlformats.org/officeDocument/2006/relationships/video" Target="https://www.youtube.com/embed/B7tOALvmv_Q?feature=oembed" TargetMode="External"/></Relationships>
</file>

<file path=ppt/slides/_rels/slide17.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6.xml"/><Relationship Id="rId1" Type="http://schemas.openxmlformats.org/officeDocument/2006/relationships/slideLayout" Target="../slideLayouts/slideLayout2.xml"/><Relationship Id="rId4" Type="http://schemas.microsoft.com/office/2007/relationships/hdphoto" Target="../media/hdphoto2.wdp"/></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19.jpeg"/><Relationship Id="rId1" Type="http://schemas.openxmlformats.org/officeDocument/2006/relationships/slideLayout" Target="../slideLayouts/slideLayout6.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10.xml"/><Relationship Id="rId1" Type="http://schemas.openxmlformats.org/officeDocument/2006/relationships/slideLayout" Target="../slideLayouts/slideLayout2.xml"/><Relationship Id="rId4" Type="http://schemas.microsoft.com/office/2007/relationships/hdphoto" Target="../media/hdphoto3.wdp"/></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19.jpeg"/><Relationship Id="rId1" Type="http://schemas.openxmlformats.org/officeDocument/2006/relationships/slideLayout" Target="../slideLayouts/slideLayout6.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microsoft.com/office/2007/relationships/hdphoto" Target="../media/hdphoto4.wdp"/><Relationship Id="rId2" Type="http://schemas.openxmlformats.org/officeDocument/2006/relationships/image" Target="../media/image21.pn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image" Target="../media/image19.jpeg"/><Relationship Id="rId1" Type="http://schemas.openxmlformats.org/officeDocument/2006/relationships/slideLayout" Target="../slideLayouts/slideLayout6.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image" Target="../media/image22.jpeg"/><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image" Target="../media/image19.jpeg"/><Relationship Id="rId1" Type="http://schemas.openxmlformats.org/officeDocument/2006/relationships/slideLayout" Target="../slideLayouts/slideLayout6.xml"/></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3" Type="http://schemas.openxmlformats.org/officeDocument/2006/relationships/image" Target="../media/image23.jpeg"/><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2" Type="http://schemas.openxmlformats.org/officeDocument/2006/relationships/image" Target="../media/image19.jpeg"/><Relationship Id="rId1" Type="http://schemas.openxmlformats.org/officeDocument/2006/relationships/slideLayout" Target="../slideLayouts/slideLayout6.xml"/></Relationships>
</file>

<file path=ppt/slides/_rels/slide42.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45.xml.rels><?xml version="1.0" encoding="UTF-8" standalone="yes"?>
<Relationships xmlns="http://schemas.openxmlformats.org/package/2006/relationships"><Relationship Id="rId3" Type="http://schemas.openxmlformats.org/officeDocument/2006/relationships/image" Target="../media/image24.jpg&amp;ehk=tHTKyEbmKFs0YPvXhI"/><Relationship Id="rId2" Type="http://schemas.openxmlformats.org/officeDocument/2006/relationships/notesSlide" Target="../notesSlides/notesSlide25.xml"/><Relationship Id="rId1" Type="http://schemas.openxmlformats.org/officeDocument/2006/relationships/slideLayout" Target="../slideLayouts/slideLayout2.xml"/><Relationship Id="rId4" Type="http://schemas.openxmlformats.org/officeDocument/2006/relationships/hyperlink" Target="http://ttoes.wordpress.com/2012/01/" TargetMode="External"/></Relationships>
</file>

<file path=ppt/slides/_rels/slide46.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47.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fontScale="90000"/>
          </a:bodyPr>
          <a:lstStyle/>
          <a:p>
            <a:r>
              <a:rPr lang="en-GB" altLang="en-US" b="1" dirty="0">
                <a:effectLst>
                  <a:outerShdw blurRad="38100" dist="38100" dir="2700000" algn="tl">
                    <a:srgbClr val="000000">
                      <a:alpha val="43137"/>
                    </a:srgbClr>
                  </a:outerShdw>
                </a:effectLst>
              </a:rPr>
              <a:t>CertHE Skills for the Workplace</a:t>
            </a:r>
            <a:br>
              <a:rPr lang="en-GB" altLang="en-US" dirty="0"/>
            </a:br>
            <a:r>
              <a:rPr lang="en-GB" altLang="en-US" dirty="0"/>
              <a:t>Module: BMSW4002</a:t>
            </a:r>
            <a:endParaRPr lang="en-GB" dirty="0"/>
          </a:p>
        </p:txBody>
      </p:sp>
      <p:sp>
        <p:nvSpPr>
          <p:cNvPr id="3" name="Subtitle 2"/>
          <p:cNvSpPr>
            <a:spLocks noGrp="1"/>
          </p:cNvSpPr>
          <p:nvPr>
            <p:ph type="subTitle" idx="1"/>
          </p:nvPr>
        </p:nvSpPr>
        <p:spPr/>
        <p:txBody>
          <a:bodyPr/>
          <a:lstStyle/>
          <a:p>
            <a:r>
              <a:rPr lang="en-GB" b="1" dirty="0"/>
              <a:t>Effective Team Working and Communication</a:t>
            </a:r>
            <a:br>
              <a:rPr lang="en-GB" b="1" dirty="0"/>
            </a:br>
            <a:br>
              <a:rPr lang="en-GB" altLang="en-US" sz="1600" dirty="0"/>
            </a:br>
            <a:r>
              <a:rPr lang="en-GB" altLang="en-US" sz="2000" b="1" dirty="0"/>
              <a:t>Week 2</a:t>
            </a:r>
            <a:endParaRPr lang="en-GB" dirty="0"/>
          </a:p>
        </p:txBody>
      </p:sp>
    </p:spTree>
    <p:extLst>
      <p:ext uri="{BB962C8B-B14F-4D97-AF65-F5344CB8AC3E}">
        <p14:creationId xmlns:p14="http://schemas.microsoft.com/office/powerpoint/2010/main" val="34089552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0B6435-87E1-421F-ADF1-1FC38E664458}"/>
              </a:ext>
            </a:extLst>
          </p:cNvPr>
          <p:cNvSpPr>
            <a:spLocks noGrp="1"/>
          </p:cNvSpPr>
          <p:nvPr>
            <p:ph type="title"/>
          </p:nvPr>
        </p:nvSpPr>
        <p:spPr/>
        <p:txBody>
          <a:bodyPr/>
          <a:lstStyle/>
          <a:p>
            <a:pPr algn="ctr"/>
            <a:r>
              <a:rPr lang="en-GB" dirty="0"/>
              <a:t>Groups v Teams Recap</a:t>
            </a:r>
          </a:p>
        </p:txBody>
      </p:sp>
      <p:graphicFrame>
        <p:nvGraphicFramePr>
          <p:cNvPr id="6" name="Table 5">
            <a:extLst>
              <a:ext uri="{FF2B5EF4-FFF2-40B4-BE49-F238E27FC236}">
                <a16:creationId xmlns:a16="http://schemas.microsoft.com/office/drawing/2014/main" id="{499DC2CB-DB04-4D46-82C4-9C5FC2C2763D}"/>
              </a:ext>
            </a:extLst>
          </p:cNvPr>
          <p:cNvGraphicFramePr>
            <a:graphicFrameLocks noGrp="1"/>
          </p:cNvGraphicFramePr>
          <p:nvPr>
            <p:extLst>
              <p:ext uri="{D42A27DB-BD31-4B8C-83A1-F6EECF244321}">
                <p14:modId xmlns:p14="http://schemas.microsoft.com/office/powerpoint/2010/main" val="4053926198"/>
              </p:ext>
            </p:extLst>
          </p:nvPr>
        </p:nvGraphicFramePr>
        <p:xfrm>
          <a:off x="2420888" y="1844824"/>
          <a:ext cx="4302224" cy="4419824"/>
        </p:xfrm>
        <a:graphic>
          <a:graphicData uri="http://schemas.openxmlformats.org/drawingml/2006/table">
            <a:tbl>
              <a:tblPr firstRow="1" bandRow="1">
                <a:tableStyleId>{1FECB4D8-DB02-4DC6-A0A2-4F2EBAE1DC90}</a:tableStyleId>
              </a:tblPr>
              <a:tblGrid>
                <a:gridCol w="4302224">
                  <a:extLst>
                    <a:ext uri="{9D8B030D-6E8A-4147-A177-3AD203B41FA5}">
                      <a16:colId xmlns:a16="http://schemas.microsoft.com/office/drawing/2014/main" val="2665541312"/>
                    </a:ext>
                  </a:extLst>
                </a:gridCol>
              </a:tblGrid>
              <a:tr h="397624">
                <a:tc>
                  <a:txBody>
                    <a:bodyPr/>
                    <a:lstStyle/>
                    <a:p>
                      <a:pPr algn="ctr"/>
                      <a:r>
                        <a:rPr lang="en-GB" sz="2400" dirty="0">
                          <a:effectLst>
                            <a:outerShdw blurRad="38100" dist="38100" dir="2700000" algn="tl">
                              <a:srgbClr val="000000">
                                <a:alpha val="43137"/>
                              </a:srgbClr>
                            </a:outerShdw>
                          </a:effectLst>
                        </a:rPr>
                        <a:t>GROUPS  V </a:t>
                      </a:r>
                      <a:r>
                        <a:rPr lang="en-GB" sz="2400" baseline="0" dirty="0">
                          <a:effectLst>
                            <a:outerShdw blurRad="38100" dist="38100" dir="2700000" algn="tl">
                              <a:srgbClr val="000000">
                                <a:alpha val="43137"/>
                              </a:srgbClr>
                            </a:outerShdw>
                          </a:effectLst>
                        </a:rPr>
                        <a:t> TEAMS</a:t>
                      </a:r>
                      <a:endParaRPr lang="en-US" sz="2400" dirty="0">
                        <a:effectLst>
                          <a:outerShdw blurRad="38100" dist="38100" dir="2700000" algn="tl">
                            <a:srgbClr val="000000">
                              <a:alpha val="43137"/>
                            </a:srgbClr>
                          </a:outerShdw>
                        </a:effectLst>
                      </a:endParaRPr>
                    </a:p>
                  </a:txBody>
                  <a:tcPr marL="91439" marR="91439" marT="45728" marB="45728"/>
                </a:tc>
                <a:extLst>
                  <a:ext uri="{0D108BD9-81ED-4DB2-BD59-A6C34878D82A}">
                    <a16:rowId xmlns:a16="http://schemas.microsoft.com/office/drawing/2014/main" val="415916306"/>
                  </a:ext>
                </a:extLst>
              </a:tr>
              <a:tr h="265087">
                <a:tc>
                  <a:txBody>
                    <a:bodyPr/>
                    <a:lstStyle/>
                    <a:p>
                      <a:pPr algn="ctr"/>
                      <a:r>
                        <a:rPr kumimoji="0" lang="en-US" sz="1400" kern="1200" dirty="0"/>
                        <a:t>INTERDEPENDENCE</a:t>
                      </a:r>
                      <a:endParaRPr lang="en-US" sz="1400" dirty="0"/>
                    </a:p>
                  </a:txBody>
                  <a:tcPr marL="91439" marR="91439" marT="45728" marB="45728"/>
                </a:tc>
                <a:extLst>
                  <a:ext uri="{0D108BD9-81ED-4DB2-BD59-A6C34878D82A}">
                    <a16:rowId xmlns:a16="http://schemas.microsoft.com/office/drawing/2014/main" val="1285912550"/>
                  </a:ext>
                </a:extLst>
              </a:tr>
              <a:tr h="265087">
                <a:tc>
                  <a:txBody>
                    <a:bodyPr/>
                    <a:lstStyle/>
                    <a:p>
                      <a:pPr algn="ctr"/>
                      <a:r>
                        <a:rPr kumimoji="0" lang="en-US" sz="1400" kern="1200" dirty="0"/>
                        <a:t>SHARED VALUES</a:t>
                      </a:r>
                      <a:endParaRPr lang="en-US" sz="1400" dirty="0"/>
                    </a:p>
                  </a:txBody>
                  <a:tcPr marL="91439" marR="91439" marT="45728" marB="45728"/>
                </a:tc>
                <a:extLst>
                  <a:ext uri="{0D108BD9-81ED-4DB2-BD59-A6C34878D82A}">
                    <a16:rowId xmlns:a16="http://schemas.microsoft.com/office/drawing/2014/main" val="1473253589"/>
                  </a:ext>
                </a:extLst>
              </a:tr>
              <a:tr h="265087">
                <a:tc>
                  <a:txBody>
                    <a:bodyPr/>
                    <a:lstStyle/>
                    <a:p>
                      <a:pPr marL="0" marR="0" indent="0" algn="ctr" defTabSz="914400" rtl="0" eaLnBrk="1" fontAlgn="auto" latinLnBrk="0" hangingPunct="1">
                        <a:lnSpc>
                          <a:spcPct val="100000"/>
                        </a:lnSpc>
                        <a:spcBef>
                          <a:spcPts val="0"/>
                        </a:spcBef>
                        <a:spcAft>
                          <a:spcPts val="0"/>
                        </a:spcAft>
                        <a:buClrTx/>
                        <a:buSzTx/>
                        <a:buFontTx/>
                        <a:buNone/>
                        <a:tabLst/>
                        <a:defRPr/>
                      </a:pPr>
                      <a:r>
                        <a:rPr kumimoji="0" lang="en-US" sz="1400" kern="1200" dirty="0"/>
                        <a:t>EXPRESSED FEELINGS</a:t>
                      </a:r>
                      <a:endParaRPr lang="en-US" sz="1400" dirty="0"/>
                    </a:p>
                  </a:txBody>
                  <a:tcPr marL="91439" marR="91439" marT="45728" marB="45728"/>
                </a:tc>
                <a:extLst>
                  <a:ext uri="{0D108BD9-81ED-4DB2-BD59-A6C34878D82A}">
                    <a16:rowId xmlns:a16="http://schemas.microsoft.com/office/drawing/2014/main" val="838752799"/>
                  </a:ext>
                </a:extLst>
              </a:tr>
              <a:tr h="265087">
                <a:tc>
                  <a:txBody>
                    <a:bodyPr/>
                    <a:lstStyle/>
                    <a:p>
                      <a:pPr algn="ctr"/>
                      <a:r>
                        <a:rPr kumimoji="0" lang="en-US" sz="1400" kern="1200" dirty="0"/>
                        <a:t>VISION</a:t>
                      </a:r>
                      <a:endParaRPr lang="en-US" sz="1400" dirty="0"/>
                    </a:p>
                  </a:txBody>
                  <a:tcPr marL="91439" marR="91439" marT="45728" marB="45728"/>
                </a:tc>
                <a:extLst>
                  <a:ext uri="{0D108BD9-81ED-4DB2-BD59-A6C34878D82A}">
                    <a16:rowId xmlns:a16="http://schemas.microsoft.com/office/drawing/2014/main" val="1609369799"/>
                  </a:ext>
                </a:extLst>
              </a:tr>
              <a:tr h="265087">
                <a:tc>
                  <a:txBody>
                    <a:bodyPr/>
                    <a:lstStyle/>
                    <a:p>
                      <a:pPr algn="ctr"/>
                      <a:r>
                        <a:rPr kumimoji="0" lang="en-US" sz="1400" kern="1200" dirty="0"/>
                        <a:t>COMMITMENT</a:t>
                      </a:r>
                      <a:endParaRPr lang="en-US" sz="1400" dirty="0"/>
                    </a:p>
                  </a:txBody>
                  <a:tcPr marL="91439" marR="91439" marT="45728" marB="45728"/>
                </a:tc>
                <a:extLst>
                  <a:ext uri="{0D108BD9-81ED-4DB2-BD59-A6C34878D82A}">
                    <a16:rowId xmlns:a16="http://schemas.microsoft.com/office/drawing/2014/main" val="3666301702"/>
                  </a:ext>
                </a:extLst>
              </a:tr>
              <a:tr h="265087">
                <a:tc>
                  <a:txBody>
                    <a:bodyPr/>
                    <a:lstStyle/>
                    <a:p>
                      <a:pPr algn="ctr"/>
                      <a:r>
                        <a:rPr kumimoji="0" lang="en-US" sz="1400" kern="1200" dirty="0"/>
                        <a:t>TRUST</a:t>
                      </a:r>
                      <a:endParaRPr lang="en-US" sz="1400" dirty="0"/>
                    </a:p>
                  </a:txBody>
                  <a:tcPr marL="91439" marR="91439" marT="45728" marB="45728"/>
                </a:tc>
                <a:extLst>
                  <a:ext uri="{0D108BD9-81ED-4DB2-BD59-A6C34878D82A}">
                    <a16:rowId xmlns:a16="http://schemas.microsoft.com/office/drawing/2014/main" val="2181851632"/>
                  </a:ext>
                </a:extLst>
              </a:tr>
              <a:tr h="265087">
                <a:tc>
                  <a:txBody>
                    <a:bodyPr/>
                    <a:lstStyle/>
                    <a:p>
                      <a:pPr algn="ctr"/>
                      <a:r>
                        <a:rPr kumimoji="0" lang="en-US" sz="1400" kern="1200" dirty="0"/>
                        <a:t>INTERPERSONAL SKILLS</a:t>
                      </a:r>
                      <a:endParaRPr lang="en-US" sz="1400" dirty="0"/>
                    </a:p>
                  </a:txBody>
                  <a:tcPr marL="91439" marR="91439" marT="45728" marB="45728"/>
                </a:tc>
                <a:extLst>
                  <a:ext uri="{0D108BD9-81ED-4DB2-BD59-A6C34878D82A}">
                    <a16:rowId xmlns:a16="http://schemas.microsoft.com/office/drawing/2014/main" val="1678505225"/>
                  </a:ext>
                </a:extLst>
              </a:tr>
              <a:tr h="265087">
                <a:tc>
                  <a:txBody>
                    <a:bodyPr/>
                    <a:lstStyle/>
                    <a:p>
                      <a:pPr algn="ctr"/>
                      <a:r>
                        <a:rPr kumimoji="0" lang="en-US" sz="1400" kern="1200" dirty="0"/>
                        <a:t>CONSENSUS</a:t>
                      </a:r>
                      <a:endParaRPr lang="en-US" sz="1400" dirty="0"/>
                    </a:p>
                  </a:txBody>
                  <a:tcPr marL="91439" marR="91439" marT="45728" marB="45728"/>
                </a:tc>
                <a:extLst>
                  <a:ext uri="{0D108BD9-81ED-4DB2-BD59-A6C34878D82A}">
                    <a16:rowId xmlns:a16="http://schemas.microsoft.com/office/drawing/2014/main" val="1338786915"/>
                  </a:ext>
                </a:extLst>
              </a:tr>
              <a:tr h="265087">
                <a:tc>
                  <a:txBody>
                    <a:bodyPr/>
                    <a:lstStyle/>
                    <a:p>
                      <a:pPr algn="ctr"/>
                      <a:r>
                        <a:rPr kumimoji="0" lang="en-US" sz="1400" kern="1200" dirty="0"/>
                        <a:t> OWNERSHIP</a:t>
                      </a:r>
                      <a:endParaRPr lang="en-US" sz="1400" dirty="0"/>
                    </a:p>
                  </a:txBody>
                  <a:tcPr marL="91439" marR="91439" marT="45728" marB="45728"/>
                </a:tc>
                <a:extLst>
                  <a:ext uri="{0D108BD9-81ED-4DB2-BD59-A6C34878D82A}">
                    <a16:rowId xmlns:a16="http://schemas.microsoft.com/office/drawing/2014/main" val="3401732525"/>
                  </a:ext>
                </a:extLst>
              </a:tr>
              <a:tr h="265087">
                <a:tc>
                  <a:txBody>
                    <a:bodyPr/>
                    <a:lstStyle/>
                    <a:p>
                      <a:pPr algn="ctr"/>
                      <a:r>
                        <a:rPr kumimoji="0" lang="en-US" sz="1400" kern="1200" dirty="0"/>
                        <a:t>COMMON GOALS</a:t>
                      </a:r>
                      <a:endParaRPr lang="en-US" sz="1400" dirty="0"/>
                    </a:p>
                  </a:txBody>
                  <a:tcPr marL="91439" marR="91439" marT="45728" marB="45728"/>
                </a:tc>
                <a:extLst>
                  <a:ext uri="{0D108BD9-81ED-4DB2-BD59-A6C34878D82A}">
                    <a16:rowId xmlns:a16="http://schemas.microsoft.com/office/drawing/2014/main" val="1933517823"/>
                  </a:ext>
                </a:extLst>
              </a:tr>
              <a:tr h="265087">
                <a:tc>
                  <a:txBody>
                    <a:bodyPr/>
                    <a:lstStyle/>
                    <a:p>
                      <a:pPr algn="ctr"/>
                      <a:r>
                        <a:rPr kumimoji="0" lang="en-US" sz="1400" kern="1200" dirty="0"/>
                        <a:t>LISTENING</a:t>
                      </a:r>
                      <a:endParaRPr lang="en-US" sz="1400" dirty="0"/>
                    </a:p>
                  </a:txBody>
                  <a:tcPr marL="91439" marR="91439" marT="45728" marB="45728"/>
                </a:tc>
                <a:extLst>
                  <a:ext uri="{0D108BD9-81ED-4DB2-BD59-A6C34878D82A}">
                    <a16:rowId xmlns:a16="http://schemas.microsoft.com/office/drawing/2014/main" val="3328548204"/>
                  </a:ext>
                </a:extLst>
              </a:tr>
              <a:tr h="265087">
                <a:tc>
                  <a:txBody>
                    <a:bodyPr/>
                    <a:lstStyle/>
                    <a:p>
                      <a:pPr algn="ctr"/>
                      <a:r>
                        <a:rPr kumimoji="0" lang="en-US" sz="1400" kern="1200" dirty="0"/>
                        <a:t>CONFLICT RESOLUTION</a:t>
                      </a:r>
                      <a:endParaRPr lang="en-US" sz="1400" dirty="0"/>
                    </a:p>
                  </a:txBody>
                  <a:tcPr marL="91439" marR="91439" marT="45728" marB="45728"/>
                </a:tc>
                <a:extLst>
                  <a:ext uri="{0D108BD9-81ED-4DB2-BD59-A6C34878D82A}">
                    <a16:rowId xmlns:a16="http://schemas.microsoft.com/office/drawing/2014/main" val="1672079666"/>
                  </a:ext>
                </a:extLst>
              </a:tr>
              <a:tr h="265087">
                <a:tc>
                  <a:txBody>
                    <a:bodyPr/>
                    <a:lstStyle/>
                    <a:p>
                      <a:pPr algn="ctr"/>
                      <a:r>
                        <a:rPr kumimoji="0" lang="en-US" sz="1400" kern="1200" dirty="0"/>
                        <a:t>TASK FOCUSED</a:t>
                      </a:r>
                      <a:endParaRPr lang="en-US" sz="1400" dirty="0"/>
                    </a:p>
                  </a:txBody>
                  <a:tcPr marL="91439" marR="91439" marT="45728" marB="45728"/>
                </a:tc>
                <a:extLst>
                  <a:ext uri="{0D108BD9-81ED-4DB2-BD59-A6C34878D82A}">
                    <a16:rowId xmlns:a16="http://schemas.microsoft.com/office/drawing/2014/main" val="1141264844"/>
                  </a:ext>
                </a:extLst>
              </a:tr>
            </a:tbl>
          </a:graphicData>
        </a:graphic>
      </p:graphicFrame>
      <p:sp>
        <p:nvSpPr>
          <p:cNvPr id="7" name="Right Arrow 4">
            <a:extLst>
              <a:ext uri="{FF2B5EF4-FFF2-40B4-BE49-F238E27FC236}">
                <a16:creationId xmlns:a16="http://schemas.microsoft.com/office/drawing/2014/main" id="{D2ADD231-E5D6-4F51-8D72-B4D94EC96F05}"/>
              </a:ext>
            </a:extLst>
          </p:cNvPr>
          <p:cNvSpPr/>
          <p:nvPr/>
        </p:nvSpPr>
        <p:spPr>
          <a:xfrm rot="10800000">
            <a:off x="500034" y="1214422"/>
            <a:ext cx="1643074" cy="4500594"/>
          </a:xfrm>
          <a:prstGeom prst="rightArrow">
            <a:avLst>
              <a:gd name="adj1" fmla="val 50655"/>
              <a:gd name="adj2" fmla="val 50000"/>
            </a:avLst>
          </a:prstGeom>
        </p:spPr>
        <p:style>
          <a:lnRef idx="2">
            <a:schemeClr val="accent1"/>
          </a:lnRef>
          <a:fillRef idx="1">
            <a:schemeClr val="lt1"/>
          </a:fillRef>
          <a:effectRef idx="0">
            <a:schemeClr val="accent1"/>
          </a:effectRef>
          <a:fontRef idx="minor">
            <a:schemeClr val="dk1"/>
          </a:fontRef>
        </p:style>
        <p:txBody>
          <a:bodyPr anchor="ctr"/>
          <a:lstStyle/>
          <a:p>
            <a:pPr algn="ctr">
              <a:defRPr/>
            </a:pPr>
            <a:endParaRPr lang="en-US" b="1">
              <a:ln w="12700">
                <a:solidFill>
                  <a:srgbClr val="1F497D">
                    <a:satMod val="155000"/>
                  </a:srgbClr>
                </a:solidFill>
                <a:prstDash val="solid"/>
              </a:ln>
              <a:solidFill>
                <a:srgbClr val="EEECE1">
                  <a:tint val="85000"/>
                  <a:satMod val="155000"/>
                </a:srgbClr>
              </a:solidFill>
              <a:effectLst>
                <a:outerShdw blurRad="41275" dist="20320" dir="1800000" algn="tl" rotWithShape="0">
                  <a:srgbClr val="000000">
                    <a:alpha val="40000"/>
                  </a:srgbClr>
                </a:outerShdw>
              </a:effectLst>
            </a:endParaRPr>
          </a:p>
        </p:txBody>
      </p:sp>
      <p:sp>
        <p:nvSpPr>
          <p:cNvPr id="8" name="TextBox 6">
            <a:extLst>
              <a:ext uri="{FF2B5EF4-FFF2-40B4-BE49-F238E27FC236}">
                <a16:creationId xmlns:a16="http://schemas.microsoft.com/office/drawing/2014/main" id="{5D1CF69F-879A-4C99-9B89-9573FCBDE33C}"/>
              </a:ext>
            </a:extLst>
          </p:cNvPr>
          <p:cNvSpPr txBox="1">
            <a:spLocks noChangeArrowheads="1"/>
          </p:cNvSpPr>
          <p:nvPr/>
        </p:nvSpPr>
        <p:spPr bwMode="auto">
          <a:xfrm>
            <a:off x="785813" y="3357563"/>
            <a:ext cx="1143000" cy="4000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Font typeface="Arial" pitchFamily="34" charset="0"/>
              <a:buChar char="•"/>
              <a:defRPr sz="3200">
                <a:solidFill>
                  <a:schemeClr val="tx1"/>
                </a:solidFill>
                <a:latin typeface="Calibri" pitchFamily="34" charset="0"/>
              </a:defRPr>
            </a:lvl1pPr>
            <a:lvl2pPr marL="742950" indent="-285750" eaLnBrk="0" hangingPunct="0">
              <a:spcBef>
                <a:spcPct val="20000"/>
              </a:spcBef>
              <a:buFont typeface="Arial" pitchFamily="34" charset="0"/>
              <a:buChar char="–"/>
              <a:defRPr sz="2800">
                <a:solidFill>
                  <a:schemeClr val="tx1"/>
                </a:solidFill>
                <a:latin typeface="Calibri" pitchFamily="34" charset="0"/>
              </a:defRPr>
            </a:lvl2pPr>
            <a:lvl3pPr marL="1143000" indent="-228600" eaLnBrk="0" hangingPunct="0">
              <a:spcBef>
                <a:spcPct val="20000"/>
              </a:spcBef>
              <a:buFont typeface="Arial" pitchFamily="34" charset="0"/>
              <a:buChar char="•"/>
              <a:defRPr sz="2400">
                <a:solidFill>
                  <a:schemeClr val="tx1"/>
                </a:solidFill>
                <a:latin typeface="Calibri" pitchFamily="34" charset="0"/>
              </a:defRPr>
            </a:lvl3pPr>
            <a:lvl4pPr marL="1600200" indent="-228600" eaLnBrk="0" hangingPunct="0">
              <a:spcBef>
                <a:spcPct val="20000"/>
              </a:spcBef>
              <a:buFont typeface="Arial" pitchFamily="34" charset="0"/>
              <a:buChar char="–"/>
              <a:defRPr sz="2000">
                <a:solidFill>
                  <a:schemeClr val="tx1"/>
                </a:solidFill>
                <a:latin typeface="Calibri" pitchFamily="34" charset="0"/>
              </a:defRPr>
            </a:lvl4pPr>
            <a:lvl5pPr marL="2057400" indent="-228600" eaLnBrk="0" hangingPunct="0">
              <a:spcBef>
                <a:spcPct val="20000"/>
              </a:spcBef>
              <a:buFont typeface="Arial" pitchFamily="34" charset="0"/>
              <a:buChar char="»"/>
              <a:defRPr sz="2000">
                <a:solidFill>
                  <a:schemeClr val="tx1"/>
                </a:solidFill>
                <a:latin typeface="Calibri" pitchFamily="34" charset="0"/>
              </a:defRPr>
            </a:lvl5pPr>
            <a:lvl6pPr marL="25146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6pPr>
            <a:lvl7pPr marL="29718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7pPr>
            <a:lvl8pPr marL="34290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8pPr>
            <a:lvl9pPr marL="38862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9pPr>
          </a:lstStyle>
          <a:p>
            <a:pPr eaLnBrk="1" fontAlgn="base" hangingPunct="1">
              <a:spcBef>
                <a:spcPct val="0"/>
              </a:spcBef>
              <a:spcAft>
                <a:spcPct val="0"/>
              </a:spcAft>
              <a:buFontTx/>
              <a:buNone/>
            </a:pPr>
            <a:r>
              <a:rPr lang="en-GB" altLang="en-US" sz="2000" dirty="0">
                <a:solidFill>
                  <a:prstClr val="black"/>
                </a:solidFill>
                <a:latin typeface="Franklin Gothic Book" pitchFamily="34" charset="0"/>
                <a:cs typeface="Arial" pitchFamily="34" charset="0"/>
              </a:rPr>
              <a:t>WEAK</a:t>
            </a:r>
            <a:endParaRPr lang="en-US" altLang="en-US" sz="2000" dirty="0">
              <a:solidFill>
                <a:prstClr val="black"/>
              </a:solidFill>
              <a:latin typeface="Franklin Gothic Book" pitchFamily="34" charset="0"/>
              <a:cs typeface="Arial" pitchFamily="34" charset="0"/>
            </a:endParaRPr>
          </a:p>
        </p:txBody>
      </p:sp>
      <p:sp>
        <p:nvSpPr>
          <p:cNvPr id="9" name="Right Arrow 3">
            <a:extLst>
              <a:ext uri="{FF2B5EF4-FFF2-40B4-BE49-F238E27FC236}">
                <a16:creationId xmlns:a16="http://schemas.microsoft.com/office/drawing/2014/main" id="{3FD283B9-40B6-456B-BE8C-C8CF93DE9A6A}"/>
              </a:ext>
            </a:extLst>
          </p:cNvPr>
          <p:cNvSpPr/>
          <p:nvPr/>
        </p:nvSpPr>
        <p:spPr>
          <a:xfrm>
            <a:off x="7000890" y="1187990"/>
            <a:ext cx="1685909" cy="4500594"/>
          </a:xfrm>
          <a:prstGeom prst="rightArrow">
            <a:avLst/>
          </a:prstGeom>
        </p:spPr>
        <p:style>
          <a:lnRef idx="2">
            <a:schemeClr val="accent2"/>
          </a:lnRef>
          <a:fillRef idx="1">
            <a:schemeClr val="lt1"/>
          </a:fillRef>
          <a:effectRef idx="0">
            <a:schemeClr val="accent2"/>
          </a:effectRef>
          <a:fontRef idx="minor">
            <a:schemeClr val="dk1"/>
          </a:fontRef>
        </p:style>
        <p:txBody>
          <a:bodyPr anchor="ctr"/>
          <a:lstStyle/>
          <a:p>
            <a:pPr fontAlgn="base">
              <a:spcBef>
                <a:spcPct val="0"/>
              </a:spcBef>
              <a:spcAft>
                <a:spcPct val="0"/>
              </a:spcAft>
              <a:defRPr/>
            </a:pPr>
            <a:r>
              <a:rPr lang="en-GB" sz="2000" dirty="0">
                <a:solidFill>
                  <a:prstClr val="black">
                    <a:lumMod val="95000"/>
                    <a:lumOff val="5000"/>
                  </a:prstClr>
                </a:solidFill>
                <a:latin typeface="Franklin Gothic Book" pitchFamily="34" charset="0"/>
                <a:cs typeface="Arial" charset="0"/>
              </a:rPr>
              <a:t>STRONG</a:t>
            </a:r>
            <a:endParaRPr lang="en-US" sz="2000" dirty="0">
              <a:solidFill>
                <a:prstClr val="black">
                  <a:lumMod val="95000"/>
                  <a:lumOff val="5000"/>
                </a:prstClr>
              </a:solidFill>
              <a:latin typeface="Franklin Gothic Book" pitchFamily="34" charset="0"/>
              <a:cs typeface="Arial" charset="0"/>
            </a:endParaRPr>
          </a:p>
        </p:txBody>
      </p:sp>
    </p:spTree>
    <p:extLst>
      <p:ext uri="{BB962C8B-B14F-4D97-AF65-F5344CB8AC3E}">
        <p14:creationId xmlns:p14="http://schemas.microsoft.com/office/powerpoint/2010/main" val="39724481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a:xfrm>
            <a:off x="405584" y="274638"/>
            <a:ext cx="8229600" cy="1143000"/>
          </a:xfrm>
        </p:spPr>
        <p:txBody>
          <a:bodyPr>
            <a:normAutofit/>
          </a:bodyPr>
          <a:lstStyle/>
          <a:p>
            <a:r>
              <a:rPr lang="en-US" sz="2400" dirty="0">
                <a:solidFill>
                  <a:schemeClr val="tx1"/>
                </a:solidFill>
              </a:rPr>
              <a:t>1. Definition of a work group or team</a:t>
            </a:r>
            <a:br>
              <a:rPr lang="en-US" sz="2400" dirty="0">
                <a:solidFill>
                  <a:schemeClr val="tx1"/>
                </a:solidFill>
              </a:rPr>
            </a:br>
            <a:endParaRPr lang="en-GB" sz="2400" dirty="0"/>
          </a:p>
        </p:txBody>
      </p:sp>
      <p:sp>
        <p:nvSpPr>
          <p:cNvPr id="7" name="Vertical Text Placeholder 6"/>
          <p:cNvSpPr>
            <a:spLocks noGrp="1"/>
          </p:cNvSpPr>
          <p:nvPr>
            <p:ph type="body" orient="vert" idx="1"/>
          </p:nvPr>
        </p:nvSpPr>
        <p:spPr>
          <a:xfrm>
            <a:off x="405584" y="1586673"/>
            <a:ext cx="8318832" cy="4002567"/>
          </a:xfrm>
        </p:spPr>
        <p:txBody>
          <a:bodyPr>
            <a:normAutofit/>
          </a:bodyPr>
          <a:lstStyle/>
          <a:p>
            <a:pPr marL="0" indent="0">
              <a:buNone/>
            </a:pPr>
            <a:r>
              <a:rPr lang="en-GB" dirty="0"/>
              <a:t>Any number of people who:</a:t>
            </a:r>
          </a:p>
          <a:p>
            <a:pPr marL="0" indent="0">
              <a:buNone/>
            </a:pPr>
            <a:endParaRPr lang="en-GB" dirty="0"/>
          </a:p>
          <a:p>
            <a:pPr lvl="1"/>
            <a:r>
              <a:rPr lang="en-GB" dirty="0"/>
              <a:t>Interact with one another</a:t>
            </a:r>
          </a:p>
          <a:p>
            <a:pPr lvl="1"/>
            <a:r>
              <a:rPr lang="en-GB" dirty="0"/>
              <a:t>Are psychologically aware of one another</a:t>
            </a:r>
          </a:p>
          <a:p>
            <a:pPr lvl="1"/>
            <a:r>
              <a:rPr lang="en-GB" dirty="0"/>
              <a:t>Perceive themselves to be a group</a:t>
            </a:r>
          </a:p>
          <a:p>
            <a:pPr marL="457200" lvl="1" indent="0" algn="r">
              <a:buNone/>
            </a:pPr>
            <a:r>
              <a:rPr lang="en-GB" sz="2000" dirty="0"/>
              <a:t>(Schein, 1988)</a:t>
            </a:r>
          </a:p>
          <a:p>
            <a:endParaRPr lang="en-GB" dirty="0"/>
          </a:p>
        </p:txBody>
      </p:sp>
      <p:sp>
        <p:nvSpPr>
          <p:cNvPr id="8" name="Vertical Text Placeholder 7"/>
          <p:cNvSpPr>
            <a:spLocks noGrp="1"/>
          </p:cNvSpPr>
          <p:nvPr>
            <p:ph type="body" orient="vert" idx="13"/>
          </p:nvPr>
        </p:nvSpPr>
        <p:spPr/>
        <p:txBody>
          <a:bodyPr>
            <a:normAutofit fontScale="77500" lnSpcReduction="20000"/>
          </a:bodyPr>
          <a:lstStyle/>
          <a:p>
            <a:pPr marL="0" indent="0">
              <a:buNone/>
            </a:pPr>
            <a:r>
              <a:rPr lang="en-GB" dirty="0"/>
              <a:t>Definition of a work group</a:t>
            </a:r>
          </a:p>
        </p:txBody>
      </p:sp>
      <p:sp>
        <p:nvSpPr>
          <p:cNvPr id="5" name="Slide Number Placeholder 4"/>
          <p:cNvSpPr>
            <a:spLocks noGrp="1"/>
          </p:cNvSpPr>
          <p:nvPr>
            <p:ph type="sldNum" sz="quarter" idx="15"/>
          </p:nvPr>
        </p:nvSpPr>
        <p:spPr/>
        <p:txBody>
          <a:bodyPr/>
          <a:lstStyle/>
          <a:p>
            <a:pPr>
              <a:defRPr/>
            </a:pPr>
            <a:fld id="{5452D9B6-0537-491A-B569-76F487D3EFE8}" type="slidenum">
              <a:rPr lang="en-US" smtClean="0"/>
              <a:pPr>
                <a:defRPr/>
              </a:pPr>
              <a:t>3</a:t>
            </a:fld>
            <a:endParaRPr lang="en-US"/>
          </a:p>
        </p:txBody>
      </p:sp>
    </p:spTree>
    <p:extLst>
      <p:ext uri="{BB962C8B-B14F-4D97-AF65-F5344CB8AC3E}">
        <p14:creationId xmlns:p14="http://schemas.microsoft.com/office/powerpoint/2010/main" val="358279605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a:xfrm>
            <a:off x="405584" y="274638"/>
            <a:ext cx="8229600" cy="1143000"/>
          </a:xfrm>
        </p:spPr>
        <p:txBody>
          <a:bodyPr>
            <a:normAutofit/>
          </a:bodyPr>
          <a:lstStyle/>
          <a:p>
            <a:r>
              <a:rPr lang="en-US" sz="2400" dirty="0">
                <a:solidFill>
                  <a:schemeClr val="tx1"/>
                </a:solidFill>
              </a:rPr>
              <a:t>1. Definition of a work group or team</a:t>
            </a:r>
            <a:br>
              <a:rPr lang="en-US" sz="2400" dirty="0">
                <a:solidFill>
                  <a:schemeClr val="tx1"/>
                </a:solidFill>
              </a:rPr>
            </a:br>
            <a:endParaRPr lang="en-GB" sz="2400" dirty="0"/>
          </a:p>
        </p:txBody>
      </p:sp>
      <p:sp>
        <p:nvSpPr>
          <p:cNvPr id="7" name="Vertical Text Placeholder 6"/>
          <p:cNvSpPr>
            <a:spLocks noGrp="1"/>
          </p:cNvSpPr>
          <p:nvPr>
            <p:ph type="body" orient="vert" idx="1"/>
          </p:nvPr>
        </p:nvSpPr>
        <p:spPr>
          <a:xfrm>
            <a:off x="405584" y="1586673"/>
            <a:ext cx="8318832" cy="4002567"/>
          </a:xfrm>
        </p:spPr>
        <p:txBody>
          <a:bodyPr>
            <a:normAutofit fontScale="77500" lnSpcReduction="20000"/>
          </a:bodyPr>
          <a:lstStyle/>
          <a:p>
            <a:pPr marL="0" indent="0">
              <a:lnSpc>
                <a:spcPct val="120000"/>
              </a:lnSpc>
              <a:buNone/>
            </a:pPr>
            <a:r>
              <a:rPr lang="en-GB" dirty="0">
                <a:cs typeface="Arial" panose="020B0604020202020204" pitchFamily="34" charset="0"/>
              </a:rPr>
              <a:t>‘A team is more than just a group with a </a:t>
            </a:r>
            <a:r>
              <a:rPr lang="en-GB" b="1" dirty="0">
                <a:cs typeface="Arial" panose="020B0604020202020204" pitchFamily="34" charset="0"/>
              </a:rPr>
              <a:t>common aim. </a:t>
            </a:r>
          </a:p>
          <a:p>
            <a:pPr marL="0" indent="0">
              <a:lnSpc>
                <a:spcPct val="120000"/>
              </a:lnSpc>
              <a:buNone/>
            </a:pPr>
            <a:r>
              <a:rPr lang="en-GB" dirty="0">
                <a:cs typeface="Arial" panose="020B0604020202020204" pitchFamily="34" charset="0"/>
              </a:rPr>
              <a:t>It is a group in which the </a:t>
            </a:r>
            <a:r>
              <a:rPr lang="en-GB" b="1" dirty="0">
                <a:cs typeface="Arial" panose="020B0604020202020204" pitchFamily="34" charset="0"/>
              </a:rPr>
              <a:t>contributions</a:t>
            </a:r>
            <a:r>
              <a:rPr lang="en-GB" dirty="0">
                <a:cs typeface="Arial" panose="020B0604020202020204" pitchFamily="34" charset="0"/>
              </a:rPr>
              <a:t> of individuals are seen as complementary.     </a:t>
            </a:r>
          </a:p>
          <a:p>
            <a:pPr marL="0" indent="0">
              <a:lnSpc>
                <a:spcPct val="120000"/>
              </a:lnSpc>
              <a:buNone/>
            </a:pPr>
            <a:r>
              <a:rPr lang="en-GB" b="1" dirty="0">
                <a:cs typeface="Arial" panose="020B0604020202020204" pitchFamily="34" charset="0"/>
              </a:rPr>
              <a:t>Collaboration</a:t>
            </a:r>
            <a:r>
              <a:rPr lang="en-GB" dirty="0">
                <a:cs typeface="Arial" panose="020B0604020202020204" pitchFamily="34" charset="0"/>
              </a:rPr>
              <a:t>, working together is the keynote of a team activity’ </a:t>
            </a:r>
          </a:p>
          <a:p>
            <a:pPr marL="0" indent="0">
              <a:lnSpc>
                <a:spcPct val="120000"/>
              </a:lnSpc>
              <a:buNone/>
            </a:pPr>
            <a:r>
              <a:rPr lang="en-GB" i="1" dirty="0">
                <a:cs typeface="Arial" panose="020B0604020202020204" pitchFamily="34" charset="0"/>
              </a:rPr>
              <a:t>(</a:t>
            </a:r>
            <a:r>
              <a:rPr lang="en-GB" sz="2400" i="1" dirty="0">
                <a:cs typeface="Arial" panose="020B0604020202020204" pitchFamily="34" charset="0"/>
              </a:rPr>
              <a:t>Adair, 1986)</a:t>
            </a:r>
            <a:endParaRPr lang="en-GB" i="1" dirty="0">
              <a:cs typeface="Arial" panose="020B0604020202020204" pitchFamily="34" charset="0"/>
            </a:endParaRPr>
          </a:p>
          <a:p>
            <a:pPr marL="0" indent="0">
              <a:lnSpc>
                <a:spcPct val="120000"/>
              </a:lnSpc>
              <a:buNone/>
            </a:pPr>
            <a:r>
              <a:rPr lang="en-GB" dirty="0">
                <a:cs typeface="Arial" panose="020B0604020202020204" pitchFamily="34" charset="0"/>
              </a:rPr>
              <a:t>‘Teams occur when a number of people have a </a:t>
            </a:r>
            <a:r>
              <a:rPr lang="en-GB" b="1" dirty="0">
                <a:cs typeface="Arial" panose="020B0604020202020204" pitchFamily="34" charset="0"/>
              </a:rPr>
              <a:t>common goal </a:t>
            </a:r>
            <a:r>
              <a:rPr lang="en-GB" dirty="0">
                <a:cs typeface="Arial" panose="020B0604020202020204" pitchFamily="34" charset="0"/>
              </a:rPr>
              <a:t>and recognise that their personal success is dependent on the success of others. </a:t>
            </a:r>
          </a:p>
          <a:p>
            <a:pPr marL="0" indent="0">
              <a:lnSpc>
                <a:spcPct val="120000"/>
              </a:lnSpc>
              <a:buNone/>
            </a:pPr>
            <a:r>
              <a:rPr lang="en-GB" dirty="0">
                <a:cs typeface="Arial" panose="020B0604020202020204" pitchFamily="34" charset="0"/>
              </a:rPr>
              <a:t>They are all </a:t>
            </a:r>
            <a:r>
              <a:rPr lang="en-GB" b="1" dirty="0">
                <a:cs typeface="Arial" panose="020B0604020202020204" pitchFamily="34" charset="0"/>
              </a:rPr>
              <a:t>interdependent</a:t>
            </a:r>
            <a:r>
              <a:rPr lang="en-GB" dirty="0">
                <a:cs typeface="Arial" panose="020B0604020202020204" pitchFamily="34" charset="0"/>
              </a:rPr>
              <a:t>.</a:t>
            </a:r>
          </a:p>
          <a:p>
            <a:pPr marL="0" indent="0">
              <a:lnSpc>
                <a:spcPct val="120000"/>
              </a:lnSpc>
              <a:buNone/>
            </a:pPr>
            <a:r>
              <a:rPr lang="en-GB" dirty="0">
                <a:cs typeface="Arial" panose="020B0604020202020204" pitchFamily="34" charset="0"/>
              </a:rPr>
              <a:t>In practice, this means that in most teams people will </a:t>
            </a:r>
            <a:r>
              <a:rPr lang="en-GB" b="1" dirty="0">
                <a:cs typeface="Arial" panose="020B0604020202020204" pitchFamily="34" charset="0"/>
              </a:rPr>
              <a:t>contribute </a:t>
            </a:r>
            <a:r>
              <a:rPr lang="en-GB" dirty="0">
                <a:cs typeface="Arial" panose="020B0604020202020204" pitchFamily="34" charset="0"/>
              </a:rPr>
              <a:t>individual skills many of which will be different.’ </a:t>
            </a:r>
            <a:r>
              <a:rPr lang="en-GB" i="1" dirty="0">
                <a:cs typeface="Arial" panose="020B0604020202020204" pitchFamily="34" charset="0"/>
              </a:rPr>
              <a:t>(</a:t>
            </a:r>
            <a:r>
              <a:rPr lang="en-GB" i="1" dirty="0" err="1">
                <a:cs typeface="Arial" panose="020B0604020202020204" pitchFamily="34" charset="0"/>
              </a:rPr>
              <a:t>c</a:t>
            </a:r>
            <a:r>
              <a:rPr lang="en-GB" sz="2400" i="1" dirty="0" err="1">
                <a:cs typeface="Arial" panose="020B0604020202020204" pitchFamily="34" charset="0"/>
              </a:rPr>
              <a:t>rainer</a:t>
            </a:r>
            <a:r>
              <a:rPr lang="en-GB" sz="2400" i="1" dirty="0">
                <a:cs typeface="Arial" panose="020B0604020202020204" pitchFamily="34" charset="0"/>
              </a:rPr>
              <a:t>, 1998)</a:t>
            </a:r>
          </a:p>
          <a:p>
            <a:endParaRPr lang="en-GB" dirty="0"/>
          </a:p>
        </p:txBody>
      </p:sp>
      <p:sp>
        <p:nvSpPr>
          <p:cNvPr id="8" name="Vertical Text Placeholder 7"/>
          <p:cNvSpPr>
            <a:spLocks noGrp="1"/>
          </p:cNvSpPr>
          <p:nvPr>
            <p:ph type="body" orient="vert" idx="13"/>
          </p:nvPr>
        </p:nvSpPr>
        <p:spPr/>
        <p:txBody>
          <a:bodyPr>
            <a:normAutofit fontScale="77500" lnSpcReduction="20000"/>
          </a:bodyPr>
          <a:lstStyle/>
          <a:p>
            <a:pPr marL="0" indent="0">
              <a:buNone/>
            </a:pPr>
            <a:r>
              <a:rPr lang="en-GB" dirty="0"/>
              <a:t>Definition of a team</a:t>
            </a:r>
          </a:p>
        </p:txBody>
      </p:sp>
      <p:sp>
        <p:nvSpPr>
          <p:cNvPr id="5" name="Slide Number Placeholder 4"/>
          <p:cNvSpPr>
            <a:spLocks noGrp="1"/>
          </p:cNvSpPr>
          <p:nvPr>
            <p:ph type="sldNum" sz="quarter" idx="15"/>
          </p:nvPr>
        </p:nvSpPr>
        <p:spPr/>
        <p:txBody>
          <a:bodyPr/>
          <a:lstStyle/>
          <a:p>
            <a:pPr>
              <a:defRPr/>
            </a:pPr>
            <a:fld id="{5452D9B6-0537-491A-B569-76F487D3EFE8}" type="slidenum">
              <a:rPr lang="en-US" smtClean="0"/>
              <a:pPr>
                <a:defRPr/>
              </a:pPr>
              <a:t>4</a:t>
            </a:fld>
            <a:endParaRPr lang="en-US"/>
          </a:p>
        </p:txBody>
      </p:sp>
    </p:spTree>
    <p:extLst>
      <p:ext uri="{BB962C8B-B14F-4D97-AF65-F5344CB8AC3E}">
        <p14:creationId xmlns:p14="http://schemas.microsoft.com/office/powerpoint/2010/main" val="162545306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1031" name="Rectangle 1030">
            <a:extLst>
              <a:ext uri="{FF2B5EF4-FFF2-40B4-BE49-F238E27FC236}">
                <a16:creationId xmlns:a16="http://schemas.microsoft.com/office/drawing/2014/main" id="{D87AB319-64C0-4E2D-B1CD-0A970301BE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sp>
      <p:sp>
        <p:nvSpPr>
          <p:cNvPr id="1033" name="Rectangle 1032">
            <a:extLst>
              <a:ext uri="{FF2B5EF4-FFF2-40B4-BE49-F238E27FC236}">
                <a16:creationId xmlns:a16="http://schemas.microsoft.com/office/drawing/2014/main" id="{B7CC3BB4-8536-4DBC-A194-D8AAF56C402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solidFill>
            <a:srgbClr val="B47B6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7DBD938-2292-920A-9B2C-925885469E17}"/>
              </a:ext>
            </a:extLst>
          </p:cNvPr>
          <p:cNvSpPr>
            <a:spLocks noGrp="1"/>
          </p:cNvSpPr>
          <p:nvPr>
            <p:ph type="title"/>
          </p:nvPr>
        </p:nvSpPr>
        <p:spPr>
          <a:xfrm>
            <a:off x="6120580" y="619431"/>
            <a:ext cx="2529348" cy="3869205"/>
          </a:xfrm>
        </p:spPr>
        <p:txBody>
          <a:bodyPr vert="horz" lIns="91440" tIns="45720" rIns="91440" bIns="45720" rtlCol="0" anchor="b">
            <a:normAutofit/>
          </a:bodyPr>
          <a:lstStyle/>
          <a:p>
            <a:pPr>
              <a:lnSpc>
                <a:spcPct val="80000"/>
              </a:lnSpc>
            </a:pPr>
            <a:r>
              <a:rPr lang="en-US" sz="3600">
                <a:solidFill>
                  <a:srgbClr val="FFFFFF"/>
                </a:solidFill>
              </a:rPr>
              <a:t>What was one of the most important elements of building an effective team?</a:t>
            </a:r>
          </a:p>
        </p:txBody>
      </p:sp>
      <p:pic>
        <p:nvPicPr>
          <p:cNvPr id="1026" name="Picture 2" descr="6 Steps To Creating A Trust You Can Trust">
            <a:extLst>
              <a:ext uri="{FF2B5EF4-FFF2-40B4-BE49-F238E27FC236}">
                <a16:creationId xmlns:a16="http://schemas.microsoft.com/office/drawing/2014/main" id="{76973558-84F0-E3C4-3CBC-D41452B5DDF5}"/>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477686" y="1705072"/>
            <a:ext cx="5186747" cy="345154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13824155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1026"/>
                                        </p:tgtEl>
                                        <p:attrNameLst>
                                          <p:attrName>style.visibility</p:attrName>
                                        </p:attrNameLst>
                                      </p:cBhvr>
                                      <p:to>
                                        <p:strVal val="visible"/>
                                      </p:to>
                                    </p:set>
                                    <p:animEffect transition="in" filter="fade">
                                      <p:cBhvr>
                                        <p:cTn id="7" dur="1000"/>
                                        <p:tgtEl>
                                          <p:spTgt spid="1026"/>
                                        </p:tgtEl>
                                      </p:cBhvr>
                                    </p:animEffect>
                                    <p:anim calcmode="lin" valueType="num">
                                      <p:cBhvr>
                                        <p:cTn id="8" dur="1000" fill="hold"/>
                                        <p:tgtEl>
                                          <p:spTgt spid="1026"/>
                                        </p:tgtEl>
                                        <p:attrNameLst>
                                          <p:attrName>ppt_x</p:attrName>
                                        </p:attrNameLst>
                                      </p:cBhvr>
                                      <p:tavLst>
                                        <p:tav tm="0">
                                          <p:val>
                                            <p:strVal val="#ppt_x"/>
                                          </p:val>
                                        </p:tav>
                                        <p:tav tm="100000">
                                          <p:val>
                                            <p:strVal val="#ppt_x"/>
                                          </p:val>
                                        </p:tav>
                                      </p:tavLst>
                                    </p:anim>
                                    <p:anim calcmode="lin" valueType="num">
                                      <p:cBhvr>
                                        <p:cTn id="9" dur="1000" fill="hold"/>
                                        <p:tgtEl>
                                          <p:spTgt spid="1026"/>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9A4474-AF32-A088-587D-248649C69220}"/>
              </a:ext>
            </a:extLst>
          </p:cNvPr>
          <p:cNvSpPr>
            <a:spLocks noGrp="1"/>
          </p:cNvSpPr>
          <p:nvPr>
            <p:ph type="title"/>
          </p:nvPr>
        </p:nvSpPr>
        <p:spPr/>
        <p:txBody>
          <a:bodyPr/>
          <a:lstStyle/>
          <a:p>
            <a:r>
              <a:rPr lang="en-GB" dirty="0"/>
              <a:t>Minefield</a:t>
            </a:r>
          </a:p>
        </p:txBody>
      </p:sp>
      <p:pic>
        <p:nvPicPr>
          <p:cNvPr id="2050" name="Picture 2" descr="Minefield Team Building | Games to Improve Communication">
            <a:extLst>
              <a:ext uri="{FF2B5EF4-FFF2-40B4-BE49-F238E27FC236}">
                <a16:creationId xmlns:a16="http://schemas.microsoft.com/office/drawing/2014/main" id="{B368ED6F-2860-56BA-D9E7-710257111FF5}"/>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099998" y="1916832"/>
            <a:ext cx="6865422" cy="349830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97504971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026" name="Picture 2" descr="Related image"/>
          <p:cNvPicPr>
            <a:picLocks noChangeAspect="1" noChangeArrowheads="1"/>
          </p:cNvPicPr>
          <p:nvPr/>
        </p:nvPicPr>
        <p:blipFill rotWithShape="1">
          <a:blip r:embed="rId3" cstate="print">
            <a:extLst>
              <a:ext uri="{BEBA8EAE-BF5A-486C-A8C5-ECC9F3942E4B}">
                <a14:imgProps xmlns:a14="http://schemas.microsoft.com/office/drawing/2010/main">
                  <a14:imgLayer r:embed="rId4">
                    <a14:imgEffect>
                      <a14:artisticPhotocopy/>
                    </a14:imgEffect>
                    <a14:imgEffect>
                      <a14:brightnessContrast bright="40000"/>
                    </a14:imgEffect>
                  </a14:imgLayer>
                </a14:imgProps>
              </a:ext>
              <a:ext uri="{28A0092B-C50C-407E-A947-70E740481C1C}">
                <a14:useLocalDpi xmlns:a14="http://schemas.microsoft.com/office/drawing/2010/main" val="0"/>
              </a:ext>
            </a:extLst>
          </a:blip>
          <a:srcRect b="30721"/>
          <a:stretch/>
        </p:blipFill>
        <p:spPr bwMode="auto">
          <a:xfrm>
            <a:off x="20" y="10"/>
            <a:ext cx="9143980" cy="4212698"/>
          </a:xfrm>
          <a:prstGeom prst="rect">
            <a:avLst/>
          </a:prstGeom>
          <a:noFill/>
          <a:extLst>
            <a:ext uri="{909E8E84-426E-40DD-AFC4-6F175D3DCCD1}">
              <a14:hiddenFill xmlns:a14="http://schemas.microsoft.com/office/drawing/2010/main">
                <a:solidFill>
                  <a:srgbClr val="FFFFFF"/>
                </a:solidFill>
              </a14:hiddenFill>
            </a:ext>
          </a:extLst>
        </p:spPr>
      </p:pic>
      <p:sp>
        <p:nvSpPr>
          <p:cNvPr id="1034" name="Rectangle 1030">
            <a:extLst>
              <a:ext uri="{FF2B5EF4-FFF2-40B4-BE49-F238E27FC236}">
                <a16:creationId xmlns:a16="http://schemas.microsoft.com/office/drawing/2014/main" id="{7D2BFFD5-490F-4B45-91F2-6B826FBAD4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212708"/>
            <a:ext cx="9144000" cy="2645291"/>
          </a:xfrm>
          <a:prstGeom prst="rect">
            <a:avLst/>
          </a:prstGeom>
          <a:solidFill>
            <a:srgbClr val="31555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Light" panose="020F0302020204030204"/>
              <a:ea typeface="+mn-ea"/>
              <a:cs typeface="+mn-cs"/>
            </a:endParaRPr>
          </a:p>
        </p:txBody>
      </p:sp>
      <p:sp>
        <p:nvSpPr>
          <p:cNvPr id="2" name="Title 1"/>
          <p:cNvSpPr>
            <a:spLocks noGrp="1"/>
          </p:cNvSpPr>
          <p:nvPr>
            <p:ph type="title"/>
          </p:nvPr>
        </p:nvSpPr>
        <p:spPr>
          <a:xfrm>
            <a:off x="492918" y="4544814"/>
            <a:ext cx="3632666" cy="1807659"/>
          </a:xfrm>
        </p:spPr>
        <p:txBody>
          <a:bodyPr>
            <a:normAutofit/>
          </a:bodyPr>
          <a:lstStyle/>
          <a:p>
            <a:pPr algn="r"/>
            <a:r>
              <a:rPr lang="en-GB" sz="4200">
                <a:solidFill>
                  <a:srgbClr val="FFFFFF"/>
                </a:solidFill>
              </a:rPr>
              <a:t>Overview of Session</a:t>
            </a:r>
          </a:p>
        </p:txBody>
      </p:sp>
      <p:cxnSp>
        <p:nvCxnSpPr>
          <p:cNvPr id="1033" name="Straight Connector 1032">
            <a:extLst>
              <a:ext uri="{FF2B5EF4-FFF2-40B4-BE49-F238E27FC236}">
                <a16:creationId xmlns:a16="http://schemas.microsoft.com/office/drawing/2014/main" id="{6C6CF9A5-BEA4-4284-A8B5-D033E5B4BE3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332131" y="4900003"/>
            <a:ext cx="0" cy="1097280"/>
          </a:xfrm>
          <a:prstGeom prst="line">
            <a:avLst/>
          </a:prstGeom>
          <a:ln w="15875">
            <a:solidFill>
              <a:srgbClr val="FFFFFF"/>
            </a:solidFill>
          </a:ln>
        </p:spPr>
        <p:style>
          <a:lnRef idx="1">
            <a:schemeClr val="accent1"/>
          </a:lnRef>
          <a:fillRef idx="0">
            <a:schemeClr val="accent1"/>
          </a:fillRef>
          <a:effectRef idx="0">
            <a:schemeClr val="accent1"/>
          </a:effectRef>
          <a:fontRef idx="minor">
            <a:schemeClr val="tx1"/>
          </a:fontRef>
        </p:style>
      </p:cxnSp>
      <p:sp>
        <p:nvSpPr>
          <p:cNvPr id="3" name="Content Placeholder 2"/>
          <p:cNvSpPr>
            <a:spLocks noGrp="1"/>
          </p:cNvSpPr>
          <p:nvPr>
            <p:ph idx="1"/>
          </p:nvPr>
        </p:nvSpPr>
        <p:spPr>
          <a:xfrm>
            <a:off x="4571999" y="4540559"/>
            <a:ext cx="4000786" cy="1816169"/>
          </a:xfrm>
        </p:spPr>
        <p:txBody>
          <a:bodyPr anchor="ctr">
            <a:normAutofit/>
          </a:bodyPr>
          <a:lstStyle/>
          <a:p>
            <a:pPr marL="0" indent="0">
              <a:buNone/>
            </a:pPr>
            <a:endParaRPr lang="en-GB">
              <a:solidFill>
                <a:srgbClr val="FFFFFF"/>
              </a:solidFill>
            </a:endParaRPr>
          </a:p>
          <a:p>
            <a:r>
              <a:rPr lang="en-GB">
                <a:solidFill>
                  <a:srgbClr val="FFFFFF"/>
                </a:solidFill>
              </a:rPr>
              <a:t>Tuckman’s Stages of Group Development</a:t>
            </a:r>
          </a:p>
          <a:p>
            <a:r>
              <a:rPr lang="en-GB">
                <a:solidFill>
                  <a:srgbClr val="FFFFFF"/>
                </a:solidFill>
              </a:rPr>
              <a:t>Situational Leadership</a:t>
            </a:r>
          </a:p>
          <a:p>
            <a:pPr marL="0" indent="0">
              <a:buNone/>
            </a:pPr>
            <a:endParaRPr lang="en-GB">
              <a:solidFill>
                <a:srgbClr val="FFFFFF"/>
              </a:solidFill>
            </a:endParaRPr>
          </a:p>
          <a:p>
            <a:endParaRPr lang="en-GB">
              <a:solidFill>
                <a:srgbClr val="FFFFFF"/>
              </a:solidFill>
            </a:endParaRPr>
          </a:p>
        </p:txBody>
      </p:sp>
    </p:spTree>
    <p:extLst>
      <p:ext uri="{BB962C8B-B14F-4D97-AF65-F5344CB8AC3E}">
        <p14:creationId xmlns:p14="http://schemas.microsoft.com/office/powerpoint/2010/main" val="1947463288"/>
      </p:ext>
    </p:extLst>
  </p:cSld>
  <p:clrMapOvr>
    <a:overrideClrMapping bg1="dk1" tx1="lt1" bg2="dk2" tx2="lt2" accent1="accent1" accent2="accent2" accent3="accent3" accent4="accent4" accent5="accent5" accent6="accent6" hlink="hlink" folHlink="folHlink"/>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5" name="Rectangle 14">
            <a:extLst>
              <a:ext uri="{FF2B5EF4-FFF2-40B4-BE49-F238E27FC236}">
                <a16:creationId xmlns:a16="http://schemas.microsoft.com/office/drawing/2014/main" id="{CD333CBE-B699-4E3B-9F45-C045F77343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sp>
      <p:sp>
        <p:nvSpPr>
          <p:cNvPr id="17" name="Rectangle 16">
            <a:extLst>
              <a:ext uri="{FF2B5EF4-FFF2-40B4-BE49-F238E27FC236}">
                <a16:creationId xmlns:a16="http://schemas.microsoft.com/office/drawing/2014/main" id="{D4995BF0-8E87-4ECF-904C-D047955C15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3" y="0"/>
            <a:ext cx="9141714" cy="6858000"/>
          </a:xfrm>
          <a:prstGeom prst="rect">
            <a:avLst/>
          </a:prstGeom>
          <a:solidFill>
            <a:srgbClr val="4C4E7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4B1DB6D-1D10-4201-8D55-D42354F02C49}"/>
              </a:ext>
            </a:extLst>
          </p:cNvPr>
          <p:cNvSpPr>
            <a:spLocks noGrp="1"/>
          </p:cNvSpPr>
          <p:nvPr>
            <p:ph type="title"/>
          </p:nvPr>
        </p:nvSpPr>
        <p:spPr>
          <a:xfrm>
            <a:off x="457200" y="4385066"/>
            <a:ext cx="8192729" cy="1317643"/>
          </a:xfrm>
        </p:spPr>
        <p:txBody>
          <a:bodyPr vert="horz" lIns="91440" tIns="45720" rIns="91440" bIns="45720" rtlCol="0" anchor="b">
            <a:normAutofit/>
          </a:bodyPr>
          <a:lstStyle/>
          <a:p>
            <a:pPr>
              <a:lnSpc>
                <a:spcPct val="80000"/>
              </a:lnSpc>
            </a:pPr>
            <a:r>
              <a:rPr lang="en-US" sz="4900" kern="1200" spc="-120" baseline="0" dirty="0">
                <a:solidFill>
                  <a:srgbClr val="FFFFFF"/>
                </a:solidFill>
                <a:latin typeface="+mj-lt"/>
                <a:ea typeface="+mj-ea"/>
                <a:cs typeface="+mj-cs"/>
              </a:rPr>
              <a:t>What factor can stop a team from performing effectively?</a:t>
            </a:r>
          </a:p>
        </p:txBody>
      </p:sp>
      <p:pic>
        <p:nvPicPr>
          <p:cNvPr id="5" name="Content Placeholder 4">
            <a:extLst>
              <a:ext uri="{FF2B5EF4-FFF2-40B4-BE49-F238E27FC236}">
                <a16:creationId xmlns:a16="http://schemas.microsoft.com/office/drawing/2014/main" id="{307DB96E-23D5-941F-7DA9-2888A38FAE99}"/>
              </a:ext>
            </a:extLst>
          </p:cNvPr>
          <p:cNvPicPr>
            <a:picLocks noGrp="1" noChangeAspect="1"/>
          </p:cNvPicPr>
          <p:nvPr>
            <p:ph idx="1"/>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b="17511"/>
          <a:stretch/>
        </p:blipFill>
        <p:spPr>
          <a:xfrm>
            <a:off x="20" y="10"/>
            <a:ext cx="9143980" cy="4242806"/>
          </a:xfrm>
          <a:prstGeom prst="rect">
            <a:avLst/>
          </a:prstGeom>
        </p:spPr>
      </p:pic>
      <p:sp>
        <p:nvSpPr>
          <p:cNvPr id="6" name="TextBox 5">
            <a:extLst>
              <a:ext uri="{FF2B5EF4-FFF2-40B4-BE49-F238E27FC236}">
                <a16:creationId xmlns:a16="http://schemas.microsoft.com/office/drawing/2014/main" id="{5D92C498-E512-6C63-262C-063BFFFCA7B2}"/>
              </a:ext>
            </a:extLst>
          </p:cNvPr>
          <p:cNvSpPr txBox="1"/>
          <p:nvPr/>
        </p:nvSpPr>
        <p:spPr>
          <a:xfrm>
            <a:off x="6862606" y="4042761"/>
            <a:ext cx="2281394"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3" tooltip="https://kotoba.wiki/t/mutual/683">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4" tooltip="https://creativecommons.org/licenses/by-sa/3.0/">
                  <a:extLst>
                    <a:ext uri="{A12FA001-AC4F-418D-AE19-62706E023703}">
                      <ahyp:hlinkClr xmlns:ahyp="http://schemas.microsoft.com/office/drawing/2018/hyperlinkcolor" val="tx"/>
                    </a:ext>
                  </a:extLst>
                </a:hlinkClick>
              </a:rPr>
              <a:t>CC BY-SA</a:t>
            </a:r>
            <a:endParaRPr lang="en-GB" sz="700">
              <a:solidFill>
                <a:srgbClr val="FFFFFF"/>
              </a:solidFill>
            </a:endParaRPr>
          </a:p>
        </p:txBody>
      </p:sp>
    </p:spTree>
    <p:extLst>
      <p:ext uri="{BB962C8B-B14F-4D97-AF65-F5344CB8AC3E}">
        <p14:creationId xmlns:p14="http://schemas.microsoft.com/office/powerpoint/2010/main" val="2508232424"/>
      </p:ext>
    </p:extLst>
  </p:cSld>
  <p:clrMapOvr>
    <a:overrideClrMapping bg1="dk1" tx1="lt1" bg2="dk2" tx2="lt2" accent1="accent1" accent2="accent2" accent3="accent3" accent4="accent4" accent5="accent5" accent6="accent6" hlink="hlink" folHlink="folHlink"/>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64FAD1-2A2F-F3A0-18A4-B04A3A733614}"/>
              </a:ext>
            </a:extLst>
          </p:cNvPr>
          <p:cNvSpPr>
            <a:spLocks noGrp="1"/>
          </p:cNvSpPr>
          <p:nvPr>
            <p:ph type="title"/>
          </p:nvPr>
        </p:nvSpPr>
        <p:spPr/>
        <p:txBody>
          <a:bodyPr/>
          <a:lstStyle/>
          <a:p>
            <a:r>
              <a:rPr lang="en-GB" dirty="0"/>
              <a:t>Activity</a:t>
            </a:r>
          </a:p>
        </p:txBody>
      </p:sp>
      <p:sp>
        <p:nvSpPr>
          <p:cNvPr id="4" name="TextBox 3">
            <a:extLst>
              <a:ext uri="{FF2B5EF4-FFF2-40B4-BE49-F238E27FC236}">
                <a16:creationId xmlns:a16="http://schemas.microsoft.com/office/drawing/2014/main" id="{D8A6C396-56BD-C29D-705F-9EBE5D3DD3CF}"/>
              </a:ext>
            </a:extLst>
          </p:cNvPr>
          <p:cNvSpPr txBox="1"/>
          <p:nvPr/>
        </p:nvSpPr>
        <p:spPr>
          <a:xfrm>
            <a:off x="2286000" y="3105835"/>
            <a:ext cx="5022304" cy="954107"/>
          </a:xfrm>
          <a:prstGeom prst="rect">
            <a:avLst/>
          </a:prstGeom>
          <a:noFill/>
        </p:spPr>
        <p:txBody>
          <a:bodyPr wrap="square">
            <a:spAutoFit/>
          </a:bodyPr>
          <a:lstStyle/>
          <a:p>
            <a:r>
              <a:rPr lang="en-US" sz="2800" kern="1200" spc="-120" baseline="0" dirty="0">
                <a:latin typeface="+mj-lt"/>
                <a:ea typeface="+mj-ea"/>
                <a:cs typeface="+mj-cs"/>
              </a:rPr>
              <a:t>What factor can stop a team from performing effectively?</a:t>
            </a:r>
            <a:endParaRPr lang="en-GB" sz="2800" dirty="0"/>
          </a:p>
        </p:txBody>
      </p:sp>
    </p:spTree>
    <p:extLst>
      <p:ext uri="{BB962C8B-B14F-4D97-AF65-F5344CB8AC3E}">
        <p14:creationId xmlns:p14="http://schemas.microsoft.com/office/powerpoint/2010/main" val="118425762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B1CCD5EF-766D-43B9-A25D-19122E5FB1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2601" y="643467"/>
            <a:ext cx="3008121" cy="5571066"/>
          </a:xfrm>
          <a:prstGeom prst="rect">
            <a:avLst/>
          </a:prstGeom>
          <a:solidFill>
            <a:schemeClr val="accent1"/>
          </a:solidFill>
          <a:ln cap="sq">
            <a:no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FD9699C9-77F1-4E33-A750-CB78C7EA29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4645" y="809244"/>
            <a:ext cx="2763774" cy="5239512"/>
          </a:xfrm>
          <a:prstGeom prst="rect">
            <a:avLst/>
          </a:prstGeom>
          <a:noFill/>
          <a:ln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9CEF639-AE09-4C85-B13A-296D984DA35D}"/>
              </a:ext>
            </a:extLst>
          </p:cNvPr>
          <p:cNvSpPr>
            <a:spLocks noGrp="1"/>
          </p:cNvSpPr>
          <p:nvPr>
            <p:ph type="title"/>
          </p:nvPr>
        </p:nvSpPr>
        <p:spPr>
          <a:xfrm>
            <a:off x="720969" y="1031634"/>
            <a:ext cx="2526323" cy="4844777"/>
          </a:xfrm>
        </p:spPr>
        <p:txBody>
          <a:bodyPr>
            <a:normAutofit/>
          </a:bodyPr>
          <a:lstStyle/>
          <a:p>
            <a:r>
              <a:rPr lang="en-GB" sz="3700">
                <a:solidFill>
                  <a:srgbClr val="FFFFFF"/>
                </a:solidFill>
              </a:rPr>
              <a:t>Factors that hinder effective team collaboration</a:t>
            </a:r>
          </a:p>
        </p:txBody>
      </p:sp>
      <p:sp>
        <p:nvSpPr>
          <p:cNvPr id="3" name="Content Placeholder 2">
            <a:extLst>
              <a:ext uri="{FF2B5EF4-FFF2-40B4-BE49-F238E27FC236}">
                <a16:creationId xmlns:a16="http://schemas.microsoft.com/office/drawing/2014/main" id="{4A44547D-AA95-49F5-A1FE-679B1808D7A6}"/>
              </a:ext>
            </a:extLst>
          </p:cNvPr>
          <p:cNvSpPr>
            <a:spLocks noGrp="1"/>
          </p:cNvSpPr>
          <p:nvPr>
            <p:ph idx="1"/>
          </p:nvPr>
        </p:nvSpPr>
        <p:spPr>
          <a:xfrm>
            <a:off x="3967343" y="1031634"/>
            <a:ext cx="4605442" cy="4746232"/>
          </a:xfrm>
        </p:spPr>
        <p:txBody>
          <a:bodyPr anchor="ctr">
            <a:normAutofit/>
          </a:bodyPr>
          <a:lstStyle/>
          <a:p>
            <a:pPr marL="457200" indent="-457200">
              <a:buFont typeface="+mj-lt"/>
              <a:buAutoNum type="arabicPeriod"/>
            </a:pPr>
            <a:r>
              <a:rPr lang="en-GB" sz="1500" dirty="0"/>
              <a:t>Lack of clarity – lack of clear goals/ roles/ timelines</a:t>
            </a:r>
          </a:p>
          <a:p>
            <a:pPr marL="457200" indent="-457200">
              <a:buFont typeface="+mj-lt"/>
              <a:buAutoNum type="arabicPeriod"/>
            </a:pPr>
            <a:r>
              <a:rPr lang="en-GB" sz="1500" dirty="0"/>
              <a:t>Lack of synchronisation – sharing work, collaboration</a:t>
            </a:r>
          </a:p>
          <a:p>
            <a:pPr marL="457200" indent="-457200">
              <a:buFont typeface="+mj-lt"/>
              <a:buAutoNum type="arabicPeriod"/>
            </a:pPr>
            <a:r>
              <a:rPr lang="en-GB" sz="1500" dirty="0"/>
              <a:t>Unwillingness to change – not evolving, adopting</a:t>
            </a:r>
          </a:p>
          <a:p>
            <a:pPr marL="457200" indent="-457200">
              <a:buFont typeface="+mj-lt"/>
              <a:buAutoNum type="arabicPeriod"/>
            </a:pPr>
            <a:r>
              <a:rPr lang="en-GB" sz="1500" dirty="0"/>
              <a:t>Lack of social interaction – boning outside work environment, need proactive teambuilding</a:t>
            </a:r>
          </a:p>
          <a:p>
            <a:pPr marL="457200" indent="-457200">
              <a:buFont typeface="+mj-lt"/>
              <a:buAutoNum type="arabicPeriod"/>
            </a:pPr>
            <a:r>
              <a:rPr lang="en-GB" sz="1500" dirty="0"/>
              <a:t>Large teams – too many people, harder to manger </a:t>
            </a:r>
          </a:p>
          <a:p>
            <a:pPr marL="457200" indent="-457200">
              <a:buFont typeface="+mj-lt"/>
              <a:buAutoNum type="arabicPeriod"/>
            </a:pPr>
            <a:r>
              <a:rPr lang="en-GB" sz="1500" dirty="0"/>
              <a:t>Lack of trust </a:t>
            </a:r>
          </a:p>
          <a:p>
            <a:pPr marL="457200" indent="-457200">
              <a:buFont typeface="+mj-lt"/>
              <a:buAutoNum type="arabicPeriod"/>
            </a:pPr>
            <a:r>
              <a:rPr lang="en-GB" sz="1500" dirty="0"/>
              <a:t>Wrong people in the team (not right skillset)</a:t>
            </a:r>
          </a:p>
          <a:p>
            <a:pPr marL="457200" indent="-457200">
              <a:buFont typeface="+mj-lt"/>
              <a:buAutoNum type="arabicPeriod"/>
            </a:pPr>
            <a:r>
              <a:rPr lang="en-GB" sz="1500" dirty="0"/>
              <a:t>Lack of leadership</a:t>
            </a:r>
          </a:p>
          <a:p>
            <a:pPr marL="457200" indent="-457200">
              <a:buFont typeface="+mj-lt"/>
              <a:buAutoNum type="arabicPeriod"/>
            </a:pPr>
            <a:r>
              <a:rPr lang="en-GB" sz="1500" dirty="0"/>
              <a:t>Not listening to each other</a:t>
            </a:r>
          </a:p>
          <a:p>
            <a:pPr marL="457200" indent="-457200">
              <a:buFont typeface="+mj-lt"/>
              <a:buAutoNum type="arabicPeriod"/>
            </a:pPr>
            <a:r>
              <a:rPr lang="en-GB" sz="1500" dirty="0"/>
              <a:t>Thinking of ‘I’ and not ‘We’</a:t>
            </a:r>
          </a:p>
        </p:txBody>
      </p:sp>
    </p:spTree>
    <p:extLst>
      <p:ext uri="{BB962C8B-B14F-4D97-AF65-F5344CB8AC3E}">
        <p14:creationId xmlns:p14="http://schemas.microsoft.com/office/powerpoint/2010/main" val="63715122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B1CCD5EF-766D-43B9-A25D-19122E5FB1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2601" y="643467"/>
            <a:ext cx="3008121" cy="5571066"/>
          </a:xfrm>
          <a:prstGeom prst="rect">
            <a:avLst/>
          </a:prstGeom>
          <a:solidFill>
            <a:schemeClr val="accent1"/>
          </a:solidFill>
          <a:ln cap="sq">
            <a:no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FD9699C9-77F1-4E33-A750-CB78C7EA29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4645" y="809244"/>
            <a:ext cx="2763774" cy="5239512"/>
          </a:xfrm>
          <a:prstGeom prst="rect">
            <a:avLst/>
          </a:prstGeom>
          <a:noFill/>
          <a:ln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CE7A957-91E0-49F1-AD5B-D54C557833F9}"/>
              </a:ext>
            </a:extLst>
          </p:cNvPr>
          <p:cNvSpPr>
            <a:spLocks noGrp="1"/>
          </p:cNvSpPr>
          <p:nvPr>
            <p:ph type="title"/>
          </p:nvPr>
        </p:nvSpPr>
        <p:spPr>
          <a:xfrm>
            <a:off x="720969" y="1031634"/>
            <a:ext cx="2526323" cy="4844777"/>
          </a:xfrm>
        </p:spPr>
        <p:txBody>
          <a:bodyPr>
            <a:normAutofit/>
          </a:bodyPr>
          <a:lstStyle/>
          <a:p>
            <a:r>
              <a:rPr lang="en-GB">
                <a:solidFill>
                  <a:srgbClr val="FFFFFF"/>
                </a:solidFill>
              </a:rPr>
              <a:t>Task oriented teams</a:t>
            </a:r>
          </a:p>
        </p:txBody>
      </p:sp>
      <p:sp>
        <p:nvSpPr>
          <p:cNvPr id="3" name="Content Placeholder 2">
            <a:extLst>
              <a:ext uri="{FF2B5EF4-FFF2-40B4-BE49-F238E27FC236}">
                <a16:creationId xmlns:a16="http://schemas.microsoft.com/office/drawing/2014/main" id="{31398243-B26A-4BBE-9574-39FB09D0B73B}"/>
              </a:ext>
            </a:extLst>
          </p:cNvPr>
          <p:cNvSpPr>
            <a:spLocks noGrp="1"/>
          </p:cNvSpPr>
          <p:nvPr>
            <p:ph idx="1"/>
          </p:nvPr>
        </p:nvSpPr>
        <p:spPr>
          <a:xfrm>
            <a:off x="3967343" y="1031634"/>
            <a:ext cx="4605442" cy="4746232"/>
          </a:xfrm>
        </p:spPr>
        <p:txBody>
          <a:bodyPr anchor="ctr">
            <a:normAutofit/>
          </a:bodyPr>
          <a:lstStyle/>
          <a:p>
            <a:r>
              <a:rPr lang="en-GB" sz="2000"/>
              <a:t>Hackman (1990) stated for a team to be clearly effective in delivering tasks, it has to have:</a:t>
            </a:r>
          </a:p>
          <a:p>
            <a:r>
              <a:rPr lang="en-GB" sz="2000"/>
              <a:t>1. Appropriate task for the team</a:t>
            </a:r>
          </a:p>
          <a:p>
            <a:r>
              <a:rPr lang="en-GB" sz="2000"/>
              <a:t>2. Recognised roles and skills within the team and outside</a:t>
            </a:r>
          </a:p>
          <a:p>
            <a:r>
              <a:rPr lang="en-GB" sz="2000"/>
              <a:t>3. Team has clear authority over the task – supported by management</a:t>
            </a:r>
          </a:p>
          <a:p>
            <a:r>
              <a:rPr lang="en-GB" sz="2000"/>
              <a:t>4. Clear structure with a culture of promoting team work</a:t>
            </a:r>
          </a:p>
          <a:p>
            <a:r>
              <a:rPr lang="en-GB" sz="2000"/>
              <a:t>5. Appropriate policies in place to support team work</a:t>
            </a:r>
          </a:p>
          <a:p>
            <a:r>
              <a:rPr lang="en-GB" sz="2000"/>
              <a:t>6. Expert coaching and feedback by right leadership</a:t>
            </a:r>
          </a:p>
        </p:txBody>
      </p:sp>
    </p:spTree>
    <p:extLst>
      <p:ext uri="{BB962C8B-B14F-4D97-AF65-F5344CB8AC3E}">
        <p14:creationId xmlns:p14="http://schemas.microsoft.com/office/powerpoint/2010/main" val="225131795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CB53BE-3F6A-4279-951F-1FED2DF46988}"/>
              </a:ext>
            </a:extLst>
          </p:cNvPr>
          <p:cNvSpPr>
            <a:spLocks noGrp="1"/>
          </p:cNvSpPr>
          <p:nvPr>
            <p:ph type="title"/>
          </p:nvPr>
        </p:nvSpPr>
        <p:spPr>
          <a:xfrm>
            <a:off x="532209" y="188640"/>
            <a:ext cx="8079581" cy="1658198"/>
          </a:xfrm>
        </p:spPr>
        <p:txBody>
          <a:bodyPr/>
          <a:lstStyle/>
          <a:p>
            <a:pPr algn="ctr"/>
            <a:r>
              <a:rPr lang="en-GB"/>
              <a:t>Types of Teams</a:t>
            </a:r>
            <a:endParaRPr lang="en-GB" dirty="0"/>
          </a:p>
        </p:txBody>
      </p:sp>
      <p:graphicFrame>
        <p:nvGraphicFramePr>
          <p:cNvPr id="4" name="Content Placeholder 3">
            <a:extLst>
              <a:ext uri="{FF2B5EF4-FFF2-40B4-BE49-F238E27FC236}">
                <a16:creationId xmlns:a16="http://schemas.microsoft.com/office/drawing/2014/main" id="{5B4DAE79-1DA9-4E21-BFBE-6800DE66F6EA}"/>
              </a:ext>
            </a:extLst>
          </p:cNvPr>
          <p:cNvGraphicFramePr>
            <a:graphicFrameLocks noGrp="1"/>
          </p:cNvGraphicFramePr>
          <p:nvPr>
            <p:ph idx="1"/>
            <p:extLst>
              <p:ext uri="{D42A27DB-BD31-4B8C-83A1-F6EECF244321}">
                <p14:modId xmlns:p14="http://schemas.microsoft.com/office/powerpoint/2010/main" val="194179546"/>
              </p:ext>
            </p:extLst>
          </p:nvPr>
        </p:nvGraphicFramePr>
        <p:xfrm>
          <a:off x="395537" y="1484784"/>
          <a:ext cx="8496944" cy="518457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93902393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7DFBCA-04C7-431D-8234-9A93F2742DF0}"/>
              </a:ext>
            </a:extLst>
          </p:cNvPr>
          <p:cNvSpPr>
            <a:spLocks noGrp="1"/>
          </p:cNvSpPr>
          <p:nvPr>
            <p:ph type="title"/>
          </p:nvPr>
        </p:nvSpPr>
        <p:spPr/>
        <p:txBody>
          <a:bodyPr/>
          <a:lstStyle/>
          <a:p>
            <a:pPr algn="ctr"/>
            <a:r>
              <a:rPr lang="en-GB" dirty="0"/>
              <a:t>Team working framework</a:t>
            </a:r>
          </a:p>
        </p:txBody>
      </p:sp>
      <p:graphicFrame>
        <p:nvGraphicFramePr>
          <p:cNvPr id="4" name="Content Placeholder 3">
            <a:extLst>
              <a:ext uri="{FF2B5EF4-FFF2-40B4-BE49-F238E27FC236}">
                <a16:creationId xmlns:a16="http://schemas.microsoft.com/office/drawing/2014/main" id="{4A08822A-0373-4FDA-B3BA-5CC0CA3E6D9A}"/>
              </a:ext>
            </a:extLst>
          </p:cNvPr>
          <p:cNvGraphicFramePr>
            <a:graphicFrameLocks noGrp="1"/>
          </p:cNvGraphicFramePr>
          <p:nvPr>
            <p:ph idx="1"/>
            <p:extLst>
              <p:ext uri="{D42A27DB-BD31-4B8C-83A1-F6EECF244321}">
                <p14:modId xmlns:p14="http://schemas.microsoft.com/office/powerpoint/2010/main" val="1792629023"/>
              </p:ext>
            </p:extLst>
          </p:nvPr>
        </p:nvGraphicFramePr>
        <p:xfrm>
          <a:off x="506413" y="1993900"/>
          <a:ext cx="8066087" cy="376555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64599105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4" name="Rectangle 13">
            <a:extLst>
              <a:ext uri="{FF2B5EF4-FFF2-40B4-BE49-F238E27FC236}">
                <a16:creationId xmlns:a16="http://schemas.microsoft.com/office/drawing/2014/main" id="{07CEFFDD-605F-41E2-8017-6484074C5C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66994" y="0"/>
            <a:ext cx="3477006" cy="6858000"/>
          </a:xfrm>
          <a:prstGeom prst="rect">
            <a:avLst/>
          </a:prstGeom>
          <a:solidFill>
            <a:srgbClr val="475260"/>
          </a:solidFill>
          <a:ln>
            <a:solidFill>
              <a:srgbClr val="47526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55DD603-B896-4BFF-9A55-3AC501B8B61A}"/>
              </a:ext>
            </a:extLst>
          </p:cNvPr>
          <p:cNvSpPr>
            <a:spLocks noGrp="1"/>
          </p:cNvSpPr>
          <p:nvPr>
            <p:ph type="title"/>
          </p:nvPr>
        </p:nvSpPr>
        <p:spPr>
          <a:xfrm>
            <a:off x="6129909" y="499533"/>
            <a:ext cx="2551176" cy="1920240"/>
          </a:xfrm>
        </p:spPr>
        <p:txBody>
          <a:bodyPr vert="horz" lIns="91440" tIns="45720" rIns="91440" bIns="45720" rtlCol="0" anchor="b">
            <a:normAutofit/>
          </a:bodyPr>
          <a:lstStyle/>
          <a:p>
            <a:pPr>
              <a:lnSpc>
                <a:spcPct val="85000"/>
              </a:lnSpc>
            </a:pPr>
            <a:r>
              <a:rPr lang="en-US" altLang="en-US" sz="3500">
                <a:solidFill>
                  <a:srgbClr val="FFFFFF"/>
                </a:solidFill>
              </a:rPr>
              <a:t>Tuckman's Team Development (1965) </a:t>
            </a:r>
            <a:endParaRPr lang="en-US" sz="3500">
              <a:solidFill>
                <a:srgbClr val="FFFFFF"/>
              </a:solidFill>
            </a:endParaRPr>
          </a:p>
        </p:txBody>
      </p:sp>
      <p:pic>
        <p:nvPicPr>
          <p:cNvPr id="3" name="Picture 2"/>
          <p:cNvPicPr>
            <a:picLocks noChangeAspect="1"/>
          </p:cNvPicPr>
          <p:nvPr/>
        </p:nvPicPr>
        <p:blipFill rotWithShape="1">
          <a:blip r:embed="rId2"/>
          <a:srcRect r="-2" b="7044"/>
          <a:stretch/>
        </p:blipFill>
        <p:spPr>
          <a:xfrm>
            <a:off x="475499" y="640080"/>
            <a:ext cx="4708897" cy="5588101"/>
          </a:xfrm>
          <a:prstGeom prst="rect">
            <a:avLst/>
          </a:prstGeom>
        </p:spPr>
      </p:pic>
      <p:sp>
        <p:nvSpPr>
          <p:cNvPr id="4" name="Text Box 6">
            <a:extLst>
              <a:ext uri="{FF2B5EF4-FFF2-40B4-BE49-F238E27FC236}">
                <a16:creationId xmlns:a16="http://schemas.microsoft.com/office/drawing/2014/main" id="{6C891182-8810-4287-9204-53B8B5E79009}"/>
              </a:ext>
            </a:extLst>
          </p:cNvPr>
          <p:cNvSpPr txBox="1">
            <a:spLocks noChangeArrowheads="1"/>
          </p:cNvSpPr>
          <p:nvPr/>
        </p:nvSpPr>
        <p:spPr bwMode="auto">
          <a:xfrm>
            <a:off x="6129909" y="2419773"/>
            <a:ext cx="2551176" cy="3358092"/>
          </a:xfrm>
          <a:prstGeom prst="rect">
            <a:avLst/>
          </a:prstGeo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ormAutofit fontScale="92500" lnSpcReduction="10000"/>
          </a:bodyPr>
          <a:lstStyle>
            <a:lvl1pPr eaLnBrk="0" hangingPunct="0">
              <a:spcBef>
                <a:spcPct val="20000"/>
              </a:spcBef>
              <a:buFont typeface="Arial" pitchFamily="34" charset="0"/>
              <a:buChar char="•"/>
              <a:defRPr sz="3200">
                <a:solidFill>
                  <a:schemeClr val="tx1"/>
                </a:solidFill>
                <a:latin typeface="Calibri" pitchFamily="34" charset="0"/>
              </a:defRPr>
            </a:lvl1pPr>
            <a:lvl2pPr marL="742950" indent="-285750" eaLnBrk="0" hangingPunct="0">
              <a:spcBef>
                <a:spcPct val="20000"/>
              </a:spcBef>
              <a:buFont typeface="Arial" pitchFamily="34" charset="0"/>
              <a:buChar char="–"/>
              <a:defRPr sz="2800">
                <a:solidFill>
                  <a:schemeClr val="tx1"/>
                </a:solidFill>
                <a:latin typeface="Calibri" pitchFamily="34" charset="0"/>
              </a:defRPr>
            </a:lvl2pPr>
            <a:lvl3pPr marL="1143000" indent="-228600" eaLnBrk="0" hangingPunct="0">
              <a:spcBef>
                <a:spcPct val="20000"/>
              </a:spcBef>
              <a:buFont typeface="Arial" pitchFamily="34" charset="0"/>
              <a:buChar char="•"/>
              <a:defRPr sz="2400">
                <a:solidFill>
                  <a:schemeClr val="tx1"/>
                </a:solidFill>
                <a:latin typeface="Calibri" pitchFamily="34" charset="0"/>
              </a:defRPr>
            </a:lvl3pPr>
            <a:lvl4pPr marL="1600200" indent="-228600" eaLnBrk="0" hangingPunct="0">
              <a:spcBef>
                <a:spcPct val="20000"/>
              </a:spcBef>
              <a:buFont typeface="Arial" pitchFamily="34" charset="0"/>
              <a:buChar char="–"/>
              <a:defRPr sz="2000">
                <a:solidFill>
                  <a:schemeClr val="tx1"/>
                </a:solidFill>
                <a:latin typeface="Calibri" pitchFamily="34" charset="0"/>
              </a:defRPr>
            </a:lvl4pPr>
            <a:lvl5pPr marL="2057400" indent="-228600" eaLnBrk="0" hangingPunct="0">
              <a:spcBef>
                <a:spcPct val="20000"/>
              </a:spcBef>
              <a:buFont typeface="Arial" pitchFamily="34" charset="0"/>
              <a:buChar char="»"/>
              <a:defRPr sz="2000">
                <a:solidFill>
                  <a:schemeClr val="tx1"/>
                </a:solidFill>
                <a:latin typeface="Calibri" pitchFamily="34" charset="0"/>
              </a:defRPr>
            </a:lvl5pPr>
            <a:lvl6pPr marL="25146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6pPr>
            <a:lvl7pPr marL="29718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7pPr>
            <a:lvl8pPr marL="34290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8pPr>
            <a:lvl9pPr marL="38862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9pPr>
          </a:lstStyle>
          <a:p>
            <a:pPr defTabSz="914400" eaLnBrk="1" fontAlgn="base" hangingPunct="1">
              <a:lnSpc>
                <a:spcPct val="85000"/>
              </a:lnSpc>
              <a:spcBef>
                <a:spcPct val="50000"/>
              </a:spcBef>
              <a:spcAft>
                <a:spcPct val="0"/>
              </a:spcAft>
              <a:buFont typeface="Arial" pitchFamily="34" charset="0"/>
              <a:buChar char=" "/>
            </a:pPr>
            <a:r>
              <a:rPr lang="en-US" altLang="en-US" sz="1600" b="1" dirty="0">
                <a:solidFill>
                  <a:srgbClr val="FFFFFF"/>
                </a:solidFill>
                <a:latin typeface="+mn-lt"/>
              </a:rPr>
              <a:t>Team’s performance theory</a:t>
            </a:r>
          </a:p>
          <a:p>
            <a:pPr defTabSz="914400" eaLnBrk="1" fontAlgn="base" hangingPunct="1">
              <a:lnSpc>
                <a:spcPct val="85000"/>
              </a:lnSpc>
              <a:spcBef>
                <a:spcPct val="50000"/>
              </a:spcBef>
              <a:spcAft>
                <a:spcPct val="0"/>
              </a:spcAft>
              <a:buFont typeface="Arial" pitchFamily="34" charset="0"/>
              <a:buChar char=" "/>
            </a:pPr>
            <a:r>
              <a:rPr lang="en-US" altLang="en-US" sz="1600" dirty="0">
                <a:solidFill>
                  <a:srgbClr val="FFFFFF"/>
                </a:solidFill>
                <a:latin typeface="+mn-lt"/>
              </a:rPr>
              <a:t>Professor in Philosophical, Psychological, and Comparative Studies Ohio State University </a:t>
            </a:r>
          </a:p>
          <a:p>
            <a:pPr defTabSz="914400" eaLnBrk="1" fontAlgn="base" hangingPunct="1">
              <a:lnSpc>
                <a:spcPct val="85000"/>
              </a:lnSpc>
              <a:spcBef>
                <a:spcPct val="50000"/>
              </a:spcBef>
              <a:spcAft>
                <a:spcPct val="0"/>
              </a:spcAft>
              <a:buFont typeface="Arial" pitchFamily="34" charset="0"/>
              <a:buChar char=" "/>
            </a:pPr>
            <a:r>
              <a:rPr lang="en-US" altLang="en-US" sz="1600" dirty="0">
                <a:solidFill>
                  <a:srgbClr val="FFFFFF"/>
                </a:solidFill>
                <a:latin typeface="+mn-lt"/>
              </a:rPr>
              <a:t>Tuckman, Bruce W. (1965) 'Developmental sequence in small groups',  </a:t>
            </a:r>
            <a:r>
              <a:rPr lang="en-US" altLang="en-US" sz="1600" i="1" dirty="0">
                <a:solidFill>
                  <a:srgbClr val="FFFFFF"/>
                </a:solidFill>
                <a:latin typeface="+mn-lt"/>
              </a:rPr>
              <a:t>Psychological Bulletin</a:t>
            </a:r>
            <a:r>
              <a:rPr lang="en-US" altLang="en-US" sz="1600" dirty="0">
                <a:solidFill>
                  <a:srgbClr val="FFFFFF"/>
                </a:solidFill>
                <a:latin typeface="+mn-lt"/>
              </a:rPr>
              <a:t>, 63, 384-399. Tuckman, Bruce W. (1972) </a:t>
            </a:r>
            <a:r>
              <a:rPr lang="en-US" altLang="en-US" sz="1600" i="1" dirty="0">
                <a:solidFill>
                  <a:srgbClr val="FFFFFF"/>
                </a:solidFill>
                <a:latin typeface="+mn-lt"/>
              </a:rPr>
              <a:t>Conducting Educational Research</a:t>
            </a:r>
            <a:r>
              <a:rPr lang="en-US" altLang="en-US" sz="1600" dirty="0">
                <a:solidFill>
                  <a:srgbClr val="FFFFFF"/>
                </a:solidFill>
                <a:latin typeface="+mn-lt"/>
              </a:rPr>
              <a:t>, New York: Harcourt Brace Jovanovich. Fifth edition 1999 by Wadsworth. Tuckman, Bruce W. (1979) </a:t>
            </a:r>
            <a:r>
              <a:rPr lang="en-US" altLang="en-US" sz="1600" i="1" dirty="0">
                <a:solidFill>
                  <a:srgbClr val="FFFFFF"/>
                </a:solidFill>
                <a:latin typeface="+mn-lt"/>
              </a:rPr>
              <a:t>Evaluating Instructional Programs</a:t>
            </a:r>
            <a:r>
              <a:rPr lang="en-US" altLang="en-US" sz="1600" dirty="0">
                <a:solidFill>
                  <a:srgbClr val="FFFFFF"/>
                </a:solidFill>
                <a:latin typeface="+mn-lt"/>
              </a:rPr>
              <a:t>, Boston: Allyn &amp; Bacon </a:t>
            </a:r>
          </a:p>
          <a:p>
            <a:pPr defTabSz="914400" eaLnBrk="1" fontAlgn="base" hangingPunct="1">
              <a:lnSpc>
                <a:spcPct val="85000"/>
              </a:lnSpc>
              <a:spcBef>
                <a:spcPct val="50000"/>
              </a:spcBef>
              <a:spcAft>
                <a:spcPct val="0"/>
              </a:spcAft>
              <a:buFont typeface="Arial" pitchFamily="34" charset="0"/>
              <a:buChar char=" "/>
            </a:pPr>
            <a:endParaRPr lang="en-US" altLang="en-US" sz="1400" dirty="0">
              <a:solidFill>
                <a:srgbClr val="FFFFFF"/>
              </a:solidFill>
              <a:latin typeface="+mn-lt"/>
            </a:endParaRPr>
          </a:p>
        </p:txBody>
      </p:sp>
    </p:spTree>
    <p:extLst>
      <p:ext uri="{BB962C8B-B14F-4D97-AF65-F5344CB8AC3E}">
        <p14:creationId xmlns:p14="http://schemas.microsoft.com/office/powerpoint/2010/main" val="66736429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31938C-B6F6-A26D-3182-9EAFA89BFDD2}"/>
              </a:ext>
            </a:extLst>
          </p:cNvPr>
          <p:cNvSpPr>
            <a:spLocks noGrp="1"/>
          </p:cNvSpPr>
          <p:nvPr>
            <p:ph type="title"/>
          </p:nvPr>
        </p:nvSpPr>
        <p:spPr>
          <a:xfrm>
            <a:off x="492918" y="499533"/>
            <a:ext cx="8079581" cy="1658198"/>
          </a:xfrm>
        </p:spPr>
        <p:txBody>
          <a:bodyPr>
            <a:normAutofit/>
          </a:bodyPr>
          <a:lstStyle/>
          <a:p>
            <a:r>
              <a:rPr lang="en-GB" dirty="0"/>
              <a:t>Tuckman’s Theory </a:t>
            </a:r>
          </a:p>
        </p:txBody>
      </p:sp>
      <p:graphicFrame>
        <p:nvGraphicFramePr>
          <p:cNvPr id="5" name="Content Placeholder 2">
            <a:extLst>
              <a:ext uri="{FF2B5EF4-FFF2-40B4-BE49-F238E27FC236}">
                <a16:creationId xmlns:a16="http://schemas.microsoft.com/office/drawing/2014/main" id="{D305BCCC-576C-7E5E-90A3-AA6A69C9BDD4}"/>
              </a:ext>
            </a:extLst>
          </p:cNvPr>
          <p:cNvGraphicFramePr>
            <a:graphicFrameLocks noGrp="1"/>
          </p:cNvGraphicFramePr>
          <p:nvPr>
            <p:ph idx="1"/>
            <p:extLst>
              <p:ext uri="{D42A27DB-BD31-4B8C-83A1-F6EECF244321}">
                <p14:modId xmlns:p14="http://schemas.microsoft.com/office/powerpoint/2010/main" val="3827012555"/>
              </p:ext>
            </p:extLst>
          </p:nvPr>
        </p:nvGraphicFramePr>
        <p:xfrm>
          <a:off x="507206" y="2373549"/>
          <a:ext cx="8065294" cy="359923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92262242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Online Media 1" title="Work Project on the Tuckman Model">
            <a:hlinkClick r:id="" action="ppaction://media"/>
            <a:extLst>
              <a:ext uri="{FF2B5EF4-FFF2-40B4-BE49-F238E27FC236}">
                <a16:creationId xmlns:a16="http://schemas.microsoft.com/office/drawing/2014/main" id="{46871B43-8C16-42F9-B62C-105FCC1705D0}"/>
              </a:ext>
            </a:extLst>
          </p:cNvPr>
          <p:cNvPicPr>
            <a:picLocks noRot="1" noChangeAspect="1"/>
          </p:cNvPicPr>
          <p:nvPr>
            <a:videoFile r:link="rId1"/>
          </p:nvPr>
        </p:nvPicPr>
        <p:blipFill>
          <a:blip r:embed="rId3"/>
          <a:stretch>
            <a:fillRect/>
          </a:stretch>
        </p:blipFill>
        <p:spPr>
          <a:xfrm>
            <a:off x="467544" y="692696"/>
            <a:ext cx="8280920" cy="5328592"/>
          </a:xfrm>
          <a:prstGeom prst="rect">
            <a:avLst/>
          </a:prstGeom>
        </p:spPr>
      </p:pic>
    </p:spTree>
    <p:extLst>
      <p:ext uri="{BB962C8B-B14F-4D97-AF65-F5344CB8AC3E}">
        <p14:creationId xmlns:p14="http://schemas.microsoft.com/office/powerpoint/2010/main" val="317083492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6A9D01-E945-4A0B-935D-D35DDFBAB830}"/>
              </a:ext>
            </a:extLst>
          </p:cNvPr>
          <p:cNvSpPr>
            <a:spLocks noGrp="1"/>
          </p:cNvSpPr>
          <p:nvPr>
            <p:ph type="title"/>
          </p:nvPr>
        </p:nvSpPr>
        <p:spPr>
          <a:xfrm>
            <a:off x="3512343" y="499533"/>
            <a:ext cx="4922045" cy="1658198"/>
          </a:xfrm>
        </p:spPr>
        <p:txBody>
          <a:bodyPr>
            <a:normAutofit/>
          </a:bodyPr>
          <a:lstStyle/>
          <a:p>
            <a:r>
              <a:rPr lang="en-GB">
                <a:solidFill>
                  <a:srgbClr val="444660"/>
                </a:solidFill>
              </a:rPr>
              <a:t>Tuckman’s stages of team formation</a:t>
            </a:r>
          </a:p>
        </p:txBody>
      </p:sp>
      <p:pic>
        <p:nvPicPr>
          <p:cNvPr id="2050" name="Picture 2" descr="Image result for team working"/>
          <p:cNvPicPr>
            <a:picLocks noChangeAspect="1" noChangeArrowheads="1"/>
          </p:cNvPicPr>
          <p:nvPr/>
        </p:nvPicPr>
        <p:blipFill rotWithShape="1">
          <a:blip r:embed="rId3">
            <a:extLst>
              <a:ext uri="{BEBA8EAE-BF5A-486C-A8C5-ECC9F3942E4B}">
                <a14:imgProps xmlns:a14="http://schemas.microsoft.com/office/drawing/2010/main">
                  <a14:imgLayer r:embed="rId4">
                    <a14:imgEffect>
                      <a14:artisticLineDrawing/>
                    </a14:imgEffect>
                  </a14:imgLayer>
                </a14:imgProps>
              </a:ext>
              <a:ext uri="{28A0092B-C50C-407E-A947-70E740481C1C}">
                <a14:useLocalDpi xmlns:a14="http://schemas.microsoft.com/office/drawing/2010/main" val="0"/>
              </a:ext>
            </a:extLst>
          </a:blip>
          <a:srcRect l="43263" r="26999" b="-2"/>
          <a:stretch/>
        </p:blipFill>
        <p:spPr bwMode="auto">
          <a:xfrm flipH="1">
            <a:off x="20" y="-6418"/>
            <a:ext cx="3058077" cy="6864418"/>
          </a:xfrm>
          <a:prstGeom prst="rect">
            <a:avLst/>
          </a:pr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3758E3A4-6405-41FF-AFF0-66BD347F54C3}"/>
              </a:ext>
            </a:extLst>
          </p:cNvPr>
          <p:cNvSpPr>
            <a:spLocks noGrp="1"/>
          </p:cNvSpPr>
          <p:nvPr>
            <p:ph idx="1"/>
          </p:nvPr>
        </p:nvSpPr>
        <p:spPr>
          <a:xfrm>
            <a:off x="3526917" y="2011680"/>
            <a:ext cx="4821746" cy="3766185"/>
          </a:xfrm>
        </p:spPr>
        <p:txBody>
          <a:bodyPr>
            <a:normAutofit/>
          </a:bodyPr>
          <a:lstStyle/>
          <a:p>
            <a:r>
              <a:rPr lang="en-GB" altLang="en-US" sz="2000" b="1"/>
              <a:t>1. Forming</a:t>
            </a:r>
          </a:p>
          <a:p>
            <a:endParaRPr lang="en-GB" altLang="en-US" sz="2000" b="1"/>
          </a:p>
          <a:p>
            <a:pPr lvl="1" fontAlgn="base">
              <a:spcAft>
                <a:spcPct val="0"/>
              </a:spcAft>
              <a:buClr>
                <a:srgbClr val="FF5050"/>
              </a:buClr>
              <a:buFont typeface="Courier New" panose="02070309020205020404" pitchFamily="49" charset="0"/>
              <a:buChar char="o"/>
            </a:pPr>
            <a:r>
              <a:rPr lang="en-GB" altLang="en-US" sz="2000">
                <a:latin typeface="Arial" panose="020B0604020202020204" pitchFamily="34" charset="0"/>
                <a:cs typeface="Times New Roman" panose="02020603050405020304" pitchFamily="18" charset="0"/>
              </a:rPr>
              <a:t>Team members meet </a:t>
            </a:r>
          </a:p>
          <a:p>
            <a:pPr lvl="1" fontAlgn="base">
              <a:spcAft>
                <a:spcPct val="0"/>
              </a:spcAft>
              <a:buClr>
                <a:srgbClr val="FF5050"/>
              </a:buClr>
              <a:buFont typeface="Courier New" panose="02070309020205020404" pitchFamily="49" charset="0"/>
              <a:buChar char="o"/>
            </a:pPr>
            <a:r>
              <a:rPr lang="en-GB" altLang="en-US" sz="2000">
                <a:latin typeface="Arial" panose="020B0604020202020204" pitchFamily="34" charset="0"/>
                <a:cs typeface="Times New Roman" panose="02020603050405020304" pitchFamily="18" charset="0"/>
              </a:rPr>
              <a:t>Relationships have not formed</a:t>
            </a:r>
          </a:p>
          <a:p>
            <a:pPr lvl="1" fontAlgn="base">
              <a:spcAft>
                <a:spcPct val="0"/>
              </a:spcAft>
              <a:buClr>
                <a:srgbClr val="FF5050"/>
              </a:buClr>
              <a:buFont typeface="Courier New" panose="02070309020205020404" pitchFamily="49" charset="0"/>
              <a:buChar char="o"/>
            </a:pPr>
            <a:r>
              <a:rPr lang="en-GB" altLang="en-US" sz="2000">
                <a:latin typeface="Arial" panose="020B0604020202020204" pitchFamily="34" charset="0"/>
                <a:cs typeface="Times New Roman" panose="02020603050405020304" pitchFamily="18" charset="0"/>
              </a:rPr>
              <a:t>People are “weighing” each other</a:t>
            </a:r>
          </a:p>
          <a:p>
            <a:pPr lvl="1" fontAlgn="base">
              <a:spcAft>
                <a:spcPct val="0"/>
              </a:spcAft>
              <a:buClr>
                <a:srgbClr val="FF5050"/>
              </a:buClr>
              <a:buFont typeface="Courier New" panose="02070309020205020404" pitchFamily="49" charset="0"/>
              <a:buChar char="o"/>
            </a:pPr>
            <a:r>
              <a:rPr lang="en-GB" altLang="en-US" sz="2000">
                <a:latin typeface="Arial" panose="020B0604020202020204" pitchFamily="34" charset="0"/>
                <a:cs typeface="Times New Roman" panose="02020603050405020304" pitchFamily="18" charset="0"/>
              </a:rPr>
              <a:t>People wonder what is expected of them </a:t>
            </a:r>
          </a:p>
          <a:p>
            <a:pPr lvl="1" fontAlgn="base">
              <a:spcAft>
                <a:spcPct val="0"/>
              </a:spcAft>
              <a:buClr>
                <a:srgbClr val="FF5050"/>
              </a:buClr>
              <a:buFont typeface="Courier New" panose="02070309020205020404" pitchFamily="49" charset="0"/>
              <a:buChar char="o"/>
            </a:pPr>
            <a:r>
              <a:rPr lang="en-GB" altLang="en-US" sz="2000">
                <a:latin typeface="Arial" panose="020B0604020202020204" pitchFamily="34" charset="0"/>
                <a:cs typeface="Times New Roman" panose="02020603050405020304" pitchFamily="18" charset="0"/>
              </a:rPr>
              <a:t>Communications will be formal &amp; brief</a:t>
            </a:r>
          </a:p>
          <a:p>
            <a:pPr lvl="1" fontAlgn="base">
              <a:spcAft>
                <a:spcPct val="0"/>
              </a:spcAft>
              <a:buClr>
                <a:srgbClr val="FF5050"/>
              </a:buClr>
              <a:buFont typeface="Courier New" panose="02070309020205020404" pitchFamily="49" charset="0"/>
              <a:buChar char="o"/>
            </a:pPr>
            <a:r>
              <a:rPr lang="en-GB" altLang="en-US" sz="2000">
                <a:latin typeface="Arial" panose="020B0604020202020204" pitchFamily="34" charset="0"/>
                <a:cs typeface="Times New Roman" panose="02020603050405020304" pitchFamily="18" charset="0"/>
              </a:rPr>
              <a:t>Introductions are important</a:t>
            </a:r>
          </a:p>
          <a:p>
            <a:pPr lvl="1" fontAlgn="base">
              <a:spcAft>
                <a:spcPct val="0"/>
              </a:spcAft>
              <a:buClr>
                <a:srgbClr val="FF5050"/>
              </a:buClr>
              <a:buFont typeface="Courier New" panose="02070309020205020404" pitchFamily="49" charset="0"/>
              <a:buChar char="o"/>
            </a:pPr>
            <a:r>
              <a:rPr lang="en-GB" altLang="en-US" sz="2000">
                <a:latin typeface="Arial" panose="020B0604020202020204" pitchFamily="34" charset="0"/>
                <a:cs typeface="Times New Roman" panose="02020603050405020304" pitchFamily="18" charset="0"/>
              </a:rPr>
              <a:t>Outgoing characters may dominate</a:t>
            </a:r>
          </a:p>
          <a:p>
            <a:pPr lvl="1" fontAlgn="base">
              <a:spcAft>
                <a:spcPct val="0"/>
              </a:spcAft>
              <a:buClr>
                <a:srgbClr val="FF5050"/>
              </a:buClr>
              <a:buFont typeface="Courier New" panose="02070309020205020404" pitchFamily="49" charset="0"/>
              <a:buChar char="o"/>
            </a:pPr>
            <a:r>
              <a:rPr lang="en-GB" altLang="en-US" sz="2000">
                <a:latin typeface="Arial" panose="020B0604020202020204" pitchFamily="34" charset="0"/>
                <a:cs typeface="Times New Roman" panose="02020603050405020304" pitchFamily="18" charset="0"/>
              </a:rPr>
              <a:t>There is a need for formal leadership</a:t>
            </a:r>
            <a:r>
              <a:rPr lang="en-GB" altLang="en-US" sz="2000">
                <a:latin typeface="Arial" panose="020B0604020202020204" pitchFamily="34" charset="0"/>
              </a:rPr>
              <a:t> </a:t>
            </a:r>
          </a:p>
          <a:p>
            <a:endParaRPr lang="en-GB" sz="2000"/>
          </a:p>
        </p:txBody>
      </p:sp>
    </p:spTree>
    <p:extLst>
      <p:ext uri="{BB962C8B-B14F-4D97-AF65-F5344CB8AC3E}">
        <p14:creationId xmlns:p14="http://schemas.microsoft.com/office/powerpoint/2010/main" val="335064546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Rectangle 2"/>
          <p:cNvSpPr>
            <a:spLocks noGrp="1" noChangeArrowheads="1"/>
          </p:cNvSpPr>
          <p:nvPr>
            <p:ph type="title"/>
          </p:nvPr>
        </p:nvSpPr>
        <p:spPr/>
        <p:txBody>
          <a:bodyPr/>
          <a:lstStyle/>
          <a:p>
            <a:pPr eaLnBrk="1" hangingPunct="1"/>
            <a:r>
              <a:rPr lang="en-GB" altLang="en-US" sz="5400">
                <a:cs typeface="Arial" panose="020B0604020202020204" pitchFamily="34" charset="0"/>
              </a:rPr>
              <a:t>Stage 1 – Forming </a:t>
            </a:r>
          </a:p>
        </p:txBody>
      </p:sp>
      <p:sp>
        <p:nvSpPr>
          <p:cNvPr id="43011" name="Rectangle 3"/>
          <p:cNvSpPr>
            <a:spLocks noGrp="1" noChangeArrowheads="1"/>
          </p:cNvSpPr>
          <p:nvPr>
            <p:ph idx="1"/>
          </p:nvPr>
        </p:nvSpPr>
        <p:spPr>
          <a:xfrm>
            <a:off x="492919" y="2060848"/>
            <a:ext cx="8229600" cy="3916363"/>
          </a:xfrm>
        </p:spPr>
        <p:txBody>
          <a:bodyPr/>
          <a:lstStyle/>
          <a:p>
            <a:pPr eaLnBrk="1" hangingPunct="1">
              <a:lnSpc>
                <a:spcPct val="90000"/>
              </a:lnSpc>
              <a:buFont typeface="Monotype Sorts" pitchFamily="2" charset="2"/>
              <a:buNone/>
            </a:pPr>
            <a:r>
              <a:rPr lang="en-GB" altLang="en-US" b="1" dirty="0">
                <a:latin typeface="Arial" panose="020B0604020202020204" pitchFamily="34" charset="0"/>
                <a:cs typeface="Arial" panose="020B0604020202020204" pitchFamily="34" charset="0"/>
              </a:rPr>
              <a:t>Characteristics</a:t>
            </a:r>
          </a:p>
          <a:p>
            <a:pPr eaLnBrk="1" hangingPunct="1">
              <a:lnSpc>
                <a:spcPct val="90000"/>
              </a:lnSpc>
            </a:pPr>
            <a:r>
              <a:rPr lang="en-GB" altLang="en-US" sz="2400" dirty="0">
                <a:latin typeface="Arial" panose="020B0604020202020204" pitchFamily="34" charset="0"/>
                <a:cs typeface="Arial" panose="020B0604020202020204" pitchFamily="34" charset="0"/>
              </a:rPr>
              <a:t>During the forming stage team members will be getting to know each other. There is likely to be quiet, uncommunicative phases until each member knows the team. Team members will be watching and listening to others and the leader. Members will offer guarded information about themselves.</a:t>
            </a:r>
          </a:p>
        </p:txBody>
      </p:sp>
    </p:spTree>
    <p:extLst>
      <p:ext uri="{BB962C8B-B14F-4D97-AF65-F5344CB8AC3E}">
        <p14:creationId xmlns:p14="http://schemas.microsoft.com/office/powerpoint/2010/main" val="53250922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3080" name="Picture 8" descr="Related image"/>
          <p:cNvPicPr>
            <a:picLocks noChangeAspect="1" noChangeArrowheads="1"/>
          </p:cNvPicPr>
          <p:nvPr/>
        </p:nvPicPr>
        <p:blipFill rotWithShape="1">
          <a:blip r:embed="rId2">
            <a:extLst>
              <a:ext uri="{28A0092B-C50C-407E-A947-70E740481C1C}">
                <a14:useLocalDpi xmlns:a14="http://schemas.microsoft.com/office/drawing/2010/main" val="0"/>
              </a:ext>
            </a:extLst>
          </a:blip>
          <a:srcRect t="10060" b="13156"/>
          <a:stretch/>
        </p:blipFill>
        <p:spPr bwMode="auto">
          <a:xfrm>
            <a:off x="20" y="10"/>
            <a:ext cx="9143980" cy="4212698"/>
          </a:xfrm>
          <a:prstGeom prst="rect">
            <a:avLst/>
          </a:prstGeom>
          <a:noFill/>
          <a:extLst>
            <a:ext uri="{909E8E84-426E-40DD-AFC4-6F175D3DCCD1}">
              <a14:hiddenFill xmlns:a14="http://schemas.microsoft.com/office/drawing/2010/main">
                <a:solidFill>
                  <a:srgbClr val="FFFFFF"/>
                </a:solidFill>
              </a14:hiddenFill>
            </a:ext>
          </a:extLst>
        </p:spPr>
      </p:pic>
      <p:sp>
        <p:nvSpPr>
          <p:cNvPr id="3085" name="Rectangle 3084">
            <a:extLst>
              <a:ext uri="{FF2B5EF4-FFF2-40B4-BE49-F238E27FC236}">
                <a16:creationId xmlns:a16="http://schemas.microsoft.com/office/drawing/2014/main" id="{7D2BFFD5-490F-4B45-91F2-6B826FBAD4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212708"/>
            <a:ext cx="9144000" cy="2645291"/>
          </a:xfrm>
          <a:prstGeom prst="rect">
            <a:avLst/>
          </a:prstGeom>
          <a:solidFill>
            <a:srgbClr val="414C5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Light" panose="020F0302020204030204"/>
              <a:ea typeface="+mn-ea"/>
              <a:cs typeface="+mn-cs"/>
            </a:endParaRPr>
          </a:p>
        </p:txBody>
      </p:sp>
      <p:sp>
        <p:nvSpPr>
          <p:cNvPr id="2" name="Title 1">
            <a:extLst>
              <a:ext uri="{FF2B5EF4-FFF2-40B4-BE49-F238E27FC236}">
                <a16:creationId xmlns:a16="http://schemas.microsoft.com/office/drawing/2014/main" id="{CA68B83E-DA07-4BF9-9C6F-6807E4CADE35}"/>
              </a:ext>
            </a:extLst>
          </p:cNvPr>
          <p:cNvSpPr>
            <a:spLocks noGrp="1"/>
          </p:cNvSpPr>
          <p:nvPr>
            <p:ph type="title"/>
          </p:nvPr>
        </p:nvSpPr>
        <p:spPr>
          <a:xfrm>
            <a:off x="492918" y="4544814"/>
            <a:ext cx="3632666" cy="1807659"/>
          </a:xfrm>
        </p:spPr>
        <p:txBody>
          <a:bodyPr>
            <a:normAutofit/>
          </a:bodyPr>
          <a:lstStyle/>
          <a:p>
            <a:pPr algn="r"/>
            <a:r>
              <a:rPr lang="en-GB" sz="4200">
                <a:solidFill>
                  <a:srgbClr val="FFFFFF"/>
                </a:solidFill>
              </a:rPr>
              <a:t>Discussion</a:t>
            </a:r>
          </a:p>
        </p:txBody>
      </p:sp>
      <p:cxnSp>
        <p:nvCxnSpPr>
          <p:cNvPr id="3087" name="Straight Connector 3086">
            <a:extLst>
              <a:ext uri="{FF2B5EF4-FFF2-40B4-BE49-F238E27FC236}">
                <a16:creationId xmlns:a16="http://schemas.microsoft.com/office/drawing/2014/main" id="{6C6CF9A5-BEA4-4284-A8B5-D033E5B4BE3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332131" y="4900003"/>
            <a:ext cx="0" cy="1097280"/>
          </a:xfrm>
          <a:prstGeom prst="line">
            <a:avLst/>
          </a:prstGeom>
          <a:ln w="15875">
            <a:solidFill>
              <a:srgbClr val="FFFFFF"/>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031CD701-5E5A-43A2-B1F3-F75619066000}"/>
              </a:ext>
            </a:extLst>
          </p:cNvPr>
          <p:cNvSpPr>
            <a:spLocks noGrp="1"/>
          </p:cNvSpPr>
          <p:nvPr>
            <p:ph idx="1"/>
          </p:nvPr>
        </p:nvSpPr>
        <p:spPr>
          <a:xfrm>
            <a:off x="4571999" y="4540559"/>
            <a:ext cx="4000786" cy="1816169"/>
          </a:xfrm>
        </p:spPr>
        <p:txBody>
          <a:bodyPr anchor="ctr">
            <a:normAutofit/>
          </a:bodyPr>
          <a:lstStyle/>
          <a:p>
            <a:r>
              <a:rPr lang="en-US" altLang="en-US">
                <a:solidFill>
                  <a:srgbClr val="FFFFFF"/>
                </a:solidFill>
              </a:rPr>
              <a:t>Do you </a:t>
            </a:r>
            <a:r>
              <a:rPr lang="en-GB" altLang="en-US">
                <a:solidFill>
                  <a:srgbClr val="FFFFFF"/>
                </a:solidFill>
              </a:rPr>
              <a:t>recognise</a:t>
            </a:r>
            <a:r>
              <a:rPr lang="en-US" altLang="en-US">
                <a:solidFill>
                  <a:srgbClr val="FFFFFF"/>
                </a:solidFill>
              </a:rPr>
              <a:t> this, when you first meet in a new group?</a:t>
            </a:r>
          </a:p>
          <a:p>
            <a:r>
              <a:rPr lang="en-US" altLang="en-US">
                <a:solidFill>
                  <a:srgbClr val="FFFFFF"/>
                </a:solidFill>
              </a:rPr>
              <a:t>How would people in the group be feeling now?</a:t>
            </a:r>
          </a:p>
        </p:txBody>
      </p:sp>
    </p:spTree>
    <p:extLst>
      <p:ext uri="{BB962C8B-B14F-4D97-AF65-F5344CB8AC3E}">
        <p14:creationId xmlns:p14="http://schemas.microsoft.com/office/powerpoint/2010/main" val="2764600232"/>
      </p:ext>
    </p:extLst>
  </p:cSld>
  <p:clrMapOvr>
    <a:overrideClrMapping bg1="dk1" tx1="lt1" bg2="dk2" tx2="lt2" accent1="accent1" accent2="accent2" accent3="accent3" accent4="accent4" accent5="accent5" accent6="accent6" hlink="hlink" folHlink="folHlink"/>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Rectangle 2"/>
          <p:cNvSpPr>
            <a:spLocks noGrp="1" noChangeArrowheads="1"/>
          </p:cNvSpPr>
          <p:nvPr>
            <p:ph type="title"/>
          </p:nvPr>
        </p:nvSpPr>
        <p:spPr/>
        <p:txBody>
          <a:bodyPr/>
          <a:lstStyle/>
          <a:p>
            <a:pPr eaLnBrk="1" hangingPunct="1"/>
            <a:r>
              <a:rPr lang="en-GB" altLang="en-US" sz="5400" dirty="0">
                <a:cs typeface="Arial" panose="020B0604020202020204" pitchFamily="34" charset="0"/>
              </a:rPr>
              <a:t>Stage 1 – Forming</a:t>
            </a:r>
          </a:p>
        </p:txBody>
      </p:sp>
      <p:sp>
        <p:nvSpPr>
          <p:cNvPr id="45059" name="Rectangle 3"/>
          <p:cNvSpPr>
            <a:spLocks noGrp="1" noChangeArrowheads="1"/>
          </p:cNvSpPr>
          <p:nvPr>
            <p:ph idx="1"/>
          </p:nvPr>
        </p:nvSpPr>
        <p:spPr>
          <a:xfrm>
            <a:off x="571500" y="1916832"/>
            <a:ext cx="8229600" cy="3916363"/>
          </a:xfrm>
        </p:spPr>
        <p:txBody>
          <a:bodyPr/>
          <a:lstStyle/>
          <a:p>
            <a:pPr eaLnBrk="1" hangingPunct="1">
              <a:lnSpc>
                <a:spcPct val="90000"/>
              </a:lnSpc>
              <a:buFont typeface="Monotype Sorts" pitchFamily="2" charset="2"/>
              <a:buNone/>
            </a:pPr>
            <a:r>
              <a:rPr lang="en-GB" altLang="en-US" b="1" dirty="0">
                <a:latin typeface="Arial" panose="020B0604020202020204" pitchFamily="34" charset="0"/>
                <a:cs typeface="Arial" panose="020B0604020202020204" pitchFamily="34" charset="0"/>
              </a:rPr>
              <a:t>Behaviours</a:t>
            </a:r>
          </a:p>
          <a:p>
            <a:pPr eaLnBrk="1" hangingPunct="1">
              <a:lnSpc>
                <a:spcPct val="90000"/>
              </a:lnSpc>
            </a:pPr>
            <a:r>
              <a:rPr lang="en-GB" altLang="en-US" sz="2400" dirty="0">
                <a:latin typeface="Arial" panose="020B0604020202020204" pitchFamily="34" charset="0"/>
                <a:cs typeface="Arial" panose="020B0604020202020204" pitchFamily="34" charset="0"/>
              </a:rPr>
              <a:t>Members will present themselves.</a:t>
            </a:r>
          </a:p>
          <a:p>
            <a:pPr eaLnBrk="1" hangingPunct="1">
              <a:lnSpc>
                <a:spcPct val="90000"/>
              </a:lnSpc>
            </a:pPr>
            <a:r>
              <a:rPr lang="en-GB" altLang="en-US" sz="2400" dirty="0">
                <a:latin typeface="Arial" panose="020B0604020202020204" pitchFamily="34" charset="0"/>
                <a:cs typeface="Arial" panose="020B0604020202020204" pitchFamily="34" charset="0"/>
              </a:rPr>
              <a:t>Try to understand and relate to the team goal.</a:t>
            </a:r>
          </a:p>
          <a:p>
            <a:pPr eaLnBrk="1" hangingPunct="1">
              <a:lnSpc>
                <a:spcPct val="90000"/>
              </a:lnSpc>
            </a:pPr>
            <a:r>
              <a:rPr lang="en-GB" altLang="en-US" sz="2400" dirty="0">
                <a:latin typeface="Arial" panose="020B0604020202020204" pitchFamily="34" charset="0"/>
                <a:cs typeface="Arial" panose="020B0604020202020204" pitchFamily="34" charset="0"/>
              </a:rPr>
              <a:t>The team will try to define and explore the team goal.</a:t>
            </a:r>
          </a:p>
          <a:p>
            <a:pPr eaLnBrk="1" hangingPunct="1">
              <a:lnSpc>
                <a:spcPct val="90000"/>
              </a:lnSpc>
            </a:pPr>
            <a:r>
              <a:rPr lang="en-GB" altLang="en-US" sz="2400" dirty="0">
                <a:latin typeface="Arial" panose="020B0604020202020204" pitchFamily="34" charset="0"/>
                <a:cs typeface="Arial" panose="020B0604020202020204" pitchFamily="34" charset="0"/>
              </a:rPr>
              <a:t>Try to set out steps to achieve the goal.</a:t>
            </a:r>
          </a:p>
          <a:p>
            <a:pPr eaLnBrk="1" hangingPunct="1">
              <a:lnSpc>
                <a:spcPct val="90000"/>
              </a:lnSpc>
            </a:pPr>
            <a:r>
              <a:rPr lang="en-GB" altLang="en-US" sz="2400" dirty="0">
                <a:latin typeface="Arial" panose="020B0604020202020204" pitchFamily="34" charset="0"/>
                <a:cs typeface="Arial" panose="020B0604020202020204" pitchFamily="34" charset="0"/>
              </a:rPr>
              <a:t>Try to fit themselves into a role in the team.</a:t>
            </a:r>
          </a:p>
        </p:txBody>
      </p:sp>
    </p:spTree>
    <p:extLst>
      <p:ext uri="{BB962C8B-B14F-4D97-AF65-F5344CB8AC3E}">
        <p14:creationId xmlns:p14="http://schemas.microsoft.com/office/powerpoint/2010/main" val="290634030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CD333CBE-B699-4E3B-9F45-C045F77343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a:extLst>
              <a:ext uri="{FF2B5EF4-FFF2-40B4-BE49-F238E27FC236}">
                <a16:creationId xmlns:a16="http://schemas.microsoft.com/office/drawing/2014/main" id="{FFE50961-0F1B-484C-85BC-4BD16B9FF9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Rear-view of rows of people watching a film in a theater">
            <a:extLst>
              <a:ext uri="{FF2B5EF4-FFF2-40B4-BE49-F238E27FC236}">
                <a16:creationId xmlns:a16="http://schemas.microsoft.com/office/drawing/2014/main" id="{B89111AB-2D47-459A-5434-440707A4243B}"/>
              </a:ext>
            </a:extLst>
          </p:cNvPr>
          <p:cNvPicPr>
            <a:picLocks noChangeAspect="1"/>
          </p:cNvPicPr>
          <p:nvPr/>
        </p:nvPicPr>
        <p:blipFill rotWithShape="1">
          <a:blip r:embed="rId2">
            <a:alphaModFix amt="45000"/>
          </a:blip>
          <a:srcRect l="2947" r="8052" b="-1"/>
          <a:stretch/>
        </p:blipFill>
        <p:spPr>
          <a:xfrm>
            <a:off x="20" y="10"/>
            <a:ext cx="9143980" cy="6857990"/>
          </a:xfrm>
          <a:prstGeom prst="rect">
            <a:avLst/>
          </a:prstGeom>
        </p:spPr>
      </p:pic>
      <p:sp>
        <p:nvSpPr>
          <p:cNvPr id="2" name="Title 1">
            <a:extLst>
              <a:ext uri="{FF2B5EF4-FFF2-40B4-BE49-F238E27FC236}">
                <a16:creationId xmlns:a16="http://schemas.microsoft.com/office/drawing/2014/main" id="{2F7FE237-7E3E-C7C6-A754-BD19219C2775}"/>
              </a:ext>
            </a:extLst>
          </p:cNvPr>
          <p:cNvSpPr>
            <a:spLocks noGrp="1"/>
          </p:cNvSpPr>
          <p:nvPr>
            <p:ph type="title"/>
          </p:nvPr>
        </p:nvSpPr>
        <p:spPr>
          <a:xfrm>
            <a:off x="452628" y="770467"/>
            <a:ext cx="8086725" cy="3352800"/>
          </a:xfrm>
        </p:spPr>
        <p:txBody>
          <a:bodyPr vert="horz" lIns="91440" tIns="45720" rIns="91440" bIns="45720" rtlCol="0" anchor="b">
            <a:normAutofit/>
          </a:bodyPr>
          <a:lstStyle/>
          <a:p>
            <a:pPr>
              <a:lnSpc>
                <a:spcPct val="80000"/>
              </a:lnSpc>
            </a:pPr>
            <a:r>
              <a:rPr lang="en-US" sz="6800" kern="1200" spc="-120" baseline="0">
                <a:solidFill>
                  <a:schemeClr val="tx1"/>
                </a:solidFill>
                <a:latin typeface="+mj-lt"/>
                <a:ea typeface="+mj-ea"/>
                <a:cs typeface="+mj-cs"/>
              </a:rPr>
              <a:t>In groups: What should the leaders action be at this stage?</a:t>
            </a:r>
          </a:p>
        </p:txBody>
      </p:sp>
    </p:spTree>
    <p:extLst>
      <p:ext uri="{BB962C8B-B14F-4D97-AF65-F5344CB8AC3E}">
        <p14:creationId xmlns:p14="http://schemas.microsoft.com/office/powerpoint/2010/main" val="467247608"/>
      </p:ext>
    </p:extLst>
  </p:cSld>
  <p:clrMapOvr>
    <a:overrideClrMapping bg1="dk1" tx1="lt1" bg2="dk2" tx2="lt2" accent1="accent1" accent2="accent2" accent3="accent3" accent4="accent4" accent5="accent5" accent6="accent6" hlink="hlink" folHlink="folHlink"/>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Rectangle 2"/>
          <p:cNvSpPr>
            <a:spLocks noGrp="1" noChangeArrowheads="1"/>
          </p:cNvSpPr>
          <p:nvPr>
            <p:ph type="title"/>
          </p:nvPr>
        </p:nvSpPr>
        <p:spPr/>
        <p:txBody>
          <a:bodyPr/>
          <a:lstStyle/>
          <a:p>
            <a:pPr eaLnBrk="1" hangingPunct="1"/>
            <a:r>
              <a:rPr lang="en-GB" altLang="en-US" sz="5400">
                <a:cs typeface="Arial" panose="020B0604020202020204" pitchFamily="34" charset="0"/>
              </a:rPr>
              <a:t>Stage 1 – Forming</a:t>
            </a:r>
          </a:p>
        </p:txBody>
      </p:sp>
      <p:sp>
        <p:nvSpPr>
          <p:cNvPr id="47107" name="Rectangle 3"/>
          <p:cNvSpPr>
            <a:spLocks noGrp="1" noChangeArrowheads="1"/>
          </p:cNvSpPr>
          <p:nvPr>
            <p:ph idx="1"/>
          </p:nvPr>
        </p:nvSpPr>
        <p:spPr>
          <a:xfrm>
            <a:off x="492919" y="1916832"/>
            <a:ext cx="8229600" cy="3916363"/>
          </a:xfrm>
        </p:spPr>
        <p:txBody>
          <a:bodyPr/>
          <a:lstStyle/>
          <a:p>
            <a:pPr eaLnBrk="1" hangingPunct="1">
              <a:lnSpc>
                <a:spcPct val="80000"/>
              </a:lnSpc>
              <a:buFont typeface="Monotype Sorts" pitchFamily="2" charset="2"/>
              <a:buNone/>
            </a:pPr>
            <a:r>
              <a:rPr lang="en-GB" altLang="en-US" b="1" dirty="0">
                <a:latin typeface="Arial" panose="020B0604020202020204" pitchFamily="34" charset="0"/>
                <a:cs typeface="Arial" panose="020B0604020202020204" pitchFamily="34" charset="0"/>
              </a:rPr>
              <a:t>Leader’s actions</a:t>
            </a:r>
          </a:p>
          <a:p>
            <a:pPr eaLnBrk="1" hangingPunct="1">
              <a:lnSpc>
                <a:spcPct val="80000"/>
              </a:lnSpc>
            </a:pPr>
            <a:r>
              <a:rPr lang="en-GB" altLang="en-US" sz="2400" dirty="0">
                <a:latin typeface="Arial" panose="020B0604020202020204" pitchFamily="34" charset="0"/>
                <a:cs typeface="Arial" panose="020B0604020202020204" pitchFamily="34" charset="0"/>
              </a:rPr>
              <a:t>Use ‘ice breakers’ to help the team to get to know each other.</a:t>
            </a:r>
          </a:p>
          <a:p>
            <a:pPr eaLnBrk="1" hangingPunct="1">
              <a:lnSpc>
                <a:spcPct val="80000"/>
              </a:lnSpc>
            </a:pPr>
            <a:r>
              <a:rPr lang="en-GB" altLang="en-US" sz="2400" dirty="0">
                <a:latin typeface="Arial" panose="020B0604020202020204" pitchFamily="34" charset="0"/>
                <a:cs typeface="Arial" panose="020B0604020202020204" pitchFamily="34" charset="0"/>
              </a:rPr>
              <a:t>Set out a management vision for the team.</a:t>
            </a:r>
          </a:p>
          <a:p>
            <a:pPr eaLnBrk="1" hangingPunct="1">
              <a:lnSpc>
                <a:spcPct val="80000"/>
              </a:lnSpc>
            </a:pPr>
            <a:r>
              <a:rPr lang="en-GB" altLang="en-US" sz="2400" dirty="0">
                <a:latin typeface="Arial" panose="020B0604020202020204" pitchFamily="34" charset="0"/>
                <a:cs typeface="Arial" panose="020B0604020202020204" pitchFamily="34" charset="0"/>
              </a:rPr>
              <a:t>Explain and make clear the dimensions and limitations within which the team must work: time, budget, and so on.</a:t>
            </a:r>
          </a:p>
          <a:p>
            <a:pPr eaLnBrk="1" hangingPunct="1">
              <a:lnSpc>
                <a:spcPct val="80000"/>
              </a:lnSpc>
            </a:pPr>
            <a:r>
              <a:rPr lang="en-GB" altLang="en-US" sz="2400" dirty="0">
                <a:latin typeface="Arial" panose="020B0604020202020204" pitchFamily="34" charset="0"/>
                <a:cs typeface="Arial" panose="020B0604020202020204" pitchFamily="34" charset="0"/>
              </a:rPr>
              <a:t>Move the team onto the storming stage at the correct time.</a:t>
            </a:r>
            <a:endParaRPr lang="en-GB" altLang="en-US" sz="2400" b="1"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08366999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A6AB2D-BD09-4802-9E77-C63BB1FDC45F}"/>
              </a:ext>
            </a:extLst>
          </p:cNvPr>
          <p:cNvSpPr>
            <a:spLocks noGrp="1"/>
          </p:cNvSpPr>
          <p:nvPr>
            <p:ph type="title"/>
          </p:nvPr>
        </p:nvSpPr>
        <p:spPr>
          <a:xfrm>
            <a:off x="3512343" y="499533"/>
            <a:ext cx="4922045" cy="1658198"/>
          </a:xfrm>
        </p:spPr>
        <p:txBody>
          <a:bodyPr>
            <a:normAutofit/>
          </a:bodyPr>
          <a:lstStyle/>
          <a:p>
            <a:r>
              <a:rPr lang="en-US" altLang="en-US">
                <a:solidFill>
                  <a:srgbClr val="126D51"/>
                </a:solidFill>
                <a:cs typeface="Arial" panose="020B0604020202020204" pitchFamily="34" charset="0"/>
              </a:rPr>
              <a:t>2. Storming</a:t>
            </a:r>
            <a:endParaRPr lang="en-GB">
              <a:solidFill>
                <a:srgbClr val="126D51"/>
              </a:solidFill>
            </a:endParaRPr>
          </a:p>
        </p:txBody>
      </p:sp>
      <p:pic>
        <p:nvPicPr>
          <p:cNvPr id="4" name="Picture 3"/>
          <p:cNvPicPr>
            <a:picLocks noChangeAspect="1"/>
          </p:cNvPicPr>
          <p:nvPr/>
        </p:nvPicPr>
        <p:blipFill rotWithShape="1">
          <a:blip r:embed="rId3">
            <a:extLst>
              <a:ext uri="{BEBA8EAE-BF5A-486C-A8C5-ECC9F3942E4B}">
                <a14:imgProps xmlns:a14="http://schemas.microsoft.com/office/drawing/2010/main">
                  <a14:imgLayer r:embed="rId4">
                    <a14:imgEffect>
                      <a14:artisticPaintBrush/>
                    </a14:imgEffect>
                  </a14:imgLayer>
                </a14:imgProps>
              </a:ext>
            </a:extLst>
          </a:blip>
          <a:srcRect l="20028" r="35421" b="-2"/>
          <a:stretch/>
        </p:blipFill>
        <p:spPr>
          <a:xfrm>
            <a:off x="20" y="-6418"/>
            <a:ext cx="3058077" cy="6864418"/>
          </a:xfrm>
          <a:prstGeom prst="rect">
            <a:avLst/>
          </a:prstGeom>
        </p:spPr>
      </p:pic>
      <p:sp>
        <p:nvSpPr>
          <p:cNvPr id="3" name="Content Placeholder 2">
            <a:extLst>
              <a:ext uri="{FF2B5EF4-FFF2-40B4-BE49-F238E27FC236}">
                <a16:creationId xmlns:a16="http://schemas.microsoft.com/office/drawing/2014/main" id="{1FBF4F1D-C6FF-49D3-8DC7-70FC494270E4}"/>
              </a:ext>
            </a:extLst>
          </p:cNvPr>
          <p:cNvSpPr>
            <a:spLocks noGrp="1"/>
          </p:cNvSpPr>
          <p:nvPr>
            <p:ph idx="1"/>
          </p:nvPr>
        </p:nvSpPr>
        <p:spPr>
          <a:xfrm>
            <a:off x="3526917" y="2011680"/>
            <a:ext cx="4821746" cy="3766185"/>
          </a:xfrm>
        </p:spPr>
        <p:txBody>
          <a:bodyPr>
            <a:normAutofit/>
          </a:bodyPr>
          <a:lstStyle/>
          <a:p>
            <a:pPr marL="0" indent="0">
              <a:buClr>
                <a:srgbClr val="FF5050"/>
              </a:buClr>
              <a:buNone/>
            </a:pPr>
            <a:r>
              <a:rPr lang="en-GB" altLang="en-US" b="1"/>
              <a:t>Storming</a:t>
            </a:r>
          </a:p>
          <a:p>
            <a:pPr marL="0" indent="0">
              <a:buClr>
                <a:srgbClr val="FF5050"/>
              </a:buClr>
              <a:buNone/>
            </a:pPr>
            <a:endParaRPr lang="en-GB" altLang="en-US" b="1"/>
          </a:p>
          <a:p>
            <a:pPr lvl="1">
              <a:buClr>
                <a:srgbClr val="FF5050"/>
              </a:buClr>
              <a:buFont typeface="Wingdings" panose="05000000000000000000" pitchFamily="2" charset="2"/>
              <a:buChar char="Ø"/>
            </a:pPr>
            <a:r>
              <a:rPr lang="en-GB" altLang="en-US" dirty="0">
                <a:latin typeface="Arial" panose="020B0604020202020204" pitchFamily="34" charset="0"/>
                <a:cs typeface="Times New Roman" panose="02020603050405020304" pitchFamily="18" charset="0"/>
              </a:rPr>
              <a:t>Team members are competing for position</a:t>
            </a:r>
            <a:endParaRPr lang="en-GB" altLang="en-US">
              <a:latin typeface="Arial" panose="020B0604020202020204" pitchFamily="34" charset="0"/>
              <a:cs typeface="Times New Roman" panose="02020603050405020304" pitchFamily="18" charset="0"/>
            </a:endParaRPr>
          </a:p>
          <a:p>
            <a:pPr marL="0" lvl="1" indent="0">
              <a:buClr>
                <a:srgbClr val="FF5050"/>
              </a:buClr>
              <a:buNone/>
            </a:pPr>
            <a:endParaRPr lang="en-GB" altLang="en-US">
              <a:latin typeface="Arial" panose="020B0604020202020204" pitchFamily="34" charset="0"/>
              <a:cs typeface="Times New Roman" panose="02020603050405020304" pitchFamily="18" charset="0"/>
            </a:endParaRPr>
          </a:p>
          <a:p>
            <a:pPr lvl="1">
              <a:buClr>
                <a:srgbClr val="FF5050"/>
              </a:buClr>
              <a:buFont typeface="Wingdings" panose="05000000000000000000" pitchFamily="2" charset="2"/>
              <a:buChar char="Ø"/>
            </a:pPr>
            <a:r>
              <a:rPr lang="en-GB" altLang="en-US" dirty="0">
                <a:latin typeface="Arial" panose="020B0604020202020204" pitchFamily="34" charset="0"/>
                <a:cs typeface="Times New Roman" panose="02020603050405020304" pitchFamily="18" charset="0"/>
              </a:rPr>
              <a:t>Conflict occurs whilst sorting out roles and responsibilities</a:t>
            </a:r>
          </a:p>
          <a:p>
            <a:pPr marL="0" lvl="1" indent="0">
              <a:buClr>
                <a:srgbClr val="FF5050"/>
              </a:buClr>
              <a:buNone/>
            </a:pPr>
            <a:endParaRPr lang="en-GB" altLang="en-US" dirty="0">
              <a:latin typeface="Arial" panose="020B0604020202020204" pitchFamily="34" charset="0"/>
              <a:cs typeface="Times New Roman" panose="02020603050405020304" pitchFamily="18" charset="0"/>
            </a:endParaRPr>
          </a:p>
          <a:p>
            <a:pPr lvl="1">
              <a:buClr>
                <a:srgbClr val="FF5050"/>
              </a:buClr>
              <a:buFont typeface="Wingdings" panose="05000000000000000000" pitchFamily="2" charset="2"/>
              <a:buChar char="Ø"/>
            </a:pPr>
            <a:r>
              <a:rPr lang="en-GB" altLang="en-US" dirty="0">
                <a:latin typeface="Arial" panose="020B0604020202020204" pitchFamily="34" charset="0"/>
                <a:cs typeface="Times New Roman" panose="02020603050405020304" pitchFamily="18" charset="0"/>
              </a:rPr>
              <a:t>Team members may resist the task at an emotional level</a:t>
            </a:r>
            <a:r>
              <a:rPr lang="en-GB" altLang="en-US">
                <a:latin typeface="Arial" panose="020B0604020202020204" pitchFamily="34" charset="0"/>
              </a:rPr>
              <a:t> </a:t>
            </a:r>
          </a:p>
          <a:p>
            <a:pPr>
              <a:buFont typeface="Wingdings" panose="05000000000000000000" pitchFamily="2" charset="2"/>
              <a:buChar char="Ø"/>
            </a:pPr>
            <a:endParaRPr lang="en-GB" dirty="0"/>
          </a:p>
        </p:txBody>
      </p:sp>
    </p:spTree>
    <p:extLst>
      <p:ext uri="{BB962C8B-B14F-4D97-AF65-F5344CB8AC3E}">
        <p14:creationId xmlns:p14="http://schemas.microsoft.com/office/powerpoint/2010/main" val="67998359"/>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4" name="Rectangle 2"/>
          <p:cNvSpPr>
            <a:spLocks noGrp="1" noChangeArrowheads="1"/>
          </p:cNvSpPr>
          <p:nvPr>
            <p:ph type="title"/>
          </p:nvPr>
        </p:nvSpPr>
        <p:spPr/>
        <p:txBody>
          <a:bodyPr/>
          <a:lstStyle/>
          <a:p>
            <a:pPr eaLnBrk="1" hangingPunct="1"/>
            <a:r>
              <a:rPr lang="en-GB" altLang="en-US" sz="5400">
                <a:cs typeface="Arial" panose="020B0604020202020204" pitchFamily="34" charset="0"/>
              </a:rPr>
              <a:t>Stage 2 – Storming </a:t>
            </a:r>
          </a:p>
        </p:txBody>
      </p:sp>
      <p:sp>
        <p:nvSpPr>
          <p:cNvPr id="49155" name="Rectangle 3"/>
          <p:cNvSpPr>
            <a:spLocks noGrp="1" noChangeArrowheads="1"/>
          </p:cNvSpPr>
          <p:nvPr>
            <p:ph idx="1"/>
          </p:nvPr>
        </p:nvSpPr>
        <p:spPr>
          <a:xfrm>
            <a:off x="554206" y="1988840"/>
            <a:ext cx="8229600" cy="3916363"/>
          </a:xfrm>
        </p:spPr>
        <p:txBody>
          <a:bodyPr/>
          <a:lstStyle/>
          <a:p>
            <a:pPr eaLnBrk="1" hangingPunct="1">
              <a:lnSpc>
                <a:spcPct val="80000"/>
              </a:lnSpc>
              <a:buFont typeface="Monotype Sorts" pitchFamily="2" charset="2"/>
              <a:buNone/>
            </a:pPr>
            <a:r>
              <a:rPr lang="en-GB" altLang="en-US" b="1" dirty="0">
                <a:latin typeface="Arial" panose="020B0604020202020204" pitchFamily="34" charset="0"/>
                <a:cs typeface="Arial" panose="020B0604020202020204" pitchFamily="34" charset="0"/>
              </a:rPr>
              <a:t>Characteristics</a:t>
            </a:r>
          </a:p>
          <a:p>
            <a:pPr eaLnBrk="1" hangingPunct="1">
              <a:lnSpc>
                <a:spcPct val="80000"/>
              </a:lnSpc>
            </a:pPr>
            <a:r>
              <a:rPr lang="en-GB" altLang="en-US" sz="2400" dirty="0">
                <a:latin typeface="Arial" panose="020B0604020202020204" pitchFamily="34" charset="0"/>
                <a:cs typeface="Arial" panose="020B0604020202020204" pitchFamily="34" charset="0"/>
              </a:rPr>
              <a:t>Once a team has gotten to know each other, you can expect there to be some stormy times as being polite and reserved gives way to real feelings and emotions. Control and personal influences on who is in control and what needs to be done must be argued out. Disagreements will occur and will need to be resolved. </a:t>
            </a:r>
          </a:p>
        </p:txBody>
      </p:sp>
    </p:spTree>
    <p:extLst>
      <p:ext uri="{BB962C8B-B14F-4D97-AF65-F5344CB8AC3E}">
        <p14:creationId xmlns:p14="http://schemas.microsoft.com/office/powerpoint/2010/main" val="4267226802"/>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2" name="Rectangle 2"/>
          <p:cNvSpPr>
            <a:spLocks noGrp="1" noChangeArrowheads="1"/>
          </p:cNvSpPr>
          <p:nvPr>
            <p:ph type="title"/>
          </p:nvPr>
        </p:nvSpPr>
        <p:spPr/>
        <p:txBody>
          <a:bodyPr/>
          <a:lstStyle/>
          <a:p>
            <a:pPr eaLnBrk="1" hangingPunct="1"/>
            <a:r>
              <a:rPr lang="en-GB" altLang="en-US" sz="5400">
                <a:cs typeface="Arial" panose="020B0604020202020204" pitchFamily="34" charset="0"/>
              </a:rPr>
              <a:t>Stage 2 – Storming</a:t>
            </a:r>
          </a:p>
        </p:txBody>
      </p:sp>
      <p:sp>
        <p:nvSpPr>
          <p:cNvPr id="51203" name="Rectangle 3"/>
          <p:cNvSpPr>
            <a:spLocks noGrp="1" noChangeArrowheads="1"/>
          </p:cNvSpPr>
          <p:nvPr>
            <p:ph idx="1"/>
          </p:nvPr>
        </p:nvSpPr>
        <p:spPr>
          <a:xfrm>
            <a:off x="571500" y="1988840"/>
            <a:ext cx="8229600" cy="3916363"/>
          </a:xfrm>
        </p:spPr>
        <p:txBody>
          <a:bodyPr/>
          <a:lstStyle/>
          <a:p>
            <a:pPr eaLnBrk="1" hangingPunct="1">
              <a:lnSpc>
                <a:spcPct val="80000"/>
              </a:lnSpc>
              <a:buFont typeface="Monotype Sorts" pitchFamily="2" charset="2"/>
              <a:buNone/>
            </a:pPr>
            <a:r>
              <a:rPr lang="en-GB" altLang="en-US" b="1" dirty="0">
                <a:latin typeface="Arial" panose="020B0604020202020204" pitchFamily="34" charset="0"/>
                <a:cs typeface="Arial" panose="020B0604020202020204" pitchFamily="34" charset="0"/>
              </a:rPr>
              <a:t>Behaviours</a:t>
            </a:r>
          </a:p>
          <a:p>
            <a:pPr eaLnBrk="1" hangingPunct="1">
              <a:lnSpc>
                <a:spcPct val="80000"/>
              </a:lnSpc>
            </a:pPr>
            <a:r>
              <a:rPr lang="en-GB" altLang="en-US" sz="2400" dirty="0">
                <a:latin typeface="Arial" panose="020B0604020202020204" pitchFamily="34" charset="0"/>
                <a:cs typeface="Arial" panose="020B0604020202020204" pitchFamily="34" charset="0"/>
              </a:rPr>
              <a:t>Team members start to reveal their true selves, for better or worse.</a:t>
            </a:r>
          </a:p>
          <a:p>
            <a:pPr eaLnBrk="1" hangingPunct="1">
              <a:lnSpc>
                <a:spcPct val="80000"/>
              </a:lnSpc>
            </a:pPr>
            <a:r>
              <a:rPr lang="en-GB" altLang="en-US" sz="2400" dirty="0">
                <a:latin typeface="Arial" panose="020B0604020202020204" pitchFamily="34" charset="0"/>
                <a:cs typeface="Arial" panose="020B0604020202020204" pitchFamily="34" charset="0"/>
              </a:rPr>
              <a:t>Team members start to be impatient and frustrated with the progress the team is making.</a:t>
            </a:r>
          </a:p>
          <a:p>
            <a:pPr eaLnBrk="1" hangingPunct="1">
              <a:lnSpc>
                <a:spcPct val="80000"/>
              </a:lnSpc>
            </a:pPr>
            <a:r>
              <a:rPr lang="en-GB" altLang="en-US" sz="2400" dirty="0">
                <a:latin typeface="Arial" panose="020B0604020202020204" pitchFamily="34" charset="0"/>
                <a:cs typeface="Arial" panose="020B0604020202020204" pitchFamily="34" charset="0"/>
              </a:rPr>
              <a:t>Team members ‘tread on each other’s toes’ and they defend their positions or leave.</a:t>
            </a:r>
          </a:p>
          <a:p>
            <a:pPr eaLnBrk="1" hangingPunct="1">
              <a:lnSpc>
                <a:spcPct val="80000"/>
              </a:lnSpc>
            </a:pPr>
            <a:r>
              <a:rPr lang="en-GB" altLang="en-US" sz="2400" dirty="0">
                <a:latin typeface="Arial" panose="020B0604020202020204" pitchFamily="34" charset="0"/>
                <a:cs typeface="Arial" panose="020B0604020202020204" pitchFamily="34" charset="0"/>
              </a:rPr>
              <a:t>There will be general feelings of instability and mutiny.</a:t>
            </a:r>
          </a:p>
        </p:txBody>
      </p:sp>
    </p:spTree>
    <p:extLst>
      <p:ext uri="{BB962C8B-B14F-4D97-AF65-F5344CB8AC3E}">
        <p14:creationId xmlns:p14="http://schemas.microsoft.com/office/powerpoint/2010/main" val="2820036761"/>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Rear-view of rows of people watching a film in a theater">
            <a:extLst>
              <a:ext uri="{FF2B5EF4-FFF2-40B4-BE49-F238E27FC236}">
                <a16:creationId xmlns:a16="http://schemas.microsoft.com/office/drawing/2014/main" id="{B89111AB-2D47-459A-5434-440707A4243B}"/>
              </a:ext>
            </a:extLst>
          </p:cNvPr>
          <p:cNvPicPr>
            <a:picLocks noChangeAspect="1"/>
          </p:cNvPicPr>
          <p:nvPr/>
        </p:nvPicPr>
        <p:blipFill rotWithShape="1">
          <a:blip r:embed="rId2">
            <a:alphaModFix amt="45000"/>
          </a:blip>
          <a:srcRect l="2947" r="8052" b="-1"/>
          <a:stretch/>
        </p:blipFill>
        <p:spPr>
          <a:xfrm>
            <a:off x="20" y="10"/>
            <a:ext cx="9143980" cy="6857990"/>
          </a:xfrm>
          <a:prstGeom prst="rect">
            <a:avLst/>
          </a:prstGeom>
        </p:spPr>
      </p:pic>
      <p:sp>
        <p:nvSpPr>
          <p:cNvPr id="2" name="Title 1">
            <a:extLst>
              <a:ext uri="{FF2B5EF4-FFF2-40B4-BE49-F238E27FC236}">
                <a16:creationId xmlns:a16="http://schemas.microsoft.com/office/drawing/2014/main" id="{2F7FE237-7E3E-C7C6-A754-BD19219C2775}"/>
              </a:ext>
            </a:extLst>
          </p:cNvPr>
          <p:cNvSpPr>
            <a:spLocks noGrp="1"/>
          </p:cNvSpPr>
          <p:nvPr>
            <p:ph type="title"/>
          </p:nvPr>
        </p:nvSpPr>
        <p:spPr>
          <a:xfrm>
            <a:off x="452628" y="770467"/>
            <a:ext cx="8086725" cy="3352800"/>
          </a:xfrm>
        </p:spPr>
        <p:txBody>
          <a:bodyPr vert="horz" lIns="91440" tIns="45720" rIns="91440" bIns="45720" rtlCol="0" anchor="b">
            <a:normAutofit/>
          </a:bodyPr>
          <a:lstStyle/>
          <a:p>
            <a:pPr>
              <a:lnSpc>
                <a:spcPct val="80000"/>
              </a:lnSpc>
            </a:pPr>
            <a:r>
              <a:rPr lang="en-US" sz="6800" kern="1200" spc="-120" baseline="0">
                <a:solidFill>
                  <a:schemeClr val="tx1"/>
                </a:solidFill>
                <a:latin typeface="+mj-lt"/>
                <a:ea typeface="+mj-ea"/>
                <a:cs typeface="+mj-cs"/>
              </a:rPr>
              <a:t>In groups: What should the leaders action be at this stage?</a:t>
            </a:r>
          </a:p>
        </p:txBody>
      </p:sp>
    </p:spTree>
    <p:extLst>
      <p:ext uri="{BB962C8B-B14F-4D97-AF65-F5344CB8AC3E}">
        <p14:creationId xmlns:p14="http://schemas.microsoft.com/office/powerpoint/2010/main" val="2459033739"/>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50" name="Rectangle 2"/>
          <p:cNvSpPr>
            <a:spLocks noGrp="1" noChangeArrowheads="1"/>
          </p:cNvSpPr>
          <p:nvPr>
            <p:ph type="title"/>
          </p:nvPr>
        </p:nvSpPr>
        <p:spPr/>
        <p:txBody>
          <a:bodyPr/>
          <a:lstStyle/>
          <a:p>
            <a:pPr eaLnBrk="1" hangingPunct="1"/>
            <a:r>
              <a:rPr lang="en-GB" altLang="en-US" sz="5400">
                <a:cs typeface="Arial" panose="020B0604020202020204" pitchFamily="34" charset="0"/>
              </a:rPr>
              <a:t>Stage 2 – Storming</a:t>
            </a:r>
            <a:endParaRPr lang="en-GB" altLang="en-US" sz="3200" b="1">
              <a:cs typeface="Arial" panose="020B0604020202020204" pitchFamily="34" charset="0"/>
            </a:endParaRPr>
          </a:p>
        </p:txBody>
      </p:sp>
      <p:sp>
        <p:nvSpPr>
          <p:cNvPr id="20483" name="Rectangle 3"/>
          <p:cNvSpPr>
            <a:spLocks noGrp="1" noChangeArrowheads="1"/>
          </p:cNvSpPr>
          <p:nvPr>
            <p:ph idx="1"/>
          </p:nvPr>
        </p:nvSpPr>
        <p:spPr>
          <a:xfrm>
            <a:off x="492919" y="1916832"/>
            <a:ext cx="8229600" cy="3916363"/>
          </a:xfrm>
        </p:spPr>
        <p:txBody>
          <a:bodyPr rtlCol="0">
            <a:normAutofit fontScale="92500" lnSpcReduction="10000"/>
          </a:bodyPr>
          <a:lstStyle/>
          <a:p>
            <a:pPr eaLnBrk="1" fontAlgn="auto" hangingPunct="1">
              <a:lnSpc>
                <a:spcPct val="80000"/>
              </a:lnSpc>
              <a:spcAft>
                <a:spcPts val="0"/>
              </a:spcAft>
              <a:buFont typeface="Monotype Sorts" pitchFamily="2" charset="2"/>
              <a:buNone/>
              <a:defRPr/>
            </a:pPr>
            <a:r>
              <a:rPr lang="en-GB" altLang="en-US" b="1" dirty="0">
                <a:latin typeface="Arial" panose="020B0604020202020204" pitchFamily="34" charset="0"/>
                <a:cs typeface="Arial" panose="020B0604020202020204" pitchFamily="34" charset="0"/>
              </a:rPr>
              <a:t>Leader’s actions</a:t>
            </a:r>
          </a:p>
          <a:p>
            <a:pPr eaLnBrk="1" fontAlgn="auto" hangingPunct="1">
              <a:lnSpc>
                <a:spcPct val="80000"/>
              </a:lnSpc>
              <a:spcAft>
                <a:spcPts val="0"/>
              </a:spcAft>
              <a:defRPr/>
            </a:pPr>
            <a:r>
              <a:rPr lang="en-GB" altLang="en-US" sz="2400" dirty="0">
                <a:latin typeface="Arial" panose="020B0604020202020204" pitchFamily="34" charset="0"/>
                <a:cs typeface="Arial" panose="020B0604020202020204" pitchFamily="34" charset="0"/>
              </a:rPr>
              <a:t>Accept that the storming stage is vital to the team’s success.</a:t>
            </a:r>
          </a:p>
          <a:p>
            <a:pPr eaLnBrk="1" fontAlgn="auto" hangingPunct="1">
              <a:lnSpc>
                <a:spcPct val="80000"/>
              </a:lnSpc>
              <a:spcAft>
                <a:spcPts val="0"/>
              </a:spcAft>
              <a:defRPr/>
            </a:pPr>
            <a:r>
              <a:rPr lang="en-GB" altLang="en-US" sz="2400" dirty="0">
                <a:latin typeface="Arial" panose="020B0604020202020204" pitchFamily="34" charset="0"/>
                <a:cs typeface="Arial" panose="020B0604020202020204" pitchFamily="34" charset="0"/>
              </a:rPr>
              <a:t>Do not be put off or intimidated by the instability and aggression of this phase.</a:t>
            </a:r>
          </a:p>
          <a:p>
            <a:pPr eaLnBrk="1" fontAlgn="auto" hangingPunct="1">
              <a:lnSpc>
                <a:spcPct val="80000"/>
              </a:lnSpc>
              <a:spcAft>
                <a:spcPts val="0"/>
              </a:spcAft>
              <a:defRPr/>
            </a:pPr>
            <a:r>
              <a:rPr lang="en-GB" altLang="en-US" sz="2400" dirty="0">
                <a:latin typeface="Arial" panose="020B0604020202020204" pitchFamily="34" charset="0"/>
                <a:cs typeface="Arial" panose="020B0604020202020204" pitchFamily="34" charset="0"/>
              </a:rPr>
              <a:t>Remind the group that this stage is a natural point in the development of the group.</a:t>
            </a:r>
          </a:p>
          <a:p>
            <a:pPr eaLnBrk="1" fontAlgn="auto" hangingPunct="1">
              <a:lnSpc>
                <a:spcPct val="80000"/>
              </a:lnSpc>
              <a:spcAft>
                <a:spcPts val="0"/>
              </a:spcAft>
              <a:defRPr/>
            </a:pPr>
            <a:r>
              <a:rPr lang="en-GB" altLang="en-US" sz="2400" dirty="0">
                <a:latin typeface="Arial" panose="020B0604020202020204" pitchFamily="34" charset="0"/>
                <a:cs typeface="Arial" panose="020B0604020202020204" pitchFamily="34" charset="0"/>
              </a:rPr>
              <a:t>Manage the tensions and aggressions and turn them into positive actions.</a:t>
            </a:r>
          </a:p>
          <a:p>
            <a:pPr eaLnBrk="1" fontAlgn="auto" hangingPunct="1">
              <a:lnSpc>
                <a:spcPct val="80000"/>
              </a:lnSpc>
              <a:spcAft>
                <a:spcPts val="0"/>
              </a:spcAft>
              <a:defRPr/>
            </a:pPr>
            <a:r>
              <a:rPr lang="en-GB" altLang="en-US" sz="2400" dirty="0">
                <a:latin typeface="Arial" panose="020B0604020202020204" pitchFamily="34" charset="0"/>
                <a:cs typeface="Arial" panose="020B0604020202020204" pitchFamily="34" charset="0"/>
              </a:rPr>
              <a:t>Surface and address the conflicts – the team cannot move on until this is done.</a:t>
            </a:r>
          </a:p>
          <a:p>
            <a:pPr eaLnBrk="1" fontAlgn="auto" hangingPunct="1">
              <a:lnSpc>
                <a:spcPct val="80000"/>
              </a:lnSpc>
              <a:spcAft>
                <a:spcPts val="0"/>
              </a:spcAft>
              <a:defRPr/>
            </a:pPr>
            <a:r>
              <a:rPr lang="en-GB" altLang="en-US" sz="2400" dirty="0">
                <a:latin typeface="Arial" panose="020B0604020202020204" pitchFamily="34" charset="0"/>
                <a:cs typeface="Arial" panose="020B0604020202020204" pitchFamily="34" charset="0"/>
              </a:rPr>
              <a:t>Know the point to move the team on to the norming stage.</a:t>
            </a:r>
            <a:endParaRPr lang="en-GB" altLang="en-US" sz="2400" b="1"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693672318"/>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33CC32-719A-40CF-9B41-B874C15FFF92}"/>
              </a:ext>
            </a:extLst>
          </p:cNvPr>
          <p:cNvSpPr>
            <a:spLocks noGrp="1"/>
          </p:cNvSpPr>
          <p:nvPr>
            <p:ph type="title"/>
          </p:nvPr>
        </p:nvSpPr>
        <p:spPr>
          <a:xfrm>
            <a:off x="3512343" y="499533"/>
            <a:ext cx="4922045" cy="1658198"/>
          </a:xfrm>
        </p:spPr>
        <p:txBody>
          <a:bodyPr>
            <a:normAutofit/>
          </a:bodyPr>
          <a:lstStyle/>
          <a:p>
            <a:r>
              <a:rPr lang="en-US" altLang="en-US">
                <a:solidFill>
                  <a:srgbClr val="546981"/>
                </a:solidFill>
                <a:cs typeface="Arial" panose="020B0604020202020204" pitchFamily="34" charset="0"/>
              </a:rPr>
              <a:t>3. Norming</a:t>
            </a:r>
            <a:endParaRPr lang="en-GB">
              <a:solidFill>
                <a:srgbClr val="546981"/>
              </a:solidFill>
            </a:endParaRPr>
          </a:p>
        </p:txBody>
      </p:sp>
      <p:pic>
        <p:nvPicPr>
          <p:cNvPr id="4098" name="Picture 2" descr="Related image"/>
          <p:cNvPicPr>
            <a:picLocks noChangeAspect="1" noChangeArrowheads="1"/>
          </p:cNvPicPr>
          <p:nvPr/>
        </p:nvPicPr>
        <p:blipFill rotWithShape="1">
          <a:blip r:embed="rId2" cstate="print">
            <a:extLst>
              <a:ext uri="{BEBA8EAE-BF5A-486C-A8C5-ECC9F3942E4B}">
                <a14:imgProps xmlns:a14="http://schemas.microsoft.com/office/drawing/2010/main">
                  <a14:imgLayer r:embed="rId3">
                    <a14:imgEffect>
                      <a14:artisticPlasticWrap/>
                    </a14:imgEffect>
                  </a14:imgLayer>
                </a14:imgProps>
              </a:ext>
              <a:ext uri="{28A0092B-C50C-407E-A947-70E740481C1C}">
                <a14:useLocalDpi xmlns:a14="http://schemas.microsoft.com/office/drawing/2010/main" val="0"/>
              </a:ext>
            </a:extLst>
          </a:blip>
          <a:srcRect l="33750" r="17562"/>
          <a:stretch/>
        </p:blipFill>
        <p:spPr bwMode="auto">
          <a:xfrm>
            <a:off x="20" y="-6418"/>
            <a:ext cx="3058077" cy="6864418"/>
          </a:xfrm>
          <a:prstGeom prst="rect">
            <a:avLst/>
          </a:pr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70C9F9CD-F7C4-402F-92EC-AF13A5639BD6}"/>
              </a:ext>
            </a:extLst>
          </p:cNvPr>
          <p:cNvSpPr>
            <a:spLocks noGrp="1"/>
          </p:cNvSpPr>
          <p:nvPr>
            <p:ph idx="1"/>
          </p:nvPr>
        </p:nvSpPr>
        <p:spPr>
          <a:xfrm>
            <a:off x="3526917" y="2011680"/>
            <a:ext cx="4821746" cy="3766185"/>
          </a:xfrm>
        </p:spPr>
        <p:txBody>
          <a:bodyPr>
            <a:normAutofit/>
          </a:bodyPr>
          <a:lstStyle/>
          <a:p>
            <a:pPr marL="0" indent="0">
              <a:buClr>
                <a:srgbClr val="FF5050"/>
              </a:buClr>
              <a:buNone/>
            </a:pPr>
            <a:r>
              <a:rPr lang="en-GB" altLang="en-US" dirty="0"/>
              <a:t>Norming</a:t>
            </a:r>
          </a:p>
          <a:p>
            <a:pPr marL="342900" lvl="1">
              <a:buClr>
                <a:srgbClr val="FF5050"/>
              </a:buClr>
              <a:buFont typeface="Arial" panose="020B0604020202020204" pitchFamily="34" charset="0"/>
              <a:buChar char="•"/>
            </a:pPr>
            <a:r>
              <a:rPr lang="en-GB" altLang="en-US" dirty="0">
                <a:latin typeface="Arial" panose="020B0604020202020204" pitchFamily="34" charset="0"/>
                <a:cs typeface="Times New Roman" panose="02020603050405020304" pitchFamily="18" charset="0"/>
              </a:rPr>
              <a:t>Co-operation develops</a:t>
            </a:r>
          </a:p>
          <a:p>
            <a:pPr marL="342900" lvl="1">
              <a:buClr>
                <a:srgbClr val="FF5050"/>
              </a:buClr>
              <a:buFont typeface="Arial" panose="020B0604020202020204" pitchFamily="34" charset="0"/>
              <a:buChar char="•"/>
            </a:pPr>
            <a:r>
              <a:rPr lang="en-GB" altLang="en-US" dirty="0">
                <a:latin typeface="Arial" panose="020B0604020202020204" pitchFamily="34" charset="0"/>
                <a:cs typeface="Times New Roman" panose="02020603050405020304" pitchFamily="18" charset="0"/>
              </a:rPr>
              <a:t>The team’s “norms” are developed</a:t>
            </a:r>
          </a:p>
          <a:p>
            <a:pPr marL="342900" lvl="1">
              <a:buClr>
                <a:srgbClr val="FF5050"/>
              </a:buClr>
              <a:buFont typeface="Arial" panose="020B0604020202020204" pitchFamily="34" charset="0"/>
              <a:buChar char="•"/>
            </a:pPr>
            <a:r>
              <a:rPr lang="en-GB" altLang="en-US" dirty="0">
                <a:latin typeface="Arial" panose="020B0604020202020204" pitchFamily="34" charset="0"/>
                <a:cs typeface="Times New Roman" panose="02020603050405020304" pitchFamily="18" charset="0"/>
              </a:rPr>
              <a:t>Conflicts are settled</a:t>
            </a:r>
          </a:p>
          <a:p>
            <a:pPr marL="342900" lvl="1">
              <a:buClr>
                <a:srgbClr val="FF5050"/>
              </a:buClr>
              <a:buFont typeface="Arial" panose="020B0604020202020204" pitchFamily="34" charset="0"/>
              <a:buChar char="•"/>
            </a:pPr>
            <a:r>
              <a:rPr lang="en-GB" altLang="en-US" dirty="0">
                <a:latin typeface="Arial" panose="020B0604020202020204" pitchFamily="34" charset="0"/>
                <a:cs typeface="Times New Roman" panose="02020603050405020304" pitchFamily="18" charset="0"/>
              </a:rPr>
              <a:t>Views are exchanged </a:t>
            </a:r>
          </a:p>
          <a:p>
            <a:pPr>
              <a:buFont typeface="Wingdings" panose="05000000000000000000" pitchFamily="2" charset="2"/>
              <a:buChar char="q"/>
            </a:pPr>
            <a:endParaRPr lang="en-GB" dirty="0"/>
          </a:p>
        </p:txBody>
      </p:sp>
    </p:spTree>
    <p:extLst>
      <p:ext uri="{BB962C8B-B14F-4D97-AF65-F5344CB8AC3E}">
        <p14:creationId xmlns:p14="http://schemas.microsoft.com/office/powerpoint/2010/main" val="2968737478"/>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298" name="Rectangle 2"/>
          <p:cNvSpPr>
            <a:spLocks noGrp="1" noChangeArrowheads="1"/>
          </p:cNvSpPr>
          <p:nvPr>
            <p:ph type="title"/>
          </p:nvPr>
        </p:nvSpPr>
        <p:spPr/>
        <p:txBody>
          <a:bodyPr/>
          <a:lstStyle/>
          <a:p>
            <a:pPr eaLnBrk="1" hangingPunct="1"/>
            <a:r>
              <a:rPr lang="en-GB" altLang="en-US" sz="5400">
                <a:cs typeface="Arial" panose="020B0604020202020204" pitchFamily="34" charset="0"/>
              </a:rPr>
              <a:t>Stage 3 – Norming</a:t>
            </a:r>
          </a:p>
        </p:txBody>
      </p:sp>
      <p:sp>
        <p:nvSpPr>
          <p:cNvPr id="55299" name="Rectangle 3"/>
          <p:cNvSpPr>
            <a:spLocks noGrp="1" noChangeArrowheads="1"/>
          </p:cNvSpPr>
          <p:nvPr>
            <p:ph idx="1"/>
          </p:nvPr>
        </p:nvSpPr>
        <p:spPr>
          <a:xfrm>
            <a:off x="571500" y="2138386"/>
            <a:ext cx="8229600" cy="3916363"/>
          </a:xfrm>
        </p:spPr>
        <p:txBody>
          <a:bodyPr/>
          <a:lstStyle/>
          <a:p>
            <a:pPr eaLnBrk="1" hangingPunct="1">
              <a:lnSpc>
                <a:spcPct val="80000"/>
              </a:lnSpc>
              <a:buFont typeface="Monotype Sorts" pitchFamily="2" charset="2"/>
              <a:buNone/>
            </a:pPr>
            <a:r>
              <a:rPr lang="en-GB" altLang="en-US" b="1" dirty="0">
                <a:latin typeface="Arial" panose="020B0604020202020204" pitchFamily="34" charset="0"/>
                <a:cs typeface="Arial" panose="020B0604020202020204" pitchFamily="34" charset="0"/>
              </a:rPr>
              <a:t>Characteristics</a:t>
            </a:r>
          </a:p>
          <a:p>
            <a:pPr eaLnBrk="1" hangingPunct="1">
              <a:lnSpc>
                <a:spcPct val="80000"/>
              </a:lnSpc>
            </a:pPr>
            <a:r>
              <a:rPr lang="en-GB" altLang="en-US" sz="2400" dirty="0">
                <a:latin typeface="Arial" panose="020B0604020202020204" pitchFamily="34" charset="0"/>
                <a:cs typeface="Arial" panose="020B0604020202020204" pitchFamily="34" charset="0"/>
              </a:rPr>
              <a:t>When the team has resolved the conflicts from the storming stage they will move on to agree the normal standards and expectations of being a group member. The focus of the team moves from conflict to performance. In the best teams genuine reflection takes place and the team performance is reviewed and improved until it is sufficient to complete the task.</a:t>
            </a:r>
          </a:p>
        </p:txBody>
      </p:sp>
    </p:spTree>
    <p:extLst>
      <p:ext uri="{BB962C8B-B14F-4D97-AF65-F5344CB8AC3E}">
        <p14:creationId xmlns:p14="http://schemas.microsoft.com/office/powerpoint/2010/main" val="3533652604"/>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6" name="Rectangle 2"/>
          <p:cNvSpPr>
            <a:spLocks noGrp="1" noChangeArrowheads="1"/>
          </p:cNvSpPr>
          <p:nvPr>
            <p:ph type="title"/>
          </p:nvPr>
        </p:nvSpPr>
        <p:spPr/>
        <p:txBody>
          <a:bodyPr/>
          <a:lstStyle/>
          <a:p>
            <a:pPr eaLnBrk="1" hangingPunct="1"/>
            <a:r>
              <a:rPr lang="en-GB" altLang="en-US" sz="5400">
                <a:cs typeface="Arial" panose="020B0604020202020204" pitchFamily="34" charset="0"/>
              </a:rPr>
              <a:t>Stage 3 – Norming</a:t>
            </a:r>
          </a:p>
        </p:txBody>
      </p:sp>
      <p:sp>
        <p:nvSpPr>
          <p:cNvPr id="57347" name="Rectangle 3"/>
          <p:cNvSpPr>
            <a:spLocks noGrp="1" noChangeArrowheads="1"/>
          </p:cNvSpPr>
          <p:nvPr>
            <p:ph idx="1"/>
          </p:nvPr>
        </p:nvSpPr>
        <p:spPr>
          <a:xfrm>
            <a:off x="502047" y="1988840"/>
            <a:ext cx="8229600" cy="3916363"/>
          </a:xfrm>
        </p:spPr>
        <p:txBody>
          <a:bodyPr>
            <a:normAutofit lnSpcReduction="10000"/>
          </a:bodyPr>
          <a:lstStyle/>
          <a:p>
            <a:pPr eaLnBrk="1" hangingPunct="1">
              <a:lnSpc>
                <a:spcPct val="80000"/>
              </a:lnSpc>
              <a:buFont typeface="Monotype Sorts" pitchFamily="2" charset="2"/>
              <a:buNone/>
            </a:pPr>
            <a:r>
              <a:rPr lang="en-GB" altLang="en-US" b="1" dirty="0">
                <a:latin typeface="Arial" panose="020B0604020202020204" pitchFamily="34" charset="0"/>
                <a:cs typeface="Arial" panose="020B0604020202020204" pitchFamily="34" charset="0"/>
              </a:rPr>
              <a:t>Behaviours</a:t>
            </a:r>
          </a:p>
          <a:p>
            <a:pPr eaLnBrk="1" hangingPunct="1">
              <a:lnSpc>
                <a:spcPct val="80000"/>
              </a:lnSpc>
            </a:pPr>
            <a:r>
              <a:rPr lang="en-GB" altLang="en-US" sz="2400" dirty="0">
                <a:latin typeface="Arial" panose="020B0604020202020204" pitchFamily="34" charset="0"/>
                <a:cs typeface="Arial" panose="020B0604020202020204" pitchFamily="34" charset="0"/>
              </a:rPr>
              <a:t>The rules of membership and performance that may have been overlooked in the conflict of the previous stage are now taken very seriously. </a:t>
            </a:r>
          </a:p>
          <a:p>
            <a:pPr eaLnBrk="1" hangingPunct="1">
              <a:lnSpc>
                <a:spcPct val="80000"/>
              </a:lnSpc>
            </a:pPr>
            <a:r>
              <a:rPr lang="en-GB" altLang="en-US" sz="2400" dirty="0">
                <a:latin typeface="Arial" panose="020B0604020202020204" pitchFamily="34" charset="0"/>
                <a:cs typeface="Arial" panose="020B0604020202020204" pitchFamily="34" charset="0"/>
              </a:rPr>
              <a:t>There will be a move from ideas generation to planning and decision-making. </a:t>
            </a:r>
          </a:p>
          <a:p>
            <a:pPr eaLnBrk="1" hangingPunct="1">
              <a:lnSpc>
                <a:spcPct val="80000"/>
              </a:lnSpc>
            </a:pPr>
            <a:r>
              <a:rPr lang="en-GB" altLang="en-US" sz="2400" dirty="0">
                <a:latin typeface="Arial" panose="020B0604020202020204" pitchFamily="34" charset="0"/>
                <a:cs typeface="Arial" panose="020B0604020202020204" pitchFamily="34" charset="0"/>
              </a:rPr>
              <a:t>There will be limited discussion and much more action. </a:t>
            </a:r>
          </a:p>
          <a:p>
            <a:pPr eaLnBrk="1" hangingPunct="1">
              <a:lnSpc>
                <a:spcPct val="80000"/>
              </a:lnSpc>
            </a:pPr>
            <a:r>
              <a:rPr lang="en-GB" altLang="en-US" sz="2400" dirty="0">
                <a:latin typeface="Arial" panose="020B0604020202020204" pitchFamily="34" charset="0"/>
                <a:cs typeface="Arial" panose="020B0604020202020204" pitchFamily="34" charset="0"/>
              </a:rPr>
              <a:t>Subgroups, both formal and informal, may be formed to progress towards the final goal more quickly. </a:t>
            </a:r>
          </a:p>
          <a:p>
            <a:pPr eaLnBrk="1" hangingPunct="1">
              <a:lnSpc>
                <a:spcPct val="80000"/>
              </a:lnSpc>
            </a:pPr>
            <a:r>
              <a:rPr lang="en-GB" altLang="en-US" sz="2400" dirty="0">
                <a:latin typeface="Arial" panose="020B0604020202020204" pitchFamily="34" charset="0"/>
                <a:cs typeface="Arial" panose="020B0604020202020204" pitchFamily="34" charset="0"/>
              </a:rPr>
              <a:t>There will be very little explicit conflict; there may however be some tacit (behind-the-scenes) conflict.</a:t>
            </a:r>
          </a:p>
        </p:txBody>
      </p:sp>
    </p:spTree>
    <p:extLst>
      <p:ext uri="{BB962C8B-B14F-4D97-AF65-F5344CB8AC3E}">
        <p14:creationId xmlns:p14="http://schemas.microsoft.com/office/powerpoint/2010/main" val="3067767667"/>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CD333CBE-B699-4E3B-9F45-C045F77343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a:extLst>
              <a:ext uri="{FF2B5EF4-FFF2-40B4-BE49-F238E27FC236}">
                <a16:creationId xmlns:a16="http://schemas.microsoft.com/office/drawing/2014/main" id="{FFE50961-0F1B-484C-85BC-4BD16B9FF9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Rear-view of rows of people watching a film in a theater">
            <a:extLst>
              <a:ext uri="{FF2B5EF4-FFF2-40B4-BE49-F238E27FC236}">
                <a16:creationId xmlns:a16="http://schemas.microsoft.com/office/drawing/2014/main" id="{B89111AB-2D47-459A-5434-440707A4243B}"/>
              </a:ext>
            </a:extLst>
          </p:cNvPr>
          <p:cNvPicPr>
            <a:picLocks noChangeAspect="1"/>
          </p:cNvPicPr>
          <p:nvPr/>
        </p:nvPicPr>
        <p:blipFill rotWithShape="1">
          <a:blip r:embed="rId2">
            <a:alphaModFix amt="45000"/>
          </a:blip>
          <a:srcRect l="2947" r="8052" b="-1"/>
          <a:stretch/>
        </p:blipFill>
        <p:spPr>
          <a:xfrm>
            <a:off x="20" y="10"/>
            <a:ext cx="9143980" cy="6857990"/>
          </a:xfrm>
          <a:prstGeom prst="rect">
            <a:avLst/>
          </a:prstGeom>
        </p:spPr>
      </p:pic>
      <p:sp>
        <p:nvSpPr>
          <p:cNvPr id="2" name="Title 1">
            <a:extLst>
              <a:ext uri="{FF2B5EF4-FFF2-40B4-BE49-F238E27FC236}">
                <a16:creationId xmlns:a16="http://schemas.microsoft.com/office/drawing/2014/main" id="{2F7FE237-7E3E-C7C6-A754-BD19219C2775}"/>
              </a:ext>
            </a:extLst>
          </p:cNvPr>
          <p:cNvSpPr>
            <a:spLocks noGrp="1"/>
          </p:cNvSpPr>
          <p:nvPr>
            <p:ph type="title"/>
          </p:nvPr>
        </p:nvSpPr>
        <p:spPr>
          <a:xfrm>
            <a:off x="452628" y="770467"/>
            <a:ext cx="8086725" cy="3352800"/>
          </a:xfrm>
        </p:spPr>
        <p:txBody>
          <a:bodyPr vert="horz" lIns="91440" tIns="45720" rIns="91440" bIns="45720" rtlCol="0" anchor="b">
            <a:normAutofit/>
          </a:bodyPr>
          <a:lstStyle/>
          <a:p>
            <a:pPr>
              <a:lnSpc>
                <a:spcPct val="80000"/>
              </a:lnSpc>
            </a:pPr>
            <a:r>
              <a:rPr lang="en-US" sz="6800" kern="1200" spc="-120" baseline="0">
                <a:solidFill>
                  <a:schemeClr val="tx1"/>
                </a:solidFill>
                <a:latin typeface="+mj-lt"/>
                <a:ea typeface="+mj-ea"/>
                <a:cs typeface="+mj-cs"/>
              </a:rPr>
              <a:t>In groups: What should the leaders action be at this stage?</a:t>
            </a:r>
          </a:p>
        </p:txBody>
      </p:sp>
    </p:spTree>
    <p:extLst>
      <p:ext uri="{BB962C8B-B14F-4D97-AF65-F5344CB8AC3E}">
        <p14:creationId xmlns:p14="http://schemas.microsoft.com/office/powerpoint/2010/main" val="3252863799"/>
      </p:ext>
    </p:extLst>
  </p:cSld>
  <p:clrMapOvr>
    <a:overrideClrMapping bg1="dk1" tx1="lt1" bg2="dk2" tx2="lt2" accent1="accent1" accent2="accent2" accent3="accent3" accent4="accent4" accent5="accent5" accent6="accent6" hlink="hlink" folHlink="folHlink"/>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394" name="Rectangle 2"/>
          <p:cNvSpPr>
            <a:spLocks noGrp="1" noChangeArrowheads="1"/>
          </p:cNvSpPr>
          <p:nvPr>
            <p:ph type="title"/>
          </p:nvPr>
        </p:nvSpPr>
        <p:spPr/>
        <p:txBody>
          <a:bodyPr/>
          <a:lstStyle/>
          <a:p>
            <a:pPr eaLnBrk="1" hangingPunct="1"/>
            <a:r>
              <a:rPr lang="en-GB" altLang="en-US" sz="5400">
                <a:cs typeface="Arial" panose="020B0604020202020204" pitchFamily="34" charset="0"/>
              </a:rPr>
              <a:t>Stage 3 – Norming</a:t>
            </a:r>
          </a:p>
        </p:txBody>
      </p:sp>
      <p:sp>
        <p:nvSpPr>
          <p:cNvPr id="23555" name="Rectangle 3"/>
          <p:cNvSpPr>
            <a:spLocks noGrp="1" noChangeArrowheads="1"/>
          </p:cNvSpPr>
          <p:nvPr>
            <p:ph idx="1"/>
          </p:nvPr>
        </p:nvSpPr>
        <p:spPr>
          <a:xfrm>
            <a:off x="492919" y="1988840"/>
            <a:ext cx="8229600" cy="3916363"/>
          </a:xfrm>
        </p:spPr>
        <p:txBody>
          <a:bodyPr rtlCol="0">
            <a:normAutofit fontScale="92500" lnSpcReduction="10000"/>
          </a:bodyPr>
          <a:lstStyle/>
          <a:p>
            <a:pPr eaLnBrk="1" fontAlgn="auto" hangingPunct="1">
              <a:lnSpc>
                <a:spcPct val="80000"/>
              </a:lnSpc>
              <a:spcAft>
                <a:spcPts val="0"/>
              </a:spcAft>
              <a:buFont typeface="Monotype Sorts" pitchFamily="2" charset="2"/>
              <a:buNone/>
              <a:defRPr/>
            </a:pPr>
            <a:r>
              <a:rPr lang="en-GB" altLang="en-US" b="1" dirty="0">
                <a:latin typeface="Arial" panose="020B0604020202020204" pitchFamily="34" charset="0"/>
                <a:cs typeface="Arial" panose="020B0604020202020204" pitchFamily="34" charset="0"/>
              </a:rPr>
              <a:t>Leader’s actions</a:t>
            </a:r>
          </a:p>
          <a:p>
            <a:pPr eaLnBrk="1" fontAlgn="auto" hangingPunct="1">
              <a:lnSpc>
                <a:spcPct val="80000"/>
              </a:lnSpc>
              <a:spcAft>
                <a:spcPts val="0"/>
              </a:spcAft>
              <a:defRPr/>
            </a:pPr>
            <a:r>
              <a:rPr lang="en-GB" altLang="en-US" sz="2400" dirty="0">
                <a:latin typeface="Arial" panose="020B0604020202020204" pitchFamily="34" charset="0"/>
                <a:cs typeface="Arial" panose="020B0604020202020204" pitchFamily="34" charset="0"/>
              </a:rPr>
              <a:t>As leader you must keep the team focused on the task and its timely completion.</a:t>
            </a:r>
          </a:p>
          <a:p>
            <a:pPr eaLnBrk="1" fontAlgn="auto" hangingPunct="1">
              <a:lnSpc>
                <a:spcPct val="80000"/>
              </a:lnSpc>
              <a:spcAft>
                <a:spcPts val="0"/>
              </a:spcAft>
              <a:defRPr/>
            </a:pPr>
            <a:r>
              <a:rPr lang="en-GB" altLang="en-US" sz="2400" dirty="0">
                <a:latin typeface="Arial" panose="020B0604020202020204" pitchFamily="34" charset="0"/>
                <a:cs typeface="Arial" panose="020B0604020202020204" pitchFamily="34" charset="0"/>
              </a:rPr>
              <a:t>Control the team and ensure they are following the agreed plans to completion.</a:t>
            </a:r>
          </a:p>
          <a:p>
            <a:pPr eaLnBrk="1" fontAlgn="auto" hangingPunct="1">
              <a:lnSpc>
                <a:spcPct val="80000"/>
              </a:lnSpc>
              <a:spcAft>
                <a:spcPts val="0"/>
              </a:spcAft>
              <a:defRPr/>
            </a:pPr>
            <a:r>
              <a:rPr lang="en-GB" altLang="en-US" sz="2400" dirty="0">
                <a:latin typeface="Arial" panose="020B0604020202020204" pitchFamily="34" charset="0"/>
                <a:cs typeface="Arial" panose="020B0604020202020204" pitchFamily="34" charset="0"/>
              </a:rPr>
              <a:t>Control the amount of informal subgrouping that may occur.</a:t>
            </a:r>
          </a:p>
          <a:p>
            <a:pPr eaLnBrk="1" fontAlgn="auto" hangingPunct="1">
              <a:lnSpc>
                <a:spcPct val="80000"/>
              </a:lnSpc>
              <a:spcAft>
                <a:spcPts val="0"/>
              </a:spcAft>
              <a:defRPr/>
            </a:pPr>
            <a:r>
              <a:rPr lang="en-GB" altLang="en-US" sz="2400" dirty="0">
                <a:latin typeface="Arial" panose="020B0604020202020204" pitchFamily="34" charset="0"/>
                <a:cs typeface="Arial" panose="020B0604020202020204" pitchFamily="34" charset="0"/>
              </a:rPr>
              <a:t>Watch out for and control tacit conflict (a </a:t>
            </a:r>
            <a:r>
              <a:rPr lang="en-GB" altLang="en-US" sz="2400" dirty="0" err="1">
                <a:latin typeface="Arial" panose="020B0604020202020204" pitchFamily="34" charset="0"/>
                <a:cs typeface="Arial" panose="020B0604020202020204" pitchFamily="34" charset="0"/>
              </a:rPr>
              <a:t>spillover</a:t>
            </a:r>
            <a:r>
              <a:rPr lang="en-GB" altLang="en-US" sz="2400" dirty="0">
                <a:latin typeface="Arial" panose="020B0604020202020204" pitchFamily="34" charset="0"/>
                <a:cs typeface="Arial" panose="020B0604020202020204" pitchFamily="34" charset="0"/>
              </a:rPr>
              <a:t> from the storming stage).</a:t>
            </a:r>
          </a:p>
          <a:p>
            <a:pPr eaLnBrk="1" fontAlgn="auto" hangingPunct="1">
              <a:lnSpc>
                <a:spcPct val="80000"/>
              </a:lnSpc>
              <a:spcAft>
                <a:spcPts val="0"/>
              </a:spcAft>
              <a:defRPr/>
            </a:pPr>
            <a:r>
              <a:rPr lang="en-GB" altLang="en-US" sz="2400" dirty="0">
                <a:latin typeface="Arial" panose="020B0604020202020204" pitchFamily="34" charset="0"/>
                <a:cs typeface="Arial" panose="020B0604020202020204" pitchFamily="34" charset="0"/>
              </a:rPr>
              <a:t>Control and relieve stress and pressure; act as the team ‘lubricant’.</a:t>
            </a:r>
          </a:p>
          <a:p>
            <a:pPr eaLnBrk="1" fontAlgn="auto" hangingPunct="1">
              <a:lnSpc>
                <a:spcPct val="80000"/>
              </a:lnSpc>
              <a:spcAft>
                <a:spcPts val="0"/>
              </a:spcAft>
              <a:defRPr/>
            </a:pPr>
            <a:r>
              <a:rPr lang="en-GB" altLang="en-US" sz="2400" dirty="0">
                <a:latin typeface="Arial" panose="020B0604020202020204" pitchFamily="34" charset="0"/>
                <a:cs typeface="Arial" panose="020B0604020202020204" pitchFamily="34" charset="0"/>
              </a:rPr>
              <a:t>Inject some humour and fun.</a:t>
            </a:r>
            <a:endParaRPr lang="en-GB" altLang="en-US" sz="2400" b="1"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239567904"/>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DB83E2-1698-484C-98CE-495186CD46C8}"/>
              </a:ext>
            </a:extLst>
          </p:cNvPr>
          <p:cNvSpPr>
            <a:spLocks noGrp="1"/>
          </p:cNvSpPr>
          <p:nvPr>
            <p:ph type="title"/>
          </p:nvPr>
        </p:nvSpPr>
        <p:spPr>
          <a:xfrm>
            <a:off x="3512343" y="499533"/>
            <a:ext cx="4922045" cy="1658198"/>
          </a:xfrm>
        </p:spPr>
        <p:txBody>
          <a:bodyPr>
            <a:normAutofit/>
          </a:bodyPr>
          <a:lstStyle/>
          <a:p>
            <a:r>
              <a:rPr lang="en-US" altLang="en-US">
                <a:solidFill>
                  <a:srgbClr val="96665B"/>
                </a:solidFill>
                <a:cs typeface="Arial" panose="020B0604020202020204" pitchFamily="34" charset="0"/>
              </a:rPr>
              <a:t>4. Performing</a:t>
            </a:r>
            <a:endParaRPr lang="en-GB">
              <a:solidFill>
                <a:srgbClr val="96665B"/>
              </a:solidFill>
            </a:endParaRPr>
          </a:p>
        </p:txBody>
      </p:sp>
      <p:pic>
        <p:nvPicPr>
          <p:cNvPr id="5122" name="Picture 2" descr="Related image"/>
          <p:cNvPicPr>
            <a:picLocks noChangeAspect="1" noChangeArrowheads="1"/>
          </p:cNvPicPr>
          <p:nvPr/>
        </p:nvPicPr>
        <p:blipFill rotWithShape="1">
          <a:blip r:embed="rId2" cstate="print">
            <a:extLst>
              <a:ext uri="{28A0092B-C50C-407E-A947-70E740481C1C}">
                <a14:useLocalDpi xmlns:a14="http://schemas.microsoft.com/office/drawing/2010/main" val="0"/>
              </a:ext>
            </a:extLst>
          </a:blip>
          <a:srcRect l="29253" r="37334" b="-2"/>
          <a:stretch/>
        </p:blipFill>
        <p:spPr bwMode="auto">
          <a:xfrm>
            <a:off x="20" y="-6418"/>
            <a:ext cx="3058077" cy="6864418"/>
          </a:xfrm>
          <a:prstGeom prst="rect">
            <a:avLst/>
          </a:pr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10118B93-6DA9-4701-86F9-DD271EC2C570}"/>
              </a:ext>
            </a:extLst>
          </p:cNvPr>
          <p:cNvSpPr>
            <a:spLocks noGrp="1"/>
          </p:cNvSpPr>
          <p:nvPr>
            <p:ph idx="1"/>
          </p:nvPr>
        </p:nvSpPr>
        <p:spPr>
          <a:xfrm>
            <a:off x="3526917" y="2011680"/>
            <a:ext cx="4821746" cy="3766185"/>
          </a:xfrm>
        </p:spPr>
        <p:txBody>
          <a:bodyPr>
            <a:normAutofit/>
          </a:bodyPr>
          <a:lstStyle/>
          <a:p>
            <a:pPr lvl="1">
              <a:buClr>
                <a:srgbClr val="FF5050"/>
              </a:buClr>
              <a:buFontTx/>
              <a:buChar char="–"/>
            </a:pPr>
            <a:r>
              <a:rPr lang="en-GB" altLang="en-US" b="1">
                <a:latin typeface="Arial" panose="020B0604020202020204" pitchFamily="34" charset="0"/>
                <a:cs typeface="Times New Roman" panose="02020603050405020304" pitchFamily="18" charset="0"/>
              </a:rPr>
              <a:t>Teamwork is achieved</a:t>
            </a:r>
          </a:p>
          <a:p>
            <a:pPr lvl="1">
              <a:buClr>
                <a:srgbClr val="FF5050"/>
              </a:buClr>
              <a:buFontTx/>
              <a:buChar char="–"/>
            </a:pPr>
            <a:r>
              <a:rPr lang="en-GB" altLang="en-US" b="1">
                <a:latin typeface="Arial" panose="020B0604020202020204" pitchFamily="34" charset="0"/>
                <a:cs typeface="Times New Roman" panose="02020603050405020304" pitchFamily="18" charset="0"/>
              </a:rPr>
              <a:t>Roles are flexible and fully supported</a:t>
            </a:r>
          </a:p>
          <a:p>
            <a:pPr lvl="1">
              <a:buClr>
                <a:srgbClr val="FF5050"/>
              </a:buClr>
              <a:buFontTx/>
              <a:buChar char="–"/>
            </a:pPr>
            <a:r>
              <a:rPr lang="en-GB" altLang="en-US" b="1">
                <a:latin typeface="Arial" panose="020B0604020202020204" pitchFamily="34" charset="0"/>
                <a:cs typeface="Times New Roman" panose="02020603050405020304" pitchFamily="18" charset="0"/>
              </a:rPr>
              <a:t>Solutions are found and implemented</a:t>
            </a:r>
          </a:p>
          <a:p>
            <a:pPr lvl="1">
              <a:buClr>
                <a:srgbClr val="FF5050"/>
              </a:buClr>
              <a:buFontTx/>
              <a:buChar char="–"/>
            </a:pPr>
            <a:r>
              <a:rPr lang="en-GB" altLang="en-US" b="1">
                <a:latin typeface="Arial" panose="020B0604020202020204" pitchFamily="34" charset="0"/>
                <a:cs typeface="Times New Roman" panose="02020603050405020304" pitchFamily="18" charset="0"/>
              </a:rPr>
              <a:t>Excellence is achieved in standards of working</a:t>
            </a:r>
          </a:p>
          <a:p>
            <a:pPr lvl="1">
              <a:buClr>
                <a:srgbClr val="FF5050"/>
              </a:buClr>
              <a:buFontTx/>
              <a:buChar char="–"/>
            </a:pPr>
            <a:r>
              <a:rPr lang="en-GB" altLang="en-US" b="1">
                <a:latin typeface="Arial" panose="020B0604020202020204" pitchFamily="34" charset="0"/>
                <a:cs typeface="Times New Roman" panose="02020603050405020304" pitchFamily="18" charset="0"/>
              </a:rPr>
              <a:t>External leadership is minimised as team self-manages</a:t>
            </a:r>
            <a:r>
              <a:rPr lang="en-GB" altLang="en-US" b="1">
                <a:latin typeface="Arial" panose="020B0604020202020204" pitchFamily="34" charset="0"/>
              </a:rPr>
              <a:t> </a:t>
            </a:r>
          </a:p>
          <a:p>
            <a:endParaRPr lang="en-GB" dirty="0"/>
          </a:p>
        </p:txBody>
      </p:sp>
    </p:spTree>
    <p:extLst>
      <p:ext uri="{BB962C8B-B14F-4D97-AF65-F5344CB8AC3E}">
        <p14:creationId xmlns:p14="http://schemas.microsoft.com/office/powerpoint/2010/main" val="652272332"/>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42" name="Rectangle 2"/>
          <p:cNvSpPr>
            <a:spLocks noGrp="1" noChangeArrowheads="1"/>
          </p:cNvSpPr>
          <p:nvPr>
            <p:ph type="title"/>
          </p:nvPr>
        </p:nvSpPr>
        <p:spPr/>
        <p:txBody>
          <a:bodyPr/>
          <a:lstStyle/>
          <a:p>
            <a:pPr eaLnBrk="1" hangingPunct="1"/>
            <a:r>
              <a:rPr lang="en-GB" altLang="en-US" sz="5400">
                <a:cs typeface="Arial" panose="020B0604020202020204" pitchFamily="34" charset="0"/>
              </a:rPr>
              <a:t>Stage 4 – Performing</a:t>
            </a:r>
          </a:p>
        </p:txBody>
      </p:sp>
      <p:sp>
        <p:nvSpPr>
          <p:cNvPr id="61443" name="Rectangle 3"/>
          <p:cNvSpPr>
            <a:spLocks noGrp="1" noChangeArrowheads="1"/>
          </p:cNvSpPr>
          <p:nvPr>
            <p:ph idx="1"/>
          </p:nvPr>
        </p:nvSpPr>
        <p:spPr>
          <a:xfrm>
            <a:off x="500051" y="1916832"/>
            <a:ext cx="8229600" cy="3916363"/>
          </a:xfrm>
        </p:spPr>
        <p:txBody>
          <a:bodyPr/>
          <a:lstStyle/>
          <a:p>
            <a:pPr eaLnBrk="1" hangingPunct="1">
              <a:lnSpc>
                <a:spcPct val="80000"/>
              </a:lnSpc>
              <a:buFont typeface="Monotype Sorts" pitchFamily="2" charset="2"/>
              <a:buNone/>
            </a:pPr>
            <a:r>
              <a:rPr lang="en-GB" altLang="en-US" b="1" dirty="0">
                <a:latin typeface="Arial" panose="020B0604020202020204" pitchFamily="34" charset="0"/>
                <a:cs typeface="Arial" panose="020B0604020202020204" pitchFamily="34" charset="0"/>
              </a:rPr>
              <a:t>Characteristics</a:t>
            </a:r>
          </a:p>
          <a:p>
            <a:pPr eaLnBrk="1" hangingPunct="1">
              <a:lnSpc>
                <a:spcPct val="80000"/>
              </a:lnSpc>
            </a:pPr>
            <a:r>
              <a:rPr lang="en-GB" altLang="en-US" sz="2400" dirty="0">
                <a:latin typeface="Arial" panose="020B0604020202020204" pitchFamily="34" charset="0"/>
                <a:cs typeface="Arial" panose="020B0604020202020204" pitchFamily="34" charset="0"/>
              </a:rPr>
              <a:t>This is the achievement stage and is characterised by action and completion. The norming stage will have set milestones to complete the task; these will be achieved and performance evaluated. Successful teams will now be adaptable, performance-driven and task-centred. The team is likely to be proactive and not require motivation or management. The team will viciously support each other and will aggressively attack any outside person that criticises the team.</a:t>
            </a:r>
          </a:p>
        </p:txBody>
      </p:sp>
    </p:spTree>
    <p:extLst>
      <p:ext uri="{BB962C8B-B14F-4D97-AF65-F5344CB8AC3E}">
        <p14:creationId xmlns:p14="http://schemas.microsoft.com/office/powerpoint/2010/main" val="1018614327"/>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3490" name="Rectangle 2"/>
          <p:cNvSpPr>
            <a:spLocks noGrp="1" noChangeArrowheads="1"/>
          </p:cNvSpPr>
          <p:nvPr>
            <p:ph type="title"/>
          </p:nvPr>
        </p:nvSpPr>
        <p:spPr/>
        <p:txBody>
          <a:bodyPr/>
          <a:lstStyle/>
          <a:p>
            <a:pPr eaLnBrk="1" hangingPunct="1"/>
            <a:r>
              <a:rPr lang="en-GB" altLang="en-US" sz="5400">
                <a:cs typeface="Arial" panose="020B0604020202020204" pitchFamily="34" charset="0"/>
              </a:rPr>
              <a:t>Stage 4 – Performing</a:t>
            </a:r>
          </a:p>
        </p:txBody>
      </p:sp>
      <p:sp>
        <p:nvSpPr>
          <p:cNvPr id="63491" name="Rectangle 3"/>
          <p:cNvSpPr>
            <a:spLocks noGrp="1" noChangeArrowheads="1"/>
          </p:cNvSpPr>
          <p:nvPr>
            <p:ph idx="1"/>
          </p:nvPr>
        </p:nvSpPr>
        <p:spPr>
          <a:xfrm>
            <a:off x="523388" y="1988840"/>
            <a:ext cx="8229600" cy="3916363"/>
          </a:xfrm>
        </p:spPr>
        <p:txBody>
          <a:bodyPr/>
          <a:lstStyle/>
          <a:p>
            <a:pPr eaLnBrk="1" hangingPunct="1">
              <a:lnSpc>
                <a:spcPct val="80000"/>
              </a:lnSpc>
              <a:buFont typeface="Monotype Sorts" pitchFamily="2" charset="2"/>
              <a:buNone/>
            </a:pPr>
            <a:r>
              <a:rPr lang="en-GB" altLang="en-US" b="1" dirty="0">
                <a:latin typeface="Arial" panose="020B0604020202020204" pitchFamily="34" charset="0"/>
                <a:cs typeface="Arial" panose="020B0604020202020204" pitchFamily="34" charset="0"/>
              </a:rPr>
              <a:t>Behaviours</a:t>
            </a:r>
          </a:p>
          <a:p>
            <a:pPr eaLnBrk="1" hangingPunct="1">
              <a:lnSpc>
                <a:spcPct val="80000"/>
              </a:lnSpc>
            </a:pPr>
            <a:r>
              <a:rPr lang="en-GB" altLang="en-US" sz="2400" dirty="0">
                <a:latin typeface="Arial" panose="020B0604020202020204" pitchFamily="34" charset="0"/>
                <a:cs typeface="Arial" panose="020B0604020202020204" pitchFamily="34" charset="0"/>
              </a:rPr>
              <a:t>Productive and output-driven, there will be very little unnecessary communication.</a:t>
            </a:r>
          </a:p>
          <a:p>
            <a:pPr eaLnBrk="1" hangingPunct="1">
              <a:lnSpc>
                <a:spcPct val="80000"/>
              </a:lnSpc>
            </a:pPr>
            <a:r>
              <a:rPr lang="en-GB" altLang="en-US" sz="2400" dirty="0">
                <a:latin typeface="Arial" panose="020B0604020202020204" pitchFamily="34" charset="0"/>
                <a:cs typeface="Arial" panose="020B0604020202020204" pitchFamily="34" charset="0"/>
              </a:rPr>
              <a:t>The team will be cohesive and stick together.</a:t>
            </a:r>
          </a:p>
          <a:p>
            <a:pPr eaLnBrk="1" hangingPunct="1">
              <a:lnSpc>
                <a:spcPct val="80000"/>
              </a:lnSpc>
            </a:pPr>
            <a:r>
              <a:rPr lang="en-GB" altLang="en-US" sz="2400" dirty="0">
                <a:latin typeface="Arial" panose="020B0604020202020204" pitchFamily="34" charset="0"/>
                <a:cs typeface="Arial" panose="020B0604020202020204" pitchFamily="34" charset="0"/>
              </a:rPr>
              <a:t>The team will be proactive and fast to respond to problems.</a:t>
            </a:r>
          </a:p>
          <a:p>
            <a:pPr eaLnBrk="1" hangingPunct="1">
              <a:lnSpc>
                <a:spcPct val="80000"/>
              </a:lnSpc>
            </a:pPr>
            <a:r>
              <a:rPr lang="en-GB" altLang="en-US" sz="2400" dirty="0">
                <a:latin typeface="Arial" panose="020B0604020202020204" pitchFamily="34" charset="0"/>
                <a:cs typeface="Arial" panose="020B0604020202020204" pitchFamily="34" charset="0"/>
              </a:rPr>
              <a:t>The team will respond to criticism from within the team but be intolerant of criticism from outside of the team.</a:t>
            </a:r>
          </a:p>
        </p:txBody>
      </p:sp>
    </p:spTree>
    <p:extLst>
      <p:ext uri="{BB962C8B-B14F-4D97-AF65-F5344CB8AC3E}">
        <p14:creationId xmlns:p14="http://schemas.microsoft.com/office/powerpoint/2010/main" val="1226778626"/>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CD333CBE-B699-4E3B-9F45-C045F77343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a:extLst>
              <a:ext uri="{FF2B5EF4-FFF2-40B4-BE49-F238E27FC236}">
                <a16:creationId xmlns:a16="http://schemas.microsoft.com/office/drawing/2014/main" id="{FFE50961-0F1B-484C-85BC-4BD16B9FF9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Rear-view of rows of people watching a film in a theater">
            <a:extLst>
              <a:ext uri="{FF2B5EF4-FFF2-40B4-BE49-F238E27FC236}">
                <a16:creationId xmlns:a16="http://schemas.microsoft.com/office/drawing/2014/main" id="{B89111AB-2D47-459A-5434-440707A4243B}"/>
              </a:ext>
            </a:extLst>
          </p:cNvPr>
          <p:cNvPicPr>
            <a:picLocks noChangeAspect="1"/>
          </p:cNvPicPr>
          <p:nvPr/>
        </p:nvPicPr>
        <p:blipFill rotWithShape="1">
          <a:blip r:embed="rId2">
            <a:alphaModFix amt="45000"/>
          </a:blip>
          <a:srcRect l="2947" r="8052" b="-1"/>
          <a:stretch/>
        </p:blipFill>
        <p:spPr>
          <a:xfrm>
            <a:off x="20" y="10"/>
            <a:ext cx="9143980" cy="6857990"/>
          </a:xfrm>
          <a:prstGeom prst="rect">
            <a:avLst/>
          </a:prstGeom>
        </p:spPr>
      </p:pic>
      <p:sp>
        <p:nvSpPr>
          <p:cNvPr id="2" name="Title 1">
            <a:extLst>
              <a:ext uri="{FF2B5EF4-FFF2-40B4-BE49-F238E27FC236}">
                <a16:creationId xmlns:a16="http://schemas.microsoft.com/office/drawing/2014/main" id="{2F7FE237-7E3E-C7C6-A754-BD19219C2775}"/>
              </a:ext>
            </a:extLst>
          </p:cNvPr>
          <p:cNvSpPr>
            <a:spLocks noGrp="1"/>
          </p:cNvSpPr>
          <p:nvPr>
            <p:ph type="title"/>
          </p:nvPr>
        </p:nvSpPr>
        <p:spPr>
          <a:xfrm>
            <a:off x="452628" y="770467"/>
            <a:ext cx="8086725" cy="3352800"/>
          </a:xfrm>
        </p:spPr>
        <p:txBody>
          <a:bodyPr vert="horz" lIns="91440" tIns="45720" rIns="91440" bIns="45720" rtlCol="0" anchor="b">
            <a:normAutofit/>
          </a:bodyPr>
          <a:lstStyle/>
          <a:p>
            <a:pPr>
              <a:lnSpc>
                <a:spcPct val="80000"/>
              </a:lnSpc>
            </a:pPr>
            <a:r>
              <a:rPr lang="en-US" sz="6800" kern="1200" spc="-120" baseline="0">
                <a:solidFill>
                  <a:schemeClr val="tx1"/>
                </a:solidFill>
                <a:latin typeface="+mj-lt"/>
                <a:ea typeface="+mj-ea"/>
                <a:cs typeface="+mj-cs"/>
              </a:rPr>
              <a:t>In groups: What should the leaders action be at this stage?</a:t>
            </a:r>
          </a:p>
        </p:txBody>
      </p:sp>
    </p:spTree>
    <p:extLst>
      <p:ext uri="{BB962C8B-B14F-4D97-AF65-F5344CB8AC3E}">
        <p14:creationId xmlns:p14="http://schemas.microsoft.com/office/powerpoint/2010/main" val="2804260046"/>
      </p:ext>
    </p:extLst>
  </p:cSld>
  <p:clrMapOvr>
    <a:overrideClrMapping bg1="dk1" tx1="lt1" bg2="dk2" tx2="lt2" accent1="accent1" accent2="accent2" accent3="accent3" accent4="accent4" accent5="accent5" accent6="accent6" hlink="hlink" folHlink="folHlink"/>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5538" name="Rectangle 2"/>
          <p:cNvSpPr>
            <a:spLocks noGrp="1" noChangeArrowheads="1"/>
          </p:cNvSpPr>
          <p:nvPr>
            <p:ph type="title"/>
          </p:nvPr>
        </p:nvSpPr>
        <p:spPr/>
        <p:txBody>
          <a:bodyPr/>
          <a:lstStyle/>
          <a:p>
            <a:pPr eaLnBrk="1" hangingPunct="1"/>
            <a:r>
              <a:rPr lang="en-GB" altLang="en-US" sz="5400">
                <a:cs typeface="Arial" panose="020B0604020202020204" pitchFamily="34" charset="0"/>
              </a:rPr>
              <a:t>Stage 4 – Performing</a:t>
            </a:r>
          </a:p>
        </p:txBody>
      </p:sp>
      <p:sp>
        <p:nvSpPr>
          <p:cNvPr id="65539" name="Rectangle 3"/>
          <p:cNvSpPr>
            <a:spLocks noGrp="1" noChangeArrowheads="1"/>
          </p:cNvSpPr>
          <p:nvPr>
            <p:ph idx="1"/>
          </p:nvPr>
        </p:nvSpPr>
        <p:spPr>
          <a:xfrm>
            <a:off x="457200" y="1844824"/>
            <a:ext cx="8229600" cy="3916363"/>
          </a:xfrm>
        </p:spPr>
        <p:txBody>
          <a:bodyPr/>
          <a:lstStyle/>
          <a:p>
            <a:pPr eaLnBrk="1" hangingPunct="1">
              <a:lnSpc>
                <a:spcPct val="80000"/>
              </a:lnSpc>
              <a:buFont typeface="Monotype Sorts" pitchFamily="2" charset="2"/>
              <a:buNone/>
            </a:pPr>
            <a:r>
              <a:rPr lang="en-GB" altLang="en-US" b="1" dirty="0">
                <a:latin typeface="Arial" panose="020B0604020202020204" pitchFamily="34" charset="0"/>
                <a:cs typeface="Arial" panose="020B0604020202020204" pitchFamily="34" charset="0"/>
              </a:rPr>
              <a:t>Leader’s actions</a:t>
            </a:r>
          </a:p>
          <a:p>
            <a:pPr eaLnBrk="1" hangingPunct="1">
              <a:lnSpc>
                <a:spcPct val="80000"/>
              </a:lnSpc>
            </a:pPr>
            <a:r>
              <a:rPr lang="en-GB" altLang="en-US" sz="2400" dirty="0">
                <a:latin typeface="Arial" panose="020B0604020202020204" pitchFamily="34" charset="0"/>
                <a:cs typeface="Arial" panose="020B0604020202020204" pitchFamily="34" charset="0"/>
              </a:rPr>
              <a:t>Watch out for teams running out of control and in the wrong or inappropriate directions.</a:t>
            </a:r>
          </a:p>
          <a:p>
            <a:pPr eaLnBrk="1" hangingPunct="1">
              <a:lnSpc>
                <a:spcPct val="80000"/>
              </a:lnSpc>
            </a:pPr>
            <a:r>
              <a:rPr lang="en-GB" altLang="en-US" sz="2400" dirty="0">
                <a:latin typeface="Arial" panose="020B0604020202020204" pitchFamily="34" charset="0"/>
                <a:cs typeface="Arial" panose="020B0604020202020204" pitchFamily="34" charset="0"/>
              </a:rPr>
              <a:t>Reassert the output standards required and monitor team performance against the required standards.</a:t>
            </a:r>
          </a:p>
          <a:p>
            <a:pPr eaLnBrk="1" hangingPunct="1">
              <a:lnSpc>
                <a:spcPct val="80000"/>
              </a:lnSpc>
            </a:pPr>
            <a:r>
              <a:rPr lang="en-GB" altLang="en-US" sz="2400" dirty="0">
                <a:latin typeface="Arial" panose="020B0604020202020204" pitchFamily="34" charset="0"/>
                <a:cs typeface="Arial" panose="020B0604020202020204" pitchFamily="34" charset="0"/>
              </a:rPr>
              <a:t>Devise praise methods and rewards as milestones are met.</a:t>
            </a:r>
          </a:p>
          <a:p>
            <a:pPr eaLnBrk="1" hangingPunct="1">
              <a:lnSpc>
                <a:spcPct val="80000"/>
              </a:lnSpc>
            </a:pPr>
            <a:r>
              <a:rPr lang="en-GB" altLang="en-US" sz="2400" dirty="0">
                <a:latin typeface="Arial" panose="020B0604020202020204" pitchFamily="34" charset="0"/>
                <a:cs typeface="Arial" panose="020B0604020202020204" pitchFamily="34" charset="0"/>
              </a:rPr>
              <a:t>Relax and let the team perform without intervention from leadership; monitor and do not interfere – you will be treated as an outsider if you criticise.</a:t>
            </a:r>
            <a:endParaRPr lang="en-GB" altLang="en-US" sz="2400" b="1"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06783519"/>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A5530B-ABFD-4A9E-ABE5-8B36786718A8}"/>
              </a:ext>
            </a:extLst>
          </p:cNvPr>
          <p:cNvSpPr>
            <a:spLocks noGrp="1"/>
          </p:cNvSpPr>
          <p:nvPr>
            <p:ph type="title"/>
          </p:nvPr>
        </p:nvSpPr>
        <p:spPr>
          <a:xfrm>
            <a:off x="3512343" y="499533"/>
            <a:ext cx="4922045" cy="1658198"/>
          </a:xfrm>
        </p:spPr>
        <p:txBody>
          <a:bodyPr>
            <a:normAutofit/>
          </a:bodyPr>
          <a:lstStyle/>
          <a:p>
            <a:r>
              <a:rPr lang="en-GB" altLang="en-US">
                <a:solidFill>
                  <a:srgbClr val="647E6A"/>
                </a:solidFill>
                <a:cs typeface="Arial" panose="020B0604020202020204" pitchFamily="34" charset="0"/>
              </a:rPr>
              <a:t>5.  Adjourning (or Mourning) </a:t>
            </a:r>
            <a:endParaRPr lang="en-GB">
              <a:solidFill>
                <a:srgbClr val="647E6A"/>
              </a:solidFill>
            </a:endParaRPr>
          </a:p>
        </p:txBody>
      </p:sp>
      <p:pic>
        <p:nvPicPr>
          <p:cNvPr id="6146" name="Picture 2" descr="Image result for teams"/>
          <p:cNvPicPr>
            <a:picLocks noChangeAspect="1" noChangeArrowheads="1"/>
          </p:cNvPicPr>
          <p:nvPr/>
        </p:nvPicPr>
        <p:blipFill rotWithShape="1">
          <a:blip r:embed="rId3">
            <a:extLst>
              <a:ext uri="{28A0092B-C50C-407E-A947-70E740481C1C}">
                <a14:useLocalDpi xmlns:a14="http://schemas.microsoft.com/office/drawing/2010/main" val="0"/>
              </a:ext>
            </a:extLst>
          </a:blip>
          <a:srcRect l="49618" r="27661"/>
          <a:stretch/>
        </p:blipFill>
        <p:spPr bwMode="auto">
          <a:xfrm>
            <a:off x="20" y="-6418"/>
            <a:ext cx="3058077" cy="6864418"/>
          </a:xfrm>
          <a:prstGeom prst="rect">
            <a:avLst/>
          </a:pr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FEE937D6-009E-45CC-8957-5661187BB094}"/>
              </a:ext>
            </a:extLst>
          </p:cNvPr>
          <p:cNvSpPr>
            <a:spLocks noGrp="1"/>
          </p:cNvSpPr>
          <p:nvPr>
            <p:ph idx="1"/>
          </p:nvPr>
        </p:nvSpPr>
        <p:spPr>
          <a:xfrm>
            <a:off x="3526917" y="2011680"/>
            <a:ext cx="4821746" cy="3766185"/>
          </a:xfrm>
        </p:spPr>
        <p:txBody>
          <a:bodyPr>
            <a:normAutofit/>
          </a:bodyPr>
          <a:lstStyle/>
          <a:p>
            <a:pPr marL="490538" indent="-490538">
              <a:buClr>
                <a:srgbClr val="FF5050"/>
              </a:buClr>
            </a:pPr>
            <a:r>
              <a:rPr lang="en-GB" altLang="en-US" b="1"/>
              <a:t>Adjourning</a:t>
            </a:r>
          </a:p>
          <a:p>
            <a:pPr lvl="1">
              <a:buClr>
                <a:srgbClr val="FF5050"/>
              </a:buClr>
              <a:buFontTx/>
              <a:buChar char="–"/>
            </a:pPr>
            <a:r>
              <a:rPr lang="en-GB" altLang="en-US" b="1" dirty="0"/>
              <a:t>Bittersweet sense of accomplishment</a:t>
            </a:r>
            <a:r>
              <a:rPr lang="en-US" altLang="en-US" b="1" dirty="0"/>
              <a:t> </a:t>
            </a:r>
            <a:endParaRPr lang="en-GB" altLang="en-US" b="1">
              <a:latin typeface="Arial" panose="020B0604020202020204" pitchFamily="34" charset="0"/>
              <a:cs typeface="Times New Roman" panose="02020603050405020304" pitchFamily="18" charset="0"/>
            </a:endParaRPr>
          </a:p>
          <a:p>
            <a:pPr lvl="1">
              <a:buClr>
                <a:srgbClr val="FF5050"/>
              </a:buClr>
              <a:buFontTx/>
              <a:buChar char="–"/>
            </a:pPr>
            <a:r>
              <a:rPr lang="en-GB" altLang="en-US" b="1" dirty="0"/>
              <a:t>Reluctance to say good-bye</a:t>
            </a:r>
            <a:r>
              <a:rPr lang="en-US" altLang="en-US" b="1" dirty="0"/>
              <a:t> </a:t>
            </a:r>
            <a:endParaRPr lang="en-GB" altLang="en-US" b="1">
              <a:latin typeface="Arial" panose="020B0604020202020204" pitchFamily="34" charset="0"/>
              <a:cs typeface="Times New Roman" panose="02020603050405020304" pitchFamily="18" charset="0"/>
            </a:endParaRPr>
          </a:p>
          <a:p>
            <a:pPr lvl="1">
              <a:buClr>
                <a:srgbClr val="FF5050"/>
              </a:buClr>
              <a:buFontTx/>
              <a:buChar char="–"/>
            </a:pPr>
            <a:r>
              <a:rPr lang="en-GB" altLang="en-US" b="1" dirty="0"/>
              <a:t>Many personal relationships formed </a:t>
            </a:r>
            <a:endParaRPr lang="en-GB" altLang="en-US" b="1"/>
          </a:p>
          <a:p>
            <a:endParaRPr lang="en-GB" dirty="0"/>
          </a:p>
        </p:txBody>
      </p:sp>
    </p:spTree>
    <p:extLst>
      <p:ext uri="{BB962C8B-B14F-4D97-AF65-F5344CB8AC3E}">
        <p14:creationId xmlns:p14="http://schemas.microsoft.com/office/powerpoint/2010/main" val="1190424051"/>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7586" name="Rectangle 2"/>
          <p:cNvSpPr>
            <a:spLocks noGrp="1" noChangeArrowheads="1"/>
          </p:cNvSpPr>
          <p:nvPr>
            <p:ph type="title"/>
          </p:nvPr>
        </p:nvSpPr>
        <p:spPr/>
        <p:txBody>
          <a:bodyPr/>
          <a:lstStyle/>
          <a:p>
            <a:pPr eaLnBrk="1" hangingPunct="1"/>
            <a:r>
              <a:rPr lang="en-GB" altLang="en-US" sz="5400">
                <a:cs typeface="Arial" panose="020B0604020202020204" pitchFamily="34" charset="0"/>
              </a:rPr>
              <a:t>Stage 5 – Mourning</a:t>
            </a:r>
          </a:p>
        </p:txBody>
      </p:sp>
      <p:sp>
        <p:nvSpPr>
          <p:cNvPr id="67587" name="Rectangle 3"/>
          <p:cNvSpPr>
            <a:spLocks noGrp="1" noChangeArrowheads="1"/>
          </p:cNvSpPr>
          <p:nvPr>
            <p:ph idx="1"/>
          </p:nvPr>
        </p:nvSpPr>
        <p:spPr>
          <a:xfrm>
            <a:off x="511719" y="2138386"/>
            <a:ext cx="8229600" cy="3916363"/>
          </a:xfrm>
        </p:spPr>
        <p:txBody>
          <a:bodyPr/>
          <a:lstStyle/>
          <a:p>
            <a:pPr eaLnBrk="1" hangingPunct="1">
              <a:lnSpc>
                <a:spcPct val="80000"/>
              </a:lnSpc>
              <a:buFont typeface="Monotype Sorts" pitchFamily="2" charset="2"/>
              <a:buNone/>
            </a:pPr>
            <a:r>
              <a:rPr lang="en-GB" altLang="en-US" b="1" dirty="0">
                <a:latin typeface="Arial" panose="020B0604020202020204" pitchFamily="34" charset="0"/>
                <a:cs typeface="Arial" panose="020B0604020202020204" pitchFamily="34" charset="0"/>
              </a:rPr>
              <a:t>Characteristics</a:t>
            </a:r>
          </a:p>
          <a:p>
            <a:pPr eaLnBrk="1" hangingPunct="1">
              <a:lnSpc>
                <a:spcPct val="80000"/>
              </a:lnSpc>
            </a:pPr>
            <a:r>
              <a:rPr lang="en-GB" altLang="en-US" sz="2400" dirty="0">
                <a:latin typeface="Arial" panose="020B0604020202020204" pitchFamily="34" charset="0"/>
                <a:cs typeface="Arial" panose="020B0604020202020204" pitchFamily="34" charset="0"/>
              </a:rPr>
              <a:t>The team’s reason for existing is gradually achieved and this can leave a vacuum that is hard to fill. Team members will gradually drift away and spend less time on this team’s tasks. They may already have started to be involved in other teams. </a:t>
            </a:r>
          </a:p>
        </p:txBody>
      </p:sp>
    </p:spTree>
    <p:extLst>
      <p:ext uri="{BB962C8B-B14F-4D97-AF65-F5344CB8AC3E}">
        <p14:creationId xmlns:p14="http://schemas.microsoft.com/office/powerpoint/2010/main" val="1714903207"/>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9634" name="Rectangle 2"/>
          <p:cNvSpPr>
            <a:spLocks noGrp="1" noChangeArrowheads="1"/>
          </p:cNvSpPr>
          <p:nvPr>
            <p:ph type="title"/>
          </p:nvPr>
        </p:nvSpPr>
        <p:spPr/>
        <p:txBody>
          <a:bodyPr/>
          <a:lstStyle/>
          <a:p>
            <a:pPr eaLnBrk="1" hangingPunct="1"/>
            <a:r>
              <a:rPr lang="en-GB" altLang="en-US" sz="5400" dirty="0">
                <a:cs typeface="Arial" panose="020B0604020202020204" pitchFamily="34" charset="0"/>
              </a:rPr>
              <a:t>Stage 5 – Mourning</a:t>
            </a:r>
          </a:p>
        </p:txBody>
      </p:sp>
      <p:sp>
        <p:nvSpPr>
          <p:cNvPr id="69635" name="Rectangle 3"/>
          <p:cNvSpPr>
            <a:spLocks noGrp="1" noChangeArrowheads="1"/>
          </p:cNvSpPr>
          <p:nvPr>
            <p:ph idx="1"/>
          </p:nvPr>
        </p:nvSpPr>
        <p:spPr>
          <a:xfrm>
            <a:off x="492919" y="1844824"/>
            <a:ext cx="8229600" cy="3916363"/>
          </a:xfrm>
        </p:spPr>
        <p:txBody>
          <a:bodyPr/>
          <a:lstStyle/>
          <a:p>
            <a:pPr eaLnBrk="1" hangingPunct="1">
              <a:lnSpc>
                <a:spcPct val="80000"/>
              </a:lnSpc>
              <a:buFont typeface="Monotype Sorts" pitchFamily="2" charset="2"/>
              <a:buNone/>
            </a:pPr>
            <a:r>
              <a:rPr lang="en-GB" altLang="en-US" b="1" dirty="0">
                <a:latin typeface="Arial" panose="020B0604020202020204" pitchFamily="34" charset="0"/>
                <a:cs typeface="Arial" panose="020B0604020202020204" pitchFamily="34" charset="0"/>
              </a:rPr>
              <a:t>Behaviours</a:t>
            </a:r>
          </a:p>
          <a:p>
            <a:pPr eaLnBrk="1" hangingPunct="1">
              <a:lnSpc>
                <a:spcPct val="80000"/>
              </a:lnSpc>
            </a:pPr>
            <a:r>
              <a:rPr lang="en-GB" altLang="en-US" sz="2400" dirty="0">
                <a:latin typeface="Arial" panose="020B0604020202020204" pitchFamily="34" charset="0"/>
                <a:cs typeface="Arial" panose="020B0604020202020204" pitchFamily="34" charset="0"/>
              </a:rPr>
              <a:t>elation at the success of achievement and then a sense of deflation as the challenge has disappeared</a:t>
            </a:r>
          </a:p>
          <a:p>
            <a:pPr eaLnBrk="1" hangingPunct="1">
              <a:lnSpc>
                <a:spcPct val="80000"/>
              </a:lnSpc>
            </a:pPr>
            <a:r>
              <a:rPr lang="en-GB" altLang="en-US" sz="2400" dirty="0">
                <a:latin typeface="Arial" panose="020B0604020202020204" pitchFamily="34" charset="0"/>
                <a:cs typeface="Arial" panose="020B0604020202020204" pitchFamily="34" charset="0"/>
              </a:rPr>
              <a:t>a sense of loss as the tight cohesive social group is gradually disbanded</a:t>
            </a:r>
          </a:p>
          <a:p>
            <a:pPr eaLnBrk="1" hangingPunct="1">
              <a:lnSpc>
                <a:spcPct val="80000"/>
              </a:lnSpc>
            </a:pPr>
            <a:r>
              <a:rPr lang="en-GB" altLang="en-US" sz="2400" dirty="0">
                <a:latin typeface="Arial" panose="020B0604020202020204" pitchFamily="34" charset="0"/>
                <a:cs typeface="Arial" panose="020B0604020202020204" pitchFamily="34" charset="0"/>
              </a:rPr>
              <a:t>divided loyalties as team members move on to other teams</a:t>
            </a:r>
          </a:p>
          <a:p>
            <a:pPr eaLnBrk="1" hangingPunct="1">
              <a:lnSpc>
                <a:spcPct val="80000"/>
              </a:lnSpc>
            </a:pPr>
            <a:r>
              <a:rPr lang="en-GB" altLang="en-US" sz="2400" dirty="0">
                <a:latin typeface="Arial" panose="020B0604020202020204" pitchFamily="34" charset="0"/>
                <a:cs typeface="Arial" panose="020B0604020202020204" pitchFamily="34" charset="0"/>
              </a:rPr>
              <a:t>relief at being free of a dysfunctional team</a:t>
            </a:r>
          </a:p>
        </p:txBody>
      </p:sp>
    </p:spTree>
    <p:extLst>
      <p:ext uri="{BB962C8B-B14F-4D97-AF65-F5344CB8AC3E}">
        <p14:creationId xmlns:p14="http://schemas.microsoft.com/office/powerpoint/2010/main" val="1350776475"/>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CD333CBE-B699-4E3B-9F45-C045F77343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a:extLst>
              <a:ext uri="{FF2B5EF4-FFF2-40B4-BE49-F238E27FC236}">
                <a16:creationId xmlns:a16="http://schemas.microsoft.com/office/drawing/2014/main" id="{FFE50961-0F1B-484C-85BC-4BD16B9FF9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Rear-view of rows of people watching a film in a theater">
            <a:extLst>
              <a:ext uri="{FF2B5EF4-FFF2-40B4-BE49-F238E27FC236}">
                <a16:creationId xmlns:a16="http://schemas.microsoft.com/office/drawing/2014/main" id="{B89111AB-2D47-459A-5434-440707A4243B}"/>
              </a:ext>
            </a:extLst>
          </p:cNvPr>
          <p:cNvPicPr>
            <a:picLocks noChangeAspect="1"/>
          </p:cNvPicPr>
          <p:nvPr/>
        </p:nvPicPr>
        <p:blipFill rotWithShape="1">
          <a:blip r:embed="rId2">
            <a:alphaModFix amt="45000"/>
          </a:blip>
          <a:srcRect l="2947" r="8052" b="-1"/>
          <a:stretch/>
        </p:blipFill>
        <p:spPr>
          <a:xfrm>
            <a:off x="20" y="10"/>
            <a:ext cx="9143980" cy="6857990"/>
          </a:xfrm>
          <a:prstGeom prst="rect">
            <a:avLst/>
          </a:prstGeom>
        </p:spPr>
      </p:pic>
      <p:sp>
        <p:nvSpPr>
          <p:cNvPr id="2" name="Title 1">
            <a:extLst>
              <a:ext uri="{FF2B5EF4-FFF2-40B4-BE49-F238E27FC236}">
                <a16:creationId xmlns:a16="http://schemas.microsoft.com/office/drawing/2014/main" id="{2F7FE237-7E3E-C7C6-A754-BD19219C2775}"/>
              </a:ext>
            </a:extLst>
          </p:cNvPr>
          <p:cNvSpPr>
            <a:spLocks noGrp="1"/>
          </p:cNvSpPr>
          <p:nvPr>
            <p:ph type="title"/>
          </p:nvPr>
        </p:nvSpPr>
        <p:spPr>
          <a:xfrm>
            <a:off x="452628" y="770467"/>
            <a:ext cx="8086725" cy="3352800"/>
          </a:xfrm>
        </p:spPr>
        <p:txBody>
          <a:bodyPr vert="horz" lIns="91440" tIns="45720" rIns="91440" bIns="45720" rtlCol="0" anchor="b">
            <a:normAutofit/>
          </a:bodyPr>
          <a:lstStyle/>
          <a:p>
            <a:pPr>
              <a:lnSpc>
                <a:spcPct val="80000"/>
              </a:lnSpc>
            </a:pPr>
            <a:r>
              <a:rPr lang="en-US" sz="6800" kern="1200" spc="-120" baseline="0">
                <a:solidFill>
                  <a:schemeClr val="tx1"/>
                </a:solidFill>
                <a:latin typeface="+mj-lt"/>
                <a:ea typeface="+mj-ea"/>
                <a:cs typeface="+mj-cs"/>
              </a:rPr>
              <a:t>In groups: What should the leaders action be at this stage?</a:t>
            </a:r>
          </a:p>
        </p:txBody>
      </p:sp>
    </p:spTree>
    <p:extLst>
      <p:ext uri="{BB962C8B-B14F-4D97-AF65-F5344CB8AC3E}">
        <p14:creationId xmlns:p14="http://schemas.microsoft.com/office/powerpoint/2010/main" val="709135292"/>
      </p:ext>
    </p:extLst>
  </p:cSld>
  <p:clrMapOvr>
    <a:overrideClrMapping bg1="dk1" tx1="lt1" bg2="dk2" tx2="lt2" accent1="accent1" accent2="accent2" accent3="accent3" accent4="accent4" accent5="accent5" accent6="accent6" hlink="hlink" folHlink="folHlink"/>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682" name="Rectangle 2"/>
          <p:cNvSpPr>
            <a:spLocks noGrp="1" noChangeArrowheads="1"/>
          </p:cNvSpPr>
          <p:nvPr>
            <p:ph type="title"/>
          </p:nvPr>
        </p:nvSpPr>
        <p:spPr/>
        <p:txBody>
          <a:bodyPr/>
          <a:lstStyle/>
          <a:p>
            <a:pPr eaLnBrk="1" hangingPunct="1"/>
            <a:r>
              <a:rPr lang="en-GB" altLang="en-US" sz="5400">
                <a:cs typeface="Arial" panose="020B0604020202020204" pitchFamily="34" charset="0"/>
              </a:rPr>
              <a:t>Stage 5 – Mourning</a:t>
            </a:r>
          </a:p>
        </p:txBody>
      </p:sp>
      <p:sp>
        <p:nvSpPr>
          <p:cNvPr id="71683" name="Rectangle 3"/>
          <p:cNvSpPr>
            <a:spLocks noGrp="1" noChangeArrowheads="1"/>
          </p:cNvSpPr>
          <p:nvPr>
            <p:ph idx="1"/>
          </p:nvPr>
        </p:nvSpPr>
        <p:spPr>
          <a:xfrm>
            <a:off x="457200" y="2150418"/>
            <a:ext cx="8229600" cy="3916363"/>
          </a:xfrm>
        </p:spPr>
        <p:txBody>
          <a:bodyPr/>
          <a:lstStyle/>
          <a:p>
            <a:pPr eaLnBrk="1" hangingPunct="1">
              <a:lnSpc>
                <a:spcPct val="80000"/>
              </a:lnSpc>
              <a:buFont typeface="Monotype Sorts" pitchFamily="2" charset="2"/>
              <a:buNone/>
            </a:pPr>
            <a:r>
              <a:rPr lang="en-GB" altLang="en-US" b="1" dirty="0">
                <a:latin typeface="Arial" panose="020B0604020202020204" pitchFamily="34" charset="0"/>
                <a:cs typeface="Arial" panose="020B0604020202020204" pitchFamily="34" charset="0"/>
              </a:rPr>
              <a:t>Leader’s actions</a:t>
            </a:r>
          </a:p>
          <a:p>
            <a:pPr eaLnBrk="1" hangingPunct="1">
              <a:lnSpc>
                <a:spcPct val="80000"/>
              </a:lnSpc>
            </a:pPr>
            <a:r>
              <a:rPr lang="en-GB" altLang="en-US" sz="2400" dirty="0">
                <a:latin typeface="Arial" panose="020B0604020202020204" pitchFamily="34" charset="0"/>
                <a:cs typeface="Arial" panose="020B0604020202020204" pitchFamily="34" charset="0"/>
              </a:rPr>
              <a:t>Manage the finishing post so that the team finishes with a ‘big bang’.</a:t>
            </a:r>
          </a:p>
          <a:p>
            <a:pPr eaLnBrk="1" hangingPunct="1">
              <a:lnSpc>
                <a:spcPct val="80000"/>
              </a:lnSpc>
            </a:pPr>
            <a:r>
              <a:rPr lang="en-GB" altLang="en-US" sz="2400" dirty="0">
                <a:latin typeface="Arial" panose="020B0604020202020204" pitchFamily="34" charset="0"/>
                <a:cs typeface="Arial" panose="020B0604020202020204" pitchFamily="34" charset="0"/>
              </a:rPr>
              <a:t>Maintain the cohesive nature of the team until the end.</a:t>
            </a:r>
          </a:p>
          <a:p>
            <a:pPr eaLnBrk="1" hangingPunct="1">
              <a:lnSpc>
                <a:spcPct val="80000"/>
              </a:lnSpc>
            </a:pPr>
            <a:r>
              <a:rPr lang="en-GB" altLang="en-US" sz="2400" dirty="0">
                <a:latin typeface="Arial" panose="020B0604020202020204" pitchFamily="34" charset="0"/>
                <a:cs typeface="Arial" panose="020B0604020202020204" pitchFamily="34" charset="0"/>
              </a:rPr>
              <a:t>Arrange reward, praise systems and a final ‘wake’ – actively mourn the end of the team.</a:t>
            </a:r>
          </a:p>
          <a:p>
            <a:pPr eaLnBrk="1" hangingPunct="1">
              <a:lnSpc>
                <a:spcPct val="80000"/>
              </a:lnSpc>
            </a:pPr>
            <a:r>
              <a:rPr lang="en-GB" altLang="en-US" sz="2400" dirty="0">
                <a:latin typeface="Arial" panose="020B0604020202020204" pitchFamily="34" charset="0"/>
                <a:cs typeface="Arial" panose="020B0604020202020204" pitchFamily="34" charset="0"/>
              </a:rPr>
              <a:t>Manage and trap the organisational learning that the team has created.</a:t>
            </a:r>
          </a:p>
          <a:p>
            <a:pPr eaLnBrk="1" hangingPunct="1">
              <a:lnSpc>
                <a:spcPct val="80000"/>
              </a:lnSpc>
            </a:pPr>
            <a:r>
              <a:rPr lang="en-GB" altLang="en-US" sz="2400" dirty="0">
                <a:latin typeface="Arial" panose="020B0604020202020204" pitchFamily="34" charset="0"/>
                <a:cs typeface="Arial" panose="020B0604020202020204" pitchFamily="34" charset="0"/>
              </a:rPr>
              <a:t>Arrange network structures after the death of the team.</a:t>
            </a:r>
          </a:p>
        </p:txBody>
      </p:sp>
    </p:spTree>
    <p:extLst>
      <p:ext uri="{BB962C8B-B14F-4D97-AF65-F5344CB8AC3E}">
        <p14:creationId xmlns:p14="http://schemas.microsoft.com/office/powerpoint/2010/main" val="583654986"/>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9874" name="Rectangle 2"/>
          <p:cNvSpPr>
            <a:spLocks noGrp="1" noChangeArrowheads="1"/>
          </p:cNvSpPr>
          <p:nvPr>
            <p:ph type="title"/>
          </p:nvPr>
        </p:nvSpPr>
        <p:spPr/>
        <p:txBody>
          <a:bodyPr/>
          <a:lstStyle/>
          <a:p>
            <a:pPr eaLnBrk="1" hangingPunct="1"/>
            <a:r>
              <a:rPr lang="en-GB" altLang="en-US" sz="5400">
                <a:cs typeface="Arial" panose="020B0604020202020204" pitchFamily="34" charset="0"/>
              </a:rPr>
              <a:t>Tuckman</a:t>
            </a:r>
          </a:p>
        </p:txBody>
      </p:sp>
      <p:sp>
        <p:nvSpPr>
          <p:cNvPr id="79875" name="Rectangle 3"/>
          <p:cNvSpPr>
            <a:spLocks noGrp="1" noChangeArrowheads="1"/>
          </p:cNvSpPr>
          <p:nvPr>
            <p:ph idx="1"/>
          </p:nvPr>
        </p:nvSpPr>
        <p:spPr>
          <a:xfrm>
            <a:off x="457200" y="1600200"/>
            <a:ext cx="8229600" cy="3916363"/>
          </a:xfrm>
        </p:spPr>
        <p:txBody>
          <a:bodyPr/>
          <a:lstStyle/>
          <a:p>
            <a:pPr eaLnBrk="1" hangingPunct="1">
              <a:lnSpc>
                <a:spcPct val="80000"/>
              </a:lnSpc>
            </a:pPr>
            <a:r>
              <a:rPr lang="en-GB" altLang="en-US" sz="2400">
                <a:latin typeface="Arial" panose="020B0604020202020204" pitchFamily="34" charset="0"/>
                <a:cs typeface="Arial" panose="020B0604020202020204" pitchFamily="34" charset="0"/>
              </a:rPr>
              <a:t>Teams are dynamic entities; they are driven by the people and personalities within them. You will experience wide variations of teamworking in the workplace; your aim should be to learn from each experience, however weird, painful or enjoyable that experience may be. Learning logs and developmental diaries can be a very useful way of reflecting and making sense of your involvement with teams.</a:t>
            </a:r>
            <a:endParaRPr lang="en-GB" altLang="en-US" sz="2400" b="1">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101457573"/>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B02238-712D-B989-64A7-2C947D13CC07}"/>
              </a:ext>
            </a:extLst>
          </p:cNvPr>
          <p:cNvSpPr>
            <a:spLocks noGrp="1"/>
          </p:cNvSpPr>
          <p:nvPr>
            <p:ph type="title"/>
          </p:nvPr>
        </p:nvSpPr>
        <p:spPr/>
        <p:txBody>
          <a:bodyPr/>
          <a:lstStyle/>
          <a:p>
            <a:r>
              <a:rPr lang="en-GB" dirty="0"/>
              <a:t>Take a break!</a:t>
            </a:r>
          </a:p>
        </p:txBody>
      </p:sp>
    </p:spTree>
    <p:extLst>
      <p:ext uri="{BB962C8B-B14F-4D97-AF65-F5344CB8AC3E}">
        <p14:creationId xmlns:p14="http://schemas.microsoft.com/office/powerpoint/2010/main" val="2099283912"/>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719D36-D1A7-473E-86DB-8EDA13432B19}"/>
              </a:ext>
            </a:extLst>
          </p:cNvPr>
          <p:cNvSpPr>
            <a:spLocks noGrp="1"/>
          </p:cNvSpPr>
          <p:nvPr>
            <p:ph type="title"/>
          </p:nvPr>
        </p:nvSpPr>
        <p:spPr>
          <a:xfrm>
            <a:off x="492918" y="499533"/>
            <a:ext cx="8079581" cy="1658198"/>
          </a:xfrm>
        </p:spPr>
        <p:txBody>
          <a:bodyPr>
            <a:normAutofit/>
          </a:bodyPr>
          <a:lstStyle/>
          <a:p>
            <a:r>
              <a:rPr lang="en-GB">
                <a:solidFill>
                  <a:srgbClr val="6D5451"/>
                </a:solidFill>
              </a:rPr>
              <a:t>Leadership is vital – Why?</a:t>
            </a:r>
          </a:p>
        </p:txBody>
      </p:sp>
      <p:pic>
        <p:nvPicPr>
          <p:cNvPr id="5" name="Picture 4">
            <a:extLst>
              <a:ext uri="{FF2B5EF4-FFF2-40B4-BE49-F238E27FC236}">
                <a16:creationId xmlns:a16="http://schemas.microsoft.com/office/drawing/2014/main" id="{8B4C0279-4959-41C8-AF19-6894D520E7C3}"/>
              </a:ext>
            </a:extLst>
          </p:cNvPr>
          <p:cNvPicPr>
            <a:picLocks noChangeAspect="1"/>
          </p:cNvPicPr>
          <p:nvPr/>
        </p:nvPicPr>
        <p:blipFill>
          <a:blip r:embed="rId3" cstate="print">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599288" y="2812728"/>
            <a:ext cx="2537952" cy="1966912"/>
          </a:xfrm>
          <a:prstGeom prst="rect">
            <a:avLst/>
          </a:prstGeom>
        </p:spPr>
      </p:pic>
      <p:sp>
        <p:nvSpPr>
          <p:cNvPr id="3" name="Content Placeholder 2">
            <a:extLst>
              <a:ext uri="{FF2B5EF4-FFF2-40B4-BE49-F238E27FC236}">
                <a16:creationId xmlns:a16="http://schemas.microsoft.com/office/drawing/2014/main" id="{87AABF2F-CE41-44BC-AAD7-9DE65A3CBE2F}"/>
              </a:ext>
            </a:extLst>
          </p:cNvPr>
          <p:cNvSpPr>
            <a:spLocks noGrp="1"/>
          </p:cNvSpPr>
          <p:nvPr>
            <p:ph idx="1"/>
          </p:nvPr>
        </p:nvSpPr>
        <p:spPr>
          <a:xfrm>
            <a:off x="3481002" y="2011680"/>
            <a:ext cx="5091783" cy="3766185"/>
          </a:xfrm>
        </p:spPr>
        <p:txBody>
          <a:bodyPr>
            <a:normAutofit/>
          </a:bodyPr>
          <a:lstStyle/>
          <a:p>
            <a:pPr marL="0" indent="0">
              <a:buNone/>
            </a:pPr>
            <a:r>
              <a:rPr lang="en-GB" i="1">
                <a:latin typeface="Arial" panose="020B0604020202020204" pitchFamily="34" charset="0"/>
                <a:cs typeface="Arial" panose="020B0604020202020204" pitchFamily="34" charset="0"/>
              </a:rPr>
              <a:t>How can a team leader help the team move through the various stages effectively and efficiently?  What specific things should they do at each stage?</a:t>
            </a:r>
          </a:p>
          <a:p>
            <a:endParaRPr lang="en-GB">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214722461"/>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83EA76-1A00-4653-A9B2-051E58BC577F}"/>
              </a:ext>
            </a:extLst>
          </p:cNvPr>
          <p:cNvSpPr>
            <a:spLocks noGrp="1"/>
          </p:cNvSpPr>
          <p:nvPr>
            <p:ph type="title"/>
          </p:nvPr>
        </p:nvSpPr>
        <p:spPr/>
        <p:txBody>
          <a:bodyPr/>
          <a:lstStyle/>
          <a:p>
            <a:r>
              <a:rPr lang="en-GB" dirty="0"/>
              <a:t>What is situational leadership?</a:t>
            </a:r>
          </a:p>
        </p:txBody>
      </p:sp>
      <p:sp>
        <p:nvSpPr>
          <p:cNvPr id="3" name="Content Placeholder 2">
            <a:extLst>
              <a:ext uri="{FF2B5EF4-FFF2-40B4-BE49-F238E27FC236}">
                <a16:creationId xmlns:a16="http://schemas.microsoft.com/office/drawing/2014/main" id="{D6ABABE6-FC16-42EA-A8C5-8B949BB6422F}"/>
              </a:ext>
            </a:extLst>
          </p:cNvPr>
          <p:cNvSpPr>
            <a:spLocks noGrp="1"/>
          </p:cNvSpPr>
          <p:nvPr>
            <p:ph idx="1"/>
          </p:nvPr>
        </p:nvSpPr>
        <p:spPr/>
        <p:txBody>
          <a:bodyPr/>
          <a:lstStyle/>
          <a:p>
            <a:r>
              <a:rPr lang="en-GB" dirty="0"/>
              <a:t>leader adapts their style of leading to suit the current work environment and/or needs of a team. This style of leadership is not dependent on the skills of a leader; rather it is based on a leader's ability to adjust to the requirements of a team:</a:t>
            </a:r>
          </a:p>
          <a:p>
            <a:endParaRPr lang="en-GB" dirty="0"/>
          </a:p>
        </p:txBody>
      </p:sp>
      <p:graphicFrame>
        <p:nvGraphicFramePr>
          <p:cNvPr id="7" name="TextBox 4">
            <a:extLst>
              <a:ext uri="{FF2B5EF4-FFF2-40B4-BE49-F238E27FC236}">
                <a16:creationId xmlns:a16="http://schemas.microsoft.com/office/drawing/2014/main" id="{63C2271B-9D9E-B3E2-6B55-D7641CAB299B}"/>
              </a:ext>
            </a:extLst>
          </p:cNvPr>
          <p:cNvGraphicFramePr/>
          <p:nvPr>
            <p:extLst>
              <p:ext uri="{D42A27DB-BD31-4B8C-83A1-F6EECF244321}">
                <p14:modId xmlns:p14="http://schemas.microsoft.com/office/powerpoint/2010/main" val="1015955880"/>
              </p:ext>
            </p:extLst>
          </p:nvPr>
        </p:nvGraphicFramePr>
        <p:xfrm>
          <a:off x="571501" y="3546108"/>
          <a:ext cx="8015286" cy="304698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10681198"/>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AD6F6937-3B5A-4391-9F37-58A571B362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04431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B2DE059D-5FBD-468A-BB5A-D45A5AFE974E}"/>
              </a:ext>
            </a:extLst>
          </p:cNvPr>
          <p:cNvSpPr>
            <a:spLocks noGrp="1"/>
          </p:cNvSpPr>
          <p:nvPr>
            <p:ph idx="1"/>
          </p:nvPr>
        </p:nvSpPr>
        <p:spPr>
          <a:xfrm>
            <a:off x="3460791" y="936711"/>
            <a:ext cx="5111994" cy="4984578"/>
          </a:xfrm>
        </p:spPr>
        <p:txBody>
          <a:bodyPr anchor="ctr">
            <a:normAutofit/>
          </a:bodyPr>
          <a:lstStyle/>
          <a:p>
            <a:r>
              <a:rPr lang="en-GB" dirty="0"/>
              <a:t>Example 1</a:t>
            </a:r>
          </a:p>
          <a:p>
            <a:r>
              <a:rPr lang="en-GB" dirty="0"/>
              <a:t>An emergency room has just received a large influx of patients that have been critically injured in a bus crash. With such a large amount of patients in the emergency room what type of leadership is required?</a:t>
            </a:r>
          </a:p>
          <a:p>
            <a:r>
              <a:rPr lang="en-GB" dirty="0"/>
              <a:t>Directing</a:t>
            </a:r>
          </a:p>
          <a:p>
            <a:r>
              <a:rPr lang="en-GB" dirty="0"/>
              <a:t>Coaching</a:t>
            </a:r>
          </a:p>
          <a:p>
            <a:r>
              <a:rPr lang="en-GB" dirty="0"/>
              <a:t>Supporting</a:t>
            </a:r>
          </a:p>
          <a:p>
            <a:r>
              <a:rPr lang="en-GB" dirty="0"/>
              <a:t>Delegating</a:t>
            </a:r>
          </a:p>
        </p:txBody>
      </p:sp>
    </p:spTree>
    <p:extLst>
      <p:ext uri="{BB962C8B-B14F-4D97-AF65-F5344CB8AC3E}">
        <p14:creationId xmlns:p14="http://schemas.microsoft.com/office/powerpoint/2010/main" val="1224140305"/>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AD6F6937-3B5A-4391-9F37-58A571B362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04431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92307D5E-08A1-479C-8FAE-A13B3EBB1107}"/>
              </a:ext>
            </a:extLst>
          </p:cNvPr>
          <p:cNvSpPr>
            <a:spLocks noGrp="1"/>
          </p:cNvSpPr>
          <p:nvPr>
            <p:ph idx="1"/>
          </p:nvPr>
        </p:nvSpPr>
        <p:spPr>
          <a:xfrm>
            <a:off x="3460791" y="936711"/>
            <a:ext cx="5111994" cy="4984578"/>
          </a:xfrm>
        </p:spPr>
        <p:txBody>
          <a:bodyPr anchor="ctr">
            <a:normAutofit/>
          </a:bodyPr>
          <a:lstStyle/>
          <a:p>
            <a:r>
              <a:rPr lang="en-GB" sz="2200" dirty="0"/>
              <a:t>Example 2</a:t>
            </a:r>
          </a:p>
          <a:p>
            <a:r>
              <a:rPr lang="en-GB" sz="2200" dirty="0"/>
              <a:t>A manager must oversee the completion of a project with his team. The manager's team has ample experience completing all tasks required for the project and the team has shown confidence and the ability to take responsibility for their work. </a:t>
            </a:r>
          </a:p>
          <a:p>
            <a:r>
              <a:rPr lang="en-GB" sz="2200" dirty="0"/>
              <a:t>What style of leadership is required?</a:t>
            </a:r>
          </a:p>
          <a:p>
            <a:r>
              <a:rPr lang="en-GB" sz="2200" dirty="0"/>
              <a:t>Directing</a:t>
            </a:r>
          </a:p>
          <a:p>
            <a:r>
              <a:rPr lang="en-GB" sz="2200" dirty="0"/>
              <a:t>Coaching</a:t>
            </a:r>
          </a:p>
          <a:p>
            <a:r>
              <a:rPr lang="en-GB" sz="2200" dirty="0"/>
              <a:t>Supporting</a:t>
            </a:r>
          </a:p>
          <a:p>
            <a:r>
              <a:rPr lang="en-GB" sz="2200" dirty="0"/>
              <a:t>Delegating</a:t>
            </a:r>
          </a:p>
        </p:txBody>
      </p:sp>
    </p:spTree>
    <p:extLst>
      <p:ext uri="{BB962C8B-B14F-4D97-AF65-F5344CB8AC3E}">
        <p14:creationId xmlns:p14="http://schemas.microsoft.com/office/powerpoint/2010/main" val="1974358145"/>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8E7CFAA6-1DBB-43B0-BD82-2FB83CF4E4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BC4726F-293E-48CD-BA45-7E14B09EC9AE}"/>
              </a:ext>
            </a:extLst>
          </p:cNvPr>
          <p:cNvSpPr>
            <a:spLocks noGrp="1"/>
          </p:cNvSpPr>
          <p:nvPr>
            <p:ph type="title"/>
          </p:nvPr>
        </p:nvSpPr>
        <p:spPr>
          <a:xfrm>
            <a:off x="529723" y="639763"/>
            <a:ext cx="2998270" cy="5492750"/>
          </a:xfrm>
        </p:spPr>
        <p:txBody>
          <a:bodyPr>
            <a:normAutofit/>
          </a:bodyPr>
          <a:lstStyle/>
          <a:p>
            <a:r>
              <a:rPr lang="en-GB" sz="5200">
                <a:solidFill>
                  <a:srgbClr val="FFFFFF"/>
                </a:solidFill>
              </a:rPr>
              <a:t>Further Research</a:t>
            </a:r>
          </a:p>
        </p:txBody>
      </p:sp>
      <p:graphicFrame>
        <p:nvGraphicFramePr>
          <p:cNvPr id="5" name="Content Placeholder 2">
            <a:extLst>
              <a:ext uri="{FF2B5EF4-FFF2-40B4-BE49-F238E27FC236}">
                <a16:creationId xmlns:a16="http://schemas.microsoft.com/office/drawing/2014/main" id="{B06A824E-172F-585A-E7B8-5C481E072BAA}"/>
              </a:ext>
            </a:extLst>
          </p:cNvPr>
          <p:cNvGraphicFramePr>
            <a:graphicFrameLocks noGrp="1"/>
          </p:cNvGraphicFramePr>
          <p:nvPr>
            <p:ph idx="1"/>
            <p:extLst>
              <p:ext uri="{D42A27DB-BD31-4B8C-83A1-F6EECF244321}">
                <p14:modId xmlns:p14="http://schemas.microsoft.com/office/powerpoint/2010/main" val="4187161671"/>
              </p:ext>
            </p:extLst>
          </p:nvPr>
        </p:nvGraphicFramePr>
        <p:xfrm>
          <a:off x="3966260" y="639763"/>
          <a:ext cx="4691043" cy="549275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933364563"/>
      </p:ext>
    </p:extLst>
  </p:cSld>
  <p:clrMapOvr>
    <a:masterClrMapping/>
  </p:clrMapOvr>
</p:sld>
</file>

<file path=ppt/theme/theme1.xml><?xml version="1.0" encoding="utf-8"?>
<a:theme xmlns:a="http://schemas.openxmlformats.org/drawingml/2006/main" name="Metropolitan">
  <a:themeElements>
    <a:clrScheme name="Median">
      <a:dk1>
        <a:sysClr val="windowText" lastClr="000000"/>
      </a:dk1>
      <a:lt1>
        <a:sysClr val="window" lastClr="FFFFFF"/>
      </a:lt1>
      <a:dk2>
        <a:srgbClr val="775F55"/>
      </a:dk2>
      <a:lt2>
        <a:srgbClr val="EBDDC3"/>
      </a:lt2>
      <a:accent1>
        <a:srgbClr val="94B6D2"/>
      </a:accent1>
      <a:accent2>
        <a:srgbClr val="DD8047"/>
      </a:accent2>
      <a:accent3>
        <a:srgbClr val="A5AB81"/>
      </a:accent3>
      <a:accent4>
        <a:srgbClr val="D8B25C"/>
      </a:accent4>
      <a:accent5>
        <a:srgbClr val="7BA79D"/>
      </a:accent5>
      <a:accent6>
        <a:srgbClr val="968C8C"/>
      </a:accent6>
      <a:hlink>
        <a:srgbClr val="F7B615"/>
      </a:hlink>
      <a:folHlink>
        <a:srgbClr val="704404"/>
      </a:folHlink>
    </a:clrScheme>
    <a:fontScheme name="Metropolitan">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Metropolitan">
      <a:fillStyleLst>
        <a:solidFill>
          <a:schemeClr val="phClr"/>
        </a:solidFill>
        <a:gradFill rotWithShape="1">
          <a:gsLst>
            <a:gs pos="0">
              <a:schemeClr val="phClr">
                <a:tint val="70000"/>
                <a:satMod val="100000"/>
                <a:lumMod val="110000"/>
              </a:schemeClr>
            </a:gs>
            <a:gs pos="50000">
              <a:schemeClr val="phClr">
                <a:tint val="75000"/>
                <a:satMod val="101000"/>
                <a:lumMod val="105000"/>
              </a:schemeClr>
            </a:gs>
            <a:gs pos="100000">
              <a:schemeClr val="phClr">
                <a:tint val="82000"/>
                <a:satMod val="104000"/>
                <a:lumMod val="105000"/>
              </a:schemeClr>
            </a:gs>
          </a:gsLst>
          <a:lin ang="2700000" scaled="0"/>
        </a:gradFill>
        <a:gradFill rotWithShape="1">
          <a:gsLst>
            <a:gs pos="0">
              <a:schemeClr val="phClr">
                <a:tint val="97000"/>
                <a:satMod val="100000"/>
                <a:lumMod val="102000"/>
              </a:schemeClr>
            </a:gs>
            <a:gs pos="50000">
              <a:schemeClr val="phClr">
                <a:shade val="100000"/>
                <a:satMod val="100000"/>
                <a:lumMod val="100000"/>
              </a:schemeClr>
            </a:gs>
            <a:gs pos="100000">
              <a:schemeClr val="phClr">
                <a:shade val="80000"/>
                <a:satMod val="100000"/>
                <a:lumMod val="99000"/>
              </a:schemeClr>
            </a:gs>
          </a:gsLst>
          <a:lin ang="2700000" scaled="0"/>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solidFill>
          <a:schemeClr val="phClr">
            <a:shade val="95000"/>
            <a:satMod val="170000"/>
          </a:schemeClr>
        </a:solidFill>
      </a:bgFillStyleLst>
    </a:fmtScheme>
  </a:themeElements>
  <a:objectDefaults/>
  <a:extraClrSchemeLst/>
  <a:extLst>
    <a:ext uri="{05A4C25C-085E-4340-85A3-A5531E510DB2}">
      <thm15:themeFamily xmlns:thm15="http://schemas.microsoft.com/office/thememl/2012/main" name="Metropolitan" id="{4C5440D6-04D2-4954-96CF-F251137069B2}" vid="{79CFCA13-9412-4290-BB4B-85112F88857B}"/>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E9765FB2FDA7984FA87112E26C884F14" ma:contentTypeVersion="2" ma:contentTypeDescription="Create a new document." ma:contentTypeScope="" ma:versionID="fe9b9c35940b012e39dd19801f39f532">
  <xsd:schema xmlns:xsd="http://www.w3.org/2001/XMLSchema" xmlns:xs="http://www.w3.org/2001/XMLSchema" xmlns:p="http://schemas.microsoft.com/office/2006/metadata/properties" xmlns:ns2="303dbf9b-b85b-46a0-94f1-894078c07ecd" targetNamespace="http://schemas.microsoft.com/office/2006/metadata/properties" ma:root="true" ma:fieldsID="2a4b2c55753dda35bc03796856e2c125" ns2:_="">
    <xsd:import namespace="303dbf9b-b85b-46a0-94f1-894078c07ecd"/>
    <xsd:element name="properties">
      <xsd:complexType>
        <xsd:sequence>
          <xsd:element name="documentManagement">
            <xsd:complexType>
              <xsd:all>
                <xsd:element ref="ns2:SharedWithUsers" minOccurs="0"/>
                <xsd:element ref="ns2: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65FC5585-51CA-4C4C-9028-AEC8FAD67B8B}">
  <ds:schemaRefs>
    <ds:schemaRef ds:uri="http://purl.org/dc/terms/"/>
    <ds:schemaRef ds:uri="http://schemas.openxmlformats.org/package/2006/metadata/core-properties"/>
    <ds:schemaRef ds:uri="http://purl.org/dc/elements/1.1/"/>
    <ds:schemaRef ds:uri="http://schemas.microsoft.com/office/2006/documentManagement/types"/>
    <ds:schemaRef ds:uri="http://purl.org/dc/dcmitype/"/>
    <ds:schemaRef ds:uri="303dbf9b-b85b-46a0-94f1-894078c07ecd"/>
    <ds:schemaRef ds:uri="http://schemas.microsoft.com/office/2006/metadata/properties"/>
    <ds:schemaRef ds:uri="http://schemas.microsoft.com/office/infopath/2007/PartnerControls"/>
    <ds:schemaRef ds:uri="http://www.w3.org/XML/1998/namespace"/>
  </ds:schemaRefs>
</ds:datastoreItem>
</file>

<file path=customXml/itemProps2.xml><?xml version="1.0" encoding="utf-8"?>
<ds:datastoreItem xmlns:ds="http://schemas.openxmlformats.org/officeDocument/2006/customXml" ds:itemID="{D081439C-114A-4151-B03A-0408F1ADA968}">
  <ds:schemaRefs>
    <ds:schemaRef ds:uri="http://schemas.microsoft.com/sharepoint/v3/contenttype/forms"/>
  </ds:schemaRefs>
</ds:datastoreItem>
</file>

<file path=customXml/itemProps3.xml><?xml version="1.0" encoding="utf-8"?>
<ds:datastoreItem xmlns:ds="http://schemas.openxmlformats.org/officeDocument/2006/customXml" ds:itemID="{140938E5-14B8-4DF4-90D3-BAB8848609CF}">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TM03457491[[fn=Metropolitan]]</Template>
  <TotalTime>1645</TotalTime>
  <Words>2609</Words>
  <Application>Microsoft Office PowerPoint</Application>
  <PresentationFormat>On-screen Show (4:3)</PresentationFormat>
  <Paragraphs>271</Paragraphs>
  <Slides>49</Slides>
  <Notes>27</Notes>
  <HiddenSlides>0</HiddenSlides>
  <MMClips>1</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49</vt:i4>
      </vt:variant>
    </vt:vector>
  </HeadingPairs>
  <TitlesOfParts>
    <vt:vector size="57" baseType="lpstr">
      <vt:lpstr>Monotype Sorts</vt:lpstr>
      <vt:lpstr>Arial</vt:lpstr>
      <vt:lpstr>Calibri</vt:lpstr>
      <vt:lpstr>Calibri Light</vt:lpstr>
      <vt:lpstr>Courier New</vt:lpstr>
      <vt:lpstr>Franklin Gothic Book</vt:lpstr>
      <vt:lpstr>Wingdings</vt:lpstr>
      <vt:lpstr>Metropolitan</vt:lpstr>
      <vt:lpstr>CertHE Skills for the Workplace Module: BMSW4002</vt:lpstr>
      <vt:lpstr>Groups v Teams Recap</vt:lpstr>
      <vt:lpstr>1. Definition of a work group or team </vt:lpstr>
      <vt:lpstr>1. Definition of a work group or team </vt:lpstr>
      <vt:lpstr>What was one of the most important elements of building an effective team?</vt:lpstr>
      <vt:lpstr>Minefield</vt:lpstr>
      <vt:lpstr>Overview of Session</vt:lpstr>
      <vt:lpstr>What factor can stop a team from performing effectively?</vt:lpstr>
      <vt:lpstr>Activity</vt:lpstr>
      <vt:lpstr>Factors that hinder effective team collaboration</vt:lpstr>
      <vt:lpstr>Task oriented teams</vt:lpstr>
      <vt:lpstr>Types of Teams</vt:lpstr>
      <vt:lpstr>Team working framework</vt:lpstr>
      <vt:lpstr>Tuckman's Team Development (1965) </vt:lpstr>
      <vt:lpstr>Tuckman’s Theory </vt:lpstr>
      <vt:lpstr>PowerPoint Presentation</vt:lpstr>
      <vt:lpstr>Tuckman’s stages of team formation</vt:lpstr>
      <vt:lpstr>Stage 1 – Forming </vt:lpstr>
      <vt:lpstr>Discussion</vt:lpstr>
      <vt:lpstr>Stage 1 – Forming</vt:lpstr>
      <vt:lpstr>In groups: What should the leaders action be at this stage?</vt:lpstr>
      <vt:lpstr>Stage 1 – Forming</vt:lpstr>
      <vt:lpstr>2. Storming</vt:lpstr>
      <vt:lpstr>Stage 2 – Storming </vt:lpstr>
      <vt:lpstr>Stage 2 – Storming</vt:lpstr>
      <vt:lpstr>In groups: What should the leaders action be at this stage?</vt:lpstr>
      <vt:lpstr>Stage 2 – Storming</vt:lpstr>
      <vt:lpstr>3. Norming</vt:lpstr>
      <vt:lpstr>Stage 3 – Norming</vt:lpstr>
      <vt:lpstr>Stage 3 – Norming</vt:lpstr>
      <vt:lpstr>In groups: What should the leaders action be at this stage?</vt:lpstr>
      <vt:lpstr>Stage 3 – Norming</vt:lpstr>
      <vt:lpstr>4. Performing</vt:lpstr>
      <vt:lpstr>Stage 4 – Performing</vt:lpstr>
      <vt:lpstr>Stage 4 – Performing</vt:lpstr>
      <vt:lpstr>In groups: What should the leaders action be at this stage?</vt:lpstr>
      <vt:lpstr>Stage 4 – Performing</vt:lpstr>
      <vt:lpstr>5.  Adjourning (or Mourning) </vt:lpstr>
      <vt:lpstr>Stage 5 – Mourning</vt:lpstr>
      <vt:lpstr>Stage 5 – Mourning</vt:lpstr>
      <vt:lpstr>In groups: What should the leaders action be at this stage?</vt:lpstr>
      <vt:lpstr>Stage 5 – Mourning</vt:lpstr>
      <vt:lpstr>Tuckman</vt:lpstr>
      <vt:lpstr>Take a break!</vt:lpstr>
      <vt:lpstr>Leadership is vital – Why?</vt:lpstr>
      <vt:lpstr>What is situational leadership?</vt:lpstr>
      <vt:lpstr>PowerPoint Presentation</vt:lpstr>
      <vt:lpstr>PowerPoint Presentation</vt:lpstr>
      <vt:lpstr>Further Research</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Laura James</cp:lastModifiedBy>
  <cp:revision>29</cp:revision>
  <cp:lastPrinted>2023-01-17T09:23:28Z</cp:lastPrinted>
  <dcterms:created xsi:type="dcterms:W3CDTF">2015-04-14T15:21:28Z</dcterms:created>
  <dcterms:modified xsi:type="dcterms:W3CDTF">2023-01-17T09:37:06Z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0x010100E9765FB2FDA7984FA87112E26C884F14</vt:lpwstr>
  </property>
</Properties>
</file>