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8"/>
  </p:notesMasterIdLst>
  <p:sldIdLst>
    <p:sldId id="259" r:id="rId10"/>
    <p:sldId id="356" r:id="rId11"/>
    <p:sldId id="374" r:id="rId12"/>
    <p:sldId id="375" r:id="rId13"/>
    <p:sldId id="376" r:id="rId14"/>
    <p:sldId id="377" r:id="rId15"/>
    <p:sldId id="378" r:id="rId16"/>
    <p:sldId id="379" r:id="rId17"/>
    <p:sldId id="380" r:id="rId18"/>
    <p:sldId id="381" r:id="rId19"/>
    <p:sldId id="382" r:id="rId20"/>
    <p:sldId id="383" r:id="rId21"/>
    <p:sldId id="384" r:id="rId22"/>
    <p:sldId id="385" r:id="rId23"/>
    <p:sldId id="386" r:id="rId24"/>
    <p:sldId id="387" r:id="rId25"/>
    <p:sldId id="393" r:id="rId26"/>
    <p:sldId id="396" r:id="rId27"/>
    <p:sldId id="392" r:id="rId28"/>
    <p:sldId id="397" r:id="rId29"/>
    <p:sldId id="400" r:id="rId30"/>
    <p:sldId id="388" r:id="rId31"/>
    <p:sldId id="398" r:id="rId32"/>
    <p:sldId id="394" r:id="rId33"/>
    <p:sldId id="399" r:id="rId34"/>
    <p:sldId id="395" r:id="rId35"/>
    <p:sldId id="389" r:id="rId36"/>
    <p:sldId id="390" r:id="rId37"/>
    <p:sldId id="403" r:id="rId38"/>
    <p:sldId id="369" r:id="rId39"/>
    <p:sldId id="401" r:id="rId40"/>
    <p:sldId id="371" r:id="rId41"/>
    <p:sldId id="372" r:id="rId42"/>
    <p:sldId id="370" r:id="rId43"/>
    <p:sldId id="373" r:id="rId44"/>
    <p:sldId id="368" r:id="rId45"/>
    <p:sldId id="273" r:id="rId46"/>
    <p:sldId id="256" r:id="rId47"/>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28" autoAdjust="0"/>
    <p:restoredTop sz="79319" autoAdjust="0"/>
  </p:normalViewPr>
  <p:slideViewPr>
    <p:cSldViewPr snapToGrid="0" snapToObjects="1">
      <p:cViewPr varScale="1">
        <p:scale>
          <a:sx n="90" d="100"/>
          <a:sy n="90" d="100"/>
        </p:scale>
        <p:origin x="11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3" Type="http://schemas.openxmlformats.org/officeDocument/2006/relationships/slideMaster" Target="slideMasters/slideMaster1.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viewProps" Target="viewProps.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notesMaster" Target="notesMasters/notesMaster1.xml"/><Relationship Id="rId8" Type="http://schemas.openxmlformats.org/officeDocument/2006/relationships/slideMaster" Target="slideMasters/slideMaster6.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t>9/10/2024</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t>‹#›</a:t>
            </a:fld>
            <a:endParaRPr lang="en-US"/>
          </a:p>
        </p:txBody>
      </p:sp>
    </p:spTree>
    <p:extLst>
      <p:ext uri="{BB962C8B-B14F-4D97-AF65-F5344CB8AC3E}">
        <p14:creationId xmlns:p14="http://schemas.microsoft.com/office/powerpoint/2010/main" val="279901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hsx.nhs.uk/digitise-connect-transform/who-pays-for-wha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england.nhs.uk/publication/next-steps-for-integrating-primary-care-fuller-stocktake-repor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fci.org.uk/resource-report/chief-clinical-information-officer-job-description-and-guidance.html" TargetMode="External"/><Relationship Id="rId3" Type="http://schemas.openxmlformats.org/officeDocument/2006/relationships/hyperlink" Target="https://www.gov.uk/government/publications/market-sustainability-and-improvement-fund-2023-to-2024/market-sustainability-and-improvement-fund-2023-to-2024" TargetMode="External"/><Relationship Id="rId7" Type="http://schemas.openxmlformats.org/officeDocument/2006/relationships/hyperlink" Target="https://www.nhs.uk/your-nhs-data-matter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digital.nhs.uk/services/national-data-opt-out" TargetMode="External"/><Relationship Id="rId11" Type="http://schemas.openxmlformats.org/officeDocument/2006/relationships/hyperlink" Target="https://www.digitalsocialcare.co.uk/social-care-technology/adopting-digital-care-records-masterclass-series/" TargetMode="External"/><Relationship Id="rId5" Type="http://schemas.openxmlformats.org/officeDocument/2006/relationships/hyperlink" Target="https://transform.england.nhs.uk/information-governance/guidance/use-and-share-information-confidence/" TargetMode="External"/><Relationship Id="rId10" Type="http://schemas.openxmlformats.org/officeDocument/2006/relationships/hyperlink" Target="https://www.digitalsocialcare.co.uk/funding-opportunities/adult-social-care-digital-transformation-fund/" TargetMode="External"/><Relationship Id="rId4" Type="http://schemas.openxmlformats.org/officeDocument/2006/relationships/hyperlink" Target="https://ico.org.uk/for-organisations/guide-to-data-protection/" TargetMode="External"/><Relationship Id="rId9" Type="http://schemas.openxmlformats.org/officeDocument/2006/relationships/hyperlink" Target="https://www.digitalsocialcare.co.uk/digital-skills-and-training/digital-skills-training-database/" TargetMode="Externa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gov.uk/government/publications/open-standards-principles/open-standards-principles" TargetMode="External"/><Relationship Id="rId13" Type="http://schemas.openxmlformats.org/officeDocument/2006/relationships/hyperlink" Target="https://www.digitalsocialcare.co.uk/social-care-technology/mobile-devices/" TargetMode="External"/><Relationship Id="rId18" Type="http://schemas.openxmlformats.org/officeDocument/2006/relationships/hyperlink" Target="https://www.gov.uk/guidance/government-cloud-first-policy" TargetMode="External"/><Relationship Id="rId3" Type="http://schemas.openxmlformats.org/officeDocument/2006/relationships/hyperlink" Target="https://www.england.nhs.uk/greenernhs/wp-content/uploads/sites/51/2021/06/B0507-how-to-produce-a-green-plan-three-year-strategy-towards-net-zero-june-2021.pdf" TargetMode="External"/><Relationship Id="rId7" Type="http://schemas.openxmlformats.org/officeDocument/2006/relationships/hyperlink" Target="https://transform.england.nhs.uk/information-governance/guidance/summary-of-information-governance-framework-shared-care-records/" TargetMode="External"/><Relationship Id="rId12" Type="http://schemas.openxmlformats.org/officeDocument/2006/relationships/hyperlink" Target="https://www.digitalsocialcare.co.uk/social-care-technology/internet-connectivity/a-quick-guide-to-wi-fi-for-care-providers/" TargetMode="External"/><Relationship Id="rId17" Type="http://schemas.openxmlformats.org/officeDocument/2006/relationships/hyperlink" Target="https://www.digitalsocialcare.co.uk/" TargetMode="External"/><Relationship Id="rId2" Type="http://schemas.openxmlformats.org/officeDocument/2006/relationships/slide" Target="../slides/slide17.xml"/><Relationship Id="rId16" Type="http://schemas.openxmlformats.org/officeDocument/2006/relationships/hyperlink" Target="https://www.digitalsocialcare.co.uk/social-care-technology/digital-social-care-records-dynamic-purchasing-system/accredited-supplier-list/" TargetMode="External"/><Relationship Id="rId20" Type="http://schemas.openxmlformats.org/officeDocument/2006/relationships/hyperlink" Target="https://www.digitalsocialcare.co.uk/the-digital-switchover-information-for-providers/" TargetMode="External"/><Relationship Id="rId1" Type="http://schemas.openxmlformats.org/officeDocument/2006/relationships/notesMaster" Target="../notesMasters/notesMaster1.xml"/><Relationship Id="rId6" Type="http://schemas.openxmlformats.org/officeDocument/2006/relationships/hyperlink" Target="https://theprsb.org/" TargetMode="External"/><Relationship Id="rId11" Type="http://schemas.openxmlformats.org/officeDocument/2006/relationships/hyperlink" Target="https://www.digitalsocialcare.co.uk/social-care-technology/internet-connectivity/a-quick-guide-to-care-home-broadband/" TargetMode="External"/><Relationship Id="rId5" Type="http://schemas.openxmlformats.org/officeDocument/2006/relationships/hyperlink" Target="https://www.gov.uk/government/publications/technology-code-of-practice/technology-code-of-practice" TargetMode="External"/><Relationship Id="rId15" Type="http://schemas.openxmlformats.org/officeDocument/2006/relationships/hyperlink" Target="https://www.digitalsocialcare.co.uk/gp-connect-data-sharing-in-a-care-setting/" TargetMode="External"/><Relationship Id="rId10" Type="http://schemas.openxmlformats.org/officeDocument/2006/relationships/hyperlink" Target="https://www.digitalsocialcare.co.uk/social-care-technology/internet-connectivity/" TargetMode="External"/><Relationship Id="rId19" Type="http://schemas.openxmlformats.org/officeDocument/2006/relationships/hyperlink" Target="https://data.digitalsocialcare.co.uk/" TargetMode="External"/><Relationship Id="rId4" Type="http://schemas.openxmlformats.org/officeDocument/2006/relationships/hyperlink" Target="https://www.gov.uk/government/publications/greening-government-ict-and-digital-services-strategy-2020-2025/greening-government-ict-and-digital-services-strategy-2020-2025" TargetMode="External"/><Relationship Id="rId9" Type="http://schemas.openxmlformats.org/officeDocument/2006/relationships/hyperlink" Target="https://www.gov.uk/government/publications/telecare-stakeholder-action-plan-analogue-to-digital-switchover" TargetMode="External"/><Relationship Id="rId14" Type="http://schemas.openxmlformats.org/officeDocument/2006/relationships/hyperlink" Target="https://www.digitalsocialcare.co.uk/sharing-care-records-via-email/how-to-get-secure-email/nhsmail/"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transform.england.nhs.uk/key-tools-and-info/digital-technology-assessment-criteria-dtac/" TargetMode="External"/><Relationship Id="rId3" Type="http://schemas.openxmlformats.org/officeDocument/2006/relationships/hyperlink" Target="https://www.digitalcarehub.co.uk/data-security-protecting-my-information/better-security-better-care/" TargetMode="External"/><Relationship Id="rId7" Type="http://schemas.openxmlformats.org/officeDocument/2006/relationships/hyperlink" Target="https://digital.nhs.uk/services/respond-to-an-nhs-cyber-alert"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digital.nhs.uk/cyber" TargetMode="External"/><Relationship Id="rId5" Type="http://schemas.openxmlformats.org/officeDocument/2006/relationships/hyperlink" Target="https://www.ncsc.gov.uk/cyberessentials/overview" TargetMode="External"/><Relationship Id="rId4" Type="http://schemas.openxmlformats.org/officeDocument/2006/relationships/hyperlink" Target="https://www.dsptoolkit.nhs.uk/"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portal.e-lfh.org.uk/Component/Details/790456"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s://www.digitalsocialcare.co.uk/digital-skills-and-training/" TargetMode="External"/><Relationship Id="rId4" Type="http://schemas.openxmlformats.org/officeDocument/2006/relationships/hyperlink" Target="https://www.digitalsocialcare.co.uk/digital-skills-and-training/digital-skills-framework-2/"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nhs.uk/" TargetMode="External"/><Relationship Id="rId2" Type="http://schemas.openxmlformats.org/officeDocument/2006/relationships/slide" Target="../slides/slide24.xml"/><Relationship Id="rId1" Type="http://schemas.openxmlformats.org/officeDocument/2006/relationships/notesMaster" Target="../notesMasters/notesMaster1.xml"/><Relationship Id="rId5" Type="http://schemas.openxmlformats.org/officeDocument/2006/relationships/hyperlink" Target="https://www.nhs.uk/nhs-app/" TargetMode="External"/><Relationship Id="rId4" Type="http://schemas.openxmlformats.org/officeDocument/2006/relationships/hyperlink" Target="https://digital.nhs.uk/services/nhs-login"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theprsb.org/standards/" TargetMode="External"/><Relationship Id="rId7" Type="http://schemas.openxmlformats.org/officeDocument/2006/relationships/hyperlink" Target="https://www.digitalsocialcare.co.uk/funding-opportunities/adult-social-care-digital-transformation-fund/adult-social-care-technology-fund/"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digital.nhs.uk/data-and-information/information-standards/information-standards-and-data-collections-including-extractions/data-alliance-partnership-board" TargetMode="External"/><Relationship Id="rId5" Type="http://schemas.openxmlformats.org/officeDocument/2006/relationships/hyperlink" Target="https://www.tecquality.org.uk/" TargetMode="External"/><Relationship Id="rId4" Type="http://schemas.openxmlformats.org/officeDocument/2006/relationships/hyperlink" Target="https://www.tecquality.org.uk/the-qsf-modules" TargetMode="External"/></Relationships>
</file>

<file path=ppt/notesSlides/_rels/notesSlide23.xml.rels><?xml version="1.0" encoding="UTF-8" standalone="yes"?>
<Relationships xmlns="http://schemas.openxmlformats.org/package/2006/relationships"><Relationship Id="rId8" Type="http://schemas.openxmlformats.org/officeDocument/2006/relationships/hyperlink" Target="https://digital.nhs.uk/services/national-data-opt-out" TargetMode="External"/><Relationship Id="rId3" Type="http://schemas.openxmlformats.org/officeDocument/2006/relationships/hyperlink" Target="https://transform.england.nhs.uk/information-governance/" TargetMode="External"/><Relationship Id="rId7" Type="http://schemas.openxmlformats.org/officeDocument/2006/relationships/hyperlink" Target="https://www.nihr.ac.uk/"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www.nice.org.uk/" TargetMode="External"/><Relationship Id="rId5" Type="http://schemas.openxmlformats.org/officeDocument/2006/relationships/hyperlink" Target="https://transform.england.nhs.uk/key-tools-and-info/digital-technology-assessment-criteria-dtac/" TargetMode="External"/><Relationship Id="rId4" Type="http://schemas.openxmlformats.org/officeDocument/2006/relationships/hyperlink" Target="https://www.nihr.ac.uk/funding/22171-acceleration-award-adaptation-and-assessment-of-digital-technologies-for-social-care/32032"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8" Type="http://schemas.openxmlformats.org/officeDocument/2006/relationships/hyperlink" Target="https://www.nhs.uk/using-the-nhs/about-the-nhs/what-is-an-nhs-number/" TargetMode="External"/><Relationship Id="rId3" Type="http://schemas.openxmlformats.org/officeDocument/2006/relationships/hyperlink" Target="https://play.google.com/store/apps/details?id=com.nhs.online.nhsonline" TargetMode="External"/><Relationship Id="rId7" Type="http://schemas.openxmlformats.org/officeDocument/2006/relationships/hyperlink" Target="https://www.nhs.uk/nhs-services/online-services/nhs-app/nhs-app-help-and-support/prove-who-you-are-to-get-full-access/"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www.nhs.uk/nhs-app/nhs-app-help-and-support/getting-started-with-the-nhs-app/who-can-use-the-nhs-app/" TargetMode="External"/><Relationship Id="rId5" Type="http://schemas.openxmlformats.org/officeDocument/2006/relationships/hyperlink" Target="https://www.nhs.uk/nhs-app/account/" TargetMode="External"/><Relationship Id="rId4" Type="http://schemas.openxmlformats.org/officeDocument/2006/relationships/hyperlink" Target="https://apps.apple.com/us/app/nhs-app/id1388411277?ls=1" TargetMode="External"/></Relationships>
</file>

<file path=ppt/notesSlides/_rels/notesSlide26.xml.rels><?xml version="1.0" encoding="UTF-8" standalone="yes"?>
<Relationships xmlns="http://schemas.openxmlformats.org/package/2006/relationships"><Relationship Id="rId8" Type="http://schemas.openxmlformats.org/officeDocument/2006/relationships/hyperlink" Target="https://www.nhs.uk/using-the-nhs/about-the-nhs/what-is-an-nhs-number/" TargetMode="External"/><Relationship Id="rId3" Type="http://schemas.openxmlformats.org/officeDocument/2006/relationships/hyperlink" Target="https://play.google.com/store/apps/details?id=com.nhs.online.nhsonline" TargetMode="External"/><Relationship Id="rId7" Type="http://schemas.openxmlformats.org/officeDocument/2006/relationships/hyperlink" Target="https://www.nhs.uk/nhs-services/online-services/nhs-app/nhs-app-help-and-support/prove-who-you-are-to-get-full-access/"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s://www.nhs.uk/nhs-app/nhs-app-help-and-support/getting-started-with-the-nhs-app/who-can-use-the-nhs-app/" TargetMode="External"/><Relationship Id="rId5" Type="http://schemas.openxmlformats.org/officeDocument/2006/relationships/hyperlink" Target="https://www.nhs.uk/nhs-app/account/" TargetMode="External"/><Relationship Id="rId4" Type="http://schemas.openxmlformats.org/officeDocument/2006/relationships/hyperlink" Target="https://apps.apple.com/us/app/nhs-app/id1388411277?ls=1"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extLst>
      <p:ext uri="{BB962C8B-B14F-4D97-AF65-F5344CB8AC3E}">
        <p14:creationId xmlns:p14="http://schemas.microsoft.com/office/powerpoint/2010/main" val="2458962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a:t>
            </a:fld>
            <a:endParaRPr lang="en-GB"/>
          </a:p>
        </p:txBody>
      </p:sp>
    </p:spTree>
    <p:extLst>
      <p:ext uri="{BB962C8B-B14F-4D97-AF65-F5344CB8AC3E}">
        <p14:creationId xmlns:p14="http://schemas.microsoft.com/office/powerpoint/2010/main" val="3550043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plan emphasises digital transformation to enhance health and social care through data-driven solutions and technology. The plan forms the UK government’s effort to modernise health and social care. Highlight the importance of digital transformation in improving services, patient outcomes, and system efficiency.</a:t>
            </a:r>
          </a:p>
        </p:txBody>
      </p:sp>
      <p:sp>
        <p:nvSpPr>
          <p:cNvPr id="4" name="Slide Number Placeholder 3"/>
          <p:cNvSpPr>
            <a:spLocks noGrp="1"/>
          </p:cNvSpPr>
          <p:nvPr>
            <p:ph type="sldNum" sz="quarter" idx="5"/>
          </p:nvPr>
        </p:nvSpPr>
        <p:spPr/>
        <p:txBody>
          <a:bodyPr/>
          <a:lstStyle/>
          <a:p>
            <a:fld id="{3D4C67B5-F292-4576-8BF8-36D135D4AF60}" type="slidenum">
              <a:rPr lang="en-GB" smtClean="0"/>
              <a:t>4</a:t>
            </a:fld>
            <a:endParaRPr lang="en-GB"/>
          </a:p>
        </p:txBody>
      </p:sp>
    </p:spTree>
    <p:extLst>
      <p:ext uri="{BB962C8B-B14F-4D97-AF65-F5344CB8AC3E}">
        <p14:creationId xmlns:p14="http://schemas.microsoft.com/office/powerpoint/2010/main" val="563081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gn="l"/>
            <a:r>
              <a:rPr lang="en-GB" b="1" i="0" dirty="0">
                <a:solidFill>
                  <a:srgbClr val="0B0C0C"/>
                </a:solidFill>
                <a:effectLst/>
                <a:latin typeface="GDS Transport"/>
              </a:rPr>
              <a:t>Notes from the policy paper: https://www.gov.uk/government/publications/a-plan-for-digital-health-and-social-care/a-plan-for-digital-health-and-social-care#summary</a:t>
            </a:r>
          </a:p>
          <a:p>
            <a:pPr algn="l"/>
            <a:endParaRPr lang="en-GB" b="1" i="0" dirty="0">
              <a:solidFill>
                <a:srgbClr val="0B0C0C"/>
              </a:solidFill>
              <a:effectLst/>
              <a:latin typeface="GDS Transport"/>
            </a:endParaRPr>
          </a:p>
          <a:p>
            <a:pPr algn="l"/>
            <a:r>
              <a:rPr lang="en-GB" b="1" i="0" dirty="0">
                <a:solidFill>
                  <a:srgbClr val="0B0C0C"/>
                </a:solidFill>
                <a:effectLst/>
                <a:latin typeface="GDS Transport"/>
              </a:rPr>
              <a:t>Equipping the system digitally for better care</a:t>
            </a:r>
          </a:p>
          <a:p>
            <a:pPr algn="l"/>
            <a:r>
              <a:rPr lang="en-GB" b="0" i="0" dirty="0">
                <a:solidFill>
                  <a:srgbClr val="0B0C0C"/>
                </a:solidFill>
                <a:effectLst/>
                <a:latin typeface="GDS Transport"/>
              </a:rPr>
              <a:t>Strong digital foundations are a platform for long-term transformation and they need investment. Our priorities are:</a:t>
            </a:r>
          </a:p>
          <a:p>
            <a:pPr algn="l">
              <a:buFont typeface="Arial" panose="020B0604020202020204" pitchFamily="34" charset="0"/>
              <a:buChar char="•"/>
            </a:pPr>
            <a:r>
              <a:rPr lang="en-GB" b="0" i="0" dirty="0">
                <a:solidFill>
                  <a:srgbClr val="0B0C0C"/>
                </a:solidFill>
                <a:effectLst/>
                <a:latin typeface="GDS Transport"/>
              </a:rPr>
              <a:t>digitising health and social care records – all integrated care systems (ICSs) and their NHS trusts are aiming to have core digital capabilities, including electronic health records, in place by March 2025. In social care, the aim is for 80% of Care Quality Commission (CQC) registered providers to have digital social care records by March 2024. This won’t be the end point for digital maturity, but a marker of progress. The reality is that digital maturity will need to continue to evolve so we fully realise the benefits of digital technology. Success will allow frontline health and social care staff to spend less time on administrative tasks and more time delivering personalised care</a:t>
            </a:r>
          </a:p>
          <a:p>
            <a:pPr algn="l">
              <a:buFont typeface="Arial" panose="020B0604020202020204" pitchFamily="34" charset="0"/>
              <a:buChar char="•"/>
            </a:pPr>
            <a:r>
              <a:rPr lang="en-GB" b="0" i="0" dirty="0">
                <a:solidFill>
                  <a:srgbClr val="0B0C0C"/>
                </a:solidFill>
                <a:effectLst/>
                <a:latin typeface="GDS Transport"/>
              </a:rPr>
              <a:t>a life-long, joined up health and social care record – by March 2025, all clinical teams in an ICS will have appropriate access to a complete view of a person’s health and social care record that they can contribute to. Non-clinical staff in social care settings will also be able to access appropriate information and input data into digital records in real time</a:t>
            </a:r>
          </a:p>
          <a:p>
            <a:pPr algn="l">
              <a:buFont typeface="Arial" panose="020B0604020202020204" pitchFamily="34" charset="0"/>
              <a:buChar char="•"/>
            </a:pPr>
            <a:r>
              <a:rPr lang="en-GB" b="0" i="0" dirty="0">
                <a:solidFill>
                  <a:srgbClr val="0B0C0C"/>
                </a:solidFill>
                <a:effectLst/>
                <a:latin typeface="GDS Transport"/>
              </a:rPr>
              <a:t>digitally-supported diagnoses – new diagnostics capacity is being developed to enable image-sharing and clinical decision support based on artificial intelligence (AI). These technologies support testing at or close to home, streamlining of pathways, triaging of waiting lists, faster diagnoses and levelling up under-served areas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6</a:t>
            </a:fld>
            <a:endParaRPr lang="en-GB"/>
          </a:p>
        </p:txBody>
      </p:sp>
    </p:spTree>
    <p:extLst>
      <p:ext uri="{BB962C8B-B14F-4D97-AF65-F5344CB8AC3E}">
        <p14:creationId xmlns:p14="http://schemas.microsoft.com/office/powerpoint/2010/main" val="786887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endParaRPr lang="en-GB" dirty="0"/>
          </a:p>
          <a:p>
            <a:pPr algn="l"/>
            <a:r>
              <a:rPr lang="en-GB" b="1" i="0" dirty="0">
                <a:solidFill>
                  <a:srgbClr val="0B0C0C"/>
                </a:solidFill>
                <a:effectLst/>
                <a:latin typeface="GDS Transport"/>
              </a:rPr>
              <a:t>Supporting independent healthy lives</a:t>
            </a:r>
          </a:p>
          <a:p>
            <a:pPr algn="l"/>
            <a:r>
              <a:rPr lang="en-GB" b="0" i="0" dirty="0">
                <a:solidFill>
                  <a:srgbClr val="0B0C0C"/>
                </a:solidFill>
                <a:effectLst/>
                <a:latin typeface="GDS Transport"/>
              </a:rPr>
              <a:t>Enhanced national digital channels will give people more control over their lives. They will be able to interact easily with different health and social care providers, and access more resources for meeting their health and care needs when and where they choose.</a:t>
            </a:r>
          </a:p>
          <a:p>
            <a:pPr algn="l"/>
            <a:r>
              <a:rPr lang="en-GB" b="0" i="0" dirty="0">
                <a:solidFill>
                  <a:srgbClr val="0B0C0C"/>
                </a:solidFill>
                <a:effectLst/>
                <a:latin typeface="GDS Transport"/>
              </a:rPr>
              <a:t>Digital transformation that focuses on building trust with people and their families will enhance but not entirely replace the health and social care system’s offer. For those who cannot or prefer not to access digital services, traditional services will remain.</a:t>
            </a:r>
          </a:p>
          <a:p>
            <a:pPr algn="l"/>
            <a:r>
              <a:rPr lang="en-GB" b="0" i="0" dirty="0">
                <a:solidFill>
                  <a:srgbClr val="0B0C0C"/>
                </a:solidFill>
                <a:effectLst/>
                <a:latin typeface="GDS Transport"/>
              </a:rPr>
              <a:t>We are:</a:t>
            </a:r>
          </a:p>
          <a:p>
            <a:pPr algn="l">
              <a:buFont typeface="Arial" panose="020B0604020202020204" pitchFamily="34" charset="0"/>
              <a:buChar char="•"/>
            </a:pPr>
            <a:r>
              <a:rPr lang="en-GB" b="0" i="0" dirty="0">
                <a:solidFill>
                  <a:srgbClr val="0B0C0C"/>
                </a:solidFill>
                <a:effectLst/>
                <a:latin typeface="GDS Transport"/>
              </a:rPr>
              <a:t>putting NHS services in people’s pockets through digital channels – over the next 3 years we will increase the functionality of the NHS App and website to offer features that help people stay well, get well and manage their health</a:t>
            </a:r>
          </a:p>
          <a:p>
            <a:pPr algn="l">
              <a:buFont typeface="Arial" panose="020B0604020202020204" pitchFamily="34" charset="0"/>
              <a:buChar char="•"/>
            </a:pPr>
            <a:r>
              <a:rPr lang="en-GB" b="0" i="0" dirty="0">
                <a:solidFill>
                  <a:srgbClr val="0B0C0C"/>
                </a:solidFill>
                <a:effectLst/>
                <a:latin typeface="GDS Transport"/>
              </a:rPr>
              <a:t>scaling digital health self-help, diagnostics and therapies – we are supporting rapid uptake across the health and social care sectors of proven, easy-to-use and safe digital products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7</a:t>
            </a:fld>
            <a:endParaRPr lang="en-GB"/>
          </a:p>
        </p:txBody>
      </p:sp>
    </p:spTree>
    <p:extLst>
      <p:ext uri="{BB962C8B-B14F-4D97-AF65-F5344CB8AC3E}">
        <p14:creationId xmlns:p14="http://schemas.microsoft.com/office/powerpoint/2010/main" val="47866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pPr algn="l"/>
            <a:endParaRPr lang="en-GB" b="1" i="0" dirty="0">
              <a:solidFill>
                <a:srgbClr val="0B0C0C"/>
              </a:solidFill>
              <a:effectLst/>
              <a:latin typeface="GDS Transport"/>
            </a:endParaRPr>
          </a:p>
          <a:p>
            <a:pPr algn="l"/>
            <a:endParaRPr lang="en-GB" b="1" i="0" dirty="0">
              <a:solidFill>
                <a:srgbClr val="0B0C0C"/>
              </a:solidFill>
              <a:effectLst/>
              <a:latin typeface="GDS Transport"/>
            </a:endParaRPr>
          </a:p>
          <a:p>
            <a:pPr algn="l"/>
            <a:r>
              <a:rPr lang="en-GB" b="1" i="0" dirty="0">
                <a:solidFill>
                  <a:srgbClr val="0B0C0C"/>
                </a:solidFill>
                <a:effectLst/>
                <a:latin typeface="GDS Transport"/>
              </a:rPr>
              <a:t>3. Accelerating adoption of proven tech</a:t>
            </a:r>
          </a:p>
          <a:p>
            <a:pPr algn="l"/>
            <a:r>
              <a:rPr lang="en-GB" b="0" i="0" dirty="0">
                <a:solidFill>
                  <a:srgbClr val="0B0C0C"/>
                </a:solidFill>
                <a:effectLst/>
                <a:latin typeface="GDS Transport"/>
              </a:rPr>
              <a:t>A brighter future depends on a stream of transformative technologies being developed and spreading fast through the health and social care system.</a:t>
            </a:r>
          </a:p>
          <a:p>
            <a:pPr algn="l"/>
            <a:r>
              <a:rPr lang="en-GB" b="0" i="0" dirty="0">
                <a:solidFill>
                  <a:srgbClr val="0B0C0C"/>
                </a:solidFill>
                <a:effectLst/>
                <a:latin typeface="GDS Transport"/>
              </a:rPr>
              <a:t>We are:</a:t>
            </a:r>
          </a:p>
          <a:p>
            <a:pPr algn="l">
              <a:buFont typeface="Arial" panose="020B0604020202020204" pitchFamily="34" charset="0"/>
              <a:buChar char="•"/>
            </a:pPr>
            <a:r>
              <a:rPr lang="en-GB" b="0" i="0" dirty="0">
                <a:solidFill>
                  <a:srgbClr val="0B0C0C"/>
                </a:solidFill>
                <a:effectLst/>
                <a:latin typeface="GDS Transport"/>
              </a:rPr>
              <a:t>systematising tech research and development (R&amp;D) partnerships – good technology spreads faster through the system when innovators and frontline teams collaborate on its development. We are supporting best practice partnerships between tech innovators and frontline teams. We are also helping NHS organisations in commercial negotiations with industry and funders to align interests behind products that make a real difference to people’s health, staff workload and system productivity</a:t>
            </a:r>
          </a:p>
          <a:p>
            <a:pPr algn="l">
              <a:buFont typeface="Arial" panose="020B0604020202020204" pitchFamily="34" charset="0"/>
              <a:buChar char="•"/>
            </a:pPr>
            <a:r>
              <a:rPr lang="en-GB" b="0" i="0" dirty="0">
                <a:solidFill>
                  <a:srgbClr val="0B0C0C"/>
                </a:solidFill>
                <a:effectLst/>
                <a:latin typeface="GDS Transport"/>
              </a:rPr>
              <a:t>buying tech better across health and social care – NHS and social care tech buyers need to be sure they buy products that meet both their needs and the people they serve, as well as standards for interoperability, usability, clinical safety, cyber security and sustainability. Tech sellers need to know the standards their products must demonstrate to gain NHS and social care accreditation. We are setting and enforcing clear standards. To contain system-wide tech costs, we are also doing more to leverage the system’s purchasing scale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8</a:t>
            </a:fld>
            <a:endParaRPr lang="en-GB"/>
          </a:p>
        </p:txBody>
      </p:sp>
    </p:spTree>
    <p:extLst>
      <p:ext uri="{BB962C8B-B14F-4D97-AF65-F5344CB8AC3E}">
        <p14:creationId xmlns:p14="http://schemas.microsoft.com/office/powerpoint/2010/main" val="4144445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endParaRPr lang="en-GB" b="0" i="0" dirty="0">
              <a:solidFill>
                <a:srgbClr val="0B0C0C"/>
              </a:solidFill>
              <a:effectLst/>
              <a:latin typeface="GDS Transpor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B0C0C"/>
                </a:solidFill>
                <a:effectLst/>
                <a:latin typeface="GDS Transport"/>
              </a:rPr>
              <a:t>To guide all integrated care systems (ICS)s towards required levels of digital maturity by 2025 and help them go further, digital transformation needs to be embedded in oversight arrangements.</a:t>
            </a:r>
          </a:p>
          <a:p>
            <a:pPr algn="l"/>
            <a:r>
              <a:rPr lang="en-GB" b="0" i="0" dirty="0">
                <a:solidFill>
                  <a:srgbClr val="0B0C0C"/>
                </a:solidFill>
                <a:effectLst/>
                <a:latin typeface="GDS Transport"/>
              </a:rPr>
              <a:t>We are:</a:t>
            </a:r>
          </a:p>
          <a:p>
            <a:pPr algn="l">
              <a:buFont typeface="Arial" panose="020B0604020202020204" pitchFamily="34" charset="0"/>
              <a:buChar char="•"/>
            </a:pPr>
            <a:r>
              <a:rPr lang="en-GB" b="0" i="0" dirty="0">
                <a:solidFill>
                  <a:srgbClr val="0B0C0C"/>
                </a:solidFill>
                <a:effectLst/>
                <a:latin typeface="GDS Transport"/>
              </a:rPr>
              <a:t>using our regulatory levers – we are exploring oversight options with NHSE and the CQC. Any changes in the regulations will aim to signal to the health and social care sectors that digitisation is a priority, identify the essential, non-negotiable standards of digital capability and explain how we will monitor and support compliance where appropriate</a:t>
            </a:r>
          </a:p>
          <a:p>
            <a:pPr algn="l">
              <a:buFont typeface="Arial" panose="020B0604020202020204" pitchFamily="34" charset="0"/>
              <a:buChar char="•"/>
            </a:pPr>
            <a:r>
              <a:rPr lang="en-GB" b="0" i="0" dirty="0">
                <a:solidFill>
                  <a:srgbClr val="0B0C0C"/>
                </a:solidFill>
                <a:effectLst/>
                <a:latin typeface="GDS Transport"/>
              </a:rPr>
              <a:t>enforcing standards – we are clarifying which technical and data standards are ‘musts’ for the sector and its tech product suppliers, how we plan to support organisations to achieve them and how we plan to enforce them</a:t>
            </a:r>
          </a:p>
          <a:p>
            <a:pPr algn="l">
              <a:buFont typeface="Arial" panose="020B0604020202020204" pitchFamily="34" charset="0"/>
              <a:buChar char="•"/>
            </a:pPr>
            <a:r>
              <a:rPr lang="en-GB" b="0" i="0" dirty="0">
                <a:solidFill>
                  <a:srgbClr val="0B0C0C"/>
                </a:solidFill>
                <a:effectLst/>
                <a:latin typeface="GDS Transport"/>
              </a:rPr>
              <a:t>supporting social care – over the next 3 years, we are investing at least £150 million to make sure care providers have the right foundations in place to enable digital transformation, including high-speed connectivity, digital skills and cyber resilience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9</a:t>
            </a:fld>
            <a:endParaRPr lang="en-GB"/>
          </a:p>
        </p:txBody>
      </p:sp>
    </p:spTree>
    <p:extLst>
      <p:ext uri="{BB962C8B-B14F-4D97-AF65-F5344CB8AC3E}">
        <p14:creationId xmlns:p14="http://schemas.microsoft.com/office/powerpoint/2010/main" val="456144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endParaRPr lang="en-GB" dirty="0"/>
          </a:p>
          <a:p>
            <a:endParaRPr lang="en-GB" dirty="0"/>
          </a:p>
          <a:p>
            <a:pPr algn="l"/>
            <a:r>
              <a:rPr lang="en-GB" b="0" i="0" dirty="0">
                <a:solidFill>
                  <a:srgbClr val="0B0C0C"/>
                </a:solidFill>
                <a:effectLst/>
                <a:latin typeface="GDS Transport"/>
              </a:rPr>
              <a:t>There are 3 main barriers in the way:</a:t>
            </a:r>
          </a:p>
          <a:p>
            <a:pPr algn="l">
              <a:buFont typeface="Arial" panose="020B0604020202020204" pitchFamily="34" charset="0"/>
              <a:buChar char="•"/>
            </a:pPr>
            <a:r>
              <a:rPr lang="en-GB" b="0" i="0" dirty="0">
                <a:solidFill>
                  <a:srgbClr val="0B0C0C"/>
                </a:solidFill>
                <a:effectLst/>
                <a:latin typeface="GDS Transport"/>
              </a:rPr>
              <a:t>we have heard from decision-makers in the health and social care sectors that our guidance is too disparate and it is not clear how it fits together. In short, it does not add up to ‘a clear steer’ for your digital decisions. You need to know what you are being asked to deliver and what we will deliver, and when</a:t>
            </a:r>
          </a:p>
          <a:p>
            <a:pPr algn="l">
              <a:buFont typeface="Arial" panose="020B0604020202020204" pitchFamily="34" charset="0"/>
              <a:buChar char="•"/>
            </a:pPr>
            <a:r>
              <a:rPr lang="en-GB" b="0" i="0" dirty="0">
                <a:solidFill>
                  <a:srgbClr val="0B0C0C"/>
                </a:solidFill>
                <a:effectLst/>
                <a:latin typeface="GDS Transport"/>
              </a:rPr>
              <a:t>we have heard from industry innovators that we need to make it simpler for you to collaborate with your partners in the health and care system on developing digital solutions that are readily adoptable across the system</a:t>
            </a:r>
          </a:p>
          <a:p>
            <a:pPr algn="l">
              <a:buFont typeface="Arial" panose="020B0604020202020204" pitchFamily="34" charset="0"/>
              <a:buChar char="•"/>
            </a:pPr>
            <a:r>
              <a:rPr lang="en-GB" b="0" i="0" dirty="0">
                <a:solidFill>
                  <a:srgbClr val="0B0C0C"/>
                </a:solidFill>
                <a:effectLst/>
                <a:latin typeface="GDS Transport"/>
              </a:rPr>
              <a:t>we have heard from finance leaders in the health and social care sector that you want more control of decisions on digital investment, and a longer-term view of funding for strategic investment. This barrier we have now tackled in </a:t>
            </a:r>
            <a:r>
              <a:rPr lang="en-GB" b="0" i="0" dirty="0">
                <a:solidFill>
                  <a:srgbClr val="1D70B8"/>
                </a:solidFill>
                <a:effectLst/>
                <a:latin typeface="GDS Transport"/>
                <a:hlinkClick r:id="rId3"/>
              </a:rPr>
              <a:t>Who pays for what</a:t>
            </a:r>
            <a:r>
              <a:rPr lang="en-GB" b="0" i="0" dirty="0">
                <a:solidFill>
                  <a:srgbClr val="0B0C0C"/>
                </a:solidFill>
                <a:effectLst/>
                <a:latin typeface="GDS Transport"/>
              </a:rPr>
              <a:t>, which describes how we will delegate more digital funding to ICSs over time. We began doing so at the start of this financial year</a:t>
            </a:r>
          </a:p>
          <a:p>
            <a:pPr algn="l"/>
            <a:r>
              <a:rPr lang="en-GB" b="0" i="0" dirty="0">
                <a:solidFill>
                  <a:srgbClr val="0B0C0C"/>
                </a:solidFill>
                <a:effectLst/>
                <a:latin typeface="GDS Transport"/>
              </a:rPr>
              <a:t>To speed system-wide progress to digital transformation, this document therefore addresses the first 2 barriers. Its purpose is to inform the decisions that ICSs, their constituent members in local health and social care systems, and their tech industry partners are taking now.</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10</a:t>
            </a:fld>
            <a:endParaRPr lang="en-GB"/>
          </a:p>
        </p:txBody>
      </p:sp>
    </p:spTree>
    <p:extLst>
      <p:ext uri="{BB962C8B-B14F-4D97-AF65-F5344CB8AC3E}">
        <p14:creationId xmlns:p14="http://schemas.microsoft.com/office/powerpoint/2010/main" val="3677397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endParaRPr lang="en-GB" dirty="0"/>
          </a:p>
          <a:p>
            <a:pPr algn="l"/>
            <a:r>
              <a:rPr lang="en-GB" b="1" i="0" dirty="0">
                <a:solidFill>
                  <a:srgbClr val="0B0C0C"/>
                </a:solidFill>
                <a:effectLst/>
                <a:latin typeface="GDS Transport"/>
              </a:rPr>
              <a:t>Digitise</a:t>
            </a:r>
          </a:p>
          <a:p>
            <a:pPr algn="l"/>
            <a:r>
              <a:rPr lang="en-GB" b="0" i="0" dirty="0">
                <a:solidFill>
                  <a:srgbClr val="0B0C0C"/>
                </a:solidFill>
                <a:effectLst/>
                <a:latin typeface="GDS Transport"/>
              </a:rPr>
              <a:t>These actions aim to aid ICSs and providers of social care in achieving the level of core digital capabilities and skills that underpin safe and effective care, and continuing on that upward digital trajectory. We will use our regulatory levers to keep them on track.</a:t>
            </a:r>
          </a:p>
          <a:p>
            <a:pPr algn="l"/>
            <a:r>
              <a:rPr lang="en-GB" b="1" i="0" dirty="0">
                <a:solidFill>
                  <a:srgbClr val="0B0C0C"/>
                </a:solidFill>
                <a:effectLst/>
                <a:latin typeface="GDS Transport"/>
              </a:rPr>
              <a:t>Putting core digital capabilities in place</a:t>
            </a:r>
          </a:p>
          <a:p>
            <a:pPr algn="l"/>
            <a:r>
              <a:rPr lang="en-GB" b="0" i="0" dirty="0">
                <a:solidFill>
                  <a:srgbClr val="0B0C0C"/>
                </a:solidFill>
                <a:effectLst/>
                <a:latin typeface="GDS Transport"/>
              </a:rPr>
              <a:t>We expect the constituent organisations of an ICS to have core digital capabilities in place by March 2025. These capabilities include having:</a:t>
            </a:r>
          </a:p>
          <a:p>
            <a:pPr algn="l">
              <a:buFont typeface="Arial" panose="020B0604020202020204" pitchFamily="34" charset="0"/>
              <a:buChar char="•"/>
            </a:pPr>
            <a:r>
              <a:rPr lang="en-GB" b="0" i="0" dirty="0">
                <a:solidFill>
                  <a:srgbClr val="0B0C0C"/>
                </a:solidFill>
                <a:effectLst/>
                <a:latin typeface="GDS Transport"/>
              </a:rPr>
              <a:t>electronic records and other critical systems</a:t>
            </a:r>
          </a:p>
          <a:p>
            <a:pPr algn="l">
              <a:buFont typeface="Arial" panose="020B0604020202020204" pitchFamily="34" charset="0"/>
              <a:buChar char="•"/>
            </a:pPr>
            <a:r>
              <a:rPr lang="en-GB" b="0" i="0" dirty="0">
                <a:solidFill>
                  <a:srgbClr val="0B0C0C"/>
                </a:solidFill>
                <a:effectLst/>
                <a:latin typeface="GDS Transport"/>
              </a:rPr>
              <a:t>resilience to cyber attacks</a:t>
            </a:r>
          </a:p>
          <a:p>
            <a:pPr algn="l">
              <a:buFont typeface="Arial" panose="020B0604020202020204" pitchFamily="34" charset="0"/>
              <a:buChar char="•"/>
            </a:pPr>
            <a:r>
              <a:rPr lang="en-GB" b="0" i="0" dirty="0">
                <a:solidFill>
                  <a:srgbClr val="0B0C0C"/>
                </a:solidFill>
                <a:effectLst/>
                <a:latin typeface="GDS Transport"/>
              </a:rPr>
              <a:t>fast connectivity</a:t>
            </a:r>
          </a:p>
          <a:p>
            <a:endParaRPr lang="en-GB" dirty="0"/>
          </a:p>
          <a:p>
            <a:pPr algn="l"/>
            <a:r>
              <a:rPr lang="en-GB" b="1" i="0" dirty="0">
                <a:solidFill>
                  <a:srgbClr val="0B0C0C"/>
                </a:solidFill>
                <a:effectLst/>
                <a:latin typeface="GDS Transport"/>
              </a:rPr>
              <a:t>Connect</a:t>
            </a:r>
          </a:p>
          <a:p>
            <a:pPr algn="l"/>
            <a:r>
              <a:rPr lang="en-GB" b="0" i="0" dirty="0">
                <a:solidFill>
                  <a:srgbClr val="0B0C0C"/>
                </a:solidFill>
                <a:effectLst/>
                <a:latin typeface="GDS Transport"/>
              </a:rPr>
              <a:t>Joined-up data is a requirement for joined-up services. These actions comprise what needs doing to enable the ready sharing of information across the health and social care system while maintaining the highest standards of privacy and ethics.</a:t>
            </a:r>
          </a:p>
          <a:p>
            <a:pPr algn="l"/>
            <a:r>
              <a:rPr lang="en-GB" b="0" i="0" dirty="0">
                <a:solidFill>
                  <a:srgbClr val="0B0C0C"/>
                </a:solidFill>
                <a:effectLst/>
                <a:latin typeface="GDS Transport"/>
              </a:rPr>
              <a:t>To get more connected, the system needs to share technical standards and certain capabilities nationwide. The increasingly connected system will support lifetime joined-up health and social care records, with all the improvements in quality, safety and experience of direct care these offer.</a:t>
            </a:r>
          </a:p>
          <a:p>
            <a:pPr algn="l"/>
            <a:r>
              <a:rPr lang="en-GB" b="0" i="0" dirty="0">
                <a:solidFill>
                  <a:srgbClr val="0B0C0C"/>
                </a:solidFill>
                <a:effectLst/>
                <a:latin typeface="GDS Transport"/>
              </a:rPr>
              <a:t>Data flowing through the connected system will yield insights into population health disparities and dynamics, supporting targeted population health improvement.</a:t>
            </a:r>
          </a:p>
          <a:p>
            <a:endParaRPr lang="en-GB" dirty="0"/>
          </a:p>
          <a:p>
            <a:pPr algn="l"/>
            <a:r>
              <a:rPr lang="en-GB" b="1" i="0" dirty="0">
                <a:solidFill>
                  <a:srgbClr val="0B0C0C"/>
                </a:solidFill>
                <a:effectLst/>
                <a:latin typeface="GDS Transport"/>
              </a:rPr>
              <a:t>Transform</a:t>
            </a:r>
          </a:p>
          <a:p>
            <a:pPr algn="l"/>
            <a:r>
              <a:rPr lang="en-GB" b="0" i="0" dirty="0">
                <a:solidFill>
                  <a:srgbClr val="0B0C0C"/>
                </a:solidFill>
                <a:effectLst/>
                <a:latin typeface="GDS Transport"/>
              </a:rPr>
              <a:t>These are actions to promote the transformative changes that will support the system now and help to realise the vision in section 2, which are made possible by digitising and connecting the health and social care system. They comprise actions to support:</a:t>
            </a:r>
          </a:p>
          <a:p>
            <a:pPr algn="l">
              <a:buFont typeface="Arial" panose="020B0604020202020204" pitchFamily="34" charset="0"/>
              <a:buChar char="•"/>
            </a:pPr>
            <a:r>
              <a:rPr lang="en-GB" b="0" i="0" dirty="0">
                <a:solidFill>
                  <a:srgbClr val="0B0C0C"/>
                </a:solidFill>
                <a:effectLst/>
                <a:latin typeface="GDS Transport"/>
              </a:rPr>
              <a:t>giving people more independent control over their health and care</a:t>
            </a:r>
          </a:p>
          <a:p>
            <a:pPr algn="l">
              <a:buFont typeface="Arial" panose="020B0604020202020204" pitchFamily="34" charset="0"/>
              <a:buChar char="•"/>
            </a:pPr>
            <a:r>
              <a:rPr lang="en-GB" b="0" i="0" dirty="0">
                <a:solidFill>
                  <a:srgbClr val="0B0C0C"/>
                </a:solidFill>
                <a:effectLst/>
                <a:latin typeface="GDS Transport"/>
              </a:rPr>
              <a:t>transforming care pathways</a:t>
            </a:r>
          </a:p>
          <a:p>
            <a:pPr algn="l">
              <a:buFont typeface="Arial" panose="020B0604020202020204" pitchFamily="34" charset="0"/>
              <a:buChar char="•"/>
            </a:pPr>
            <a:r>
              <a:rPr lang="en-GB" b="0" i="0" dirty="0">
                <a:solidFill>
                  <a:srgbClr val="0B0C0C"/>
                </a:solidFill>
                <a:effectLst/>
                <a:latin typeface="GDS Transport"/>
              </a:rPr>
              <a:t>accelerating the large-scale uptake of proven tech</a:t>
            </a:r>
          </a:p>
          <a:p>
            <a:pPr algn="l">
              <a:buFont typeface="Arial" panose="020B0604020202020204" pitchFamily="34" charset="0"/>
              <a:buChar char="•"/>
            </a:pPr>
            <a:r>
              <a:rPr lang="en-GB" b="0" i="0" dirty="0">
                <a:solidFill>
                  <a:srgbClr val="0B0C0C"/>
                </a:solidFill>
                <a:effectLst/>
                <a:latin typeface="GDS Transport"/>
              </a:rPr>
              <a:t>promoting digitally-enabled research and innovation</a:t>
            </a:r>
          </a:p>
          <a:p>
            <a:pPr algn="l"/>
            <a:r>
              <a:rPr lang="en-GB" b="0" i="0" dirty="0">
                <a:solidFill>
                  <a:srgbClr val="0B0C0C"/>
                </a:solidFill>
                <a:effectLst/>
                <a:latin typeface="GDS Transport"/>
              </a:rPr>
              <a:t>Implementing digital enablers will also help to achieve ambitions set out in the </a:t>
            </a:r>
            <a:r>
              <a:rPr lang="en-GB" b="0" i="0" dirty="0">
                <a:solidFill>
                  <a:srgbClr val="1D70B8"/>
                </a:solidFill>
                <a:effectLst/>
                <a:latin typeface="GDS Transport"/>
                <a:hlinkClick r:id="rId3"/>
              </a:rPr>
              <a:t>Fuller stocktake report</a:t>
            </a:r>
            <a:r>
              <a:rPr lang="en-GB" b="0" i="0" dirty="0">
                <a:solidFill>
                  <a:srgbClr val="0B0C0C"/>
                </a:solidFill>
                <a:effectLst/>
                <a:latin typeface="GDS Transport"/>
              </a:rPr>
              <a:t> of integrated neighbourhood teams within the ICS and a digitally enabled model of access, navigation or triage and care delivery.</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11</a:t>
            </a:fld>
            <a:endParaRPr lang="en-GB"/>
          </a:p>
        </p:txBody>
      </p:sp>
    </p:spTree>
    <p:extLst>
      <p:ext uri="{BB962C8B-B14F-4D97-AF65-F5344CB8AC3E}">
        <p14:creationId xmlns:p14="http://schemas.microsoft.com/office/powerpoint/2010/main" val="25654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the class into groups, perhaps allocate one question per group. Allow the students time to discuss. Aim to focus on tackling misconceptions about what ‘digitalisation’ is. Highlight types of connections that could be made – for example, </a:t>
            </a:r>
            <a:r>
              <a:rPr lang="en-GB" dirty="0" err="1"/>
              <a:t>nhs</a:t>
            </a:r>
            <a:r>
              <a:rPr lang="en-GB" dirty="0"/>
              <a:t>, local pharmacy, service user families, local authority. </a:t>
            </a:r>
          </a:p>
        </p:txBody>
      </p:sp>
      <p:sp>
        <p:nvSpPr>
          <p:cNvPr id="4" name="Slide Number Placeholder 3"/>
          <p:cNvSpPr>
            <a:spLocks noGrp="1"/>
          </p:cNvSpPr>
          <p:nvPr>
            <p:ph type="sldNum" sz="quarter" idx="5"/>
          </p:nvPr>
        </p:nvSpPr>
        <p:spPr/>
        <p:txBody>
          <a:bodyPr/>
          <a:lstStyle/>
          <a:p>
            <a:fld id="{3D4C67B5-F292-4576-8BF8-36D135D4AF60}" type="slidenum">
              <a:rPr lang="en-GB" smtClean="0"/>
              <a:t>12</a:t>
            </a:fld>
            <a:endParaRPr lang="en-GB"/>
          </a:p>
        </p:txBody>
      </p:sp>
    </p:spTree>
    <p:extLst>
      <p:ext uri="{BB962C8B-B14F-4D97-AF65-F5344CB8AC3E}">
        <p14:creationId xmlns:p14="http://schemas.microsoft.com/office/powerpoint/2010/main" val="3099640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 time to feedback ideas to class. </a:t>
            </a:r>
          </a:p>
        </p:txBody>
      </p:sp>
      <p:sp>
        <p:nvSpPr>
          <p:cNvPr id="4" name="Slide Number Placeholder 3"/>
          <p:cNvSpPr>
            <a:spLocks noGrp="1"/>
          </p:cNvSpPr>
          <p:nvPr>
            <p:ph type="sldNum" sz="quarter" idx="5"/>
          </p:nvPr>
        </p:nvSpPr>
        <p:spPr/>
        <p:txBody>
          <a:bodyPr/>
          <a:lstStyle/>
          <a:p>
            <a:fld id="{3D4C67B5-F292-4576-8BF8-36D135D4AF60}" type="slidenum">
              <a:rPr lang="en-GB" smtClean="0"/>
              <a:t>13</a:t>
            </a:fld>
            <a:endParaRPr lang="en-GB"/>
          </a:p>
        </p:txBody>
      </p:sp>
    </p:spTree>
    <p:extLst>
      <p:ext uri="{BB962C8B-B14F-4D97-AF65-F5344CB8AC3E}">
        <p14:creationId xmlns:p14="http://schemas.microsoft.com/office/powerpoint/2010/main" val="23591603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https://transform.england.nhs.uk/digitise-connect-transform/what-good-looks-like/what-good-looks-like-publication/</a:t>
            </a:r>
          </a:p>
          <a:p>
            <a:endParaRPr lang="en-GB" dirty="0"/>
          </a:p>
          <a:p>
            <a:r>
              <a:rPr lang="en-GB" dirty="0"/>
              <a:t>https://www.gov.uk/government/publications/digital-working-in-adult-social-care-what-good-looks-like/digital-working-in-adult-social-care-what-good-looks-like-for-local-authorities-and-care-providers</a:t>
            </a:r>
          </a:p>
          <a:p>
            <a:endParaRPr lang="en-GB" dirty="0"/>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14</a:t>
            </a:fld>
            <a:endParaRPr lang="en-GB"/>
          </a:p>
        </p:txBody>
      </p:sp>
    </p:spTree>
    <p:extLst>
      <p:ext uri="{BB962C8B-B14F-4D97-AF65-F5344CB8AC3E}">
        <p14:creationId xmlns:p14="http://schemas.microsoft.com/office/powerpoint/2010/main" val="10861006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Notes from- https://www.gov.uk/government/publications/digital-working-in-adult-social-care-what-good-looks-like/digital-working-in-adult-social-care-what-good-looks-like-for-local-authorities-and-care-providers </a:t>
            </a:r>
          </a:p>
          <a:p>
            <a:endParaRPr lang="en-GB" b="1" dirty="0"/>
          </a:p>
          <a:p>
            <a:r>
              <a:rPr lang="en-GB" b="1" dirty="0"/>
              <a:t>What Good Looks Like for local authorities and care providers</a:t>
            </a:r>
          </a:p>
          <a:p>
            <a:r>
              <a:rPr lang="en-GB" dirty="0"/>
              <a:t>When technology is embedded seamlessly into care and support it can be transformative, improving people’s quality of life and ensuring information is readily available to help staff provide the right care in the right place at the right time.  </a:t>
            </a:r>
          </a:p>
          <a:p>
            <a:endParaRPr lang="en-GB" dirty="0"/>
          </a:p>
          <a:p>
            <a:r>
              <a:rPr lang="en-GB" dirty="0"/>
              <a:t>This framework sets out what good digital working looks like for care providers and local authorities with responsibility for adult social care in England. It provides a series of common goals for these organisations to work towards that will help achieve the vision set out in People at the Heart of Care. It is an aspirational framework designed to be used by local authorities and care providers of all sizes and types of service, including both Care Quality Commission (CQC) registered and non-registered providers.</a:t>
            </a:r>
          </a:p>
          <a:p>
            <a:endParaRPr lang="en-GB" dirty="0"/>
          </a:p>
          <a:p>
            <a:r>
              <a:rPr lang="en-GB" dirty="0"/>
              <a:t>The guidance is aimed at individuals who have responsibility for digital transformation in local authorities and care provider organisations. This might include digital leads, directors of adult social services, commissioners and service managers. However, we recognise there isn’t a one-size-fits-all approach and roles may differ depending on where you work.</a:t>
            </a:r>
          </a:p>
          <a:p>
            <a:endParaRPr lang="en-GB" dirty="0"/>
          </a:p>
          <a:p>
            <a:r>
              <a:rPr lang="en-GB" dirty="0"/>
              <a:t>The content in the framework has been developed in collaboration with Partners in Care and Health (a partnership between the Local Government Association (LGA) and the Association of Directors of Adult Social Services (ADASS)), provider sector stakeholders and through a series of workshops and interviews with providers, local authorities and national membership organisations. We are grateful to everyone who participated in these discussions, shared feedback and helped to shape the guidance. </a:t>
            </a:r>
          </a:p>
        </p:txBody>
      </p:sp>
      <p:sp>
        <p:nvSpPr>
          <p:cNvPr id="4" name="Slide Number Placeholder 3"/>
          <p:cNvSpPr>
            <a:spLocks noGrp="1"/>
          </p:cNvSpPr>
          <p:nvPr>
            <p:ph type="sldNum" sz="quarter" idx="5"/>
          </p:nvPr>
        </p:nvSpPr>
        <p:spPr/>
        <p:txBody>
          <a:bodyPr/>
          <a:lstStyle/>
          <a:p>
            <a:fld id="{3D4C67B5-F292-4576-8BF8-36D135D4AF60}" type="slidenum">
              <a:rPr lang="en-GB" smtClean="0"/>
              <a:t>15</a:t>
            </a:fld>
            <a:endParaRPr lang="en-GB"/>
          </a:p>
        </p:txBody>
      </p:sp>
    </p:spTree>
    <p:extLst>
      <p:ext uri="{BB962C8B-B14F-4D97-AF65-F5344CB8AC3E}">
        <p14:creationId xmlns:p14="http://schemas.microsoft.com/office/powerpoint/2010/main" val="792725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 https://transform.england.nhs.uk/digitise-connect-transform/what-good-looks-like/what-good-looks-like-publication/</a:t>
            </a:r>
          </a:p>
          <a:p>
            <a:pPr algn="l"/>
            <a:r>
              <a:rPr lang="en-GB" b="1" i="0" dirty="0">
                <a:solidFill>
                  <a:srgbClr val="212B32"/>
                </a:solidFill>
                <a:effectLst/>
                <a:latin typeface="Frutiger W01"/>
              </a:rPr>
              <a:t>Success measure 1 - Well led</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Your ICS has a clear strategy for digital transformation and collaboration. Leaders across the ICS collectively own and drive the digital transformation journey, placing citizens and frontline perspectives at the centre. All leaders promote digitally enabled transformation to efficiently deliver safe, high quality care.</a:t>
            </a:r>
          </a:p>
          <a:p>
            <a:pPr algn="l"/>
            <a:r>
              <a:rPr lang="en-GB" b="0" i="0" dirty="0">
                <a:solidFill>
                  <a:srgbClr val="212B32"/>
                </a:solidFill>
                <a:effectLst/>
                <a:latin typeface="Frutiger W01"/>
              </a:rPr>
              <a:t>Integrated Care Boards (ICBs) build digital and data expertise and accountability into their leadership and governance arrangements, and ensure delivery of the system-wide digital and data strategy.</a:t>
            </a:r>
          </a:p>
          <a:p>
            <a:pPr algn="l"/>
            <a:r>
              <a:rPr lang="en-GB" b="0" i="0" dirty="0">
                <a:solidFill>
                  <a:srgbClr val="212B32"/>
                </a:solidFill>
                <a:effectLst/>
                <a:latin typeface="Frutiger W01"/>
              </a:rPr>
              <a:t>Your ICS would:</a:t>
            </a:r>
          </a:p>
          <a:p>
            <a:pPr algn="l">
              <a:buFont typeface="Arial" panose="020B0604020202020204" pitchFamily="34" charset="0"/>
              <a:buChar char="•"/>
            </a:pPr>
            <a:r>
              <a:rPr lang="en-GB" b="0" i="0" dirty="0">
                <a:solidFill>
                  <a:srgbClr val="212B32"/>
                </a:solidFill>
                <a:effectLst/>
                <a:latin typeface="Frutiger W01"/>
              </a:rPr>
              <a:t>own an ICS-wide digital and data strategy that drives ‘levelling up’ across the ICS and is underpinned by a sustainable financial plan</a:t>
            </a:r>
          </a:p>
          <a:p>
            <a:pPr algn="l">
              <a:buFont typeface="Arial" panose="020B0604020202020204" pitchFamily="34" charset="0"/>
              <a:buChar char="•"/>
            </a:pPr>
            <a:r>
              <a:rPr lang="en-GB" b="0" i="0" dirty="0">
                <a:solidFill>
                  <a:srgbClr val="212B32"/>
                </a:solidFill>
                <a:effectLst/>
                <a:latin typeface="Frutiger W01"/>
              </a:rPr>
              <a:t>establish ICS governance to regularly review and align all organisations’ digital and data strategies, ICS-cyber security plan, programmes, procurements, services, delivery capability and risks</a:t>
            </a:r>
          </a:p>
          <a:p>
            <a:pPr algn="l">
              <a:buFont typeface="Arial" panose="020B0604020202020204" pitchFamily="34" charset="0"/>
              <a:buChar char="•"/>
            </a:pPr>
            <a:r>
              <a:rPr lang="en-GB" b="0" i="0" dirty="0">
                <a:solidFill>
                  <a:srgbClr val="212B32"/>
                </a:solidFill>
                <a:effectLst/>
                <a:latin typeface="Frutiger W01"/>
              </a:rPr>
              <a:t>ensure that your ICS digital and data strategy has had wide input from clinical representatives from across the ICS</a:t>
            </a:r>
          </a:p>
          <a:p>
            <a:pPr algn="l">
              <a:buFont typeface="Arial" panose="020B0604020202020204" pitchFamily="34" charset="0"/>
              <a:buChar char="•"/>
            </a:pPr>
            <a:r>
              <a:rPr lang="en-GB" b="0" i="0" dirty="0">
                <a:solidFill>
                  <a:srgbClr val="212B32"/>
                </a:solidFill>
                <a:effectLst/>
                <a:latin typeface="Frutiger W01"/>
              </a:rPr>
              <a:t>identify ICS-wide digital and data solutions for improving health and care outcomes by regularly engaging with partners, citizen and front line groups</a:t>
            </a:r>
          </a:p>
          <a:p>
            <a:pPr algn="l">
              <a:buFont typeface="Arial" panose="020B0604020202020204" pitchFamily="34" charset="0"/>
              <a:buChar char="•"/>
            </a:pPr>
            <a:r>
              <a:rPr lang="en-GB" b="0" i="0" dirty="0">
                <a:solidFill>
                  <a:srgbClr val="212B32"/>
                </a:solidFill>
                <a:effectLst/>
                <a:latin typeface="Frutiger W01"/>
              </a:rPr>
              <a:t>invest in regular board development sessions to develop digital competence</a:t>
            </a:r>
          </a:p>
          <a:p>
            <a:pPr algn="l">
              <a:buFont typeface="Arial" panose="020B0604020202020204" pitchFamily="34" charset="0"/>
              <a:buChar char="•"/>
            </a:pPr>
            <a:r>
              <a:rPr lang="en-GB" b="0" i="0" dirty="0">
                <a:solidFill>
                  <a:srgbClr val="212B32"/>
                </a:solidFill>
                <a:effectLst/>
                <a:latin typeface="Frutiger W01"/>
              </a:rPr>
              <a:t>support investment in ICS-wide multidisciplinary CCIO and CNIO functions</a:t>
            </a:r>
          </a:p>
          <a:p>
            <a:endParaRPr lang="en-GB" b="1" dirty="0"/>
          </a:p>
          <a:p>
            <a:r>
              <a:rPr lang="en-GB" b="1" dirty="0"/>
              <a:t>Notes from </a:t>
            </a:r>
            <a:r>
              <a:rPr lang="en-GB" dirty="0"/>
              <a:t>- https://www.gov.uk/government/publications/digital-working-in-adult-social-care-what-good-looks-like/digital-working-in-adult-social-care-what-good-looks-like-for-local-authorities-and-care-providers </a:t>
            </a:r>
          </a:p>
          <a:p>
            <a:endParaRPr lang="en-GB" dirty="0"/>
          </a:p>
          <a:p>
            <a:pPr algn="l"/>
            <a:r>
              <a:rPr lang="en-GB" b="0" i="0" dirty="0">
                <a:solidFill>
                  <a:srgbClr val="0B0C0C"/>
                </a:solidFill>
                <a:effectLst/>
                <a:latin typeface="GDS Transport"/>
              </a:rPr>
              <a:t>Having a clear vision and credible strategy for how to use digital technology ensures the transformative power of technology is felt throughout an organisation. This results in benefits for people who draw on social care, as you enhance the quality of care through the improved use of technologies and information or by being able to better support the workforce.  </a:t>
            </a:r>
          </a:p>
          <a:p>
            <a:pPr algn="l"/>
            <a:r>
              <a:rPr lang="en-GB" b="0" i="0" dirty="0">
                <a:solidFill>
                  <a:srgbClr val="0B0C0C"/>
                </a:solidFill>
                <a:effectLst/>
                <a:latin typeface="GDS Transport"/>
              </a:rPr>
              <a:t>It is essential that the leadership, management and governance of adult social care organisations support digital innovation, understand risks and effectively manage change. By engaging with good practice, learning from and proactively sharing with others across the sector, leaders can improve understanding of digital technology and make best use of evidence to invest in technologies. This will ensure services meet people’s needs - improving quality and safety of care, freeing up time or capacity and/or supporting people to live independently for longer. Participating in professional networks at local, regional or national level can help to facilitate this.</a:t>
            </a:r>
          </a:p>
          <a:p>
            <a:pPr algn="l"/>
            <a:r>
              <a:rPr lang="en-GB" b="0" i="0" dirty="0">
                <a:solidFill>
                  <a:srgbClr val="0B0C0C"/>
                </a:solidFill>
                <a:effectLst/>
                <a:latin typeface="GDS Transport"/>
              </a:rPr>
              <a:t>Achieving safe and effective digital transformation requires organisations to safely use data to inform and improve decision-making and planning, and to understand the ethical and legal issues that can arise through using digital technology, including issues of consent. Secure data sharing for direct care purposes is encouraged and organisations should seek appropriate advice on information governance when sharing data for secondary purposes. The rights, interests and preferences of people drawing on social care should always be at the heart of decision-making on when to use digital technologies. </a:t>
            </a:r>
          </a:p>
          <a:p>
            <a:pPr algn="l"/>
            <a:r>
              <a:rPr lang="en-GB" b="1" i="0" dirty="0">
                <a:solidFill>
                  <a:srgbClr val="0B0C0C"/>
                </a:solidFill>
                <a:effectLst/>
                <a:latin typeface="GDS Transport"/>
              </a:rPr>
              <a:t>Local authorities should:</a:t>
            </a:r>
          </a:p>
          <a:p>
            <a:pPr algn="l">
              <a:buFont typeface="Arial" panose="020B0604020202020204" pitchFamily="34" charset="0"/>
              <a:buChar char="•"/>
            </a:pPr>
            <a:r>
              <a:rPr lang="en-GB" b="0" i="0" dirty="0">
                <a:solidFill>
                  <a:srgbClr val="0B0C0C"/>
                </a:solidFill>
                <a:effectLst/>
                <a:latin typeface="GDS Transport"/>
              </a:rPr>
              <a:t>have strong representation on the integrated care board, to positively influence the digital strategy of your local system and to accurately represent the needs of local care providers and the people they support</a:t>
            </a:r>
          </a:p>
          <a:p>
            <a:pPr algn="l">
              <a:buFont typeface="Arial" panose="020B0604020202020204" pitchFamily="34" charset="0"/>
              <a:buChar char="•"/>
            </a:pPr>
            <a:r>
              <a:rPr lang="en-GB" b="0" i="0" dirty="0">
                <a:solidFill>
                  <a:srgbClr val="0B0C0C"/>
                </a:solidFill>
                <a:effectLst/>
                <a:latin typeface="GDS Transport"/>
              </a:rPr>
              <a:t>ensure your internal decision-making and investment boards understand the potential for technology to make productivity and efficiency savings, based on comparable work in other local authorities</a:t>
            </a:r>
          </a:p>
          <a:p>
            <a:pPr algn="l">
              <a:buFont typeface="Arial" panose="020B0604020202020204" pitchFamily="34" charset="0"/>
              <a:buChar char="•"/>
            </a:pPr>
            <a:r>
              <a:rPr lang="en-GB" b="0" i="0" dirty="0">
                <a:solidFill>
                  <a:srgbClr val="0B0C0C"/>
                </a:solidFill>
                <a:effectLst/>
                <a:latin typeface="GDS Transport"/>
              </a:rPr>
              <a:t>explore the use of technology to </a:t>
            </a:r>
            <a:r>
              <a:rPr lang="en-GB" b="0" i="0" dirty="0">
                <a:solidFill>
                  <a:srgbClr val="1D70B8"/>
                </a:solidFill>
                <a:effectLst/>
                <a:latin typeface="GDS Transport"/>
                <a:hlinkClick r:id="rId3"/>
              </a:rPr>
              <a:t>support care market improvement</a:t>
            </a:r>
            <a:r>
              <a:rPr lang="en-GB" b="0" i="0" dirty="0">
                <a:solidFill>
                  <a:srgbClr val="0B0C0C"/>
                </a:solidFill>
                <a:effectLst/>
                <a:latin typeface="GDS Transport"/>
              </a:rPr>
              <a:t>, capacity and sustainability, including the use of commercial mechanisms to incentivise or encourage providers to digitise</a:t>
            </a:r>
          </a:p>
          <a:p>
            <a:pPr algn="l">
              <a:buFont typeface="Arial" panose="020B0604020202020204" pitchFamily="34" charset="0"/>
              <a:buChar char="•"/>
            </a:pPr>
            <a:r>
              <a:rPr lang="en-GB" b="0" i="0" dirty="0">
                <a:solidFill>
                  <a:srgbClr val="0B0C0C"/>
                </a:solidFill>
                <a:effectLst/>
                <a:latin typeface="GDS Transport"/>
              </a:rPr>
              <a:t>ensure staff at all levels have the knowledge, digital skills and capability to plan and deliver a digitally enabled social care service and that local authority leaders support the prioritisation of those skills as part of the leadership role</a:t>
            </a:r>
          </a:p>
          <a:p>
            <a:pPr algn="l">
              <a:buFont typeface="Arial" panose="020B0604020202020204" pitchFamily="34" charset="0"/>
              <a:buChar char="•"/>
            </a:pPr>
            <a:r>
              <a:rPr lang="en-GB" b="0" i="0" dirty="0">
                <a:solidFill>
                  <a:srgbClr val="0B0C0C"/>
                </a:solidFill>
                <a:effectLst/>
                <a:latin typeface="GDS Transport"/>
              </a:rPr>
              <a:t>co-produce digital plans to ensure they meet the needs of people using services, staff, care providers and all relevant parties in your organisation</a:t>
            </a:r>
          </a:p>
          <a:p>
            <a:pPr algn="l">
              <a:buFont typeface="Arial" panose="020B0604020202020204" pitchFamily="34" charset="0"/>
              <a:buChar char="•"/>
            </a:pPr>
            <a:r>
              <a:rPr lang="en-GB" b="0" i="0" dirty="0">
                <a:solidFill>
                  <a:srgbClr val="0B0C0C"/>
                </a:solidFill>
                <a:effectLst/>
                <a:latin typeface="GDS Transport"/>
              </a:rPr>
              <a:t>understand individual autonomy and privacy rights associated with the use of digital technology and respect that digital will not be appropriate for everyone</a:t>
            </a:r>
          </a:p>
          <a:p>
            <a:pPr algn="l">
              <a:buFont typeface="Arial" panose="020B0604020202020204" pitchFamily="34" charset="0"/>
              <a:buChar char="•"/>
            </a:pPr>
            <a:r>
              <a:rPr lang="en-GB" b="0" i="0" dirty="0">
                <a:solidFill>
                  <a:srgbClr val="0B0C0C"/>
                </a:solidFill>
                <a:effectLst/>
                <a:latin typeface="GDS Transport"/>
              </a:rPr>
              <a:t>ensure data sharing and use is done </a:t>
            </a:r>
            <a:r>
              <a:rPr lang="en-GB" b="0" i="0" dirty="0">
                <a:solidFill>
                  <a:srgbClr val="1D70B8"/>
                </a:solidFill>
                <a:effectLst/>
                <a:latin typeface="GDS Transport"/>
                <a:hlinkClick r:id="rId4"/>
              </a:rPr>
              <a:t>in line with data protection laws</a:t>
            </a:r>
            <a:r>
              <a:rPr lang="en-GB" b="0" i="0" dirty="0">
                <a:solidFill>
                  <a:srgbClr val="0B0C0C"/>
                </a:solidFill>
                <a:effectLst/>
                <a:latin typeface="GDS Transport"/>
              </a:rPr>
              <a:t>, and the </a:t>
            </a:r>
            <a:r>
              <a:rPr lang="en-GB" b="0" i="0" dirty="0">
                <a:solidFill>
                  <a:srgbClr val="1D70B8"/>
                </a:solidFill>
                <a:effectLst/>
                <a:latin typeface="GDS Transport"/>
                <a:hlinkClick r:id="rId5"/>
              </a:rPr>
              <a:t>common law duty of confidentiality</a:t>
            </a:r>
            <a:r>
              <a:rPr lang="en-GB" b="0" i="0" dirty="0">
                <a:solidFill>
                  <a:srgbClr val="0B0C0C"/>
                </a:solidFill>
                <a:effectLst/>
                <a:latin typeface="GDS Transport"/>
              </a:rPr>
              <a:t>, knowing when you can and cannot use care data for purposes such as research and service planning</a:t>
            </a:r>
          </a:p>
          <a:p>
            <a:pPr algn="l">
              <a:buFont typeface="Arial" panose="020B0604020202020204" pitchFamily="34" charset="0"/>
              <a:buChar char="•"/>
            </a:pPr>
            <a:r>
              <a:rPr lang="en-GB" b="0" i="0" dirty="0">
                <a:solidFill>
                  <a:srgbClr val="0B0C0C"/>
                </a:solidFill>
                <a:effectLst/>
                <a:latin typeface="GDS Transport"/>
              </a:rPr>
              <a:t>be aware of and comply with the </a:t>
            </a:r>
            <a:r>
              <a:rPr lang="en-GB" b="0" i="0" dirty="0">
                <a:solidFill>
                  <a:srgbClr val="1D70B8"/>
                </a:solidFill>
                <a:effectLst/>
                <a:latin typeface="GDS Transport"/>
                <a:hlinkClick r:id="rId6"/>
              </a:rPr>
              <a:t>national data opt-out</a:t>
            </a:r>
            <a:r>
              <a:rPr lang="en-GB" b="0" i="0" dirty="0">
                <a:solidFill>
                  <a:srgbClr val="0B0C0C"/>
                </a:solidFill>
                <a:effectLst/>
                <a:latin typeface="GDS Transport"/>
              </a:rPr>
              <a:t> and help the people you support to </a:t>
            </a:r>
            <a:r>
              <a:rPr lang="en-GB" b="0" i="0" dirty="0">
                <a:solidFill>
                  <a:srgbClr val="1D70B8"/>
                </a:solidFill>
                <a:effectLst/>
                <a:latin typeface="GDS Transport"/>
                <a:hlinkClick r:id="rId7"/>
              </a:rPr>
              <a:t>understand their rights</a:t>
            </a:r>
            <a:r>
              <a:rPr lang="en-GB" b="0" i="0" dirty="0">
                <a:solidFill>
                  <a:srgbClr val="0B0C0C"/>
                </a:solidFill>
                <a:effectLst/>
                <a:latin typeface="GDS Transport"/>
              </a:rPr>
              <a:t> in this area</a:t>
            </a:r>
          </a:p>
          <a:p>
            <a:pPr algn="l">
              <a:buFont typeface="Arial" panose="020B0604020202020204" pitchFamily="34" charset="0"/>
              <a:buChar char="•"/>
            </a:pPr>
            <a:r>
              <a:rPr lang="en-GB" b="0" i="0" dirty="0">
                <a:solidFill>
                  <a:srgbClr val="0B0C0C"/>
                </a:solidFill>
                <a:effectLst/>
                <a:latin typeface="GDS Transport"/>
              </a:rPr>
              <a:t>ensure plans sufficiently cover digital inclusion and consider factors such as your size, geography, demography and capability to provide positive outcomes for people and staff and to reduce health and care inequalities</a:t>
            </a:r>
          </a:p>
          <a:p>
            <a:pPr algn="l">
              <a:buFont typeface="Arial" panose="020B0604020202020204" pitchFamily="34" charset="0"/>
              <a:buChar char="•"/>
            </a:pPr>
            <a:r>
              <a:rPr lang="en-GB" b="0" i="0" dirty="0">
                <a:solidFill>
                  <a:srgbClr val="0B0C0C"/>
                </a:solidFill>
                <a:effectLst/>
                <a:latin typeface="GDS Transport"/>
              </a:rPr>
              <a:t>support your board level digital or technology leader to have sufficient knowledge of health and social care to represent the needs of the sector</a:t>
            </a:r>
          </a:p>
          <a:p>
            <a:pPr algn="l">
              <a:buFont typeface="Arial" panose="020B0604020202020204" pitchFamily="34" charset="0"/>
              <a:buChar char="•"/>
            </a:pPr>
            <a:r>
              <a:rPr lang="en-GB" b="0" i="0" dirty="0">
                <a:solidFill>
                  <a:srgbClr val="0B0C0C"/>
                </a:solidFill>
                <a:effectLst/>
                <a:latin typeface="GDS Transport"/>
              </a:rPr>
              <a:t>seek ongoing input from relevant frontline professionals, such as social workers, commissioners and occupational therapists, into the development, implementation and safe use of technology and data</a:t>
            </a:r>
          </a:p>
          <a:p>
            <a:pPr algn="l">
              <a:buFont typeface="Arial" panose="020B0604020202020204" pitchFamily="34" charset="0"/>
              <a:buChar char="•"/>
            </a:pPr>
            <a:r>
              <a:rPr lang="en-GB" b="0" i="0" dirty="0">
                <a:solidFill>
                  <a:srgbClr val="0B0C0C"/>
                </a:solidFill>
                <a:effectLst/>
                <a:latin typeface="GDS Transport"/>
              </a:rPr>
              <a:t>consider whether a specific role of Social Care Informatician, similar to the </a:t>
            </a:r>
            <a:r>
              <a:rPr lang="en-GB" b="0" i="0" dirty="0">
                <a:solidFill>
                  <a:srgbClr val="1D70B8"/>
                </a:solidFill>
                <a:effectLst/>
                <a:latin typeface="GDS Transport"/>
                <a:hlinkClick r:id="rId8"/>
              </a:rPr>
              <a:t>Chief Clinical Information Officer</a:t>
            </a:r>
            <a:r>
              <a:rPr lang="en-GB" b="0" i="0" dirty="0">
                <a:solidFill>
                  <a:srgbClr val="0B0C0C"/>
                </a:solidFill>
                <a:effectLst/>
                <a:latin typeface="GDS Transport"/>
              </a:rPr>
              <a:t> in the NHS could help to drive forward change</a:t>
            </a:r>
          </a:p>
          <a:p>
            <a:pPr algn="l"/>
            <a:r>
              <a:rPr lang="en-GB" b="1" i="0" dirty="0">
                <a:solidFill>
                  <a:srgbClr val="0B0C0C"/>
                </a:solidFill>
                <a:effectLst/>
                <a:latin typeface="GDS Transport"/>
              </a:rPr>
              <a:t>Care providers should:</a:t>
            </a:r>
          </a:p>
          <a:p>
            <a:pPr algn="l">
              <a:buFont typeface="Arial" panose="020B0604020202020204" pitchFamily="34" charset="0"/>
              <a:buChar char="•"/>
            </a:pPr>
            <a:r>
              <a:rPr lang="en-GB" b="0" i="0" dirty="0">
                <a:solidFill>
                  <a:srgbClr val="0B0C0C"/>
                </a:solidFill>
                <a:effectLst/>
                <a:latin typeface="GDS Transport"/>
              </a:rPr>
              <a:t>ensure your staff in leadership positions have the knowledge and skills to deliver digital transformation across the organisation and build digital confidence within your teams. Support can be found through the </a:t>
            </a:r>
            <a:r>
              <a:rPr lang="en-GB" b="0" i="0" dirty="0">
                <a:solidFill>
                  <a:srgbClr val="1D70B8"/>
                </a:solidFill>
                <a:effectLst/>
                <a:latin typeface="GDS Transport"/>
                <a:hlinkClick r:id="rId9"/>
              </a:rPr>
              <a:t>Digital Skills Training Database</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have clear investment plans to successfully embed the use of digital technology across your organisation to support person-centred care</a:t>
            </a:r>
          </a:p>
          <a:p>
            <a:pPr algn="l">
              <a:buFont typeface="Arial" panose="020B0604020202020204" pitchFamily="34" charset="0"/>
              <a:buChar char="•"/>
            </a:pPr>
            <a:r>
              <a:rPr lang="en-GB" b="0" i="0" dirty="0">
                <a:solidFill>
                  <a:srgbClr val="0B0C0C"/>
                </a:solidFill>
                <a:effectLst/>
                <a:latin typeface="GDS Transport"/>
              </a:rPr>
              <a:t>ensure leaders have a continued understanding of initial and ongoing infrastructure requirements in your care settings, and associated investment, including access to reliable connectivity and appropriate devices</a:t>
            </a:r>
          </a:p>
          <a:p>
            <a:pPr algn="l">
              <a:buFont typeface="Arial" panose="020B0604020202020204" pitchFamily="34" charset="0"/>
              <a:buChar char="•"/>
            </a:pPr>
            <a:r>
              <a:rPr lang="en-GB" b="0" i="0" dirty="0">
                <a:solidFill>
                  <a:srgbClr val="0B0C0C"/>
                </a:solidFill>
                <a:effectLst/>
                <a:latin typeface="GDS Transport"/>
              </a:rPr>
              <a:t>draw on accurate and timely data to understand the care needs and outcomes of the people you support, ensuring data sharing and use is done </a:t>
            </a:r>
            <a:r>
              <a:rPr lang="en-GB" b="0" i="0" dirty="0">
                <a:solidFill>
                  <a:srgbClr val="1D70B8"/>
                </a:solidFill>
                <a:effectLst/>
                <a:latin typeface="GDS Transport"/>
                <a:hlinkClick r:id="rId4"/>
              </a:rPr>
              <a:t>in line with data protection laws</a:t>
            </a:r>
            <a:r>
              <a:rPr lang="en-GB" b="0" i="0" dirty="0">
                <a:solidFill>
                  <a:srgbClr val="0B0C0C"/>
                </a:solidFill>
                <a:effectLst/>
                <a:latin typeface="GDS Transport"/>
              </a:rPr>
              <a:t>, and the </a:t>
            </a:r>
            <a:r>
              <a:rPr lang="en-GB" b="0" i="0" dirty="0">
                <a:solidFill>
                  <a:srgbClr val="1D70B8"/>
                </a:solidFill>
                <a:effectLst/>
                <a:latin typeface="GDS Transport"/>
                <a:hlinkClick r:id="rId5"/>
              </a:rPr>
              <a:t>common law duty of confidentiality</a:t>
            </a:r>
            <a:r>
              <a:rPr lang="en-GB" b="0" i="0" dirty="0">
                <a:solidFill>
                  <a:srgbClr val="0B0C0C"/>
                </a:solidFill>
                <a:effectLst/>
                <a:latin typeface="GDS Transport"/>
              </a:rPr>
              <a:t> when delivering direct care</a:t>
            </a:r>
          </a:p>
          <a:p>
            <a:pPr algn="l">
              <a:buFont typeface="Arial" panose="020B0604020202020204" pitchFamily="34" charset="0"/>
              <a:buChar char="•"/>
            </a:pPr>
            <a:r>
              <a:rPr lang="en-GB" b="0" i="0" dirty="0">
                <a:solidFill>
                  <a:srgbClr val="0B0C0C"/>
                </a:solidFill>
                <a:effectLst/>
                <a:latin typeface="GDS Transport"/>
              </a:rPr>
              <a:t>engage with and inform people on how and why their confidential information is used and the choices they have around this, sharing information on and complying with the </a:t>
            </a:r>
            <a:r>
              <a:rPr lang="en-GB" b="0" i="0" dirty="0">
                <a:solidFill>
                  <a:srgbClr val="1D70B8"/>
                </a:solidFill>
                <a:effectLst/>
                <a:latin typeface="GDS Transport"/>
                <a:hlinkClick r:id="rId6"/>
              </a:rPr>
              <a:t>national data opt-out</a:t>
            </a:r>
            <a:r>
              <a:rPr lang="en-GB" b="0" i="0" dirty="0">
                <a:solidFill>
                  <a:srgbClr val="0B0C0C"/>
                </a:solidFill>
                <a:effectLst/>
                <a:latin typeface="GDS Transport"/>
              </a:rPr>
              <a:t>, where appropriate</a:t>
            </a:r>
          </a:p>
          <a:p>
            <a:pPr algn="l">
              <a:buFont typeface="Arial" panose="020B0604020202020204" pitchFamily="34" charset="0"/>
              <a:buChar char="•"/>
            </a:pPr>
            <a:r>
              <a:rPr lang="en-GB" b="0" i="0" dirty="0">
                <a:solidFill>
                  <a:srgbClr val="0B0C0C"/>
                </a:solidFill>
                <a:effectLst/>
                <a:latin typeface="GDS Transport"/>
              </a:rPr>
              <a:t>engage with your ICS and take advantage of </a:t>
            </a:r>
            <a:r>
              <a:rPr lang="en-GB" b="0" i="0" dirty="0">
                <a:solidFill>
                  <a:srgbClr val="1D70B8"/>
                </a:solidFill>
                <a:effectLst/>
                <a:latin typeface="GDS Transport"/>
                <a:hlinkClick r:id="rId10"/>
              </a:rPr>
              <a:t>funding opportunities to test and scale technologies</a:t>
            </a:r>
            <a:r>
              <a:rPr lang="en-GB" b="0" i="0" dirty="0">
                <a:solidFill>
                  <a:srgbClr val="0B0C0C"/>
                </a:solidFill>
                <a:effectLst/>
                <a:latin typeface="GDS Transport"/>
              </a:rPr>
              <a:t>, sharing your experience with others in the sector and evaluating the benefits and impacts</a:t>
            </a:r>
          </a:p>
          <a:p>
            <a:pPr algn="l">
              <a:buFont typeface="Arial" panose="020B0604020202020204" pitchFamily="34" charset="0"/>
              <a:buChar char="•"/>
            </a:pPr>
            <a:r>
              <a:rPr lang="en-GB" b="0" i="0" dirty="0">
                <a:solidFill>
                  <a:srgbClr val="0B0C0C"/>
                </a:solidFill>
                <a:effectLst/>
                <a:latin typeface="GDS Transport"/>
              </a:rPr>
              <a:t>actively learn from other care providers when purchasing, implementing and using digital social care records (DSCRs) or other technologies, using resources such as the </a:t>
            </a:r>
            <a:r>
              <a:rPr lang="en-GB" b="0" i="0" dirty="0">
                <a:solidFill>
                  <a:srgbClr val="1D70B8"/>
                </a:solidFill>
                <a:effectLst/>
                <a:latin typeface="GDS Transport"/>
                <a:hlinkClick r:id="rId11"/>
              </a:rPr>
              <a:t>Adopting digital care records masterclass series</a:t>
            </a:r>
            <a:endParaRPr lang="en-GB" b="0" i="0" dirty="0">
              <a:solidFill>
                <a:srgbClr val="0B0C0C"/>
              </a:solidFill>
              <a:effectLst/>
              <a:latin typeface="GDS Transport"/>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16</a:t>
            </a:fld>
            <a:endParaRPr lang="en-GB"/>
          </a:p>
        </p:txBody>
      </p:sp>
    </p:spTree>
    <p:extLst>
      <p:ext uri="{BB962C8B-B14F-4D97-AF65-F5344CB8AC3E}">
        <p14:creationId xmlns:p14="http://schemas.microsoft.com/office/powerpoint/2010/main" val="39387787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 https://transform.england.nhs.uk/digitise-connect-transform/what-good-looks-like/what-good-looks-like-publication/</a:t>
            </a:r>
          </a:p>
          <a:p>
            <a:endParaRPr lang="en-GB" dirty="0"/>
          </a:p>
          <a:p>
            <a:pPr algn="l"/>
            <a:r>
              <a:rPr lang="en-GB" b="1" i="0" dirty="0">
                <a:solidFill>
                  <a:srgbClr val="212B32"/>
                </a:solidFill>
                <a:effectLst/>
                <a:latin typeface="Frutiger W01"/>
              </a:rPr>
              <a:t>Success measure 2 - Ensure smart foundations</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Digital, data and infrastructure operating environments are reliable, modern, secure, sustainable and resilient. Across your ICS, all organisations have well-resourced teams who are competent to deliver modern digital and data services.</a:t>
            </a:r>
          </a:p>
          <a:p>
            <a:pPr algn="l"/>
            <a:r>
              <a:rPr lang="en-GB" b="0" i="0" dirty="0">
                <a:solidFill>
                  <a:srgbClr val="212B32"/>
                </a:solidFill>
                <a:effectLst/>
                <a:latin typeface="Frutiger W01"/>
              </a:rPr>
              <a:t>Your ICS would:</a:t>
            </a:r>
          </a:p>
          <a:p>
            <a:pPr algn="l">
              <a:buFont typeface="Arial" panose="020B0604020202020204" pitchFamily="34" charset="0"/>
              <a:buChar char="•"/>
            </a:pPr>
            <a:r>
              <a:rPr lang="en-GB" b="0" i="0" dirty="0">
                <a:solidFill>
                  <a:srgbClr val="212B32"/>
                </a:solidFill>
                <a:effectLst/>
                <a:latin typeface="Frutiger W01"/>
              </a:rPr>
              <a:t>have a system-wide strategy for building multidisciplinary teams with clinical, operational, informatics, design and technical expertise to deliver the ICS digital and data ambitions</a:t>
            </a:r>
          </a:p>
          <a:p>
            <a:pPr algn="l">
              <a:buFont typeface="Arial" panose="020B0604020202020204" pitchFamily="34" charset="0"/>
              <a:buChar char="•"/>
            </a:pPr>
            <a:r>
              <a:rPr lang="en-GB" b="0" i="0" dirty="0">
                <a:solidFill>
                  <a:srgbClr val="212B32"/>
                </a:solidFill>
                <a:effectLst/>
                <a:latin typeface="Frutiger W01"/>
              </a:rPr>
              <a:t>ensure progress towards </a:t>
            </a:r>
            <a:r>
              <a:rPr lang="en-GB" b="0" i="0" dirty="0">
                <a:solidFill>
                  <a:srgbClr val="005EB8"/>
                </a:solidFill>
                <a:effectLst/>
                <a:latin typeface="Frutiger W01"/>
                <a:hlinkClick r:id="rId3"/>
              </a:rPr>
              <a:t>net zero carbon</a:t>
            </a:r>
            <a:r>
              <a:rPr lang="en-GB" b="0" i="0" dirty="0">
                <a:solidFill>
                  <a:srgbClr val="212B32"/>
                </a:solidFill>
                <a:effectLst/>
                <a:latin typeface="Frutiger W01"/>
              </a:rPr>
              <a:t>, sustainability and resilience ambitions by meeting the </a:t>
            </a:r>
            <a:r>
              <a:rPr lang="en-GB" b="0" i="0" dirty="0">
                <a:solidFill>
                  <a:srgbClr val="005EB8"/>
                </a:solidFill>
                <a:effectLst/>
                <a:latin typeface="Frutiger W01"/>
                <a:hlinkClick r:id="rId4"/>
              </a:rPr>
              <a:t>Sustainable ICT and Digital Services Strategy (2020 to 2025)</a:t>
            </a:r>
            <a:r>
              <a:rPr lang="en-GB" b="0" i="0" dirty="0">
                <a:solidFill>
                  <a:srgbClr val="212B32"/>
                </a:solidFill>
                <a:effectLst/>
                <a:latin typeface="Frutiger W01"/>
              </a:rPr>
              <a:t> objectives</a:t>
            </a:r>
          </a:p>
          <a:p>
            <a:pPr algn="l">
              <a:buFont typeface="Arial" panose="020B0604020202020204" pitchFamily="34" charset="0"/>
              <a:buChar char="•"/>
            </a:pPr>
            <a:r>
              <a:rPr lang="en-GB" b="0" i="0" dirty="0">
                <a:solidFill>
                  <a:srgbClr val="212B32"/>
                </a:solidFill>
                <a:effectLst/>
                <a:latin typeface="Frutiger W01"/>
              </a:rPr>
              <a:t>make sure that all projects, programmes and services meet the </a:t>
            </a:r>
            <a:r>
              <a:rPr lang="en-GB" b="0" i="0" dirty="0">
                <a:solidFill>
                  <a:srgbClr val="005EB8"/>
                </a:solidFill>
                <a:effectLst/>
                <a:latin typeface="Frutiger W01"/>
                <a:hlinkClick r:id="rId5"/>
              </a:rPr>
              <a:t>Technology Code of Practice</a:t>
            </a:r>
            <a:r>
              <a:rPr lang="en-GB" b="0" i="0" dirty="0">
                <a:solidFill>
                  <a:srgbClr val="212B32"/>
                </a:solidFill>
                <a:effectLst/>
                <a:latin typeface="Frutiger W01"/>
              </a:rPr>
              <a:t> and are cyber secure by design</a:t>
            </a:r>
          </a:p>
          <a:p>
            <a:pPr algn="l">
              <a:buFont typeface="Arial" panose="020B0604020202020204" pitchFamily="34" charset="0"/>
              <a:buChar char="•"/>
            </a:pPr>
            <a:r>
              <a:rPr lang="en-GB" b="0" i="0" dirty="0">
                <a:solidFill>
                  <a:srgbClr val="212B32"/>
                </a:solidFill>
                <a:effectLst/>
                <a:latin typeface="Frutiger W01"/>
              </a:rPr>
              <a:t>oversee across organisation investment in modern infrastructure to retire unsupported systems</a:t>
            </a:r>
          </a:p>
          <a:p>
            <a:pPr algn="l">
              <a:buFont typeface="Arial" panose="020B0604020202020204" pitchFamily="34" charset="0"/>
              <a:buChar char="•"/>
            </a:pPr>
            <a:r>
              <a:rPr lang="en-GB" b="0" i="0" dirty="0">
                <a:solidFill>
                  <a:srgbClr val="212B32"/>
                </a:solidFill>
                <a:effectLst/>
                <a:latin typeface="Frutiger W01"/>
              </a:rPr>
              <a:t>drive organisations towards ‘simplification of the infrastructure’ by sharing and considering consolidation of spending, strategies and contracts</a:t>
            </a:r>
          </a:p>
          <a:p>
            <a:pPr algn="l">
              <a:buFont typeface="Arial" panose="020B0604020202020204" pitchFamily="34" charset="0"/>
              <a:buChar char="•"/>
            </a:pPr>
            <a:r>
              <a:rPr lang="en-GB" b="0" i="0" dirty="0">
                <a:solidFill>
                  <a:srgbClr val="212B32"/>
                </a:solidFill>
                <a:effectLst/>
                <a:latin typeface="Frutiger W01"/>
              </a:rPr>
              <a:t>ensure levelling up of the use and scope of electronic care record systems, including using greater clinical functionality and links to diagnostic systems and EPMA</a:t>
            </a:r>
          </a:p>
          <a:p>
            <a:pPr algn="l">
              <a:buFont typeface="Arial" panose="020B0604020202020204" pitchFamily="34" charset="0"/>
              <a:buChar char="•"/>
            </a:pPr>
            <a:r>
              <a:rPr lang="en-GB" b="0" i="0" dirty="0">
                <a:solidFill>
                  <a:srgbClr val="212B32"/>
                </a:solidFill>
                <a:effectLst/>
                <a:latin typeface="Frutiger W01"/>
              </a:rPr>
              <a:t>lead the delivery and development of an ICS-wide shared care record (</a:t>
            </a:r>
            <a:r>
              <a:rPr lang="en-GB" b="0" i="0" dirty="0" err="1">
                <a:solidFill>
                  <a:srgbClr val="212B32"/>
                </a:solidFill>
                <a:effectLst/>
                <a:latin typeface="Frutiger W01"/>
              </a:rPr>
              <a:t>ShCR</a:t>
            </a:r>
            <a:r>
              <a:rPr lang="en-GB" b="0" i="0" dirty="0">
                <a:solidFill>
                  <a:srgbClr val="212B32"/>
                </a:solidFill>
                <a:effectLst/>
                <a:latin typeface="Frutiger W01"/>
              </a:rPr>
              <a:t>) which adheres to the Professional Records Standard Body’s (</a:t>
            </a:r>
            <a:r>
              <a:rPr lang="en-GB" b="0" i="0" dirty="0">
                <a:solidFill>
                  <a:srgbClr val="005EB8"/>
                </a:solidFill>
                <a:effectLst/>
                <a:latin typeface="Frutiger W01"/>
                <a:hlinkClick r:id="rId6"/>
              </a:rPr>
              <a:t>PRSB</a:t>
            </a:r>
            <a:r>
              <a:rPr lang="en-GB" b="0" i="0" dirty="0">
                <a:solidFill>
                  <a:srgbClr val="212B32"/>
                </a:solidFill>
                <a:effectLst/>
                <a:latin typeface="Frutiger W01"/>
              </a:rPr>
              <a:t>) Core Information Standard</a:t>
            </a:r>
          </a:p>
          <a:p>
            <a:pPr algn="l">
              <a:buFont typeface="Arial" panose="020B0604020202020204" pitchFamily="34" charset="0"/>
              <a:buChar char="•"/>
            </a:pPr>
            <a:endParaRPr lang="en-GB" b="0" i="0" dirty="0">
              <a:solidFill>
                <a:srgbClr val="212B32"/>
              </a:solidFill>
              <a:effectLst/>
              <a:latin typeface="Frutiger W01"/>
            </a:endParaRPr>
          </a:p>
          <a:p>
            <a:pPr algn="l"/>
            <a:r>
              <a:rPr lang="en-GB" b="0" i="0" dirty="0">
                <a:solidFill>
                  <a:srgbClr val="0B0C0C"/>
                </a:solidFill>
                <a:effectLst/>
                <a:latin typeface="GDS Transport"/>
              </a:rPr>
              <a:t>Access to secure connectivity, the right technology and the right digital and data processes is fundamental to the use of digital solutions to improve people’s care outcomes. By considering factors including your size, geography, demography and capability, you ensure your organisation is digitally well-equipped to provide positive outcomes for people who draw on care and staff. </a:t>
            </a:r>
          </a:p>
          <a:p>
            <a:pPr algn="l"/>
            <a:r>
              <a:rPr lang="en-GB" b="0" i="0" dirty="0">
                <a:solidFill>
                  <a:srgbClr val="0B0C0C"/>
                </a:solidFill>
                <a:effectLst/>
                <a:latin typeface="GDS Transport"/>
              </a:rPr>
              <a:t>Information is securely communicated across health and social care settings through a secure email platform to support integrated and joined up approaches to care. Ensuring care professionals have access to critical information about an individual person, through a single DSCR, means they have the right information at their fingertips to provide the best possible care. As an organisation, you invest in digital systems so accurate information is readily available to support person-centred care.  </a:t>
            </a:r>
          </a:p>
          <a:p>
            <a:pPr algn="l"/>
            <a:r>
              <a:rPr lang="en-GB" b="1" i="0" dirty="0">
                <a:solidFill>
                  <a:srgbClr val="0B0C0C"/>
                </a:solidFill>
                <a:effectLst/>
                <a:latin typeface="GDS Transport"/>
              </a:rPr>
              <a:t>Local authorities should: </a:t>
            </a:r>
          </a:p>
          <a:p>
            <a:pPr algn="l">
              <a:buFont typeface="Arial" panose="020B0604020202020204" pitchFamily="34" charset="0"/>
              <a:buChar char="•"/>
            </a:pPr>
            <a:r>
              <a:rPr lang="en-GB" b="0" i="0" dirty="0">
                <a:solidFill>
                  <a:srgbClr val="0B0C0C"/>
                </a:solidFill>
                <a:effectLst/>
                <a:latin typeface="GDS Transport"/>
              </a:rPr>
              <a:t>work with your wider ICS to </a:t>
            </a:r>
            <a:r>
              <a:rPr lang="en-GB" b="0" i="0" dirty="0">
                <a:solidFill>
                  <a:srgbClr val="1D70B8"/>
                </a:solidFill>
                <a:effectLst/>
                <a:latin typeface="GDS Transport"/>
                <a:hlinkClick r:id="rId7"/>
              </a:rPr>
              <a:t>facilitate a fully shared care record</a:t>
            </a:r>
            <a:r>
              <a:rPr lang="en-GB" b="0" i="0" dirty="0">
                <a:solidFill>
                  <a:srgbClr val="0B0C0C"/>
                </a:solidFill>
                <a:effectLst/>
                <a:latin typeface="GDS Transport"/>
              </a:rPr>
              <a:t> across health and social care</a:t>
            </a:r>
          </a:p>
          <a:p>
            <a:pPr algn="l">
              <a:buFont typeface="Arial" panose="020B0604020202020204" pitchFamily="34" charset="0"/>
              <a:buChar char="•"/>
            </a:pPr>
            <a:r>
              <a:rPr lang="en-GB" b="0" i="0" dirty="0">
                <a:solidFill>
                  <a:srgbClr val="0B0C0C"/>
                </a:solidFill>
                <a:effectLst/>
                <a:latin typeface="GDS Transport"/>
              </a:rPr>
              <a:t>prioritise interoperability and </a:t>
            </a:r>
            <a:r>
              <a:rPr lang="en-GB" b="0" i="0" dirty="0">
                <a:solidFill>
                  <a:srgbClr val="1D70B8"/>
                </a:solidFill>
                <a:effectLst/>
                <a:latin typeface="GDS Transport"/>
                <a:hlinkClick r:id="rId8"/>
              </a:rPr>
              <a:t>national good practice standards</a:t>
            </a:r>
            <a:r>
              <a:rPr lang="en-GB" b="0" i="0" dirty="0">
                <a:solidFill>
                  <a:srgbClr val="0B0C0C"/>
                </a:solidFill>
                <a:effectLst/>
                <a:latin typeface="GDS Transport"/>
              </a:rPr>
              <a:t> on data sharing to support direct care in your purchasing and commissioning decisions</a:t>
            </a:r>
          </a:p>
          <a:p>
            <a:pPr algn="l">
              <a:buFont typeface="Arial" panose="020B0604020202020204" pitchFamily="34" charset="0"/>
              <a:buChar char="•"/>
            </a:pPr>
            <a:r>
              <a:rPr lang="en-GB" b="0" i="0" dirty="0">
                <a:solidFill>
                  <a:srgbClr val="0B0C0C"/>
                </a:solidFill>
                <a:effectLst/>
                <a:latin typeface="GDS Transport"/>
              </a:rPr>
              <a:t>consider the role of digital solutions when supporting the local authority workforce or responding to capacity, efficiency or capability challenges</a:t>
            </a:r>
          </a:p>
          <a:p>
            <a:pPr algn="l">
              <a:buFont typeface="Arial" panose="020B0604020202020204" pitchFamily="34" charset="0"/>
              <a:buChar char="•"/>
            </a:pPr>
            <a:r>
              <a:rPr lang="en-GB" b="0" i="0" dirty="0">
                <a:solidFill>
                  <a:srgbClr val="0B0C0C"/>
                </a:solidFill>
                <a:effectLst/>
                <a:latin typeface="GDS Transport"/>
              </a:rPr>
              <a:t>encourage commissioned providers to provide accurate and timely data to central collections, and utilise central data sources where possible</a:t>
            </a:r>
          </a:p>
          <a:p>
            <a:pPr algn="l">
              <a:buFont typeface="Arial" panose="020B0604020202020204" pitchFamily="34" charset="0"/>
              <a:buChar char="•"/>
            </a:pPr>
            <a:r>
              <a:rPr lang="en-GB" b="0" i="0" dirty="0">
                <a:solidFill>
                  <a:srgbClr val="0B0C0C"/>
                </a:solidFill>
                <a:effectLst/>
                <a:latin typeface="GDS Transport"/>
              </a:rPr>
              <a:t>ensure it is possible to interface and match your internal records, using the NHS number as a unique identifier through a </a:t>
            </a:r>
            <a:r>
              <a:rPr lang="en-GB" b="0" i="0" dirty="0">
                <a:solidFill>
                  <a:srgbClr val="1D70B8"/>
                </a:solidFill>
                <a:effectLst/>
                <a:latin typeface="GDS Transport"/>
                <a:hlinkClick r:id="rId8"/>
              </a:rPr>
              <a:t>secure data environment for health and social care</a:t>
            </a:r>
            <a:r>
              <a:rPr lang="en-GB" b="0" i="0" dirty="0">
                <a:solidFill>
                  <a:srgbClr val="0B0C0C"/>
                </a:solidFill>
                <a:effectLst/>
                <a:latin typeface="GDS Transport"/>
              </a:rPr>
              <a:t>, to enable the appropriate parts of people’s records to be available to other departments, including finance, housing and children’s social care</a:t>
            </a:r>
          </a:p>
          <a:p>
            <a:pPr algn="l">
              <a:buFont typeface="Arial" panose="020B0604020202020204" pitchFamily="34" charset="0"/>
              <a:buChar char="•"/>
            </a:pPr>
            <a:r>
              <a:rPr lang="en-GB" b="0" i="0" dirty="0">
                <a:solidFill>
                  <a:srgbClr val="0B0C0C"/>
                </a:solidFill>
                <a:effectLst/>
                <a:latin typeface="GDS Transport"/>
              </a:rPr>
              <a:t>work with your ICSs to support care providers to adopt DSCRs and to test and scale technologies that support the quality and safety of care</a:t>
            </a:r>
          </a:p>
          <a:p>
            <a:pPr algn="l">
              <a:buFont typeface="Arial" panose="020B0604020202020204" pitchFamily="34" charset="0"/>
              <a:buChar char="•"/>
            </a:pPr>
            <a:r>
              <a:rPr lang="en-GB" b="0" i="0" dirty="0">
                <a:solidFill>
                  <a:srgbClr val="0B0C0C"/>
                </a:solidFill>
                <a:effectLst/>
                <a:latin typeface="GDS Transport"/>
              </a:rPr>
              <a:t>understand the connectivity needs of providers in your local area, and support them to explore options to access sufficiently fast broadband to match their digital transformation needs</a:t>
            </a:r>
          </a:p>
          <a:p>
            <a:pPr algn="l">
              <a:buFont typeface="Arial" panose="020B0604020202020204" pitchFamily="34" charset="0"/>
              <a:buChar char="•"/>
            </a:pPr>
            <a:r>
              <a:rPr lang="en-GB" b="0" i="0" dirty="0">
                <a:solidFill>
                  <a:srgbClr val="0B0C0C"/>
                </a:solidFill>
                <a:effectLst/>
                <a:latin typeface="GDS Transport"/>
              </a:rPr>
              <a:t>be aware of the upcoming transition from analogue to digital telephone networks, and assess telecare users’ current equipment for digital compatibility, working with suppliers to test reliability and develop contingency plans as detailed in the </a:t>
            </a:r>
            <a:r>
              <a:rPr lang="en-GB" b="0" i="0" dirty="0">
                <a:solidFill>
                  <a:srgbClr val="1D70B8"/>
                </a:solidFill>
                <a:effectLst/>
                <a:latin typeface="GDS Transport"/>
                <a:hlinkClick r:id="rId9"/>
              </a:rPr>
              <a:t>Telecare stakeholder action plan</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use secure email platforms to communicate health and care information</a:t>
            </a:r>
          </a:p>
          <a:p>
            <a:pPr algn="l"/>
            <a:r>
              <a:rPr lang="en-GB" b="1" i="0" dirty="0">
                <a:solidFill>
                  <a:srgbClr val="0B0C0C"/>
                </a:solidFill>
                <a:effectLst/>
                <a:latin typeface="GDS Transport"/>
              </a:rPr>
              <a:t>Care providers should: </a:t>
            </a:r>
          </a:p>
          <a:p>
            <a:pPr algn="l">
              <a:buFont typeface="Arial" panose="020B0604020202020204" pitchFamily="34" charset="0"/>
              <a:buChar char="•"/>
            </a:pPr>
            <a:r>
              <a:rPr lang="en-GB" b="0" i="0" dirty="0">
                <a:solidFill>
                  <a:srgbClr val="0B0C0C"/>
                </a:solidFill>
                <a:effectLst/>
                <a:latin typeface="GDS Transport"/>
              </a:rPr>
              <a:t>have access to a </a:t>
            </a:r>
            <a:r>
              <a:rPr lang="en-GB" b="0" i="0" dirty="0">
                <a:solidFill>
                  <a:srgbClr val="1D70B8"/>
                </a:solidFill>
                <a:effectLst/>
                <a:latin typeface="GDS Transport"/>
                <a:hlinkClick r:id="rId10"/>
              </a:rPr>
              <a:t>reliable internet connection of suitable speed</a:t>
            </a:r>
            <a:r>
              <a:rPr lang="en-GB" b="0" i="0" dirty="0">
                <a:solidFill>
                  <a:srgbClr val="0B0C0C"/>
                </a:solidFill>
                <a:effectLst/>
                <a:latin typeface="GDS Transport"/>
              </a:rPr>
              <a:t> to enable safe and consistent digital working for staff</a:t>
            </a:r>
          </a:p>
          <a:p>
            <a:pPr algn="l">
              <a:buFont typeface="Arial" panose="020B0604020202020204" pitchFamily="34" charset="0"/>
              <a:buChar char="•"/>
            </a:pPr>
            <a:r>
              <a:rPr lang="en-GB" b="0" i="0" dirty="0">
                <a:solidFill>
                  <a:srgbClr val="0B0C0C"/>
                </a:solidFill>
                <a:effectLst/>
                <a:latin typeface="GDS Transport"/>
              </a:rPr>
              <a:t>understand and plan for the </a:t>
            </a:r>
            <a:r>
              <a:rPr lang="en-GB" b="0" i="0" dirty="0">
                <a:solidFill>
                  <a:srgbClr val="1D70B8"/>
                </a:solidFill>
                <a:effectLst/>
                <a:latin typeface="GDS Transport"/>
                <a:hlinkClick r:id="rId11"/>
              </a:rPr>
              <a:t>right levels of broadband connectivity</a:t>
            </a:r>
            <a:r>
              <a:rPr lang="en-GB" b="0" i="0" dirty="0">
                <a:solidFill>
                  <a:srgbClr val="0B0C0C"/>
                </a:solidFill>
                <a:effectLst/>
                <a:latin typeface="GDS Transport"/>
              </a:rPr>
              <a:t> to support use of digital technology throughout your premises</a:t>
            </a:r>
          </a:p>
          <a:p>
            <a:pPr algn="l">
              <a:buFont typeface="Arial" panose="020B0604020202020204" pitchFamily="34" charset="0"/>
              <a:buChar char="•"/>
            </a:pPr>
            <a:r>
              <a:rPr lang="en-GB" b="0" i="0" dirty="0">
                <a:solidFill>
                  <a:srgbClr val="0B0C0C"/>
                </a:solidFill>
                <a:effectLst/>
                <a:latin typeface="GDS Transport"/>
              </a:rPr>
              <a:t>ensure </a:t>
            </a:r>
            <a:r>
              <a:rPr lang="en-GB" b="0" i="0" dirty="0">
                <a:solidFill>
                  <a:srgbClr val="1D70B8"/>
                </a:solidFill>
                <a:effectLst/>
                <a:latin typeface="GDS Transport"/>
                <a:hlinkClick r:id="rId12"/>
              </a:rPr>
              <a:t>robust and complete </a:t>
            </a:r>
            <a:r>
              <a:rPr lang="en-GB" b="0" i="0" dirty="0" err="1">
                <a:solidFill>
                  <a:srgbClr val="1D70B8"/>
                </a:solidFill>
                <a:effectLst/>
                <a:latin typeface="GDS Transport"/>
                <a:hlinkClick r:id="rId12"/>
              </a:rPr>
              <a:t>wifi</a:t>
            </a:r>
            <a:r>
              <a:rPr lang="en-GB" b="0" i="0" dirty="0">
                <a:solidFill>
                  <a:srgbClr val="1D70B8"/>
                </a:solidFill>
                <a:effectLst/>
                <a:latin typeface="GDS Transport"/>
                <a:hlinkClick r:id="rId12"/>
              </a:rPr>
              <a:t> networks</a:t>
            </a:r>
            <a:r>
              <a:rPr lang="en-GB" b="0" i="0" dirty="0">
                <a:solidFill>
                  <a:srgbClr val="0B0C0C"/>
                </a:solidFill>
                <a:effectLst/>
                <a:latin typeface="GDS Transport"/>
              </a:rPr>
              <a:t> provide connectivity for all users in all areas of your care settings, including access for people drawing on social care to support their independence and wellbeing</a:t>
            </a:r>
          </a:p>
          <a:p>
            <a:pPr algn="l">
              <a:buFont typeface="Arial" panose="020B0604020202020204" pitchFamily="34" charset="0"/>
              <a:buChar char="•"/>
            </a:pPr>
            <a:r>
              <a:rPr lang="en-GB" b="0" i="0" dirty="0">
                <a:solidFill>
                  <a:srgbClr val="0B0C0C"/>
                </a:solidFill>
                <a:effectLst/>
                <a:latin typeface="GDS Transport"/>
              </a:rPr>
              <a:t>equip staff with a </a:t>
            </a:r>
            <a:r>
              <a:rPr lang="en-GB" b="0" i="0" dirty="0">
                <a:solidFill>
                  <a:srgbClr val="1D70B8"/>
                </a:solidFill>
                <a:effectLst/>
                <a:latin typeface="GDS Transport"/>
                <a:hlinkClick r:id="rId13"/>
              </a:rPr>
              <a:t>mobile device that has sufficient connectivity</a:t>
            </a:r>
            <a:r>
              <a:rPr lang="en-GB" b="0" i="0" dirty="0">
                <a:solidFill>
                  <a:srgbClr val="0B0C0C"/>
                </a:solidFill>
                <a:effectLst/>
                <a:latin typeface="GDS Transport"/>
              </a:rPr>
              <a:t> to enable usage of DSCRs or other care technologies in domiciliary care settings or where broadband coverage is limited in residential settings</a:t>
            </a:r>
          </a:p>
          <a:p>
            <a:pPr algn="l">
              <a:buFont typeface="Arial" panose="020B0604020202020204" pitchFamily="34" charset="0"/>
              <a:buChar char="•"/>
            </a:pPr>
            <a:r>
              <a:rPr lang="en-GB" b="0" i="0" dirty="0">
                <a:solidFill>
                  <a:srgbClr val="0B0C0C"/>
                </a:solidFill>
                <a:effectLst/>
                <a:latin typeface="GDS Transport"/>
              </a:rPr>
              <a:t>have confidence, skills and knowledge to identify, recommend and use appropriate digital technology to deliver high-quality care. This includes the use of software and devices (for example smart phones, laptops and tablets) to ensure care workers have access to the information they need</a:t>
            </a:r>
          </a:p>
          <a:p>
            <a:pPr algn="l">
              <a:buFont typeface="Arial" panose="020B0604020202020204" pitchFamily="34" charset="0"/>
              <a:buChar char="•"/>
            </a:pPr>
            <a:r>
              <a:rPr lang="en-GB" b="0" i="0" dirty="0">
                <a:solidFill>
                  <a:srgbClr val="0B0C0C"/>
                </a:solidFill>
                <a:effectLst/>
                <a:latin typeface="GDS Transport"/>
              </a:rPr>
              <a:t>follow secure email policies and make use of </a:t>
            </a:r>
            <a:r>
              <a:rPr lang="en-GB" b="0" i="0" dirty="0" err="1">
                <a:solidFill>
                  <a:srgbClr val="1D70B8"/>
                </a:solidFill>
                <a:effectLst/>
                <a:latin typeface="GDS Transport"/>
                <a:hlinkClick r:id="rId14"/>
              </a:rPr>
              <a:t>NHSmail</a:t>
            </a:r>
            <a:r>
              <a:rPr lang="en-GB" b="0" i="0" dirty="0">
                <a:solidFill>
                  <a:srgbClr val="0B0C0C"/>
                </a:solidFill>
                <a:effectLst/>
                <a:latin typeface="GDS Transport"/>
              </a:rPr>
              <a:t> for secure communications with NHS partners and for services such as proxy access to medication re-ordering</a:t>
            </a:r>
          </a:p>
          <a:p>
            <a:pPr algn="l">
              <a:buFont typeface="Arial" panose="020B0604020202020204" pitchFamily="34" charset="0"/>
              <a:buChar char="•"/>
            </a:pPr>
            <a:r>
              <a:rPr lang="en-GB" b="0" i="0" dirty="0">
                <a:solidFill>
                  <a:srgbClr val="0B0C0C"/>
                </a:solidFill>
                <a:effectLst/>
                <a:latin typeface="GDS Transport"/>
              </a:rPr>
              <a:t>where available, sign up to </a:t>
            </a:r>
            <a:r>
              <a:rPr lang="en-GB" b="0" i="0" dirty="0">
                <a:solidFill>
                  <a:srgbClr val="1D70B8"/>
                </a:solidFill>
                <a:effectLst/>
                <a:latin typeface="GDS Transport"/>
                <a:hlinkClick r:id="rId15"/>
              </a:rPr>
              <a:t>GP Connect</a:t>
            </a:r>
            <a:r>
              <a:rPr lang="en-GB" b="0" i="0" dirty="0">
                <a:solidFill>
                  <a:srgbClr val="0B0C0C"/>
                </a:solidFill>
                <a:effectLst/>
                <a:latin typeface="GDS Transport"/>
              </a:rPr>
              <a:t> to gain secure access for approved staff to view appropriate primary care information for the people you support</a:t>
            </a:r>
          </a:p>
          <a:p>
            <a:pPr algn="l">
              <a:buFont typeface="Arial" panose="020B0604020202020204" pitchFamily="34" charset="0"/>
              <a:buChar char="•"/>
            </a:pPr>
            <a:r>
              <a:rPr lang="en-GB" b="0" i="0" dirty="0">
                <a:solidFill>
                  <a:srgbClr val="0B0C0C"/>
                </a:solidFill>
                <a:effectLst/>
                <a:latin typeface="GDS Transport"/>
              </a:rPr>
              <a:t>make use of resources such as the </a:t>
            </a:r>
            <a:r>
              <a:rPr lang="en-GB" b="0" i="0" dirty="0">
                <a:solidFill>
                  <a:srgbClr val="1D70B8"/>
                </a:solidFill>
                <a:effectLst/>
                <a:latin typeface="GDS Transport"/>
                <a:hlinkClick r:id="rId16"/>
              </a:rPr>
              <a:t>assured supplier list</a:t>
            </a:r>
            <a:r>
              <a:rPr lang="en-GB" b="0" i="0" dirty="0">
                <a:solidFill>
                  <a:srgbClr val="0B0C0C"/>
                </a:solidFill>
                <a:effectLst/>
                <a:latin typeface="GDS Transport"/>
              </a:rPr>
              <a:t> and </a:t>
            </a:r>
            <a:r>
              <a:rPr lang="en-GB" b="0" i="0" dirty="0">
                <a:solidFill>
                  <a:srgbClr val="1D70B8"/>
                </a:solidFill>
                <a:effectLst/>
                <a:latin typeface="GDS Transport"/>
                <a:hlinkClick r:id="rId17"/>
              </a:rPr>
              <a:t>Digital Social Care</a:t>
            </a:r>
            <a:r>
              <a:rPr lang="en-GB" b="0" i="0" dirty="0">
                <a:solidFill>
                  <a:srgbClr val="0B0C0C"/>
                </a:solidFill>
                <a:effectLst/>
                <a:latin typeface="GDS Transport"/>
              </a:rPr>
              <a:t> when purchasing technology, to be confident that digital solutions meet baseline standards for security and interoperability</a:t>
            </a:r>
          </a:p>
          <a:p>
            <a:pPr algn="l">
              <a:buFont typeface="Arial" panose="020B0604020202020204" pitchFamily="34" charset="0"/>
              <a:buChar char="•"/>
            </a:pPr>
            <a:r>
              <a:rPr lang="en-GB" b="0" i="0" dirty="0">
                <a:solidFill>
                  <a:srgbClr val="0B0C0C"/>
                </a:solidFill>
                <a:effectLst/>
                <a:latin typeface="GDS Transport"/>
              </a:rPr>
              <a:t>use secure </a:t>
            </a:r>
            <a:r>
              <a:rPr lang="en-GB" b="0" i="0" dirty="0">
                <a:solidFill>
                  <a:srgbClr val="1D70B8"/>
                </a:solidFill>
                <a:effectLst/>
                <a:latin typeface="GDS Transport"/>
                <a:hlinkClick r:id="rId18"/>
              </a:rPr>
              <a:t>cloud data storage</a:t>
            </a:r>
            <a:r>
              <a:rPr lang="en-GB" b="0" i="0" dirty="0">
                <a:solidFill>
                  <a:srgbClr val="0B0C0C"/>
                </a:solidFill>
                <a:effectLst/>
                <a:latin typeface="GDS Transport"/>
              </a:rPr>
              <a:t>, when relevant, to support the increase in data that may not be supported by your computer hard drive</a:t>
            </a:r>
          </a:p>
          <a:p>
            <a:pPr algn="l">
              <a:buFont typeface="Arial" panose="020B0604020202020204" pitchFamily="34" charset="0"/>
              <a:buChar char="•"/>
            </a:pPr>
            <a:r>
              <a:rPr lang="en-GB" b="0" i="0" dirty="0">
                <a:solidFill>
                  <a:srgbClr val="0B0C0C"/>
                </a:solidFill>
                <a:effectLst/>
                <a:latin typeface="GDS Transport"/>
              </a:rPr>
              <a:t>work with partners to ensure there is safe and secure transition to digital solutions, including appropriate archiving and retention of records</a:t>
            </a:r>
          </a:p>
          <a:p>
            <a:pPr algn="l">
              <a:buFont typeface="Arial" panose="020B0604020202020204" pitchFamily="34" charset="0"/>
              <a:buChar char="•"/>
            </a:pPr>
            <a:r>
              <a:rPr lang="en-GB" b="0" i="0" dirty="0">
                <a:solidFill>
                  <a:srgbClr val="0B0C0C"/>
                </a:solidFill>
                <a:effectLst/>
                <a:latin typeface="GDS Transport"/>
              </a:rPr>
              <a:t>follow good practice and use shared data standards in social care to share information quickly and securely, using resources such as the </a:t>
            </a:r>
            <a:r>
              <a:rPr lang="en-GB" b="0" i="0" dirty="0">
                <a:solidFill>
                  <a:srgbClr val="1D70B8"/>
                </a:solidFill>
                <a:effectLst/>
                <a:latin typeface="GDS Transport"/>
                <a:hlinkClick r:id="rId19"/>
              </a:rPr>
              <a:t>Social care data catalogue</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plan and prepare for changes required in residential settings ahead of the </a:t>
            </a:r>
            <a:r>
              <a:rPr lang="en-GB" b="0" i="0" dirty="0">
                <a:solidFill>
                  <a:srgbClr val="1D70B8"/>
                </a:solidFill>
                <a:effectLst/>
                <a:latin typeface="GDS Transport"/>
                <a:hlinkClick r:id="rId20"/>
              </a:rPr>
              <a:t>analogue to digital telephone switchover</a:t>
            </a:r>
            <a:r>
              <a:rPr lang="en-GB" b="0" i="0" dirty="0">
                <a:solidFill>
                  <a:srgbClr val="0B0C0C"/>
                </a:solidFill>
                <a:effectLst/>
                <a:latin typeface="GDS Transport"/>
              </a:rPr>
              <a:t> - this might include care alarms, phone systems, CCTV and security alarms if these are analogue-based</a:t>
            </a:r>
          </a:p>
          <a:p>
            <a:pPr algn="l">
              <a:buFont typeface="Arial" panose="020B0604020202020204" pitchFamily="34" charset="0"/>
              <a:buChar char="•"/>
            </a:pPr>
            <a:endParaRPr lang="en-GB" b="0" i="0" dirty="0">
              <a:solidFill>
                <a:srgbClr val="212B32"/>
              </a:solidFill>
              <a:effectLst/>
              <a:latin typeface="Frutiger W01"/>
            </a:endParaRP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17</a:t>
            </a:fld>
            <a:endParaRPr lang="en-GB"/>
          </a:p>
        </p:txBody>
      </p:sp>
    </p:spTree>
    <p:extLst>
      <p:ext uri="{BB962C8B-B14F-4D97-AF65-F5344CB8AC3E}">
        <p14:creationId xmlns:p14="http://schemas.microsoft.com/office/powerpoint/2010/main" val="41127866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video focuses on </a:t>
            </a:r>
            <a:r>
              <a:rPr lang="en-GB" b="1" i="0" dirty="0">
                <a:solidFill>
                  <a:srgbClr val="0F0F0F"/>
                </a:solidFill>
                <a:effectLst/>
                <a:latin typeface="Roboto" panose="02000000000000000000" pitchFamily="2" charset="0"/>
              </a:rPr>
              <a:t>Digital Social Care Records </a:t>
            </a:r>
            <a:r>
              <a:rPr lang="en-GB" b="0" i="0" dirty="0">
                <a:solidFill>
                  <a:srgbClr val="0F0F0F"/>
                </a:solidFill>
                <a:effectLst/>
                <a:latin typeface="Roboto" panose="02000000000000000000" pitchFamily="2" charset="0"/>
              </a:rPr>
              <a:t>in an engaging 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F0F0F"/>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F0F0F"/>
              </a:solidFill>
              <a:effectLst/>
              <a:latin typeface="Roboto" panose="02000000000000000000" pitchFamily="2" charset="0"/>
            </a:endParaRPr>
          </a:p>
          <a:p>
            <a:r>
              <a:rPr lang="en-GB" dirty="0"/>
              <a:t>https://www.youtube.com/watch?v=LXlbdUQPmW8&amp;t=7s </a:t>
            </a:r>
          </a:p>
        </p:txBody>
      </p:sp>
      <p:sp>
        <p:nvSpPr>
          <p:cNvPr id="4" name="Slide Number Placeholder 3"/>
          <p:cNvSpPr>
            <a:spLocks noGrp="1"/>
          </p:cNvSpPr>
          <p:nvPr>
            <p:ph type="sldNum" sz="quarter" idx="5"/>
          </p:nvPr>
        </p:nvSpPr>
        <p:spPr/>
        <p:txBody>
          <a:bodyPr/>
          <a:lstStyle/>
          <a:p>
            <a:fld id="{3D4C67B5-F292-4576-8BF8-36D135D4AF60}" type="slidenum">
              <a:rPr lang="en-GB" smtClean="0"/>
              <a:t>18</a:t>
            </a:fld>
            <a:endParaRPr lang="en-GB"/>
          </a:p>
        </p:txBody>
      </p:sp>
    </p:spTree>
    <p:extLst>
      <p:ext uri="{BB962C8B-B14F-4D97-AF65-F5344CB8AC3E}">
        <p14:creationId xmlns:p14="http://schemas.microsoft.com/office/powerpoint/2010/main" val="8518541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https://www.dsptoolkit.nhs.uk/ </a:t>
            </a:r>
          </a:p>
          <a:p>
            <a:endParaRPr lang="en-GB" dirty="0"/>
          </a:p>
          <a:p>
            <a:pPr algn="l"/>
            <a:r>
              <a:rPr lang="en-GB" b="0" i="0" dirty="0">
                <a:solidFill>
                  <a:srgbClr val="FFFFFF"/>
                </a:solidFill>
                <a:effectLst/>
                <a:latin typeface="Frutiger W01"/>
              </a:rPr>
              <a:t>The Data Security and Protection Toolkit is an online self-assessment tool that allows organisations to measure their performance against the National Data Guardian’s 10 data security standards.</a:t>
            </a:r>
          </a:p>
          <a:p>
            <a:pPr algn="l"/>
            <a:r>
              <a:rPr lang="en-GB" b="0" i="0" dirty="0">
                <a:solidFill>
                  <a:srgbClr val="FFFFFF"/>
                </a:solidFill>
                <a:effectLst/>
                <a:latin typeface="Frutiger W01"/>
              </a:rPr>
              <a:t>All organisations that have access to NHS patient data and systems must use this toolkit to provide assurance that they are practising good data security and that personal information is handled correctly.</a:t>
            </a:r>
          </a:p>
          <a:p>
            <a:endParaRPr lang="en-GB" dirty="0"/>
          </a:p>
          <a:p>
            <a:r>
              <a:rPr lang="en-GB" dirty="0"/>
              <a:t>https://www.digitalcarehub.co.uk/data-security-protecting-my-information/better-security-better-care/better-security-better-care-national-support/ </a:t>
            </a:r>
          </a:p>
          <a:p>
            <a:endParaRPr lang="en-GB" dirty="0"/>
          </a:p>
          <a:p>
            <a:r>
              <a:rPr lang="en-GB" b="1" i="0" dirty="0">
                <a:solidFill>
                  <a:srgbClr val="221C34"/>
                </a:solidFill>
                <a:effectLst/>
                <a:latin typeface="Red Hat Display"/>
              </a:rPr>
              <a:t>All adult social care providers, including services like day services which are not registered with CQC, can access national support from the </a:t>
            </a:r>
            <a:r>
              <a:rPr lang="en-GB" b="0" i="0" dirty="0">
                <a:solidFill>
                  <a:srgbClr val="221C34"/>
                </a:solidFill>
                <a:effectLst/>
                <a:latin typeface="Red Hat Display"/>
                <a:hlinkClick r:id="rId3"/>
              </a:rPr>
              <a:t>Better Security, Better Care programme</a:t>
            </a:r>
            <a:r>
              <a:rPr lang="en-GB" b="1" i="0" dirty="0">
                <a:solidFill>
                  <a:srgbClr val="221C34"/>
                </a:solidFill>
                <a:effectLst/>
                <a:latin typeface="Red Hat Display"/>
              </a:rPr>
              <a:t> in order to complete the Data Security and Protection Toolkit.</a:t>
            </a:r>
          </a:p>
          <a:p>
            <a:endParaRPr lang="en-GB" b="1" i="0" dirty="0">
              <a:solidFill>
                <a:srgbClr val="221C34"/>
              </a:solidFill>
              <a:effectLst/>
              <a:latin typeface="Red Hat Display"/>
            </a:endParaRPr>
          </a:p>
          <a:p>
            <a:r>
              <a:rPr lang="en-GB" b="1" i="0" dirty="0">
                <a:solidFill>
                  <a:srgbClr val="221C34"/>
                </a:solidFill>
                <a:effectLst/>
                <a:latin typeface="Red Hat Display"/>
              </a:rPr>
              <a:t>Notes from - https://transform.england.nhs.uk/digitise-connect-transform/what-good-looks-like/what-good-looks-like-publication/</a:t>
            </a:r>
          </a:p>
          <a:p>
            <a:endParaRPr lang="en-GB" b="1" i="0" dirty="0">
              <a:solidFill>
                <a:srgbClr val="221C34"/>
              </a:solidFill>
              <a:effectLst/>
              <a:latin typeface="Red Hat Display"/>
            </a:endParaRPr>
          </a:p>
          <a:p>
            <a:pPr algn="l"/>
            <a:r>
              <a:rPr lang="en-GB" b="1" i="0" dirty="0">
                <a:solidFill>
                  <a:srgbClr val="212B32"/>
                </a:solidFill>
                <a:effectLst/>
                <a:latin typeface="Frutiger W01"/>
              </a:rPr>
              <a:t>Success measure 3 - Safe practice</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Organisations maintain standards for safe care. They routinely review digital and data systems to ensure they are safe, robust, secure, sustainable and resilient. Digitally-enabled outcome-driven transformation is at the heart of safe care.</a:t>
            </a:r>
          </a:p>
          <a:p>
            <a:pPr algn="l"/>
            <a:r>
              <a:rPr lang="en-GB" b="0" i="0" dirty="0">
                <a:solidFill>
                  <a:srgbClr val="212B32"/>
                </a:solidFill>
                <a:effectLst/>
                <a:latin typeface="Frutiger W01"/>
              </a:rPr>
              <a:t>Your organisation would:</a:t>
            </a:r>
          </a:p>
          <a:p>
            <a:pPr algn="l">
              <a:buFont typeface="Arial" panose="020B0604020202020204" pitchFamily="34" charset="0"/>
              <a:buChar char="•"/>
            </a:pPr>
            <a:r>
              <a:rPr lang="en-GB" b="0" i="0" dirty="0">
                <a:solidFill>
                  <a:srgbClr val="212B32"/>
                </a:solidFill>
                <a:effectLst/>
                <a:latin typeface="Frutiger W01"/>
              </a:rPr>
              <a:t>comply with the requirements in the </a:t>
            </a:r>
            <a:r>
              <a:rPr lang="en-GB" b="0" i="0" dirty="0">
                <a:solidFill>
                  <a:srgbClr val="005EB8"/>
                </a:solidFill>
                <a:effectLst/>
                <a:latin typeface="Frutiger W01"/>
                <a:hlinkClick r:id="rId4"/>
              </a:rPr>
              <a:t>Data Security and Protection Toolkit</a:t>
            </a:r>
            <a:r>
              <a:rPr lang="en-GB" b="0" i="0" dirty="0">
                <a:solidFill>
                  <a:srgbClr val="212B32"/>
                </a:solidFill>
                <a:effectLst/>
                <a:latin typeface="Frutiger W01"/>
              </a:rPr>
              <a:t> which incorporates the </a:t>
            </a:r>
            <a:r>
              <a:rPr lang="en-GB" b="0" i="0" dirty="0">
                <a:solidFill>
                  <a:srgbClr val="005EB8"/>
                </a:solidFill>
                <a:effectLst/>
                <a:latin typeface="Frutiger W01"/>
                <a:hlinkClick r:id="rId5"/>
              </a:rPr>
              <a:t>Cyber Essentials Framework</a:t>
            </a:r>
            <a:endParaRPr lang="en-GB" b="0" i="0" dirty="0">
              <a:solidFill>
                <a:srgbClr val="212B32"/>
              </a:solidFill>
              <a:effectLst/>
              <a:latin typeface="Frutiger W01"/>
            </a:endParaRPr>
          </a:p>
          <a:p>
            <a:pPr algn="l">
              <a:buFont typeface="Arial" panose="020B0604020202020204" pitchFamily="34" charset="0"/>
              <a:buChar char="•"/>
            </a:pPr>
            <a:r>
              <a:rPr lang="en-GB" b="0" i="0" dirty="0">
                <a:solidFill>
                  <a:srgbClr val="212B32"/>
                </a:solidFill>
                <a:effectLst/>
                <a:latin typeface="Frutiger W01"/>
              </a:rPr>
              <a:t>fully use </a:t>
            </a:r>
            <a:r>
              <a:rPr lang="en-GB" b="0" i="0" dirty="0">
                <a:solidFill>
                  <a:srgbClr val="005EB8"/>
                </a:solidFill>
                <a:effectLst/>
                <a:latin typeface="Frutiger W01"/>
                <a:hlinkClick r:id="rId6"/>
              </a:rPr>
              <a:t>national cyber services</a:t>
            </a:r>
            <a:r>
              <a:rPr lang="en-GB" b="0" i="0" dirty="0">
                <a:solidFill>
                  <a:srgbClr val="212B32"/>
                </a:solidFill>
                <a:effectLst/>
                <a:latin typeface="Frutiger W01"/>
              </a:rPr>
              <a:t> provided by NHS Digital</a:t>
            </a:r>
          </a:p>
          <a:p>
            <a:pPr algn="l">
              <a:buFont typeface="Arial" panose="020B0604020202020204" pitchFamily="34" charset="0"/>
              <a:buChar char="•"/>
            </a:pPr>
            <a:r>
              <a:rPr lang="en-GB" b="0" i="0" dirty="0">
                <a:solidFill>
                  <a:srgbClr val="212B32"/>
                </a:solidFill>
                <a:effectLst/>
                <a:latin typeface="Frutiger W01"/>
              </a:rPr>
              <a:t>have a secure and well-tested back-up, a plan to get off and stay off unsupported systems, and a rapid turn-around of High Severity Alerts</a:t>
            </a:r>
          </a:p>
          <a:p>
            <a:pPr algn="l">
              <a:buFont typeface="Arial" panose="020B0604020202020204" pitchFamily="34" charset="0"/>
              <a:buChar char="•"/>
            </a:pPr>
            <a:r>
              <a:rPr lang="en-GB" b="0" i="0" dirty="0">
                <a:solidFill>
                  <a:srgbClr val="212B32"/>
                </a:solidFill>
                <a:effectLst/>
                <a:latin typeface="Frutiger W01"/>
              </a:rPr>
              <a:t>establish a process for managing cyber risk with a cyber improvement strategy, investment and progress regularly reviewed at board level</a:t>
            </a:r>
          </a:p>
          <a:p>
            <a:pPr algn="l">
              <a:buFont typeface="Arial" panose="020B0604020202020204" pitchFamily="34" charset="0"/>
              <a:buChar char="•"/>
            </a:pPr>
            <a:r>
              <a:rPr lang="en-GB" b="0" i="0" dirty="0">
                <a:solidFill>
                  <a:srgbClr val="212B32"/>
                </a:solidFill>
                <a:effectLst/>
                <a:latin typeface="Frutiger W01"/>
              </a:rPr>
              <a:t>have an adequately resourced cyber security function, including a senior information risk owner and data protection officer (DPO)</a:t>
            </a:r>
          </a:p>
          <a:p>
            <a:pPr algn="l">
              <a:buFont typeface="Arial" panose="020B0604020202020204" pitchFamily="34" charset="0"/>
              <a:buChar char="•"/>
            </a:pPr>
            <a:r>
              <a:rPr lang="en-GB" b="0" i="0" dirty="0">
                <a:solidFill>
                  <a:srgbClr val="212B32"/>
                </a:solidFill>
                <a:effectLst/>
                <a:latin typeface="Frutiger W01"/>
              </a:rPr>
              <a:t>have an adequately resourced clinical safety function, including a named CSO, to oversee digital and data development and deployment across all care services</a:t>
            </a:r>
          </a:p>
          <a:p>
            <a:pPr algn="l">
              <a:buFont typeface="Arial" panose="020B0604020202020204" pitchFamily="34" charset="0"/>
              <a:buChar char="•"/>
            </a:pPr>
            <a:r>
              <a:rPr lang="en-GB" b="0" i="0" dirty="0">
                <a:solidFill>
                  <a:srgbClr val="212B32"/>
                </a:solidFill>
                <a:effectLst/>
                <a:latin typeface="Frutiger W01"/>
              </a:rPr>
              <a:t>establish a clear process for reviewing and responding to relevant safety recommendations and alerts, including those from </a:t>
            </a:r>
            <a:r>
              <a:rPr lang="en-GB" b="0" i="0" dirty="0">
                <a:solidFill>
                  <a:srgbClr val="005EB8"/>
                </a:solidFill>
                <a:effectLst/>
                <a:latin typeface="Frutiger W01"/>
                <a:hlinkClick r:id="rId7"/>
              </a:rPr>
              <a:t>NHS Digital</a:t>
            </a:r>
            <a:r>
              <a:rPr lang="en-GB" b="0" i="0" dirty="0">
                <a:solidFill>
                  <a:srgbClr val="212B32"/>
                </a:solidFill>
                <a:effectLst/>
                <a:latin typeface="Frutiger W01"/>
              </a:rPr>
              <a:t> (cyber), NHS England and NHS Improvement, the Medicines and Healthcare Products Regulatory Agency (MHRA) and the Healthcare Service Investigation Branch (HSIB)</a:t>
            </a:r>
          </a:p>
          <a:p>
            <a:pPr algn="l">
              <a:buFont typeface="Arial" panose="020B0604020202020204" pitchFamily="34" charset="0"/>
              <a:buChar char="•"/>
            </a:pPr>
            <a:r>
              <a:rPr lang="en-GB" b="0" i="0" dirty="0">
                <a:solidFill>
                  <a:srgbClr val="212B32"/>
                </a:solidFill>
                <a:effectLst/>
                <a:latin typeface="Frutiger W01"/>
              </a:rPr>
              <a:t>ensure clinical systems and tools meet clinical safety standards as set out by the </a:t>
            </a:r>
            <a:r>
              <a:rPr lang="en-GB" b="0" i="0" dirty="0">
                <a:solidFill>
                  <a:srgbClr val="005EB8"/>
                </a:solidFill>
                <a:effectLst/>
                <a:latin typeface="Frutiger W01"/>
                <a:hlinkClick r:id="rId8"/>
              </a:rPr>
              <a:t>Digital Technology and Assessment Criteria (DTAC)</a:t>
            </a:r>
            <a:r>
              <a:rPr lang="en-GB" b="0" i="0" dirty="0">
                <a:solidFill>
                  <a:srgbClr val="212B32"/>
                </a:solidFill>
                <a:effectLst/>
                <a:latin typeface="Frutiger W01"/>
              </a:rPr>
              <a:t> and DCB0129 and DCB0160</a:t>
            </a:r>
          </a:p>
          <a:p>
            <a:pPr algn="l">
              <a:buFont typeface="Arial" panose="020B0604020202020204" pitchFamily="34" charset="0"/>
              <a:buChar char="•"/>
            </a:pPr>
            <a:r>
              <a:rPr lang="en-GB" b="0" i="0" dirty="0">
                <a:solidFill>
                  <a:srgbClr val="212B32"/>
                </a:solidFill>
                <a:effectLst/>
                <a:latin typeface="Frutiger W01"/>
              </a:rPr>
              <a:t>ensure you are compliant with NHS national contract provisions related to technology-enabled delivery (for example, clinical correspondence and electronic discharge summaries)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19</a:t>
            </a:fld>
            <a:endParaRPr lang="en-GB"/>
          </a:p>
        </p:txBody>
      </p:sp>
    </p:spTree>
    <p:extLst>
      <p:ext uri="{BB962C8B-B14F-4D97-AF65-F5344CB8AC3E}">
        <p14:creationId xmlns:p14="http://schemas.microsoft.com/office/powerpoint/2010/main" val="1737111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Pdf copies available on Moodle week 2</a:t>
            </a:r>
          </a:p>
          <a:p>
            <a:endParaRPr lang="en-GB" dirty="0"/>
          </a:p>
          <a:p>
            <a:r>
              <a:rPr lang="en-GB" dirty="0"/>
              <a:t>Online accessible copies - https://www.digitalcarehub.co.uk/resource/data-security-audit-checklist/ </a:t>
            </a:r>
          </a:p>
          <a:p>
            <a:r>
              <a:rPr lang="en-GB" dirty="0"/>
              <a:t>https://www.digitalcarehub.co.uk/resource/data-protection-policy-template/ </a:t>
            </a:r>
          </a:p>
        </p:txBody>
      </p:sp>
      <p:sp>
        <p:nvSpPr>
          <p:cNvPr id="4" name="Slide Number Placeholder 3"/>
          <p:cNvSpPr>
            <a:spLocks noGrp="1"/>
          </p:cNvSpPr>
          <p:nvPr>
            <p:ph type="sldNum" sz="quarter" idx="5"/>
          </p:nvPr>
        </p:nvSpPr>
        <p:spPr/>
        <p:txBody>
          <a:bodyPr/>
          <a:lstStyle/>
          <a:p>
            <a:fld id="{3D4C67B5-F292-4576-8BF8-36D135D4AF60}" type="slidenum">
              <a:rPr lang="en-GB" smtClean="0"/>
              <a:t>21</a:t>
            </a:fld>
            <a:endParaRPr lang="en-GB"/>
          </a:p>
        </p:txBody>
      </p:sp>
    </p:spTree>
    <p:extLst>
      <p:ext uri="{BB962C8B-B14F-4D97-AF65-F5344CB8AC3E}">
        <p14:creationId xmlns:p14="http://schemas.microsoft.com/office/powerpoint/2010/main" val="2502774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B0C0C"/>
                </a:solidFill>
                <a:effectLst/>
                <a:latin typeface="GDS Transport"/>
              </a:rPr>
              <a:t>Notes from - https://www.gov.uk/government/publications/digital-working-in-adult-social-care-what-good-looks-like/digital-working-in-adult-social-care-what-good-looks-like-for-local-authorities-and-care-providers</a:t>
            </a:r>
          </a:p>
          <a:p>
            <a:pPr algn="l"/>
            <a:endParaRPr lang="en-GB" b="1" i="0" dirty="0">
              <a:solidFill>
                <a:srgbClr val="0B0C0C"/>
              </a:solidFill>
              <a:effectLst/>
              <a:latin typeface="GDS Transport"/>
            </a:endParaRPr>
          </a:p>
          <a:p>
            <a:pPr algn="l"/>
            <a:r>
              <a:rPr lang="en-GB" b="1" i="0" dirty="0">
                <a:solidFill>
                  <a:srgbClr val="0B0C0C"/>
                </a:solidFill>
                <a:effectLst/>
                <a:latin typeface="GDS Transport"/>
              </a:rPr>
              <a:t>Success measure 4 - Support workforce</a:t>
            </a:r>
          </a:p>
          <a:p>
            <a:pPr algn="l"/>
            <a:r>
              <a:rPr lang="en-GB" b="0" i="0" dirty="0">
                <a:solidFill>
                  <a:srgbClr val="0B0C0C"/>
                </a:solidFill>
                <a:effectLst/>
                <a:latin typeface="GDS Transport"/>
              </a:rPr>
              <a:t>Supporting your workforce means developing a skilled, capable workforce who can confidently identify, recommend and use appropriate technology safely and effectively for people drawing on social care.</a:t>
            </a:r>
          </a:p>
          <a:p>
            <a:pPr algn="l"/>
            <a:r>
              <a:rPr lang="en-GB" b="0" i="0" dirty="0">
                <a:solidFill>
                  <a:srgbClr val="0B0C0C"/>
                </a:solidFill>
                <a:effectLst/>
                <a:latin typeface="GDS Transport"/>
              </a:rPr>
              <a:t>As an organisation, you embed a clear vision for digital working and support your staff - in all roles and at all levels - to review and develop their digital skills and provide access to appropriate development opportunities.   </a:t>
            </a:r>
          </a:p>
          <a:p>
            <a:pPr algn="l"/>
            <a:r>
              <a:rPr lang="en-GB" b="0" i="0" dirty="0">
                <a:solidFill>
                  <a:srgbClr val="0B0C0C"/>
                </a:solidFill>
                <a:effectLst/>
                <a:latin typeface="GDS Transport"/>
              </a:rPr>
              <a:t>You develop ways of working that focus on informing and raising awareness of digital technology and communicating the benefits. Myth-busting, reassurance, confidence-building and a learning culture are promoted.</a:t>
            </a:r>
          </a:p>
          <a:p>
            <a:pPr algn="l"/>
            <a:r>
              <a:rPr lang="en-GB" b="0" i="0" dirty="0">
                <a:solidFill>
                  <a:srgbClr val="0B0C0C"/>
                </a:solidFill>
                <a:effectLst/>
                <a:latin typeface="GDS Transport"/>
              </a:rPr>
              <a:t>Staff are given the time and commitment to develop digital confidence and capability, and are equipped to use technologies to access the information they need safely. Staff are also engaged in testing and embedding new technologies to ensure they are fit for purpose and support effective delivery of quality care.  </a:t>
            </a:r>
          </a:p>
          <a:p>
            <a:pPr algn="l"/>
            <a:r>
              <a:rPr lang="en-GB" b="0" i="0" dirty="0">
                <a:solidFill>
                  <a:srgbClr val="0B0C0C"/>
                </a:solidFill>
                <a:effectLst/>
                <a:latin typeface="GDS Transport"/>
              </a:rPr>
              <a:t>Digital leadership skills are embedded and become a ‘normal’ part of every leader’s role as you understand that technology benefits people drawing on your service, your organisation and workforce.  </a:t>
            </a:r>
          </a:p>
          <a:p>
            <a:pPr algn="l"/>
            <a:r>
              <a:rPr lang="en-GB" b="1" i="0" dirty="0">
                <a:solidFill>
                  <a:srgbClr val="0B0C0C"/>
                </a:solidFill>
                <a:effectLst/>
                <a:latin typeface="GDS Transport"/>
              </a:rPr>
              <a:t>Local authorities should:</a:t>
            </a:r>
          </a:p>
          <a:p>
            <a:pPr algn="l">
              <a:buFont typeface="Arial" panose="020B0604020202020204" pitchFamily="34" charset="0"/>
              <a:buChar char="•"/>
            </a:pPr>
            <a:r>
              <a:rPr lang="en-GB" b="0" i="0" dirty="0">
                <a:solidFill>
                  <a:srgbClr val="0B0C0C"/>
                </a:solidFill>
                <a:effectLst/>
                <a:latin typeface="GDS Transport"/>
              </a:rPr>
              <a:t>ensure staff are supported to develop the right data and digital skills across your organisation, with training and support tailored for those working in social work, occupational therapy, direct support roles, commissioning, analytical, strategic and administrative roles</a:t>
            </a:r>
          </a:p>
          <a:p>
            <a:pPr algn="l">
              <a:buFont typeface="Arial" panose="020B0604020202020204" pitchFamily="34" charset="0"/>
              <a:buChar char="•"/>
            </a:pPr>
            <a:r>
              <a:rPr lang="en-GB" b="0" i="0" dirty="0">
                <a:solidFill>
                  <a:srgbClr val="0B0C0C"/>
                </a:solidFill>
                <a:effectLst/>
                <a:latin typeface="GDS Transport"/>
              </a:rPr>
              <a:t>embed digital technology in frontline practice, including social work referrals, assessments and reviews</a:t>
            </a:r>
          </a:p>
          <a:p>
            <a:pPr algn="l">
              <a:buFont typeface="Arial" panose="020B0604020202020204" pitchFamily="34" charset="0"/>
              <a:buChar char="•"/>
            </a:pPr>
            <a:r>
              <a:rPr lang="en-GB" b="0" i="0" dirty="0">
                <a:solidFill>
                  <a:srgbClr val="0B0C0C"/>
                </a:solidFill>
                <a:effectLst/>
                <a:latin typeface="GDS Transport"/>
              </a:rPr>
              <a:t>support care providers and partners to upskill their own staff, and share any opportunities to increase the digital skills and confidence across the sector</a:t>
            </a:r>
          </a:p>
          <a:p>
            <a:pPr algn="l">
              <a:buFont typeface="Arial" panose="020B0604020202020204" pitchFamily="34" charset="0"/>
              <a:buChar char="•"/>
            </a:pPr>
            <a:r>
              <a:rPr lang="en-GB" b="0" i="0" dirty="0">
                <a:solidFill>
                  <a:srgbClr val="0B0C0C"/>
                </a:solidFill>
                <a:effectLst/>
                <a:latin typeface="GDS Transport"/>
              </a:rPr>
              <a:t>understand the importance of your data and analytical workforce, empowering them with suitable development opportunities and investment</a:t>
            </a:r>
          </a:p>
          <a:p>
            <a:pPr algn="l"/>
            <a:r>
              <a:rPr lang="en-GB" b="1" i="0" dirty="0">
                <a:solidFill>
                  <a:srgbClr val="0B0C0C"/>
                </a:solidFill>
                <a:effectLst/>
                <a:latin typeface="GDS Transport"/>
              </a:rPr>
              <a:t>Care providers should:</a:t>
            </a:r>
          </a:p>
          <a:p>
            <a:pPr algn="l">
              <a:buFont typeface="Arial" panose="020B0604020202020204" pitchFamily="34" charset="0"/>
              <a:buChar char="•"/>
            </a:pPr>
            <a:r>
              <a:rPr lang="en-GB" b="0" i="0" dirty="0">
                <a:solidFill>
                  <a:srgbClr val="0B0C0C"/>
                </a:solidFill>
                <a:effectLst/>
                <a:latin typeface="GDS Transport"/>
              </a:rPr>
              <a:t>ensure staff understand, and have the required skills and confidence to use, appropriate digital technology as part of their role</a:t>
            </a:r>
          </a:p>
          <a:p>
            <a:pPr algn="l">
              <a:buFont typeface="Arial" panose="020B0604020202020204" pitchFamily="34" charset="0"/>
              <a:buChar char="•"/>
            </a:pPr>
            <a:r>
              <a:rPr lang="en-GB" b="0" i="0" dirty="0">
                <a:solidFill>
                  <a:srgbClr val="0B0C0C"/>
                </a:solidFill>
                <a:effectLst/>
                <a:latin typeface="GDS Transport"/>
              </a:rPr>
              <a:t>build a positive learning environment and develop a plan for digital skills training (including information governance, </a:t>
            </a:r>
            <a:r>
              <a:rPr lang="en-GB" b="0" i="0" dirty="0">
                <a:solidFill>
                  <a:srgbClr val="1D70B8"/>
                </a:solidFill>
                <a:effectLst/>
                <a:latin typeface="GDS Transport"/>
                <a:hlinkClick r:id="rId3"/>
              </a:rPr>
              <a:t>information sharing</a:t>
            </a:r>
            <a:r>
              <a:rPr lang="en-GB" b="0" i="0" dirty="0">
                <a:solidFill>
                  <a:srgbClr val="0B0C0C"/>
                </a:solidFill>
                <a:effectLst/>
                <a:latin typeface="GDS Transport"/>
              </a:rPr>
              <a:t> and cyber security) using resources such as the </a:t>
            </a:r>
            <a:r>
              <a:rPr lang="en-GB" b="0" i="0" dirty="0">
                <a:solidFill>
                  <a:srgbClr val="1D70B8"/>
                </a:solidFill>
                <a:effectLst/>
                <a:latin typeface="GDS Transport"/>
                <a:hlinkClick r:id="rId4"/>
              </a:rPr>
              <a:t>adult social care digital skills framework</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use appropriate solutions to support all staff to build their skills and digital confidence, including </a:t>
            </a:r>
            <a:r>
              <a:rPr lang="en-GB" b="0" i="0" dirty="0">
                <a:solidFill>
                  <a:srgbClr val="1D70B8"/>
                </a:solidFill>
                <a:effectLst/>
                <a:latin typeface="GDS Transport"/>
                <a:hlinkClick r:id="rId5"/>
              </a:rPr>
              <a:t>support and training for digital leaders</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ensure digital skills are included in induction and appraisal processes for all staff, including agency staff</a:t>
            </a:r>
          </a:p>
          <a:p>
            <a:pPr algn="l">
              <a:buFont typeface="Arial" panose="020B0604020202020204" pitchFamily="34" charset="0"/>
              <a:buChar char="•"/>
            </a:pPr>
            <a:r>
              <a:rPr lang="en-GB" b="0" i="0" dirty="0">
                <a:solidFill>
                  <a:srgbClr val="0B0C0C"/>
                </a:solidFill>
                <a:effectLst/>
                <a:latin typeface="GDS Transport"/>
              </a:rPr>
              <a:t>create opportunities for peer-to-peer digital learning - this may include developing some staff as ‘digital champions’</a:t>
            </a:r>
          </a:p>
          <a:p>
            <a:pPr algn="l">
              <a:buFont typeface="Arial" panose="020B0604020202020204" pitchFamily="34" charset="0"/>
              <a:buChar char="•"/>
            </a:pPr>
            <a:r>
              <a:rPr lang="en-GB" b="0" i="0" dirty="0">
                <a:solidFill>
                  <a:srgbClr val="0B0C0C"/>
                </a:solidFill>
                <a:effectLst/>
                <a:latin typeface="GDS Transport"/>
              </a:rPr>
              <a:t>work together with your local authority and/or ICS, membership organisations and other relevant partners to learn about and promote digital learning opportunities to your staff</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Notes from – https://transform.england.nhs.uk/digitise-connect-transform/what-good-looks-like/what-good-looks-like-publication/</a:t>
            </a:r>
          </a:p>
          <a:p>
            <a:pPr algn="l">
              <a:buFont typeface="Arial" panose="020B0604020202020204" pitchFamily="34" charset="0"/>
              <a:buChar char="•"/>
            </a:pPr>
            <a:endParaRPr lang="en-GB" b="0" i="0" dirty="0">
              <a:solidFill>
                <a:srgbClr val="0B0C0C"/>
              </a:solidFill>
              <a:effectLst/>
              <a:latin typeface="GDS Transport"/>
            </a:endParaRPr>
          </a:p>
          <a:p>
            <a:pPr algn="l"/>
            <a:r>
              <a:rPr lang="en-GB" b="1" i="0" dirty="0">
                <a:solidFill>
                  <a:srgbClr val="212B32"/>
                </a:solidFill>
                <a:effectLst/>
                <a:latin typeface="Frutiger W01"/>
              </a:rPr>
              <a:t>Success measure 4 - Support people</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Your workforce is digitally literate and are able to work optimally with data and technology. Digital and data tools and systems are fit for purpose and support staff to do their jobs well.</a:t>
            </a:r>
          </a:p>
          <a:p>
            <a:pPr algn="l"/>
            <a:r>
              <a:rPr lang="en-GB" b="0" i="0" dirty="0">
                <a:solidFill>
                  <a:srgbClr val="212B32"/>
                </a:solidFill>
                <a:effectLst/>
                <a:latin typeface="Frutiger W01"/>
              </a:rPr>
              <a:t>Your organisation would:</a:t>
            </a:r>
          </a:p>
          <a:p>
            <a:pPr algn="l">
              <a:buFont typeface="Arial" panose="020B0604020202020204" pitchFamily="34" charset="0"/>
              <a:buChar char="•"/>
            </a:pPr>
            <a:r>
              <a:rPr lang="en-GB" b="0" i="0" dirty="0">
                <a:solidFill>
                  <a:srgbClr val="212B32"/>
                </a:solidFill>
                <a:effectLst/>
                <a:latin typeface="Frutiger W01"/>
              </a:rPr>
              <a:t>create and encourage a digital first approach and share innovative improvement ideas from frontline health and care staff</a:t>
            </a:r>
          </a:p>
          <a:p>
            <a:pPr algn="l">
              <a:buFont typeface="Arial" panose="020B0604020202020204" pitchFamily="34" charset="0"/>
              <a:buChar char="•"/>
            </a:pPr>
            <a:r>
              <a:rPr lang="en-GB" b="0" i="0" dirty="0">
                <a:solidFill>
                  <a:srgbClr val="212B32"/>
                </a:solidFill>
                <a:effectLst/>
                <a:latin typeface="Frutiger W01"/>
              </a:rPr>
              <a:t>support all staff to attain a basic level of data, digital and cyber security literacy, followed by continuing professional development</a:t>
            </a:r>
          </a:p>
          <a:p>
            <a:pPr algn="l">
              <a:buFont typeface="Arial" panose="020B0604020202020204" pitchFamily="34" charset="0"/>
              <a:buChar char="•"/>
            </a:pPr>
            <a:r>
              <a:rPr lang="en-GB" b="0" i="0" dirty="0">
                <a:solidFill>
                  <a:srgbClr val="212B32"/>
                </a:solidFill>
                <a:effectLst/>
                <a:latin typeface="Frutiger W01"/>
              </a:rPr>
              <a:t>ensure that the systems that your staff use are intuitive and easy to use</a:t>
            </a:r>
          </a:p>
          <a:p>
            <a:pPr algn="l">
              <a:buFont typeface="Arial" panose="020B0604020202020204" pitchFamily="34" charset="0"/>
              <a:buChar char="•"/>
            </a:pPr>
            <a:r>
              <a:rPr lang="en-GB" b="0" i="0" dirty="0">
                <a:solidFill>
                  <a:srgbClr val="212B32"/>
                </a:solidFill>
                <a:effectLst/>
                <a:latin typeface="Frutiger W01"/>
              </a:rPr>
              <a:t>support your staff to work flexibly, remotely, and across multiple wards or sites</a:t>
            </a:r>
          </a:p>
          <a:p>
            <a:pPr algn="l">
              <a:buFont typeface="Arial" panose="020B0604020202020204" pitchFamily="34" charset="0"/>
              <a:buChar char="•"/>
            </a:pPr>
            <a:r>
              <a:rPr lang="en-GB" b="0" i="0" dirty="0">
                <a:solidFill>
                  <a:srgbClr val="212B32"/>
                </a:solidFill>
                <a:effectLst/>
                <a:latin typeface="Frutiger W01"/>
              </a:rPr>
              <a:t>provide front-line staff with the information they need to do their job safely and efficiently at the point of care, for example ICS shared care record</a:t>
            </a:r>
          </a:p>
          <a:p>
            <a:pPr algn="l">
              <a:buFont typeface="Arial" panose="020B0604020202020204" pitchFamily="34" charset="0"/>
              <a:buChar char="•"/>
            </a:pPr>
            <a:r>
              <a:rPr lang="en-GB" b="0" i="0" dirty="0">
                <a:solidFill>
                  <a:srgbClr val="212B32"/>
                </a:solidFill>
                <a:effectLst/>
                <a:latin typeface="Frutiger W01"/>
              </a:rPr>
              <a:t>provide access to digital support services 24 hours per day, resulting in high first-time fixes</a:t>
            </a:r>
          </a:p>
          <a:p>
            <a:pPr algn="l">
              <a:buFont typeface="Arial" panose="020B0604020202020204" pitchFamily="34" charset="0"/>
              <a:buChar char="•"/>
            </a:pPr>
            <a:endParaRPr lang="en-GB" b="0" i="0" dirty="0">
              <a:solidFill>
                <a:srgbClr val="0B0C0C"/>
              </a:solidFill>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22</a:t>
            </a:fld>
            <a:endParaRPr lang="en-GB"/>
          </a:p>
        </p:txBody>
      </p:sp>
    </p:spTree>
    <p:extLst>
      <p:ext uri="{BB962C8B-B14F-4D97-AF65-F5344CB8AC3E}">
        <p14:creationId xmlns:p14="http://schemas.microsoft.com/office/powerpoint/2010/main" val="13930072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 https://transform.england.nhs.uk/digitise-connect-transform/what-good-looks-like/what-good-looks-like-publication/</a:t>
            </a:r>
          </a:p>
          <a:p>
            <a:endParaRPr lang="en-GB" dirty="0"/>
          </a:p>
          <a:p>
            <a:pPr algn="l"/>
            <a:r>
              <a:rPr lang="en-GB" b="1" i="0" dirty="0">
                <a:solidFill>
                  <a:srgbClr val="212B32"/>
                </a:solidFill>
                <a:effectLst/>
                <a:latin typeface="Frutiger W01"/>
              </a:rPr>
              <a:t>Success measure 5 - Empower citizens</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Citizens are at the centre of service design and have access to a standard set of digital services that suit all literacy and digital inclusion needs. Citizens can access and contribute to their healthcare information, taking an active role in their health and wellbeing.</a:t>
            </a:r>
          </a:p>
          <a:p>
            <a:pPr algn="l"/>
            <a:r>
              <a:rPr lang="en-GB" b="0" i="0" dirty="0">
                <a:solidFill>
                  <a:srgbClr val="212B32"/>
                </a:solidFill>
                <a:effectLst/>
                <a:latin typeface="Frutiger W01"/>
              </a:rPr>
              <a:t>Your organisation would:</a:t>
            </a:r>
          </a:p>
          <a:p>
            <a:pPr algn="l">
              <a:buFont typeface="Arial" panose="020B0604020202020204" pitchFamily="34" charset="0"/>
              <a:buChar char="•"/>
            </a:pPr>
            <a:r>
              <a:rPr lang="en-GB" b="0" i="0" dirty="0">
                <a:solidFill>
                  <a:srgbClr val="212B32"/>
                </a:solidFill>
                <a:effectLst/>
                <a:latin typeface="Frutiger W01"/>
              </a:rPr>
              <a:t>develop a single, coherent strategy, in conjunction with your ICS, for citizen engagement and citizen-facing digital services that is led by and has been co-designed with citizens</a:t>
            </a:r>
          </a:p>
          <a:p>
            <a:pPr algn="l">
              <a:buFont typeface="Arial" panose="020B0604020202020204" pitchFamily="34" charset="0"/>
              <a:buChar char="•"/>
            </a:pPr>
            <a:r>
              <a:rPr lang="en-GB" b="0" i="0" dirty="0">
                <a:solidFill>
                  <a:srgbClr val="212B32"/>
                </a:solidFill>
                <a:effectLst/>
                <a:latin typeface="Frutiger W01"/>
              </a:rPr>
              <a:t>make use of national tools and services (the </a:t>
            </a:r>
            <a:r>
              <a:rPr lang="en-GB" b="0" i="0" dirty="0">
                <a:solidFill>
                  <a:srgbClr val="005EB8"/>
                </a:solidFill>
                <a:effectLst/>
                <a:latin typeface="Frutiger W01"/>
                <a:hlinkClick r:id="rId3"/>
              </a:rPr>
              <a:t>NHS website</a:t>
            </a:r>
            <a:r>
              <a:rPr lang="en-GB" b="0" i="0" dirty="0">
                <a:solidFill>
                  <a:srgbClr val="212B32"/>
                </a:solidFill>
                <a:effectLst/>
                <a:latin typeface="Frutiger W01"/>
              </a:rPr>
              <a:t>, </a:t>
            </a:r>
            <a:r>
              <a:rPr lang="en-GB" b="0" i="0" dirty="0">
                <a:solidFill>
                  <a:srgbClr val="005EB8"/>
                </a:solidFill>
                <a:effectLst/>
                <a:latin typeface="Frutiger W01"/>
                <a:hlinkClick r:id="rId4"/>
              </a:rPr>
              <a:t>NHS login</a:t>
            </a:r>
            <a:r>
              <a:rPr lang="en-GB" b="0" i="0" dirty="0">
                <a:solidFill>
                  <a:srgbClr val="212B32"/>
                </a:solidFill>
                <a:effectLst/>
                <a:latin typeface="Frutiger W01"/>
              </a:rPr>
              <a:t> and the </a:t>
            </a:r>
            <a:r>
              <a:rPr lang="en-GB" b="0" i="0" dirty="0">
                <a:solidFill>
                  <a:srgbClr val="005EB8"/>
                </a:solidFill>
                <a:effectLst/>
                <a:latin typeface="Frutiger W01"/>
                <a:hlinkClick r:id="rId5"/>
              </a:rPr>
              <a:t>NHS App</a:t>
            </a:r>
            <a:r>
              <a:rPr lang="en-GB" b="0" i="0" dirty="0">
                <a:solidFill>
                  <a:srgbClr val="212B32"/>
                </a:solidFill>
                <a:effectLst/>
                <a:latin typeface="Frutiger W01"/>
              </a:rPr>
              <a:t>), supplemented by complementary local digital services that provide a consistent and coherent user experience</a:t>
            </a:r>
          </a:p>
          <a:p>
            <a:pPr algn="l">
              <a:buFont typeface="Arial" panose="020B0604020202020204" pitchFamily="34" charset="0"/>
              <a:buChar char="•"/>
            </a:pPr>
            <a:r>
              <a:rPr lang="en-GB" b="0" i="0" dirty="0">
                <a:solidFill>
                  <a:srgbClr val="212B32"/>
                </a:solidFill>
                <a:effectLst/>
                <a:latin typeface="Frutiger W01"/>
              </a:rPr>
              <a:t>use digital communication tools to enable self-service pathways such as self triage, referral, condition management, advice and guidance</a:t>
            </a:r>
          </a:p>
          <a:p>
            <a:pPr algn="l">
              <a:buFont typeface="Arial" panose="020B0604020202020204" pitchFamily="34" charset="0"/>
              <a:buChar char="•"/>
            </a:pPr>
            <a:r>
              <a:rPr lang="en-GB" b="0" i="0" dirty="0">
                <a:solidFill>
                  <a:srgbClr val="212B32"/>
                </a:solidFill>
                <a:effectLst/>
                <a:latin typeface="Frutiger W01"/>
              </a:rPr>
              <a:t>ensure that people can access and contribute to their health and care data</a:t>
            </a:r>
          </a:p>
          <a:p>
            <a:pPr algn="l">
              <a:buFont typeface="Arial" panose="020B0604020202020204" pitchFamily="34" charset="0"/>
              <a:buChar char="•"/>
            </a:pPr>
            <a:r>
              <a:rPr lang="en-GB" b="0" i="0" dirty="0">
                <a:solidFill>
                  <a:srgbClr val="212B32"/>
                </a:solidFill>
                <a:effectLst/>
                <a:latin typeface="Frutiger W01"/>
              </a:rPr>
              <a:t>ensure that citizens have access to care plans, test results, medications, history, correspondence, appointment management, screening alerts and tools</a:t>
            </a:r>
          </a:p>
          <a:p>
            <a:pPr algn="l">
              <a:buFont typeface="Arial" panose="020B0604020202020204" pitchFamily="34" charset="0"/>
              <a:buChar char="•"/>
            </a:pPr>
            <a:r>
              <a:rPr lang="en-GB" b="0" i="0" dirty="0">
                <a:solidFill>
                  <a:srgbClr val="212B32"/>
                </a:solidFill>
                <a:effectLst/>
                <a:latin typeface="Frutiger W01"/>
              </a:rPr>
              <a:t>have a clear digital inclusion strategy, incorporating initiatives to ensure digitally disempowered communities are better able to access and take advantage of digital opportunities</a:t>
            </a:r>
          </a:p>
          <a:p>
            <a:endParaRPr lang="en-GB" dirty="0"/>
          </a:p>
          <a:p>
            <a:r>
              <a:rPr lang="en-GB" dirty="0"/>
              <a:t>Notes from - https://www.gov.uk/government/publications/digital-working-in-adult-social-care-what-good-looks-like/digital-working-in-adult-social-care-what-good-looks-like-for-local-authorities-and-care-providers</a:t>
            </a:r>
          </a:p>
          <a:p>
            <a:endParaRPr lang="en-GB" dirty="0"/>
          </a:p>
          <a:p>
            <a:r>
              <a:rPr lang="en-GB" dirty="0"/>
              <a:t>Success measure 5 - Empower people</a:t>
            </a:r>
          </a:p>
          <a:p>
            <a:r>
              <a:rPr lang="en-GB" dirty="0"/>
              <a:t>A person-centred approach to the design and use of digital technologies can improve people’s quality of life and wellbeing and support independence.  </a:t>
            </a:r>
          </a:p>
          <a:p>
            <a:endParaRPr lang="en-GB" dirty="0"/>
          </a:p>
          <a:p>
            <a:r>
              <a:rPr lang="en-GB" dirty="0"/>
              <a:t>Technology can be used by an individual, their carer or their care provider to support quality of life and the provision of high-quality, safe and personalised care. It can play an important role in supporting people’s mental health and wellbeing, helping maintain independence, supporting people to remain connected to their loved ones or communities, or through online access to entertainment, hobbies and learning.  </a:t>
            </a:r>
          </a:p>
          <a:p>
            <a:endParaRPr lang="en-GB" dirty="0"/>
          </a:p>
          <a:p>
            <a:r>
              <a:rPr lang="en-GB" dirty="0"/>
              <a:t>By co-producing the development and delivery of your digital strategy with the people your organisation supports, you can ensure people who draw on care, their families and care networks are equal partners in shaping digital services.  </a:t>
            </a:r>
          </a:p>
          <a:p>
            <a:endParaRPr lang="en-GB" dirty="0"/>
          </a:p>
          <a:p>
            <a:r>
              <a:rPr lang="en-GB" dirty="0"/>
              <a:t>As an organisation, you ensure people understand the benefits and opportunities associated with the use of digital technology in social care, acknowledging and respecting individual choice around whether a person wishes to use technology as part of their care. People are supported to feel confident selecting and using the most appropriate tools to support their independence and wellbeing and you empower individuals and their carers to securely access and contribute to their DSCR.  </a:t>
            </a:r>
          </a:p>
          <a:p>
            <a:endParaRPr lang="en-GB" dirty="0"/>
          </a:p>
          <a:p>
            <a:r>
              <a:rPr lang="en-GB" dirty="0"/>
              <a:t>People understand their rights and the ethical issues that can arise around the use of digital technology and data and are confident in the ability of your organisation to protect their rights when implementing technology and using health and care data.</a:t>
            </a:r>
          </a:p>
          <a:p>
            <a:endParaRPr lang="en-GB" dirty="0"/>
          </a:p>
          <a:p>
            <a:r>
              <a:rPr lang="en-GB" dirty="0"/>
              <a:t>Local authorities should: </a:t>
            </a:r>
          </a:p>
          <a:p>
            <a:r>
              <a:rPr lang="en-GB" dirty="0"/>
              <a:t>consider how digital technology can help meet Care Act 2014 requirements to promote improved wellbeing, contribute to the prevention of care and support needs and provide information and advice</a:t>
            </a:r>
          </a:p>
          <a:p>
            <a:r>
              <a:rPr lang="en-GB" dirty="0"/>
              <a:t>support staff to understand the importance of personalisation and co-production with people, embedding these principles across your organisation, for example through using the Think Local Act Personal ‘Making it Real’ statements or Technology for our Ageing Population: Panel for Innovation Principles</a:t>
            </a:r>
          </a:p>
          <a:p>
            <a:r>
              <a:rPr lang="en-GB" dirty="0"/>
              <a:t>ensure people understand the technology solutions available to them and understand their rights and the ethical risks that can arise, involving and supporting people to make informed decisions in their care and offering alternatives where technology is not the preferred option</a:t>
            </a:r>
          </a:p>
          <a:p>
            <a:r>
              <a:rPr lang="en-GB" dirty="0"/>
              <a:t>be confident to identify, recommend and use appropriate digital tools to help support people’s independence, safety and wellbeing</a:t>
            </a:r>
          </a:p>
          <a:p>
            <a:r>
              <a:rPr lang="en-GB" dirty="0"/>
              <a:t>work with partners across your ICS on initiatives that support integrated health and care records, and that support people to access, personalise and contribute to their data</a:t>
            </a:r>
          </a:p>
          <a:p>
            <a:r>
              <a:rPr lang="en-GB" dirty="0"/>
              <a:t>support people to provide information through digital routes, designing services to allow people to complete assessments digitally, and reduce duplication of core information</a:t>
            </a:r>
          </a:p>
          <a:p>
            <a:r>
              <a:rPr lang="en-GB" dirty="0"/>
              <a:t>ensure there are varied methods of communication with people, including digital and non-digital means, to ensure their involvement, complying with the Accessible Information Standard as required</a:t>
            </a:r>
          </a:p>
          <a:p>
            <a:r>
              <a:rPr lang="en-GB" dirty="0"/>
              <a:t>Care providers should: </a:t>
            </a:r>
          </a:p>
          <a:p>
            <a:r>
              <a:rPr lang="en-GB" dirty="0"/>
              <a:t>co-produce and personalise care plans with people, actively involving family, friends and carers to support person-centred care, and offering choice and control in how care is delivered, including virtually or in person</a:t>
            </a:r>
          </a:p>
          <a:p>
            <a:r>
              <a:rPr lang="en-GB" dirty="0"/>
              <a:t>empower the people you support to use digital technologies that may improve their wellbeing, their communications and independence</a:t>
            </a:r>
          </a:p>
          <a:p>
            <a:r>
              <a:rPr lang="en-GB" dirty="0"/>
              <a:t>ensure people have the option to access and jointly manage their DSCR and information, allowing them to take their own record throughout their care journey</a:t>
            </a:r>
          </a:p>
          <a:p>
            <a:r>
              <a:rPr lang="en-GB" dirty="0"/>
              <a:t>encourage appropriate access for families, friends and carers to securely view a person’s DSCR. All solutions on the assured supplier list include this functionality</a:t>
            </a:r>
          </a:p>
          <a:p>
            <a:r>
              <a:rPr lang="en-GB" dirty="0"/>
              <a:t>use digital technology to support people to stay connected to family, friends and their community</a:t>
            </a:r>
          </a:p>
          <a:p>
            <a:r>
              <a:rPr lang="en-GB" dirty="0"/>
              <a:t>make use of the #CareAbout Me standard by the Professional Records Standard Body or the This is me philosophy by the Alzheimer Society, or other equivalent best practice</a:t>
            </a:r>
          </a:p>
        </p:txBody>
      </p:sp>
      <p:sp>
        <p:nvSpPr>
          <p:cNvPr id="4" name="Slide Number Placeholder 3"/>
          <p:cNvSpPr>
            <a:spLocks noGrp="1"/>
          </p:cNvSpPr>
          <p:nvPr>
            <p:ph type="sldNum" sz="quarter" idx="5"/>
          </p:nvPr>
        </p:nvSpPr>
        <p:spPr/>
        <p:txBody>
          <a:bodyPr/>
          <a:lstStyle/>
          <a:p>
            <a:fld id="{3D4C67B5-F292-4576-8BF8-36D135D4AF60}" type="slidenum">
              <a:rPr lang="en-GB" smtClean="0"/>
              <a:t>24</a:t>
            </a:fld>
            <a:endParaRPr lang="en-GB"/>
          </a:p>
        </p:txBody>
      </p:sp>
    </p:spTree>
    <p:extLst>
      <p:ext uri="{BB962C8B-B14F-4D97-AF65-F5344CB8AC3E}">
        <p14:creationId xmlns:p14="http://schemas.microsoft.com/office/powerpoint/2010/main" val="33679288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https://www.youtube.com/watch?v=kp2LfP25EoE </a:t>
            </a:r>
          </a:p>
        </p:txBody>
      </p:sp>
      <p:sp>
        <p:nvSpPr>
          <p:cNvPr id="4" name="Slide Number Placeholder 3"/>
          <p:cNvSpPr>
            <a:spLocks noGrp="1"/>
          </p:cNvSpPr>
          <p:nvPr>
            <p:ph type="sldNum" sz="quarter" idx="5"/>
          </p:nvPr>
        </p:nvSpPr>
        <p:spPr/>
        <p:txBody>
          <a:bodyPr/>
          <a:lstStyle/>
          <a:p>
            <a:fld id="{3D4C67B5-F292-4576-8BF8-36D135D4AF60}" type="slidenum">
              <a:rPr lang="en-GB" smtClean="0"/>
              <a:t>25</a:t>
            </a:fld>
            <a:endParaRPr lang="en-GB"/>
          </a:p>
        </p:txBody>
      </p:sp>
    </p:spTree>
    <p:extLst>
      <p:ext uri="{BB962C8B-B14F-4D97-AF65-F5344CB8AC3E}">
        <p14:creationId xmlns:p14="http://schemas.microsoft.com/office/powerpoint/2010/main" val="34067129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 </a:t>
            </a:r>
          </a:p>
          <a:p>
            <a:endParaRPr lang="en-GB" dirty="0"/>
          </a:p>
          <a:p>
            <a:pPr algn="l"/>
            <a:r>
              <a:rPr lang="en-GB" b="1" i="0" dirty="0">
                <a:solidFill>
                  <a:srgbClr val="212B32"/>
                </a:solidFill>
                <a:effectLst/>
                <a:latin typeface="Frutiger W01"/>
              </a:rPr>
              <a:t>Success measure 6 - Improve care</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Health and care practitioners embed digital and data within their improvement capability to transform care pathways, reduce unwarranted variation and improve health and wellbeing. Digital solutions enhance services for patients and ensure that they get the right care when they need it and in the right place.</a:t>
            </a:r>
          </a:p>
          <a:p>
            <a:pPr algn="l"/>
            <a:r>
              <a:rPr lang="en-GB" b="0" i="0" dirty="0">
                <a:solidFill>
                  <a:srgbClr val="212B32"/>
                </a:solidFill>
                <a:effectLst/>
                <a:latin typeface="Frutiger W01"/>
              </a:rPr>
              <a:t>Your organisation would:</a:t>
            </a:r>
          </a:p>
          <a:p>
            <a:pPr algn="l">
              <a:buFont typeface="Arial" panose="020B0604020202020204" pitchFamily="34" charset="0"/>
              <a:buChar char="•"/>
            </a:pPr>
            <a:r>
              <a:rPr lang="en-GB" b="0" i="0" dirty="0">
                <a:solidFill>
                  <a:srgbClr val="212B32"/>
                </a:solidFill>
                <a:effectLst/>
                <a:latin typeface="Frutiger W01"/>
              </a:rPr>
              <a:t>use data and digital solutions to redesign care pathways across organisational boundaries to give patients the right care in the most appropriate setting</a:t>
            </a:r>
          </a:p>
          <a:p>
            <a:pPr algn="l">
              <a:buFont typeface="Arial" panose="020B0604020202020204" pitchFamily="34" charset="0"/>
              <a:buChar char="•"/>
            </a:pPr>
            <a:r>
              <a:rPr lang="en-GB" b="0" i="0" dirty="0">
                <a:solidFill>
                  <a:srgbClr val="212B32"/>
                </a:solidFill>
                <a:effectLst/>
                <a:latin typeface="Frutiger W01"/>
              </a:rPr>
              <a:t>promote the use of digital tools and technologies that support safer care, such as EPMA and bar coding</a:t>
            </a:r>
          </a:p>
          <a:p>
            <a:pPr algn="l">
              <a:buFont typeface="Arial" panose="020B0604020202020204" pitchFamily="34" charset="0"/>
              <a:buChar char="•"/>
            </a:pPr>
            <a:r>
              <a:rPr lang="en-GB" b="0" i="0" dirty="0">
                <a:solidFill>
                  <a:srgbClr val="212B32"/>
                </a:solidFill>
                <a:effectLst/>
                <a:latin typeface="Frutiger W01"/>
              </a:rPr>
              <a:t>provide decision support and other tools to help clinicians follow best practice and eliminate unwarranted variation across the entire care pathway</a:t>
            </a:r>
          </a:p>
          <a:p>
            <a:pPr algn="l">
              <a:buFont typeface="Arial" panose="020B0604020202020204" pitchFamily="34" charset="0"/>
              <a:buChar char="•"/>
            </a:pPr>
            <a:r>
              <a:rPr lang="en-GB" b="0" i="0" dirty="0">
                <a:solidFill>
                  <a:srgbClr val="212B32"/>
                </a:solidFill>
                <a:effectLst/>
                <a:latin typeface="Frutiger W01"/>
              </a:rPr>
              <a:t>provide remote consultations, monitoring and care services, promoting patient choice and sustainability</a:t>
            </a:r>
          </a:p>
          <a:p>
            <a:pPr algn="l">
              <a:buFont typeface="Arial" panose="020B0604020202020204" pitchFamily="34" charset="0"/>
              <a:buChar char="•"/>
            </a:pPr>
            <a:r>
              <a:rPr lang="en-GB" b="0" i="0" dirty="0">
                <a:solidFill>
                  <a:srgbClr val="212B32"/>
                </a:solidFill>
                <a:effectLst/>
                <a:latin typeface="Frutiger W01"/>
              </a:rPr>
              <a:t>enhance your collaborative and multidisciplinary care planning using an array of digital tools and services alongside </a:t>
            </a:r>
            <a:r>
              <a:rPr lang="en-GB" b="0" i="0" dirty="0">
                <a:solidFill>
                  <a:srgbClr val="005EB8"/>
                </a:solidFill>
                <a:effectLst/>
                <a:latin typeface="Frutiger W01"/>
                <a:hlinkClick r:id="rId3"/>
              </a:rPr>
              <a:t>PRSB standards</a:t>
            </a:r>
            <a:endParaRPr lang="en-GB" b="0" i="0" dirty="0">
              <a:solidFill>
                <a:srgbClr val="212B32"/>
              </a:solidFill>
              <a:effectLst/>
              <a:latin typeface="Frutiger W01"/>
            </a:endParaRPr>
          </a:p>
          <a:p>
            <a:pPr algn="l"/>
            <a:r>
              <a:rPr lang="en-GB" b="1" i="0" dirty="0">
                <a:solidFill>
                  <a:srgbClr val="212B32"/>
                </a:solidFill>
                <a:effectLst/>
                <a:latin typeface="Frutiger W01"/>
              </a:rPr>
              <a:t>Success measure 6 - Improve care</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Your ICS embeds digital and data within their improvement capability to transform care pathways, reduce unwarranted variation and improve health and wellbeing. Digital solutions enhance services for patients and ensure that they get the right care when they need it and in the right place across the whole ICS.</a:t>
            </a:r>
          </a:p>
          <a:p>
            <a:pPr algn="l"/>
            <a:r>
              <a:rPr lang="en-GB" b="0" i="0" dirty="0">
                <a:solidFill>
                  <a:srgbClr val="212B32"/>
                </a:solidFill>
                <a:effectLst/>
                <a:latin typeface="Frutiger W01"/>
              </a:rPr>
              <a:t>Your ICS would:</a:t>
            </a:r>
          </a:p>
          <a:p>
            <a:pPr algn="l">
              <a:buFont typeface="Arial" panose="020B0604020202020204" pitchFamily="34" charset="0"/>
              <a:buChar char="•"/>
            </a:pPr>
            <a:r>
              <a:rPr lang="en-GB" b="0" i="0" dirty="0">
                <a:solidFill>
                  <a:srgbClr val="212B32"/>
                </a:solidFill>
                <a:effectLst/>
                <a:latin typeface="Frutiger W01"/>
              </a:rPr>
              <a:t>have an ICS-wide approach to the use of data and digital solutions to redesign care pathways across organisational boundaries to give patients the right care in the most appropriate setting</a:t>
            </a:r>
          </a:p>
          <a:p>
            <a:pPr algn="l">
              <a:buFont typeface="Arial" panose="020B0604020202020204" pitchFamily="34" charset="0"/>
              <a:buChar char="•"/>
            </a:pPr>
            <a:r>
              <a:rPr lang="en-GB" b="0" i="0" dirty="0">
                <a:solidFill>
                  <a:srgbClr val="212B32"/>
                </a:solidFill>
                <a:effectLst/>
                <a:latin typeface="Frutiger W01"/>
              </a:rPr>
              <a:t>ensure that organisations across your ICS make use of digital tools and technologies that support safer care, such as EPMA and bar coding</a:t>
            </a:r>
          </a:p>
          <a:p>
            <a:pPr algn="l">
              <a:buFont typeface="Arial" panose="020B0604020202020204" pitchFamily="34" charset="0"/>
              <a:buChar char="•"/>
            </a:pPr>
            <a:r>
              <a:rPr lang="en-GB" b="0" i="0" dirty="0">
                <a:solidFill>
                  <a:srgbClr val="212B32"/>
                </a:solidFill>
                <a:effectLst/>
                <a:latin typeface="Frutiger W01"/>
              </a:rPr>
              <a:t>ensure that organisations across your ICS employ decision support and other tools to help clinicians follow best practice and eliminate quality variation across the entire care pathway</a:t>
            </a:r>
          </a:p>
          <a:p>
            <a:pPr algn="l">
              <a:buFont typeface="Arial" panose="020B0604020202020204" pitchFamily="34" charset="0"/>
              <a:buChar char="•"/>
            </a:pPr>
            <a:r>
              <a:rPr lang="en-GB" b="0" i="0" dirty="0">
                <a:solidFill>
                  <a:srgbClr val="212B32"/>
                </a:solidFill>
                <a:effectLst/>
                <a:latin typeface="Frutiger W01"/>
              </a:rPr>
              <a:t>ensure that organisations across your ICS provide a consistent and cost-effective approach to remote consultations, monitoring and care services</a:t>
            </a:r>
          </a:p>
          <a:p>
            <a:pPr algn="l">
              <a:buFont typeface="Arial" panose="020B0604020202020204" pitchFamily="34" charset="0"/>
              <a:buChar char="•"/>
            </a:pPr>
            <a:r>
              <a:rPr lang="en-GB" b="0" i="0" dirty="0">
                <a:solidFill>
                  <a:srgbClr val="212B32"/>
                </a:solidFill>
                <a:effectLst/>
                <a:latin typeface="Frutiger W01"/>
              </a:rPr>
              <a:t>lead a system-wide approach to collaborative and multidisciplinary care planning using an array of digital tools and services alongside </a:t>
            </a:r>
            <a:r>
              <a:rPr lang="en-GB" b="0" i="0" dirty="0">
                <a:solidFill>
                  <a:srgbClr val="005EB8"/>
                </a:solidFill>
                <a:effectLst/>
                <a:latin typeface="Frutiger W01"/>
                <a:hlinkClick r:id="rId3"/>
              </a:rPr>
              <a:t>PRSB standards</a:t>
            </a:r>
            <a:endParaRPr lang="en-GB" b="0" i="0" dirty="0">
              <a:solidFill>
                <a:srgbClr val="212B32"/>
              </a:solidFill>
              <a:effectLst/>
              <a:latin typeface="Frutiger W01"/>
            </a:endParaRPr>
          </a:p>
          <a:p>
            <a:endParaRPr lang="en-GB" dirty="0"/>
          </a:p>
          <a:p>
            <a:r>
              <a:rPr lang="en-GB" dirty="0"/>
              <a:t>Notes from – https://www.gov.uk/government/publications/digital-working-in-adult-social-care-what-good-looks-like/digital-working-in-adult-social-care-what-good-looks-like-for-local-authorities-and-care-providers </a:t>
            </a:r>
          </a:p>
          <a:p>
            <a:pPr algn="l"/>
            <a:r>
              <a:rPr lang="en-GB" b="1" i="0" dirty="0">
                <a:solidFill>
                  <a:srgbClr val="0B0C0C"/>
                </a:solidFill>
                <a:effectLst/>
                <a:latin typeface="GDS Transport"/>
              </a:rPr>
              <a:t>Success measure 6 - Improve care</a:t>
            </a:r>
          </a:p>
          <a:p>
            <a:pPr algn="l"/>
            <a:r>
              <a:rPr lang="en-GB" b="0" i="0" dirty="0">
                <a:solidFill>
                  <a:srgbClr val="0B0C0C"/>
                </a:solidFill>
                <a:effectLst/>
                <a:latin typeface="GDS Transport"/>
              </a:rPr>
              <a:t>Effective use of digital technology, data and processes can support the delivery of outstanding quality and personalised care and support at the right place and at the right time. </a:t>
            </a:r>
          </a:p>
          <a:p>
            <a:pPr algn="l"/>
            <a:r>
              <a:rPr lang="en-GB" b="0" i="0" dirty="0">
                <a:solidFill>
                  <a:srgbClr val="0B0C0C"/>
                </a:solidFill>
                <a:effectLst/>
                <a:latin typeface="GDS Transport"/>
              </a:rPr>
              <a:t>The use of digital technology should enhance the quality of social care, free up time for meaningful human interaction and create stronger connections between people who draw on care, their friends, family and care networks. </a:t>
            </a:r>
          </a:p>
          <a:p>
            <a:pPr algn="l"/>
            <a:r>
              <a:rPr lang="en-GB" b="0" i="0" dirty="0">
                <a:solidFill>
                  <a:srgbClr val="0B0C0C"/>
                </a:solidFill>
                <a:effectLst/>
                <a:latin typeface="GDS Transport"/>
              </a:rPr>
              <a:t>As an organisation, you use technology to improve the provision of care and support for people to have choice, control and independence. This means embedding technology to support services and using insight from data to continuously drive improvements in care quality and safety. This includes improving equity to ensure people have access to high-quality care no matter who or where they are. You have a digital shared care record and work with local and regional partners to support and achieve this, ensuring that direct care information can safely be shared across health and social care as part of an integrated system. </a:t>
            </a:r>
          </a:p>
          <a:p>
            <a:pPr algn="l"/>
            <a:r>
              <a:rPr lang="en-GB" b="1" i="0" dirty="0">
                <a:solidFill>
                  <a:srgbClr val="0B0C0C"/>
                </a:solidFill>
                <a:effectLst/>
                <a:latin typeface="GDS Transport"/>
              </a:rPr>
              <a:t>Local authorities should: </a:t>
            </a:r>
          </a:p>
          <a:p>
            <a:pPr algn="l">
              <a:buFont typeface="Arial" panose="020B0604020202020204" pitchFamily="34" charset="0"/>
              <a:buChar char="•"/>
            </a:pPr>
            <a:r>
              <a:rPr lang="en-GB" b="0" i="0" dirty="0">
                <a:solidFill>
                  <a:srgbClr val="0B0C0C"/>
                </a:solidFill>
                <a:effectLst/>
                <a:latin typeface="GDS Transport"/>
              </a:rPr>
              <a:t>work within your ICS to jointly communicate and provide a seamless service for your local community, improving continuity of care and outcomes for people using digital technology solutions across health and social care</a:t>
            </a:r>
          </a:p>
          <a:p>
            <a:pPr algn="l">
              <a:buFont typeface="Arial" panose="020B0604020202020204" pitchFamily="34" charset="0"/>
              <a:buChar char="•"/>
            </a:pPr>
            <a:r>
              <a:rPr lang="en-GB" b="0" i="0" dirty="0">
                <a:solidFill>
                  <a:srgbClr val="0B0C0C"/>
                </a:solidFill>
                <a:effectLst/>
                <a:latin typeface="GDS Transport"/>
              </a:rPr>
              <a:t>understand the difference across services and care pathways based on location and capacity within your communities, and use digital solutions within your plans to address variations in quality, type or availability of services</a:t>
            </a:r>
          </a:p>
          <a:p>
            <a:pPr algn="l">
              <a:buFont typeface="Arial" panose="020B0604020202020204" pitchFamily="34" charset="0"/>
              <a:buChar char="•"/>
            </a:pPr>
            <a:r>
              <a:rPr lang="en-GB" b="0" i="0" dirty="0">
                <a:solidFill>
                  <a:srgbClr val="0B0C0C"/>
                </a:solidFill>
                <a:effectLst/>
                <a:latin typeface="GDS Transport"/>
              </a:rPr>
              <a:t>draw on timely and accurate data to inform commissioning, understand the needs and requirements of local populations and manage health and social care services more effectively</a:t>
            </a:r>
          </a:p>
          <a:p>
            <a:pPr algn="l">
              <a:buFont typeface="Arial" panose="020B0604020202020204" pitchFamily="34" charset="0"/>
              <a:buChar char="•"/>
            </a:pPr>
            <a:r>
              <a:rPr lang="en-GB" b="0" i="0" dirty="0">
                <a:solidFill>
                  <a:srgbClr val="0B0C0C"/>
                </a:solidFill>
                <a:effectLst/>
                <a:latin typeface="GDS Transport"/>
              </a:rPr>
              <a:t>consider, or re-examine alongside other interventions, the role technology enabled care (TEC) can provide in maintaining independence of people in their own homes as care needs are reviewed, and how other preventative devices may need to be linked in, for example a compatible smoke detector where a person has deteriorating mobility and there is an increased fire risk</a:t>
            </a:r>
          </a:p>
          <a:p>
            <a:pPr algn="l">
              <a:buFont typeface="Arial" panose="020B0604020202020204" pitchFamily="34" charset="0"/>
              <a:buChar char="•"/>
            </a:pPr>
            <a:r>
              <a:rPr lang="en-GB" b="0" i="0" dirty="0">
                <a:solidFill>
                  <a:srgbClr val="0B0C0C"/>
                </a:solidFill>
                <a:effectLst/>
                <a:latin typeface="GDS Transport"/>
              </a:rPr>
              <a:t>when seeking evidence of quality, safety, innovation and continuous improvement, ask organisations providing TEC products and services if they have signed up to the </a:t>
            </a:r>
            <a:r>
              <a:rPr lang="en-GB" b="0" i="0" dirty="0">
                <a:solidFill>
                  <a:srgbClr val="1D70B8"/>
                </a:solidFill>
                <a:effectLst/>
                <a:latin typeface="GDS Transport"/>
                <a:hlinkClick r:id="rId4"/>
              </a:rPr>
              <a:t>Quality Standards Framework</a:t>
            </a:r>
            <a:r>
              <a:rPr lang="en-GB" b="0" i="0" dirty="0">
                <a:solidFill>
                  <a:srgbClr val="0B0C0C"/>
                </a:solidFill>
                <a:effectLst/>
                <a:latin typeface="GDS Transport"/>
              </a:rPr>
              <a:t>, a scheme run by </a:t>
            </a:r>
            <a:r>
              <a:rPr lang="en-GB" b="0" i="0" dirty="0">
                <a:solidFill>
                  <a:srgbClr val="1D70B8"/>
                </a:solidFill>
                <a:effectLst/>
                <a:latin typeface="GDS Transport"/>
                <a:hlinkClick r:id="rId5"/>
              </a:rPr>
              <a:t>TEC Quality</a:t>
            </a:r>
            <a:r>
              <a:rPr lang="en-GB" b="0" i="0" dirty="0">
                <a:solidFill>
                  <a:srgbClr val="0B0C0C"/>
                </a:solidFill>
                <a:effectLst/>
                <a:latin typeface="GDS Transport"/>
              </a:rPr>
              <a:t> (a subsidiary of the TEC Services Association) and the only TEC service that has United Kingdom Accreditation Service (UKAS) status</a:t>
            </a:r>
          </a:p>
          <a:p>
            <a:pPr algn="l">
              <a:buFont typeface="Arial" panose="020B0604020202020204" pitchFamily="34" charset="0"/>
              <a:buChar char="•"/>
            </a:pPr>
            <a:r>
              <a:rPr lang="en-GB" b="0" i="0" dirty="0">
                <a:solidFill>
                  <a:srgbClr val="0B0C0C"/>
                </a:solidFill>
                <a:effectLst/>
                <a:latin typeface="GDS Transport"/>
              </a:rPr>
              <a:t>embed digital technology as part of enablement and reablement services, as well as wider initiatives that promote independence</a:t>
            </a:r>
          </a:p>
          <a:p>
            <a:pPr algn="l">
              <a:buFont typeface="Arial" panose="020B0604020202020204" pitchFamily="34" charset="0"/>
              <a:buChar char="•"/>
            </a:pPr>
            <a:r>
              <a:rPr lang="en-GB" b="0" i="0" dirty="0">
                <a:solidFill>
                  <a:srgbClr val="0B0C0C"/>
                </a:solidFill>
                <a:effectLst/>
                <a:latin typeface="GDS Transport"/>
              </a:rPr>
              <a:t>aim to improve ease of access to social care services through multi-channel accessibility to ensure people are aware of support available to them</a:t>
            </a:r>
          </a:p>
          <a:p>
            <a:pPr algn="l">
              <a:buFont typeface="Arial" panose="020B0604020202020204" pitchFamily="34" charset="0"/>
              <a:buChar char="•"/>
            </a:pPr>
            <a:r>
              <a:rPr lang="en-GB" b="0" i="0" dirty="0">
                <a:solidFill>
                  <a:srgbClr val="0B0C0C"/>
                </a:solidFill>
                <a:effectLst/>
                <a:latin typeface="GDS Transport"/>
              </a:rPr>
              <a:t>work as a wider ICS on the clinical and professional risk management standards, adhering to and promoting the </a:t>
            </a:r>
            <a:r>
              <a:rPr lang="en-GB" b="0" i="0" dirty="0">
                <a:solidFill>
                  <a:srgbClr val="1D70B8"/>
                </a:solidFill>
                <a:effectLst/>
                <a:latin typeface="GDS Transport"/>
                <a:hlinkClick r:id="rId6"/>
              </a:rPr>
              <a:t>Data Alliance Partnership Board</a:t>
            </a:r>
            <a:r>
              <a:rPr lang="en-GB" b="0" i="0" dirty="0">
                <a:solidFill>
                  <a:srgbClr val="0B0C0C"/>
                </a:solidFill>
                <a:effectLst/>
                <a:latin typeface="GDS Transport"/>
              </a:rPr>
              <a:t> standards</a:t>
            </a:r>
          </a:p>
          <a:p>
            <a:pPr algn="l"/>
            <a:r>
              <a:rPr lang="en-GB" b="1" i="0" dirty="0">
                <a:solidFill>
                  <a:srgbClr val="0B0C0C"/>
                </a:solidFill>
                <a:effectLst/>
                <a:latin typeface="GDS Transport"/>
              </a:rPr>
              <a:t>Care providers should: </a:t>
            </a:r>
          </a:p>
          <a:p>
            <a:pPr algn="l">
              <a:buFont typeface="Arial" panose="020B0604020202020204" pitchFamily="34" charset="0"/>
              <a:buChar char="•"/>
            </a:pPr>
            <a:r>
              <a:rPr lang="en-GB" b="0" i="0" dirty="0">
                <a:solidFill>
                  <a:srgbClr val="0B0C0C"/>
                </a:solidFill>
                <a:effectLst/>
                <a:latin typeface="GDS Transport"/>
              </a:rPr>
              <a:t>promote a learning culture to identify how and where digital technology can be incorporated into your care and support offer to improve people’s outcomes</a:t>
            </a:r>
          </a:p>
          <a:p>
            <a:pPr algn="l">
              <a:buFont typeface="Arial" panose="020B0604020202020204" pitchFamily="34" charset="0"/>
              <a:buChar char="•"/>
            </a:pPr>
            <a:r>
              <a:rPr lang="en-GB" b="0" i="0" dirty="0">
                <a:solidFill>
                  <a:srgbClr val="0B0C0C"/>
                </a:solidFill>
                <a:effectLst/>
                <a:latin typeface="GDS Transport"/>
              </a:rPr>
              <a:t>work with local authorities to use care technology to maintain peoples’ mobility, independence, pursue their hobbies and interests, connect with friends, family and carers and to support them to live their life</a:t>
            </a:r>
          </a:p>
          <a:p>
            <a:pPr algn="l">
              <a:buFont typeface="Arial" panose="020B0604020202020204" pitchFamily="34" charset="0"/>
              <a:buChar char="•"/>
            </a:pPr>
            <a:r>
              <a:rPr lang="en-GB" b="0" i="0" dirty="0">
                <a:solidFill>
                  <a:srgbClr val="0B0C0C"/>
                </a:solidFill>
                <a:effectLst/>
                <a:latin typeface="GDS Transport"/>
              </a:rPr>
              <a:t>work in partnership with your ICS to </a:t>
            </a:r>
            <a:r>
              <a:rPr lang="en-GB" b="0" i="0" dirty="0">
                <a:solidFill>
                  <a:srgbClr val="1D70B8"/>
                </a:solidFill>
                <a:effectLst/>
                <a:latin typeface="GDS Transport"/>
                <a:hlinkClick r:id="rId7"/>
              </a:rPr>
              <a:t>understand the funding options</a:t>
            </a:r>
            <a:r>
              <a:rPr lang="en-GB" b="0" i="0" dirty="0">
                <a:solidFill>
                  <a:srgbClr val="0B0C0C"/>
                </a:solidFill>
                <a:effectLst/>
                <a:latin typeface="GDS Transport"/>
              </a:rPr>
              <a:t> available for technologies that support an individual’s quality of life - including technologies that can improve care quality and safety, reduce avoidable admissions to hospital or support people to live independently in their own home - building a robust evidence base on the impact of these technologies</a:t>
            </a:r>
          </a:p>
          <a:p>
            <a:pPr algn="l">
              <a:buFont typeface="Arial" panose="020B0604020202020204" pitchFamily="34" charset="0"/>
              <a:buChar char="•"/>
            </a:pPr>
            <a:r>
              <a:rPr lang="en-GB" b="0" i="0" dirty="0">
                <a:solidFill>
                  <a:srgbClr val="0B0C0C"/>
                </a:solidFill>
                <a:effectLst/>
                <a:latin typeface="GDS Transport"/>
              </a:rPr>
              <a:t>actively use DSCRs to inform service improvements and support the delivery of high quality, personalised care</a:t>
            </a:r>
          </a:p>
          <a:p>
            <a:pPr algn="l">
              <a:buFont typeface="Arial" panose="020B0604020202020204" pitchFamily="34" charset="0"/>
              <a:buChar char="•"/>
            </a:pPr>
            <a:r>
              <a:rPr lang="en-GB" b="0" i="0" dirty="0">
                <a:solidFill>
                  <a:srgbClr val="0B0C0C"/>
                </a:solidFill>
                <a:effectLst/>
                <a:latin typeface="GDS Transport"/>
              </a:rPr>
              <a:t>share learning and evidence which demonstrates the impact of a new digital solution on the people you support, staff and your organisation</a:t>
            </a:r>
          </a:p>
          <a:p>
            <a:pPr algn="l">
              <a:buFont typeface="Arial" panose="020B0604020202020204" pitchFamily="34" charset="0"/>
              <a:buChar char="•"/>
            </a:pPr>
            <a:r>
              <a:rPr lang="en-GB" b="0" i="0" dirty="0">
                <a:solidFill>
                  <a:srgbClr val="0B0C0C"/>
                </a:solidFill>
                <a:effectLst/>
                <a:latin typeface="GDS Transport"/>
              </a:rPr>
              <a:t>use available data to support quality monitoring, learning and improvement</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26</a:t>
            </a:fld>
            <a:endParaRPr lang="en-GB"/>
          </a:p>
        </p:txBody>
      </p:sp>
    </p:spTree>
    <p:extLst>
      <p:ext uri="{BB962C8B-B14F-4D97-AF65-F5344CB8AC3E}">
        <p14:creationId xmlns:p14="http://schemas.microsoft.com/office/powerpoint/2010/main" val="1421162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 https://www.gov.uk/government/publications/digital-working-in-adult-social-care-what-good-looks-like/digital-working-in-adult-social-care-what-good-looks-like-for-local-authorities-and-care-providers </a:t>
            </a:r>
          </a:p>
          <a:p>
            <a:endParaRPr lang="en-GB" dirty="0"/>
          </a:p>
          <a:p>
            <a:pPr algn="l"/>
            <a:r>
              <a:rPr lang="en-GB" b="1" i="0" dirty="0">
                <a:solidFill>
                  <a:srgbClr val="0B0C0C"/>
                </a:solidFill>
                <a:effectLst/>
                <a:latin typeface="GDS Transport"/>
              </a:rPr>
              <a:t>Success measure 7 - Healthy populations</a:t>
            </a:r>
          </a:p>
          <a:p>
            <a:pPr algn="l"/>
            <a:r>
              <a:rPr lang="en-GB" b="0" i="0" dirty="0">
                <a:solidFill>
                  <a:srgbClr val="0B0C0C"/>
                </a:solidFill>
                <a:effectLst/>
                <a:latin typeface="GDS Transport"/>
              </a:rPr>
              <a:t>Having good data to understand and plan for the needs of the population (whether at a community level or individual level) means that we can reduce inequalities and improve outcomes for all people. </a:t>
            </a:r>
          </a:p>
          <a:p>
            <a:pPr algn="l"/>
            <a:r>
              <a:rPr lang="en-GB" b="0" i="0" dirty="0">
                <a:solidFill>
                  <a:srgbClr val="0B0C0C"/>
                </a:solidFill>
                <a:effectLst/>
                <a:latin typeface="GDS Transport"/>
              </a:rPr>
              <a:t>Support can be targeted where it is needed most by using data insights to drive improvements to the health and wellbeing of the populations we serve. By working with partners and people who draw on social care, and their carers, we can improve services based on a holistic understanding of current and future need.</a:t>
            </a:r>
          </a:p>
          <a:p>
            <a:pPr algn="l"/>
            <a:r>
              <a:rPr lang="en-GB" b="0" i="0" dirty="0">
                <a:solidFill>
                  <a:srgbClr val="0B0C0C"/>
                </a:solidFill>
                <a:effectLst/>
                <a:latin typeface="GDS Transport"/>
              </a:rPr>
              <a:t>Building an evidence base of what works well through collaboration with educational and academic establishments, health partners and suppliers across the sector is crucial to effectively embedding and scaling digital solutions that improve the quality and safety of care.  </a:t>
            </a:r>
          </a:p>
          <a:p>
            <a:pPr algn="l"/>
            <a:r>
              <a:rPr lang="en-GB" b="0" i="0" dirty="0">
                <a:solidFill>
                  <a:srgbClr val="0B0C0C"/>
                </a:solidFill>
                <a:effectLst/>
                <a:latin typeface="GDS Transport"/>
              </a:rPr>
              <a:t>It is essential that personal data is used appropriately and safely for research, service improvement or commissioning purposes. Organisations drive data innovation in line with legal requirements and information governance guidance, offering transparency and individual choice around use of data for purposes other than direct care and seeking advice where necessary.  </a:t>
            </a:r>
          </a:p>
          <a:p>
            <a:pPr algn="l"/>
            <a:r>
              <a:rPr lang="en-GB" b="1" i="0" dirty="0">
                <a:solidFill>
                  <a:srgbClr val="0B0C0C"/>
                </a:solidFill>
                <a:effectLst/>
                <a:latin typeface="GDS Transport"/>
              </a:rPr>
              <a:t>Local authorities should: </a:t>
            </a:r>
          </a:p>
          <a:p>
            <a:pPr algn="l">
              <a:buFont typeface="Arial" panose="020B0604020202020204" pitchFamily="34" charset="0"/>
              <a:buChar char="•"/>
            </a:pPr>
            <a:r>
              <a:rPr lang="en-GB" b="0" i="0" dirty="0">
                <a:solidFill>
                  <a:srgbClr val="0B0C0C"/>
                </a:solidFill>
                <a:effectLst/>
                <a:latin typeface="GDS Transport"/>
              </a:rPr>
              <a:t>use guidance such as that found on the </a:t>
            </a:r>
            <a:r>
              <a:rPr lang="en-GB" b="0" i="0" dirty="0">
                <a:solidFill>
                  <a:srgbClr val="1D70B8"/>
                </a:solidFill>
                <a:effectLst/>
                <a:latin typeface="GDS Transport"/>
                <a:hlinkClick r:id="rId3"/>
              </a:rPr>
              <a:t>information governance portal</a:t>
            </a:r>
            <a:r>
              <a:rPr lang="en-GB" b="0" i="0" dirty="0">
                <a:solidFill>
                  <a:srgbClr val="0B0C0C"/>
                </a:solidFill>
                <a:effectLst/>
                <a:latin typeface="GDS Transport"/>
              </a:rPr>
              <a:t> to decide the correct and lawful way to use data, taking account of GDPR and other relevant legal obligations</a:t>
            </a:r>
          </a:p>
          <a:p>
            <a:pPr algn="l">
              <a:buFont typeface="Arial" panose="020B0604020202020204" pitchFamily="34" charset="0"/>
              <a:buChar char="•"/>
            </a:pPr>
            <a:r>
              <a:rPr lang="en-GB" b="0" i="0" dirty="0">
                <a:solidFill>
                  <a:srgbClr val="0B0C0C"/>
                </a:solidFill>
                <a:effectLst/>
                <a:latin typeface="GDS Transport"/>
              </a:rPr>
              <a:t>work with providers and your ICS to improve wellbeing and equalities for communities through the appropriate use of data, understanding the resources and logistics required to collect data and supporting smaller providers to facilitate such intelligence sharing</a:t>
            </a:r>
          </a:p>
          <a:p>
            <a:pPr algn="l">
              <a:buFont typeface="Arial" panose="020B0604020202020204" pitchFamily="34" charset="0"/>
              <a:buChar char="•"/>
            </a:pPr>
            <a:r>
              <a:rPr lang="en-GB" b="0" i="0" dirty="0">
                <a:solidFill>
                  <a:srgbClr val="0B0C0C"/>
                </a:solidFill>
                <a:effectLst/>
                <a:latin typeface="GDS Transport"/>
              </a:rPr>
              <a:t>have a shared data solution across your local authority to support real-world evidencing, for direct care purposes, across adult and children’s social care, public health and housing services, for example</a:t>
            </a:r>
          </a:p>
          <a:p>
            <a:pPr algn="l">
              <a:buFont typeface="Arial" panose="020B0604020202020204" pitchFamily="34" charset="0"/>
              <a:buChar char="•"/>
            </a:pPr>
            <a:r>
              <a:rPr lang="en-GB" b="0" i="0" dirty="0">
                <a:solidFill>
                  <a:srgbClr val="0B0C0C"/>
                </a:solidFill>
                <a:effectLst/>
                <a:latin typeface="GDS Transport"/>
              </a:rPr>
              <a:t>invest time and resources into quantitative and qualitative analysis that helps you to achieve your strategic aims - supporting your data and analysis teams to explore new ways of using data to inform decision-making</a:t>
            </a:r>
          </a:p>
          <a:p>
            <a:pPr algn="l">
              <a:buFont typeface="Arial" panose="020B0604020202020204" pitchFamily="34" charset="0"/>
              <a:buChar char="•"/>
            </a:pPr>
            <a:r>
              <a:rPr lang="en-GB" b="0" i="0" dirty="0">
                <a:solidFill>
                  <a:srgbClr val="0B0C0C"/>
                </a:solidFill>
                <a:effectLst/>
                <a:latin typeface="GDS Transport"/>
              </a:rPr>
              <a:t>work to promote and encourage data intelligence within the voluntary and community sector, ensuring there is equality across the sector and providers are not disadvantaged by size or geographical location</a:t>
            </a:r>
          </a:p>
          <a:p>
            <a:pPr algn="l">
              <a:buFont typeface="Arial" panose="020B0604020202020204" pitchFamily="34" charset="0"/>
              <a:buChar char="•"/>
            </a:pPr>
            <a:r>
              <a:rPr lang="en-GB" b="0" i="0" dirty="0">
                <a:solidFill>
                  <a:srgbClr val="0B0C0C"/>
                </a:solidFill>
                <a:effectLst/>
                <a:latin typeface="GDS Transport"/>
              </a:rPr>
              <a:t>access national good practice, and peer local authority support, to support your planning, for example through LGA and ADASS regional teams</a:t>
            </a:r>
          </a:p>
          <a:p>
            <a:pPr algn="l">
              <a:buFont typeface="Arial" panose="020B0604020202020204" pitchFamily="34" charset="0"/>
              <a:buChar char="•"/>
            </a:pPr>
            <a:r>
              <a:rPr lang="en-GB" b="0" i="0" dirty="0">
                <a:solidFill>
                  <a:srgbClr val="0B0C0C"/>
                </a:solidFill>
                <a:effectLst/>
                <a:latin typeface="GDS Transport"/>
              </a:rPr>
              <a:t>work to share data safely and appropriately with other partners, including the voluntary and community sector and local communities themselves, so they can support the development of solutions for their local areas</a:t>
            </a:r>
          </a:p>
          <a:p>
            <a:pPr algn="l">
              <a:buFont typeface="Arial" panose="020B0604020202020204" pitchFamily="34" charset="0"/>
              <a:buChar char="•"/>
            </a:pPr>
            <a:r>
              <a:rPr lang="en-GB" b="0" i="0" dirty="0">
                <a:solidFill>
                  <a:srgbClr val="0B0C0C"/>
                </a:solidFill>
                <a:effectLst/>
                <a:latin typeface="GDS Transport"/>
              </a:rPr>
              <a:t>understand the importance of data analytics and data science using real data from pilots, research or local services to help build evidence to support investments, plans and strategy for local service and system delivery</a:t>
            </a:r>
          </a:p>
          <a:p>
            <a:pPr algn="l">
              <a:buFont typeface="Arial" panose="020B0604020202020204" pitchFamily="34" charset="0"/>
              <a:buChar char="•"/>
            </a:pPr>
            <a:r>
              <a:rPr lang="en-GB" b="0" i="0" dirty="0">
                <a:solidFill>
                  <a:srgbClr val="0B0C0C"/>
                </a:solidFill>
                <a:effectLst/>
                <a:latin typeface="GDS Transport"/>
              </a:rPr>
              <a:t>embrace research opportunities to support the acceleration of digital adoption in social care, for example through the </a:t>
            </a:r>
            <a:r>
              <a:rPr lang="en-GB" b="0" i="0" dirty="0">
                <a:solidFill>
                  <a:srgbClr val="1D70B8"/>
                </a:solidFill>
                <a:effectLst/>
                <a:latin typeface="GDS Transport"/>
                <a:hlinkClick r:id="rId4"/>
              </a:rPr>
              <a:t>Acceleration Award from the National Institute for Health and Care Research</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understand and promote the use of technology, apps and platforms that help people manage their own health and wellbeing using resources provided by the:</a:t>
            </a:r>
          </a:p>
          <a:p>
            <a:pPr marL="742950" lvl="1" indent="-285750" algn="l">
              <a:buFont typeface="Arial" panose="020B0604020202020204" pitchFamily="34" charset="0"/>
              <a:buChar char="•"/>
            </a:pPr>
            <a:r>
              <a:rPr lang="en-GB" b="0" i="0" dirty="0">
                <a:solidFill>
                  <a:srgbClr val="1D70B8"/>
                </a:solidFill>
                <a:effectLst/>
                <a:latin typeface="GDS Transport"/>
                <a:hlinkClick r:id="rId5"/>
              </a:rPr>
              <a:t>Digital Technology Assessment Criteria</a:t>
            </a:r>
            <a:endParaRPr lang="en-GB" b="0" i="0" dirty="0">
              <a:solidFill>
                <a:srgbClr val="0B0C0C"/>
              </a:solidFill>
              <a:effectLst/>
              <a:latin typeface="GDS Transport"/>
            </a:endParaRPr>
          </a:p>
          <a:p>
            <a:pPr marL="742950" lvl="1" indent="-285750" algn="l">
              <a:buFont typeface="Arial" panose="020B0604020202020204" pitchFamily="34" charset="0"/>
              <a:buChar char="•"/>
            </a:pPr>
            <a:r>
              <a:rPr lang="en-GB" b="0" i="0" dirty="0">
                <a:solidFill>
                  <a:srgbClr val="1D70B8"/>
                </a:solidFill>
                <a:effectLst/>
                <a:latin typeface="GDS Transport"/>
                <a:hlinkClick r:id="rId6"/>
              </a:rPr>
              <a:t>National Institute for Health and Care Excellence</a:t>
            </a:r>
            <a:endParaRPr lang="en-GB" b="0" i="0" dirty="0">
              <a:solidFill>
                <a:srgbClr val="0B0C0C"/>
              </a:solidFill>
              <a:effectLst/>
              <a:latin typeface="GDS Transport"/>
            </a:endParaRPr>
          </a:p>
          <a:p>
            <a:pPr marL="742950" lvl="1" indent="-285750" algn="l">
              <a:buFont typeface="Arial" panose="020B0604020202020204" pitchFamily="34" charset="0"/>
              <a:buChar char="•"/>
            </a:pPr>
            <a:r>
              <a:rPr lang="en-GB" b="0" i="0" dirty="0">
                <a:solidFill>
                  <a:srgbClr val="1D70B8"/>
                </a:solidFill>
                <a:effectLst/>
                <a:latin typeface="GDS Transport"/>
                <a:hlinkClick r:id="rId7"/>
              </a:rPr>
              <a:t>National Institute for Health and Care Research</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be aware of and comply with the </a:t>
            </a:r>
            <a:r>
              <a:rPr lang="en-GB" b="0" i="0" dirty="0">
                <a:solidFill>
                  <a:srgbClr val="1D70B8"/>
                </a:solidFill>
                <a:effectLst/>
                <a:latin typeface="GDS Transport"/>
                <a:hlinkClick r:id="rId8"/>
              </a:rPr>
              <a:t>national data opt-out</a:t>
            </a:r>
            <a:r>
              <a:rPr lang="en-GB" b="0" i="0" dirty="0">
                <a:solidFill>
                  <a:srgbClr val="0B0C0C"/>
                </a:solidFill>
                <a:effectLst/>
                <a:latin typeface="GDS Transport"/>
              </a:rPr>
              <a:t> to help the people you support to understand their rights in this area</a:t>
            </a:r>
          </a:p>
          <a:p>
            <a:pPr algn="l"/>
            <a:r>
              <a:rPr lang="en-GB" b="1" i="0" dirty="0">
                <a:solidFill>
                  <a:srgbClr val="0B0C0C"/>
                </a:solidFill>
                <a:effectLst/>
                <a:latin typeface="GDS Transport"/>
              </a:rPr>
              <a:t>Care providers should: </a:t>
            </a:r>
          </a:p>
          <a:p>
            <a:pPr algn="l">
              <a:buFont typeface="Arial" panose="020B0604020202020204" pitchFamily="34" charset="0"/>
              <a:buChar char="•"/>
            </a:pPr>
            <a:r>
              <a:rPr lang="en-GB" b="0" i="0" dirty="0">
                <a:solidFill>
                  <a:srgbClr val="0B0C0C"/>
                </a:solidFill>
                <a:effectLst/>
                <a:latin typeface="GDS Transport"/>
              </a:rPr>
              <a:t>use guidance such as that found on the </a:t>
            </a:r>
            <a:r>
              <a:rPr lang="en-GB" b="0" i="0" dirty="0">
                <a:solidFill>
                  <a:srgbClr val="1D70B8"/>
                </a:solidFill>
                <a:effectLst/>
                <a:latin typeface="GDS Transport"/>
                <a:hlinkClick r:id="rId3"/>
              </a:rPr>
              <a:t>information governance portal</a:t>
            </a:r>
            <a:r>
              <a:rPr lang="en-GB" b="0" i="0" dirty="0">
                <a:solidFill>
                  <a:srgbClr val="0B0C0C"/>
                </a:solidFill>
                <a:effectLst/>
                <a:latin typeface="GDS Transport"/>
              </a:rPr>
              <a:t> to decide upon the correct and lawful way to use data, taking account of GDPR and other relevant legal obligations</a:t>
            </a:r>
          </a:p>
          <a:p>
            <a:pPr algn="l">
              <a:buFont typeface="Arial" panose="020B0604020202020204" pitchFamily="34" charset="0"/>
              <a:buChar char="•"/>
            </a:pPr>
            <a:r>
              <a:rPr lang="en-GB" b="0" i="0" dirty="0">
                <a:solidFill>
                  <a:srgbClr val="0B0C0C"/>
                </a:solidFill>
                <a:effectLst/>
                <a:latin typeface="GDS Transport"/>
              </a:rPr>
              <a:t>use data management and data analysis to monitor the health and wellbeing of the people you support, and use this insight to identify appropriate solutions or preventative support to improve people’s outcomes</a:t>
            </a:r>
          </a:p>
          <a:p>
            <a:pPr algn="l">
              <a:buFont typeface="Arial" panose="020B0604020202020204" pitchFamily="34" charset="0"/>
              <a:buChar char="•"/>
            </a:pPr>
            <a:r>
              <a:rPr lang="en-GB" b="0" i="0" dirty="0">
                <a:solidFill>
                  <a:srgbClr val="0B0C0C"/>
                </a:solidFill>
                <a:effectLst/>
                <a:latin typeface="GDS Transport"/>
              </a:rPr>
              <a:t>use data to detect potential issues, to enable more responsive care and to maintain health and wellbeing to improve outcomes for people you support</a:t>
            </a:r>
          </a:p>
          <a:p>
            <a:pPr algn="l">
              <a:buFont typeface="Arial" panose="020B0604020202020204" pitchFamily="34" charset="0"/>
              <a:buChar char="•"/>
            </a:pPr>
            <a:r>
              <a:rPr lang="en-GB" b="0" i="0" dirty="0">
                <a:solidFill>
                  <a:srgbClr val="0B0C0C"/>
                </a:solidFill>
                <a:effectLst/>
                <a:latin typeface="GDS Transport"/>
              </a:rPr>
              <a:t>use data to improve the wellbeing of people you support to ensure that they can live the life they choose, including people at the latter stage of life</a:t>
            </a:r>
          </a:p>
          <a:p>
            <a:pPr algn="l">
              <a:buFont typeface="Arial" panose="020B0604020202020204" pitchFamily="34" charset="0"/>
              <a:buChar char="•"/>
            </a:pPr>
            <a:r>
              <a:rPr lang="en-GB" b="0" i="0" dirty="0">
                <a:solidFill>
                  <a:srgbClr val="0B0C0C"/>
                </a:solidFill>
                <a:effectLst/>
                <a:latin typeface="GDS Transport"/>
              </a:rPr>
              <a:t>use data management and analytics to support the training and needs of your workforce</a:t>
            </a:r>
          </a:p>
          <a:p>
            <a:pPr algn="l">
              <a:buFont typeface="Arial" panose="020B0604020202020204" pitchFamily="34" charset="0"/>
              <a:buChar char="•"/>
            </a:pPr>
            <a:r>
              <a:rPr lang="en-GB" b="0" i="0" dirty="0">
                <a:solidFill>
                  <a:srgbClr val="0B0C0C"/>
                </a:solidFill>
                <a:effectLst/>
                <a:latin typeface="GDS Transport"/>
              </a:rPr>
              <a:t>use data and analytics to identify areas of service improvement, support service quality and safety, and to assess your service against regulatory requirements</a:t>
            </a:r>
          </a:p>
          <a:p>
            <a:pPr algn="l">
              <a:buFont typeface="Arial" panose="020B0604020202020204" pitchFamily="34" charset="0"/>
              <a:buChar char="•"/>
            </a:pPr>
            <a:r>
              <a:rPr lang="en-GB" b="0" i="0" dirty="0">
                <a:solidFill>
                  <a:srgbClr val="0B0C0C"/>
                </a:solidFill>
                <a:effectLst/>
                <a:latin typeface="GDS Transport"/>
              </a:rPr>
              <a:t>work with partners in the local health and care system, including the local authority where appropriate, to share and receive information about the people in your care to improve population health management, commissioning and care outcomes, for example in relation to equality, diversity and inclusion</a:t>
            </a:r>
          </a:p>
          <a:p>
            <a:endParaRPr lang="en-GB" dirty="0"/>
          </a:p>
          <a:p>
            <a:r>
              <a:rPr lang="en-GB" dirty="0"/>
              <a:t>Notes From – https://transform.england.nhs.uk/digitise-connect-transform/what-good-looks-like/what-good-looks-like-publication/ </a:t>
            </a:r>
          </a:p>
          <a:p>
            <a:endParaRPr lang="en-GB" dirty="0"/>
          </a:p>
          <a:p>
            <a:pPr algn="l"/>
            <a:r>
              <a:rPr lang="en-GB" b="1" i="0" dirty="0">
                <a:solidFill>
                  <a:srgbClr val="212B32"/>
                </a:solidFill>
                <a:effectLst/>
                <a:latin typeface="Frutiger W01"/>
              </a:rPr>
              <a:t>Success measure 7 - Healthy populations</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Organisations use data to inform their own care planning and support the development and adoption of innovative ICS-led, population-based, digitally-driven models of care.</a:t>
            </a:r>
          </a:p>
          <a:p>
            <a:pPr algn="l"/>
            <a:r>
              <a:rPr lang="en-GB" b="0" i="0" dirty="0">
                <a:solidFill>
                  <a:srgbClr val="212B32"/>
                </a:solidFill>
                <a:effectLst/>
                <a:latin typeface="Frutiger W01"/>
              </a:rPr>
              <a:t>Your organisation would:</a:t>
            </a:r>
          </a:p>
          <a:p>
            <a:pPr algn="l">
              <a:buFont typeface="Arial" panose="020B0604020202020204" pitchFamily="34" charset="0"/>
              <a:buChar char="•"/>
            </a:pPr>
            <a:r>
              <a:rPr lang="en-GB" b="0" i="0" dirty="0">
                <a:solidFill>
                  <a:srgbClr val="212B32"/>
                </a:solidFill>
                <a:effectLst/>
                <a:latin typeface="Frutiger W01"/>
              </a:rPr>
              <a:t>use data to inform care planning and decision making in your organisation</a:t>
            </a:r>
          </a:p>
          <a:p>
            <a:pPr algn="l">
              <a:buFont typeface="Arial" panose="020B0604020202020204" pitchFamily="34" charset="0"/>
              <a:buChar char="•"/>
            </a:pPr>
            <a:r>
              <a:rPr lang="en-GB" b="0" i="0" dirty="0">
                <a:solidFill>
                  <a:srgbClr val="212B32"/>
                </a:solidFill>
                <a:effectLst/>
                <a:latin typeface="Frutiger W01"/>
              </a:rPr>
              <a:t>contribute data and resources to the ICS-wide population health management platform and use this intelligence to inform local care planning</a:t>
            </a:r>
          </a:p>
          <a:p>
            <a:pPr algn="l">
              <a:buFont typeface="Arial" panose="020B0604020202020204" pitchFamily="34" charset="0"/>
              <a:buChar char="•"/>
            </a:pPr>
            <a:r>
              <a:rPr lang="en-GB" b="0" i="0" dirty="0">
                <a:solidFill>
                  <a:srgbClr val="212B32"/>
                </a:solidFill>
                <a:effectLst/>
                <a:latin typeface="Frutiger W01"/>
              </a:rPr>
              <a:t>support the implementation of new ICS-led pathways and personalised care models that use digital platforms to coordinate care seamlessly across settings</a:t>
            </a:r>
          </a:p>
          <a:p>
            <a:pPr algn="l">
              <a:buFont typeface="Arial" panose="020B0604020202020204" pitchFamily="34" charset="0"/>
              <a:buChar char="•"/>
            </a:pPr>
            <a:r>
              <a:rPr lang="en-GB" b="0" i="0" dirty="0">
                <a:solidFill>
                  <a:srgbClr val="212B32"/>
                </a:solidFill>
                <a:effectLst/>
                <a:latin typeface="Frutiger W01"/>
              </a:rPr>
              <a:t>make data from your organisation available to support clinical trials, real-world evidencing and the development of AI tools</a:t>
            </a:r>
          </a:p>
          <a:p>
            <a:pPr algn="l">
              <a:buFont typeface="Arial" panose="020B0604020202020204" pitchFamily="34" charset="0"/>
              <a:buChar char="•"/>
            </a:pPr>
            <a:r>
              <a:rPr lang="en-GB" b="0" i="0" dirty="0">
                <a:solidFill>
                  <a:srgbClr val="212B32"/>
                </a:solidFill>
                <a:effectLst/>
                <a:latin typeface="Frutiger W01"/>
              </a:rPr>
              <a:t>drive digital and data innovation through collaborations with academia, industry and other partners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27</a:t>
            </a:fld>
            <a:endParaRPr lang="en-GB"/>
          </a:p>
        </p:txBody>
      </p:sp>
    </p:spTree>
    <p:extLst>
      <p:ext uri="{BB962C8B-B14F-4D97-AF65-F5344CB8AC3E}">
        <p14:creationId xmlns:p14="http://schemas.microsoft.com/office/powerpoint/2010/main" val="16690405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30</a:t>
            </a:fld>
            <a:endParaRPr lang="en-GB"/>
          </a:p>
        </p:txBody>
      </p:sp>
    </p:spTree>
    <p:extLst>
      <p:ext uri="{BB962C8B-B14F-4D97-AF65-F5344CB8AC3E}">
        <p14:creationId xmlns:p14="http://schemas.microsoft.com/office/powerpoint/2010/main" val="39379617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B32"/>
                </a:solidFill>
                <a:effectLst/>
                <a:latin typeface="Frutiger W01"/>
              </a:rPr>
              <a:t>Notes from - https://www.nhs.uk/nhs-app/about-the-nhs-app/</a:t>
            </a:r>
          </a:p>
          <a:p>
            <a:pPr algn="l"/>
            <a:r>
              <a:rPr lang="en-GB" b="1" i="0" dirty="0">
                <a:solidFill>
                  <a:srgbClr val="212B32"/>
                </a:solidFill>
                <a:effectLst/>
                <a:latin typeface="Frutiger W01"/>
              </a:rPr>
              <a:t>About the NHS App</a:t>
            </a:r>
          </a:p>
          <a:p>
            <a:r>
              <a:rPr lang="en-GB" dirty="0">
                <a:effectLst/>
              </a:rPr>
              <a:t>The NHS App gives you a simple and secure way to access a range of NHS services. Download the NHS App on your smartphone or tablet via the </a:t>
            </a:r>
            <a:r>
              <a:rPr lang="en-GB" dirty="0">
                <a:solidFill>
                  <a:srgbClr val="005EB8"/>
                </a:solidFill>
                <a:effectLst/>
                <a:hlinkClick r:id="rId3"/>
              </a:rPr>
              <a:t>Google play</a:t>
            </a:r>
            <a:r>
              <a:rPr lang="en-GB" dirty="0">
                <a:effectLst/>
              </a:rPr>
              <a:t> or </a:t>
            </a:r>
            <a:r>
              <a:rPr lang="en-GB" dirty="0">
                <a:solidFill>
                  <a:srgbClr val="005EB8"/>
                </a:solidFill>
                <a:effectLst/>
                <a:hlinkClick r:id="rId4"/>
              </a:rPr>
              <a:t>App store</a:t>
            </a:r>
            <a:r>
              <a:rPr lang="en-GB" dirty="0">
                <a:effectLst/>
              </a:rPr>
              <a:t>. You can also access the same services in a web browser by </a:t>
            </a:r>
            <a:r>
              <a:rPr lang="en-GB" dirty="0">
                <a:solidFill>
                  <a:srgbClr val="005EB8"/>
                </a:solidFill>
                <a:effectLst/>
                <a:hlinkClick r:id="rId5"/>
              </a:rPr>
              <a:t>logging in through the NHS website</a:t>
            </a:r>
            <a:r>
              <a:rPr lang="en-GB" dirty="0">
                <a:effectLst/>
              </a:rPr>
              <a:t>.</a:t>
            </a:r>
          </a:p>
          <a:p>
            <a:r>
              <a:rPr lang="en-GB" dirty="0">
                <a:effectLst/>
              </a:rPr>
              <a:t>You must be aged 13 or over to use the NHS App. You also need to be registered with a GP surgery in England or the Isle of Man. Find out more about </a:t>
            </a:r>
            <a:r>
              <a:rPr lang="en-GB" dirty="0">
                <a:solidFill>
                  <a:srgbClr val="005EB8"/>
                </a:solidFill>
                <a:effectLst/>
                <a:hlinkClick r:id="rId6"/>
              </a:rPr>
              <a:t>who can use the NHS App</a:t>
            </a:r>
            <a:r>
              <a:rPr lang="en-GB" dirty="0">
                <a:effectLst/>
              </a:rPr>
              <a:t>.</a:t>
            </a:r>
          </a:p>
          <a:p>
            <a:r>
              <a:rPr lang="en-GB" b="1" dirty="0">
                <a:effectLst/>
              </a:rPr>
              <a:t>What you can do with the NHS App</a:t>
            </a:r>
          </a:p>
          <a:p>
            <a:r>
              <a:rPr lang="en-GB" dirty="0">
                <a:effectLst/>
              </a:rPr>
              <a:t>You need to </a:t>
            </a:r>
            <a:r>
              <a:rPr lang="en-GB" dirty="0">
                <a:solidFill>
                  <a:srgbClr val="005EB8"/>
                </a:solidFill>
                <a:effectLst/>
                <a:hlinkClick r:id="rId7"/>
              </a:rPr>
              <a:t>prove who you are</a:t>
            </a:r>
            <a:r>
              <a:rPr lang="en-GB" dirty="0">
                <a:effectLst/>
              </a:rPr>
              <a:t> to get full access to the NHS App. With full access you can:</a:t>
            </a:r>
          </a:p>
          <a:p>
            <a:pPr>
              <a:buFont typeface="Arial" panose="020B0604020202020204" pitchFamily="34" charset="0"/>
              <a:buChar char="•"/>
            </a:pPr>
            <a:r>
              <a:rPr lang="en-GB" dirty="0">
                <a:effectLst/>
              </a:rPr>
              <a:t>order repeat prescriptions and nominate a pharmacy where you would like to collect them</a:t>
            </a:r>
          </a:p>
          <a:p>
            <a:pPr>
              <a:buFont typeface="Arial" panose="020B0604020202020204" pitchFamily="34" charset="0"/>
              <a:buChar char="•"/>
            </a:pPr>
            <a:r>
              <a:rPr lang="en-GB" dirty="0">
                <a:effectLst/>
              </a:rPr>
              <a:t>book and manage appointments</a:t>
            </a:r>
          </a:p>
          <a:p>
            <a:pPr>
              <a:buFont typeface="Arial" panose="020B0604020202020204" pitchFamily="34" charset="0"/>
              <a:buChar char="•"/>
            </a:pPr>
            <a:r>
              <a:rPr lang="en-GB" dirty="0">
                <a:effectLst/>
              </a:rPr>
              <a:t>view your GP health record to see information like your allergies and medicines (if your GP has given you access to your detailed medical record, you can also see information like test results)</a:t>
            </a:r>
          </a:p>
          <a:p>
            <a:pPr>
              <a:buFont typeface="Arial" panose="020B0604020202020204" pitchFamily="34" charset="0"/>
              <a:buChar char="•"/>
            </a:pPr>
            <a:r>
              <a:rPr lang="en-GB" dirty="0">
                <a:effectLst/>
              </a:rPr>
              <a:t>book and manage COVID-19 vaccinations</a:t>
            </a:r>
          </a:p>
          <a:p>
            <a:pPr>
              <a:buFont typeface="Arial" panose="020B0604020202020204" pitchFamily="34" charset="0"/>
              <a:buChar char="•"/>
            </a:pPr>
            <a:r>
              <a:rPr lang="en-GB" dirty="0">
                <a:effectLst/>
              </a:rPr>
              <a:t>register your organ donation decision</a:t>
            </a:r>
          </a:p>
          <a:p>
            <a:pPr>
              <a:buFont typeface="Arial" panose="020B0604020202020204" pitchFamily="34" charset="0"/>
              <a:buChar char="•"/>
            </a:pPr>
            <a:r>
              <a:rPr lang="en-GB" dirty="0">
                <a:effectLst/>
              </a:rPr>
              <a:t>choose how the NHS uses your data</a:t>
            </a:r>
          </a:p>
          <a:p>
            <a:pPr>
              <a:buFont typeface="Arial" panose="020B0604020202020204" pitchFamily="34" charset="0"/>
              <a:buChar char="•"/>
            </a:pPr>
            <a:r>
              <a:rPr lang="en-GB" dirty="0">
                <a:effectLst/>
              </a:rPr>
              <a:t>view your NHS number (</a:t>
            </a:r>
            <a:r>
              <a:rPr lang="en-GB" dirty="0">
                <a:solidFill>
                  <a:srgbClr val="005EB8"/>
                </a:solidFill>
                <a:effectLst/>
                <a:hlinkClick r:id="rId8"/>
              </a:rPr>
              <a:t>find out what your NHS number is</a:t>
            </a:r>
            <a:r>
              <a:rPr lang="en-GB" dirty="0">
                <a:effectLst/>
              </a:rPr>
              <a:t>)</a:t>
            </a:r>
          </a:p>
          <a:p>
            <a:pPr>
              <a:buFont typeface="Arial" panose="020B0604020202020204" pitchFamily="34" charset="0"/>
              <a:buChar char="•"/>
            </a:pPr>
            <a:r>
              <a:rPr lang="en-GB" dirty="0">
                <a:effectLst/>
              </a:rPr>
              <a:t>use NHS 111 online to answer questions and get instant advice or medical help near you</a:t>
            </a:r>
          </a:p>
          <a:p>
            <a:r>
              <a:rPr lang="en-GB" dirty="0">
                <a:effectLst/>
              </a:rPr>
              <a:t>Before proving who you are, you can use the NHS App to:</a:t>
            </a:r>
          </a:p>
          <a:p>
            <a:pPr>
              <a:buFont typeface="Arial" panose="020B0604020202020204" pitchFamily="34" charset="0"/>
              <a:buChar char="•"/>
            </a:pPr>
            <a:r>
              <a:rPr lang="en-GB" dirty="0">
                <a:effectLst/>
              </a:rPr>
              <a:t>search trusted NHS information and advice on hundreds of conditions and treatments</a:t>
            </a:r>
          </a:p>
          <a:p>
            <a:pPr>
              <a:buFont typeface="Arial" panose="020B0604020202020204" pitchFamily="34" charset="0"/>
              <a:buChar char="•"/>
            </a:pPr>
            <a:r>
              <a:rPr lang="en-GB" dirty="0">
                <a:effectLst/>
              </a:rPr>
              <a:t>find NHS services near you</a:t>
            </a:r>
          </a:p>
          <a:p>
            <a:r>
              <a:rPr lang="en-GB" b="1" dirty="0">
                <a:effectLst/>
              </a:rPr>
              <a:t>Other services</a:t>
            </a:r>
          </a:p>
          <a:p>
            <a:r>
              <a:rPr lang="en-GB" dirty="0">
                <a:effectLst/>
              </a:rPr>
              <a:t>Depending on your GP surgery or hospital, you may be able to use the NHS App to:</a:t>
            </a:r>
          </a:p>
          <a:p>
            <a:pPr>
              <a:buFont typeface="Arial" panose="020B0604020202020204" pitchFamily="34" charset="0"/>
              <a:buChar char="•"/>
            </a:pPr>
            <a:r>
              <a:rPr lang="en-GB" dirty="0">
                <a:effectLst/>
              </a:rPr>
              <a:t>message your GP surgery or a health professional online</a:t>
            </a:r>
          </a:p>
          <a:p>
            <a:pPr>
              <a:buFont typeface="Arial" panose="020B0604020202020204" pitchFamily="34" charset="0"/>
              <a:buChar char="•"/>
            </a:pPr>
            <a:r>
              <a:rPr lang="en-GB" dirty="0">
                <a:effectLst/>
              </a:rPr>
              <a:t>contact your GP surgery using an online form and get a reply</a:t>
            </a:r>
          </a:p>
          <a:p>
            <a:pPr>
              <a:buFont typeface="Arial" panose="020B0604020202020204" pitchFamily="34" charset="0"/>
              <a:buChar char="•"/>
            </a:pPr>
            <a:r>
              <a:rPr lang="en-GB" dirty="0">
                <a:effectLst/>
              </a:rPr>
              <a:t>access health services on behalf of someone you care for</a:t>
            </a:r>
          </a:p>
          <a:p>
            <a:pPr>
              <a:buFont typeface="Arial" panose="020B0604020202020204" pitchFamily="34" charset="0"/>
              <a:buChar char="•"/>
            </a:pPr>
            <a:r>
              <a:rPr lang="en-GB" dirty="0">
                <a:effectLst/>
              </a:rPr>
              <a:t>view and manage your hospital and other healthcare appointments</a:t>
            </a:r>
          </a:p>
          <a:p>
            <a:pPr>
              <a:buFont typeface="Arial" panose="020B0604020202020204" pitchFamily="34" charset="0"/>
              <a:buChar char="•"/>
            </a:pPr>
            <a:r>
              <a:rPr lang="en-GB" dirty="0">
                <a:effectLst/>
              </a:rPr>
              <a:t>view useful links your doctor or health professional has shared with you</a:t>
            </a:r>
          </a:p>
          <a:p>
            <a:pPr>
              <a:buFont typeface="Arial" panose="020B0604020202020204" pitchFamily="34" charset="0"/>
              <a:buChar char="•"/>
            </a:pPr>
            <a:r>
              <a:rPr lang="en-GB" dirty="0">
                <a:effectLst/>
              </a:rPr>
              <a:t>view and manage care plans</a:t>
            </a:r>
          </a:p>
          <a:p>
            <a:r>
              <a:rPr lang="en-GB" b="1" dirty="0">
                <a:effectLst/>
              </a:rPr>
              <a:t>Keeping your data secure</a:t>
            </a:r>
          </a:p>
          <a:p>
            <a:r>
              <a:rPr lang="en-GB" dirty="0">
                <a:effectLst/>
              </a:rPr>
              <a:t>To access the NHS App, you will need to set up an NHS login and prove who you are. Your NHS App then securely connects to information from your GP surgery.</a:t>
            </a:r>
          </a:p>
          <a:p>
            <a:r>
              <a:rPr lang="en-GB" dirty="0">
                <a:effectLst/>
              </a:rPr>
              <a:t>If your device supports fingerprint detection or facial recognition, you can use it to log in to your NHS App each time, instead of using a password and security code.</a:t>
            </a:r>
          </a:p>
          <a:p>
            <a:endParaRPr lang="en-GB" dirty="0"/>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31</a:t>
            </a:fld>
            <a:endParaRPr lang="en-GB"/>
          </a:p>
        </p:txBody>
      </p:sp>
    </p:spTree>
    <p:extLst>
      <p:ext uri="{BB962C8B-B14F-4D97-AF65-F5344CB8AC3E}">
        <p14:creationId xmlns:p14="http://schemas.microsoft.com/office/powerpoint/2010/main" val="17826263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B32"/>
                </a:solidFill>
                <a:effectLst/>
                <a:latin typeface="Frutiger W01"/>
              </a:rPr>
              <a:t>Notes from - https://www.nhs.uk/nhs-app/about-the-nhs-app/</a:t>
            </a:r>
          </a:p>
          <a:p>
            <a:pPr algn="l"/>
            <a:r>
              <a:rPr lang="en-GB" b="1" i="0" dirty="0">
                <a:solidFill>
                  <a:srgbClr val="212B32"/>
                </a:solidFill>
                <a:effectLst/>
                <a:latin typeface="Frutiger W01"/>
              </a:rPr>
              <a:t>About the NHS App</a:t>
            </a:r>
          </a:p>
          <a:p>
            <a:r>
              <a:rPr lang="en-GB" dirty="0">
                <a:effectLst/>
              </a:rPr>
              <a:t>The NHS App gives you a simple and secure way to access a range of NHS services. Download the NHS App on your smartphone or tablet via the </a:t>
            </a:r>
            <a:r>
              <a:rPr lang="en-GB" dirty="0">
                <a:solidFill>
                  <a:srgbClr val="005EB8"/>
                </a:solidFill>
                <a:effectLst/>
                <a:hlinkClick r:id="rId3"/>
              </a:rPr>
              <a:t>Google play</a:t>
            </a:r>
            <a:r>
              <a:rPr lang="en-GB" dirty="0">
                <a:effectLst/>
              </a:rPr>
              <a:t> or </a:t>
            </a:r>
            <a:r>
              <a:rPr lang="en-GB" dirty="0">
                <a:solidFill>
                  <a:srgbClr val="005EB8"/>
                </a:solidFill>
                <a:effectLst/>
                <a:hlinkClick r:id="rId4"/>
              </a:rPr>
              <a:t>App store</a:t>
            </a:r>
            <a:r>
              <a:rPr lang="en-GB" dirty="0">
                <a:effectLst/>
              </a:rPr>
              <a:t>. You can also access the same services in a web browser by </a:t>
            </a:r>
            <a:r>
              <a:rPr lang="en-GB" dirty="0">
                <a:solidFill>
                  <a:srgbClr val="005EB8"/>
                </a:solidFill>
                <a:effectLst/>
                <a:hlinkClick r:id="rId5"/>
              </a:rPr>
              <a:t>logging in through the NHS website</a:t>
            </a:r>
            <a:r>
              <a:rPr lang="en-GB" dirty="0">
                <a:effectLst/>
              </a:rPr>
              <a:t>.</a:t>
            </a:r>
          </a:p>
          <a:p>
            <a:r>
              <a:rPr lang="en-GB" dirty="0">
                <a:effectLst/>
              </a:rPr>
              <a:t>You must be aged 13 or over to use the NHS App. You also need to be registered with a GP surgery in England or the Isle of Man. Find out more about </a:t>
            </a:r>
            <a:r>
              <a:rPr lang="en-GB" dirty="0">
                <a:solidFill>
                  <a:srgbClr val="005EB8"/>
                </a:solidFill>
                <a:effectLst/>
                <a:hlinkClick r:id="rId6"/>
              </a:rPr>
              <a:t>who can use the NHS App</a:t>
            </a:r>
            <a:r>
              <a:rPr lang="en-GB" dirty="0">
                <a:effectLst/>
              </a:rPr>
              <a:t>.</a:t>
            </a:r>
          </a:p>
          <a:p>
            <a:r>
              <a:rPr lang="en-GB" b="1" dirty="0">
                <a:effectLst/>
              </a:rPr>
              <a:t>What you can do with the NHS App</a:t>
            </a:r>
          </a:p>
          <a:p>
            <a:r>
              <a:rPr lang="en-GB" dirty="0">
                <a:effectLst/>
              </a:rPr>
              <a:t>You need to </a:t>
            </a:r>
            <a:r>
              <a:rPr lang="en-GB" dirty="0">
                <a:solidFill>
                  <a:srgbClr val="005EB8"/>
                </a:solidFill>
                <a:effectLst/>
                <a:hlinkClick r:id="rId7"/>
              </a:rPr>
              <a:t>prove who you are</a:t>
            </a:r>
            <a:r>
              <a:rPr lang="en-GB" dirty="0">
                <a:effectLst/>
              </a:rPr>
              <a:t> to get full access to the NHS App. With full access you can:</a:t>
            </a:r>
          </a:p>
          <a:p>
            <a:pPr>
              <a:buFont typeface="Arial" panose="020B0604020202020204" pitchFamily="34" charset="0"/>
              <a:buChar char="•"/>
            </a:pPr>
            <a:r>
              <a:rPr lang="en-GB" dirty="0">
                <a:effectLst/>
              </a:rPr>
              <a:t>order repeat prescriptions and nominate a pharmacy where you would like to collect them</a:t>
            </a:r>
          </a:p>
          <a:p>
            <a:pPr>
              <a:buFont typeface="Arial" panose="020B0604020202020204" pitchFamily="34" charset="0"/>
              <a:buChar char="•"/>
            </a:pPr>
            <a:r>
              <a:rPr lang="en-GB" dirty="0">
                <a:effectLst/>
              </a:rPr>
              <a:t>book and manage appointments</a:t>
            </a:r>
          </a:p>
          <a:p>
            <a:pPr>
              <a:buFont typeface="Arial" panose="020B0604020202020204" pitchFamily="34" charset="0"/>
              <a:buChar char="•"/>
            </a:pPr>
            <a:r>
              <a:rPr lang="en-GB" dirty="0">
                <a:effectLst/>
              </a:rPr>
              <a:t>view your GP health record to see information like your allergies and medicines (if your GP has given you access to your detailed medical record, you can also see information like test results)</a:t>
            </a:r>
          </a:p>
          <a:p>
            <a:pPr>
              <a:buFont typeface="Arial" panose="020B0604020202020204" pitchFamily="34" charset="0"/>
              <a:buChar char="•"/>
            </a:pPr>
            <a:r>
              <a:rPr lang="en-GB" dirty="0">
                <a:effectLst/>
              </a:rPr>
              <a:t>book and manage COVID-19 vaccinations</a:t>
            </a:r>
          </a:p>
          <a:p>
            <a:pPr>
              <a:buFont typeface="Arial" panose="020B0604020202020204" pitchFamily="34" charset="0"/>
              <a:buChar char="•"/>
            </a:pPr>
            <a:r>
              <a:rPr lang="en-GB" dirty="0">
                <a:effectLst/>
              </a:rPr>
              <a:t>register your organ donation decision</a:t>
            </a:r>
          </a:p>
          <a:p>
            <a:pPr>
              <a:buFont typeface="Arial" panose="020B0604020202020204" pitchFamily="34" charset="0"/>
              <a:buChar char="•"/>
            </a:pPr>
            <a:r>
              <a:rPr lang="en-GB" dirty="0">
                <a:effectLst/>
              </a:rPr>
              <a:t>choose how the NHS uses your data</a:t>
            </a:r>
          </a:p>
          <a:p>
            <a:pPr>
              <a:buFont typeface="Arial" panose="020B0604020202020204" pitchFamily="34" charset="0"/>
              <a:buChar char="•"/>
            </a:pPr>
            <a:r>
              <a:rPr lang="en-GB" dirty="0">
                <a:effectLst/>
              </a:rPr>
              <a:t>view your NHS number (</a:t>
            </a:r>
            <a:r>
              <a:rPr lang="en-GB" dirty="0">
                <a:solidFill>
                  <a:srgbClr val="005EB8"/>
                </a:solidFill>
                <a:effectLst/>
                <a:hlinkClick r:id="rId8"/>
              </a:rPr>
              <a:t>find out what your NHS number is</a:t>
            </a:r>
            <a:r>
              <a:rPr lang="en-GB" dirty="0">
                <a:effectLst/>
              </a:rPr>
              <a:t>)</a:t>
            </a:r>
          </a:p>
          <a:p>
            <a:pPr>
              <a:buFont typeface="Arial" panose="020B0604020202020204" pitchFamily="34" charset="0"/>
              <a:buChar char="•"/>
            </a:pPr>
            <a:r>
              <a:rPr lang="en-GB" dirty="0">
                <a:effectLst/>
              </a:rPr>
              <a:t>use NHS 111 online to answer questions and get instant advice or medical help near you</a:t>
            </a:r>
          </a:p>
          <a:p>
            <a:r>
              <a:rPr lang="en-GB" dirty="0">
                <a:effectLst/>
              </a:rPr>
              <a:t>Before proving who you are, you can use the NHS App to:</a:t>
            </a:r>
          </a:p>
          <a:p>
            <a:pPr>
              <a:buFont typeface="Arial" panose="020B0604020202020204" pitchFamily="34" charset="0"/>
              <a:buChar char="•"/>
            </a:pPr>
            <a:r>
              <a:rPr lang="en-GB" dirty="0">
                <a:effectLst/>
              </a:rPr>
              <a:t>search trusted NHS information and advice on hundreds of conditions and treatments</a:t>
            </a:r>
          </a:p>
          <a:p>
            <a:pPr>
              <a:buFont typeface="Arial" panose="020B0604020202020204" pitchFamily="34" charset="0"/>
              <a:buChar char="•"/>
            </a:pPr>
            <a:r>
              <a:rPr lang="en-GB" dirty="0">
                <a:effectLst/>
              </a:rPr>
              <a:t>find NHS services near you</a:t>
            </a:r>
          </a:p>
          <a:p>
            <a:r>
              <a:rPr lang="en-GB" b="1" dirty="0">
                <a:effectLst/>
              </a:rPr>
              <a:t>Other services</a:t>
            </a:r>
          </a:p>
          <a:p>
            <a:r>
              <a:rPr lang="en-GB" dirty="0">
                <a:effectLst/>
              </a:rPr>
              <a:t>Depending on your GP surgery or hospital, you may be able to use the NHS App to:</a:t>
            </a:r>
          </a:p>
          <a:p>
            <a:pPr>
              <a:buFont typeface="Arial" panose="020B0604020202020204" pitchFamily="34" charset="0"/>
              <a:buChar char="•"/>
            </a:pPr>
            <a:r>
              <a:rPr lang="en-GB" dirty="0">
                <a:effectLst/>
              </a:rPr>
              <a:t>message your GP surgery or a health professional online</a:t>
            </a:r>
          </a:p>
          <a:p>
            <a:pPr>
              <a:buFont typeface="Arial" panose="020B0604020202020204" pitchFamily="34" charset="0"/>
              <a:buChar char="•"/>
            </a:pPr>
            <a:r>
              <a:rPr lang="en-GB" dirty="0">
                <a:effectLst/>
              </a:rPr>
              <a:t>contact your GP surgery using an online form and get a reply</a:t>
            </a:r>
          </a:p>
          <a:p>
            <a:pPr>
              <a:buFont typeface="Arial" panose="020B0604020202020204" pitchFamily="34" charset="0"/>
              <a:buChar char="•"/>
            </a:pPr>
            <a:r>
              <a:rPr lang="en-GB" dirty="0">
                <a:effectLst/>
              </a:rPr>
              <a:t>access health services on behalf of someone you care for</a:t>
            </a:r>
          </a:p>
          <a:p>
            <a:pPr>
              <a:buFont typeface="Arial" panose="020B0604020202020204" pitchFamily="34" charset="0"/>
              <a:buChar char="•"/>
            </a:pPr>
            <a:r>
              <a:rPr lang="en-GB" dirty="0">
                <a:effectLst/>
              </a:rPr>
              <a:t>view and manage your hospital and other healthcare appointments</a:t>
            </a:r>
          </a:p>
          <a:p>
            <a:pPr>
              <a:buFont typeface="Arial" panose="020B0604020202020204" pitchFamily="34" charset="0"/>
              <a:buChar char="•"/>
            </a:pPr>
            <a:r>
              <a:rPr lang="en-GB" dirty="0">
                <a:effectLst/>
              </a:rPr>
              <a:t>view useful links your doctor or health professional has shared with you</a:t>
            </a:r>
          </a:p>
          <a:p>
            <a:pPr>
              <a:buFont typeface="Arial" panose="020B0604020202020204" pitchFamily="34" charset="0"/>
              <a:buChar char="•"/>
            </a:pPr>
            <a:r>
              <a:rPr lang="en-GB" dirty="0">
                <a:effectLst/>
              </a:rPr>
              <a:t>view and manage care plans</a:t>
            </a:r>
          </a:p>
          <a:p>
            <a:r>
              <a:rPr lang="en-GB" b="1" dirty="0">
                <a:effectLst/>
              </a:rPr>
              <a:t>Keeping your data secure</a:t>
            </a:r>
          </a:p>
          <a:p>
            <a:r>
              <a:rPr lang="en-GB" dirty="0">
                <a:effectLst/>
              </a:rPr>
              <a:t>To access the NHS App, you will need to set up an NHS login and prove who you are. Your NHS App then securely connects to information from your GP surgery.</a:t>
            </a:r>
          </a:p>
          <a:p>
            <a:r>
              <a:rPr lang="en-GB" dirty="0">
                <a:effectLst/>
              </a:rPr>
              <a:t>If your device supports fingerprint detection or facial recognition, you can use it to log in to your NHS App each time, instead of using a password and security code.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32</a:t>
            </a:fld>
            <a:endParaRPr lang="en-GB"/>
          </a:p>
        </p:txBody>
      </p:sp>
    </p:spTree>
    <p:extLst>
      <p:ext uri="{BB962C8B-B14F-4D97-AF65-F5344CB8AC3E}">
        <p14:creationId xmlns:p14="http://schemas.microsoft.com/office/powerpoint/2010/main" val="15621177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33</a:t>
            </a:fld>
            <a:endParaRPr lang="en-GB"/>
          </a:p>
        </p:txBody>
      </p:sp>
    </p:spTree>
    <p:extLst>
      <p:ext uri="{BB962C8B-B14F-4D97-AF65-F5344CB8AC3E}">
        <p14:creationId xmlns:p14="http://schemas.microsoft.com/office/powerpoint/2010/main" val="38432703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34</a:t>
            </a:fld>
            <a:endParaRPr lang="en-GB"/>
          </a:p>
        </p:txBody>
      </p:sp>
    </p:spTree>
    <p:extLst>
      <p:ext uri="{BB962C8B-B14F-4D97-AF65-F5344CB8AC3E}">
        <p14:creationId xmlns:p14="http://schemas.microsoft.com/office/powerpoint/2010/main" val="29556431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35</a:t>
            </a:fld>
            <a:endParaRPr lang="en-GB"/>
          </a:p>
        </p:txBody>
      </p:sp>
    </p:spTree>
    <p:extLst>
      <p:ext uri="{BB962C8B-B14F-4D97-AF65-F5344CB8AC3E}">
        <p14:creationId xmlns:p14="http://schemas.microsoft.com/office/powerpoint/2010/main" val="27216077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36</a:t>
            </a:fld>
            <a:endParaRPr lang="en-GB"/>
          </a:p>
        </p:txBody>
      </p:sp>
    </p:spTree>
    <p:extLst>
      <p:ext uri="{BB962C8B-B14F-4D97-AF65-F5344CB8AC3E}">
        <p14:creationId xmlns:p14="http://schemas.microsoft.com/office/powerpoint/2010/main" val="39798576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t>
            </a:r>
            <a:r>
              <a:rPr lang="en-US" dirty="0" err="1">
                <a:ea typeface="Calibri"/>
                <a:cs typeface="Calibri"/>
              </a:rPr>
              <a:t>UWTSd</a:t>
            </a:r>
            <a:r>
              <a:rPr lang="en-US" dirty="0">
                <a:ea typeface="Calibri"/>
                <a:cs typeface="Calibri"/>
              </a:rPr>
              <a:t> library have info skills course to help you to develop </a:t>
            </a:r>
          </a:p>
        </p:txBody>
      </p:sp>
      <p:sp>
        <p:nvSpPr>
          <p:cNvPr id="4" name="Slide Number Placeholder 3"/>
          <p:cNvSpPr>
            <a:spLocks noGrp="1"/>
          </p:cNvSpPr>
          <p:nvPr>
            <p:ph type="sldNum" sz="quarter" idx="5"/>
          </p:nvPr>
        </p:nvSpPr>
        <p:spPr/>
        <p:txBody>
          <a:bodyPr/>
          <a:lstStyle/>
          <a:p>
            <a:fld id="{3D4C67B5-F292-4576-8BF8-36D135D4AF60}" type="slidenum">
              <a:rPr lang="en-US"/>
              <a:t>37</a:t>
            </a:fld>
            <a:endParaRPr lang="en-US"/>
          </a:p>
        </p:txBody>
      </p:sp>
    </p:spTree>
    <p:extLst>
      <p:ext uri="{BB962C8B-B14F-4D97-AF65-F5344CB8AC3E}">
        <p14:creationId xmlns:p14="http://schemas.microsoft.com/office/powerpoint/2010/main" val="18383283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38</a:t>
            </a:fld>
            <a:endParaRPr lang="en-GB"/>
          </a:p>
        </p:txBody>
      </p:sp>
    </p:spTree>
    <p:extLst>
      <p:ext uri="{BB962C8B-B14F-4D97-AF65-F5344CB8AC3E}">
        <p14:creationId xmlns:p14="http://schemas.microsoft.com/office/powerpoint/2010/main" val="3787907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5.xml"/><Relationship Id="rId5" Type="http://schemas.openxmlformats.org/officeDocument/2006/relationships/image" Target="../media/image30.png"/><Relationship Id="rId4" Type="http://schemas.openxmlformats.org/officeDocument/2006/relationships/image" Target="../media/image33.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20.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0.xml"/><Relationship Id="rId1" Type="http://schemas.openxmlformats.org/officeDocument/2006/relationships/video" Target="https://www.youtube.com/embed/LXlbdUQPmW8?feature=oembed" TargetMode="External"/><Relationship Id="rId4" Type="http://schemas.openxmlformats.org/officeDocument/2006/relationships/image" Target="../media/image41.jpe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16.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14.xml"/><Relationship Id="rId1" Type="http://schemas.openxmlformats.org/officeDocument/2006/relationships/video" Target="https://www.youtube.com/embed/Q5sgNMfI96Y?feature=oembed" TargetMode="External"/><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0.xml"/><Relationship Id="rId5" Type="http://schemas.openxmlformats.org/officeDocument/2006/relationships/image" Target="../media/image47.png"/><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16.xml"/><Relationship Id="rId5" Type="http://schemas.openxmlformats.org/officeDocument/2006/relationships/image" Target="../media/image49.png"/><Relationship Id="rId4" Type="http://schemas.openxmlformats.org/officeDocument/2006/relationships/image" Target="../media/image48.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7.xml"/><Relationship Id="rId1" Type="http://schemas.openxmlformats.org/officeDocument/2006/relationships/video" Target="https://www.youtube.com/embed/kp2LfP25EoE?feature=oembed" TargetMode="External"/><Relationship Id="rId5" Type="http://schemas.openxmlformats.org/officeDocument/2006/relationships/image" Target="../media/image36.png"/><Relationship Id="rId4" Type="http://schemas.openxmlformats.org/officeDocument/2006/relationships/image" Target="../media/image50.jpeg"/></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0.xml"/><Relationship Id="rId4" Type="http://schemas.openxmlformats.org/officeDocument/2006/relationships/image" Target="../media/image51.png"/></Relationships>
</file>

<file path=ppt/slides/_rels/slide27.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56.svg"/><Relationship Id="rId2" Type="http://schemas.openxmlformats.org/officeDocument/2006/relationships/notesSlide" Target="../notesSlides/notesSlide23.xml"/><Relationship Id="rId1" Type="http://schemas.openxmlformats.org/officeDocument/2006/relationships/slideLayout" Target="../slideLayouts/slideLayout15.xml"/><Relationship Id="rId6" Type="http://schemas.openxmlformats.org/officeDocument/2006/relationships/image" Target="../media/image55.png"/><Relationship Id="rId5" Type="http://schemas.openxmlformats.org/officeDocument/2006/relationships/image" Target="../media/image54.svg"/><Relationship Id="rId10" Type="http://schemas.openxmlformats.org/officeDocument/2006/relationships/image" Target="../media/image36.png"/><Relationship Id="rId4" Type="http://schemas.openxmlformats.org/officeDocument/2006/relationships/image" Target="../media/image53.png"/><Relationship Id="rId9" Type="http://schemas.openxmlformats.org/officeDocument/2006/relationships/image" Target="../media/image58.svg"/></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4.xml"/><Relationship Id="rId1" Type="http://schemas.openxmlformats.org/officeDocument/2006/relationships/video" Target="https://www.youtube.com/embed/_1Jtu63glyI?feature=oembed" TargetMode="External"/><Relationship Id="rId4" Type="http://schemas.openxmlformats.org/officeDocument/2006/relationships/image" Target="../media/image59.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4.xml"/><Relationship Id="rId1" Type="http://schemas.openxmlformats.org/officeDocument/2006/relationships/video" Target="https://www.youtube.com/embed/OCsmDMMMsIU?feature=oembed" TargetMode="External"/><Relationship Id="rId4" Type="http://schemas.openxmlformats.org/officeDocument/2006/relationships/image" Target="../media/image60.jpeg"/></Relationships>
</file>

<file path=ppt/slides/_rels/slide33.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27.xml"/><Relationship Id="rId1" Type="http://schemas.openxmlformats.org/officeDocument/2006/relationships/slideLayout" Target="../slideLayouts/slideLayout14.xml"/><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1.xml"/><Relationship Id="rId1" Type="http://schemas.openxmlformats.org/officeDocument/2006/relationships/slideLayout" Target="../slideLayouts/slideLayout17.xml"/><Relationship Id="rId5" Type="http://schemas.openxmlformats.org/officeDocument/2006/relationships/image" Target="../media/image67.jpeg"/><Relationship Id="rId4" Type="http://schemas.openxmlformats.org/officeDocument/2006/relationships/hyperlink" Target="https://moodle.uwtsd.ac.uk/course/view.php?id=11455"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BMHP6026_BIRM </a:t>
            </a:r>
            <a:endParaRPr lang="en-US" dirty="0">
              <a:ea typeface="Calibri" panose="020F0502020204030204"/>
              <a:cs typeface="Calibri" panose="020F0502020204030204"/>
            </a:endParaRPr>
          </a:p>
          <a:p>
            <a:pPr marL="0" indent="0" algn="ctr">
              <a:buNone/>
            </a:pPr>
            <a:endParaRPr lang="en-GB" sz="3200" dirty="0">
              <a:solidFill>
                <a:schemeClr val="bg1"/>
              </a:solidFill>
              <a:ea typeface="Calibri"/>
              <a:cs typeface="Calibri"/>
            </a:endParaRPr>
          </a:p>
          <a:p>
            <a:pPr marL="0" indent="0" algn="ctr">
              <a:buNone/>
            </a:pPr>
            <a:r>
              <a:rPr lang="en-GB" sz="4800" dirty="0">
                <a:solidFill>
                  <a:schemeClr val="bg1"/>
                </a:solidFill>
                <a:ea typeface="Calibri"/>
                <a:cs typeface="Calibri"/>
              </a:rPr>
              <a:t>Week 2</a:t>
            </a:r>
          </a:p>
          <a:p>
            <a:pPr marL="0" indent="0" algn="ctr">
              <a:buNone/>
            </a:pPr>
            <a:r>
              <a:rPr lang="en-GB" sz="4800" dirty="0">
                <a:solidFill>
                  <a:schemeClr val="bg1"/>
                </a:solidFill>
                <a:ea typeface="Calibri"/>
                <a:cs typeface="Calibri"/>
              </a:rPr>
              <a:t>The Health and Social Care Digital Strategy</a:t>
            </a: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359401-B25E-40C4-92F5-4FB5F8F8102C}"/>
              </a:ext>
            </a:extLst>
          </p:cNvPr>
          <p:cNvSpPr>
            <a:spLocks noGrp="1"/>
          </p:cNvSpPr>
          <p:nvPr>
            <p:ph type="title"/>
          </p:nvPr>
        </p:nvSpPr>
        <p:spPr/>
        <p:txBody>
          <a:bodyPr/>
          <a:lstStyle/>
          <a:p>
            <a:r>
              <a:rPr lang="en-GB" dirty="0"/>
              <a:t>During the session… </a:t>
            </a:r>
          </a:p>
        </p:txBody>
      </p:sp>
      <p:sp>
        <p:nvSpPr>
          <p:cNvPr id="8" name="Arrow: Right 7">
            <a:extLst>
              <a:ext uri="{FF2B5EF4-FFF2-40B4-BE49-F238E27FC236}">
                <a16:creationId xmlns:a16="http://schemas.microsoft.com/office/drawing/2014/main" id="{3FAA8DD6-2BCE-4AF1-863D-F5F8470616B5}"/>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321A1203-97AF-44ED-B22E-EDCAB3EAECBE}"/>
              </a:ext>
            </a:extLst>
          </p:cNvPr>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Introduction to </a:t>
            </a:r>
            <a:r>
              <a:rPr lang="en-GB" sz="2600" dirty="0"/>
              <a:t>government policy</a:t>
            </a:r>
            <a:endParaRPr lang="en-GB" sz="2600" kern="1200" dirty="0"/>
          </a:p>
        </p:txBody>
      </p:sp>
      <p:sp>
        <p:nvSpPr>
          <p:cNvPr id="10" name="Freeform: Shape 9">
            <a:extLst>
              <a:ext uri="{FF2B5EF4-FFF2-40B4-BE49-F238E27FC236}">
                <a16:creationId xmlns:a16="http://schemas.microsoft.com/office/drawing/2014/main" id="{B462EE01-F5FB-47E0-A9EB-3820D1E58C95}"/>
              </a:ext>
            </a:extLst>
          </p:cNvPr>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 of ‘What Good Looks Like’ </a:t>
            </a:r>
          </a:p>
        </p:txBody>
      </p:sp>
      <p:sp>
        <p:nvSpPr>
          <p:cNvPr id="11" name="Freeform: Shape 10">
            <a:extLst>
              <a:ext uri="{FF2B5EF4-FFF2-40B4-BE49-F238E27FC236}">
                <a16:creationId xmlns:a16="http://schemas.microsoft.com/office/drawing/2014/main" id="{FD3AFA39-B8DC-4A8F-B381-9F0F4960FF5B}"/>
              </a:ext>
            </a:extLst>
          </p:cNvPr>
          <p:cNvSpPr/>
          <p:nvPr/>
        </p:nvSpPr>
        <p:spPr>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 the NHS App</a:t>
            </a:r>
          </a:p>
        </p:txBody>
      </p:sp>
    </p:spTree>
    <p:extLst>
      <p:ext uri="{BB962C8B-B14F-4D97-AF65-F5344CB8AC3E}">
        <p14:creationId xmlns:p14="http://schemas.microsoft.com/office/powerpoint/2010/main" val="1637248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03B1278-7214-42BA-9106-68539576338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"A Plan for Digital Health and Social Care"</a:t>
            </a:r>
          </a:p>
        </p:txBody>
      </p:sp>
      <p:pic>
        <p:nvPicPr>
          <p:cNvPr id="7" name="Content Placeholder 6">
            <a:extLst>
              <a:ext uri="{FF2B5EF4-FFF2-40B4-BE49-F238E27FC236}">
                <a16:creationId xmlns:a16="http://schemas.microsoft.com/office/drawing/2014/main" id="{6FCC9944-72FA-41DB-BB94-3A6A096866BC}"/>
              </a:ext>
            </a:extLst>
          </p:cNvPr>
          <p:cNvPicPr>
            <a:picLocks noGrp="1" noChangeAspect="1"/>
          </p:cNvPicPr>
          <p:nvPr>
            <p:ph idx="1"/>
          </p:nvPr>
        </p:nvPicPr>
        <p:blipFill>
          <a:blip r:embed="rId2"/>
          <a:stretch>
            <a:fillRect/>
          </a:stretch>
        </p:blipFill>
        <p:spPr>
          <a:xfrm>
            <a:off x="4777316" y="1588571"/>
            <a:ext cx="6780700" cy="3678528"/>
          </a:xfrm>
          <a:prstGeom prst="rect">
            <a:avLst/>
          </a:prstGeom>
        </p:spPr>
      </p:pic>
    </p:spTree>
    <p:extLst>
      <p:ext uri="{BB962C8B-B14F-4D97-AF65-F5344CB8AC3E}">
        <p14:creationId xmlns:p14="http://schemas.microsoft.com/office/powerpoint/2010/main" val="164619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B2BBD-E8F2-4FC2-B571-8E33A5B899E7}"/>
              </a:ext>
            </a:extLst>
          </p:cNvPr>
          <p:cNvSpPr>
            <a:spLocks noGrp="1"/>
          </p:cNvSpPr>
          <p:nvPr>
            <p:ph type="title"/>
          </p:nvPr>
        </p:nvSpPr>
        <p:spPr>
          <a:xfrm>
            <a:off x="556592" y="3705868"/>
            <a:ext cx="2304577" cy="798399"/>
          </a:xfrm>
        </p:spPr>
        <p:txBody>
          <a:bodyPr vert="horz" lIns="91440" tIns="45720" rIns="91440" bIns="45720" rtlCol="0" anchor="t">
            <a:normAutofit/>
          </a:bodyPr>
          <a:lstStyle/>
          <a:p>
            <a:pPr algn="r"/>
            <a:r>
              <a:rPr lang="en-US" sz="4000" kern="1200" dirty="0">
                <a:solidFill>
                  <a:schemeClr val="tx1"/>
                </a:solidFill>
                <a:latin typeface="+mj-lt"/>
                <a:ea typeface="+mj-ea"/>
                <a:cs typeface="+mj-cs"/>
              </a:rPr>
              <a:t>Overview</a:t>
            </a:r>
          </a:p>
        </p:txBody>
      </p:sp>
      <p:pic>
        <p:nvPicPr>
          <p:cNvPr id="5" name="Content Placeholder 4">
            <a:extLst>
              <a:ext uri="{FF2B5EF4-FFF2-40B4-BE49-F238E27FC236}">
                <a16:creationId xmlns:a16="http://schemas.microsoft.com/office/drawing/2014/main" id="{FEC479DB-5E3B-4469-88AA-EE4B0153D2E0}"/>
              </a:ext>
            </a:extLst>
          </p:cNvPr>
          <p:cNvPicPr>
            <a:picLocks noGrp="1" noChangeAspect="1"/>
          </p:cNvPicPr>
          <p:nvPr>
            <p:ph idx="1"/>
          </p:nvPr>
        </p:nvPicPr>
        <p:blipFill>
          <a:blip r:embed="rId3"/>
          <a:stretch>
            <a:fillRect/>
          </a:stretch>
        </p:blipFill>
        <p:spPr>
          <a:xfrm>
            <a:off x="556592" y="764540"/>
            <a:ext cx="11139778" cy="2840644"/>
          </a:xfrm>
          <a:prstGeom prst="rect">
            <a:avLst/>
          </a:prstGeom>
        </p:spPr>
      </p:pic>
      <p:sp>
        <p:nvSpPr>
          <p:cNvPr id="7" name="TextBox 6">
            <a:extLst>
              <a:ext uri="{FF2B5EF4-FFF2-40B4-BE49-F238E27FC236}">
                <a16:creationId xmlns:a16="http://schemas.microsoft.com/office/drawing/2014/main" id="{9E74F31E-65EF-4C08-AC4F-EED1944DDBFF}"/>
              </a:ext>
            </a:extLst>
          </p:cNvPr>
          <p:cNvSpPr txBox="1"/>
          <p:nvPr/>
        </p:nvSpPr>
        <p:spPr>
          <a:xfrm>
            <a:off x="3048000" y="3705868"/>
            <a:ext cx="8433683" cy="2387592"/>
          </a:xfrm>
          <a:prstGeom prst="rect">
            <a:avLst/>
          </a:prstGeom>
        </p:spPr>
        <p:txBody>
          <a:bodyPr vert="horz" lIns="91440" tIns="45720" rIns="91440" bIns="45720" rtlCol="0" anchor="t">
            <a:normAutofit fontScale="92500" lnSpcReduction="20000"/>
          </a:bodyPr>
          <a:lstStyle/>
          <a:p>
            <a:pPr>
              <a:lnSpc>
                <a:spcPct val="160000"/>
              </a:lnSpc>
              <a:spcAft>
                <a:spcPts val="600"/>
              </a:spcAft>
            </a:pPr>
            <a:r>
              <a:rPr lang="en-US" sz="2200" dirty="0"/>
              <a:t>UK government digital strategy forms the crux of the effort to </a:t>
            </a:r>
            <a:r>
              <a:rPr lang="en-US" sz="2200" dirty="0" err="1"/>
              <a:t>modernise</a:t>
            </a:r>
            <a:r>
              <a:rPr lang="en-US" sz="2200" dirty="0"/>
              <a:t> health and social care. Highlighting the importance of digital transformation in improving services, patient outcomes, and system efficiency. The plan </a:t>
            </a:r>
            <a:r>
              <a:rPr lang="en-US" sz="2200" dirty="0" err="1"/>
              <a:t>emphasises</a:t>
            </a:r>
            <a:r>
              <a:rPr lang="en-US" sz="2200" dirty="0"/>
              <a:t> digital transformation to enhance health and social care through data-driven solutions and technology.</a:t>
            </a:r>
          </a:p>
          <a:p>
            <a:pPr indent="-228600">
              <a:lnSpc>
                <a:spcPct val="90000"/>
              </a:lnSpc>
              <a:spcAft>
                <a:spcPts val="600"/>
              </a:spcAft>
              <a:buFont typeface="Arial" panose="020B0604020202020204" pitchFamily="34" charset="0"/>
              <a:buChar char="•"/>
            </a:pPr>
            <a:endParaRPr lang="en-US" sz="1900" dirty="0"/>
          </a:p>
        </p:txBody>
      </p:sp>
      <p:sp>
        <p:nvSpPr>
          <p:cNvPr id="14" name="Rectangle 1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261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8850C-1C0C-4228-9073-01134F6DBF35}"/>
              </a:ext>
            </a:extLst>
          </p:cNvPr>
          <p:cNvSpPr>
            <a:spLocks noGrp="1"/>
          </p:cNvSpPr>
          <p:nvPr>
            <p:ph type="title"/>
          </p:nvPr>
        </p:nvSpPr>
        <p:spPr>
          <a:xfrm>
            <a:off x="161922" y="3009541"/>
            <a:ext cx="3201366" cy="859192"/>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Key Objectives</a:t>
            </a:r>
          </a:p>
        </p:txBody>
      </p:sp>
      <p:sp>
        <p:nvSpPr>
          <p:cNvPr id="3" name="Content Placeholder 2">
            <a:extLst>
              <a:ext uri="{FF2B5EF4-FFF2-40B4-BE49-F238E27FC236}">
                <a16:creationId xmlns:a16="http://schemas.microsoft.com/office/drawing/2014/main" id="{87AB5EBB-F176-4E6A-887D-40CAA8C2B182}"/>
              </a:ext>
            </a:extLst>
          </p:cNvPr>
          <p:cNvSpPr>
            <a:spLocks noGrp="1"/>
          </p:cNvSpPr>
          <p:nvPr>
            <p:ph idx="1"/>
          </p:nvPr>
        </p:nvSpPr>
        <p:spPr>
          <a:xfrm>
            <a:off x="4113270" y="689361"/>
            <a:ext cx="4850770" cy="936240"/>
          </a:xfrm>
        </p:spPr>
        <p:txBody>
          <a:bodyPr vert="horz" lIns="91440" tIns="45720" rIns="91440" bIns="45720" rtlCol="0" anchor="ctr">
            <a:normAutofit/>
          </a:bodyPr>
          <a:lstStyle/>
          <a:p>
            <a:pPr marL="0" indent="0">
              <a:buNone/>
            </a:pPr>
            <a:r>
              <a:rPr lang="en-US" sz="3600" i="1" dirty="0"/>
              <a:t>Four </a:t>
            </a:r>
            <a:r>
              <a:rPr lang="en-US" sz="3600" dirty="0"/>
              <a:t>goals of reform: </a:t>
            </a:r>
          </a:p>
        </p:txBody>
      </p:sp>
      <p:pic>
        <p:nvPicPr>
          <p:cNvPr id="4" name="Picture 3">
            <a:extLst>
              <a:ext uri="{FF2B5EF4-FFF2-40B4-BE49-F238E27FC236}">
                <a16:creationId xmlns:a16="http://schemas.microsoft.com/office/drawing/2014/main" id="{34FC38AE-7961-4516-8986-4973F89E5B54}"/>
              </a:ext>
            </a:extLst>
          </p:cNvPr>
          <p:cNvPicPr>
            <a:picLocks noChangeAspect="1"/>
          </p:cNvPicPr>
          <p:nvPr/>
        </p:nvPicPr>
        <p:blipFill>
          <a:blip r:embed="rId2"/>
          <a:stretch>
            <a:fillRect/>
          </a:stretch>
        </p:blipFill>
        <p:spPr>
          <a:xfrm>
            <a:off x="9025467" y="514953"/>
            <a:ext cx="2854076" cy="1275565"/>
          </a:xfrm>
          <a:prstGeom prst="rect">
            <a:avLst/>
          </a:prstGeom>
        </p:spPr>
      </p:pic>
      <p:pic>
        <p:nvPicPr>
          <p:cNvPr id="5" name="Picture 4">
            <a:extLst>
              <a:ext uri="{FF2B5EF4-FFF2-40B4-BE49-F238E27FC236}">
                <a16:creationId xmlns:a16="http://schemas.microsoft.com/office/drawing/2014/main" id="{F0161D19-57B2-4C67-AFAE-5CFD18CFEBDC}"/>
              </a:ext>
            </a:extLst>
          </p:cNvPr>
          <p:cNvPicPr>
            <a:picLocks noChangeAspect="1"/>
          </p:cNvPicPr>
          <p:nvPr/>
        </p:nvPicPr>
        <p:blipFill>
          <a:blip r:embed="rId3"/>
          <a:stretch>
            <a:fillRect/>
          </a:stretch>
        </p:blipFill>
        <p:spPr>
          <a:xfrm>
            <a:off x="9025464" y="2801355"/>
            <a:ext cx="2854077" cy="1275565"/>
          </a:xfrm>
          <a:prstGeom prst="rect">
            <a:avLst/>
          </a:prstGeom>
        </p:spPr>
      </p:pic>
      <p:pic>
        <p:nvPicPr>
          <p:cNvPr id="6" name="Picture 5">
            <a:extLst>
              <a:ext uri="{FF2B5EF4-FFF2-40B4-BE49-F238E27FC236}">
                <a16:creationId xmlns:a16="http://schemas.microsoft.com/office/drawing/2014/main" id="{CA0B4092-3D72-4AB4-B61E-B7B19B7DCFE5}"/>
              </a:ext>
            </a:extLst>
          </p:cNvPr>
          <p:cNvPicPr>
            <a:picLocks noChangeAspect="1"/>
          </p:cNvPicPr>
          <p:nvPr/>
        </p:nvPicPr>
        <p:blipFill>
          <a:blip r:embed="rId4"/>
          <a:stretch>
            <a:fillRect/>
          </a:stretch>
        </p:blipFill>
        <p:spPr>
          <a:xfrm>
            <a:off x="9025465" y="5067483"/>
            <a:ext cx="2854077" cy="1657206"/>
          </a:xfrm>
          <a:prstGeom prst="rect">
            <a:avLst/>
          </a:prstGeom>
        </p:spPr>
      </p:pic>
      <p:grpSp>
        <p:nvGrpSpPr>
          <p:cNvPr id="22" name="Group 21">
            <a:extLst>
              <a:ext uri="{FF2B5EF4-FFF2-40B4-BE49-F238E27FC236}">
                <a16:creationId xmlns:a16="http://schemas.microsoft.com/office/drawing/2014/main" id="{3E4470DE-DAC1-4588-B829-F764DBEAA1F0}"/>
              </a:ext>
            </a:extLst>
          </p:cNvPr>
          <p:cNvGrpSpPr/>
          <p:nvPr/>
        </p:nvGrpSpPr>
        <p:grpSpPr>
          <a:xfrm>
            <a:off x="4118793" y="1742420"/>
            <a:ext cx="4850770" cy="995794"/>
            <a:chOff x="4118793" y="1742420"/>
            <a:chExt cx="4850770" cy="995794"/>
          </a:xfrm>
        </p:grpSpPr>
        <p:sp>
          <p:nvSpPr>
            <p:cNvPr id="11" name="Rectangle 10">
              <a:extLst>
                <a:ext uri="{FF2B5EF4-FFF2-40B4-BE49-F238E27FC236}">
                  <a16:creationId xmlns:a16="http://schemas.microsoft.com/office/drawing/2014/main" id="{49852BEA-3B73-47B6-B9AD-E68E3C0301FE}"/>
                </a:ext>
              </a:extLst>
            </p:cNvPr>
            <p:cNvSpPr/>
            <p:nvPr/>
          </p:nvSpPr>
          <p:spPr>
            <a:xfrm>
              <a:off x="4118793" y="2222743"/>
              <a:ext cx="485077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5CEE7DAA-5BF0-459D-8233-F9A76A2ACEFE}"/>
                </a:ext>
              </a:extLst>
            </p:cNvPr>
            <p:cNvSpPr/>
            <p:nvPr/>
          </p:nvSpPr>
          <p:spPr>
            <a:xfrm>
              <a:off x="4361331" y="1742420"/>
              <a:ext cx="4190001"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ct val="0"/>
                </a:spcBef>
                <a:spcAft>
                  <a:spcPct val="35000"/>
                </a:spcAft>
                <a:buNone/>
              </a:pPr>
              <a:r>
                <a:rPr lang="en-GB" sz="2000" dirty="0"/>
                <a:t>P</a:t>
              </a:r>
              <a:r>
                <a:rPr lang="en-GB" sz="2000" kern="1200" dirty="0"/>
                <a:t>revent people’s health and social care needs from escalating</a:t>
              </a:r>
            </a:p>
          </p:txBody>
        </p:sp>
      </p:grpSp>
      <p:grpSp>
        <p:nvGrpSpPr>
          <p:cNvPr id="23" name="Group 22">
            <a:extLst>
              <a:ext uri="{FF2B5EF4-FFF2-40B4-BE49-F238E27FC236}">
                <a16:creationId xmlns:a16="http://schemas.microsoft.com/office/drawing/2014/main" id="{BC22F1EE-82CD-44CD-A1EE-2678BF05A878}"/>
              </a:ext>
            </a:extLst>
          </p:cNvPr>
          <p:cNvGrpSpPr/>
          <p:nvPr/>
        </p:nvGrpSpPr>
        <p:grpSpPr>
          <a:xfrm>
            <a:off x="4106256" y="2913942"/>
            <a:ext cx="4850770" cy="1051199"/>
            <a:chOff x="4106256" y="2913942"/>
            <a:chExt cx="4850770" cy="1051199"/>
          </a:xfrm>
        </p:grpSpPr>
        <p:sp>
          <p:nvSpPr>
            <p:cNvPr id="15" name="Rectangle 14">
              <a:extLst>
                <a:ext uri="{FF2B5EF4-FFF2-40B4-BE49-F238E27FC236}">
                  <a16:creationId xmlns:a16="http://schemas.microsoft.com/office/drawing/2014/main" id="{528F48F7-07DA-4B72-AAB9-73DB649799AA}"/>
                </a:ext>
              </a:extLst>
            </p:cNvPr>
            <p:cNvSpPr/>
            <p:nvPr/>
          </p:nvSpPr>
          <p:spPr>
            <a:xfrm>
              <a:off x="4106256" y="3343133"/>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8F9BA05D-B570-48FA-8BD0-43B37B899A15}"/>
                </a:ext>
              </a:extLst>
            </p:cNvPr>
            <p:cNvSpPr/>
            <p:nvPr/>
          </p:nvSpPr>
          <p:spPr>
            <a:xfrm>
              <a:off x="4375868" y="2913942"/>
              <a:ext cx="4175465"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dirty="0"/>
                <a:t>Personalise health and social care and reduce health disparities</a:t>
              </a:r>
              <a:endParaRPr lang="en-GB" kern="1200" dirty="0"/>
            </a:p>
          </p:txBody>
        </p:sp>
      </p:grpSp>
      <p:grpSp>
        <p:nvGrpSpPr>
          <p:cNvPr id="24" name="Group 23">
            <a:extLst>
              <a:ext uri="{FF2B5EF4-FFF2-40B4-BE49-F238E27FC236}">
                <a16:creationId xmlns:a16="http://schemas.microsoft.com/office/drawing/2014/main" id="{BFB3E9FC-29F2-4EAA-B503-BB5AF4A11407}"/>
              </a:ext>
            </a:extLst>
          </p:cNvPr>
          <p:cNvGrpSpPr/>
          <p:nvPr/>
        </p:nvGrpSpPr>
        <p:grpSpPr>
          <a:xfrm>
            <a:off x="4118793" y="4223690"/>
            <a:ext cx="4850770" cy="1148834"/>
            <a:chOff x="4118793" y="4188705"/>
            <a:chExt cx="4850770" cy="1148834"/>
          </a:xfrm>
        </p:grpSpPr>
        <p:sp>
          <p:nvSpPr>
            <p:cNvPr id="19" name="Rectangle 18">
              <a:extLst>
                <a:ext uri="{FF2B5EF4-FFF2-40B4-BE49-F238E27FC236}">
                  <a16:creationId xmlns:a16="http://schemas.microsoft.com/office/drawing/2014/main" id="{FEB0F020-868C-44D8-9CC5-7BE4AF1C43E6}"/>
                </a:ext>
              </a:extLst>
            </p:cNvPr>
            <p:cNvSpPr/>
            <p:nvPr/>
          </p:nvSpPr>
          <p:spPr>
            <a:xfrm>
              <a:off x="4118793" y="4715531"/>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1" name="Freeform: Shape 20">
              <a:extLst>
                <a:ext uri="{FF2B5EF4-FFF2-40B4-BE49-F238E27FC236}">
                  <a16:creationId xmlns:a16="http://schemas.microsoft.com/office/drawing/2014/main" id="{7A59581A-09A9-486E-980E-4A85415F593C}"/>
                </a:ext>
              </a:extLst>
            </p:cNvPr>
            <p:cNvSpPr/>
            <p:nvPr/>
          </p:nvSpPr>
          <p:spPr>
            <a:xfrm>
              <a:off x="4361332" y="4188705"/>
              <a:ext cx="4190001"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sz="2000" dirty="0"/>
                <a:t>Improve the experience and impact of people providing services.</a:t>
              </a:r>
            </a:p>
          </p:txBody>
        </p:sp>
      </p:grpSp>
      <p:sp>
        <p:nvSpPr>
          <p:cNvPr id="25" name="Rectangle 24">
            <a:extLst>
              <a:ext uri="{FF2B5EF4-FFF2-40B4-BE49-F238E27FC236}">
                <a16:creationId xmlns:a16="http://schemas.microsoft.com/office/drawing/2014/main" id="{1C4D4805-F2B7-40BC-BA60-5D98596AE85F}"/>
              </a:ext>
            </a:extLst>
          </p:cNvPr>
          <p:cNvSpPr/>
          <p:nvPr/>
        </p:nvSpPr>
        <p:spPr>
          <a:xfrm>
            <a:off x="4095555" y="5934365"/>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6" name="Freeform: Shape 25">
            <a:extLst>
              <a:ext uri="{FF2B5EF4-FFF2-40B4-BE49-F238E27FC236}">
                <a16:creationId xmlns:a16="http://schemas.microsoft.com/office/drawing/2014/main" id="{13A55EEE-7A94-47CA-A661-5A2F2869DC5E}"/>
              </a:ext>
            </a:extLst>
          </p:cNvPr>
          <p:cNvSpPr/>
          <p:nvPr/>
        </p:nvSpPr>
        <p:spPr>
          <a:xfrm>
            <a:off x="4363159" y="5470945"/>
            <a:ext cx="4190001"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sz="2000" dirty="0"/>
              <a:t>Transform performance</a:t>
            </a:r>
          </a:p>
        </p:txBody>
      </p:sp>
      <p:pic>
        <p:nvPicPr>
          <p:cNvPr id="27" name="Content Placeholder 4">
            <a:extLst>
              <a:ext uri="{FF2B5EF4-FFF2-40B4-BE49-F238E27FC236}">
                <a16:creationId xmlns:a16="http://schemas.microsoft.com/office/drawing/2014/main" id="{578158E2-5029-4FA9-B33F-E53BBDD4A386}"/>
              </a:ext>
            </a:extLst>
          </p:cNvPr>
          <p:cNvPicPr>
            <a:picLocks noChangeAspect="1"/>
          </p:cNvPicPr>
          <p:nvPr/>
        </p:nvPicPr>
        <p:blipFill>
          <a:blip r:embed="rId5"/>
          <a:stretch>
            <a:fillRect/>
          </a:stretch>
        </p:blipFill>
        <p:spPr>
          <a:xfrm>
            <a:off x="164660" y="279435"/>
            <a:ext cx="3804739" cy="970209"/>
          </a:xfrm>
          <a:prstGeom prst="rect">
            <a:avLst/>
          </a:prstGeom>
        </p:spPr>
      </p:pic>
    </p:spTree>
    <p:extLst>
      <p:ext uri="{BB962C8B-B14F-4D97-AF65-F5344CB8AC3E}">
        <p14:creationId xmlns:p14="http://schemas.microsoft.com/office/powerpoint/2010/main" val="445187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par>
                                <p:cTn id="24" presetID="10" presetClass="entr" presetSubtype="0" fill="hold"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fade">
                                      <p:cBhvr>
                                        <p:cTn id="31" dur="500"/>
                                        <p:tgtEl>
                                          <p:spTgt spid="26"/>
                                        </p:tgtEl>
                                      </p:cBhvr>
                                    </p:animEffect>
                                  </p:childTnLst>
                                </p:cTn>
                              </p:par>
                              <p:par>
                                <p:cTn id="32" presetID="10" presetClass="entr" presetSubtype="0" fill="hold"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E2D8D-975B-4679-8E18-361E4EA04429}"/>
              </a:ext>
            </a:extLst>
          </p:cNvPr>
          <p:cNvSpPr>
            <a:spLocks noGrp="1"/>
          </p:cNvSpPr>
          <p:nvPr>
            <p:ph type="title"/>
          </p:nvPr>
        </p:nvSpPr>
        <p:spPr>
          <a:xfrm>
            <a:off x="295373" y="1163655"/>
            <a:ext cx="11601252" cy="970209"/>
          </a:xfrm>
        </p:spPr>
        <p:txBody>
          <a:bodyPr/>
          <a:lstStyle/>
          <a:p>
            <a:r>
              <a:rPr lang="en-GB" dirty="0"/>
              <a:t>Equipping the system digitally for better care</a:t>
            </a:r>
          </a:p>
        </p:txBody>
      </p:sp>
      <p:sp>
        <p:nvSpPr>
          <p:cNvPr id="3" name="Content Placeholder 2">
            <a:extLst>
              <a:ext uri="{FF2B5EF4-FFF2-40B4-BE49-F238E27FC236}">
                <a16:creationId xmlns:a16="http://schemas.microsoft.com/office/drawing/2014/main" id="{45090F26-CCEB-4C5B-BB57-7C7BA51BA977}"/>
              </a:ext>
            </a:extLst>
          </p:cNvPr>
          <p:cNvSpPr>
            <a:spLocks noGrp="1"/>
          </p:cNvSpPr>
          <p:nvPr>
            <p:ph idx="1"/>
          </p:nvPr>
        </p:nvSpPr>
        <p:spPr>
          <a:xfrm>
            <a:off x="295373" y="2222251"/>
            <a:ext cx="11601251" cy="970209"/>
          </a:xfrm>
        </p:spPr>
        <p:txBody>
          <a:bodyPr/>
          <a:lstStyle/>
          <a:p>
            <a:pPr marL="0" indent="0">
              <a:buNone/>
            </a:pPr>
            <a:r>
              <a:rPr lang="en-GB" dirty="0"/>
              <a:t>The UK government identifies the need to invest in  strong digital foundations in order to deliver long-term transformation with health and care. </a:t>
            </a:r>
          </a:p>
        </p:txBody>
      </p:sp>
      <p:pic>
        <p:nvPicPr>
          <p:cNvPr id="4" name="Content Placeholder 4">
            <a:extLst>
              <a:ext uri="{FF2B5EF4-FFF2-40B4-BE49-F238E27FC236}">
                <a16:creationId xmlns:a16="http://schemas.microsoft.com/office/drawing/2014/main" id="{5CDE2548-FE3A-40E2-83E0-72148D880C0E}"/>
              </a:ext>
            </a:extLst>
          </p:cNvPr>
          <p:cNvPicPr>
            <a:picLocks noChangeAspect="1"/>
          </p:cNvPicPr>
          <p:nvPr/>
        </p:nvPicPr>
        <p:blipFill>
          <a:blip r:embed="rId3"/>
          <a:stretch>
            <a:fillRect/>
          </a:stretch>
        </p:blipFill>
        <p:spPr>
          <a:xfrm>
            <a:off x="8251794" y="104369"/>
            <a:ext cx="3804739" cy="970209"/>
          </a:xfrm>
          <a:prstGeom prst="rect">
            <a:avLst/>
          </a:prstGeom>
        </p:spPr>
      </p:pic>
      <p:grpSp>
        <p:nvGrpSpPr>
          <p:cNvPr id="15" name="Group 14">
            <a:extLst>
              <a:ext uri="{FF2B5EF4-FFF2-40B4-BE49-F238E27FC236}">
                <a16:creationId xmlns:a16="http://schemas.microsoft.com/office/drawing/2014/main" id="{C0141487-B5EE-4066-A574-E533AA5D173B}"/>
              </a:ext>
            </a:extLst>
          </p:cNvPr>
          <p:cNvGrpSpPr/>
          <p:nvPr/>
        </p:nvGrpSpPr>
        <p:grpSpPr>
          <a:xfrm>
            <a:off x="-2873635" y="3344666"/>
            <a:ext cx="12975071" cy="3913864"/>
            <a:chOff x="-2873635" y="3344666"/>
            <a:chExt cx="12975071" cy="3913864"/>
          </a:xfrm>
        </p:grpSpPr>
        <p:sp>
          <p:nvSpPr>
            <p:cNvPr id="8" name="Block Arc 7">
              <a:extLst>
                <a:ext uri="{FF2B5EF4-FFF2-40B4-BE49-F238E27FC236}">
                  <a16:creationId xmlns:a16="http://schemas.microsoft.com/office/drawing/2014/main" id="{243B50F7-D5AC-4422-BBBE-E364182AAAA0}"/>
                </a:ext>
              </a:extLst>
            </p:cNvPr>
            <p:cNvSpPr/>
            <p:nvPr/>
          </p:nvSpPr>
          <p:spPr>
            <a:xfrm>
              <a:off x="-2873635" y="3344666"/>
              <a:ext cx="3979625" cy="3913864"/>
            </a:xfrm>
            <a:prstGeom prst="blockArc">
              <a:avLst>
                <a:gd name="adj1" fmla="val 18900000"/>
                <a:gd name="adj2" fmla="val 2700000"/>
                <a:gd name="adj3" fmla="val 552"/>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9" name="Freeform: Shape 8">
              <a:extLst>
                <a:ext uri="{FF2B5EF4-FFF2-40B4-BE49-F238E27FC236}">
                  <a16:creationId xmlns:a16="http://schemas.microsoft.com/office/drawing/2014/main" id="{5DB33EA5-C084-492F-8C2A-E54B6EE36A8D}"/>
                </a:ext>
              </a:extLst>
            </p:cNvPr>
            <p:cNvSpPr/>
            <p:nvPr/>
          </p:nvSpPr>
          <p:spPr>
            <a:xfrm>
              <a:off x="910048" y="4139971"/>
              <a:ext cx="9191388"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Digitising health and social care records </a:t>
              </a:r>
              <a:endParaRPr lang="en-GB" sz="3000" kern="1200" dirty="0"/>
            </a:p>
          </p:txBody>
        </p:sp>
        <p:sp>
          <p:nvSpPr>
            <p:cNvPr id="10" name="Oval 9">
              <a:extLst>
                <a:ext uri="{FF2B5EF4-FFF2-40B4-BE49-F238E27FC236}">
                  <a16:creationId xmlns:a16="http://schemas.microsoft.com/office/drawing/2014/main" id="{566D6663-5C47-4747-B36D-9902F03A7FCB}"/>
                </a:ext>
              </a:extLst>
            </p:cNvPr>
            <p:cNvSpPr/>
            <p:nvPr/>
          </p:nvSpPr>
          <p:spPr>
            <a:xfrm>
              <a:off x="505219" y="4067369"/>
              <a:ext cx="738215" cy="726016"/>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6" name="Group 15">
            <a:extLst>
              <a:ext uri="{FF2B5EF4-FFF2-40B4-BE49-F238E27FC236}">
                <a16:creationId xmlns:a16="http://schemas.microsoft.com/office/drawing/2014/main" id="{D27BB002-B1FC-4B6D-97CF-A4E992281961}"/>
              </a:ext>
            </a:extLst>
          </p:cNvPr>
          <p:cNvGrpSpPr/>
          <p:nvPr/>
        </p:nvGrpSpPr>
        <p:grpSpPr>
          <a:xfrm>
            <a:off x="728544" y="4938589"/>
            <a:ext cx="9191388" cy="726016"/>
            <a:chOff x="728544" y="4938589"/>
            <a:chExt cx="9191388" cy="726016"/>
          </a:xfrm>
        </p:grpSpPr>
        <p:sp>
          <p:nvSpPr>
            <p:cNvPr id="11" name="Freeform: Shape 10">
              <a:extLst>
                <a:ext uri="{FF2B5EF4-FFF2-40B4-BE49-F238E27FC236}">
                  <a16:creationId xmlns:a16="http://schemas.microsoft.com/office/drawing/2014/main" id="{9A5553BD-7A3C-4963-8258-E25258C8843D}"/>
                </a:ext>
              </a:extLst>
            </p:cNvPr>
            <p:cNvSpPr/>
            <p:nvPr/>
          </p:nvSpPr>
          <p:spPr>
            <a:xfrm>
              <a:off x="1091552" y="5011191"/>
              <a:ext cx="8828380" cy="580813"/>
            </a:xfrm>
            <a:custGeom>
              <a:avLst/>
              <a:gdLst>
                <a:gd name="connsiteX0" fmla="*/ 0 w 8828380"/>
                <a:gd name="connsiteY0" fmla="*/ 0 h 580813"/>
                <a:gd name="connsiteX1" fmla="*/ 8828380 w 8828380"/>
                <a:gd name="connsiteY1" fmla="*/ 0 h 580813"/>
                <a:gd name="connsiteX2" fmla="*/ 8828380 w 8828380"/>
                <a:gd name="connsiteY2" fmla="*/ 580813 h 580813"/>
                <a:gd name="connsiteX3" fmla="*/ 0 w 8828380"/>
                <a:gd name="connsiteY3" fmla="*/ 580813 h 580813"/>
                <a:gd name="connsiteX4" fmla="*/ 0 w 8828380"/>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8380" h="580813">
                  <a:moveTo>
                    <a:pt x="0" y="0"/>
                  </a:moveTo>
                  <a:lnTo>
                    <a:pt x="8828380" y="0"/>
                  </a:lnTo>
                  <a:lnTo>
                    <a:pt x="8828380" y="580813"/>
                  </a:lnTo>
                  <a:lnTo>
                    <a:pt x="0" y="580813"/>
                  </a:lnTo>
                  <a:lnTo>
                    <a:pt x="0" y="0"/>
                  </a:lnTo>
                  <a:close/>
                </a:path>
              </a:pathLst>
            </a:custGeom>
          </p:spPr>
          <p:style>
            <a:lnRef idx="2">
              <a:schemeClr val="lt1">
                <a:hueOff val="0"/>
                <a:satOff val="0"/>
                <a:lumOff val="0"/>
                <a:alphaOff val="0"/>
              </a:schemeClr>
            </a:lnRef>
            <a:fillRef idx="1">
              <a:schemeClr val="accent4">
                <a:hueOff val="4900445"/>
                <a:satOff val="-20388"/>
                <a:lumOff val="4804"/>
                <a:alphaOff val="0"/>
              </a:schemeClr>
            </a:fillRef>
            <a:effectRef idx="0">
              <a:schemeClr val="accent4">
                <a:hueOff val="4900445"/>
                <a:satOff val="-20388"/>
                <a:lumOff val="4804"/>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A life-long, joined up health and social care record </a:t>
              </a:r>
              <a:endParaRPr lang="en-GB" sz="3000" kern="1200" dirty="0"/>
            </a:p>
          </p:txBody>
        </p:sp>
        <p:sp>
          <p:nvSpPr>
            <p:cNvPr id="12" name="Oval 11">
              <a:extLst>
                <a:ext uri="{FF2B5EF4-FFF2-40B4-BE49-F238E27FC236}">
                  <a16:creationId xmlns:a16="http://schemas.microsoft.com/office/drawing/2014/main" id="{6858FCDF-B35C-45EC-9398-488467F5625B}"/>
                </a:ext>
              </a:extLst>
            </p:cNvPr>
            <p:cNvSpPr/>
            <p:nvPr/>
          </p:nvSpPr>
          <p:spPr>
            <a:xfrm>
              <a:off x="728544" y="4938589"/>
              <a:ext cx="726016" cy="726016"/>
            </a:xfrm>
            <a:prstGeom prst="ellipse">
              <a:avLst/>
            </a:prstGeom>
          </p:spPr>
          <p:style>
            <a:lnRef idx="2">
              <a:schemeClr val="accent4">
                <a:hueOff val="4900445"/>
                <a:satOff val="-20388"/>
                <a:lumOff val="480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7" name="Group 16">
            <a:extLst>
              <a:ext uri="{FF2B5EF4-FFF2-40B4-BE49-F238E27FC236}">
                <a16:creationId xmlns:a16="http://schemas.microsoft.com/office/drawing/2014/main" id="{4486FA46-FA55-419F-AEB3-C6A034474E47}"/>
              </a:ext>
            </a:extLst>
          </p:cNvPr>
          <p:cNvGrpSpPr/>
          <p:nvPr/>
        </p:nvGrpSpPr>
        <p:grpSpPr>
          <a:xfrm>
            <a:off x="517418" y="5809809"/>
            <a:ext cx="9439381" cy="726016"/>
            <a:chOff x="517418" y="5809809"/>
            <a:chExt cx="9439381" cy="726016"/>
          </a:xfrm>
        </p:grpSpPr>
        <p:sp>
          <p:nvSpPr>
            <p:cNvPr id="13" name="Freeform: Shape 12">
              <a:extLst>
                <a:ext uri="{FF2B5EF4-FFF2-40B4-BE49-F238E27FC236}">
                  <a16:creationId xmlns:a16="http://schemas.microsoft.com/office/drawing/2014/main" id="{726B3BCC-943F-42DA-838C-1FE8A86F2A20}"/>
                </a:ext>
              </a:extLst>
            </p:cNvPr>
            <p:cNvSpPr/>
            <p:nvPr/>
          </p:nvSpPr>
          <p:spPr>
            <a:xfrm>
              <a:off x="917293" y="5859021"/>
              <a:ext cx="9039506"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9800891"/>
                <a:satOff val="-40777"/>
                <a:lumOff val="9608"/>
                <a:alphaOff val="0"/>
              </a:schemeClr>
            </a:fillRef>
            <a:effectRef idx="0">
              <a:schemeClr val="accent4">
                <a:hueOff val="9800891"/>
                <a:satOff val="-40777"/>
                <a:lumOff val="9608"/>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Digitally-supported diagnoses </a:t>
              </a:r>
              <a:endParaRPr lang="en-GB" sz="3000" kern="1200" dirty="0"/>
            </a:p>
          </p:txBody>
        </p:sp>
        <p:sp>
          <p:nvSpPr>
            <p:cNvPr id="14" name="Oval 13">
              <a:extLst>
                <a:ext uri="{FF2B5EF4-FFF2-40B4-BE49-F238E27FC236}">
                  <a16:creationId xmlns:a16="http://schemas.microsoft.com/office/drawing/2014/main" id="{13DBACAD-82B3-443F-B5F8-4C1493BABDC9}"/>
                </a:ext>
              </a:extLst>
            </p:cNvPr>
            <p:cNvSpPr/>
            <p:nvPr/>
          </p:nvSpPr>
          <p:spPr>
            <a:xfrm>
              <a:off x="517418" y="5809809"/>
              <a:ext cx="726016" cy="726016"/>
            </a:xfrm>
            <a:prstGeom prst="ellipse">
              <a:avLst/>
            </a:prstGeom>
          </p:spPr>
          <p:style>
            <a:lnRef idx="2">
              <a:schemeClr val="accent4">
                <a:hueOff val="9800891"/>
                <a:satOff val="-40777"/>
                <a:lumOff val="960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
        <p:nvSpPr>
          <p:cNvPr id="6" name="TextBox 5">
            <a:extLst>
              <a:ext uri="{FF2B5EF4-FFF2-40B4-BE49-F238E27FC236}">
                <a16:creationId xmlns:a16="http://schemas.microsoft.com/office/drawing/2014/main" id="{F98219E9-7AFD-4C3B-8EBA-D32136F0DD91}"/>
              </a:ext>
            </a:extLst>
          </p:cNvPr>
          <p:cNvSpPr txBox="1"/>
          <p:nvPr/>
        </p:nvSpPr>
        <p:spPr>
          <a:xfrm>
            <a:off x="863600" y="3284276"/>
            <a:ext cx="3369734" cy="523220"/>
          </a:xfrm>
          <a:prstGeom prst="rect">
            <a:avLst/>
          </a:prstGeom>
          <a:noFill/>
        </p:spPr>
        <p:txBody>
          <a:bodyPr wrap="square" rtlCol="0">
            <a:spAutoFit/>
          </a:bodyPr>
          <a:lstStyle/>
          <a:p>
            <a:r>
              <a:rPr lang="en-GB" sz="2800" dirty="0">
                <a:solidFill>
                  <a:srgbClr val="0B0C0C"/>
                </a:solidFill>
                <a:latin typeface="Calibri" panose="020F0502020204030204" pitchFamily="34" charset="0"/>
                <a:cs typeface="Calibri" panose="020F0502020204030204" pitchFamily="34" charset="0"/>
              </a:rPr>
              <a:t>The </a:t>
            </a:r>
            <a:r>
              <a:rPr lang="en-GB" sz="2800" b="0" i="0" dirty="0">
                <a:solidFill>
                  <a:srgbClr val="0B0C0C"/>
                </a:solidFill>
                <a:effectLst/>
                <a:latin typeface="Calibri" panose="020F0502020204030204" pitchFamily="34" charset="0"/>
                <a:cs typeface="Calibri" panose="020F0502020204030204" pitchFamily="34" charset="0"/>
              </a:rPr>
              <a:t>priorities are:</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3077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3E33-7C17-4190-84E7-AA8A408BCB91}"/>
              </a:ext>
            </a:extLst>
          </p:cNvPr>
          <p:cNvSpPr>
            <a:spLocks noGrp="1"/>
          </p:cNvSpPr>
          <p:nvPr>
            <p:ph type="title"/>
          </p:nvPr>
        </p:nvSpPr>
        <p:spPr/>
        <p:txBody>
          <a:bodyPr/>
          <a:lstStyle/>
          <a:p>
            <a:r>
              <a:rPr lang="en-GB" dirty="0"/>
              <a:t>Supporting independent healthy lives</a:t>
            </a:r>
          </a:p>
        </p:txBody>
      </p:sp>
      <p:sp>
        <p:nvSpPr>
          <p:cNvPr id="3" name="Content Placeholder 2">
            <a:extLst>
              <a:ext uri="{FF2B5EF4-FFF2-40B4-BE49-F238E27FC236}">
                <a16:creationId xmlns:a16="http://schemas.microsoft.com/office/drawing/2014/main" id="{12582313-09F3-4A78-9217-B90712B61CFA}"/>
              </a:ext>
            </a:extLst>
          </p:cNvPr>
          <p:cNvSpPr>
            <a:spLocks noGrp="1"/>
          </p:cNvSpPr>
          <p:nvPr>
            <p:ph idx="1"/>
          </p:nvPr>
        </p:nvSpPr>
        <p:spPr>
          <a:xfrm>
            <a:off x="301657" y="2746489"/>
            <a:ext cx="11594969" cy="1030174"/>
          </a:xfrm>
        </p:spPr>
        <p:txBody>
          <a:bodyPr/>
          <a:lstStyle/>
          <a:p>
            <a:pPr marL="0" indent="0">
              <a:buNone/>
            </a:pPr>
            <a:r>
              <a:rPr lang="en-GB" dirty="0"/>
              <a:t>The UK Government believes that enhanced national digital channels will give people more control over their lives.</a:t>
            </a:r>
          </a:p>
        </p:txBody>
      </p:sp>
      <p:pic>
        <p:nvPicPr>
          <p:cNvPr id="4" name="Content Placeholder 4">
            <a:extLst>
              <a:ext uri="{FF2B5EF4-FFF2-40B4-BE49-F238E27FC236}">
                <a16:creationId xmlns:a16="http://schemas.microsoft.com/office/drawing/2014/main" id="{3B1BCB1F-66A7-490D-A0E5-36D9DF0D2940}"/>
              </a:ext>
            </a:extLst>
          </p:cNvPr>
          <p:cNvPicPr>
            <a:picLocks noChangeAspect="1"/>
          </p:cNvPicPr>
          <p:nvPr/>
        </p:nvPicPr>
        <p:blipFill>
          <a:blip r:embed="rId3"/>
          <a:stretch>
            <a:fillRect/>
          </a:stretch>
        </p:blipFill>
        <p:spPr>
          <a:xfrm>
            <a:off x="8387261" y="209162"/>
            <a:ext cx="3804739" cy="970209"/>
          </a:xfrm>
          <a:prstGeom prst="rect">
            <a:avLst/>
          </a:prstGeom>
        </p:spPr>
      </p:pic>
      <p:sp>
        <p:nvSpPr>
          <p:cNvPr id="5" name="Rectangle: Rounded Corners 4">
            <a:extLst>
              <a:ext uri="{FF2B5EF4-FFF2-40B4-BE49-F238E27FC236}">
                <a16:creationId xmlns:a16="http://schemas.microsoft.com/office/drawing/2014/main" id="{21FFE6BC-B9A5-469B-A70F-9F497C47D7BD}"/>
              </a:ext>
            </a:extLst>
          </p:cNvPr>
          <p:cNvSpPr/>
          <p:nvPr/>
        </p:nvSpPr>
        <p:spPr>
          <a:xfrm>
            <a:off x="741924" y="3945467"/>
            <a:ext cx="2641600" cy="2218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Easier interaction and access to health and social care providers. </a:t>
            </a:r>
          </a:p>
        </p:txBody>
      </p:sp>
      <p:sp>
        <p:nvSpPr>
          <p:cNvPr id="6" name="Rectangle: Rounded Corners 5">
            <a:extLst>
              <a:ext uri="{FF2B5EF4-FFF2-40B4-BE49-F238E27FC236}">
                <a16:creationId xmlns:a16="http://schemas.microsoft.com/office/drawing/2014/main" id="{5736DC99-8D1F-4879-9E73-CE53146129B3}"/>
              </a:ext>
            </a:extLst>
          </p:cNvPr>
          <p:cNvSpPr/>
          <p:nvPr/>
        </p:nvSpPr>
        <p:spPr>
          <a:xfrm>
            <a:off x="4588934" y="3945467"/>
            <a:ext cx="2641600" cy="22182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i="0" dirty="0">
                <a:solidFill>
                  <a:srgbClr val="0B0C0C"/>
                </a:solidFill>
                <a:effectLst/>
                <a:latin typeface="Calibri" panose="020F0502020204030204" pitchFamily="34" charset="0"/>
                <a:cs typeface="Calibri" panose="020F0502020204030204" pitchFamily="34" charset="0"/>
              </a:rPr>
              <a:t>Digital transformation that focuses on building trust with people and their families. </a:t>
            </a:r>
            <a:endParaRPr lang="en-GB" sz="2400" dirty="0">
              <a:latin typeface="Calibri" panose="020F0502020204030204" pitchFamily="34" charset="0"/>
              <a:cs typeface="Calibri" panose="020F0502020204030204" pitchFamily="34" charset="0"/>
            </a:endParaRPr>
          </a:p>
        </p:txBody>
      </p:sp>
      <p:sp>
        <p:nvSpPr>
          <p:cNvPr id="7" name="Rectangle: Rounded Corners 6">
            <a:extLst>
              <a:ext uri="{FF2B5EF4-FFF2-40B4-BE49-F238E27FC236}">
                <a16:creationId xmlns:a16="http://schemas.microsoft.com/office/drawing/2014/main" id="{7B65B621-336E-4030-A61A-B6C842CB0F5C}"/>
              </a:ext>
            </a:extLst>
          </p:cNvPr>
          <p:cNvSpPr/>
          <p:nvPr/>
        </p:nvSpPr>
        <p:spPr>
          <a:xfrm>
            <a:off x="8435944" y="3945467"/>
            <a:ext cx="2641600" cy="2218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S</a:t>
            </a:r>
            <a:r>
              <a:rPr lang="en-GB" sz="2400" b="0" i="0" dirty="0">
                <a:solidFill>
                  <a:schemeClr val="bg1"/>
                </a:solidFill>
                <a:effectLst/>
              </a:rPr>
              <a:t>caling digital health self-help, diagnostics and therapies</a:t>
            </a:r>
            <a:endParaRPr lang="en-GB" sz="2400" dirty="0">
              <a:solidFill>
                <a:schemeClr val="bg1"/>
              </a:solidFill>
            </a:endParaRPr>
          </a:p>
        </p:txBody>
      </p:sp>
    </p:spTree>
    <p:extLst>
      <p:ext uri="{BB962C8B-B14F-4D97-AF65-F5344CB8AC3E}">
        <p14:creationId xmlns:p14="http://schemas.microsoft.com/office/powerpoint/2010/main" val="296784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ED694-4CCC-4A5A-B1B5-B964D90DE11D}"/>
              </a:ext>
            </a:extLst>
          </p:cNvPr>
          <p:cNvSpPr>
            <a:spLocks noGrp="1"/>
          </p:cNvSpPr>
          <p:nvPr>
            <p:ph type="title"/>
          </p:nvPr>
        </p:nvSpPr>
        <p:spPr/>
        <p:txBody>
          <a:bodyPr/>
          <a:lstStyle/>
          <a:p>
            <a:r>
              <a:rPr lang="en-GB" dirty="0"/>
              <a:t>Accelerating adoption of proven tech</a:t>
            </a:r>
          </a:p>
        </p:txBody>
      </p:sp>
      <p:sp>
        <p:nvSpPr>
          <p:cNvPr id="3" name="Content Placeholder 2">
            <a:extLst>
              <a:ext uri="{FF2B5EF4-FFF2-40B4-BE49-F238E27FC236}">
                <a16:creationId xmlns:a16="http://schemas.microsoft.com/office/drawing/2014/main" id="{9A97D980-71D2-4D9A-9CC5-8FC5A473C006}"/>
              </a:ext>
            </a:extLst>
          </p:cNvPr>
          <p:cNvSpPr>
            <a:spLocks noGrp="1"/>
          </p:cNvSpPr>
          <p:nvPr>
            <p:ph idx="1"/>
          </p:nvPr>
        </p:nvSpPr>
        <p:spPr>
          <a:xfrm>
            <a:off x="301657" y="2746489"/>
            <a:ext cx="11594969" cy="860841"/>
          </a:xfrm>
        </p:spPr>
        <p:txBody>
          <a:bodyPr>
            <a:normAutofit fontScale="85000" lnSpcReduction="10000"/>
          </a:bodyPr>
          <a:lstStyle/>
          <a:p>
            <a:pPr marL="0" indent="0">
              <a:buNone/>
            </a:pPr>
            <a:r>
              <a:rPr lang="en-GB" b="0" i="0" dirty="0">
                <a:solidFill>
                  <a:srgbClr val="0B0C0C"/>
                </a:solidFill>
                <a:effectLst/>
                <a:latin typeface="Calibri" panose="020F0502020204030204" pitchFamily="34" charset="0"/>
                <a:cs typeface="Calibri" panose="020F0502020204030204" pitchFamily="34" charset="0"/>
              </a:rPr>
              <a:t>The UK Government believes that a brighter future depends on a stream of transformative technologies being developed and spreading fast through the health and social care system</a:t>
            </a:r>
            <a:endParaRPr lang="en-GB" dirty="0">
              <a:latin typeface="Calibri" panose="020F0502020204030204" pitchFamily="34" charset="0"/>
              <a:cs typeface="Calibri" panose="020F0502020204030204" pitchFamily="34" charset="0"/>
            </a:endParaRPr>
          </a:p>
        </p:txBody>
      </p:sp>
      <p:pic>
        <p:nvPicPr>
          <p:cNvPr id="4" name="Content Placeholder 4">
            <a:extLst>
              <a:ext uri="{FF2B5EF4-FFF2-40B4-BE49-F238E27FC236}">
                <a16:creationId xmlns:a16="http://schemas.microsoft.com/office/drawing/2014/main" id="{4F425CBD-4B51-4A17-A724-27335C8F577C}"/>
              </a:ext>
            </a:extLst>
          </p:cNvPr>
          <p:cNvPicPr>
            <a:picLocks noChangeAspect="1"/>
          </p:cNvPicPr>
          <p:nvPr/>
        </p:nvPicPr>
        <p:blipFill>
          <a:blip r:embed="rId3"/>
          <a:stretch>
            <a:fillRect/>
          </a:stretch>
        </p:blipFill>
        <p:spPr>
          <a:xfrm>
            <a:off x="8387261" y="209162"/>
            <a:ext cx="3804739" cy="970209"/>
          </a:xfrm>
          <a:prstGeom prst="rect">
            <a:avLst/>
          </a:prstGeom>
        </p:spPr>
      </p:pic>
      <p:sp>
        <p:nvSpPr>
          <p:cNvPr id="11" name="Freeform: Shape 10">
            <a:extLst>
              <a:ext uri="{FF2B5EF4-FFF2-40B4-BE49-F238E27FC236}">
                <a16:creationId xmlns:a16="http://schemas.microsoft.com/office/drawing/2014/main" id="{4D4C8241-024E-422D-9695-95778597868D}"/>
              </a:ext>
            </a:extLst>
          </p:cNvPr>
          <p:cNvSpPr/>
          <p:nvPr/>
        </p:nvSpPr>
        <p:spPr>
          <a:xfrm>
            <a:off x="1719083" y="3609380"/>
            <a:ext cx="2883032" cy="2883032"/>
          </a:xfrm>
          <a:custGeom>
            <a:avLst/>
            <a:gdLst>
              <a:gd name="connsiteX0" fmla="*/ 0 w 2883032"/>
              <a:gd name="connsiteY0" fmla="*/ 1441516 h 2883032"/>
              <a:gd name="connsiteX1" fmla="*/ 1441516 w 2883032"/>
              <a:gd name="connsiteY1" fmla="*/ 0 h 2883032"/>
              <a:gd name="connsiteX2" fmla="*/ 2883032 w 2883032"/>
              <a:gd name="connsiteY2" fmla="*/ 1441516 h 2883032"/>
              <a:gd name="connsiteX3" fmla="*/ 1441516 w 2883032"/>
              <a:gd name="connsiteY3" fmla="*/ 2883032 h 2883032"/>
              <a:gd name="connsiteX4" fmla="*/ 0 w 2883032"/>
              <a:gd name="connsiteY4" fmla="*/ 1441516 h 2883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032" h="2883032">
                <a:moveTo>
                  <a:pt x="0" y="1441516"/>
                </a:moveTo>
                <a:cubicBezTo>
                  <a:pt x="0" y="645389"/>
                  <a:pt x="645389" y="0"/>
                  <a:pt x="1441516" y="0"/>
                </a:cubicBezTo>
                <a:cubicBezTo>
                  <a:pt x="2237643" y="0"/>
                  <a:pt x="2883032" y="645389"/>
                  <a:pt x="2883032" y="1441516"/>
                </a:cubicBezTo>
                <a:cubicBezTo>
                  <a:pt x="2883032" y="2237643"/>
                  <a:pt x="2237643" y="2883032"/>
                  <a:pt x="1441516" y="2883032"/>
                </a:cubicBezTo>
                <a:cubicBezTo>
                  <a:pt x="645389" y="2883032"/>
                  <a:pt x="0" y="2237643"/>
                  <a:pt x="0" y="144151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1420" tIns="451420" rIns="451420" bIns="451420" numCol="1" spcCol="1270" anchor="ctr" anchorCtr="0">
            <a:noAutofit/>
          </a:bodyPr>
          <a:lstStyle/>
          <a:p>
            <a:pPr marL="0" lvl="0" indent="0" algn="ctr" defTabSz="1022350">
              <a:lnSpc>
                <a:spcPct val="90000"/>
              </a:lnSpc>
              <a:spcBef>
                <a:spcPct val="0"/>
              </a:spcBef>
              <a:spcAft>
                <a:spcPct val="35000"/>
              </a:spcAft>
              <a:buNone/>
            </a:pPr>
            <a:r>
              <a:rPr lang="en-GB" sz="2300" b="0" i="0" kern="1200" dirty="0"/>
              <a:t>Systematising tech research and development (R&amp;D) partnerships</a:t>
            </a:r>
            <a:endParaRPr lang="en-GB" sz="2300" kern="1200" dirty="0"/>
          </a:p>
        </p:txBody>
      </p:sp>
      <p:sp>
        <p:nvSpPr>
          <p:cNvPr id="13" name="Freeform: Shape 12">
            <a:extLst>
              <a:ext uri="{FF2B5EF4-FFF2-40B4-BE49-F238E27FC236}">
                <a16:creationId xmlns:a16="http://schemas.microsoft.com/office/drawing/2014/main" id="{24F669F9-D396-49B5-A3A4-DBFD3B234086}"/>
              </a:ext>
            </a:extLst>
          </p:cNvPr>
          <p:cNvSpPr/>
          <p:nvPr/>
        </p:nvSpPr>
        <p:spPr>
          <a:xfrm>
            <a:off x="7589887" y="3609380"/>
            <a:ext cx="2883032" cy="2883032"/>
          </a:xfrm>
          <a:custGeom>
            <a:avLst/>
            <a:gdLst>
              <a:gd name="connsiteX0" fmla="*/ 0 w 2883032"/>
              <a:gd name="connsiteY0" fmla="*/ 1441516 h 2883032"/>
              <a:gd name="connsiteX1" fmla="*/ 1441516 w 2883032"/>
              <a:gd name="connsiteY1" fmla="*/ 0 h 2883032"/>
              <a:gd name="connsiteX2" fmla="*/ 2883032 w 2883032"/>
              <a:gd name="connsiteY2" fmla="*/ 1441516 h 2883032"/>
              <a:gd name="connsiteX3" fmla="*/ 1441516 w 2883032"/>
              <a:gd name="connsiteY3" fmla="*/ 2883032 h 2883032"/>
              <a:gd name="connsiteX4" fmla="*/ 0 w 2883032"/>
              <a:gd name="connsiteY4" fmla="*/ 1441516 h 2883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032" h="2883032">
                <a:moveTo>
                  <a:pt x="0" y="1441516"/>
                </a:moveTo>
                <a:cubicBezTo>
                  <a:pt x="0" y="645389"/>
                  <a:pt x="645389" y="0"/>
                  <a:pt x="1441516" y="0"/>
                </a:cubicBezTo>
                <a:cubicBezTo>
                  <a:pt x="2237643" y="0"/>
                  <a:pt x="2883032" y="645389"/>
                  <a:pt x="2883032" y="1441516"/>
                </a:cubicBezTo>
                <a:cubicBezTo>
                  <a:pt x="2883032" y="2237643"/>
                  <a:pt x="2237643" y="2883032"/>
                  <a:pt x="1441516" y="2883032"/>
                </a:cubicBezTo>
                <a:cubicBezTo>
                  <a:pt x="645389" y="2883032"/>
                  <a:pt x="0" y="2237643"/>
                  <a:pt x="0" y="144151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1420" tIns="451420" rIns="451420" bIns="451420" numCol="1" spcCol="1270" anchor="ctr" anchorCtr="0">
            <a:noAutofit/>
          </a:bodyPr>
          <a:lstStyle/>
          <a:p>
            <a:pPr marL="0" lvl="0" indent="0" algn="ctr" defTabSz="1022350">
              <a:lnSpc>
                <a:spcPct val="90000"/>
              </a:lnSpc>
              <a:spcBef>
                <a:spcPct val="0"/>
              </a:spcBef>
              <a:spcAft>
                <a:spcPct val="35000"/>
              </a:spcAft>
              <a:buNone/>
            </a:pPr>
            <a:r>
              <a:rPr lang="en-GB" sz="2300" b="0" i="0" kern="1200" dirty="0"/>
              <a:t>Buying tech better across health and social care.</a:t>
            </a:r>
            <a:endParaRPr lang="en-GB" sz="2300" kern="1200" dirty="0"/>
          </a:p>
        </p:txBody>
      </p:sp>
      <p:sp>
        <p:nvSpPr>
          <p:cNvPr id="14" name="Cross 13">
            <a:extLst>
              <a:ext uri="{FF2B5EF4-FFF2-40B4-BE49-F238E27FC236}">
                <a16:creationId xmlns:a16="http://schemas.microsoft.com/office/drawing/2014/main" id="{CC790C66-4A0B-4A3D-BEF8-E1EB60C1CC44}"/>
              </a:ext>
            </a:extLst>
          </p:cNvPr>
          <p:cNvSpPr/>
          <p:nvPr/>
        </p:nvSpPr>
        <p:spPr>
          <a:xfrm>
            <a:off x="5575807" y="4576233"/>
            <a:ext cx="907125" cy="860841"/>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7893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P spid="13"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95013-B645-485B-A696-50E26EB38B30}"/>
              </a:ext>
            </a:extLst>
          </p:cNvPr>
          <p:cNvSpPr>
            <a:spLocks noGrp="1"/>
          </p:cNvSpPr>
          <p:nvPr>
            <p:ph type="title"/>
          </p:nvPr>
        </p:nvSpPr>
        <p:spPr/>
        <p:txBody>
          <a:bodyPr/>
          <a:lstStyle/>
          <a:p>
            <a:r>
              <a:rPr lang="en-GB" dirty="0"/>
              <a:t>Aligning oversight with accelerating digital transformation</a:t>
            </a:r>
          </a:p>
        </p:txBody>
      </p:sp>
      <p:sp>
        <p:nvSpPr>
          <p:cNvPr id="3" name="Content Placeholder 2">
            <a:extLst>
              <a:ext uri="{FF2B5EF4-FFF2-40B4-BE49-F238E27FC236}">
                <a16:creationId xmlns:a16="http://schemas.microsoft.com/office/drawing/2014/main" id="{611162B3-78EF-4AF1-BBA5-67D27A308EBF}"/>
              </a:ext>
            </a:extLst>
          </p:cNvPr>
          <p:cNvSpPr>
            <a:spLocks noGrp="1"/>
          </p:cNvSpPr>
          <p:nvPr>
            <p:ph idx="1"/>
          </p:nvPr>
        </p:nvSpPr>
        <p:spPr>
          <a:xfrm>
            <a:off x="301657" y="2881427"/>
            <a:ext cx="11594969" cy="928574"/>
          </a:xfrm>
        </p:spPr>
        <p:txBody>
          <a:bodyPr/>
          <a:lstStyle/>
          <a:p>
            <a:pPr marL="0" indent="0">
              <a:buNone/>
            </a:pPr>
            <a:r>
              <a:rPr lang="en-GB" dirty="0"/>
              <a:t>The UK Government advocates that all Integrated Care Systems (ICS) include digital transformation in all future development plans. </a:t>
            </a:r>
          </a:p>
        </p:txBody>
      </p:sp>
      <p:pic>
        <p:nvPicPr>
          <p:cNvPr id="4" name="Content Placeholder 4">
            <a:extLst>
              <a:ext uri="{FF2B5EF4-FFF2-40B4-BE49-F238E27FC236}">
                <a16:creationId xmlns:a16="http://schemas.microsoft.com/office/drawing/2014/main" id="{321FF2FA-3EB6-46AB-BAF4-A878ADB6AD41}"/>
              </a:ext>
            </a:extLst>
          </p:cNvPr>
          <p:cNvPicPr>
            <a:picLocks noChangeAspect="1"/>
          </p:cNvPicPr>
          <p:nvPr/>
        </p:nvPicPr>
        <p:blipFill>
          <a:blip r:embed="rId3"/>
          <a:stretch>
            <a:fillRect/>
          </a:stretch>
        </p:blipFill>
        <p:spPr>
          <a:xfrm>
            <a:off x="8387261" y="209162"/>
            <a:ext cx="3804739" cy="970209"/>
          </a:xfrm>
          <a:prstGeom prst="rect">
            <a:avLst/>
          </a:prstGeom>
        </p:spPr>
      </p:pic>
      <p:grpSp>
        <p:nvGrpSpPr>
          <p:cNvPr id="11" name="Group 10">
            <a:extLst>
              <a:ext uri="{FF2B5EF4-FFF2-40B4-BE49-F238E27FC236}">
                <a16:creationId xmlns:a16="http://schemas.microsoft.com/office/drawing/2014/main" id="{C558E185-5A93-4F76-B0B7-CFE2B6D12CEA}"/>
              </a:ext>
            </a:extLst>
          </p:cNvPr>
          <p:cNvGrpSpPr/>
          <p:nvPr/>
        </p:nvGrpSpPr>
        <p:grpSpPr>
          <a:xfrm>
            <a:off x="1337734" y="3591595"/>
            <a:ext cx="8720242" cy="3266405"/>
            <a:chOff x="1337734" y="3591595"/>
            <a:chExt cx="8720242" cy="3266405"/>
          </a:xfrm>
        </p:grpSpPr>
        <p:sp>
          <p:nvSpPr>
            <p:cNvPr id="7" name="Arrow: Right 6">
              <a:extLst>
                <a:ext uri="{FF2B5EF4-FFF2-40B4-BE49-F238E27FC236}">
                  <a16:creationId xmlns:a16="http://schemas.microsoft.com/office/drawing/2014/main" id="{B9A3128A-D614-40C1-ABDB-3678FA87DF59}"/>
                </a:ext>
              </a:extLst>
            </p:cNvPr>
            <p:cNvSpPr/>
            <p:nvPr/>
          </p:nvSpPr>
          <p:spPr>
            <a:xfrm>
              <a:off x="1740059" y="3591595"/>
              <a:ext cx="8317917" cy="3266405"/>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D72C0CD1-31FA-43F8-9F6F-31641C9D3154}"/>
                </a:ext>
              </a:extLst>
            </p:cNvPr>
            <p:cNvSpPr/>
            <p:nvPr/>
          </p:nvSpPr>
          <p:spPr>
            <a:xfrm>
              <a:off x="1337734"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0" i="0" kern="1200" dirty="0"/>
                <a:t>Using our regulatory levers</a:t>
              </a:r>
              <a:endParaRPr lang="en-GB" sz="2800" kern="1200" dirty="0"/>
            </a:p>
          </p:txBody>
        </p:sp>
      </p:grpSp>
      <p:sp>
        <p:nvSpPr>
          <p:cNvPr id="9" name="Freeform: Shape 8">
            <a:extLst>
              <a:ext uri="{FF2B5EF4-FFF2-40B4-BE49-F238E27FC236}">
                <a16:creationId xmlns:a16="http://schemas.microsoft.com/office/drawing/2014/main" id="{DEBAFA0F-F468-45B4-817F-AE031AEF6B0B}"/>
              </a:ext>
            </a:extLst>
          </p:cNvPr>
          <p:cNvSpPr/>
          <p:nvPr/>
        </p:nvSpPr>
        <p:spPr>
          <a:xfrm>
            <a:off x="4431150"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0" i="0" kern="1200" dirty="0"/>
              <a:t>Enforcing standards</a:t>
            </a:r>
            <a:endParaRPr lang="en-GB" sz="2800" kern="1200" dirty="0"/>
          </a:p>
        </p:txBody>
      </p:sp>
      <p:sp>
        <p:nvSpPr>
          <p:cNvPr id="10" name="Freeform: Shape 9">
            <a:extLst>
              <a:ext uri="{FF2B5EF4-FFF2-40B4-BE49-F238E27FC236}">
                <a16:creationId xmlns:a16="http://schemas.microsoft.com/office/drawing/2014/main" id="{0CADEADD-7B83-442B-BC73-AB100A159F1C}"/>
              </a:ext>
            </a:extLst>
          </p:cNvPr>
          <p:cNvSpPr/>
          <p:nvPr/>
        </p:nvSpPr>
        <p:spPr>
          <a:xfrm>
            <a:off x="7524567"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0" i="0" kern="1200" dirty="0"/>
              <a:t>Supporting social care </a:t>
            </a:r>
            <a:endParaRPr lang="en-GB" sz="2800" kern="1200" dirty="0"/>
          </a:p>
        </p:txBody>
      </p:sp>
    </p:spTree>
    <p:extLst>
      <p:ext uri="{BB962C8B-B14F-4D97-AF65-F5344CB8AC3E}">
        <p14:creationId xmlns:p14="http://schemas.microsoft.com/office/powerpoint/2010/main" val="399097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90580-1E8F-4165-ACDC-3CC9FBF9107F}"/>
              </a:ext>
            </a:extLst>
          </p:cNvPr>
          <p:cNvSpPr>
            <a:spLocks noGrp="1"/>
          </p:cNvSpPr>
          <p:nvPr>
            <p:ph type="title"/>
          </p:nvPr>
        </p:nvSpPr>
        <p:spPr>
          <a:xfrm>
            <a:off x="3318933" y="212338"/>
            <a:ext cx="7956222" cy="1325563"/>
          </a:xfrm>
        </p:spPr>
        <p:txBody>
          <a:bodyPr/>
          <a:lstStyle/>
          <a:p>
            <a:r>
              <a:rPr lang="en-GB" dirty="0"/>
              <a:t>The 3 main barriers.</a:t>
            </a:r>
          </a:p>
        </p:txBody>
      </p:sp>
      <p:sp>
        <p:nvSpPr>
          <p:cNvPr id="3" name="Content Placeholder 2">
            <a:extLst>
              <a:ext uri="{FF2B5EF4-FFF2-40B4-BE49-F238E27FC236}">
                <a16:creationId xmlns:a16="http://schemas.microsoft.com/office/drawing/2014/main" id="{CB9F7867-653E-478E-867F-29254A19B84D}"/>
              </a:ext>
            </a:extLst>
          </p:cNvPr>
          <p:cNvSpPr>
            <a:spLocks noGrp="1"/>
          </p:cNvSpPr>
          <p:nvPr>
            <p:ph idx="1"/>
          </p:nvPr>
        </p:nvSpPr>
        <p:spPr>
          <a:xfrm>
            <a:off x="3318933" y="1825625"/>
            <a:ext cx="8417437" cy="1137708"/>
          </a:xfrm>
        </p:spPr>
        <p:txBody>
          <a:bodyPr>
            <a:normAutofit/>
          </a:bodyPr>
          <a:lstStyle/>
          <a:p>
            <a:pPr marL="0" indent="0">
              <a:buNone/>
            </a:pPr>
            <a:r>
              <a:rPr lang="en-GB" dirty="0"/>
              <a:t>The UK Government identifies three main barriers to digital transformation in health and care. </a:t>
            </a:r>
          </a:p>
        </p:txBody>
      </p:sp>
      <p:pic>
        <p:nvPicPr>
          <p:cNvPr id="4" name="Content Placeholder 4">
            <a:extLst>
              <a:ext uri="{FF2B5EF4-FFF2-40B4-BE49-F238E27FC236}">
                <a16:creationId xmlns:a16="http://schemas.microsoft.com/office/drawing/2014/main" id="{2F97B9BA-CF8C-4AB9-A99E-F89C63BDB7B2}"/>
              </a:ext>
            </a:extLst>
          </p:cNvPr>
          <p:cNvPicPr>
            <a:picLocks noChangeAspect="1"/>
          </p:cNvPicPr>
          <p:nvPr/>
        </p:nvPicPr>
        <p:blipFill>
          <a:blip r:embed="rId3"/>
          <a:stretch>
            <a:fillRect/>
          </a:stretch>
        </p:blipFill>
        <p:spPr>
          <a:xfrm>
            <a:off x="9030729" y="5905641"/>
            <a:ext cx="2958072" cy="754309"/>
          </a:xfrm>
          <a:prstGeom prst="rect">
            <a:avLst/>
          </a:prstGeom>
        </p:spPr>
      </p:pic>
      <p:grpSp>
        <p:nvGrpSpPr>
          <p:cNvPr id="13" name="Group 12">
            <a:extLst>
              <a:ext uri="{FF2B5EF4-FFF2-40B4-BE49-F238E27FC236}">
                <a16:creationId xmlns:a16="http://schemas.microsoft.com/office/drawing/2014/main" id="{AECB35E4-AC5B-44C9-AF5D-E0E9CF02582F}"/>
              </a:ext>
            </a:extLst>
          </p:cNvPr>
          <p:cNvGrpSpPr/>
          <p:nvPr/>
        </p:nvGrpSpPr>
        <p:grpSpPr>
          <a:xfrm>
            <a:off x="1202265" y="2963333"/>
            <a:ext cx="9431867" cy="899714"/>
            <a:chOff x="1202265" y="2963333"/>
            <a:chExt cx="9431867" cy="899714"/>
          </a:xfrm>
        </p:grpSpPr>
        <p:sp>
          <p:nvSpPr>
            <p:cNvPr id="7" name="Rectangle 6">
              <a:extLst>
                <a:ext uri="{FF2B5EF4-FFF2-40B4-BE49-F238E27FC236}">
                  <a16:creationId xmlns:a16="http://schemas.microsoft.com/office/drawing/2014/main" id="{3344BEF8-6BB7-4686-8D29-AEE85BDA5A87}"/>
                </a:ext>
              </a:extLst>
            </p:cNvPr>
            <p:cNvSpPr/>
            <p:nvPr/>
          </p:nvSpPr>
          <p:spPr>
            <a:xfrm>
              <a:off x="1202265" y="3295660"/>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97FB9A76-3343-4F5F-900B-00BC80188BC3}"/>
                </a:ext>
              </a:extLst>
            </p:cNvPr>
            <p:cNvSpPr/>
            <p:nvPr/>
          </p:nvSpPr>
          <p:spPr>
            <a:xfrm>
              <a:off x="1673858" y="2963333"/>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kern="1200" dirty="0"/>
                <a:t>Guidance is not clear enough </a:t>
              </a:r>
            </a:p>
          </p:txBody>
        </p:sp>
      </p:grpSp>
      <p:grpSp>
        <p:nvGrpSpPr>
          <p:cNvPr id="14" name="Group 13">
            <a:extLst>
              <a:ext uri="{FF2B5EF4-FFF2-40B4-BE49-F238E27FC236}">
                <a16:creationId xmlns:a16="http://schemas.microsoft.com/office/drawing/2014/main" id="{0988B8B6-5FC4-4E4C-B3F3-3341C77819AB}"/>
              </a:ext>
            </a:extLst>
          </p:cNvPr>
          <p:cNvGrpSpPr/>
          <p:nvPr/>
        </p:nvGrpSpPr>
        <p:grpSpPr>
          <a:xfrm>
            <a:off x="1202265" y="3984630"/>
            <a:ext cx="9431867" cy="899714"/>
            <a:chOff x="1202265" y="3984630"/>
            <a:chExt cx="9431867" cy="899714"/>
          </a:xfrm>
        </p:grpSpPr>
        <p:sp>
          <p:nvSpPr>
            <p:cNvPr id="9" name="Rectangle 8">
              <a:extLst>
                <a:ext uri="{FF2B5EF4-FFF2-40B4-BE49-F238E27FC236}">
                  <a16:creationId xmlns:a16="http://schemas.microsoft.com/office/drawing/2014/main" id="{6D91B7F1-2BE5-4DD8-BD5B-412395B39CF2}"/>
                </a:ext>
              </a:extLst>
            </p:cNvPr>
            <p:cNvSpPr/>
            <p:nvPr/>
          </p:nvSpPr>
          <p:spPr>
            <a:xfrm>
              <a:off x="1202265" y="4316957"/>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FF6F2CF2-B3C5-476F-96EC-C5C5CA45FEBD}"/>
                </a:ext>
              </a:extLst>
            </p:cNvPr>
            <p:cNvSpPr/>
            <p:nvPr/>
          </p:nvSpPr>
          <p:spPr>
            <a:xfrm>
              <a:off x="1673858" y="3984630"/>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kern="1200" dirty="0"/>
                <a:t>It is too challenging for industry innovators to collaborate. </a:t>
              </a:r>
            </a:p>
          </p:txBody>
        </p:sp>
      </p:grpSp>
      <p:grpSp>
        <p:nvGrpSpPr>
          <p:cNvPr id="15" name="Group 14">
            <a:extLst>
              <a:ext uri="{FF2B5EF4-FFF2-40B4-BE49-F238E27FC236}">
                <a16:creationId xmlns:a16="http://schemas.microsoft.com/office/drawing/2014/main" id="{8507F500-7E02-46CA-8071-8355ACAD4D40}"/>
              </a:ext>
            </a:extLst>
          </p:cNvPr>
          <p:cNvGrpSpPr/>
          <p:nvPr/>
        </p:nvGrpSpPr>
        <p:grpSpPr>
          <a:xfrm>
            <a:off x="1202265" y="5005927"/>
            <a:ext cx="9431867" cy="899714"/>
            <a:chOff x="1202265" y="5005927"/>
            <a:chExt cx="9431867" cy="899714"/>
          </a:xfrm>
        </p:grpSpPr>
        <p:sp>
          <p:nvSpPr>
            <p:cNvPr id="11" name="Rectangle 10">
              <a:extLst>
                <a:ext uri="{FF2B5EF4-FFF2-40B4-BE49-F238E27FC236}">
                  <a16:creationId xmlns:a16="http://schemas.microsoft.com/office/drawing/2014/main" id="{0F6D0462-DB2D-4444-89DB-B95221AE9101}"/>
                </a:ext>
              </a:extLst>
            </p:cNvPr>
            <p:cNvSpPr/>
            <p:nvPr/>
          </p:nvSpPr>
          <p:spPr>
            <a:xfrm>
              <a:off x="1202265" y="5338254"/>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8F9D56DA-62BB-42B8-8B1C-9DD2F06ECE96}"/>
                </a:ext>
              </a:extLst>
            </p:cNvPr>
            <p:cNvSpPr/>
            <p:nvPr/>
          </p:nvSpPr>
          <p:spPr>
            <a:xfrm>
              <a:off x="1673858" y="5005927"/>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kern="1200" dirty="0"/>
                <a:t>There is a lack of clarity on who pays for what. </a:t>
              </a:r>
            </a:p>
          </p:txBody>
        </p:sp>
      </p:grpSp>
    </p:spTree>
    <p:extLst>
      <p:ext uri="{BB962C8B-B14F-4D97-AF65-F5344CB8AC3E}">
        <p14:creationId xmlns:p14="http://schemas.microsoft.com/office/powerpoint/2010/main" val="177248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C4757-9AB9-454A-BE62-ADC9B374E4D3}"/>
              </a:ext>
            </a:extLst>
          </p:cNvPr>
          <p:cNvSpPr>
            <a:spLocks noGrp="1"/>
          </p:cNvSpPr>
          <p:nvPr>
            <p:ph type="title" idx="4294967295"/>
          </p:nvPr>
        </p:nvSpPr>
        <p:spPr>
          <a:xfrm>
            <a:off x="6096000" y="541338"/>
            <a:ext cx="6096000" cy="1068387"/>
          </a:xfrm>
          <a:prstGeom prst="rect">
            <a:avLst/>
          </a:prstGeom>
        </p:spPr>
        <p:txBody>
          <a:bodyPr/>
          <a:lstStyle/>
          <a:p>
            <a:r>
              <a:rPr lang="en-GB" dirty="0"/>
              <a:t>Action plan for delivering a digital future</a:t>
            </a:r>
          </a:p>
        </p:txBody>
      </p:sp>
      <p:pic>
        <p:nvPicPr>
          <p:cNvPr id="4" name="Content Placeholder 4">
            <a:extLst>
              <a:ext uri="{FF2B5EF4-FFF2-40B4-BE49-F238E27FC236}">
                <a16:creationId xmlns:a16="http://schemas.microsoft.com/office/drawing/2014/main" id="{A51D4334-C885-4195-9756-1654F28473B8}"/>
              </a:ext>
            </a:extLst>
          </p:cNvPr>
          <p:cNvPicPr>
            <a:picLocks noChangeAspect="1"/>
          </p:cNvPicPr>
          <p:nvPr/>
        </p:nvPicPr>
        <p:blipFill>
          <a:blip r:embed="rId3"/>
          <a:stretch>
            <a:fillRect/>
          </a:stretch>
        </p:blipFill>
        <p:spPr>
          <a:xfrm>
            <a:off x="9030729" y="5905641"/>
            <a:ext cx="2958072" cy="754309"/>
          </a:xfrm>
          <a:prstGeom prst="rect">
            <a:avLst/>
          </a:prstGeom>
        </p:spPr>
      </p:pic>
      <p:grpSp>
        <p:nvGrpSpPr>
          <p:cNvPr id="15" name="Group 14">
            <a:extLst>
              <a:ext uri="{FF2B5EF4-FFF2-40B4-BE49-F238E27FC236}">
                <a16:creationId xmlns:a16="http://schemas.microsoft.com/office/drawing/2014/main" id="{9AB4F8FA-A69D-4677-AFC4-5A8BFAD3ADDF}"/>
              </a:ext>
            </a:extLst>
          </p:cNvPr>
          <p:cNvGrpSpPr/>
          <p:nvPr/>
        </p:nvGrpSpPr>
        <p:grpSpPr>
          <a:xfrm>
            <a:off x="2020237" y="1048878"/>
            <a:ext cx="2608149" cy="2608546"/>
            <a:chOff x="2020237" y="1048878"/>
            <a:chExt cx="2608149" cy="2608546"/>
          </a:xfrm>
        </p:grpSpPr>
        <p:sp>
          <p:nvSpPr>
            <p:cNvPr id="9" name="Arrow: Circular 8">
              <a:extLst>
                <a:ext uri="{FF2B5EF4-FFF2-40B4-BE49-F238E27FC236}">
                  <a16:creationId xmlns:a16="http://schemas.microsoft.com/office/drawing/2014/main" id="{8E9C867E-3CC7-4DE5-B47F-A2545147E7FD}"/>
                </a:ext>
              </a:extLst>
            </p:cNvPr>
            <p:cNvSpPr/>
            <p:nvPr/>
          </p:nvSpPr>
          <p:spPr>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Freeform: Shape 9">
              <a:extLst>
                <a:ext uri="{FF2B5EF4-FFF2-40B4-BE49-F238E27FC236}">
                  <a16:creationId xmlns:a16="http://schemas.microsoft.com/office/drawing/2014/main" id="{B5D12A77-77BA-4410-A1B0-15233B5A5CDE}"/>
                </a:ext>
              </a:extLst>
            </p:cNvPr>
            <p:cNvSpPr/>
            <p:nvPr/>
          </p:nvSpPr>
          <p:spPr>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rPr>
                <a:t>Digitise</a:t>
              </a:r>
            </a:p>
          </p:txBody>
        </p:sp>
      </p:grpSp>
      <p:grpSp>
        <p:nvGrpSpPr>
          <p:cNvPr id="16" name="Group 15">
            <a:extLst>
              <a:ext uri="{FF2B5EF4-FFF2-40B4-BE49-F238E27FC236}">
                <a16:creationId xmlns:a16="http://schemas.microsoft.com/office/drawing/2014/main" id="{7321C079-74A9-4901-8F9C-147E55E53139}"/>
              </a:ext>
            </a:extLst>
          </p:cNvPr>
          <p:cNvGrpSpPr/>
          <p:nvPr/>
        </p:nvGrpSpPr>
        <p:grpSpPr>
          <a:xfrm>
            <a:off x="1295833" y="2547681"/>
            <a:ext cx="2608149" cy="2608546"/>
            <a:chOff x="1295833" y="2547681"/>
            <a:chExt cx="2608149" cy="2608546"/>
          </a:xfrm>
        </p:grpSpPr>
        <p:sp>
          <p:nvSpPr>
            <p:cNvPr id="11" name="Shape 10">
              <a:extLst>
                <a:ext uri="{FF2B5EF4-FFF2-40B4-BE49-F238E27FC236}">
                  <a16:creationId xmlns:a16="http://schemas.microsoft.com/office/drawing/2014/main" id="{AE2084F3-803C-4B9C-8831-C086BBE070AE}"/>
                </a:ext>
              </a:extLst>
            </p:cNvPr>
            <p:cNvSpPr/>
            <p:nvPr/>
          </p:nvSpPr>
          <p:spPr>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2" name="Freeform: Shape 11">
              <a:extLst>
                <a:ext uri="{FF2B5EF4-FFF2-40B4-BE49-F238E27FC236}">
                  <a16:creationId xmlns:a16="http://schemas.microsoft.com/office/drawing/2014/main" id="{C3EBA87C-30ED-4F32-81DE-D64B32D12378}"/>
                </a:ext>
              </a:extLst>
            </p:cNvPr>
            <p:cNvSpPr/>
            <p:nvPr/>
          </p:nvSpPr>
          <p:spPr>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rPr>
                <a:t>Connect</a:t>
              </a:r>
            </a:p>
          </p:txBody>
        </p:sp>
      </p:grpSp>
      <p:grpSp>
        <p:nvGrpSpPr>
          <p:cNvPr id="17" name="Group 16">
            <a:extLst>
              <a:ext uri="{FF2B5EF4-FFF2-40B4-BE49-F238E27FC236}">
                <a16:creationId xmlns:a16="http://schemas.microsoft.com/office/drawing/2014/main" id="{634BB361-B82F-4CF3-8718-CEB4A0D4DACC}"/>
              </a:ext>
            </a:extLst>
          </p:cNvPr>
          <p:cNvGrpSpPr/>
          <p:nvPr/>
        </p:nvGrpSpPr>
        <p:grpSpPr>
          <a:xfrm>
            <a:off x="2205869" y="4225842"/>
            <a:ext cx="2240804" cy="2241702"/>
            <a:chOff x="2205869" y="4225842"/>
            <a:chExt cx="2240804" cy="2241702"/>
          </a:xfrm>
        </p:grpSpPr>
        <p:sp>
          <p:nvSpPr>
            <p:cNvPr id="13" name="Block Arc 12">
              <a:extLst>
                <a:ext uri="{FF2B5EF4-FFF2-40B4-BE49-F238E27FC236}">
                  <a16:creationId xmlns:a16="http://schemas.microsoft.com/office/drawing/2014/main" id="{14681EB4-89B0-4A8A-888E-C5B4D20A7BD9}"/>
                </a:ext>
              </a:extLst>
            </p:cNvPr>
            <p:cNvSpPr/>
            <p:nvPr/>
          </p:nvSpPr>
          <p:spPr>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4" name="Freeform: Shape 13">
              <a:extLst>
                <a:ext uri="{FF2B5EF4-FFF2-40B4-BE49-F238E27FC236}">
                  <a16:creationId xmlns:a16="http://schemas.microsoft.com/office/drawing/2014/main" id="{E00D44A0-E872-4830-8190-F1538E3B4AAE}"/>
                </a:ext>
              </a:extLst>
            </p:cNvPr>
            <p:cNvSpPr/>
            <p:nvPr/>
          </p:nvSpPr>
          <p:spPr>
            <a:xfrm>
              <a:off x="2600152" y="5007756"/>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rPr>
                <a:t>Transform</a:t>
              </a:r>
            </a:p>
          </p:txBody>
        </p:sp>
      </p:grpSp>
      <p:sp>
        <p:nvSpPr>
          <p:cNvPr id="7" name="TextBox 6">
            <a:extLst>
              <a:ext uri="{FF2B5EF4-FFF2-40B4-BE49-F238E27FC236}">
                <a16:creationId xmlns:a16="http://schemas.microsoft.com/office/drawing/2014/main" id="{16D5EE29-E646-404E-A3C6-ACC3C7507EFE}"/>
              </a:ext>
            </a:extLst>
          </p:cNvPr>
          <p:cNvSpPr txBox="1"/>
          <p:nvPr/>
        </p:nvSpPr>
        <p:spPr>
          <a:xfrm>
            <a:off x="6660062" y="2624667"/>
            <a:ext cx="4741334" cy="1846659"/>
          </a:xfrm>
          <a:prstGeom prst="rect">
            <a:avLst/>
          </a:prstGeom>
          <a:noFill/>
        </p:spPr>
        <p:txBody>
          <a:bodyPr wrap="square" rtlCol="0">
            <a:spAutoFit/>
          </a:bodyPr>
          <a:lstStyle/>
          <a:p>
            <a:r>
              <a:rPr lang="en-GB" sz="2400" dirty="0">
                <a:solidFill>
                  <a:schemeClr val="tx1"/>
                </a:solidFill>
              </a:rPr>
              <a:t>By March 2025 the UK Government hope to complete the first 3 year action plan focusing on three elements. </a:t>
            </a:r>
          </a:p>
          <a:p>
            <a:endParaRPr lang="en-GB" dirty="0"/>
          </a:p>
        </p:txBody>
      </p:sp>
    </p:spTree>
    <p:extLst>
      <p:ext uri="{BB962C8B-B14F-4D97-AF65-F5344CB8AC3E}">
        <p14:creationId xmlns:p14="http://schemas.microsoft.com/office/powerpoint/2010/main" val="3702458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circle(in)">
                                      <p:cBhvr>
                                        <p:cTn id="17" dur="20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circle(in)">
                                      <p:cBhvr>
                                        <p:cTn id="22"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6">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C1E1933F-245A-4C91-9284-E70EA2A77765}"/>
              </a:ext>
            </a:extLst>
          </p:cNvPr>
          <p:cNvPicPr>
            <a:picLocks noChangeAspect="1"/>
          </p:cNvPicPr>
          <p:nvPr/>
        </p:nvPicPr>
        <p:blipFill>
          <a:blip r:embed="rId3"/>
          <a:srcRect t="34610" r="2" b="5418"/>
          <a:stretch/>
        </p:blipFill>
        <p:spPr>
          <a:xfrm>
            <a:off x="5546558" y="-1"/>
            <a:ext cx="6645441" cy="2391331"/>
          </a:xfrm>
          <a:prstGeom prst="rect">
            <a:avLst/>
          </a:prstGeom>
        </p:spPr>
      </p:pic>
      <p:pic>
        <p:nvPicPr>
          <p:cNvPr id="5" name="Picture 4">
            <a:extLst>
              <a:ext uri="{FF2B5EF4-FFF2-40B4-BE49-F238E27FC236}">
                <a16:creationId xmlns:a16="http://schemas.microsoft.com/office/drawing/2014/main" id="{E853C96E-5F20-4262-A0A8-38259752572B}"/>
              </a:ext>
            </a:extLst>
          </p:cNvPr>
          <p:cNvPicPr>
            <a:picLocks noChangeAspect="1"/>
          </p:cNvPicPr>
          <p:nvPr/>
        </p:nvPicPr>
        <p:blipFill>
          <a:blip r:embed="rId4"/>
          <a:srcRect l="4782" r="1" b="1"/>
          <a:stretch/>
        </p:blipFill>
        <p:spPr>
          <a:xfrm>
            <a:off x="5546558" y="2391337"/>
            <a:ext cx="6645441" cy="4466657"/>
          </a:xfrm>
          <a:prstGeom prst="rect">
            <a:avLst/>
          </a:prstGeom>
        </p:spPr>
      </p:pic>
      <p:sp>
        <p:nvSpPr>
          <p:cNvPr id="24"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1A4A0-3A44-4CE8-A3EB-5C4D12E4DFB8}"/>
              </a:ext>
            </a:extLst>
          </p:cNvPr>
          <p:cNvSpPr>
            <a:spLocks noGrp="1"/>
          </p:cNvSpPr>
          <p:nvPr>
            <p:ph type="title"/>
          </p:nvPr>
        </p:nvSpPr>
        <p:spPr>
          <a:xfrm>
            <a:off x="207034" y="910431"/>
            <a:ext cx="6970143" cy="1466455"/>
          </a:xfrm>
        </p:spPr>
        <p:txBody>
          <a:bodyPr vert="horz" lIns="91440" tIns="45720" rIns="91440" bIns="45720" rtlCol="0" anchor="b">
            <a:normAutofit/>
          </a:bodyPr>
          <a:lstStyle/>
          <a:p>
            <a:r>
              <a:rPr lang="en-US" sz="3100" b="1" u="sng" kern="1200" dirty="0">
                <a:solidFill>
                  <a:schemeClr val="bg1"/>
                </a:solidFill>
                <a:latin typeface="+mj-lt"/>
                <a:ea typeface="+mj-ea"/>
                <a:cs typeface="+mj-cs"/>
              </a:rPr>
              <a:t>Activity</a:t>
            </a:r>
            <a:r>
              <a:rPr lang="en-US" sz="3100" kern="1200" dirty="0">
                <a:solidFill>
                  <a:schemeClr val="bg1"/>
                </a:solidFill>
                <a:latin typeface="+mj-lt"/>
                <a:ea typeface="+mj-ea"/>
                <a:cs typeface="+mj-cs"/>
              </a:rPr>
              <a:t> - Independently or in small groups</a:t>
            </a:r>
            <a:br>
              <a:rPr lang="en-US" sz="3100" kern="1200" dirty="0">
                <a:solidFill>
                  <a:schemeClr val="bg1"/>
                </a:solidFill>
                <a:latin typeface="+mj-lt"/>
                <a:ea typeface="+mj-ea"/>
                <a:cs typeface="+mj-cs"/>
              </a:rPr>
            </a:br>
            <a:endParaRPr lang="en-US" sz="3100" kern="1200" dirty="0">
              <a:solidFill>
                <a:schemeClr val="bg1"/>
              </a:solidFill>
              <a:latin typeface="+mj-lt"/>
              <a:ea typeface="+mj-ea"/>
              <a:cs typeface="+mj-cs"/>
            </a:endParaRPr>
          </a:p>
        </p:txBody>
      </p:sp>
      <p:cxnSp>
        <p:nvCxnSpPr>
          <p:cNvPr id="25" name="Straight Connector 20">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87669"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836617-4CC9-4550-A289-C93ED7898CA7}"/>
              </a:ext>
            </a:extLst>
          </p:cNvPr>
          <p:cNvSpPr>
            <a:spLocks noGrp="1"/>
          </p:cNvSpPr>
          <p:nvPr>
            <p:ph idx="1"/>
          </p:nvPr>
        </p:nvSpPr>
        <p:spPr>
          <a:xfrm>
            <a:off x="207034" y="2492080"/>
            <a:ext cx="7522234" cy="4236522"/>
          </a:xfrm>
        </p:spPr>
        <p:txBody>
          <a:bodyPr vert="horz" lIns="91440" tIns="45720" rIns="91440" bIns="45720" rtlCol="0">
            <a:normAutofit lnSpcReduction="10000"/>
          </a:bodyPr>
          <a:lstStyle/>
          <a:p>
            <a:pPr marL="0" indent="0">
              <a:buNone/>
            </a:pPr>
            <a:r>
              <a:rPr lang="en-US" sz="2400" dirty="0">
                <a:solidFill>
                  <a:schemeClr val="bg1"/>
                </a:solidFill>
              </a:rPr>
              <a:t>Imagine that you have taken on the new role: Regional manager of Hope Care Ltd, a </a:t>
            </a:r>
            <a:r>
              <a:rPr lang="en-US" sz="2400" b="1" u="sng" dirty="0">
                <a:solidFill>
                  <a:schemeClr val="bg1"/>
                </a:solidFill>
              </a:rPr>
              <a:t>residential care </a:t>
            </a:r>
            <a:r>
              <a:rPr lang="en-US" sz="2400" dirty="0">
                <a:solidFill>
                  <a:schemeClr val="bg1"/>
                </a:solidFill>
              </a:rPr>
              <a:t>company with </a:t>
            </a:r>
            <a:r>
              <a:rPr lang="en-US" sz="2400" b="1" u="sng" dirty="0">
                <a:solidFill>
                  <a:schemeClr val="bg1"/>
                </a:solidFill>
              </a:rPr>
              <a:t>three</a:t>
            </a:r>
            <a:r>
              <a:rPr lang="en-US" sz="2400" dirty="0">
                <a:solidFill>
                  <a:schemeClr val="bg1"/>
                </a:solidFill>
              </a:rPr>
              <a:t> locations around Birmingham. </a:t>
            </a:r>
          </a:p>
          <a:p>
            <a:pPr marL="0"/>
            <a:endParaRPr lang="en-US" sz="2400" dirty="0">
              <a:solidFill>
                <a:schemeClr val="bg1"/>
              </a:solidFill>
            </a:endParaRPr>
          </a:p>
          <a:p>
            <a:pPr marL="0" indent="0">
              <a:buNone/>
            </a:pPr>
            <a:r>
              <a:rPr lang="en-US" sz="2400" dirty="0">
                <a:solidFill>
                  <a:schemeClr val="bg1"/>
                </a:solidFill>
              </a:rPr>
              <a:t>Consider: </a:t>
            </a:r>
          </a:p>
          <a:p>
            <a:r>
              <a:rPr lang="en-US" sz="2400" dirty="0">
                <a:solidFill>
                  <a:schemeClr val="bg1"/>
                </a:solidFill>
              </a:rPr>
              <a:t>What types of digitisation would you aim to ensure were in place? (</a:t>
            </a:r>
            <a:r>
              <a:rPr lang="en-US" sz="2400" b="1" dirty="0">
                <a:solidFill>
                  <a:schemeClr val="bg1"/>
                </a:solidFill>
              </a:rPr>
              <a:t>What? Why?)  </a:t>
            </a:r>
          </a:p>
          <a:p>
            <a:r>
              <a:rPr lang="en-US" sz="2400" dirty="0">
                <a:solidFill>
                  <a:schemeClr val="bg1"/>
                </a:solidFill>
              </a:rPr>
              <a:t>What types of digital </a:t>
            </a:r>
            <a:r>
              <a:rPr lang="en-US" sz="2400" b="1" dirty="0">
                <a:solidFill>
                  <a:schemeClr val="bg1"/>
                </a:solidFill>
              </a:rPr>
              <a:t>connections</a:t>
            </a:r>
            <a:r>
              <a:rPr lang="en-US" sz="2400" dirty="0">
                <a:solidFill>
                  <a:schemeClr val="bg1"/>
                </a:solidFill>
              </a:rPr>
              <a:t> would you need to aim to establish? (</a:t>
            </a:r>
            <a:r>
              <a:rPr lang="en-US" sz="2400" b="1" dirty="0">
                <a:solidFill>
                  <a:schemeClr val="bg1"/>
                </a:solidFill>
              </a:rPr>
              <a:t>Who? What? Why?)</a:t>
            </a:r>
          </a:p>
          <a:p>
            <a:r>
              <a:rPr lang="en-US" sz="2400" dirty="0">
                <a:solidFill>
                  <a:schemeClr val="bg1"/>
                </a:solidFill>
              </a:rPr>
              <a:t>How would optimum digitisation aid to save time and money as well as promoting resident independence? </a:t>
            </a:r>
          </a:p>
        </p:txBody>
      </p:sp>
    </p:spTree>
    <p:extLst>
      <p:ext uri="{BB962C8B-B14F-4D97-AF65-F5344CB8AC3E}">
        <p14:creationId xmlns:p14="http://schemas.microsoft.com/office/powerpoint/2010/main" val="3363768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F7254-302C-4F4D-822C-102533861266}"/>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Feedback on activity - </a:t>
            </a:r>
            <a:r>
              <a:rPr lang="en-US" sz="3200" dirty="0">
                <a:latin typeface="Arial" panose="020B0604020202020204" pitchFamily="34" charset="0"/>
                <a:cs typeface="Arial" panose="020B0604020202020204" pitchFamily="34" charset="0"/>
              </a:rPr>
              <a:t>Regional manager of </a:t>
            </a:r>
            <a:r>
              <a:rPr lang="en-US" sz="3200" dirty="0" err="1">
                <a:latin typeface="Arial" panose="020B0604020202020204" pitchFamily="34" charset="0"/>
                <a:cs typeface="Arial" panose="020B0604020202020204" pitchFamily="34" charset="0"/>
              </a:rPr>
              <a:t>HopeCare</a:t>
            </a:r>
            <a:r>
              <a:rPr lang="en-US" sz="3200" dirty="0">
                <a:latin typeface="Arial" panose="020B0604020202020204" pitchFamily="34" charset="0"/>
                <a:cs typeface="Arial" panose="020B0604020202020204" pitchFamily="34" charset="0"/>
              </a:rPr>
              <a:t> Ltd</a:t>
            </a:r>
            <a:endParaRPr lang="en-GB" sz="3200" dirty="0">
              <a:latin typeface="Arial" panose="020B0604020202020204" pitchFamily="34" charset="0"/>
              <a:cs typeface="Arial" panose="020B0604020202020204" pitchFamily="34" charset="0"/>
            </a:endParaRPr>
          </a:p>
        </p:txBody>
      </p:sp>
      <p:grpSp>
        <p:nvGrpSpPr>
          <p:cNvPr id="29" name="Group 28">
            <a:extLst>
              <a:ext uri="{FF2B5EF4-FFF2-40B4-BE49-F238E27FC236}">
                <a16:creationId xmlns:a16="http://schemas.microsoft.com/office/drawing/2014/main" id="{376FCC55-B396-4ADA-A96B-76E79545BA34}"/>
              </a:ext>
            </a:extLst>
          </p:cNvPr>
          <p:cNvGrpSpPr/>
          <p:nvPr/>
        </p:nvGrpSpPr>
        <p:grpSpPr>
          <a:xfrm>
            <a:off x="605632" y="2609979"/>
            <a:ext cx="2645888" cy="3572902"/>
            <a:chOff x="1769414" y="2383083"/>
            <a:chExt cx="2645888" cy="3572902"/>
          </a:xfrm>
        </p:grpSpPr>
        <p:grpSp>
          <p:nvGrpSpPr>
            <p:cNvPr id="20" name="Group 19">
              <a:extLst>
                <a:ext uri="{FF2B5EF4-FFF2-40B4-BE49-F238E27FC236}">
                  <a16:creationId xmlns:a16="http://schemas.microsoft.com/office/drawing/2014/main" id="{045F6710-36AD-4BD5-8CF6-B3856420D9A4}"/>
                </a:ext>
              </a:extLst>
            </p:cNvPr>
            <p:cNvGrpSpPr/>
            <p:nvPr/>
          </p:nvGrpSpPr>
          <p:grpSpPr>
            <a:xfrm>
              <a:off x="2280734" y="2383083"/>
              <a:ext cx="2134568" cy="1814769"/>
              <a:chOff x="2020237" y="1048878"/>
              <a:chExt cx="2608149" cy="2608546"/>
            </a:xfrm>
          </p:grpSpPr>
          <p:sp>
            <p:nvSpPr>
              <p:cNvPr id="21" name="Arrow: Circular 20">
                <a:extLst>
                  <a:ext uri="{FF2B5EF4-FFF2-40B4-BE49-F238E27FC236}">
                    <a16:creationId xmlns:a16="http://schemas.microsoft.com/office/drawing/2014/main" id="{7C11046F-6A5B-4367-B4DE-4B724F750004}"/>
                  </a:ext>
                </a:extLst>
              </p:cNvPr>
              <p:cNvSpPr/>
              <p:nvPr/>
            </p:nvSpPr>
            <p:spPr>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2" name="Freeform: Shape 21">
                <a:extLst>
                  <a:ext uri="{FF2B5EF4-FFF2-40B4-BE49-F238E27FC236}">
                    <a16:creationId xmlns:a16="http://schemas.microsoft.com/office/drawing/2014/main" id="{C9F60B9B-BFD9-4670-944E-CA1F16C446AF}"/>
                  </a:ext>
                </a:extLst>
              </p:cNvPr>
              <p:cNvSpPr/>
              <p:nvPr/>
            </p:nvSpPr>
            <p:spPr>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kern="1200" dirty="0">
                    <a:solidFill>
                      <a:schemeClr val="tx1"/>
                    </a:solidFill>
                  </a:rPr>
                  <a:t>Digitise</a:t>
                </a:r>
                <a:endParaRPr lang="en-GB" sz="2700" kern="1200" dirty="0">
                  <a:solidFill>
                    <a:schemeClr val="tx1"/>
                  </a:solidFill>
                </a:endParaRPr>
              </a:p>
            </p:txBody>
          </p:sp>
        </p:grpSp>
        <p:grpSp>
          <p:nvGrpSpPr>
            <p:cNvPr id="23" name="Group 22">
              <a:extLst>
                <a:ext uri="{FF2B5EF4-FFF2-40B4-BE49-F238E27FC236}">
                  <a16:creationId xmlns:a16="http://schemas.microsoft.com/office/drawing/2014/main" id="{D4F6D0C2-85B8-43F8-B9C3-252598E6760D}"/>
                </a:ext>
              </a:extLst>
            </p:cNvPr>
            <p:cNvGrpSpPr/>
            <p:nvPr/>
          </p:nvGrpSpPr>
          <p:grpSpPr>
            <a:xfrm>
              <a:off x="1769414" y="3341457"/>
              <a:ext cx="2134568" cy="1814769"/>
              <a:chOff x="1295833" y="2547681"/>
              <a:chExt cx="2608149" cy="2608546"/>
            </a:xfrm>
          </p:grpSpPr>
          <p:sp>
            <p:nvSpPr>
              <p:cNvPr id="24" name="Shape 23">
                <a:extLst>
                  <a:ext uri="{FF2B5EF4-FFF2-40B4-BE49-F238E27FC236}">
                    <a16:creationId xmlns:a16="http://schemas.microsoft.com/office/drawing/2014/main" id="{689DCE12-1E85-44AE-A542-BCD9559F140B}"/>
                  </a:ext>
                </a:extLst>
              </p:cNvPr>
              <p:cNvSpPr/>
              <p:nvPr/>
            </p:nvSpPr>
            <p:spPr>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5" name="Freeform: Shape 24">
                <a:extLst>
                  <a:ext uri="{FF2B5EF4-FFF2-40B4-BE49-F238E27FC236}">
                    <a16:creationId xmlns:a16="http://schemas.microsoft.com/office/drawing/2014/main" id="{88EA7F34-AAAA-4FC8-B311-6DA490F19D0A}"/>
                  </a:ext>
                </a:extLst>
              </p:cNvPr>
              <p:cNvSpPr/>
              <p:nvPr/>
            </p:nvSpPr>
            <p:spPr>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kern="1200" dirty="0">
                    <a:solidFill>
                      <a:schemeClr val="tx1"/>
                    </a:solidFill>
                  </a:rPr>
                  <a:t>Connect</a:t>
                </a:r>
                <a:endParaRPr lang="en-GB" sz="2700" kern="1200" dirty="0">
                  <a:solidFill>
                    <a:schemeClr val="tx1"/>
                  </a:solidFill>
                </a:endParaRPr>
              </a:p>
            </p:txBody>
          </p:sp>
        </p:grpSp>
        <p:grpSp>
          <p:nvGrpSpPr>
            <p:cNvPr id="26" name="Group 25">
              <a:extLst>
                <a:ext uri="{FF2B5EF4-FFF2-40B4-BE49-F238E27FC236}">
                  <a16:creationId xmlns:a16="http://schemas.microsoft.com/office/drawing/2014/main" id="{8EE74775-ACD0-437C-B500-247D8E1AD2B9}"/>
                </a:ext>
              </a:extLst>
            </p:cNvPr>
            <p:cNvGrpSpPr/>
            <p:nvPr/>
          </p:nvGrpSpPr>
          <p:grpSpPr>
            <a:xfrm>
              <a:off x="2432259" y="4396430"/>
              <a:ext cx="1833925" cy="1559555"/>
              <a:chOff x="2205869" y="4225842"/>
              <a:chExt cx="2240804" cy="2241702"/>
            </a:xfrm>
          </p:grpSpPr>
          <p:sp>
            <p:nvSpPr>
              <p:cNvPr id="27" name="Block Arc 26">
                <a:extLst>
                  <a:ext uri="{FF2B5EF4-FFF2-40B4-BE49-F238E27FC236}">
                    <a16:creationId xmlns:a16="http://schemas.microsoft.com/office/drawing/2014/main" id="{8CF6C3FD-CC75-49CD-A0E6-507511BD5A3E}"/>
                  </a:ext>
                </a:extLst>
              </p:cNvPr>
              <p:cNvSpPr/>
              <p:nvPr/>
            </p:nvSpPr>
            <p:spPr>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8" name="Freeform: Shape 27">
                <a:extLst>
                  <a:ext uri="{FF2B5EF4-FFF2-40B4-BE49-F238E27FC236}">
                    <a16:creationId xmlns:a16="http://schemas.microsoft.com/office/drawing/2014/main" id="{D3107DB1-9F2D-4028-9CA1-1EE7DFAEC22A}"/>
                  </a:ext>
                </a:extLst>
              </p:cNvPr>
              <p:cNvSpPr/>
              <p:nvPr/>
            </p:nvSpPr>
            <p:spPr>
              <a:xfrm>
                <a:off x="2600152" y="5007756"/>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kern="1200" dirty="0">
                    <a:solidFill>
                      <a:schemeClr val="tx1"/>
                    </a:solidFill>
                  </a:rPr>
                  <a:t>Transform</a:t>
                </a:r>
              </a:p>
            </p:txBody>
          </p:sp>
        </p:grpSp>
      </p:grpSp>
      <p:sp>
        <p:nvSpPr>
          <p:cNvPr id="30" name="Rectangle: Rounded Corners 29">
            <a:extLst>
              <a:ext uri="{FF2B5EF4-FFF2-40B4-BE49-F238E27FC236}">
                <a16:creationId xmlns:a16="http://schemas.microsoft.com/office/drawing/2014/main" id="{9A977039-1398-4F99-BAAA-BD9BD4B10059}"/>
              </a:ext>
            </a:extLst>
          </p:cNvPr>
          <p:cNvSpPr/>
          <p:nvPr/>
        </p:nvSpPr>
        <p:spPr>
          <a:xfrm>
            <a:off x="3549127" y="2904573"/>
            <a:ext cx="8483966" cy="721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What types of digitisation would you aim to ensure were in place?</a:t>
            </a:r>
            <a:endParaRPr lang="en-GB" sz="2400" dirty="0"/>
          </a:p>
        </p:txBody>
      </p:sp>
      <p:sp>
        <p:nvSpPr>
          <p:cNvPr id="31" name="Rectangle: Rounded Corners 30">
            <a:extLst>
              <a:ext uri="{FF2B5EF4-FFF2-40B4-BE49-F238E27FC236}">
                <a16:creationId xmlns:a16="http://schemas.microsoft.com/office/drawing/2014/main" id="{EB3589C5-C9F1-40F1-A6FA-54BB83EDBD44}"/>
              </a:ext>
            </a:extLst>
          </p:cNvPr>
          <p:cNvSpPr/>
          <p:nvPr/>
        </p:nvSpPr>
        <p:spPr>
          <a:xfrm>
            <a:off x="3555495" y="4229571"/>
            <a:ext cx="8483966" cy="721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What types of digital </a:t>
            </a:r>
            <a:r>
              <a:rPr lang="en-US" sz="2200" b="1" dirty="0"/>
              <a:t>connections</a:t>
            </a:r>
            <a:r>
              <a:rPr lang="en-US" sz="2200" dirty="0"/>
              <a:t> would you need to aim to establish?</a:t>
            </a:r>
            <a:endParaRPr lang="en-GB" sz="2200" dirty="0"/>
          </a:p>
        </p:txBody>
      </p:sp>
      <p:sp>
        <p:nvSpPr>
          <p:cNvPr id="33" name="Rectangle: Rounded Corners 32">
            <a:extLst>
              <a:ext uri="{FF2B5EF4-FFF2-40B4-BE49-F238E27FC236}">
                <a16:creationId xmlns:a16="http://schemas.microsoft.com/office/drawing/2014/main" id="{05B51614-A8E0-490D-B792-D684EB2DD466}"/>
              </a:ext>
            </a:extLst>
          </p:cNvPr>
          <p:cNvSpPr/>
          <p:nvPr/>
        </p:nvSpPr>
        <p:spPr>
          <a:xfrm>
            <a:off x="3555495" y="5376826"/>
            <a:ext cx="8477598" cy="8060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200" dirty="0"/>
              <a:t>How would optimum digitisation aid to save time and money as well as promoting resident independence? </a:t>
            </a:r>
          </a:p>
        </p:txBody>
      </p:sp>
    </p:spTree>
    <p:extLst>
      <p:ext uri="{BB962C8B-B14F-4D97-AF65-F5344CB8AC3E}">
        <p14:creationId xmlns:p14="http://schemas.microsoft.com/office/powerpoint/2010/main" val="915944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3A08AD7-E863-4568-A813-CFDFCD8FC37D}"/>
              </a:ext>
            </a:extLst>
          </p:cNvPr>
          <p:cNvPicPr>
            <a:picLocks noChangeAspect="1"/>
          </p:cNvPicPr>
          <p:nvPr/>
        </p:nvPicPr>
        <p:blipFill>
          <a:blip r:embed="rId3"/>
          <a:stretch>
            <a:fillRect/>
          </a:stretch>
        </p:blipFill>
        <p:spPr>
          <a:xfrm>
            <a:off x="6993467" y="2654285"/>
            <a:ext cx="4200551" cy="3694770"/>
          </a:xfrm>
          <a:prstGeom prst="rect">
            <a:avLst/>
          </a:prstGeom>
        </p:spPr>
      </p:pic>
      <p:sp>
        <p:nvSpPr>
          <p:cNvPr id="2" name="Title 1">
            <a:extLst>
              <a:ext uri="{FF2B5EF4-FFF2-40B4-BE49-F238E27FC236}">
                <a16:creationId xmlns:a16="http://schemas.microsoft.com/office/drawing/2014/main" id="{F60C56BC-5A7F-41CE-A1F5-AB609BED5CAE}"/>
              </a:ext>
            </a:extLst>
          </p:cNvPr>
          <p:cNvSpPr>
            <a:spLocks noGrp="1"/>
          </p:cNvSpPr>
          <p:nvPr>
            <p:ph type="title"/>
          </p:nvPr>
        </p:nvSpPr>
        <p:spPr>
          <a:xfrm>
            <a:off x="301657" y="1183859"/>
            <a:ext cx="11594969" cy="1325563"/>
          </a:xfrm>
        </p:spPr>
        <p:txBody>
          <a:bodyPr/>
          <a:lstStyle/>
          <a:p>
            <a:r>
              <a:rPr lang="en-GB" dirty="0"/>
              <a:t>What does ‘Good’ digital transformation look like? </a:t>
            </a:r>
          </a:p>
        </p:txBody>
      </p:sp>
      <p:sp>
        <p:nvSpPr>
          <p:cNvPr id="3" name="Content Placeholder 2">
            <a:extLst>
              <a:ext uri="{FF2B5EF4-FFF2-40B4-BE49-F238E27FC236}">
                <a16:creationId xmlns:a16="http://schemas.microsoft.com/office/drawing/2014/main" id="{97662619-56CD-4AA0-B474-7D56493F6AEA}"/>
              </a:ext>
            </a:extLst>
          </p:cNvPr>
          <p:cNvSpPr>
            <a:spLocks noGrp="1"/>
          </p:cNvSpPr>
          <p:nvPr>
            <p:ph idx="1"/>
          </p:nvPr>
        </p:nvSpPr>
        <p:spPr>
          <a:xfrm>
            <a:off x="301657" y="2522236"/>
            <a:ext cx="11594969" cy="924455"/>
          </a:xfrm>
        </p:spPr>
        <p:txBody>
          <a:bodyPr/>
          <a:lstStyle/>
          <a:p>
            <a:pPr marL="0" indent="0">
              <a:buNone/>
            </a:pPr>
            <a:r>
              <a:rPr lang="en-GB" dirty="0"/>
              <a:t>In 2021, the UK government launched the ‘What Good Looks Like – Framework’ </a:t>
            </a:r>
          </a:p>
        </p:txBody>
      </p:sp>
      <p:sp>
        <p:nvSpPr>
          <p:cNvPr id="5" name="TextBox 4">
            <a:extLst>
              <a:ext uri="{FF2B5EF4-FFF2-40B4-BE49-F238E27FC236}">
                <a16:creationId xmlns:a16="http://schemas.microsoft.com/office/drawing/2014/main" id="{4CDB0DC0-3FA5-474E-9659-5C28E4C8A1D1}"/>
              </a:ext>
            </a:extLst>
          </p:cNvPr>
          <p:cNvSpPr txBox="1"/>
          <p:nvPr/>
        </p:nvSpPr>
        <p:spPr>
          <a:xfrm>
            <a:off x="301657" y="3940818"/>
            <a:ext cx="6691810" cy="1938992"/>
          </a:xfrm>
          <a:prstGeom prst="rect">
            <a:avLst/>
          </a:prstGeom>
          <a:noFill/>
        </p:spPr>
        <p:txBody>
          <a:bodyPr wrap="square">
            <a:spAutoFit/>
          </a:bodyPr>
          <a:lstStyle/>
          <a:p>
            <a:r>
              <a:rPr lang="en-GB" sz="2000" b="0" i="0" dirty="0">
                <a:solidFill>
                  <a:srgbClr val="212B32"/>
                </a:solidFill>
                <a:effectLst/>
                <a:latin typeface="Arial" panose="020B0604020202020204" pitchFamily="34" charset="0"/>
                <a:cs typeface="Arial" panose="020B0604020202020204" pitchFamily="34" charset="0"/>
              </a:rPr>
              <a:t>“</a:t>
            </a:r>
            <a:r>
              <a:rPr lang="en-GB" sz="2000" b="0" i="1" dirty="0">
                <a:solidFill>
                  <a:srgbClr val="212B32"/>
                </a:solidFill>
                <a:effectLst/>
                <a:latin typeface="Arial" panose="020B0604020202020204" pitchFamily="34" charset="0"/>
                <a:cs typeface="Arial" panose="020B0604020202020204" pitchFamily="34" charset="0"/>
              </a:rPr>
              <a:t>The What Good Looks Like (WGLL) programme draws on local learning. It builds on established good practice to provide clear guidance for health and care leaders to digitise, connect and transform services safely and securely. This will improve the outcomes, experience and safety of our citizens.” </a:t>
            </a:r>
            <a:r>
              <a:rPr lang="en-GB" sz="2000" b="0" i="0" dirty="0">
                <a:solidFill>
                  <a:srgbClr val="212B32"/>
                </a:solidFill>
                <a:effectLst/>
                <a:latin typeface="Arial" panose="020B0604020202020204" pitchFamily="34" charset="0"/>
                <a:cs typeface="Arial" panose="020B0604020202020204" pitchFamily="34" charset="0"/>
              </a:rPr>
              <a:t>NHS, 2021</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4443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F0E1-A7CD-4AD7-ADA3-BC50CAB46410}"/>
              </a:ext>
            </a:extLst>
          </p:cNvPr>
          <p:cNvSpPr>
            <a:spLocks noGrp="1"/>
          </p:cNvSpPr>
          <p:nvPr>
            <p:ph type="title"/>
          </p:nvPr>
        </p:nvSpPr>
        <p:spPr>
          <a:xfrm>
            <a:off x="358219" y="365125"/>
            <a:ext cx="9976433" cy="1325563"/>
          </a:xfrm>
        </p:spPr>
        <p:txBody>
          <a:bodyPr/>
          <a:lstStyle/>
          <a:p>
            <a:r>
              <a:rPr lang="en-GB" dirty="0"/>
              <a:t>What Good Looks Like for </a:t>
            </a:r>
            <a:r>
              <a:rPr lang="en-GB" b="1" dirty="0"/>
              <a:t>local authorities </a:t>
            </a:r>
            <a:r>
              <a:rPr lang="en-GB" dirty="0"/>
              <a:t>and </a:t>
            </a:r>
            <a:r>
              <a:rPr lang="en-GB" b="1" dirty="0"/>
              <a:t>care providers</a:t>
            </a:r>
          </a:p>
        </p:txBody>
      </p:sp>
      <p:sp>
        <p:nvSpPr>
          <p:cNvPr id="3" name="Content Placeholder 2">
            <a:extLst>
              <a:ext uri="{FF2B5EF4-FFF2-40B4-BE49-F238E27FC236}">
                <a16:creationId xmlns:a16="http://schemas.microsoft.com/office/drawing/2014/main" id="{F38AA7B6-F7B8-4139-81EE-AD2BD31D2D72}"/>
              </a:ext>
            </a:extLst>
          </p:cNvPr>
          <p:cNvSpPr>
            <a:spLocks noGrp="1"/>
          </p:cNvSpPr>
          <p:nvPr>
            <p:ph idx="1"/>
          </p:nvPr>
        </p:nvSpPr>
        <p:spPr>
          <a:xfrm>
            <a:off x="485610" y="1712239"/>
            <a:ext cx="11481847" cy="1325563"/>
          </a:xfrm>
        </p:spPr>
        <p:txBody>
          <a:bodyPr>
            <a:normAutofit/>
          </a:bodyPr>
          <a:lstStyle/>
          <a:p>
            <a:pPr marL="0" indent="0">
              <a:buNone/>
            </a:pPr>
            <a:r>
              <a:rPr lang="en-GB" sz="1800" dirty="0">
                <a:latin typeface="Arial" panose="020B0604020202020204" pitchFamily="34" charset="0"/>
                <a:cs typeface="Arial" panose="020B0604020202020204" pitchFamily="34" charset="0"/>
              </a:rPr>
              <a:t>The What Good Looks Like (WGLL) framework for adult social care is part of a suite of guidance for digital working across health and social care, developed by NHS England and the Department of Health and Social Care (DHSC). It is structured around the following </a:t>
            </a:r>
            <a:r>
              <a:rPr lang="en-GB" sz="1800" b="1" dirty="0">
                <a:latin typeface="Arial" panose="020B0604020202020204" pitchFamily="34" charset="0"/>
                <a:cs typeface="Arial" panose="020B0604020202020204" pitchFamily="34" charset="0"/>
              </a:rPr>
              <a:t>7 success measures </a:t>
            </a:r>
            <a:r>
              <a:rPr lang="en-GB" sz="1800" dirty="0">
                <a:latin typeface="Arial" panose="020B0604020202020204" pitchFamily="34" charset="0"/>
                <a:cs typeface="Arial" panose="020B0604020202020204" pitchFamily="34" charset="0"/>
              </a:rPr>
              <a:t>for digital working in adult social care services: </a:t>
            </a:r>
          </a:p>
          <a:p>
            <a:pPr marL="0" indent="0">
              <a:buNone/>
            </a:pPr>
            <a:endParaRPr lang="en-GB" dirty="0"/>
          </a:p>
        </p:txBody>
      </p:sp>
      <p:grpSp>
        <p:nvGrpSpPr>
          <p:cNvPr id="24" name="Group 23">
            <a:extLst>
              <a:ext uri="{FF2B5EF4-FFF2-40B4-BE49-F238E27FC236}">
                <a16:creationId xmlns:a16="http://schemas.microsoft.com/office/drawing/2014/main" id="{DFB8F0C6-4C5E-439B-B955-BB283115B1A7}"/>
              </a:ext>
            </a:extLst>
          </p:cNvPr>
          <p:cNvGrpSpPr/>
          <p:nvPr/>
        </p:nvGrpSpPr>
        <p:grpSpPr>
          <a:xfrm>
            <a:off x="-1470122" y="1965978"/>
            <a:ext cx="10176824" cy="4640875"/>
            <a:chOff x="-1470122" y="1965978"/>
            <a:chExt cx="10176824" cy="4640875"/>
          </a:xfrm>
        </p:grpSpPr>
        <p:sp>
          <p:nvSpPr>
            <p:cNvPr id="9" name="Block Arc 8">
              <a:extLst>
                <a:ext uri="{FF2B5EF4-FFF2-40B4-BE49-F238E27FC236}">
                  <a16:creationId xmlns:a16="http://schemas.microsoft.com/office/drawing/2014/main" id="{6F15FFDC-BEB8-40AB-A2A9-5BB08F54A480}"/>
                </a:ext>
              </a:extLst>
            </p:cNvPr>
            <p:cNvSpPr/>
            <p:nvPr/>
          </p:nvSpPr>
          <p:spPr>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0C887566-09B3-4F44-9450-EABC50CA18EC}"/>
                </a:ext>
              </a:extLst>
            </p:cNvPr>
            <p:cNvSpPr/>
            <p:nvPr/>
          </p:nvSpPr>
          <p:spPr>
            <a:xfrm>
              <a:off x="2666131" y="2720526"/>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GB" sz="2000" kern="1200" dirty="0">
                  <a:latin typeface="Arial" panose="020B0604020202020204" pitchFamily="34" charset="0"/>
                  <a:cs typeface="Arial" panose="020B0604020202020204" pitchFamily="34" charset="0"/>
                </a:rPr>
                <a:t>Well led</a:t>
              </a:r>
              <a:endParaRPr lang="en-GB" sz="2000" kern="1200" dirty="0"/>
            </a:p>
          </p:txBody>
        </p:sp>
        <p:sp>
          <p:nvSpPr>
            <p:cNvPr id="11" name="Oval 10">
              <a:extLst>
                <a:ext uri="{FF2B5EF4-FFF2-40B4-BE49-F238E27FC236}">
                  <a16:creationId xmlns:a16="http://schemas.microsoft.com/office/drawing/2014/main" id="{BD18D9AE-9C4F-4AAC-9E7F-F0403DF02C4D}"/>
                </a:ext>
              </a:extLst>
            </p:cNvPr>
            <p:cNvSpPr/>
            <p:nvPr/>
          </p:nvSpPr>
          <p:spPr>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5" name="Group 24">
            <a:extLst>
              <a:ext uri="{FF2B5EF4-FFF2-40B4-BE49-F238E27FC236}">
                <a16:creationId xmlns:a16="http://schemas.microsoft.com/office/drawing/2014/main" id="{D9904B71-C224-4013-AC53-4322A150C509}"/>
              </a:ext>
            </a:extLst>
          </p:cNvPr>
          <p:cNvGrpSpPr/>
          <p:nvPr/>
        </p:nvGrpSpPr>
        <p:grpSpPr>
          <a:xfrm>
            <a:off x="2753978" y="3151288"/>
            <a:ext cx="5952724" cy="391351"/>
            <a:chOff x="2753978" y="3151288"/>
            <a:chExt cx="5952724" cy="391351"/>
          </a:xfrm>
        </p:grpSpPr>
        <p:sp>
          <p:nvSpPr>
            <p:cNvPr id="12" name="Freeform: Shape 11">
              <a:extLst>
                <a:ext uri="{FF2B5EF4-FFF2-40B4-BE49-F238E27FC236}">
                  <a16:creationId xmlns:a16="http://schemas.microsoft.com/office/drawing/2014/main" id="{D53DD623-9600-494C-BAF4-02407ABD5290}"/>
                </a:ext>
              </a:extLst>
            </p:cNvPr>
            <p:cNvSpPr/>
            <p:nvPr/>
          </p:nvSpPr>
          <p:spPr>
            <a:xfrm>
              <a:off x="2949654" y="3190424"/>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smart foundations</a:t>
              </a:r>
            </a:p>
          </p:txBody>
        </p:sp>
        <p:sp>
          <p:nvSpPr>
            <p:cNvPr id="13" name="Oval 12">
              <a:extLst>
                <a:ext uri="{FF2B5EF4-FFF2-40B4-BE49-F238E27FC236}">
                  <a16:creationId xmlns:a16="http://schemas.microsoft.com/office/drawing/2014/main" id="{AA1FA796-4855-491B-9BCB-E0168A8423E3}"/>
                </a:ext>
              </a:extLst>
            </p:cNvPr>
            <p:cNvSpPr/>
            <p:nvPr/>
          </p:nvSpPr>
          <p:spPr>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6" name="Group 25">
            <a:extLst>
              <a:ext uri="{FF2B5EF4-FFF2-40B4-BE49-F238E27FC236}">
                <a16:creationId xmlns:a16="http://schemas.microsoft.com/office/drawing/2014/main" id="{07A64033-D14A-48EC-BE23-B68652F3ED26}"/>
              </a:ext>
            </a:extLst>
          </p:cNvPr>
          <p:cNvGrpSpPr/>
          <p:nvPr/>
        </p:nvGrpSpPr>
        <p:grpSpPr>
          <a:xfrm>
            <a:off x="2909347" y="3620842"/>
            <a:ext cx="5797355" cy="391351"/>
            <a:chOff x="2909347" y="3620842"/>
            <a:chExt cx="5797355" cy="391351"/>
          </a:xfrm>
        </p:grpSpPr>
        <p:sp>
          <p:nvSpPr>
            <p:cNvPr id="14" name="Freeform: Shape 13">
              <a:extLst>
                <a:ext uri="{FF2B5EF4-FFF2-40B4-BE49-F238E27FC236}">
                  <a16:creationId xmlns:a16="http://schemas.microsoft.com/office/drawing/2014/main" id="{DB404C3B-4A62-46EA-80B7-456990261E24}"/>
                </a:ext>
              </a:extLst>
            </p:cNvPr>
            <p:cNvSpPr/>
            <p:nvPr/>
          </p:nvSpPr>
          <p:spPr>
            <a:xfrm>
              <a:off x="3105023" y="3659977"/>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 practice</a:t>
              </a:r>
            </a:p>
          </p:txBody>
        </p:sp>
        <p:sp>
          <p:nvSpPr>
            <p:cNvPr id="15" name="Oval 14">
              <a:extLst>
                <a:ext uri="{FF2B5EF4-FFF2-40B4-BE49-F238E27FC236}">
                  <a16:creationId xmlns:a16="http://schemas.microsoft.com/office/drawing/2014/main" id="{B661FA97-ED45-485D-A26A-5822831811FC}"/>
                </a:ext>
              </a:extLst>
            </p:cNvPr>
            <p:cNvSpPr/>
            <p:nvPr/>
          </p:nvSpPr>
          <p:spPr>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7" name="Group 26">
            <a:extLst>
              <a:ext uri="{FF2B5EF4-FFF2-40B4-BE49-F238E27FC236}">
                <a16:creationId xmlns:a16="http://schemas.microsoft.com/office/drawing/2014/main" id="{46FB6CF6-9D1A-4810-BFF5-06F3DE05931F}"/>
              </a:ext>
            </a:extLst>
          </p:cNvPr>
          <p:cNvGrpSpPr/>
          <p:nvPr/>
        </p:nvGrpSpPr>
        <p:grpSpPr>
          <a:xfrm>
            <a:off x="2958955" y="4090739"/>
            <a:ext cx="5747747" cy="391351"/>
            <a:chOff x="2958955" y="4090739"/>
            <a:chExt cx="5747747" cy="391351"/>
          </a:xfrm>
        </p:grpSpPr>
        <p:sp>
          <p:nvSpPr>
            <p:cNvPr id="16" name="Freeform: Shape 15">
              <a:extLst>
                <a:ext uri="{FF2B5EF4-FFF2-40B4-BE49-F238E27FC236}">
                  <a16:creationId xmlns:a16="http://schemas.microsoft.com/office/drawing/2014/main" id="{D6DFAA55-0299-4467-A8B2-E0AC042562C0}"/>
                </a:ext>
              </a:extLst>
            </p:cNvPr>
            <p:cNvSpPr/>
            <p:nvPr/>
          </p:nvSpPr>
          <p:spPr>
            <a:xfrm>
              <a:off x="3154631" y="4129874"/>
              <a:ext cx="5552071"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workforce</a:t>
              </a:r>
            </a:p>
          </p:txBody>
        </p:sp>
        <p:sp>
          <p:nvSpPr>
            <p:cNvPr id="17" name="Oval 16">
              <a:extLst>
                <a:ext uri="{FF2B5EF4-FFF2-40B4-BE49-F238E27FC236}">
                  <a16:creationId xmlns:a16="http://schemas.microsoft.com/office/drawing/2014/main" id="{D78AE605-9A21-414C-AC26-27DFEA10C7CE}"/>
                </a:ext>
              </a:extLst>
            </p:cNvPr>
            <p:cNvSpPr/>
            <p:nvPr/>
          </p:nvSpPr>
          <p:spPr>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8" name="Group 27">
            <a:extLst>
              <a:ext uri="{FF2B5EF4-FFF2-40B4-BE49-F238E27FC236}">
                <a16:creationId xmlns:a16="http://schemas.microsoft.com/office/drawing/2014/main" id="{0ED5C188-FA9A-47DF-A114-41120438B68F}"/>
              </a:ext>
            </a:extLst>
          </p:cNvPr>
          <p:cNvGrpSpPr/>
          <p:nvPr/>
        </p:nvGrpSpPr>
        <p:grpSpPr>
          <a:xfrm>
            <a:off x="2909347" y="4560637"/>
            <a:ext cx="5797355" cy="391351"/>
            <a:chOff x="2909347" y="4560637"/>
            <a:chExt cx="5797355" cy="391351"/>
          </a:xfrm>
        </p:grpSpPr>
        <p:sp>
          <p:nvSpPr>
            <p:cNvPr id="18" name="Freeform: Shape 17">
              <a:extLst>
                <a:ext uri="{FF2B5EF4-FFF2-40B4-BE49-F238E27FC236}">
                  <a16:creationId xmlns:a16="http://schemas.microsoft.com/office/drawing/2014/main" id="{57042B2A-457B-48DA-A058-87AFE1664186}"/>
                </a:ext>
              </a:extLst>
            </p:cNvPr>
            <p:cNvSpPr/>
            <p:nvPr/>
          </p:nvSpPr>
          <p:spPr>
            <a:xfrm>
              <a:off x="3105023" y="4599772"/>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Empower people</a:t>
              </a:r>
            </a:p>
          </p:txBody>
        </p:sp>
        <p:sp>
          <p:nvSpPr>
            <p:cNvPr id="19" name="Oval 18">
              <a:extLst>
                <a:ext uri="{FF2B5EF4-FFF2-40B4-BE49-F238E27FC236}">
                  <a16:creationId xmlns:a16="http://schemas.microsoft.com/office/drawing/2014/main" id="{66387313-C3DA-4E77-A992-DE757D5440CE}"/>
                </a:ext>
              </a:extLst>
            </p:cNvPr>
            <p:cNvSpPr/>
            <p:nvPr/>
          </p:nvSpPr>
          <p:spPr>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9" name="Group 28">
            <a:extLst>
              <a:ext uri="{FF2B5EF4-FFF2-40B4-BE49-F238E27FC236}">
                <a16:creationId xmlns:a16="http://schemas.microsoft.com/office/drawing/2014/main" id="{15C24A49-53B5-4441-97B9-A84DF5C7D5B6}"/>
              </a:ext>
            </a:extLst>
          </p:cNvPr>
          <p:cNvGrpSpPr/>
          <p:nvPr/>
        </p:nvGrpSpPr>
        <p:grpSpPr>
          <a:xfrm>
            <a:off x="2753978" y="5030190"/>
            <a:ext cx="5952724" cy="391351"/>
            <a:chOff x="2753978" y="5030190"/>
            <a:chExt cx="5952724" cy="391351"/>
          </a:xfrm>
        </p:grpSpPr>
        <p:sp>
          <p:nvSpPr>
            <p:cNvPr id="20" name="Freeform: Shape 19">
              <a:extLst>
                <a:ext uri="{FF2B5EF4-FFF2-40B4-BE49-F238E27FC236}">
                  <a16:creationId xmlns:a16="http://schemas.microsoft.com/office/drawing/2014/main" id="{E106D405-FF1C-467C-9075-F021E3E65021}"/>
                </a:ext>
              </a:extLst>
            </p:cNvPr>
            <p:cNvSpPr/>
            <p:nvPr/>
          </p:nvSpPr>
          <p:spPr>
            <a:xfrm>
              <a:off x="2949654" y="5069325"/>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 care</a:t>
              </a:r>
            </a:p>
          </p:txBody>
        </p:sp>
        <p:sp>
          <p:nvSpPr>
            <p:cNvPr id="21" name="Oval 20">
              <a:extLst>
                <a:ext uri="{FF2B5EF4-FFF2-40B4-BE49-F238E27FC236}">
                  <a16:creationId xmlns:a16="http://schemas.microsoft.com/office/drawing/2014/main" id="{C6EA0B70-3185-4D50-929D-5D1E0F165790}"/>
                </a:ext>
              </a:extLst>
            </p:cNvPr>
            <p:cNvSpPr/>
            <p:nvPr/>
          </p:nvSpPr>
          <p:spPr>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30" name="Group 29">
            <a:extLst>
              <a:ext uri="{FF2B5EF4-FFF2-40B4-BE49-F238E27FC236}">
                <a16:creationId xmlns:a16="http://schemas.microsoft.com/office/drawing/2014/main" id="{CE80364D-5604-442B-935A-A22CBAC39C54}"/>
              </a:ext>
            </a:extLst>
          </p:cNvPr>
          <p:cNvGrpSpPr/>
          <p:nvPr/>
        </p:nvGrpSpPr>
        <p:grpSpPr>
          <a:xfrm>
            <a:off x="2470455" y="5500087"/>
            <a:ext cx="6236247" cy="391351"/>
            <a:chOff x="2470455" y="5500087"/>
            <a:chExt cx="6236247" cy="391351"/>
          </a:xfrm>
        </p:grpSpPr>
        <p:sp>
          <p:nvSpPr>
            <p:cNvPr id="22" name="Freeform: Shape 21">
              <a:extLst>
                <a:ext uri="{FF2B5EF4-FFF2-40B4-BE49-F238E27FC236}">
                  <a16:creationId xmlns:a16="http://schemas.microsoft.com/office/drawing/2014/main" id="{05B137F2-CE5B-44AC-962C-594D3122EC7C}"/>
                </a:ext>
              </a:extLst>
            </p:cNvPr>
            <p:cNvSpPr/>
            <p:nvPr/>
          </p:nvSpPr>
          <p:spPr>
            <a:xfrm>
              <a:off x="2666131" y="5539223"/>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Healthy populations</a:t>
              </a:r>
            </a:p>
          </p:txBody>
        </p:sp>
        <p:sp>
          <p:nvSpPr>
            <p:cNvPr id="23" name="Oval 22">
              <a:extLst>
                <a:ext uri="{FF2B5EF4-FFF2-40B4-BE49-F238E27FC236}">
                  <a16:creationId xmlns:a16="http://schemas.microsoft.com/office/drawing/2014/main" id="{4DA24004-7122-403F-A876-88ACAA7572B7}"/>
                </a:ext>
              </a:extLst>
            </p:cNvPr>
            <p:cNvSpPr/>
            <p:nvPr/>
          </p:nvSpPr>
          <p:spPr>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31" name="Picture 30">
            <a:extLst>
              <a:ext uri="{FF2B5EF4-FFF2-40B4-BE49-F238E27FC236}">
                <a16:creationId xmlns:a16="http://schemas.microsoft.com/office/drawing/2014/main" id="{A0DAE0F5-921D-4D41-965A-69C9CF4C3597}"/>
              </a:ext>
            </a:extLst>
          </p:cNvPr>
          <p:cNvPicPr>
            <a:picLocks noChangeAspect="1"/>
          </p:cNvPicPr>
          <p:nvPr/>
        </p:nvPicPr>
        <p:blipFill>
          <a:blip r:embed="rId3"/>
          <a:stretch>
            <a:fillRect/>
          </a:stretch>
        </p:blipFill>
        <p:spPr>
          <a:xfrm>
            <a:off x="10334652" y="91571"/>
            <a:ext cx="1632805" cy="1436202"/>
          </a:xfrm>
          <a:prstGeom prst="rect">
            <a:avLst/>
          </a:prstGeom>
        </p:spPr>
      </p:pic>
    </p:spTree>
    <p:extLst>
      <p:ext uri="{BB962C8B-B14F-4D97-AF65-F5344CB8AC3E}">
        <p14:creationId xmlns:p14="http://schemas.microsoft.com/office/powerpoint/2010/main" val="415350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5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500"/>
                                        <p:tgtEl>
                                          <p:spTgt spid="2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500"/>
                                        <p:tgtEl>
                                          <p:spTgt spid="2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0"/>
                                        </p:tgtEl>
                                        <p:attrNameLst>
                                          <p:attrName>style.visibility</p:attrName>
                                        </p:attrNameLst>
                                      </p:cBhvr>
                                      <p:to>
                                        <p:strVal val="visible"/>
                                      </p:to>
                                    </p:set>
                                    <p:animEffect transition="in" filter="fade">
                                      <p:cBhvr>
                                        <p:cTn id="42"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26D95-DB9D-40B0-8E74-59482D7632D2}"/>
              </a:ext>
            </a:extLst>
          </p:cNvPr>
          <p:cNvSpPr>
            <a:spLocks noGrp="1"/>
          </p:cNvSpPr>
          <p:nvPr>
            <p:ph type="title"/>
          </p:nvPr>
        </p:nvSpPr>
        <p:spPr/>
        <p:txBody>
          <a:bodyPr/>
          <a:lstStyle/>
          <a:p>
            <a:r>
              <a:rPr lang="en-GB" dirty="0"/>
              <a:t>Success measure 1 – “</a:t>
            </a:r>
            <a:r>
              <a:rPr lang="en-GB" b="1" dirty="0"/>
              <a:t>Well led”</a:t>
            </a:r>
          </a:p>
        </p:txBody>
      </p:sp>
      <p:sp>
        <p:nvSpPr>
          <p:cNvPr id="5" name="Content Placeholder 4">
            <a:extLst>
              <a:ext uri="{FF2B5EF4-FFF2-40B4-BE49-F238E27FC236}">
                <a16:creationId xmlns:a16="http://schemas.microsoft.com/office/drawing/2014/main" id="{CAEC762C-4C38-4A22-A710-23D4866D6AFF}"/>
              </a:ext>
            </a:extLst>
          </p:cNvPr>
          <p:cNvSpPr>
            <a:spLocks noGrp="1"/>
          </p:cNvSpPr>
          <p:nvPr>
            <p:ph idx="1"/>
          </p:nvPr>
        </p:nvSpPr>
        <p:spPr>
          <a:xfrm>
            <a:off x="3289082" y="1504157"/>
            <a:ext cx="8648918" cy="2831041"/>
          </a:xfrm>
        </p:spPr>
        <p:txBody>
          <a:bodyPr>
            <a:normAutofit/>
          </a:bodyPr>
          <a:lstStyle/>
          <a:p>
            <a:pPr marL="0" indent="0">
              <a:buNone/>
            </a:pPr>
            <a:r>
              <a:rPr lang="en-GB" b="1" dirty="0"/>
              <a:t>In the NHS: </a:t>
            </a:r>
          </a:p>
          <a:p>
            <a:r>
              <a:rPr lang="en-GB" sz="2000" dirty="0"/>
              <a:t>An integrated care board (ICB) should have a system wide digital and data strategy that drives ‘levelling up’ and is underpinned by a sustainable financial plan.</a:t>
            </a:r>
          </a:p>
          <a:p>
            <a:r>
              <a:rPr lang="en-GB" sz="2000" dirty="0"/>
              <a:t>Digital and data solutions should be identified for improving health and care outcomes by regularly engaging with partners, citizen and front line groups. </a:t>
            </a:r>
          </a:p>
        </p:txBody>
      </p:sp>
      <p:pic>
        <p:nvPicPr>
          <p:cNvPr id="6" name="Picture 5">
            <a:extLst>
              <a:ext uri="{FF2B5EF4-FFF2-40B4-BE49-F238E27FC236}">
                <a16:creationId xmlns:a16="http://schemas.microsoft.com/office/drawing/2014/main" id="{22C8F9DD-56C3-4B9C-B9EA-17E1091056E7}"/>
              </a:ext>
            </a:extLst>
          </p:cNvPr>
          <p:cNvPicPr>
            <a:picLocks noChangeAspect="1"/>
          </p:cNvPicPr>
          <p:nvPr/>
        </p:nvPicPr>
        <p:blipFill>
          <a:blip r:embed="rId3"/>
          <a:stretch>
            <a:fillRect/>
          </a:stretch>
        </p:blipFill>
        <p:spPr>
          <a:xfrm>
            <a:off x="455630" y="4061440"/>
            <a:ext cx="2237447" cy="1968040"/>
          </a:xfrm>
          <a:prstGeom prst="rect">
            <a:avLst/>
          </a:prstGeom>
        </p:spPr>
      </p:pic>
      <p:sp>
        <p:nvSpPr>
          <p:cNvPr id="7" name="TextBox 6">
            <a:extLst>
              <a:ext uri="{FF2B5EF4-FFF2-40B4-BE49-F238E27FC236}">
                <a16:creationId xmlns:a16="http://schemas.microsoft.com/office/drawing/2014/main" id="{9119BD64-A5CA-4935-8F22-75925289FA82}"/>
              </a:ext>
            </a:extLst>
          </p:cNvPr>
          <p:cNvSpPr txBox="1"/>
          <p:nvPr/>
        </p:nvSpPr>
        <p:spPr>
          <a:xfrm>
            <a:off x="3289082" y="4061440"/>
            <a:ext cx="8767451" cy="2431435"/>
          </a:xfrm>
          <a:prstGeom prst="rect">
            <a:avLst/>
          </a:prstGeom>
          <a:noFill/>
        </p:spPr>
        <p:txBody>
          <a:bodyPr wrap="square" rtlCol="0">
            <a:spAutoFit/>
          </a:bodyPr>
          <a:lstStyle/>
          <a:p>
            <a:r>
              <a:rPr lang="en-GB" sz="2600" b="1" dirty="0"/>
              <a:t>In local authorities and social care:</a:t>
            </a:r>
          </a:p>
          <a:p>
            <a:pPr marL="342900" indent="-342900">
              <a:buFont typeface="Arial" panose="020B0604020202020204" pitchFamily="34" charset="0"/>
              <a:buChar char="•"/>
            </a:pPr>
            <a:r>
              <a:rPr lang="en-GB" sz="2000" dirty="0"/>
              <a:t>An organisation should have a clear vision and credible strategy for how to use digital technology ensures the transformative power of technology is felt throughout an organisation. </a:t>
            </a:r>
          </a:p>
          <a:p>
            <a:pPr marL="342900" indent="-342900">
              <a:buFont typeface="Arial" panose="020B0604020202020204" pitchFamily="34" charset="0"/>
              <a:buChar char="•"/>
            </a:pPr>
            <a:r>
              <a:rPr lang="en-GB" sz="2000" b="0" i="0" dirty="0">
                <a:solidFill>
                  <a:srgbClr val="0B0C0C"/>
                </a:solidFill>
                <a:effectLst/>
                <a:latin typeface="GDS Transport"/>
              </a:rPr>
              <a:t>An organisation should ensure staff in leadership positions have the knowledge and skills to deliver digital transformation across the organisation and build digital confidence within your teams. </a:t>
            </a:r>
            <a:endParaRPr lang="en-GB" sz="2000" dirty="0"/>
          </a:p>
        </p:txBody>
      </p:sp>
    </p:spTree>
    <p:extLst>
      <p:ext uri="{BB962C8B-B14F-4D97-AF65-F5344CB8AC3E}">
        <p14:creationId xmlns:p14="http://schemas.microsoft.com/office/powerpoint/2010/main" val="2909631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fade">
                                      <p:cBhvr>
                                        <p:cTn id="27" dur="500"/>
                                        <p:tgtEl>
                                          <p:spTgt spid="7">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fade">
                                      <p:cBhvr>
                                        <p:cTn id="3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4AAD1-6D6F-4215-A3C2-A8C896B1F244}"/>
              </a:ext>
            </a:extLst>
          </p:cNvPr>
          <p:cNvSpPr>
            <a:spLocks noGrp="1"/>
          </p:cNvSpPr>
          <p:nvPr>
            <p:ph type="title"/>
          </p:nvPr>
        </p:nvSpPr>
        <p:spPr/>
        <p:txBody>
          <a:bodyPr/>
          <a:lstStyle/>
          <a:p>
            <a:r>
              <a:rPr lang="en-GB" dirty="0"/>
              <a:t>Success Measure 2 – </a:t>
            </a:r>
            <a:br>
              <a:rPr lang="en-GB" dirty="0"/>
            </a:br>
            <a:r>
              <a:rPr lang="en-GB" dirty="0"/>
              <a:t>“Ensure smart foundations”  </a:t>
            </a:r>
          </a:p>
        </p:txBody>
      </p:sp>
      <p:sp>
        <p:nvSpPr>
          <p:cNvPr id="3" name="Rectangle 2" descr="Doctor">
            <a:extLst>
              <a:ext uri="{FF2B5EF4-FFF2-40B4-BE49-F238E27FC236}">
                <a16:creationId xmlns:a16="http://schemas.microsoft.com/office/drawing/2014/main" id="{4B3C8ACD-E500-46B6-A741-72CBCB13F55A}"/>
              </a:ext>
            </a:extLst>
          </p:cNvPr>
          <p:cNvSpPr/>
          <p:nvPr/>
        </p:nvSpPr>
        <p:spPr>
          <a:xfrm>
            <a:off x="2903773" y="1825625"/>
            <a:ext cx="1240838" cy="118269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7" name="Freeform: Shape 6">
            <a:extLst>
              <a:ext uri="{FF2B5EF4-FFF2-40B4-BE49-F238E27FC236}">
                <a16:creationId xmlns:a16="http://schemas.microsoft.com/office/drawing/2014/main" id="{7F3B0A9D-74BD-4269-86E0-6C15513DA605}"/>
              </a:ext>
            </a:extLst>
          </p:cNvPr>
          <p:cNvSpPr/>
          <p:nvPr/>
        </p:nvSpPr>
        <p:spPr>
          <a:xfrm>
            <a:off x="2903773" y="3199423"/>
            <a:ext cx="3545253" cy="602496"/>
          </a:xfrm>
          <a:custGeom>
            <a:avLst/>
            <a:gdLst>
              <a:gd name="connsiteX0" fmla="*/ 0 w 3545253"/>
              <a:gd name="connsiteY0" fmla="*/ 0 h 602496"/>
              <a:gd name="connsiteX1" fmla="*/ 3545253 w 3545253"/>
              <a:gd name="connsiteY1" fmla="*/ 0 h 602496"/>
              <a:gd name="connsiteX2" fmla="*/ 3545253 w 3545253"/>
              <a:gd name="connsiteY2" fmla="*/ 602496 h 602496"/>
              <a:gd name="connsiteX3" fmla="*/ 0 w 3545253"/>
              <a:gd name="connsiteY3" fmla="*/ 602496 h 602496"/>
              <a:gd name="connsiteX4" fmla="*/ 0 w 3545253"/>
              <a:gd name="connsiteY4" fmla="*/ 0 h 602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45253" h="602496">
                <a:moveTo>
                  <a:pt x="0" y="0"/>
                </a:moveTo>
                <a:lnTo>
                  <a:pt x="3545253" y="0"/>
                </a:lnTo>
                <a:lnTo>
                  <a:pt x="3545253" y="602496"/>
                </a:lnTo>
                <a:lnTo>
                  <a:pt x="0" y="602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b="1" kern="1200" dirty="0"/>
              <a:t>In the NHS: </a:t>
            </a:r>
            <a:endParaRPr lang="en-US" sz="2000" kern="1200" dirty="0"/>
          </a:p>
        </p:txBody>
      </p:sp>
      <p:sp>
        <p:nvSpPr>
          <p:cNvPr id="9" name="Freeform: Shape 8">
            <a:extLst>
              <a:ext uri="{FF2B5EF4-FFF2-40B4-BE49-F238E27FC236}">
                <a16:creationId xmlns:a16="http://schemas.microsoft.com/office/drawing/2014/main" id="{2A85D012-B8F9-47B0-8414-7E8F85E452AC}"/>
              </a:ext>
            </a:extLst>
          </p:cNvPr>
          <p:cNvSpPr/>
          <p:nvPr/>
        </p:nvSpPr>
        <p:spPr>
          <a:xfrm>
            <a:off x="2903773" y="3890804"/>
            <a:ext cx="3545253" cy="2602070"/>
          </a:xfrm>
          <a:custGeom>
            <a:avLst/>
            <a:gdLst>
              <a:gd name="connsiteX0" fmla="*/ 0 w 3545253"/>
              <a:gd name="connsiteY0" fmla="*/ 0 h 2602070"/>
              <a:gd name="connsiteX1" fmla="*/ 3545253 w 3545253"/>
              <a:gd name="connsiteY1" fmla="*/ 0 h 2602070"/>
              <a:gd name="connsiteX2" fmla="*/ 3545253 w 3545253"/>
              <a:gd name="connsiteY2" fmla="*/ 2602070 h 2602070"/>
              <a:gd name="connsiteX3" fmla="*/ 0 w 3545253"/>
              <a:gd name="connsiteY3" fmla="*/ 2602070 h 2602070"/>
              <a:gd name="connsiteX4" fmla="*/ 0 w 3545253"/>
              <a:gd name="connsiteY4" fmla="*/ 0 h 26020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45253" h="2602070">
                <a:moveTo>
                  <a:pt x="0" y="0"/>
                </a:moveTo>
                <a:lnTo>
                  <a:pt x="3545253" y="0"/>
                </a:lnTo>
                <a:lnTo>
                  <a:pt x="3545253" y="2602070"/>
                </a:lnTo>
                <a:lnTo>
                  <a:pt x="0" y="26020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GB" sz="1800" b="0" i="0" kern="1200" dirty="0"/>
              <a:t>Each setting should oversee investment in modern infrastructure to retire unsupported systems.</a:t>
            </a:r>
          </a:p>
          <a:p>
            <a:pPr marL="0" lvl="0" indent="0" algn="l" defTabSz="800100">
              <a:lnSpc>
                <a:spcPct val="100000"/>
              </a:lnSpc>
              <a:spcBef>
                <a:spcPct val="0"/>
              </a:spcBef>
              <a:spcAft>
                <a:spcPct val="35000"/>
              </a:spcAft>
              <a:buNone/>
            </a:pPr>
            <a:endParaRPr lang="en-GB" sz="1800" b="0" i="0" kern="1200" dirty="0"/>
          </a:p>
          <a:p>
            <a:pPr marL="0" lvl="0" indent="0" algn="l" defTabSz="800100">
              <a:lnSpc>
                <a:spcPct val="100000"/>
              </a:lnSpc>
              <a:spcBef>
                <a:spcPct val="0"/>
              </a:spcBef>
              <a:spcAft>
                <a:spcPct val="35000"/>
              </a:spcAft>
              <a:buNone/>
            </a:pPr>
            <a:r>
              <a:rPr lang="en-GB" sz="1800" b="0" i="0" kern="1200" dirty="0"/>
              <a:t>Ensure levelling up of the use and scope of electronic care record systems, including using greater clinical functionality and links to diagnostic systems</a:t>
            </a:r>
            <a:endParaRPr lang="en-US" sz="1800" kern="1200" dirty="0"/>
          </a:p>
        </p:txBody>
      </p:sp>
      <p:sp>
        <p:nvSpPr>
          <p:cNvPr id="10" name="Rectangle 9" descr="User Network">
            <a:extLst>
              <a:ext uri="{FF2B5EF4-FFF2-40B4-BE49-F238E27FC236}">
                <a16:creationId xmlns:a16="http://schemas.microsoft.com/office/drawing/2014/main" id="{D71621C9-143B-493D-AE02-9D5EF7790EA1}"/>
              </a:ext>
            </a:extLst>
          </p:cNvPr>
          <p:cNvSpPr/>
          <p:nvPr/>
        </p:nvSpPr>
        <p:spPr>
          <a:xfrm>
            <a:off x="7625341" y="1825625"/>
            <a:ext cx="1240838" cy="118269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1" name="Freeform: Shape 10">
            <a:extLst>
              <a:ext uri="{FF2B5EF4-FFF2-40B4-BE49-F238E27FC236}">
                <a16:creationId xmlns:a16="http://schemas.microsoft.com/office/drawing/2014/main" id="{5C5487F0-E738-4DE8-BA95-B01381065BF6}"/>
              </a:ext>
            </a:extLst>
          </p:cNvPr>
          <p:cNvSpPr/>
          <p:nvPr/>
        </p:nvSpPr>
        <p:spPr>
          <a:xfrm>
            <a:off x="7112006" y="3199423"/>
            <a:ext cx="4571922" cy="602496"/>
          </a:xfrm>
          <a:custGeom>
            <a:avLst/>
            <a:gdLst>
              <a:gd name="connsiteX0" fmla="*/ 0 w 4571922"/>
              <a:gd name="connsiteY0" fmla="*/ 0 h 602496"/>
              <a:gd name="connsiteX1" fmla="*/ 4571922 w 4571922"/>
              <a:gd name="connsiteY1" fmla="*/ 0 h 602496"/>
              <a:gd name="connsiteX2" fmla="*/ 4571922 w 4571922"/>
              <a:gd name="connsiteY2" fmla="*/ 602496 h 602496"/>
              <a:gd name="connsiteX3" fmla="*/ 0 w 4571922"/>
              <a:gd name="connsiteY3" fmla="*/ 602496 h 602496"/>
              <a:gd name="connsiteX4" fmla="*/ 0 w 4571922"/>
              <a:gd name="connsiteY4" fmla="*/ 0 h 602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1922" h="602496">
                <a:moveTo>
                  <a:pt x="0" y="0"/>
                </a:moveTo>
                <a:lnTo>
                  <a:pt x="4571922" y="0"/>
                </a:lnTo>
                <a:lnTo>
                  <a:pt x="4571922" y="602496"/>
                </a:lnTo>
                <a:lnTo>
                  <a:pt x="0" y="602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b="1" kern="1200" dirty="0"/>
              <a:t>In Local Authorities and Social Care Settings:</a:t>
            </a:r>
            <a:endParaRPr lang="en-US" sz="2000" kern="1200" dirty="0"/>
          </a:p>
        </p:txBody>
      </p:sp>
      <p:sp>
        <p:nvSpPr>
          <p:cNvPr id="12" name="Freeform: Shape 11">
            <a:extLst>
              <a:ext uri="{FF2B5EF4-FFF2-40B4-BE49-F238E27FC236}">
                <a16:creationId xmlns:a16="http://schemas.microsoft.com/office/drawing/2014/main" id="{F233953E-274C-4C86-B298-DBDA9ABC0204}"/>
              </a:ext>
            </a:extLst>
          </p:cNvPr>
          <p:cNvSpPr/>
          <p:nvPr/>
        </p:nvSpPr>
        <p:spPr>
          <a:xfrm>
            <a:off x="7069445" y="3890804"/>
            <a:ext cx="4657044" cy="2602070"/>
          </a:xfrm>
          <a:custGeom>
            <a:avLst/>
            <a:gdLst>
              <a:gd name="connsiteX0" fmla="*/ 0 w 4657044"/>
              <a:gd name="connsiteY0" fmla="*/ 0 h 2602070"/>
              <a:gd name="connsiteX1" fmla="*/ 4657044 w 4657044"/>
              <a:gd name="connsiteY1" fmla="*/ 0 h 2602070"/>
              <a:gd name="connsiteX2" fmla="*/ 4657044 w 4657044"/>
              <a:gd name="connsiteY2" fmla="*/ 2602070 h 2602070"/>
              <a:gd name="connsiteX3" fmla="*/ 0 w 4657044"/>
              <a:gd name="connsiteY3" fmla="*/ 2602070 h 2602070"/>
              <a:gd name="connsiteX4" fmla="*/ 0 w 4657044"/>
              <a:gd name="connsiteY4" fmla="*/ 0 h 26020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7044" h="2602070">
                <a:moveTo>
                  <a:pt x="0" y="0"/>
                </a:moveTo>
                <a:lnTo>
                  <a:pt x="4657044" y="0"/>
                </a:lnTo>
                <a:lnTo>
                  <a:pt x="4657044" y="2602070"/>
                </a:lnTo>
                <a:lnTo>
                  <a:pt x="0" y="26020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GB" sz="1800" kern="1200" dirty="0"/>
              <a:t>Each </a:t>
            </a:r>
            <a:r>
              <a:rPr lang="en-GB" sz="1800" b="0" i="0" kern="1200" dirty="0"/>
              <a:t>organisation should have modern and secure digital infrastructure, and staff should have reliable access to comprehensive and up-to-date digital records. </a:t>
            </a:r>
            <a:endParaRPr lang="en-US" sz="1800" kern="1200" dirty="0"/>
          </a:p>
          <a:p>
            <a:pPr lvl="0" defTabSz="800100">
              <a:spcBef>
                <a:spcPct val="0"/>
              </a:spcBef>
              <a:spcAft>
                <a:spcPct val="35000"/>
              </a:spcAft>
            </a:pPr>
            <a:r>
              <a:rPr lang="en-GB" dirty="0"/>
              <a:t>Plan and prepare for changes required in residential settings ahead of the analogue to digital telephone switchover - this might include care alarms, phone systems, CCTV and security alarms if these are analogue-based. </a:t>
            </a:r>
            <a:endParaRPr lang="en-US" sz="1800" kern="1200" dirty="0"/>
          </a:p>
        </p:txBody>
      </p:sp>
      <p:pic>
        <p:nvPicPr>
          <p:cNvPr id="6" name="Picture 5" descr="A diagram of a diagram of different types of people&#10;&#10;Description automatically generated">
            <a:extLst>
              <a:ext uri="{FF2B5EF4-FFF2-40B4-BE49-F238E27FC236}">
                <a16:creationId xmlns:a16="http://schemas.microsoft.com/office/drawing/2014/main" id="{86B66556-9762-4AEC-88FE-6E74E60B9FE4}"/>
              </a:ext>
            </a:extLst>
          </p:cNvPr>
          <p:cNvPicPr>
            <a:picLocks noChangeAspect="1"/>
          </p:cNvPicPr>
          <p:nvPr/>
        </p:nvPicPr>
        <p:blipFill>
          <a:blip r:embed="rId7"/>
          <a:stretch>
            <a:fillRect/>
          </a:stretch>
        </p:blipFill>
        <p:spPr>
          <a:xfrm>
            <a:off x="733452" y="4724400"/>
            <a:ext cx="2160441" cy="1900306"/>
          </a:xfrm>
          <a:prstGeom prst="rect">
            <a:avLst/>
          </a:prstGeom>
        </p:spPr>
      </p:pic>
    </p:spTree>
    <p:extLst>
      <p:ext uri="{BB962C8B-B14F-4D97-AF65-F5344CB8AC3E}">
        <p14:creationId xmlns:p14="http://schemas.microsoft.com/office/powerpoint/2010/main" val="281019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animEffect transition="in" filter="fade">
                                      <p:cBhvr>
                                        <p:cTn id="20" dur="500"/>
                                        <p:tgtEl>
                                          <p:spTgt spid="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2">
                                            <p:txEl>
                                              <p:pRg st="0" end="0"/>
                                            </p:txEl>
                                          </p:spTgt>
                                        </p:tgtEl>
                                        <p:attrNameLst>
                                          <p:attrName>style.visibility</p:attrName>
                                        </p:attrNameLst>
                                      </p:cBhvr>
                                      <p:to>
                                        <p:strVal val="visible"/>
                                      </p:to>
                                    </p:set>
                                    <p:animEffect transition="in" filter="fade">
                                      <p:cBhvr>
                                        <p:cTn id="33" dur="500"/>
                                        <p:tgtEl>
                                          <p:spTgt spid="12">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93E17-45E1-4FED-AB1B-6AD86DBDE522}"/>
              </a:ext>
            </a:extLst>
          </p:cNvPr>
          <p:cNvSpPr>
            <a:spLocks noGrp="1"/>
          </p:cNvSpPr>
          <p:nvPr>
            <p:ph type="title"/>
          </p:nvPr>
        </p:nvSpPr>
        <p:spPr/>
        <p:txBody>
          <a:bodyPr/>
          <a:lstStyle/>
          <a:p>
            <a:r>
              <a:rPr lang="en-GB" dirty="0"/>
              <a:t>Success Measure 2 – </a:t>
            </a:r>
            <a:br>
              <a:rPr lang="en-GB" dirty="0"/>
            </a:br>
            <a:r>
              <a:rPr lang="en-GB" dirty="0"/>
              <a:t>Ensure smart foundations  </a:t>
            </a:r>
          </a:p>
        </p:txBody>
      </p:sp>
      <p:sp>
        <p:nvSpPr>
          <p:cNvPr id="5" name="TextBox 4">
            <a:extLst>
              <a:ext uri="{FF2B5EF4-FFF2-40B4-BE49-F238E27FC236}">
                <a16:creationId xmlns:a16="http://schemas.microsoft.com/office/drawing/2014/main" id="{8CC74B9B-2282-4651-ADF1-18E864DFEC68}"/>
              </a:ext>
            </a:extLst>
          </p:cNvPr>
          <p:cNvSpPr txBox="1"/>
          <p:nvPr/>
        </p:nvSpPr>
        <p:spPr>
          <a:xfrm>
            <a:off x="1066800" y="2387600"/>
            <a:ext cx="2099733" cy="1938992"/>
          </a:xfrm>
          <a:prstGeom prst="rect">
            <a:avLst/>
          </a:prstGeom>
          <a:noFill/>
        </p:spPr>
        <p:txBody>
          <a:bodyPr wrap="square" rtlCol="0">
            <a:spAutoFit/>
          </a:bodyPr>
          <a:lstStyle/>
          <a:p>
            <a:r>
              <a:rPr lang="en-GB" sz="2400" dirty="0"/>
              <a:t>This video briefly explains Digital Social Care Records (DSCRs)</a:t>
            </a:r>
          </a:p>
        </p:txBody>
      </p:sp>
      <p:pic>
        <p:nvPicPr>
          <p:cNvPr id="6" name="Online Media 5" title="Digital Social Care Records">
            <a:hlinkClick r:id="" action="ppaction://media"/>
            <a:extLst>
              <a:ext uri="{FF2B5EF4-FFF2-40B4-BE49-F238E27FC236}">
                <a16:creationId xmlns:a16="http://schemas.microsoft.com/office/drawing/2014/main" id="{02F633BF-D358-4145-8160-56630A072DB3}"/>
              </a:ext>
            </a:extLst>
          </p:cNvPr>
          <p:cNvPicPr>
            <a:picLocks noRot="1" noChangeAspect="1"/>
          </p:cNvPicPr>
          <p:nvPr>
            <a:videoFile r:link="rId1"/>
          </p:nvPr>
        </p:nvPicPr>
        <p:blipFill>
          <a:blip r:embed="rId4"/>
          <a:stretch>
            <a:fillRect/>
          </a:stretch>
        </p:blipFill>
        <p:spPr>
          <a:xfrm>
            <a:off x="3780148" y="2120544"/>
            <a:ext cx="7738640" cy="4372331"/>
          </a:xfrm>
          <a:prstGeom prst="rect">
            <a:avLst/>
          </a:prstGeom>
        </p:spPr>
      </p:pic>
    </p:spTree>
    <p:extLst>
      <p:ext uri="{BB962C8B-B14F-4D97-AF65-F5344CB8AC3E}">
        <p14:creationId xmlns:p14="http://schemas.microsoft.com/office/powerpoint/2010/main" val="166143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26D95-DB9D-40B0-8E74-59482D7632D2}"/>
              </a:ext>
            </a:extLst>
          </p:cNvPr>
          <p:cNvSpPr>
            <a:spLocks noGrp="1"/>
          </p:cNvSpPr>
          <p:nvPr>
            <p:ph type="title"/>
          </p:nvPr>
        </p:nvSpPr>
        <p:spPr>
          <a:xfrm>
            <a:off x="3437572" y="365125"/>
            <a:ext cx="8506778" cy="1325563"/>
          </a:xfrm>
        </p:spPr>
        <p:txBody>
          <a:bodyPr/>
          <a:lstStyle/>
          <a:p>
            <a:r>
              <a:rPr lang="en-GB" dirty="0"/>
              <a:t>Success Measure 3 – “Safe Practice”</a:t>
            </a:r>
          </a:p>
        </p:txBody>
      </p:sp>
      <p:sp>
        <p:nvSpPr>
          <p:cNvPr id="5" name="Content Placeholder 4">
            <a:extLst>
              <a:ext uri="{FF2B5EF4-FFF2-40B4-BE49-F238E27FC236}">
                <a16:creationId xmlns:a16="http://schemas.microsoft.com/office/drawing/2014/main" id="{CAEC762C-4C38-4A22-A710-23D4866D6AFF}"/>
              </a:ext>
            </a:extLst>
          </p:cNvPr>
          <p:cNvSpPr>
            <a:spLocks noGrp="1"/>
          </p:cNvSpPr>
          <p:nvPr>
            <p:ph idx="1"/>
          </p:nvPr>
        </p:nvSpPr>
        <p:spPr>
          <a:xfrm>
            <a:off x="3348990" y="1825625"/>
            <a:ext cx="8595360" cy="1325563"/>
          </a:xfrm>
          <a:ln w="38100">
            <a:solidFill>
              <a:schemeClr val="tx1"/>
            </a:solidFill>
          </a:ln>
        </p:spPr>
        <p:txBody>
          <a:bodyPr>
            <a:normAutofit/>
          </a:bodyPr>
          <a:lstStyle/>
          <a:p>
            <a:pPr marL="0" indent="0">
              <a:buNone/>
            </a:pPr>
            <a:r>
              <a:rPr lang="en-GB" sz="2000" b="0" i="0" dirty="0">
                <a:solidFill>
                  <a:srgbClr val="212B32"/>
                </a:solidFill>
                <a:effectLst/>
                <a:latin typeface="Arial" panose="020B0604020202020204" pitchFamily="34" charset="0"/>
                <a:cs typeface="Arial" panose="020B0604020202020204" pitchFamily="34" charset="0"/>
              </a:rPr>
              <a:t>Organisations should maintain standards for safe care, routinely reviewing digital and data systems to ensure they are safe, robust, secure, sustainable and resilient. Digitally-enabled outcome-driven transformation is at the heart of safe care.</a:t>
            </a:r>
            <a:endParaRPr lang="en-GB"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2C8F9DD-56C3-4B9C-B9EA-17E1091056E7}"/>
              </a:ext>
            </a:extLst>
          </p:cNvPr>
          <p:cNvPicPr>
            <a:picLocks noChangeAspect="1"/>
          </p:cNvPicPr>
          <p:nvPr/>
        </p:nvPicPr>
        <p:blipFill>
          <a:blip r:embed="rId3"/>
          <a:stretch>
            <a:fillRect/>
          </a:stretch>
        </p:blipFill>
        <p:spPr>
          <a:xfrm>
            <a:off x="455630" y="4148667"/>
            <a:ext cx="2237447" cy="1968040"/>
          </a:xfrm>
          <a:prstGeom prst="rect">
            <a:avLst/>
          </a:prstGeom>
        </p:spPr>
      </p:pic>
      <p:sp>
        <p:nvSpPr>
          <p:cNvPr id="7" name="TextBox 6">
            <a:extLst>
              <a:ext uri="{FF2B5EF4-FFF2-40B4-BE49-F238E27FC236}">
                <a16:creationId xmlns:a16="http://schemas.microsoft.com/office/drawing/2014/main" id="{013080D5-DA38-4C2A-B793-0E5F7915DF40}"/>
              </a:ext>
            </a:extLst>
          </p:cNvPr>
          <p:cNvSpPr txBox="1"/>
          <p:nvPr/>
        </p:nvSpPr>
        <p:spPr>
          <a:xfrm>
            <a:off x="3437572" y="5488477"/>
            <a:ext cx="8392477" cy="646331"/>
          </a:xfrm>
          <a:prstGeom prst="rect">
            <a:avLst/>
          </a:prstGeom>
          <a:noFill/>
          <a:ln w="38100">
            <a:solidFill>
              <a:schemeClr val="accent1"/>
            </a:solidFill>
          </a:ln>
        </p:spPr>
        <p:txBody>
          <a:bodyPr wrap="square">
            <a:spAutoFit/>
          </a:bodyPr>
          <a:lstStyle/>
          <a:p>
            <a:r>
              <a:rPr lang="en-GB" b="0" i="0" dirty="0">
                <a:solidFill>
                  <a:srgbClr val="0B0C0C"/>
                </a:solidFill>
                <a:effectLst/>
                <a:latin typeface="Arial" panose="020B0604020202020204" pitchFamily="34" charset="0"/>
                <a:cs typeface="Arial" panose="020B0604020202020204" pitchFamily="34" charset="0"/>
              </a:rPr>
              <a:t>Good data and cyber security means organisations can safely use and share information which can improve care and support for people.</a:t>
            </a:r>
            <a:endParaRPr lang="en-GB" dirty="0">
              <a:latin typeface="Arial" panose="020B0604020202020204" pitchFamily="34" charset="0"/>
              <a:cs typeface="Arial" panose="020B0604020202020204" pitchFamily="34" charset="0"/>
            </a:endParaRPr>
          </a:p>
        </p:txBody>
      </p:sp>
      <p:sp>
        <p:nvSpPr>
          <p:cNvPr id="8" name="Arrow: Right 7">
            <a:extLst>
              <a:ext uri="{FF2B5EF4-FFF2-40B4-BE49-F238E27FC236}">
                <a16:creationId xmlns:a16="http://schemas.microsoft.com/office/drawing/2014/main" id="{9D184865-435C-424F-8FFF-BBDCC482295B}"/>
              </a:ext>
            </a:extLst>
          </p:cNvPr>
          <p:cNvSpPr/>
          <p:nvPr/>
        </p:nvSpPr>
        <p:spPr>
          <a:xfrm flipH="1">
            <a:off x="7939703" y="3501672"/>
            <a:ext cx="3490298" cy="112959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Each setting must complete the DSPT annually</a:t>
            </a:r>
          </a:p>
        </p:txBody>
      </p:sp>
      <p:pic>
        <p:nvPicPr>
          <p:cNvPr id="10" name="Picture 9">
            <a:extLst>
              <a:ext uri="{FF2B5EF4-FFF2-40B4-BE49-F238E27FC236}">
                <a16:creationId xmlns:a16="http://schemas.microsoft.com/office/drawing/2014/main" id="{8D4E8359-4801-4C49-A40C-8A70B0A6534D}"/>
              </a:ext>
            </a:extLst>
          </p:cNvPr>
          <p:cNvPicPr>
            <a:picLocks noChangeAspect="1"/>
          </p:cNvPicPr>
          <p:nvPr/>
        </p:nvPicPr>
        <p:blipFill>
          <a:blip r:embed="rId4"/>
          <a:stretch>
            <a:fillRect/>
          </a:stretch>
        </p:blipFill>
        <p:spPr>
          <a:xfrm>
            <a:off x="3198400" y="3501672"/>
            <a:ext cx="4235980" cy="1129595"/>
          </a:xfrm>
          <a:prstGeom prst="rect">
            <a:avLst/>
          </a:prstGeom>
        </p:spPr>
      </p:pic>
    </p:spTree>
    <p:extLst>
      <p:ext uri="{BB962C8B-B14F-4D97-AF65-F5344CB8AC3E}">
        <p14:creationId xmlns:p14="http://schemas.microsoft.com/office/powerpoint/2010/main" val="121902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26D95-DB9D-40B0-8E74-59482D7632D2}"/>
              </a:ext>
            </a:extLst>
          </p:cNvPr>
          <p:cNvSpPr>
            <a:spLocks noGrp="1"/>
          </p:cNvSpPr>
          <p:nvPr>
            <p:ph type="title"/>
          </p:nvPr>
        </p:nvSpPr>
        <p:spPr>
          <a:xfrm>
            <a:off x="355076" y="113665"/>
            <a:ext cx="11481847" cy="1325563"/>
          </a:xfrm>
        </p:spPr>
        <p:txBody>
          <a:bodyPr/>
          <a:lstStyle/>
          <a:p>
            <a:r>
              <a:rPr lang="en-GB" dirty="0"/>
              <a:t>Success Measure 3 – Safe Practice</a:t>
            </a:r>
          </a:p>
        </p:txBody>
      </p:sp>
      <p:pic>
        <p:nvPicPr>
          <p:cNvPr id="3" name="Online Media 2" title="Business Admin - Being Safe and Secure Online">
            <a:hlinkClick r:id="" action="ppaction://media"/>
            <a:extLst>
              <a:ext uri="{FF2B5EF4-FFF2-40B4-BE49-F238E27FC236}">
                <a16:creationId xmlns:a16="http://schemas.microsoft.com/office/drawing/2014/main" id="{09D57830-4E3E-47A1-8478-B6A87F660471}"/>
              </a:ext>
            </a:extLst>
          </p:cNvPr>
          <p:cNvPicPr>
            <a:picLocks noGrp="1" noRot="1" noChangeAspect="1"/>
          </p:cNvPicPr>
          <p:nvPr>
            <p:ph idx="1"/>
            <a:videoFile r:link="rId1"/>
          </p:nvPr>
        </p:nvPicPr>
        <p:blipFill>
          <a:blip r:embed="rId3"/>
          <a:stretch>
            <a:fillRect/>
          </a:stretch>
        </p:blipFill>
        <p:spPr>
          <a:xfrm>
            <a:off x="1207770" y="1597041"/>
            <a:ext cx="7053684" cy="3984943"/>
          </a:xfrm>
          <a:prstGeom prst="rect">
            <a:avLst/>
          </a:prstGeom>
        </p:spPr>
      </p:pic>
      <p:pic>
        <p:nvPicPr>
          <p:cNvPr id="6" name="Picture 5">
            <a:extLst>
              <a:ext uri="{FF2B5EF4-FFF2-40B4-BE49-F238E27FC236}">
                <a16:creationId xmlns:a16="http://schemas.microsoft.com/office/drawing/2014/main" id="{22C8F9DD-56C3-4B9C-B9EA-17E1091056E7}"/>
              </a:ext>
            </a:extLst>
          </p:cNvPr>
          <p:cNvPicPr>
            <a:picLocks noChangeAspect="1"/>
          </p:cNvPicPr>
          <p:nvPr/>
        </p:nvPicPr>
        <p:blipFill>
          <a:blip r:embed="rId4"/>
          <a:stretch>
            <a:fillRect/>
          </a:stretch>
        </p:blipFill>
        <p:spPr>
          <a:xfrm>
            <a:off x="9753918" y="220766"/>
            <a:ext cx="2237447" cy="1968040"/>
          </a:xfrm>
          <a:prstGeom prst="rect">
            <a:avLst/>
          </a:prstGeom>
        </p:spPr>
      </p:pic>
    </p:spTree>
    <p:extLst>
      <p:ext uri="{BB962C8B-B14F-4D97-AF65-F5344CB8AC3E}">
        <p14:creationId xmlns:p14="http://schemas.microsoft.com/office/powerpoint/2010/main" val="1973652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589D2-547B-499F-981C-01344E69608B}"/>
              </a:ext>
            </a:extLst>
          </p:cNvPr>
          <p:cNvSpPr>
            <a:spLocks noGrp="1"/>
          </p:cNvSpPr>
          <p:nvPr>
            <p:ph type="title"/>
          </p:nvPr>
        </p:nvSpPr>
        <p:spPr>
          <a:xfrm>
            <a:off x="301657" y="1420926"/>
            <a:ext cx="11594969" cy="628007"/>
          </a:xfrm>
          <a:ln w="38100">
            <a:solidFill>
              <a:schemeClr val="accent1"/>
            </a:solidFill>
          </a:ln>
        </p:spPr>
        <p:txBody>
          <a:bodyPr>
            <a:normAutofit fontScale="90000"/>
          </a:bodyPr>
          <a:lstStyle/>
          <a:p>
            <a:r>
              <a:rPr lang="en-GB" dirty="0"/>
              <a:t>Activity – Data Protection Policy </a:t>
            </a:r>
          </a:p>
        </p:txBody>
      </p:sp>
      <p:sp>
        <p:nvSpPr>
          <p:cNvPr id="3" name="Content Placeholder 2">
            <a:extLst>
              <a:ext uri="{FF2B5EF4-FFF2-40B4-BE49-F238E27FC236}">
                <a16:creationId xmlns:a16="http://schemas.microsoft.com/office/drawing/2014/main" id="{245908E0-8E35-4B8C-AD63-C557F2CFE03C}"/>
              </a:ext>
            </a:extLst>
          </p:cNvPr>
          <p:cNvSpPr>
            <a:spLocks noGrp="1"/>
          </p:cNvSpPr>
          <p:nvPr>
            <p:ph idx="1"/>
          </p:nvPr>
        </p:nvSpPr>
        <p:spPr>
          <a:xfrm>
            <a:off x="301657" y="2455334"/>
            <a:ext cx="11594969" cy="4077442"/>
          </a:xfrm>
        </p:spPr>
        <p:txBody>
          <a:bodyPr>
            <a:normAutofit fontScale="92500" lnSpcReduction="10000"/>
          </a:bodyPr>
          <a:lstStyle/>
          <a:p>
            <a:pPr marL="0" indent="0">
              <a:buNone/>
            </a:pPr>
            <a:r>
              <a:rPr lang="en-GB" dirty="0"/>
              <a:t>Independently or in small groups</a:t>
            </a:r>
          </a:p>
          <a:p>
            <a:r>
              <a:rPr lang="en-GB" dirty="0"/>
              <a:t>Access the ‘</a:t>
            </a:r>
            <a:r>
              <a:rPr lang="en-GB" b="1" dirty="0"/>
              <a:t>Data Protection Policy Template</a:t>
            </a:r>
            <a:r>
              <a:rPr lang="en-GB" dirty="0"/>
              <a:t>’ from Digital Care Hub - </a:t>
            </a:r>
            <a:r>
              <a:rPr lang="en-GB" sz="1900" dirty="0"/>
              <a:t>on Moodle week 2</a:t>
            </a:r>
            <a:endParaRPr lang="en-GB" dirty="0"/>
          </a:p>
          <a:p>
            <a:pPr marL="0" indent="0">
              <a:buNone/>
            </a:pPr>
            <a:r>
              <a:rPr lang="en-GB" dirty="0"/>
              <a:t> Discuss:</a:t>
            </a:r>
          </a:p>
          <a:p>
            <a:pPr lvl="1"/>
            <a:r>
              <a:rPr lang="en-GB" dirty="0"/>
              <a:t> How effective is this document? </a:t>
            </a:r>
          </a:p>
          <a:p>
            <a:pPr lvl="1"/>
            <a:r>
              <a:rPr lang="en-GB" dirty="0"/>
              <a:t>If you were the manager of a setting, how would you share this digitally?</a:t>
            </a:r>
          </a:p>
          <a:p>
            <a:pPr lvl="1"/>
            <a:endParaRPr lang="en-GB" dirty="0"/>
          </a:p>
          <a:p>
            <a:r>
              <a:rPr lang="en-GB" dirty="0"/>
              <a:t>Access the ‘</a:t>
            </a:r>
            <a:r>
              <a:rPr lang="en-GB" b="1" dirty="0"/>
              <a:t>Data Security Audit Checklist Template</a:t>
            </a:r>
            <a:r>
              <a:rPr lang="en-GB" dirty="0"/>
              <a:t>’ </a:t>
            </a:r>
          </a:p>
          <a:p>
            <a:pPr marL="0" indent="0">
              <a:buNone/>
            </a:pPr>
            <a:r>
              <a:rPr lang="en-GB" dirty="0"/>
              <a:t>Discuss: </a:t>
            </a:r>
          </a:p>
          <a:p>
            <a:pPr lvl="1"/>
            <a:r>
              <a:rPr lang="en-GB" dirty="0"/>
              <a:t>How effective is this document? </a:t>
            </a:r>
          </a:p>
          <a:p>
            <a:pPr lvl="1"/>
            <a:r>
              <a:rPr lang="en-GB" dirty="0"/>
              <a:t>If you were the manager of a setting, how would you share this digitally?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5639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4AAD1-6D6F-4215-A3C2-A8C896B1F244}"/>
              </a:ext>
            </a:extLst>
          </p:cNvPr>
          <p:cNvSpPr>
            <a:spLocks noGrp="1"/>
          </p:cNvSpPr>
          <p:nvPr>
            <p:ph type="title"/>
          </p:nvPr>
        </p:nvSpPr>
        <p:spPr>
          <a:xfrm>
            <a:off x="3114163" y="365125"/>
            <a:ext cx="8942370" cy="1325563"/>
          </a:xfrm>
        </p:spPr>
        <p:txBody>
          <a:bodyPr/>
          <a:lstStyle/>
          <a:p>
            <a:r>
              <a:rPr lang="en-GB" dirty="0"/>
              <a:t>Success Measure 4 – “Support people”</a:t>
            </a:r>
          </a:p>
        </p:txBody>
      </p:sp>
      <p:sp>
        <p:nvSpPr>
          <p:cNvPr id="5" name="Content Placeholder 4">
            <a:extLst>
              <a:ext uri="{FF2B5EF4-FFF2-40B4-BE49-F238E27FC236}">
                <a16:creationId xmlns:a16="http://schemas.microsoft.com/office/drawing/2014/main" id="{7429EE1F-5043-47F8-B27E-9B4948980845}"/>
              </a:ext>
            </a:extLst>
          </p:cNvPr>
          <p:cNvSpPr>
            <a:spLocks noGrp="1"/>
          </p:cNvSpPr>
          <p:nvPr>
            <p:ph idx="1"/>
          </p:nvPr>
        </p:nvSpPr>
        <p:spPr>
          <a:xfrm>
            <a:off x="897467" y="1690689"/>
            <a:ext cx="10838903" cy="1959122"/>
          </a:xfrm>
          <a:ln w="57150">
            <a:solidFill>
              <a:schemeClr val="accent1">
                <a:lumMod val="60000"/>
                <a:lumOff val="40000"/>
              </a:schemeClr>
            </a:solidFill>
          </a:ln>
        </p:spPr>
        <p:txBody>
          <a:bodyPr>
            <a:normAutofit/>
          </a:bodyPr>
          <a:lstStyle/>
          <a:p>
            <a:pPr marL="0" indent="0">
              <a:lnSpc>
                <a:spcPct val="150000"/>
              </a:lnSpc>
              <a:buNone/>
            </a:pPr>
            <a:r>
              <a:rPr lang="en-GB" sz="2400" dirty="0">
                <a:solidFill>
                  <a:srgbClr val="212B32"/>
                </a:solidFill>
                <a:latin typeface="Arial" panose="020B0604020202020204" pitchFamily="34" charset="0"/>
                <a:cs typeface="Arial" panose="020B0604020202020204" pitchFamily="34" charset="0"/>
              </a:rPr>
              <a:t>Y</a:t>
            </a:r>
            <a:r>
              <a:rPr lang="en-GB" sz="2400" b="0" i="0" dirty="0">
                <a:solidFill>
                  <a:srgbClr val="212B32"/>
                </a:solidFill>
                <a:effectLst/>
                <a:latin typeface="Arial" panose="020B0604020202020204" pitchFamily="34" charset="0"/>
                <a:cs typeface="Arial" panose="020B0604020202020204" pitchFamily="34" charset="0"/>
              </a:rPr>
              <a:t>our workforce should be digitally literate and are able to work optimally with data and technology. Digital and data tools and systems should be fit for purpose and support staff to do their jobs well.</a:t>
            </a:r>
            <a:endParaRPr lang="en-GB"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6B66556-9762-4AEC-88FE-6E74E60B9FE4}"/>
              </a:ext>
            </a:extLst>
          </p:cNvPr>
          <p:cNvPicPr>
            <a:picLocks noChangeAspect="1"/>
          </p:cNvPicPr>
          <p:nvPr/>
        </p:nvPicPr>
        <p:blipFill>
          <a:blip r:embed="rId3"/>
          <a:stretch>
            <a:fillRect/>
          </a:stretch>
        </p:blipFill>
        <p:spPr>
          <a:xfrm>
            <a:off x="4979252" y="3892283"/>
            <a:ext cx="2160441" cy="1900306"/>
          </a:xfrm>
          <a:prstGeom prst="rect">
            <a:avLst/>
          </a:prstGeom>
        </p:spPr>
      </p:pic>
      <p:sp>
        <p:nvSpPr>
          <p:cNvPr id="7" name="Rectangle: Rounded Corners 6">
            <a:extLst>
              <a:ext uri="{FF2B5EF4-FFF2-40B4-BE49-F238E27FC236}">
                <a16:creationId xmlns:a16="http://schemas.microsoft.com/office/drawing/2014/main" id="{93BFBB86-5778-4F16-AC3D-8DE20752543D}"/>
              </a:ext>
            </a:extLst>
          </p:cNvPr>
          <p:cNvSpPr/>
          <p:nvPr/>
        </p:nvSpPr>
        <p:spPr>
          <a:xfrm>
            <a:off x="897467" y="4179655"/>
            <a:ext cx="3911600" cy="13255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Staff should have the resources to be able to access information flexibly and remotely across multiple wards or sites. </a:t>
            </a:r>
          </a:p>
        </p:txBody>
      </p:sp>
      <p:sp>
        <p:nvSpPr>
          <p:cNvPr id="8" name="Rectangle: Rounded Corners 7">
            <a:extLst>
              <a:ext uri="{FF2B5EF4-FFF2-40B4-BE49-F238E27FC236}">
                <a16:creationId xmlns:a16="http://schemas.microsoft.com/office/drawing/2014/main" id="{D9CB218E-337E-420E-B13B-7B85A9E1536F}"/>
              </a:ext>
            </a:extLst>
          </p:cNvPr>
          <p:cNvSpPr/>
          <p:nvPr/>
        </p:nvSpPr>
        <p:spPr>
          <a:xfrm>
            <a:off x="7462279" y="4179654"/>
            <a:ext cx="3984654" cy="13255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Staff should be given the time and commitment to develop digital confidence and capability, </a:t>
            </a:r>
          </a:p>
        </p:txBody>
      </p:sp>
    </p:spTree>
    <p:extLst>
      <p:ext uri="{BB962C8B-B14F-4D97-AF65-F5344CB8AC3E}">
        <p14:creationId xmlns:p14="http://schemas.microsoft.com/office/powerpoint/2010/main" val="36866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46139-37A4-42B0-867B-106E7946CF52}"/>
              </a:ext>
            </a:extLst>
          </p:cNvPr>
          <p:cNvSpPr>
            <a:spLocks noGrp="1"/>
          </p:cNvSpPr>
          <p:nvPr>
            <p:ph type="title"/>
          </p:nvPr>
        </p:nvSpPr>
        <p:spPr>
          <a:xfrm>
            <a:off x="3014133" y="365125"/>
            <a:ext cx="8722237" cy="1325563"/>
          </a:xfrm>
        </p:spPr>
        <p:txBody>
          <a:bodyPr/>
          <a:lstStyle/>
          <a:p>
            <a:r>
              <a:rPr lang="en-GB" dirty="0"/>
              <a:t>Success measure 4 - Support people</a:t>
            </a:r>
          </a:p>
        </p:txBody>
      </p:sp>
      <p:sp>
        <p:nvSpPr>
          <p:cNvPr id="4" name="TextBox 3">
            <a:extLst>
              <a:ext uri="{FF2B5EF4-FFF2-40B4-BE49-F238E27FC236}">
                <a16:creationId xmlns:a16="http://schemas.microsoft.com/office/drawing/2014/main" id="{95D58DB8-72BE-40F2-95E9-6445F50B7FDB}"/>
              </a:ext>
            </a:extLst>
          </p:cNvPr>
          <p:cNvSpPr txBox="1"/>
          <p:nvPr/>
        </p:nvSpPr>
        <p:spPr>
          <a:xfrm>
            <a:off x="2750683" y="1898402"/>
            <a:ext cx="8306529" cy="2954655"/>
          </a:xfrm>
          <a:prstGeom prst="rect">
            <a:avLst/>
          </a:prstGeom>
          <a:noFill/>
        </p:spPr>
        <p:txBody>
          <a:bodyPr wrap="square" rtlCol="0">
            <a:spAutoFit/>
          </a:bodyPr>
          <a:lstStyle/>
          <a:p>
            <a:r>
              <a:rPr lang="en-GB" sz="2400" b="0" i="0" dirty="0">
                <a:solidFill>
                  <a:srgbClr val="0B0C0C"/>
                </a:solidFill>
                <a:effectLst/>
                <a:latin typeface="Arial" panose="020B0604020202020204" pitchFamily="34" charset="0"/>
                <a:cs typeface="Arial" panose="020B0604020202020204" pitchFamily="34" charset="0"/>
              </a:rPr>
              <a:t>Creating opportunities for </a:t>
            </a:r>
            <a:r>
              <a:rPr lang="en-GB" sz="2400" b="1" i="0" dirty="0">
                <a:solidFill>
                  <a:srgbClr val="0B0C0C"/>
                </a:solidFill>
                <a:effectLst/>
                <a:latin typeface="Arial" panose="020B0604020202020204" pitchFamily="34" charset="0"/>
                <a:cs typeface="Arial" panose="020B0604020202020204" pitchFamily="34" charset="0"/>
              </a:rPr>
              <a:t>peer-to-peer digital learning </a:t>
            </a:r>
            <a:r>
              <a:rPr lang="en-GB" sz="2400" b="0" i="0" dirty="0">
                <a:solidFill>
                  <a:srgbClr val="0B0C0C"/>
                </a:solidFill>
                <a:effectLst/>
                <a:latin typeface="Arial" panose="020B0604020202020204" pitchFamily="34" charset="0"/>
                <a:cs typeface="Arial" panose="020B0604020202020204" pitchFamily="34" charset="0"/>
              </a:rPr>
              <a:t>can be hugely effective for staff- this may include developing some staff as ‘digital champions’. </a:t>
            </a:r>
          </a:p>
          <a:p>
            <a:endParaRPr lang="en-GB" sz="2400" b="0" i="0" dirty="0">
              <a:solidFill>
                <a:srgbClr val="0B0C0C"/>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0" i="0" dirty="0">
                <a:solidFill>
                  <a:srgbClr val="0B0C0C"/>
                </a:solidFill>
                <a:effectLst/>
                <a:latin typeface="Arial" panose="020B0604020202020204" pitchFamily="34" charset="0"/>
                <a:cs typeface="Arial" panose="020B0604020202020204" pitchFamily="34" charset="0"/>
              </a:rPr>
              <a:t>Why do you think peer-to-peer learning can be </a:t>
            </a:r>
            <a:r>
              <a:rPr lang="en-GB" sz="2400" b="1" i="0" dirty="0">
                <a:solidFill>
                  <a:srgbClr val="0B0C0C"/>
                </a:solidFill>
                <a:effectLst/>
                <a:latin typeface="Arial" panose="020B0604020202020204" pitchFamily="34" charset="0"/>
                <a:cs typeface="Arial" panose="020B0604020202020204" pitchFamily="34" charset="0"/>
              </a:rPr>
              <a:t>useful</a:t>
            </a:r>
            <a:r>
              <a:rPr lang="en-GB" sz="2400" b="0" i="0" dirty="0">
                <a:solidFill>
                  <a:srgbClr val="0B0C0C"/>
                </a:solidFill>
                <a:effectLst/>
                <a:latin typeface="Arial" panose="020B0604020202020204" pitchFamily="34" charset="0"/>
                <a:cs typeface="Arial" panose="020B0604020202020204" pitchFamily="34" charset="0"/>
              </a:rPr>
              <a:t>?</a:t>
            </a:r>
          </a:p>
          <a:p>
            <a:r>
              <a:rPr lang="en-GB" sz="2400" b="0" i="0" dirty="0">
                <a:solidFill>
                  <a:srgbClr val="0B0C0C"/>
                </a:solidFill>
                <a:effectLst/>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400" b="0" i="0" dirty="0">
                <a:solidFill>
                  <a:srgbClr val="0B0C0C"/>
                </a:solidFill>
                <a:effectLst/>
                <a:latin typeface="Arial" panose="020B0604020202020204" pitchFamily="34" charset="0"/>
                <a:cs typeface="Arial" panose="020B0604020202020204" pitchFamily="34" charset="0"/>
              </a:rPr>
              <a:t>When and why can it also be highly </a:t>
            </a:r>
            <a:r>
              <a:rPr lang="en-GB" sz="2400" b="1" i="0" dirty="0">
                <a:solidFill>
                  <a:srgbClr val="0B0C0C"/>
                </a:solidFill>
                <a:effectLst/>
                <a:latin typeface="Arial" panose="020B0604020202020204" pitchFamily="34" charset="0"/>
                <a:cs typeface="Arial" panose="020B0604020202020204" pitchFamily="34" charset="0"/>
              </a:rPr>
              <a:t>ineffective</a:t>
            </a:r>
            <a:r>
              <a:rPr lang="en-GB" sz="2400" b="0" i="0" dirty="0">
                <a:solidFill>
                  <a:srgbClr val="0B0C0C"/>
                </a:solidFill>
                <a:effectLst/>
                <a:latin typeface="Arial" panose="020B0604020202020204" pitchFamily="34" charset="0"/>
                <a:cs typeface="Arial" panose="020B0604020202020204" pitchFamily="34" charset="0"/>
              </a:rPr>
              <a:t>? </a:t>
            </a:r>
          </a:p>
          <a:p>
            <a:endParaRPr lang="en-GB" dirty="0"/>
          </a:p>
        </p:txBody>
      </p:sp>
      <p:pic>
        <p:nvPicPr>
          <p:cNvPr id="6" name="Picture 5" descr="Businessman in wheelchair pointing tablet">
            <a:extLst>
              <a:ext uri="{FF2B5EF4-FFF2-40B4-BE49-F238E27FC236}">
                <a16:creationId xmlns:a16="http://schemas.microsoft.com/office/drawing/2014/main" id="{7EA42869-40D3-47B3-92A7-D6BB16933812}"/>
              </a:ext>
            </a:extLst>
          </p:cNvPr>
          <p:cNvPicPr>
            <a:picLocks noChangeAspect="1"/>
          </p:cNvPicPr>
          <p:nvPr/>
        </p:nvPicPr>
        <p:blipFill>
          <a:blip r:embed="rId2"/>
          <a:stretch>
            <a:fillRect/>
          </a:stretch>
        </p:blipFill>
        <p:spPr>
          <a:xfrm>
            <a:off x="9584166" y="4224309"/>
            <a:ext cx="1253268" cy="2294416"/>
          </a:xfrm>
          <a:prstGeom prst="rect">
            <a:avLst/>
          </a:prstGeom>
        </p:spPr>
      </p:pic>
      <p:pic>
        <p:nvPicPr>
          <p:cNvPr id="8" name="Picture 7" descr="Businessman using tablet">
            <a:extLst>
              <a:ext uri="{FF2B5EF4-FFF2-40B4-BE49-F238E27FC236}">
                <a16:creationId xmlns:a16="http://schemas.microsoft.com/office/drawing/2014/main" id="{88315549-5093-4544-BEE8-2EC27D9B3A7E}"/>
              </a:ext>
            </a:extLst>
          </p:cNvPr>
          <p:cNvPicPr>
            <a:picLocks noChangeAspect="1"/>
          </p:cNvPicPr>
          <p:nvPr/>
        </p:nvPicPr>
        <p:blipFill>
          <a:blip r:embed="rId3"/>
          <a:stretch>
            <a:fillRect/>
          </a:stretch>
        </p:blipFill>
        <p:spPr>
          <a:xfrm>
            <a:off x="1712149" y="1310639"/>
            <a:ext cx="871453" cy="2709333"/>
          </a:xfrm>
          <a:prstGeom prst="rect">
            <a:avLst/>
          </a:prstGeom>
        </p:spPr>
      </p:pic>
      <p:pic>
        <p:nvPicPr>
          <p:cNvPr id="10" name="Picture 9" descr="Casual woman using tablet">
            <a:extLst>
              <a:ext uri="{FF2B5EF4-FFF2-40B4-BE49-F238E27FC236}">
                <a16:creationId xmlns:a16="http://schemas.microsoft.com/office/drawing/2014/main" id="{70C64D59-0A24-4E8D-9CB6-94EDECB0662D}"/>
              </a:ext>
            </a:extLst>
          </p:cNvPr>
          <p:cNvPicPr>
            <a:picLocks noChangeAspect="1"/>
          </p:cNvPicPr>
          <p:nvPr/>
        </p:nvPicPr>
        <p:blipFill>
          <a:blip r:embed="rId4"/>
          <a:stretch>
            <a:fillRect/>
          </a:stretch>
        </p:blipFill>
        <p:spPr>
          <a:xfrm>
            <a:off x="751758" y="1310640"/>
            <a:ext cx="960391" cy="2709333"/>
          </a:xfrm>
          <a:prstGeom prst="rect">
            <a:avLst/>
          </a:prstGeom>
        </p:spPr>
      </p:pic>
      <p:pic>
        <p:nvPicPr>
          <p:cNvPr id="12" name="Picture 11" descr="Businesswoman holding tablet">
            <a:extLst>
              <a:ext uri="{FF2B5EF4-FFF2-40B4-BE49-F238E27FC236}">
                <a16:creationId xmlns:a16="http://schemas.microsoft.com/office/drawing/2014/main" id="{606C26E7-280A-48B6-B837-A8A5A5F82BA6}"/>
              </a:ext>
            </a:extLst>
          </p:cNvPr>
          <p:cNvPicPr>
            <a:picLocks noChangeAspect="1"/>
          </p:cNvPicPr>
          <p:nvPr/>
        </p:nvPicPr>
        <p:blipFill>
          <a:blip r:embed="rId5"/>
          <a:stretch>
            <a:fillRect/>
          </a:stretch>
        </p:blipFill>
        <p:spPr>
          <a:xfrm flipH="1">
            <a:off x="11004515" y="3809392"/>
            <a:ext cx="871453" cy="2709333"/>
          </a:xfrm>
          <a:prstGeom prst="rect">
            <a:avLst/>
          </a:prstGeom>
        </p:spPr>
      </p:pic>
    </p:spTree>
    <p:extLst>
      <p:ext uri="{BB962C8B-B14F-4D97-AF65-F5344CB8AC3E}">
        <p14:creationId xmlns:p14="http://schemas.microsoft.com/office/powerpoint/2010/main" val="3454430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26D95-DB9D-40B0-8E74-59482D7632D2}"/>
              </a:ext>
            </a:extLst>
          </p:cNvPr>
          <p:cNvSpPr>
            <a:spLocks noGrp="1"/>
          </p:cNvSpPr>
          <p:nvPr>
            <p:ph type="title"/>
          </p:nvPr>
        </p:nvSpPr>
        <p:spPr>
          <a:xfrm>
            <a:off x="3253563" y="246370"/>
            <a:ext cx="9262533" cy="1325563"/>
          </a:xfrm>
        </p:spPr>
        <p:txBody>
          <a:bodyPr>
            <a:normAutofit/>
          </a:bodyPr>
          <a:lstStyle/>
          <a:p>
            <a:r>
              <a:rPr lang="en-GB" sz="4000" dirty="0"/>
              <a:t>Success measure 5 </a:t>
            </a:r>
            <a:r>
              <a:rPr lang="en-GB" sz="1800" dirty="0"/>
              <a:t>– </a:t>
            </a:r>
            <a:r>
              <a:rPr lang="en-GB" sz="4000" dirty="0"/>
              <a:t>“Empower Citizens”</a:t>
            </a:r>
          </a:p>
        </p:txBody>
      </p:sp>
      <p:pic>
        <p:nvPicPr>
          <p:cNvPr id="6" name="Picture 5">
            <a:extLst>
              <a:ext uri="{FF2B5EF4-FFF2-40B4-BE49-F238E27FC236}">
                <a16:creationId xmlns:a16="http://schemas.microsoft.com/office/drawing/2014/main" id="{22C8F9DD-56C3-4B9C-B9EA-17E1091056E7}"/>
              </a:ext>
            </a:extLst>
          </p:cNvPr>
          <p:cNvPicPr>
            <a:picLocks noChangeAspect="1"/>
          </p:cNvPicPr>
          <p:nvPr/>
        </p:nvPicPr>
        <p:blipFill>
          <a:blip r:embed="rId3"/>
          <a:stretch>
            <a:fillRect/>
          </a:stretch>
        </p:blipFill>
        <p:spPr>
          <a:xfrm>
            <a:off x="455630" y="4148667"/>
            <a:ext cx="2237447" cy="1968040"/>
          </a:xfrm>
          <a:prstGeom prst="rect">
            <a:avLst/>
          </a:prstGeom>
        </p:spPr>
      </p:pic>
      <p:grpSp>
        <p:nvGrpSpPr>
          <p:cNvPr id="21" name="Group 20">
            <a:extLst>
              <a:ext uri="{FF2B5EF4-FFF2-40B4-BE49-F238E27FC236}">
                <a16:creationId xmlns:a16="http://schemas.microsoft.com/office/drawing/2014/main" id="{952AC2D2-4D0E-4DB8-80DB-CD61FD3393CD}"/>
              </a:ext>
            </a:extLst>
          </p:cNvPr>
          <p:cNvGrpSpPr/>
          <p:nvPr/>
        </p:nvGrpSpPr>
        <p:grpSpPr>
          <a:xfrm>
            <a:off x="3253563" y="1571933"/>
            <a:ext cx="8601739" cy="1262004"/>
            <a:chOff x="3253563" y="1571933"/>
            <a:chExt cx="8601739" cy="1262004"/>
          </a:xfrm>
        </p:grpSpPr>
        <p:sp>
          <p:nvSpPr>
            <p:cNvPr id="9" name="Rectangle 8">
              <a:extLst>
                <a:ext uri="{FF2B5EF4-FFF2-40B4-BE49-F238E27FC236}">
                  <a16:creationId xmlns:a16="http://schemas.microsoft.com/office/drawing/2014/main" id="{DA3F674E-8036-4D3B-AF4D-CA930863E9F0}"/>
                </a:ext>
              </a:extLst>
            </p:cNvPr>
            <p:cNvSpPr/>
            <p:nvPr/>
          </p:nvSpPr>
          <p:spPr>
            <a:xfrm>
              <a:off x="3253563" y="2203083"/>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5A2FA83B-5AD8-4179-BE67-EB116779436C}"/>
                </a:ext>
              </a:extLst>
            </p:cNvPr>
            <p:cNvSpPr/>
            <p:nvPr/>
          </p:nvSpPr>
          <p:spPr>
            <a:xfrm>
              <a:off x="3683649" y="1571933"/>
              <a:ext cx="7876871" cy="1000646"/>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0" i="0" kern="1200" dirty="0">
                  <a:solidFill>
                    <a:schemeClr val="bg1"/>
                  </a:solidFill>
                  <a:effectLst/>
                  <a:latin typeface="Arial" panose="020B0604020202020204" pitchFamily="34" charset="0"/>
                  <a:cs typeface="Arial" panose="020B0604020202020204" pitchFamily="34" charset="0"/>
                </a:rPr>
                <a:t>A person-centred approach to the design and use of digital technologies can improve people’s quality of life and wellbeing and support independence</a:t>
              </a:r>
              <a:r>
                <a:rPr lang="en-GB" sz="2000" kern="1200" dirty="0">
                  <a:solidFill>
                    <a:schemeClr val="bg1"/>
                  </a:solidFill>
                  <a:latin typeface="Arial" panose="020B0604020202020204" pitchFamily="34" charset="0"/>
                  <a:cs typeface="Arial" panose="020B0604020202020204" pitchFamily="34" charset="0"/>
                </a:rPr>
                <a:t>.</a:t>
              </a:r>
              <a:endParaRPr lang="en-GB" sz="2000" kern="1200" dirty="0">
                <a:solidFill>
                  <a:schemeClr val="bg1"/>
                </a:solidFill>
              </a:endParaRPr>
            </a:p>
          </p:txBody>
        </p:sp>
      </p:grpSp>
      <p:grpSp>
        <p:nvGrpSpPr>
          <p:cNvPr id="22" name="Group 21">
            <a:extLst>
              <a:ext uri="{FF2B5EF4-FFF2-40B4-BE49-F238E27FC236}">
                <a16:creationId xmlns:a16="http://schemas.microsoft.com/office/drawing/2014/main" id="{BB1690C3-AE50-46C6-A93B-15559D6CD2CD}"/>
              </a:ext>
            </a:extLst>
          </p:cNvPr>
          <p:cNvGrpSpPr/>
          <p:nvPr/>
        </p:nvGrpSpPr>
        <p:grpSpPr>
          <a:xfrm>
            <a:off x="3253563" y="2969119"/>
            <a:ext cx="8601739" cy="1000354"/>
            <a:chOff x="3253563" y="2969119"/>
            <a:chExt cx="8601739" cy="1000354"/>
          </a:xfrm>
        </p:grpSpPr>
        <p:sp>
          <p:nvSpPr>
            <p:cNvPr id="11" name="Rectangle 10">
              <a:extLst>
                <a:ext uri="{FF2B5EF4-FFF2-40B4-BE49-F238E27FC236}">
                  <a16:creationId xmlns:a16="http://schemas.microsoft.com/office/drawing/2014/main" id="{68271EE6-AE19-4668-A7DF-DDBE50A4C6F3}"/>
                </a:ext>
              </a:extLst>
            </p:cNvPr>
            <p:cNvSpPr/>
            <p:nvPr/>
          </p:nvSpPr>
          <p:spPr>
            <a:xfrm>
              <a:off x="3253563" y="3338619"/>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615D091E-E273-4668-B3CB-4CF233CAAFF1}"/>
                </a:ext>
              </a:extLst>
            </p:cNvPr>
            <p:cNvSpPr/>
            <p:nvPr/>
          </p:nvSpPr>
          <p:spPr>
            <a:xfrm>
              <a:off x="3683649" y="2969119"/>
              <a:ext cx="7876871" cy="738996"/>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Citizens can access and contribute to their healthcare information, taking an active role in their health and wellbeing.</a:t>
              </a:r>
              <a:endParaRPr lang="en-GB" sz="2000" kern="1200" dirty="0"/>
            </a:p>
          </p:txBody>
        </p:sp>
      </p:grpSp>
      <p:grpSp>
        <p:nvGrpSpPr>
          <p:cNvPr id="23" name="Group 22">
            <a:extLst>
              <a:ext uri="{FF2B5EF4-FFF2-40B4-BE49-F238E27FC236}">
                <a16:creationId xmlns:a16="http://schemas.microsoft.com/office/drawing/2014/main" id="{73AF0542-4BEB-40DC-A1DC-CDC6B8D9328D}"/>
              </a:ext>
            </a:extLst>
          </p:cNvPr>
          <p:cNvGrpSpPr/>
          <p:nvPr/>
        </p:nvGrpSpPr>
        <p:grpSpPr>
          <a:xfrm>
            <a:off x="3253563" y="3952482"/>
            <a:ext cx="8601739" cy="1152533"/>
            <a:chOff x="3253563" y="3952482"/>
            <a:chExt cx="8601739" cy="1152533"/>
          </a:xfrm>
        </p:grpSpPr>
        <p:sp>
          <p:nvSpPr>
            <p:cNvPr id="13" name="Rectangle 12">
              <a:extLst>
                <a:ext uri="{FF2B5EF4-FFF2-40B4-BE49-F238E27FC236}">
                  <a16:creationId xmlns:a16="http://schemas.microsoft.com/office/drawing/2014/main" id="{9A78488C-F79D-4C99-A251-A98DAA8EA78B}"/>
                </a:ext>
              </a:extLst>
            </p:cNvPr>
            <p:cNvSpPr/>
            <p:nvPr/>
          </p:nvSpPr>
          <p:spPr>
            <a:xfrm>
              <a:off x="3253563" y="4474161"/>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D92C9F81-7E16-4FDA-8AEE-2D2895F93ADE}"/>
                </a:ext>
              </a:extLst>
            </p:cNvPr>
            <p:cNvSpPr/>
            <p:nvPr/>
          </p:nvSpPr>
          <p:spPr>
            <a:xfrm>
              <a:off x="3683648" y="3952482"/>
              <a:ext cx="7876871" cy="1009360"/>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Care settings should c</a:t>
              </a:r>
              <a:r>
                <a:rPr lang="en-GB" sz="2000" b="0" i="0" kern="1200" dirty="0">
                  <a:solidFill>
                    <a:schemeClr val="bg1"/>
                  </a:solidFill>
                  <a:effectLst/>
                  <a:latin typeface="Arial" panose="020B0604020202020204" pitchFamily="34" charset="0"/>
                  <a:cs typeface="Arial" panose="020B0604020202020204" pitchFamily="34" charset="0"/>
                </a:rPr>
                <a:t>o-produce and personalise care plans with people, actively involving family, friends including virtually or in person.</a:t>
              </a:r>
            </a:p>
          </p:txBody>
        </p:sp>
      </p:grpSp>
      <p:grpSp>
        <p:nvGrpSpPr>
          <p:cNvPr id="24" name="Group 23">
            <a:extLst>
              <a:ext uri="{FF2B5EF4-FFF2-40B4-BE49-F238E27FC236}">
                <a16:creationId xmlns:a16="http://schemas.microsoft.com/office/drawing/2014/main" id="{85F9ED37-4C9A-463B-9480-7FEE67346C5D}"/>
              </a:ext>
            </a:extLst>
          </p:cNvPr>
          <p:cNvGrpSpPr/>
          <p:nvPr/>
        </p:nvGrpSpPr>
        <p:grpSpPr>
          <a:xfrm>
            <a:off x="3253563" y="5105015"/>
            <a:ext cx="8601739" cy="1387860"/>
            <a:chOff x="3253563" y="5105015"/>
            <a:chExt cx="8601739" cy="1387860"/>
          </a:xfrm>
        </p:grpSpPr>
        <p:sp>
          <p:nvSpPr>
            <p:cNvPr id="15" name="Rectangle 14">
              <a:extLst>
                <a:ext uri="{FF2B5EF4-FFF2-40B4-BE49-F238E27FC236}">
                  <a16:creationId xmlns:a16="http://schemas.microsoft.com/office/drawing/2014/main" id="{A1E6B1B3-0057-4B8B-BFBF-01DDDA17A438}"/>
                </a:ext>
              </a:extLst>
            </p:cNvPr>
            <p:cNvSpPr/>
            <p:nvPr/>
          </p:nvSpPr>
          <p:spPr>
            <a:xfrm>
              <a:off x="3253563" y="5609697"/>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905F1BAA-459D-4DC1-8CAE-34A7BC09DDA6}"/>
                </a:ext>
              </a:extLst>
            </p:cNvPr>
            <p:cNvSpPr/>
            <p:nvPr/>
          </p:nvSpPr>
          <p:spPr>
            <a:xfrm>
              <a:off x="3683649" y="5105015"/>
              <a:ext cx="7967573" cy="1387860"/>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0" i="0" kern="1200" dirty="0"/>
                <a:t>Technology can play an important role in supporting people’s mental health and wellbeing, helping maintain independence, supporting people to remain connected to their loved ones or communities, or through online access to entertainment, hobbies and learning.</a:t>
              </a:r>
              <a:endParaRPr lang="en-GB" sz="2000" b="0" i="0" kern="1200" dirty="0">
                <a:solidFill>
                  <a:srgbClr val="0B0C0C"/>
                </a:solidFill>
                <a:effectLst/>
                <a:latin typeface="Arial" panose="020B0604020202020204" pitchFamily="34" charset="0"/>
                <a:cs typeface="Arial" panose="020B0604020202020204" pitchFamily="34" charset="0"/>
              </a:endParaRPr>
            </a:p>
          </p:txBody>
        </p:sp>
      </p:grpSp>
      <p:pic>
        <p:nvPicPr>
          <p:cNvPr id="18" name="Picture 17" descr="Woman in wheelchair holding tablet">
            <a:extLst>
              <a:ext uri="{FF2B5EF4-FFF2-40B4-BE49-F238E27FC236}">
                <a16:creationId xmlns:a16="http://schemas.microsoft.com/office/drawing/2014/main" id="{2B166F20-7D63-4D83-9242-6B20E5E6C923}"/>
              </a:ext>
            </a:extLst>
          </p:cNvPr>
          <p:cNvPicPr>
            <a:picLocks noChangeAspect="1"/>
          </p:cNvPicPr>
          <p:nvPr/>
        </p:nvPicPr>
        <p:blipFill>
          <a:blip r:embed="rId4"/>
          <a:stretch>
            <a:fillRect/>
          </a:stretch>
        </p:blipFill>
        <p:spPr>
          <a:xfrm>
            <a:off x="1471323" y="1690688"/>
            <a:ext cx="1651839" cy="2461671"/>
          </a:xfrm>
          <a:prstGeom prst="rect">
            <a:avLst/>
          </a:prstGeom>
        </p:spPr>
      </p:pic>
      <p:pic>
        <p:nvPicPr>
          <p:cNvPr id="20" name="Picture 19" descr="Old woman using tablet">
            <a:extLst>
              <a:ext uri="{FF2B5EF4-FFF2-40B4-BE49-F238E27FC236}">
                <a16:creationId xmlns:a16="http://schemas.microsoft.com/office/drawing/2014/main" id="{3C1E1352-6EAF-4C70-83DB-396914B3D15D}"/>
              </a:ext>
            </a:extLst>
          </p:cNvPr>
          <p:cNvPicPr>
            <a:picLocks noChangeAspect="1"/>
          </p:cNvPicPr>
          <p:nvPr/>
        </p:nvPicPr>
        <p:blipFill>
          <a:blip r:embed="rId5"/>
          <a:stretch>
            <a:fillRect/>
          </a:stretch>
        </p:blipFill>
        <p:spPr>
          <a:xfrm flipH="1">
            <a:off x="455630" y="1119820"/>
            <a:ext cx="1150366" cy="2905518"/>
          </a:xfrm>
          <a:prstGeom prst="rect">
            <a:avLst/>
          </a:prstGeom>
        </p:spPr>
      </p:pic>
    </p:spTree>
    <p:extLst>
      <p:ext uri="{BB962C8B-B14F-4D97-AF65-F5344CB8AC3E}">
        <p14:creationId xmlns:p14="http://schemas.microsoft.com/office/powerpoint/2010/main" val="2665435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B673E-3C9E-4CEB-ADE7-3B939F2287CF}"/>
              </a:ext>
            </a:extLst>
          </p:cNvPr>
          <p:cNvSpPr>
            <a:spLocks noGrp="1"/>
          </p:cNvSpPr>
          <p:nvPr>
            <p:ph type="title"/>
          </p:nvPr>
        </p:nvSpPr>
        <p:spPr>
          <a:xfrm>
            <a:off x="3306726" y="365125"/>
            <a:ext cx="8429644" cy="1325563"/>
          </a:xfrm>
        </p:spPr>
        <p:txBody>
          <a:bodyPr/>
          <a:lstStyle/>
          <a:p>
            <a:r>
              <a:rPr lang="en-GB" dirty="0"/>
              <a:t>Communicating through technology</a:t>
            </a:r>
          </a:p>
        </p:txBody>
      </p:sp>
      <p:pic>
        <p:nvPicPr>
          <p:cNvPr id="4" name="Online Media 3" title="Home Care Worker   Communicating Through Technology">
            <a:hlinkClick r:id="" action="ppaction://media"/>
            <a:extLst>
              <a:ext uri="{FF2B5EF4-FFF2-40B4-BE49-F238E27FC236}">
                <a16:creationId xmlns:a16="http://schemas.microsoft.com/office/drawing/2014/main" id="{CBDC3840-8E18-4523-AF41-38C6326E5290}"/>
              </a:ext>
            </a:extLst>
          </p:cNvPr>
          <p:cNvPicPr>
            <a:picLocks noGrp="1" noRot="1" noChangeAspect="1"/>
          </p:cNvPicPr>
          <p:nvPr>
            <p:ph idx="1"/>
            <a:videoFile r:link="rId1"/>
          </p:nvPr>
        </p:nvPicPr>
        <p:blipFill>
          <a:blip r:embed="rId4"/>
          <a:stretch>
            <a:fillRect/>
          </a:stretch>
        </p:blipFill>
        <p:spPr>
          <a:xfrm>
            <a:off x="3779838" y="1911350"/>
            <a:ext cx="7956550" cy="4495800"/>
          </a:xfrm>
          <a:prstGeom prst="rect">
            <a:avLst/>
          </a:prstGeom>
        </p:spPr>
      </p:pic>
      <p:pic>
        <p:nvPicPr>
          <p:cNvPr id="5" name="Picture 4">
            <a:extLst>
              <a:ext uri="{FF2B5EF4-FFF2-40B4-BE49-F238E27FC236}">
                <a16:creationId xmlns:a16="http://schemas.microsoft.com/office/drawing/2014/main" id="{D883CF65-7BB4-4461-A01E-F131FF571CB9}"/>
              </a:ext>
            </a:extLst>
          </p:cNvPr>
          <p:cNvPicPr>
            <a:picLocks noChangeAspect="1"/>
          </p:cNvPicPr>
          <p:nvPr/>
        </p:nvPicPr>
        <p:blipFill>
          <a:blip r:embed="rId5"/>
          <a:stretch>
            <a:fillRect/>
          </a:stretch>
        </p:blipFill>
        <p:spPr>
          <a:xfrm>
            <a:off x="455612" y="4159250"/>
            <a:ext cx="2160441" cy="1900306"/>
          </a:xfrm>
          <a:prstGeom prst="rect">
            <a:avLst/>
          </a:prstGeom>
        </p:spPr>
      </p:pic>
    </p:spTree>
    <p:extLst>
      <p:ext uri="{BB962C8B-B14F-4D97-AF65-F5344CB8AC3E}">
        <p14:creationId xmlns:p14="http://schemas.microsoft.com/office/powerpoint/2010/main" val="82639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4AAD1-6D6F-4215-A3C2-A8C896B1F244}"/>
              </a:ext>
            </a:extLst>
          </p:cNvPr>
          <p:cNvSpPr>
            <a:spLocks noGrp="1"/>
          </p:cNvSpPr>
          <p:nvPr>
            <p:ph type="title"/>
          </p:nvPr>
        </p:nvSpPr>
        <p:spPr>
          <a:xfrm>
            <a:off x="2977116" y="365125"/>
            <a:ext cx="8759254" cy="1325563"/>
          </a:xfrm>
        </p:spPr>
        <p:txBody>
          <a:bodyPr/>
          <a:lstStyle/>
          <a:p>
            <a:r>
              <a:rPr lang="en-GB" dirty="0"/>
              <a:t>Success Measure 6 – “Improve Care”</a:t>
            </a:r>
          </a:p>
        </p:txBody>
      </p:sp>
      <p:sp>
        <p:nvSpPr>
          <p:cNvPr id="5" name="Content Placeholder 4">
            <a:extLst>
              <a:ext uri="{FF2B5EF4-FFF2-40B4-BE49-F238E27FC236}">
                <a16:creationId xmlns:a16="http://schemas.microsoft.com/office/drawing/2014/main" id="{7429EE1F-5043-47F8-B27E-9B4948980845}"/>
              </a:ext>
            </a:extLst>
          </p:cNvPr>
          <p:cNvSpPr>
            <a:spLocks noGrp="1"/>
          </p:cNvSpPr>
          <p:nvPr>
            <p:ph idx="1"/>
          </p:nvPr>
        </p:nvSpPr>
        <p:spPr>
          <a:xfrm>
            <a:off x="733452" y="1825625"/>
            <a:ext cx="11002918" cy="1325563"/>
          </a:xfrm>
          <a:ln w="38100">
            <a:solidFill>
              <a:schemeClr val="accent1"/>
            </a:solidFill>
          </a:ln>
        </p:spPr>
        <p:txBody>
          <a:bodyPr>
            <a:normAutofit/>
          </a:bodyPr>
          <a:lstStyle/>
          <a:p>
            <a:pPr marL="0" indent="0">
              <a:buNone/>
            </a:pPr>
            <a:r>
              <a:rPr lang="en-GB" sz="2000" b="0" i="0" dirty="0">
                <a:solidFill>
                  <a:srgbClr val="212B32"/>
                </a:solidFill>
                <a:effectLst/>
                <a:latin typeface="Arial" panose="020B0604020202020204" pitchFamily="34" charset="0"/>
                <a:cs typeface="Arial" panose="020B0604020202020204" pitchFamily="34" charset="0"/>
              </a:rPr>
              <a:t>Health and care practitioners embed digital and data within their improvement capability to transform care pathways, reduce unwarranted variation and improve health and wellbeing. Digital solutions enhance services for patients and ensure that they get the right care when they need it and in the right place.</a:t>
            </a:r>
            <a:endParaRPr lang="en-GB"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6B66556-9762-4AEC-88FE-6E74E60B9FE4}"/>
              </a:ext>
            </a:extLst>
          </p:cNvPr>
          <p:cNvPicPr>
            <a:picLocks noChangeAspect="1"/>
          </p:cNvPicPr>
          <p:nvPr/>
        </p:nvPicPr>
        <p:blipFill>
          <a:blip r:embed="rId3"/>
          <a:stretch>
            <a:fillRect/>
          </a:stretch>
        </p:blipFill>
        <p:spPr>
          <a:xfrm>
            <a:off x="733452" y="4880344"/>
            <a:ext cx="2160441" cy="1900306"/>
          </a:xfrm>
          <a:prstGeom prst="rect">
            <a:avLst/>
          </a:prstGeom>
        </p:spPr>
      </p:pic>
      <p:sp>
        <p:nvSpPr>
          <p:cNvPr id="3" name="Rectangle: Rounded Corners 2">
            <a:extLst>
              <a:ext uri="{FF2B5EF4-FFF2-40B4-BE49-F238E27FC236}">
                <a16:creationId xmlns:a16="http://schemas.microsoft.com/office/drawing/2014/main" id="{9F690B94-5864-4487-82D4-586A1E89A678}"/>
              </a:ext>
            </a:extLst>
          </p:cNvPr>
          <p:cNvSpPr/>
          <p:nvPr/>
        </p:nvSpPr>
        <p:spPr>
          <a:xfrm>
            <a:off x="1010093" y="3429000"/>
            <a:ext cx="3009014"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Using data to improve care pathways and reduce unwarranted variation. </a:t>
            </a:r>
          </a:p>
        </p:txBody>
      </p:sp>
      <p:sp>
        <p:nvSpPr>
          <p:cNvPr id="8" name="Rectangle: Rounded Corners 7">
            <a:extLst>
              <a:ext uri="{FF2B5EF4-FFF2-40B4-BE49-F238E27FC236}">
                <a16:creationId xmlns:a16="http://schemas.microsoft.com/office/drawing/2014/main" id="{D8F5492D-FFD4-4F6A-B48F-EFBABF3D6FDC}"/>
              </a:ext>
            </a:extLst>
          </p:cNvPr>
          <p:cNvSpPr/>
          <p:nvPr/>
        </p:nvSpPr>
        <p:spPr>
          <a:xfrm>
            <a:off x="4514307" y="5215269"/>
            <a:ext cx="3505005"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Digital solutions enhance services for patients and ensure that they get the right care when they need it and in the right place </a:t>
            </a:r>
          </a:p>
        </p:txBody>
      </p:sp>
      <p:sp>
        <p:nvSpPr>
          <p:cNvPr id="10" name="Rectangle: Rounded Corners 9">
            <a:extLst>
              <a:ext uri="{FF2B5EF4-FFF2-40B4-BE49-F238E27FC236}">
                <a16:creationId xmlns:a16="http://schemas.microsoft.com/office/drawing/2014/main" id="{1BF57CB9-08CC-44F1-844C-CF7BE132B883}"/>
              </a:ext>
            </a:extLst>
          </p:cNvPr>
          <p:cNvSpPr/>
          <p:nvPr/>
        </p:nvSpPr>
        <p:spPr>
          <a:xfrm>
            <a:off x="8573386" y="3429000"/>
            <a:ext cx="3009014"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cs typeface="Arial" panose="020B0604020202020204" pitchFamily="34" charset="0"/>
              </a:rPr>
              <a:t>P</a:t>
            </a:r>
            <a:r>
              <a:rPr lang="en-GB" b="0" i="0" dirty="0">
                <a:solidFill>
                  <a:schemeClr val="bg1"/>
                </a:solidFill>
                <a:effectLst/>
                <a:cs typeface="Arial" panose="020B0604020202020204" pitchFamily="34" charset="0"/>
              </a:rPr>
              <a:t>rovide remote consultations, monitoring and care services, promoting patient choice and sustainability. </a:t>
            </a:r>
          </a:p>
        </p:txBody>
      </p:sp>
      <p:pic>
        <p:nvPicPr>
          <p:cNvPr id="12" name="Picture 11">
            <a:extLst>
              <a:ext uri="{FF2B5EF4-FFF2-40B4-BE49-F238E27FC236}">
                <a16:creationId xmlns:a16="http://schemas.microsoft.com/office/drawing/2014/main" id="{0A7FA81C-1291-4DC7-AAFC-98DAF3290EF0}"/>
              </a:ext>
            </a:extLst>
          </p:cNvPr>
          <p:cNvPicPr>
            <a:picLocks noChangeAspect="1"/>
          </p:cNvPicPr>
          <p:nvPr/>
        </p:nvPicPr>
        <p:blipFill>
          <a:blip r:embed="rId4"/>
          <a:stretch>
            <a:fillRect/>
          </a:stretch>
        </p:blipFill>
        <p:spPr>
          <a:xfrm>
            <a:off x="4558413" y="3333270"/>
            <a:ext cx="3429000" cy="1714500"/>
          </a:xfrm>
          <a:prstGeom prst="rect">
            <a:avLst/>
          </a:prstGeom>
        </p:spPr>
      </p:pic>
    </p:spTree>
    <p:extLst>
      <p:ext uri="{BB962C8B-B14F-4D97-AF65-F5344CB8AC3E}">
        <p14:creationId xmlns:p14="http://schemas.microsoft.com/office/powerpoint/2010/main" val="168643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3" grpId="0" animBg="1"/>
      <p:bldP spid="8"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145A-85F8-48CD-8DE7-572C534C450C}"/>
              </a:ext>
            </a:extLst>
          </p:cNvPr>
          <p:cNvSpPr>
            <a:spLocks noGrp="1"/>
          </p:cNvSpPr>
          <p:nvPr>
            <p:ph type="title"/>
          </p:nvPr>
        </p:nvSpPr>
        <p:spPr>
          <a:xfrm>
            <a:off x="4588933" y="1301713"/>
            <a:ext cx="7307693" cy="882007"/>
          </a:xfrm>
        </p:spPr>
        <p:txBody>
          <a:bodyPr>
            <a:normAutofit fontScale="90000"/>
          </a:bodyPr>
          <a:lstStyle/>
          <a:p>
            <a:r>
              <a:rPr lang="en-GB" dirty="0"/>
              <a:t>Success measure 7 – </a:t>
            </a:r>
            <a:br>
              <a:rPr lang="en-GB" dirty="0"/>
            </a:br>
            <a:r>
              <a:rPr lang="en-GB" dirty="0"/>
              <a:t>“Healthy Populations”</a:t>
            </a:r>
          </a:p>
        </p:txBody>
      </p:sp>
      <p:sp>
        <p:nvSpPr>
          <p:cNvPr id="3" name="Content Placeholder 2">
            <a:extLst>
              <a:ext uri="{FF2B5EF4-FFF2-40B4-BE49-F238E27FC236}">
                <a16:creationId xmlns:a16="http://schemas.microsoft.com/office/drawing/2014/main" id="{19439A5D-0587-4E78-ACF6-528D2A970F06}"/>
              </a:ext>
            </a:extLst>
          </p:cNvPr>
          <p:cNvSpPr>
            <a:spLocks noGrp="1"/>
          </p:cNvSpPr>
          <p:nvPr>
            <p:ph idx="1"/>
          </p:nvPr>
        </p:nvSpPr>
        <p:spPr>
          <a:xfrm>
            <a:off x="4336771" y="2487915"/>
            <a:ext cx="7621305" cy="1756181"/>
          </a:xfrm>
          <a:prstGeom prst="roundRect">
            <a:avLst/>
          </a:prstGeom>
          <a:ln w="57150"/>
        </p:spPr>
        <p:style>
          <a:lnRef idx="2">
            <a:schemeClr val="accent1"/>
          </a:lnRef>
          <a:fillRef idx="1">
            <a:schemeClr val="lt1"/>
          </a:fillRef>
          <a:effectRef idx="0">
            <a:schemeClr val="accent1"/>
          </a:effectRef>
          <a:fontRef idx="minor">
            <a:schemeClr val="dk1"/>
          </a:fontRef>
        </p:style>
        <p:txBody>
          <a:bodyPr>
            <a:noAutofit/>
          </a:bodyPr>
          <a:lstStyle/>
          <a:p>
            <a:pPr marL="0" indent="0">
              <a:lnSpc>
                <a:spcPct val="170000"/>
              </a:lnSpc>
              <a:buNone/>
            </a:pPr>
            <a:r>
              <a:rPr lang="en-GB" sz="1800" b="0" i="0" dirty="0">
                <a:solidFill>
                  <a:srgbClr val="0B0C0C"/>
                </a:solidFill>
                <a:effectLst/>
                <a:latin typeface="Arial" panose="020B0604020202020204" pitchFamily="34" charset="0"/>
                <a:cs typeface="Arial" panose="020B0604020202020204" pitchFamily="34" charset="0"/>
              </a:rPr>
              <a:t>Having good data to understand and plan for the needs of the population (whether at a community level or individual level) means that we can reduce inequalities and improve outcomes for all people.</a:t>
            </a:r>
            <a:endParaRPr lang="en-GB" sz="18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D56A8CAD-BDB5-43E3-884D-197ABF2CD365}"/>
              </a:ext>
            </a:extLst>
          </p:cNvPr>
          <p:cNvSpPr/>
          <p:nvPr/>
        </p:nvSpPr>
        <p:spPr>
          <a:xfrm>
            <a:off x="4930089" y="4396493"/>
            <a:ext cx="6163734" cy="10809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Arial" panose="020B0604020202020204" pitchFamily="34" charset="0"/>
                <a:cs typeface="Arial" panose="020B0604020202020204" pitchFamily="34" charset="0"/>
              </a:rPr>
              <a:t>S</a:t>
            </a:r>
            <a:r>
              <a:rPr lang="en-GB" sz="2000" b="0" i="0" dirty="0">
                <a:solidFill>
                  <a:schemeClr val="bg1"/>
                </a:solidFill>
                <a:effectLst/>
                <a:latin typeface="Arial" panose="020B0604020202020204" pitchFamily="34" charset="0"/>
                <a:cs typeface="Arial" panose="020B0604020202020204" pitchFamily="34" charset="0"/>
              </a:rPr>
              <a:t>hared data can support real-world evidencing, for direct care, social care, public health and housing services</a:t>
            </a:r>
            <a:r>
              <a:rPr lang="en-GB" b="0" i="0" dirty="0">
                <a:solidFill>
                  <a:srgbClr val="0B0C0C"/>
                </a:solidFill>
                <a:effectLst/>
                <a:latin typeface="GDS Transport"/>
              </a:rPr>
              <a:t>. </a:t>
            </a:r>
            <a:endParaRPr lang="en-GB" dirty="0"/>
          </a:p>
        </p:txBody>
      </p:sp>
      <p:pic>
        <p:nvPicPr>
          <p:cNvPr id="6" name="Picture 5">
            <a:extLst>
              <a:ext uri="{FF2B5EF4-FFF2-40B4-BE49-F238E27FC236}">
                <a16:creationId xmlns:a16="http://schemas.microsoft.com/office/drawing/2014/main" id="{D46617F5-EE34-4AF2-BBD0-0EAAC01D6984}"/>
              </a:ext>
            </a:extLst>
          </p:cNvPr>
          <p:cNvPicPr>
            <a:picLocks noChangeAspect="1"/>
          </p:cNvPicPr>
          <p:nvPr/>
        </p:nvPicPr>
        <p:blipFill>
          <a:blip r:embed="rId3"/>
          <a:stretch>
            <a:fillRect/>
          </a:stretch>
        </p:blipFill>
        <p:spPr>
          <a:xfrm>
            <a:off x="295374" y="1420926"/>
            <a:ext cx="4041397" cy="5437074"/>
          </a:xfrm>
          <a:prstGeom prst="rect">
            <a:avLst/>
          </a:prstGeom>
        </p:spPr>
      </p:pic>
      <p:pic>
        <p:nvPicPr>
          <p:cNvPr id="8" name="Graphic 7" descr="House with solid fill">
            <a:extLst>
              <a:ext uri="{FF2B5EF4-FFF2-40B4-BE49-F238E27FC236}">
                <a16:creationId xmlns:a16="http://schemas.microsoft.com/office/drawing/2014/main" id="{DBDC7B37-1FBD-45A5-AB3E-9007A2FCCE0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90223" y="5632752"/>
            <a:ext cx="914400" cy="914400"/>
          </a:xfrm>
          <a:prstGeom prst="rect">
            <a:avLst/>
          </a:prstGeom>
        </p:spPr>
      </p:pic>
      <p:pic>
        <p:nvPicPr>
          <p:cNvPr id="10" name="Graphic 9" descr="Ambulance with solid fill">
            <a:extLst>
              <a:ext uri="{FF2B5EF4-FFF2-40B4-BE49-F238E27FC236}">
                <a16:creationId xmlns:a16="http://schemas.microsoft.com/office/drawing/2014/main" id="{BF245CF8-41BD-4BB8-B1FB-D44A1C9AF5F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774267" y="5638157"/>
            <a:ext cx="914400" cy="914400"/>
          </a:xfrm>
          <a:prstGeom prst="rect">
            <a:avLst/>
          </a:prstGeom>
        </p:spPr>
      </p:pic>
      <p:pic>
        <p:nvPicPr>
          <p:cNvPr id="12" name="Graphic 11" descr="Man with baby with solid fill">
            <a:extLst>
              <a:ext uri="{FF2B5EF4-FFF2-40B4-BE49-F238E27FC236}">
                <a16:creationId xmlns:a16="http://schemas.microsoft.com/office/drawing/2014/main" id="{B9006070-34B6-4F19-9520-9B2F6B0950C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606179" y="5632752"/>
            <a:ext cx="914400" cy="914400"/>
          </a:xfrm>
          <a:prstGeom prst="rect">
            <a:avLst/>
          </a:prstGeom>
        </p:spPr>
      </p:pic>
      <p:pic>
        <p:nvPicPr>
          <p:cNvPr id="13" name="Picture 12">
            <a:extLst>
              <a:ext uri="{FF2B5EF4-FFF2-40B4-BE49-F238E27FC236}">
                <a16:creationId xmlns:a16="http://schemas.microsoft.com/office/drawing/2014/main" id="{93C3B062-AC64-4529-A739-F15F7FD331D5}"/>
              </a:ext>
            </a:extLst>
          </p:cNvPr>
          <p:cNvPicPr>
            <a:picLocks noChangeAspect="1"/>
          </p:cNvPicPr>
          <p:nvPr/>
        </p:nvPicPr>
        <p:blipFill>
          <a:blip r:embed="rId10"/>
          <a:stretch>
            <a:fillRect/>
          </a:stretch>
        </p:blipFill>
        <p:spPr>
          <a:xfrm>
            <a:off x="10405799" y="1199913"/>
            <a:ext cx="1376047" cy="1210360"/>
          </a:xfrm>
          <a:prstGeom prst="rect">
            <a:avLst/>
          </a:prstGeom>
        </p:spPr>
      </p:pic>
    </p:spTree>
    <p:extLst>
      <p:ext uri="{BB962C8B-B14F-4D97-AF65-F5344CB8AC3E}">
        <p14:creationId xmlns:p14="http://schemas.microsoft.com/office/powerpoint/2010/main" val="233947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par>
                                <p:cTn id="21" presetID="10"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par>
                                <p:cTn id="27" presetID="10"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C09B-254E-4860-8A07-0C0DE5B6E7D8}"/>
              </a:ext>
            </a:extLst>
          </p:cNvPr>
          <p:cNvSpPr>
            <a:spLocks noGrp="1"/>
          </p:cNvSpPr>
          <p:nvPr>
            <p:ph type="title"/>
          </p:nvPr>
        </p:nvSpPr>
        <p:spPr>
          <a:xfrm>
            <a:off x="301657" y="1187177"/>
            <a:ext cx="11594969" cy="668382"/>
          </a:xfrm>
        </p:spPr>
        <p:txBody>
          <a:bodyPr>
            <a:normAutofit fontScale="90000"/>
          </a:bodyPr>
          <a:lstStyle/>
          <a:p>
            <a:r>
              <a:rPr lang="en-GB" dirty="0"/>
              <a:t>Summary </a:t>
            </a:r>
          </a:p>
        </p:txBody>
      </p:sp>
      <p:pic>
        <p:nvPicPr>
          <p:cNvPr id="29" name="Content Placeholder 4">
            <a:extLst>
              <a:ext uri="{FF2B5EF4-FFF2-40B4-BE49-F238E27FC236}">
                <a16:creationId xmlns:a16="http://schemas.microsoft.com/office/drawing/2014/main" id="{A0472CD8-2714-4C44-8EC8-33B04343C5CA}"/>
              </a:ext>
            </a:extLst>
          </p:cNvPr>
          <p:cNvPicPr>
            <a:picLocks noChangeAspect="1"/>
          </p:cNvPicPr>
          <p:nvPr/>
        </p:nvPicPr>
        <p:blipFill>
          <a:blip r:embed="rId2"/>
          <a:stretch>
            <a:fillRect/>
          </a:stretch>
        </p:blipFill>
        <p:spPr>
          <a:xfrm>
            <a:off x="7820318" y="1448995"/>
            <a:ext cx="3804739" cy="970209"/>
          </a:xfrm>
          <a:prstGeom prst="rect">
            <a:avLst/>
          </a:prstGeom>
        </p:spPr>
      </p:pic>
      <p:sp>
        <p:nvSpPr>
          <p:cNvPr id="30" name="Content Placeholder 2">
            <a:extLst>
              <a:ext uri="{FF2B5EF4-FFF2-40B4-BE49-F238E27FC236}">
                <a16:creationId xmlns:a16="http://schemas.microsoft.com/office/drawing/2014/main" id="{59F0EEE4-4620-4A6B-90D2-5E8A0BB5EBF9}"/>
              </a:ext>
            </a:extLst>
          </p:cNvPr>
          <p:cNvSpPr txBox="1">
            <a:spLocks/>
          </p:cNvSpPr>
          <p:nvPr/>
        </p:nvSpPr>
        <p:spPr>
          <a:xfrm>
            <a:off x="295374" y="1848518"/>
            <a:ext cx="6784366" cy="1011534"/>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i="1" dirty="0"/>
              <a:t>Four </a:t>
            </a:r>
            <a:r>
              <a:rPr lang="en-US" sz="2400" dirty="0"/>
              <a:t>goals of reform: </a:t>
            </a:r>
          </a:p>
        </p:txBody>
      </p:sp>
      <p:grpSp>
        <p:nvGrpSpPr>
          <p:cNvPr id="31" name="Group 30">
            <a:extLst>
              <a:ext uri="{FF2B5EF4-FFF2-40B4-BE49-F238E27FC236}">
                <a16:creationId xmlns:a16="http://schemas.microsoft.com/office/drawing/2014/main" id="{8880DF69-1FD1-460A-95FE-BDEAE884816B}"/>
              </a:ext>
            </a:extLst>
          </p:cNvPr>
          <p:cNvGrpSpPr/>
          <p:nvPr/>
        </p:nvGrpSpPr>
        <p:grpSpPr>
          <a:xfrm>
            <a:off x="2763705" y="2159674"/>
            <a:ext cx="4428774" cy="1075877"/>
            <a:chOff x="4118793" y="1742420"/>
            <a:chExt cx="3166540" cy="995794"/>
          </a:xfrm>
        </p:grpSpPr>
        <p:sp>
          <p:nvSpPr>
            <p:cNvPr id="32" name="Rectangle 31">
              <a:extLst>
                <a:ext uri="{FF2B5EF4-FFF2-40B4-BE49-F238E27FC236}">
                  <a16:creationId xmlns:a16="http://schemas.microsoft.com/office/drawing/2014/main" id="{333D713C-4B2A-427B-9867-F411F8ED30C7}"/>
                </a:ext>
              </a:extLst>
            </p:cNvPr>
            <p:cNvSpPr/>
            <p:nvPr/>
          </p:nvSpPr>
          <p:spPr>
            <a:xfrm>
              <a:off x="4118793" y="2222743"/>
              <a:ext cx="316654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33" name="Freeform: Shape 32">
              <a:extLst>
                <a:ext uri="{FF2B5EF4-FFF2-40B4-BE49-F238E27FC236}">
                  <a16:creationId xmlns:a16="http://schemas.microsoft.com/office/drawing/2014/main" id="{5B8DB7A8-8952-467F-9C84-ABDC659929DC}"/>
                </a:ext>
              </a:extLst>
            </p:cNvPr>
            <p:cNvSpPr/>
            <p:nvPr/>
          </p:nvSpPr>
          <p:spPr>
            <a:xfrm>
              <a:off x="4361331" y="1742420"/>
              <a:ext cx="2475101"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ct val="0"/>
                </a:spcBef>
                <a:spcAft>
                  <a:spcPct val="35000"/>
                </a:spcAft>
                <a:buNone/>
              </a:pPr>
              <a:r>
                <a:rPr lang="en-GB" dirty="0"/>
                <a:t>P</a:t>
              </a:r>
              <a:r>
                <a:rPr lang="en-GB" kern="1200" dirty="0"/>
                <a:t>revent people’s health and social care needs from escalating</a:t>
              </a:r>
            </a:p>
          </p:txBody>
        </p:sp>
      </p:grpSp>
      <p:grpSp>
        <p:nvGrpSpPr>
          <p:cNvPr id="34" name="Group 33">
            <a:extLst>
              <a:ext uri="{FF2B5EF4-FFF2-40B4-BE49-F238E27FC236}">
                <a16:creationId xmlns:a16="http://schemas.microsoft.com/office/drawing/2014/main" id="{826E2DB8-556A-4850-B6D4-7BFA4B6571C7}"/>
              </a:ext>
            </a:extLst>
          </p:cNvPr>
          <p:cNvGrpSpPr/>
          <p:nvPr/>
        </p:nvGrpSpPr>
        <p:grpSpPr>
          <a:xfrm>
            <a:off x="4643914" y="3152774"/>
            <a:ext cx="4441310" cy="1135738"/>
            <a:chOff x="4106256" y="2913942"/>
            <a:chExt cx="3175503" cy="1051199"/>
          </a:xfrm>
        </p:grpSpPr>
        <p:sp>
          <p:nvSpPr>
            <p:cNvPr id="35" name="Rectangle 34">
              <a:extLst>
                <a:ext uri="{FF2B5EF4-FFF2-40B4-BE49-F238E27FC236}">
                  <a16:creationId xmlns:a16="http://schemas.microsoft.com/office/drawing/2014/main" id="{FC20D42F-DD2E-4D35-9A53-3BF46E6A7B5E}"/>
                </a:ext>
              </a:extLst>
            </p:cNvPr>
            <p:cNvSpPr/>
            <p:nvPr/>
          </p:nvSpPr>
          <p:spPr>
            <a:xfrm>
              <a:off x="4106256" y="3343133"/>
              <a:ext cx="3175503"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36" name="Freeform: Shape 35">
              <a:extLst>
                <a:ext uri="{FF2B5EF4-FFF2-40B4-BE49-F238E27FC236}">
                  <a16:creationId xmlns:a16="http://schemas.microsoft.com/office/drawing/2014/main" id="{C22D1729-4B7F-4516-B4F9-2D2A7B786834}"/>
                </a:ext>
              </a:extLst>
            </p:cNvPr>
            <p:cNvSpPr/>
            <p:nvPr/>
          </p:nvSpPr>
          <p:spPr>
            <a:xfrm>
              <a:off x="4375869" y="2913942"/>
              <a:ext cx="2456990"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dirty="0"/>
                <a:t>Personalise health and social care and reduce health disparities</a:t>
              </a:r>
              <a:endParaRPr lang="en-GB" kern="1200" dirty="0"/>
            </a:p>
          </p:txBody>
        </p:sp>
      </p:grpSp>
      <p:grpSp>
        <p:nvGrpSpPr>
          <p:cNvPr id="37" name="Group 36">
            <a:extLst>
              <a:ext uri="{FF2B5EF4-FFF2-40B4-BE49-F238E27FC236}">
                <a16:creationId xmlns:a16="http://schemas.microsoft.com/office/drawing/2014/main" id="{C2D28FC2-F4FC-4D1F-A3E0-963A2F1AE0C5}"/>
              </a:ext>
            </a:extLst>
          </p:cNvPr>
          <p:cNvGrpSpPr/>
          <p:nvPr/>
        </p:nvGrpSpPr>
        <p:grpSpPr>
          <a:xfrm>
            <a:off x="6035749" y="4288512"/>
            <a:ext cx="4441310" cy="1241225"/>
            <a:chOff x="4118793" y="4188705"/>
            <a:chExt cx="3175503" cy="1148834"/>
          </a:xfrm>
        </p:grpSpPr>
        <p:sp>
          <p:nvSpPr>
            <p:cNvPr id="38" name="Rectangle 37">
              <a:extLst>
                <a:ext uri="{FF2B5EF4-FFF2-40B4-BE49-F238E27FC236}">
                  <a16:creationId xmlns:a16="http://schemas.microsoft.com/office/drawing/2014/main" id="{D01EA458-327F-4810-8631-D879DB2AB857}"/>
                </a:ext>
              </a:extLst>
            </p:cNvPr>
            <p:cNvSpPr/>
            <p:nvPr/>
          </p:nvSpPr>
          <p:spPr>
            <a:xfrm>
              <a:off x="4118793" y="4715531"/>
              <a:ext cx="3175503"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39" name="Freeform: Shape 38">
              <a:extLst>
                <a:ext uri="{FF2B5EF4-FFF2-40B4-BE49-F238E27FC236}">
                  <a16:creationId xmlns:a16="http://schemas.microsoft.com/office/drawing/2014/main" id="{75C740BB-81BE-4508-A9D6-AB96AD3C725C}"/>
                </a:ext>
              </a:extLst>
            </p:cNvPr>
            <p:cNvSpPr/>
            <p:nvPr/>
          </p:nvSpPr>
          <p:spPr>
            <a:xfrm>
              <a:off x="4361332" y="4188705"/>
              <a:ext cx="2475099"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dirty="0"/>
                <a:t>Improve the experience and impact of people providing services.</a:t>
              </a:r>
            </a:p>
          </p:txBody>
        </p:sp>
      </p:grpSp>
      <p:sp>
        <p:nvSpPr>
          <p:cNvPr id="40" name="Rectangle 39">
            <a:extLst>
              <a:ext uri="{FF2B5EF4-FFF2-40B4-BE49-F238E27FC236}">
                <a16:creationId xmlns:a16="http://schemas.microsoft.com/office/drawing/2014/main" id="{BCFBF4C4-2D79-403E-9101-CF1B7532F2EB}"/>
              </a:ext>
            </a:extLst>
          </p:cNvPr>
          <p:cNvSpPr/>
          <p:nvPr/>
        </p:nvSpPr>
        <p:spPr>
          <a:xfrm>
            <a:off x="7551429" y="5979262"/>
            <a:ext cx="4452011" cy="67203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41" name="Freeform: Shape 40">
            <a:extLst>
              <a:ext uri="{FF2B5EF4-FFF2-40B4-BE49-F238E27FC236}">
                <a16:creationId xmlns:a16="http://schemas.microsoft.com/office/drawing/2014/main" id="{884FA6A2-E1DA-413B-8F45-799858AFAFAF}"/>
              </a:ext>
            </a:extLst>
          </p:cNvPr>
          <p:cNvSpPr/>
          <p:nvPr/>
        </p:nvSpPr>
        <p:spPr>
          <a:xfrm>
            <a:off x="7785345" y="5577347"/>
            <a:ext cx="3293173" cy="598958"/>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dirty="0"/>
              <a:t>Transform performance</a:t>
            </a:r>
          </a:p>
        </p:txBody>
      </p:sp>
      <p:sp>
        <p:nvSpPr>
          <p:cNvPr id="43" name="TextBox 42">
            <a:extLst>
              <a:ext uri="{FF2B5EF4-FFF2-40B4-BE49-F238E27FC236}">
                <a16:creationId xmlns:a16="http://schemas.microsoft.com/office/drawing/2014/main" id="{A2CA913B-0D65-4535-9803-18034296D4F5}"/>
              </a:ext>
            </a:extLst>
          </p:cNvPr>
          <p:cNvSpPr txBox="1"/>
          <p:nvPr/>
        </p:nvSpPr>
        <p:spPr>
          <a:xfrm>
            <a:off x="295374" y="3901059"/>
            <a:ext cx="4287352" cy="2585323"/>
          </a:xfrm>
          <a:prstGeom prst="rect">
            <a:avLst/>
          </a:prstGeom>
          <a:noFill/>
          <a:ln w="38100">
            <a:solidFill>
              <a:schemeClr val="accent1"/>
            </a:solidFill>
          </a:ln>
        </p:spPr>
        <p:txBody>
          <a:bodyPr wrap="square" rtlCol="0">
            <a:spAutoFit/>
          </a:bodyPr>
          <a:lstStyle/>
          <a:p>
            <a:r>
              <a:rPr lang="en-GB" dirty="0"/>
              <a:t>The UK Government plan emphasises digital transformation to enhance health and social care through data-driven solutions and technology. The plan forms the UK government’s effort to modernise health and social care. Highlight the importance of digital transformation in improving services, patient outcomes, and system efficiency.</a:t>
            </a:r>
          </a:p>
          <a:p>
            <a:endParaRPr lang="en-GB" dirty="0"/>
          </a:p>
        </p:txBody>
      </p:sp>
    </p:spTree>
    <p:extLst>
      <p:ext uri="{BB962C8B-B14F-4D97-AF65-F5344CB8AC3E}">
        <p14:creationId xmlns:p14="http://schemas.microsoft.com/office/powerpoint/2010/main" val="3560795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500"/>
                                        <p:tgtEl>
                                          <p:spTgt spid="34"/>
                                        </p:tgtEl>
                                      </p:cBhvr>
                                    </p:animEffect>
                                  </p:childTnLst>
                                </p:cTn>
                              </p:par>
                              <p:par>
                                <p:cTn id="13" presetID="10" presetClass="entr" presetSubtype="0" fill="hold" nodeType="withEffect">
                                  <p:stCondLst>
                                    <p:cond delay="0"/>
                                  </p:stCondLst>
                                  <p:childTnLst>
                                    <p:set>
                                      <p:cBhvr>
                                        <p:cTn id="14" dur="1" fill="hold">
                                          <p:stCondLst>
                                            <p:cond delay="0"/>
                                          </p:stCondLst>
                                        </p:cTn>
                                        <p:tgtEl>
                                          <p:spTgt spid="37"/>
                                        </p:tgtEl>
                                        <p:attrNameLst>
                                          <p:attrName>style.visibility</p:attrName>
                                        </p:attrNameLst>
                                      </p:cBhvr>
                                      <p:to>
                                        <p:strVal val="visible"/>
                                      </p:to>
                                    </p:set>
                                    <p:animEffect transition="in" filter="fade">
                                      <p:cBhvr>
                                        <p:cTn id="15" dur="500"/>
                                        <p:tgtEl>
                                          <p:spTgt spid="3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1"/>
                                        </p:tgtEl>
                                        <p:attrNameLst>
                                          <p:attrName>style.visibility</p:attrName>
                                        </p:attrNameLst>
                                      </p:cBhvr>
                                      <p:to>
                                        <p:strVal val="visible"/>
                                      </p:to>
                                    </p:set>
                                    <p:animEffect transition="in" filter="fade">
                                      <p:cBhvr>
                                        <p:cTn id="20" dur="500"/>
                                        <p:tgtEl>
                                          <p:spTgt spid="41"/>
                                        </p:tgtEl>
                                      </p:cBhvr>
                                    </p:animEffect>
                                  </p:childTnLst>
                                </p:cTn>
                              </p:par>
                              <p:par>
                                <p:cTn id="21" presetID="10" presetClass="entr" presetSubtype="0"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fade">
                                      <p:cBhvr>
                                        <p:cTn id="2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CA773-9C4E-4B92-99F9-A20F318333A4}"/>
              </a:ext>
            </a:extLst>
          </p:cNvPr>
          <p:cNvSpPr>
            <a:spLocks noGrp="1"/>
          </p:cNvSpPr>
          <p:nvPr>
            <p:ph type="title"/>
          </p:nvPr>
        </p:nvSpPr>
        <p:spPr/>
        <p:txBody>
          <a:bodyPr/>
          <a:lstStyle/>
          <a:p>
            <a:r>
              <a:rPr lang="en-GB" dirty="0"/>
              <a:t>Summary</a:t>
            </a:r>
          </a:p>
        </p:txBody>
      </p:sp>
      <p:pic>
        <p:nvPicPr>
          <p:cNvPr id="4" name="Picture 3">
            <a:extLst>
              <a:ext uri="{FF2B5EF4-FFF2-40B4-BE49-F238E27FC236}">
                <a16:creationId xmlns:a16="http://schemas.microsoft.com/office/drawing/2014/main" id="{5E406759-1CA4-4923-9138-FDC21EE58917}"/>
              </a:ext>
            </a:extLst>
          </p:cNvPr>
          <p:cNvPicPr>
            <a:picLocks noChangeAspect="1"/>
          </p:cNvPicPr>
          <p:nvPr/>
        </p:nvPicPr>
        <p:blipFill>
          <a:blip r:embed="rId2"/>
          <a:stretch>
            <a:fillRect/>
          </a:stretch>
        </p:blipFill>
        <p:spPr>
          <a:xfrm>
            <a:off x="4206314" y="2140378"/>
            <a:ext cx="3708408" cy="3261885"/>
          </a:xfrm>
          <a:prstGeom prst="rect">
            <a:avLst/>
          </a:prstGeom>
        </p:spPr>
      </p:pic>
      <p:grpSp>
        <p:nvGrpSpPr>
          <p:cNvPr id="5" name="Group 4">
            <a:extLst>
              <a:ext uri="{FF2B5EF4-FFF2-40B4-BE49-F238E27FC236}">
                <a16:creationId xmlns:a16="http://schemas.microsoft.com/office/drawing/2014/main" id="{E48B5D63-C252-4AD9-9F82-E21455CF5D28}"/>
              </a:ext>
            </a:extLst>
          </p:cNvPr>
          <p:cNvGrpSpPr/>
          <p:nvPr/>
        </p:nvGrpSpPr>
        <p:grpSpPr>
          <a:xfrm>
            <a:off x="4005646" y="1298122"/>
            <a:ext cx="7503578" cy="4640875"/>
            <a:chOff x="-1470122" y="1965978"/>
            <a:chExt cx="7503578" cy="4640875"/>
          </a:xfrm>
        </p:grpSpPr>
        <p:sp>
          <p:nvSpPr>
            <p:cNvPr id="6" name="Block Arc 5">
              <a:extLst>
                <a:ext uri="{FF2B5EF4-FFF2-40B4-BE49-F238E27FC236}">
                  <a16:creationId xmlns:a16="http://schemas.microsoft.com/office/drawing/2014/main" id="{8E71F5A7-D484-44EC-87E7-735184E5F455}"/>
                </a:ext>
              </a:extLst>
            </p:cNvPr>
            <p:cNvSpPr/>
            <p:nvPr/>
          </p:nvSpPr>
          <p:spPr>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F0B72E31-7EAB-47BE-9CBA-DC58FEF632C0}"/>
                </a:ext>
              </a:extLst>
            </p:cNvPr>
            <p:cNvSpPr/>
            <p:nvPr/>
          </p:nvSpPr>
          <p:spPr>
            <a:xfrm>
              <a:off x="2666131" y="2720526"/>
              <a:ext cx="3367325"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GB" sz="2000" kern="1200" dirty="0">
                  <a:latin typeface="Arial" panose="020B0604020202020204" pitchFamily="34" charset="0"/>
                  <a:cs typeface="Arial" panose="020B0604020202020204" pitchFamily="34" charset="0"/>
                </a:rPr>
                <a:t>Well led</a:t>
              </a:r>
              <a:endParaRPr lang="en-GB" sz="2000" kern="1200" dirty="0"/>
            </a:p>
          </p:txBody>
        </p:sp>
        <p:sp>
          <p:nvSpPr>
            <p:cNvPr id="8" name="Oval 7">
              <a:extLst>
                <a:ext uri="{FF2B5EF4-FFF2-40B4-BE49-F238E27FC236}">
                  <a16:creationId xmlns:a16="http://schemas.microsoft.com/office/drawing/2014/main" id="{3A679DB6-6B31-4200-88F0-1C55445B74E2}"/>
                </a:ext>
              </a:extLst>
            </p:cNvPr>
            <p:cNvSpPr/>
            <p:nvPr/>
          </p:nvSpPr>
          <p:spPr>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9" name="Group 8">
            <a:extLst>
              <a:ext uri="{FF2B5EF4-FFF2-40B4-BE49-F238E27FC236}">
                <a16:creationId xmlns:a16="http://schemas.microsoft.com/office/drawing/2014/main" id="{0981861A-BB62-40C5-B98D-1C67453A3F4D}"/>
              </a:ext>
            </a:extLst>
          </p:cNvPr>
          <p:cNvGrpSpPr/>
          <p:nvPr/>
        </p:nvGrpSpPr>
        <p:grpSpPr>
          <a:xfrm>
            <a:off x="8229746" y="2483432"/>
            <a:ext cx="3279478" cy="391351"/>
            <a:chOff x="2753978" y="3151288"/>
            <a:chExt cx="3279478" cy="391351"/>
          </a:xfrm>
        </p:grpSpPr>
        <p:sp>
          <p:nvSpPr>
            <p:cNvPr id="10" name="Freeform: Shape 9">
              <a:extLst>
                <a:ext uri="{FF2B5EF4-FFF2-40B4-BE49-F238E27FC236}">
                  <a16:creationId xmlns:a16="http://schemas.microsoft.com/office/drawing/2014/main" id="{EC81D5E9-ACC1-4745-AE98-613A5A03FC7B}"/>
                </a:ext>
              </a:extLst>
            </p:cNvPr>
            <p:cNvSpPr/>
            <p:nvPr/>
          </p:nvSpPr>
          <p:spPr>
            <a:xfrm>
              <a:off x="2949654" y="3190424"/>
              <a:ext cx="3083802"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smart foundations</a:t>
              </a:r>
            </a:p>
          </p:txBody>
        </p:sp>
        <p:sp>
          <p:nvSpPr>
            <p:cNvPr id="11" name="Oval 10">
              <a:extLst>
                <a:ext uri="{FF2B5EF4-FFF2-40B4-BE49-F238E27FC236}">
                  <a16:creationId xmlns:a16="http://schemas.microsoft.com/office/drawing/2014/main" id="{735B7FDD-17EE-44DC-95D0-41B758E59939}"/>
                </a:ext>
              </a:extLst>
            </p:cNvPr>
            <p:cNvSpPr/>
            <p:nvPr/>
          </p:nvSpPr>
          <p:spPr>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2" name="Group 11">
            <a:extLst>
              <a:ext uri="{FF2B5EF4-FFF2-40B4-BE49-F238E27FC236}">
                <a16:creationId xmlns:a16="http://schemas.microsoft.com/office/drawing/2014/main" id="{F5E4A765-2A69-4A15-B03C-41AE3E8A5CC2}"/>
              </a:ext>
            </a:extLst>
          </p:cNvPr>
          <p:cNvGrpSpPr/>
          <p:nvPr/>
        </p:nvGrpSpPr>
        <p:grpSpPr>
          <a:xfrm>
            <a:off x="8385115" y="2952986"/>
            <a:ext cx="3124109" cy="391351"/>
            <a:chOff x="2909347" y="3620842"/>
            <a:chExt cx="3124109" cy="391351"/>
          </a:xfrm>
        </p:grpSpPr>
        <p:sp>
          <p:nvSpPr>
            <p:cNvPr id="13" name="Freeform: Shape 12">
              <a:extLst>
                <a:ext uri="{FF2B5EF4-FFF2-40B4-BE49-F238E27FC236}">
                  <a16:creationId xmlns:a16="http://schemas.microsoft.com/office/drawing/2014/main" id="{28E5F955-C189-42E4-BCC6-19F543AB644E}"/>
                </a:ext>
              </a:extLst>
            </p:cNvPr>
            <p:cNvSpPr/>
            <p:nvPr/>
          </p:nvSpPr>
          <p:spPr>
            <a:xfrm>
              <a:off x="3105024" y="3659977"/>
              <a:ext cx="2928432"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 practice</a:t>
              </a:r>
            </a:p>
          </p:txBody>
        </p:sp>
        <p:sp>
          <p:nvSpPr>
            <p:cNvPr id="14" name="Oval 13">
              <a:extLst>
                <a:ext uri="{FF2B5EF4-FFF2-40B4-BE49-F238E27FC236}">
                  <a16:creationId xmlns:a16="http://schemas.microsoft.com/office/drawing/2014/main" id="{C2D408FA-F5DC-4402-AB18-A49BAA4AA38F}"/>
                </a:ext>
              </a:extLst>
            </p:cNvPr>
            <p:cNvSpPr/>
            <p:nvPr/>
          </p:nvSpPr>
          <p:spPr>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5" name="Group 14">
            <a:extLst>
              <a:ext uri="{FF2B5EF4-FFF2-40B4-BE49-F238E27FC236}">
                <a16:creationId xmlns:a16="http://schemas.microsoft.com/office/drawing/2014/main" id="{63B7C667-CCB2-44A6-87FE-0488DD0C5F0D}"/>
              </a:ext>
            </a:extLst>
          </p:cNvPr>
          <p:cNvGrpSpPr/>
          <p:nvPr/>
        </p:nvGrpSpPr>
        <p:grpSpPr>
          <a:xfrm>
            <a:off x="8434723" y="3422883"/>
            <a:ext cx="3074501" cy="391351"/>
            <a:chOff x="2958955" y="4090739"/>
            <a:chExt cx="3074501" cy="391351"/>
          </a:xfrm>
        </p:grpSpPr>
        <p:sp>
          <p:nvSpPr>
            <p:cNvPr id="16" name="Freeform: Shape 15">
              <a:extLst>
                <a:ext uri="{FF2B5EF4-FFF2-40B4-BE49-F238E27FC236}">
                  <a16:creationId xmlns:a16="http://schemas.microsoft.com/office/drawing/2014/main" id="{88BD25E7-306B-44D9-8A0B-46456A7B1C8A}"/>
                </a:ext>
              </a:extLst>
            </p:cNvPr>
            <p:cNvSpPr/>
            <p:nvPr/>
          </p:nvSpPr>
          <p:spPr>
            <a:xfrm>
              <a:off x="3154632" y="4129874"/>
              <a:ext cx="2878824"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workforce</a:t>
              </a:r>
            </a:p>
          </p:txBody>
        </p:sp>
        <p:sp>
          <p:nvSpPr>
            <p:cNvPr id="17" name="Oval 16">
              <a:extLst>
                <a:ext uri="{FF2B5EF4-FFF2-40B4-BE49-F238E27FC236}">
                  <a16:creationId xmlns:a16="http://schemas.microsoft.com/office/drawing/2014/main" id="{37ABCE87-11F8-42F9-B142-C4AD781FA8D9}"/>
                </a:ext>
              </a:extLst>
            </p:cNvPr>
            <p:cNvSpPr/>
            <p:nvPr/>
          </p:nvSpPr>
          <p:spPr>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8" name="Group 17">
            <a:extLst>
              <a:ext uri="{FF2B5EF4-FFF2-40B4-BE49-F238E27FC236}">
                <a16:creationId xmlns:a16="http://schemas.microsoft.com/office/drawing/2014/main" id="{7BEBF776-8A55-45E1-99DE-35A245281B1B}"/>
              </a:ext>
            </a:extLst>
          </p:cNvPr>
          <p:cNvGrpSpPr/>
          <p:nvPr/>
        </p:nvGrpSpPr>
        <p:grpSpPr>
          <a:xfrm>
            <a:off x="8385115" y="3892781"/>
            <a:ext cx="3124109" cy="391351"/>
            <a:chOff x="2909347" y="4560637"/>
            <a:chExt cx="3124109" cy="391351"/>
          </a:xfrm>
        </p:grpSpPr>
        <p:sp>
          <p:nvSpPr>
            <p:cNvPr id="19" name="Freeform: Shape 18">
              <a:extLst>
                <a:ext uri="{FF2B5EF4-FFF2-40B4-BE49-F238E27FC236}">
                  <a16:creationId xmlns:a16="http://schemas.microsoft.com/office/drawing/2014/main" id="{156C25C5-1E8A-4792-A3C7-81B4C9AA9172}"/>
                </a:ext>
              </a:extLst>
            </p:cNvPr>
            <p:cNvSpPr/>
            <p:nvPr/>
          </p:nvSpPr>
          <p:spPr>
            <a:xfrm>
              <a:off x="3105023" y="4599772"/>
              <a:ext cx="2928433"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Empower people</a:t>
              </a:r>
            </a:p>
          </p:txBody>
        </p:sp>
        <p:sp>
          <p:nvSpPr>
            <p:cNvPr id="20" name="Oval 19">
              <a:extLst>
                <a:ext uri="{FF2B5EF4-FFF2-40B4-BE49-F238E27FC236}">
                  <a16:creationId xmlns:a16="http://schemas.microsoft.com/office/drawing/2014/main" id="{02FA229A-13C7-4AAE-9791-0B0AF6750363}"/>
                </a:ext>
              </a:extLst>
            </p:cNvPr>
            <p:cNvSpPr/>
            <p:nvPr/>
          </p:nvSpPr>
          <p:spPr>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1" name="Group 20">
            <a:extLst>
              <a:ext uri="{FF2B5EF4-FFF2-40B4-BE49-F238E27FC236}">
                <a16:creationId xmlns:a16="http://schemas.microsoft.com/office/drawing/2014/main" id="{E6E68DDE-9152-40CA-A015-C1CFAD336CF6}"/>
              </a:ext>
            </a:extLst>
          </p:cNvPr>
          <p:cNvGrpSpPr/>
          <p:nvPr/>
        </p:nvGrpSpPr>
        <p:grpSpPr>
          <a:xfrm>
            <a:off x="8229746" y="4362334"/>
            <a:ext cx="3279478" cy="391351"/>
            <a:chOff x="2753978" y="5030190"/>
            <a:chExt cx="3279478" cy="391351"/>
          </a:xfrm>
        </p:grpSpPr>
        <p:sp>
          <p:nvSpPr>
            <p:cNvPr id="22" name="Freeform: Shape 21">
              <a:extLst>
                <a:ext uri="{FF2B5EF4-FFF2-40B4-BE49-F238E27FC236}">
                  <a16:creationId xmlns:a16="http://schemas.microsoft.com/office/drawing/2014/main" id="{76CD770A-2119-49FB-BBD1-818D446633EA}"/>
                </a:ext>
              </a:extLst>
            </p:cNvPr>
            <p:cNvSpPr/>
            <p:nvPr/>
          </p:nvSpPr>
          <p:spPr>
            <a:xfrm>
              <a:off x="2949654" y="5069325"/>
              <a:ext cx="3083802"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 care</a:t>
              </a:r>
            </a:p>
          </p:txBody>
        </p:sp>
        <p:sp>
          <p:nvSpPr>
            <p:cNvPr id="23" name="Oval 22">
              <a:extLst>
                <a:ext uri="{FF2B5EF4-FFF2-40B4-BE49-F238E27FC236}">
                  <a16:creationId xmlns:a16="http://schemas.microsoft.com/office/drawing/2014/main" id="{9A25A82B-511A-4FBD-AE3D-6F14F58E6ACB}"/>
                </a:ext>
              </a:extLst>
            </p:cNvPr>
            <p:cNvSpPr/>
            <p:nvPr/>
          </p:nvSpPr>
          <p:spPr>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4" name="Group 23">
            <a:extLst>
              <a:ext uri="{FF2B5EF4-FFF2-40B4-BE49-F238E27FC236}">
                <a16:creationId xmlns:a16="http://schemas.microsoft.com/office/drawing/2014/main" id="{A4F00DF3-3FB2-4075-ADEF-0816B2353DD8}"/>
              </a:ext>
            </a:extLst>
          </p:cNvPr>
          <p:cNvGrpSpPr/>
          <p:nvPr/>
        </p:nvGrpSpPr>
        <p:grpSpPr>
          <a:xfrm>
            <a:off x="7946223" y="4832231"/>
            <a:ext cx="3563001" cy="391351"/>
            <a:chOff x="2470455" y="5500087"/>
            <a:chExt cx="3563001" cy="391351"/>
          </a:xfrm>
        </p:grpSpPr>
        <p:sp>
          <p:nvSpPr>
            <p:cNvPr id="25" name="Freeform: Shape 24">
              <a:extLst>
                <a:ext uri="{FF2B5EF4-FFF2-40B4-BE49-F238E27FC236}">
                  <a16:creationId xmlns:a16="http://schemas.microsoft.com/office/drawing/2014/main" id="{890A1C0B-003D-40E5-9370-88B06B3B69E8}"/>
                </a:ext>
              </a:extLst>
            </p:cNvPr>
            <p:cNvSpPr/>
            <p:nvPr/>
          </p:nvSpPr>
          <p:spPr>
            <a:xfrm>
              <a:off x="2666131" y="5539223"/>
              <a:ext cx="3367325"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Healthy populations</a:t>
              </a:r>
            </a:p>
          </p:txBody>
        </p:sp>
        <p:sp>
          <p:nvSpPr>
            <p:cNvPr id="26" name="Oval 25">
              <a:extLst>
                <a:ext uri="{FF2B5EF4-FFF2-40B4-BE49-F238E27FC236}">
                  <a16:creationId xmlns:a16="http://schemas.microsoft.com/office/drawing/2014/main" id="{A8FD1999-6567-4FF1-AF0C-5931BBC566F0}"/>
                </a:ext>
              </a:extLst>
            </p:cNvPr>
            <p:cNvSpPr/>
            <p:nvPr/>
          </p:nvSpPr>
          <p:spPr>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
        <p:nvSpPr>
          <p:cNvPr id="27" name="Content Placeholder 26">
            <a:extLst>
              <a:ext uri="{FF2B5EF4-FFF2-40B4-BE49-F238E27FC236}">
                <a16:creationId xmlns:a16="http://schemas.microsoft.com/office/drawing/2014/main" id="{41AF818B-5802-4536-B494-79D703ED4BCD}"/>
              </a:ext>
            </a:extLst>
          </p:cNvPr>
          <p:cNvSpPr txBox="1">
            <a:spLocks noGrp="1"/>
          </p:cNvSpPr>
          <p:nvPr>
            <p:ph idx="1"/>
          </p:nvPr>
        </p:nvSpPr>
        <p:spPr>
          <a:xfrm>
            <a:off x="358775" y="1825625"/>
            <a:ext cx="11480800" cy="3576638"/>
          </a:xfrm>
          <a:prstGeom prst="rect">
            <a:avLst/>
          </a:prstGeom>
          <a:noFill/>
        </p:spPr>
        <p:txBody>
          <a:bodyPr wrap="square">
            <a:spAutoFit/>
          </a:bodyPr>
          <a:lstStyle/>
          <a:p>
            <a:r>
              <a:rPr lang="en-GB" sz="2400" dirty="0"/>
              <a:t>The ‘What Good Looks Like’ – Framework</a:t>
            </a:r>
          </a:p>
        </p:txBody>
      </p:sp>
      <p:sp>
        <p:nvSpPr>
          <p:cNvPr id="28" name="TextBox 27">
            <a:extLst>
              <a:ext uri="{FF2B5EF4-FFF2-40B4-BE49-F238E27FC236}">
                <a16:creationId xmlns:a16="http://schemas.microsoft.com/office/drawing/2014/main" id="{08B5C7B2-944B-4D04-82BF-2405E46167CF}"/>
              </a:ext>
            </a:extLst>
          </p:cNvPr>
          <p:cNvSpPr txBox="1"/>
          <p:nvPr/>
        </p:nvSpPr>
        <p:spPr>
          <a:xfrm>
            <a:off x="352426" y="2522568"/>
            <a:ext cx="4177044" cy="2585323"/>
          </a:xfrm>
          <a:prstGeom prst="rect">
            <a:avLst/>
          </a:prstGeom>
          <a:noFill/>
        </p:spPr>
        <p:txBody>
          <a:bodyPr wrap="square" rtlCol="0">
            <a:spAutoFit/>
          </a:bodyPr>
          <a:lstStyle/>
          <a:p>
            <a:r>
              <a:rPr lang="en-GB" dirty="0"/>
              <a:t>The UK Government introduced the ‘What Good Looks Like’ – Framework – with the central principle that when technology is embedded seamlessly into care and support it can be transformative, improving people’s quality of life and ensuring information is readily available to help staff provide the right care in the right place at the right time.  </a:t>
            </a:r>
          </a:p>
        </p:txBody>
      </p:sp>
    </p:spTree>
    <p:extLst>
      <p:ext uri="{BB962C8B-B14F-4D97-AF65-F5344CB8AC3E}">
        <p14:creationId xmlns:p14="http://schemas.microsoft.com/office/powerpoint/2010/main" val="1817631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08DD3-540D-46E1-8ACD-6A328AEC6874}"/>
              </a:ext>
            </a:extLst>
          </p:cNvPr>
          <p:cNvSpPr>
            <a:spLocks noGrp="1"/>
          </p:cNvSpPr>
          <p:nvPr>
            <p:ph type="title"/>
          </p:nvPr>
        </p:nvSpPr>
        <p:spPr>
          <a:xfrm>
            <a:off x="3288717" y="2766218"/>
            <a:ext cx="4837854" cy="1325563"/>
          </a:xfrm>
        </p:spPr>
        <p:txBody>
          <a:bodyPr/>
          <a:lstStyle/>
          <a:p>
            <a:r>
              <a:rPr lang="en-GB" dirty="0"/>
              <a:t>Spotlight Innovation </a:t>
            </a:r>
          </a:p>
        </p:txBody>
      </p:sp>
    </p:spTree>
    <p:extLst>
      <p:ext uri="{BB962C8B-B14F-4D97-AF65-F5344CB8AC3E}">
        <p14:creationId xmlns:p14="http://schemas.microsoft.com/office/powerpoint/2010/main" val="8837012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48C7-52BA-47CC-A33F-C530FA424141}"/>
              </a:ext>
            </a:extLst>
          </p:cNvPr>
          <p:cNvSpPr>
            <a:spLocks noGrp="1"/>
          </p:cNvSpPr>
          <p:nvPr>
            <p:ph type="title"/>
          </p:nvPr>
        </p:nvSpPr>
        <p:spPr/>
        <p:txBody>
          <a:bodyPr/>
          <a:lstStyle/>
          <a:p>
            <a:r>
              <a:rPr lang="en-GB" dirty="0"/>
              <a:t>NHS App</a:t>
            </a:r>
          </a:p>
        </p:txBody>
      </p:sp>
      <p:pic>
        <p:nvPicPr>
          <p:cNvPr id="4" name="Online Media 3" title="Take charge of your health with the NHS App">
            <a:hlinkClick r:id="" action="ppaction://media"/>
            <a:extLst>
              <a:ext uri="{FF2B5EF4-FFF2-40B4-BE49-F238E27FC236}">
                <a16:creationId xmlns:a16="http://schemas.microsoft.com/office/drawing/2014/main" id="{F2C86FFA-601E-44B9-B5C2-11875D77AF15}"/>
              </a:ext>
            </a:extLst>
          </p:cNvPr>
          <p:cNvPicPr>
            <a:picLocks noGrp="1" noRot="1" noChangeAspect="1"/>
          </p:cNvPicPr>
          <p:nvPr>
            <p:ph idx="1"/>
            <a:videoFile r:link="rId1"/>
          </p:nvPr>
        </p:nvPicPr>
        <p:blipFill>
          <a:blip r:embed="rId4"/>
          <a:stretch>
            <a:fillRect/>
          </a:stretch>
        </p:blipFill>
        <p:spPr>
          <a:xfrm>
            <a:off x="722128" y="1640681"/>
            <a:ext cx="6330950" cy="3576638"/>
          </a:xfrm>
          <a:prstGeom prst="rect">
            <a:avLst/>
          </a:prstGeom>
        </p:spPr>
      </p:pic>
      <p:sp>
        <p:nvSpPr>
          <p:cNvPr id="5" name="TextBox 4">
            <a:extLst>
              <a:ext uri="{FF2B5EF4-FFF2-40B4-BE49-F238E27FC236}">
                <a16:creationId xmlns:a16="http://schemas.microsoft.com/office/drawing/2014/main" id="{5A28C6E6-E44A-42E5-AD30-2F10319556F2}"/>
              </a:ext>
            </a:extLst>
          </p:cNvPr>
          <p:cNvSpPr txBox="1"/>
          <p:nvPr/>
        </p:nvSpPr>
        <p:spPr>
          <a:xfrm>
            <a:off x="7431902" y="1027906"/>
            <a:ext cx="4401879" cy="4093428"/>
          </a:xfrm>
          <a:prstGeom prst="rect">
            <a:avLst/>
          </a:prstGeom>
          <a:noFill/>
        </p:spPr>
        <p:txBody>
          <a:bodyPr wrap="square" rtlCol="0">
            <a:spAutoFit/>
          </a:bodyPr>
          <a:lstStyle/>
          <a:p>
            <a:r>
              <a:rPr lang="en-GB" sz="2000" dirty="0"/>
              <a:t>The NHS App was officially launched in the UK in </a:t>
            </a:r>
            <a:r>
              <a:rPr lang="en-GB" sz="2000" b="1" dirty="0"/>
              <a:t>January 2019</a:t>
            </a:r>
            <a:r>
              <a:rPr lang="en-GB" sz="2000" dirty="0"/>
              <a:t>. It was developed to provide a digital platform for patients to access a range of healthcare services, including booking GP appointments, ordering repeat prescriptions, and viewing medical records. </a:t>
            </a:r>
          </a:p>
          <a:p>
            <a:endParaRPr lang="en-GB" sz="2000" dirty="0"/>
          </a:p>
          <a:p>
            <a:r>
              <a:rPr lang="en-GB" sz="2000" dirty="0"/>
              <a:t>As of 2024, the NHS App has over </a:t>
            </a:r>
            <a:r>
              <a:rPr lang="en-GB" sz="2000" b="1" dirty="0"/>
              <a:t>34 million registered users</a:t>
            </a:r>
            <a:r>
              <a:rPr lang="en-GB" sz="2000" dirty="0"/>
              <a:t>, representing around three-quarters of the adult population in England. </a:t>
            </a:r>
          </a:p>
        </p:txBody>
      </p:sp>
    </p:spTree>
    <p:extLst>
      <p:ext uri="{BB962C8B-B14F-4D97-AF65-F5344CB8AC3E}">
        <p14:creationId xmlns:p14="http://schemas.microsoft.com/office/powerpoint/2010/main" val="421396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F04DA9-6C65-4518-9F51-789ADA137698}"/>
              </a:ext>
            </a:extLst>
          </p:cNvPr>
          <p:cNvSpPr>
            <a:spLocks noGrp="1"/>
          </p:cNvSpPr>
          <p:nvPr>
            <p:ph type="title"/>
          </p:nvPr>
        </p:nvSpPr>
        <p:spPr>
          <a:xfrm>
            <a:off x="358219" y="2132750"/>
            <a:ext cx="2449375" cy="1325563"/>
          </a:xfrm>
        </p:spPr>
        <p:txBody>
          <a:bodyPr/>
          <a:lstStyle/>
          <a:p>
            <a:r>
              <a:rPr lang="en-GB" dirty="0"/>
              <a:t>NHS App</a:t>
            </a:r>
          </a:p>
        </p:txBody>
      </p:sp>
      <p:pic>
        <p:nvPicPr>
          <p:cNvPr id="4" name="Online Media 3" title="Using the NHS App for Repeat Prescriptions - Full Length">
            <a:hlinkClick r:id="" action="ppaction://media"/>
            <a:extLst>
              <a:ext uri="{FF2B5EF4-FFF2-40B4-BE49-F238E27FC236}">
                <a16:creationId xmlns:a16="http://schemas.microsoft.com/office/drawing/2014/main" id="{3726323C-08D9-4126-80BD-4BDCFC6E5881}"/>
              </a:ext>
            </a:extLst>
          </p:cNvPr>
          <p:cNvPicPr>
            <a:picLocks noGrp="1" noRot="1" noChangeAspect="1"/>
          </p:cNvPicPr>
          <p:nvPr>
            <p:ph idx="1"/>
            <a:videoFile r:link="rId1"/>
          </p:nvPr>
        </p:nvPicPr>
        <p:blipFill>
          <a:blip r:embed="rId4"/>
          <a:stretch>
            <a:fillRect/>
          </a:stretch>
        </p:blipFill>
        <p:spPr>
          <a:xfrm>
            <a:off x="2933700" y="701749"/>
            <a:ext cx="8320305" cy="4700514"/>
          </a:xfrm>
          <a:prstGeom prst="rect">
            <a:avLst/>
          </a:prstGeom>
        </p:spPr>
      </p:pic>
    </p:spTree>
    <p:extLst>
      <p:ext uri="{BB962C8B-B14F-4D97-AF65-F5344CB8AC3E}">
        <p14:creationId xmlns:p14="http://schemas.microsoft.com/office/powerpoint/2010/main" val="316566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FB4A7B1-AF01-4C10-96D3-4BEE59419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55FAF-57B4-4FF8-B799-9006C8B02B9C}"/>
              </a:ext>
            </a:extLst>
          </p:cNvPr>
          <p:cNvSpPr>
            <a:spLocks noGrp="1"/>
          </p:cNvSpPr>
          <p:nvPr>
            <p:ph type="title"/>
          </p:nvPr>
        </p:nvSpPr>
        <p:spPr>
          <a:xfrm>
            <a:off x="6775704" y="566928"/>
            <a:ext cx="4572000" cy="1161288"/>
          </a:xfrm>
        </p:spPr>
        <p:txBody>
          <a:bodyPr vert="horz" lIns="91440" tIns="45720" rIns="91440" bIns="45720" rtlCol="0" anchor="b">
            <a:normAutofit/>
          </a:bodyPr>
          <a:lstStyle/>
          <a:p>
            <a:r>
              <a:rPr lang="en-US" sz="3300" b="1"/>
              <a:t>NHS App</a:t>
            </a:r>
            <a:br>
              <a:rPr lang="en-US" sz="3300"/>
            </a:br>
            <a:r>
              <a:rPr lang="en-US" sz="3300"/>
              <a:t>– Small group Discussion</a:t>
            </a:r>
          </a:p>
        </p:txBody>
      </p:sp>
      <p:pic>
        <p:nvPicPr>
          <p:cNvPr id="5" name="Graphic 4" descr="Checkmark with solid fill">
            <a:extLst>
              <a:ext uri="{FF2B5EF4-FFF2-40B4-BE49-F238E27FC236}">
                <a16:creationId xmlns:a16="http://schemas.microsoft.com/office/drawing/2014/main" id="{8CED6D55-F36E-4862-920F-79146E0965F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1579" y="566929"/>
            <a:ext cx="2310140" cy="2310140"/>
          </a:xfrm>
          <a:prstGeom prst="rect">
            <a:avLst/>
          </a:prstGeom>
        </p:spPr>
      </p:pic>
      <p:pic>
        <p:nvPicPr>
          <p:cNvPr id="6" name="Graphic 5" descr="Close with solid fill">
            <a:extLst>
              <a:ext uri="{FF2B5EF4-FFF2-40B4-BE49-F238E27FC236}">
                <a16:creationId xmlns:a16="http://schemas.microsoft.com/office/drawing/2014/main" id="{D8557C76-86A5-446C-9634-475DF5CC88B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43605" y="566929"/>
            <a:ext cx="2310140" cy="2310140"/>
          </a:xfrm>
          <a:prstGeom prst="rect">
            <a:avLst/>
          </a:prstGeom>
        </p:spPr>
      </p:pic>
      <p:pic>
        <p:nvPicPr>
          <p:cNvPr id="4" name="Picture 3">
            <a:extLst>
              <a:ext uri="{FF2B5EF4-FFF2-40B4-BE49-F238E27FC236}">
                <a16:creationId xmlns:a16="http://schemas.microsoft.com/office/drawing/2014/main" id="{32EF31A4-5028-49E5-B354-8D667EAF27FE}"/>
              </a:ext>
            </a:extLst>
          </p:cNvPr>
          <p:cNvPicPr>
            <a:picLocks noChangeAspect="1"/>
          </p:cNvPicPr>
          <p:nvPr/>
        </p:nvPicPr>
        <p:blipFill>
          <a:blip r:embed="rId7"/>
          <a:stretch>
            <a:fillRect/>
          </a:stretch>
        </p:blipFill>
        <p:spPr>
          <a:xfrm>
            <a:off x="838200" y="3084271"/>
            <a:ext cx="5208923" cy="2725599"/>
          </a:xfrm>
          <a:prstGeom prst="rect">
            <a:avLst/>
          </a:prstGeom>
        </p:spPr>
      </p:pic>
      <p:sp>
        <p:nvSpPr>
          <p:cNvPr id="3" name="Content Placeholder 2">
            <a:extLst>
              <a:ext uri="{FF2B5EF4-FFF2-40B4-BE49-F238E27FC236}">
                <a16:creationId xmlns:a16="http://schemas.microsoft.com/office/drawing/2014/main" id="{76858873-834E-4A2B-8013-0A81C0C36C39}"/>
              </a:ext>
            </a:extLst>
          </p:cNvPr>
          <p:cNvSpPr>
            <a:spLocks noGrp="1"/>
          </p:cNvSpPr>
          <p:nvPr>
            <p:ph idx="1"/>
          </p:nvPr>
        </p:nvSpPr>
        <p:spPr>
          <a:xfrm>
            <a:off x="6775704" y="2057400"/>
            <a:ext cx="4572000" cy="3776472"/>
          </a:xfrm>
        </p:spPr>
        <p:txBody>
          <a:bodyPr vert="horz" lIns="91440" tIns="45720" rIns="91440" bIns="45720" rtlCol="0">
            <a:normAutofit lnSpcReduction="10000"/>
          </a:bodyPr>
          <a:lstStyle/>
          <a:p>
            <a:r>
              <a:rPr lang="en-US" sz="2400" dirty="0"/>
              <a:t>What benefits do you feel the NHS app would have for a patient? </a:t>
            </a:r>
          </a:p>
          <a:p>
            <a:pPr marL="0"/>
            <a:endParaRPr lang="en-US" sz="2400" dirty="0"/>
          </a:p>
          <a:p>
            <a:r>
              <a:rPr lang="en-US" sz="2400" dirty="0"/>
              <a:t>What benefits could the NHS app have for NHS staff? </a:t>
            </a:r>
          </a:p>
          <a:p>
            <a:endParaRPr lang="en-US" sz="2400" dirty="0"/>
          </a:p>
          <a:p>
            <a:r>
              <a:rPr lang="en-US" sz="2400" dirty="0"/>
              <a:t>What challenges or barriers could the NHS app present for staff or patients? </a:t>
            </a:r>
          </a:p>
        </p:txBody>
      </p:sp>
      <p:sp>
        <p:nvSpPr>
          <p:cNvPr id="30" name="Rectangle 29">
            <a:extLst>
              <a:ext uri="{FF2B5EF4-FFF2-40B4-BE49-F238E27FC236}">
                <a16:creationId xmlns:a16="http://schemas.microsoft.com/office/drawing/2014/main" id="{134744D3-B068-4646-83B8-525E6D15D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15048A18-0381-485F-B557-E17906AE6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9001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D643D5-55F3-4AB5-B3AF-FD16E814F1FE}"/>
              </a:ext>
            </a:extLst>
          </p:cNvPr>
          <p:cNvSpPr txBox="1"/>
          <p:nvPr/>
        </p:nvSpPr>
        <p:spPr>
          <a:xfrm>
            <a:off x="1275008" y="1584101"/>
            <a:ext cx="9839460" cy="2400657"/>
          </a:xfrm>
          <a:prstGeom prst="rect">
            <a:avLst/>
          </a:prstGeom>
          <a:noFill/>
        </p:spPr>
        <p:txBody>
          <a:bodyPr wrap="square" rtlCol="0">
            <a:spAutoFit/>
          </a:bodyPr>
          <a:lstStyle/>
          <a:p>
            <a:pPr algn="ctr"/>
            <a:r>
              <a:rPr lang="en-GB" sz="3600" b="1" dirty="0">
                <a:solidFill>
                  <a:schemeClr val="bg1"/>
                </a:solidFill>
              </a:rPr>
              <a:t>Reflect</a:t>
            </a:r>
          </a:p>
          <a:p>
            <a:pPr algn="ctr"/>
            <a:endParaRPr lang="en-GB" b="1" dirty="0">
              <a:solidFill>
                <a:schemeClr val="bg1"/>
              </a:solidFill>
            </a:endParaRPr>
          </a:p>
          <a:p>
            <a:pPr marL="285750" indent="-285750">
              <a:buFont typeface="Arial" panose="020B0604020202020204" pitchFamily="34" charset="0"/>
              <a:buChar char="•"/>
            </a:pPr>
            <a:r>
              <a:rPr lang="en-GB" sz="2400" dirty="0">
                <a:solidFill>
                  <a:schemeClr val="bg1"/>
                </a:solidFill>
              </a:rPr>
              <a:t>How could the NHS benefit you as a service user and as a professional? </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If your workplace needed a digital champion, would you feel confident to volunteer?</a:t>
            </a:r>
          </a:p>
        </p:txBody>
      </p:sp>
    </p:spTree>
    <p:extLst>
      <p:ext uri="{BB962C8B-B14F-4D97-AF65-F5344CB8AC3E}">
        <p14:creationId xmlns:p14="http://schemas.microsoft.com/office/powerpoint/2010/main" val="24296484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E98E1-4664-4D86-B9F8-B3112E5C343D}"/>
              </a:ext>
            </a:extLst>
          </p:cNvPr>
          <p:cNvSpPr>
            <a:spLocks noGrp="1"/>
          </p:cNvSpPr>
          <p:nvPr>
            <p:ph type="title"/>
          </p:nvPr>
        </p:nvSpPr>
        <p:spPr/>
        <p:txBody>
          <a:bodyPr/>
          <a:lstStyle/>
          <a:p>
            <a:r>
              <a:rPr lang="en-GB" dirty="0"/>
              <a:t>During this session we have…</a:t>
            </a:r>
          </a:p>
        </p:txBody>
      </p:sp>
      <p:sp>
        <p:nvSpPr>
          <p:cNvPr id="5" name="Arrow: Right 4">
            <a:extLst>
              <a:ext uri="{FF2B5EF4-FFF2-40B4-BE49-F238E27FC236}">
                <a16:creationId xmlns:a16="http://schemas.microsoft.com/office/drawing/2014/main" id="{18872F5B-A1DA-4DBF-A43D-716958E18DD2}"/>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1B2F8D6D-0D6A-4E11-A755-E5A70EEC9CAE}"/>
              </a:ext>
            </a:extLst>
          </p:cNvPr>
          <p:cNvSpPr/>
          <p:nvPr/>
        </p:nvSpPr>
        <p:spPr>
          <a:xfrm>
            <a:off x="900221"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Introduced  </a:t>
            </a:r>
            <a:r>
              <a:rPr lang="en-GB" sz="2600" dirty="0"/>
              <a:t>government policy</a:t>
            </a:r>
            <a:endParaRPr lang="en-GB" sz="2600" kern="1200" dirty="0"/>
          </a:p>
        </p:txBody>
      </p:sp>
      <p:sp>
        <p:nvSpPr>
          <p:cNvPr id="10" name="Freeform: Shape 9">
            <a:extLst>
              <a:ext uri="{FF2B5EF4-FFF2-40B4-BE49-F238E27FC236}">
                <a16:creationId xmlns:a16="http://schemas.microsoft.com/office/drawing/2014/main" id="{6103E039-C196-49E7-AB32-5E501D9BD078}"/>
              </a:ext>
            </a:extLst>
          </p:cNvPr>
          <p:cNvSpPr/>
          <p:nvPr/>
        </p:nvSpPr>
        <p:spPr>
          <a:xfrm>
            <a:off x="4529455"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Overviewed ‘What Good Looks Like’ </a:t>
            </a:r>
          </a:p>
        </p:txBody>
      </p:sp>
      <p:sp>
        <p:nvSpPr>
          <p:cNvPr id="11" name="Freeform: Shape 10">
            <a:extLst>
              <a:ext uri="{FF2B5EF4-FFF2-40B4-BE49-F238E27FC236}">
                <a16:creationId xmlns:a16="http://schemas.microsoft.com/office/drawing/2014/main" id="{9CD9C7BD-4267-4E37-A2D2-BA6850969C72}"/>
              </a:ext>
            </a:extLst>
          </p:cNvPr>
          <p:cNvSpPr/>
          <p:nvPr/>
        </p:nvSpPr>
        <p:spPr>
          <a:xfrm>
            <a:off x="8158688"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Introduced the NHS App</a:t>
            </a:r>
          </a:p>
        </p:txBody>
      </p:sp>
    </p:spTree>
    <p:extLst>
      <p:ext uri="{BB962C8B-B14F-4D97-AF65-F5344CB8AC3E}">
        <p14:creationId xmlns:p14="http://schemas.microsoft.com/office/powerpoint/2010/main" val="426218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CB49F-288E-4C31-B255-FAAAED2D4A33}"/>
              </a:ext>
            </a:extLst>
          </p:cNvPr>
          <p:cNvSpPr>
            <a:spLocks noGrp="1"/>
          </p:cNvSpPr>
          <p:nvPr>
            <p:ph type="title"/>
          </p:nvPr>
        </p:nvSpPr>
        <p:spPr>
          <a:xfrm>
            <a:off x="2627865" y="2766218"/>
            <a:ext cx="6936270" cy="1325563"/>
          </a:xfrm>
        </p:spPr>
        <p:txBody>
          <a:bodyPr/>
          <a:lstStyle/>
          <a:p>
            <a:r>
              <a:rPr lang="en-GB" dirty="0"/>
              <a:t>Remember UWTSD Resources </a:t>
            </a:r>
          </a:p>
        </p:txBody>
      </p:sp>
    </p:spTree>
    <p:extLst>
      <p:ext uri="{BB962C8B-B14F-4D97-AF65-F5344CB8AC3E}">
        <p14:creationId xmlns:p14="http://schemas.microsoft.com/office/powerpoint/2010/main" val="931926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888B-B5D3-797A-7232-33E82093FDC4}"/>
              </a:ext>
            </a:extLst>
          </p:cNvPr>
          <p:cNvSpPr>
            <a:spLocks noGrp="1"/>
          </p:cNvSpPr>
          <p:nvPr>
            <p:ph type="title"/>
          </p:nvPr>
        </p:nvSpPr>
        <p:spPr/>
        <p:txBody>
          <a:bodyPr>
            <a:normAutofit/>
          </a:bodyPr>
          <a:lstStyle/>
          <a:p>
            <a:r>
              <a:rPr lang="en-US" sz="4000" dirty="0"/>
              <a:t>UWTSD Library Support </a:t>
            </a:r>
          </a:p>
        </p:txBody>
      </p:sp>
      <p:sp>
        <p:nvSpPr>
          <p:cNvPr id="5" name="Rectangle: Rounded Corners 4">
            <a:extLst>
              <a:ext uri="{FF2B5EF4-FFF2-40B4-BE49-F238E27FC236}">
                <a16:creationId xmlns:a16="http://schemas.microsoft.com/office/drawing/2014/main" id="{11BCF3AA-D122-CB86-AED6-67D026F12EDB}"/>
              </a:ext>
            </a:extLst>
          </p:cNvPr>
          <p:cNvSpPr/>
          <p:nvPr/>
        </p:nvSpPr>
        <p:spPr>
          <a:xfrm>
            <a:off x="3849445" y="4976777"/>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a:extLst>
              <a:ext uri="{FF2B5EF4-FFF2-40B4-BE49-F238E27FC236}">
                <a16:creationId xmlns:a16="http://schemas.microsoft.com/office/drawing/2014/main" id="{80906A64-22B4-EA6C-01F8-BF2BD1D96443}"/>
              </a:ext>
            </a:extLst>
          </p:cNvPr>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a:extLst>
              <a:ext uri="{FF2B5EF4-FFF2-40B4-BE49-F238E27FC236}">
                <a16:creationId xmlns:a16="http://schemas.microsoft.com/office/drawing/2014/main" id="{CCDF1F28-4BC0-E1EA-C96C-BAE08FDE54DB}"/>
              </a:ext>
            </a:extLst>
          </p:cNvPr>
          <p:cNvPicPr>
            <a:picLocks noGrp="1" noChangeAspect="1"/>
          </p:cNvPicPr>
          <p:nvPr>
            <p:ph idx="1"/>
          </p:nvPr>
        </p:nvPicPr>
        <p:blipFill>
          <a:blip r:embed="rId5"/>
          <a:stretch>
            <a:fillRect/>
          </a:stretch>
        </p:blipFill>
        <p:spPr>
          <a:xfrm>
            <a:off x="3473806" y="1589426"/>
            <a:ext cx="7792528" cy="3112441"/>
          </a:xfrm>
        </p:spPr>
      </p:pic>
    </p:spTree>
    <p:extLst>
      <p:ext uri="{BB962C8B-B14F-4D97-AF65-F5344CB8AC3E}">
        <p14:creationId xmlns:p14="http://schemas.microsoft.com/office/powerpoint/2010/main" val="723834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2464</TotalTime>
  <Words>10825</Words>
  <Application>Microsoft Office PowerPoint</Application>
  <PresentationFormat>Widescreen</PresentationFormat>
  <Paragraphs>606</Paragraphs>
  <Slides>38</Slides>
  <Notes>32</Notes>
  <HiddenSlides>0</HiddenSlides>
  <MMClips>5</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38</vt:i4>
      </vt:variant>
    </vt:vector>
  </HeadingPairs>
  <TitlesOfParts>
    <vt:vector size="52" baseType="lpstr">
      <vt:lpstr>Arial</vt:lpstr>
      <vt:lpstr>Calibri</vt:lpstr>
      <vt:lpstr>Calibri Light</vt:lpstr>
      <vt:lpstr>Frutiger W01</vt:lpstr>
      <vt:lpstr>GDS Transport</vt:lpstr>
      <vt:lpstr>Red Hat Display</vt:lpstr>
      <vt:lpstr>Roboto</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"A Plan for Digital Health and Social Care"</vt:lpstr>
      <vt:lpstr>Overview</vt:lpstr>
      <vt:lpstr>Key Objectives</vt:lpstr>
      <vt:lpstr>Equipping the system digitally for better care</vt:lpstr>
      <vt:lpstr>Supporting independent healthy lives</vt:lpstr>
      <vt:lpstr>Accelerating adoption of proven tech</vt:lpstr>
      <vt:lpstr>Aligning oversight with accelerating digital transformation</vt:lpstr>
      <vt:lpstr>The 3 main barriers.</vt:lpstr>
      <vt:lpstr>Action plan for delivering a digital future</vt:lpstr>
      <vt:lpstr>Activity - Independently or in small groups </vt:lpstr>
      <vt:lpstr>Feedback on activity - Regional manager of HopeCare Ltd</vt:lpstr>
      <vt:lpstr>What does ‘Good’ digital transformation look like? </vt:lpstr>
      <vt:lpstr>What Good Looks Like for local authorities and care providers</vt:lpstr>
      <vt:lpstr>Success measure 1 – “Well led”</vt:lpstr>
      <vt:lpstr>Success Measure 2 –  “Ensure smart foundations”  </vt:lpstr>
      <vt:lpstr>Success Measure 2 –  Ensure smart foundations  </vt:lpstr>
      <vt:lpstr>Success Measure 3 – “Safe Practice”</vt:lpstr>
      <vt:lpstr>Success Measure 3 – Safe Practice</vt:lpstr>
      <vt:lpstr>Activity – Data Protection Policy </vt:lpstr>
      <vt:lpstr>Success Measure 4 – “Support people”</vt:lpstr>
      <vt:lpstr>Success measure 4 - Support people</vt:lpstr>
      <vt:lpstr>Success measure 5 – “Empower Citizens”</vt:lpstr>
      <vt:lpstr>Communicating through technology</vt:lpstr>
      <vt:lpstr>Success Measure 6 – “Improve Care”</vt:lpstr>
      <vt:lpstr>Success measure 7 –  “Healthy Populations”</vt:lpstr>
      <vt:lpstr>Summary </vt:lpstr>
      <vt:lpstr>Summary</vt:lpstr>
      <vt:lpstr>Spotlight Innovation </vt:lpstr>
      <vt:lpstr>NHS App</vt:lpstr>
      <vt:lpstr>NHS App</vt:lpstr>
      <vt:lpstr>NHS App – Small group Discussion</vt:lpstr>
      <vt:lpstr>PowerPoint Presentation</vt:lpstr>
      <vt:lpstr>During this session we have…</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Stewart, Rebecca (Postgraduate Researcher)</cp:lastModifiedBy>
  <cp:revision>757</cp:revision>
  <cp:lastPrinted>2024-09-04T16:35:36Z</cp:lastPrinted>
  <dcterms:created xsi:type="dcterms:W3CDTF">2021-03-09T15:35:42Z</dcterms:created>
  <dcterms:modified xsi:type="dcterms:W3CDTF">2024-09-10T22:16:47Z</dcterms:modified>
</cp:coreProperties>
</file>