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sldIdLst>
    <p:sldId id="256" r:id="rId2"/>
    <p:sldId id="257" r:id="rId3"/>
    <p:sldId id="265" r:id="rId4"/>
    <p:sldId id="266" r:id="rId5"/>
    <p:sldId id="259" r:id="rId6"/>
    <p:sldId id="267" r:id="rId7"/>
    <p:sldId id="260" r:id="rId8"/>
    <p:sldId id="261" r:id="rId9"/>
    <p:sldId id="269" r:id="rId10"/>
    <p:sldId id="264" r:id="rId11"/>
    <p:sldId id="270"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79" autoAdjust="0"/>
    <p:restoredTop sz="94660"/>
  </p:normalViewPr>
  <p:slideViewPr>
    <p:cSldViewPr snapToGrid="0">
      <p:cViewPr varScale="1">
        <p:scale>
          <a:sx n="75" d="100"/>
          <a:sy n="75" d="100"/>
        </p:scale>
        <p:origin x="2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3/6/2023</a:t>
            </a:fld>
            <a:endParaRPr lang="en-US"/>
          </a:p>
        </p:txBody>
      </p:sp>
      <p:sp>
        <p:nvSpPr>
          <p:cNvPr id="5" name="Footer Placeholder 4"/>
          <p:cNvSpPr>
            <a:spLocks noGrp="1"/>
          </p:cNvSpPr>
          <p:nvPr>
            <p:ph type="ftr" sz="quarter" idx="11"/>
          </p:nvPr>
        </p:nvSpPr>
        <p:spPr>
          <a:xfrm>
            <a:off x="1127124" y="329307"/>
            <a:ext cx="5943668" cy="309201"/>
          </a:xfrm>
        </p:spPr>
        <p:txBody>
          <a:bodyPr/>
          <a:lstStyle/>
          <a:p>
            <a:endParaRPr lang="en-US"/>
          </a:p>
        </p:txBody>
      </p:sp>
      <p:sp>
        <p:nvSpPr>
          <p:cNvPr id="6" name="Slide Number Placeholder 5"/>
          <p:cNvSpPr>
            <a:spLocks noGrp="1"/>
          </p:cNvSpPr>
          <p:nvPr>
            <p:ph type="sldNum" sz="quarter" idx="12"/>
          </p:nvPr>
        </p:nvSpPr>
        <p:spPr>
          <a:xfrm>
            <a:off x="9924392" y="134930"/>
            <a:ext cx="811019" cy="503578"/>
          </a:xfrm>
        </p:spPr>
        <p:txBody>
          <a:bodyPr/>
          <a:lstStyle/>
          <a:p>
            <a:fld id="{C3DB2ADC-AF19-4574-8C10-79B5B04FCA27}"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35798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2F3E8B1C-86EF-43CF-8304-249481088644}" type="datetimeFigureOut">
              <a:rPr lang="en-US" smtClean="0"/>
              <a:t>3/6/2023</a:t>
            </a:fld>
            <a:endParaRPr lang="en-US"/>
          </a:p>
        </p:txBody>
      </p:sp>
      <p:sp>
        <p:nvSpPr>
          <p:cNvPr id="5" name="Footer Placeholder 4"/>
          <p:cNvSpPr>
            <a:spLocks noGrp="1"/>
          </p:cNvSpPr>
          <p:nvPr>
            <p:ph type="ftr" sz="quarter" idx="11"/>
          </p:nvPr>
        </p:nvSpPr>
        <p:spPr/>
        <p:txBody>
          <a:bodyPr/>
          <a:lstStyle>
            <a:lvl1pPr>
              <a:defRPr sz="1200"/>
            </a:lvl1p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88605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944706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30656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t>3/6/2023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76378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3/6/2023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688341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3/6/2023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42962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758415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2F3E8B1C-86EF-43CF-8304-249481088644}" type="datetimeFigureOut">
              <a:rPr lang="en-US" smtClean="0"/>
              <a:t>3/6/2023</a:t>
            </a:fld>
            <a:endParaRPr lang="en-US"/>
          </a:p>
        </p:txBody>
      </p:sp>
      <p:sp>
        <p:nvSpPr>
          <p:cNvPr id="6" name="Footer Placeholder 5"/>
          <p:cNvSpPr>
            <a:spLocks noGrp="1"/>
          </p:cNvSpPr>
          <p:nvPr>
            <p:ph type="ftr" sz="quarter" idx="11"/>
          </p:nvPr>
        </p:nvSpPr>
        <p:spPr>
          <a:xfrm>
            <a:off x="1125300" y="318640"/>
            <a:ext cx="4877818" cy="320931"/>
          </a:xfrm>
        </p:spPr>
        <p:txBody>
          <a:bodyPr/>
          <a:lstStyle/>
          <a:p>
            <a:endParaRPr lang="en-US"/>
          </a:p>
        </p:txBody>
      </p:sp>
      <p:sp>
        <p:nvSpPr>
          <p:cNvPr id="7" name="Slide Number Placeholder 6"/>
          <p:cNvSpPr>
            <a:spLocks noGrp="1"/>
          </p:cNvSpPr>
          <p:nvPr>
            <p:ph type="sldNum" sz="quarter" idx="12"/>
          </p:nvPr>
        </p:nvSpPr>
        <p:spPr>
          <a:xfrm>
            <a:off x="6176794" y="137408"/>
            <a:ext cx="811019" cy="503578"/>
          </a:xfrm>
        </p:spPr>
        <p:txBody>
          <a:bodyPr/>
          <a:lstStyle/>
          <a:p>
            <a:fld id="{C3DB2ADC-AF19-4574-8C10-79B5B04FCA27}" type="slidenum">
              <a:rPr lang="en-US" smtClean="0"/>
              <a:t>‹#›</a:t>
            </a:fld>
            <a:endParaRPr lang="en-US"/>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539910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042764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4253276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F3E8B1C-86EF-43CF-8304-249481088644}" type="datetimeFigureOut">
              <a:rPr lang="en-US" smtClean="0"/>
              <a:pPr/>
              <a:t>3/6/2023</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3119717194"/>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16/j.psychres.2005.11.007" TargetMode="External"/><Relationship Id="rId2" Type="http://schemas.openxmlformats.org/officeDocument/2006/relationships/hyperlink" Target="https://doi-org.ezproxy.uwtsd.ac.uk/10.1016/j.cpr.2011.03.001" TargetMode="External"/><Relationship Id="rId1" Type="http://schemas.openxmlformats.org/officeDocument/2006/relationships/slideLayout" Target="../slideLayouts/slideLayout2.xml"/><Relationship Id="rId6" Type="http://schemas.openxmlformats.org/officeDocument/2006/relationships/hyperlink" Target="https://doi.org/10.1080/15299730802624585" TargetMode="External"/><Relationship Id="rId5" Type="http://schemas.openxmlformats.org/officeDocument/2006/relationships/hyperlink" Target="https://www.kcl.ac.uk/news/troubling-extent-of-trauma-and-ptsd-in-young-people" TargetMode="External"/><Relationship Id="rId4" Type="http://schemas.openxmlformats.org/officeDocument/2006/relationships/hyperlink" Target="https://doi.org/10.1080/10911359.2018.14353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A9693-FC1D-4FB9-A976-97D1C23F492A}"/>
              </a:ext>
            </a:extLst>
          </p:cNvPr>
          <p:cNvSpPr>
            <a:spLocks noGrp="1"/>
          </p:cNvSpPr>
          <p:nvPr>
            <p:ph type="ctrTitle"/>
          </p:nvPr>
        </p:nvSpPr>
        <p:spPr>
          <a:xfrm>
            <a:off x="669852" y="224444"/>
            <a:ext cx="4887382" cy="4393972"/>
          </a:xfrm>
        </p:spPr>
        <p:txBody>
          <a:bodyPr>
            <a:normAutofit/>
          </a:bodyPr>
          <a:lstStyle/>
          <a:p>
            <a:pPr>
              <a:lnSpc>
                <a:spcPct val="90000"/>
              </a:lnSpc>
            </a:pPr>
            <a:r>
              <a:rPr lang="en-GB" sz="3400" b="1" dirty="0"/>
              <a:t>Independent   Project</a:t>
            </a:r>
            <a:br>
              <a:rPr lang="en-GB" sz="3400" b="1" dirty="0"/>
            </a:br>
            <a:r>
              <a:rPr lang="en-GB" sz="3400" b="1" dirty="0"/>
              <a:t>BMHP6020</a:t>
            </a:r>
            <a:br>
              <a:rPr lang="en-GB" sz="3400" b="1" dirty="0"/>
            </a:br>
            <a:r>
              <a:rPr lang="en-GB" sz="3400" b="1" dirty="0"/>
              <a:t>Melanie Okine</a:t>
            </a:r>
            <a:br>
              <a:rPr lang="en-GB" sz="3400" b="1" dirty="0"/>
            </a:br>
            <a:r>
              <a:rPr lang="en-GB" sz="3400" b="1" dirty="0"/>
              <a:t>1907289</a:t>
            </a:r>
            <a:br>
              <a:rPr lang="en-GB" sz="3400" b="1" dirty="0"/>
            </a:br>
            <a:r>
              <a:rPr lang="en-GB" sz="3400" b="1" dirty="0"/>
              <a:t>Eleni Koutsogeorgou</a:t>
            </a:r>
            <a:br>
              <a:rPr lang="en-GB" sz="3400" b="1" dirty="0"/>
            </a:br>
            <a:r>
              <a:rPr lang="en-GB" sz="3400" b="1" dirty="0"/>
              <a:t>Viva </a:t>
            </a:r>
            <a:br>
              <a:rPr lang="en-GB" sz="3400" b="1" dirty="0"/>
            </a:br>
            <a:endParaRPr lang="en-GB" sz="3400" b="1" dirty="0"/>
          </a:p>
        </p:txBody>
      </p:sp>
      <p:sp>
        <p:nvSpPr>
          <p:cNvPr id="3" name="Subtitle 2">
            <a:extLst>
              <a:ext uri="{FF2B5EF4-FFF2-40B4-BE49-F238E27FC236}">
                <a16:creationId xmlns:a16="http://schemas.microsoft.com/office/drawing/2014/main" id="{21FCE269-7F1A-455C-80A8-4150DEF08128}"/>
              </a:ext>
            </a:extLst>
          </p:cNvPr>
          <p:cNvSpPr>
            <a:spLocks noGrp="1"/>
          </p:cNvSpPr>
          <p:nvPr>
            <p:ph type="subTitle" idx="1"/>
          </p:nvPr>
        </p:nvSpPr>
        <p:spPr>
          <a:xfrm>
            <a:off x="753415" y="4878166"/>
            <a:ext cx="4136526" cy="802486"/>
          </a:xfrm>
        </p:spPr>
        <p:txBody>
          <a:bodyPr>
            <a:normAutofit/>
          </a:bodyPr>
          <a:lstStyle/>
          <a:p>
            <a:r>
              <a:rPr lang="en-GB" sz="3600" b="1" dirty="0"/>
              <a:t>Project Proposal</a:t>
            </a:r>
          </a:p>
        </p:txBody>
      </p:sp>
      <p:pic>
        <p:nvPicPr>
          <p:cNvPr id="4" name="Picture 3" descr="Top view of 3D hexagons">
            <a:extLst>
              <a:ext uri="{FF2B5EF4-FFF2-40B4-BE49-F238E27FC236}">
                <a16:creationId xmlns:a16="http://schemas.microsoft.com/office/drawing/2014/main" id="{B949842A-0354-40C4-BA08-4D623A54E52A}"/>
              </a:ext>
            </a:extLst>
          </p:cNvPr>
          <p:cNvPicPr>
            <a:picLocks noChangeAspect="1"/>
          </p:cNvPicPr>
          <p:nvPr/>
        </p:nvPicPr>
        <p:blipFill rotWithShape="1">
          <a:blip r:embed="rId2"/>
          <a:srcRect l="18392" r="23499" b="-1"/>
          <a:stretch/>
        </p:blipFill>
        <p:spPr>
          <a:xfrm>
            <a:off x="6634768" y="1067194"/>
            <a:ext cx="4159504" cy="4724398"/>
          </a:xfrm>
          <a:prstGeom prst="rect">
            <a:avLst/>
          </a:prstGeom>
        </p:spPr>
      </p:pic>
    </p:spTree>
    <p:extLst>
      <p:ext uri="{BB962C8B-B14F-4D97-AF65-F5344CB8AC3E}">
        <p14:creationId xmlns:p14="http://schemas.microsoft.com/office/powerpoint/2010/main" val="202665177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0F6BAF46-D625-47C2-B918-C2B502C0D046}"/>
              </a:ext>
            </a:extLst>
          </p:cNvPr>
          <p:cNvPicPr>
            <a:picLocks noChangeAspect="1"/>
          </p:cNvPicPr>
          <p:nvPr/>
        </p:nvPicPr>
        <p:blipFill rotWithShape="1">
          <a:blip r:embed="rId2"/>
          <a:srcRect t="7664" b="8067"/>
          <a:stretch/>
        </p:blipFill>
        <p:spPr>
          <a:xfrm>
            <a:off x="20" y="10"/>
            <a:ext cx="12191980" cy="6857990"/>
          </a:xfrm>
          <a:prstGeom prst="rect">
            <a:avLst/>
          </a:prstGeom>
        </p:spPr>
      </p:pic>
      <p:sp>
        <p:nvSpPr>
          <p:cNvPr id="2" name="Title 1">
            <a:extLst>
              <a:ext uri="{FF2B5EF4-FFF2-40B4-BE49-F238E27FC236}">
                <a16:creationId xmlns:a16="http://schemas.microsoft.com/office/drawing/2014/main" id="{DBC62E45-BEC4-4AA6-984D-9F3F475C6EEB}"/>
              </a:ext>
            </a:extLst>
          </p:cNvPr>
          <p:cNvSpPr>
            <a:spLocks noGrp="1"/>
          </p:cNvSpPr>
          <p:nvPr>
            <p:ph type="title"/>
          </p:nvPr>
        </p:nvSpPr>
        <p:spPr>
          <a:xfrm>
            <a:off x="647701" y="871759"/>
            <a:ext cx="5067300" cy="3497042"/>
          </a:xfrm>
        </p:spPr>
        <p:txBody>
          <a:bodyPr vert="horz" lIns="91440" tIns="45720" rIns="91440" bIns="45720" rtlCol="0" anchor="t">
            <a:normAutofit/>
          </a:bodyPr>
          <a:lstStyle/>
          <a:p>
            <a:r>
              <a:rPr lang="en-US" sz="5400" dirty="0">
                <a:solidFill>
                  <a:srgbClr val="FFFFFF"/>
                </a:solidFill>
              </a:rPr>
              <a:t>Project Title</a:t>
            </a:r>
          </a:p>
        </p:txBody>
      </p:sp>
      <p:sp>
        <p:nvSpPr>
          <p:cNvPr id="3" name="Content Placeholder 2">
            <a:extLst>
              <a:ext uri="{FF2B5EF4-FFF2-40B4-BE49-F238E27FC236}">
                <a16:creationId xmlns:a16="http://schemas.microsoft.com/office/drawing/2014/main" id="{F09D23E6-6FAC-4D30-AB2F-AD6D311BFC34}"/>
              </a:ext>
            </a:extLst>
          </p:cNvPr>
          <p:cNvSpPr>
            <a:spLocks noGrp="1"/>
          </p:cNvSpPr>
          <p:nvPr>
            <p:ph idx="1"/>
          </p:nvPr>
        </p:nvSpPr>
        <p:spPr>
          <a:xfrm>
            <a:off x="695325" y="2768601"/>
            <a:ext cx="5019676" cy="4089390"/>
          </a:xfrm>
        </p:spPr>
        <p:txBody>
          <a:bodyPr vert="horz" lIns="91440" tIns="45720" rIns="91440" bIns="45720" rtlCol="0" anchor="t">
            <a:noAutofit/>
          </a:bodyPr>
          <a:lstStyle/>
          <a:p>
            <a:pPr marL="0" indent="0">
              <a:buNone/>
            </a:pPr>
            <a:r>
              <a:rPr lang="en-US" sz="4000" dirty="0">
                <a:solidFill>
                  <a:srgbClr val="FFFFFF"/>
                </a:solidFill>
              </a:rPr>
              <a:t>The Impact of Early Life Traumatic Experiences on the Overall Health</a:t>
            </a:r>
          </a:p>
        </p:txBody>
      </p:sp>
    </p:spTree>
    <p:extLst>
      <p:ext uri="{BB962C8B-B14F-4D97-AF65-F5344CB8AC3E}">
        <p14:creationId xmlns:p14="http://schemas.microsoft.com/office/powerpoint/2010/main" val="111619939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D526E-5065-44D2-A9D8-EB9A8D4C0471}"/>
              </a:ext>
            </a:extLst>
          </p:cNvPr>
          <p:cNvSpPr>
            <a:spLocks noGrp="1"/>
          </p:cNvSpPr>
          <p:nvPr>
            <p:ph type="title"/>
          </p:nvPr>
        </p:nvSpPr>
        <p:spPr/>
        <p:txBody>
          <a:bodyPr/>
          <a:lstStyle/>
          <a:p>
            <a:r>
              <a:rPr lang="en-GB" b="1" dirty="0"/>
              <a:t>Aim</a:t>
            </a:r>
          </a:p>
        </p:txBody>
      </p:sp>
      <p:sp>
        <p:nvSpPr>
          <p:cNvPr id="3" name="Content Placeholder 2">
            <a:extLst>
              <a:ext uri="{FF2B5EF4-FFF2-40B4-BE49-F238E27FC236}">
                <a16:creationId xmlns:a16="http://schemas.microsoft.com/office/drawing/2014/main" id="{4BBA0D48-6342-4E84-ADFF-427D49E13D2C}"/>
              </a:ext>
            </a:extLst>
          </p:cNvPr>
          <p:cNvSpPr>
            <a:spLocks noGrp="1"/>
          </p:cNvSpPr>
          <p:nvPr>
            <p:ph idx="1"/>
          </p:nvPr>
        </p:nvSpPr>
        <p:spPr>
          <a:xfrm>
            <a:off x="1130270" y="1778924"/>
            <a:ext cx="9603275" cy="3687421"/>
          </a:xfrm>
        </p:spPr>
        <p:txBody>
          <a:bodyPr>
            <a:normAutofit/>
          </a:bodyPr>
          <a:lstStyle/>
          <a:p>
            <a:pPr marL="0" indent="0">
              <a:buNone/>
            </a:pPr>
            <a:endParaRPr lang="en-GB" sz="2200" b="1" dirty="0"/>
          </a:p>
          <a:p>
            <a:r>
              <a:rPr lang="en-GB" b="1" dirty="0"/>
              <a:t>To explore the impacts of early life traumatic experiences on the overall health in the United Kingdom (UK)</a:t>
            </a:r>
          </a:p>
          <a:p>
            <a:endParaRPr lang="en-GB" b="1" dirty="0"/>
          </a:p>
          <a:p>
            <a:endParaRPr lang="en-GB" b="1" dirty="0"/>
          </a:p>
          <a:p>
            <a:endParaRPr lang="en-US" dirty="0"/>
          </a:p>
          <a:p>
            <a:endParaRPr lang="en-US" dirty="0"/>
          </a:p>
          <a:p>
            <a:endParaRPr lang="en-GB" dirty="0"/>
          </a:p>
        </p:txBody>
      </p:sp>
    </p:spTree>
    <p:extLst>
      <p:ext uri="{BB962C8B-B14F-4D97-AF65-F5344CB8AC3E}">
        <p14:creationId xmlns:p14="http://schemas.microsoft.com/office/powerpoint/2010/main" val="286563999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53A87-2740-4DE4-94F7-0BD27E69DD92}"/>
              </a:ext>
            </a:extLst>
          </p:cNvPr>
          <p:cNvSpPr>
            <a:spLocks noGrp="1"/>
          </p:cNvSpPr>
          <p:nvPr>
            <p:ph type="title"/>
          </p:nvPr>
        </p:nvSpPr>
        <p:spPr/>
        <p:txBody>
          <a:bodyPr/>
          <a:lstStyle/>
          <a:p>
            <a:r>
              <a:rPr lang="en-GB" b="1" dirty="0"/>
              <a:t>Objectives</a:t>
            </a:r>
          </a:p>
        </p:txBody>
      </p:sp>
      <p:sp>
        <p:nvSpPr>
          <p:cNvPr id="3" name="Content Placeholder 2">
            <a:extLst>
              <a:ext uri="{FF2B5EF4-FFF2-40B4-BE49-F238E27FC236}">
                <a16:creationId xmlns:a16="http://schemas.microsoft.com/office/drawing/2014/main" id="{35A58F74-322A-4D42-AF69-9E5469174BD4}"/>
              </a:ext>
            </a:extLst>
          </p:cNvPr>
          <p:cNvSpPr>
            <a:spLocks noGrp="1"/>
          </p:cNvSpPr>
          <p:nvPr>
            <p:ph idx="1"/>
          </p:nvPr>
        </p:nvSpPr>
        <p:spPr>
          <a:xfrm>
            <a:off x="1130270" y="2171769"/>
            <a:ext cx="9603275" cy="3529784"/>
          </a:xfrm>
        </p:spPr>
        <p:txBody>
          <a:bodyPr>
            <a:normAutofit lnSpcReduction="10000"/>
          </a:bodyPr>
          <a:lstStyle/>
          <a:p>
            <a:endParaRPr lang="en-GB" dirty="0"/>
          </a:p>
          <a:p>
            <a:r>
              <a:rPr lang="en-GB" sz="1800" b="1" dirty="0">
                <a:latin typeface="+mj-lt"/>
              </a:rPr>
              <a:t>Define the main concept of early life trauma in its current context</a:t>
            </a:r>
          </a:p>
          <a:p>
            <a:r>
              <a:rPr lang="en-GB" sz="1800" b="1" dirty="0">
                <a:latin typeface="+mj-lt"/>
                <a:ea typeface="Calibri" panose="020F0502020204030204" pitchFamily="34" charset="0"/>
                <a:cs typeface="Times New Roman" panose="02020603050405020304" pitchFamily="18" charset="0"/>
              </a:rPr>
              <a:t>To explore the impact </a:t>
            </a:r>
            <a:r>
              <a:rPr lang="en-GB" sz="1800" b="1" dirty="0">
                <a:latin typeface="+mj-lt"/>
                <a:ea typeface="Calibri" panose="020F0502020204030204" pitchFamily="34" charset="0"/>
                <a:cs typeface="Aparajita" panose="020B0502040204020203" pitchFamily="18" charset="0"/>
              </a:rPr>
              <a:t>of early life trauma on individuals physical, cognitive and mental </a:t>
            </a:r>
            <a:r>
              <a:rPr lang="en-GB" sz="1800" b="1" dirty="0">
                <a:latin typeface="+mj-lt"/>
                <a:ea typeface="Calibri" panose="020F0502020204030204" pitchFamily="34" charset="0"/>
                <a:cs typeface="Times New Roman" panose="02020603050405020304" pitchFamily="18" charset="0"/>
              </a:rPr>
              <a:t>health in the UK</a:t>
            </a:r>
          </a:p>
          <a:p>
            <a:r>
              <a:rPr lang="en-GB" sz="1800" b="1" dirty="0">
                <a:latin typeface="+mj-lt"/>
              </a:rPr>
              <a:t>To investigate the impact of early life trauma (ELT) on an individuals overall wellbeing in the UK.</a:t>
            </a:r>
          </a:p>
          <a:p>
            <a:r>
              <a:rPr lang="en-GB" sz="1800" b="1" dirty="0">
                <a:latin typeface="+mj-lt"/>
              </a:rPr>
              <a:t>Recommendations for further study into the preventative measures and interventions that can be put into place to tackle the issue of childhood trauma in the UK</a:t>
            </a:r>
          </a:p>
          <a:p>
            <a:endParaRPr lang="en-GB" b="1" dirty="0"/>
          </a:p>
          <a:p>
            <a:pPr marL="0" indent="0">
              <a:buNone/>
            </a:pPr>
            <a:endParaRPr lang="en-GB" dirty="0"/>
          </a:p>
          <a:p>
            <a:endParaRPr lang="en-GB" dirty="0"/>
          </a:p>
        </p:txBody>
      </p:sp>
    </p:spTree>
    <p:extLst>
      <p:ext uri="{BB962C8B-B14F-4D97-AF65-F5344CB8AC3E}">
        <p14:creationId xmlns:p14="http://schemas.microsoft.com/office/powerpoint/2010/main" val="358949200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3B3A-1614-43F1-AD15-7A569FDC5056}"/>
              </a:ext>
            </a:extLst>
          </p:cNvPr>
          <p:cNvSpPr>
            <a:spLocks noGrp="1"/>
          </p:cNvSpPr>
          <p:nvPr>
            <p:ph type="title"/>
          </p:nvPr>
        </p:nvSpPr>
        <p:spPr/>
        <p:txBody>
          <a:bodyPr/>
          <a:lstStyle/>
          <a:p>
            <a:r>
              <a:rPr lang="en-GB" b="1" dirty="0"/>
              <a:t>Background</a:t>
            </a:r>
          </a:p>
        </p:txBody>
      </p:sp>
      <p:sp>
        <p:nvSpPr>
          <p:cNvPr id="3" name="Content Placeholder 2">
            <a:extLst>
              <a:ext uri="{FF2B5EF4-FFF2-40B4-BE49-F238E27FC236}">
                <a16:creationId xmlns:a16="http://schemas.microsoft.com/office/drawing/2014/main" id="{A6549D08-2FCC-4E69-A93A-79680641F2D7}"/>
              </a:ext>
            </a:extLst>
          </p:cNvPr>
          <p:cNvSpPr>
            <a:spLocks noGrp="1"/>
          </p:cNvSpPr>
          <p:nvPr>
            <p:ph idx="1"/>
          </p:nvPr>
        </p:nvSpPr>
        <p:spPr>
          <a:xfrm>
            <a:off x="1130270" y="1884899"/>
            <a:ext cx="9603275" cy="3915266"/>
          </a:xfrm>
        </p:spPr>
        <p:txBody>
          <a:bodyPr>
            <a:normAutofit/>
          </a:bodyPr>
          <a:lstStyle/>
          <a:p>
            <a:pPr algn="just">
              <a:lnSpc>
                <a:spcPct val="150000"/>
              </a:lnSpc>
              <a:spcAft>
                <a:spcPts val="800"/>
              </a:spcAft>
            </a:pPr>
            <a:r>
              <a:rPr lang="en-GB" sz="1800" b="1" kern="1200" dirty="0">
                <a:solidFill>
                  <a:srgbClr val="000000"/>
                </a:solidFill>
                <a:effectLst/>
                <a:latin typeface="+mj-lt"/>
                <a:ea typeface="Calibri Light" panose="020F0302020204030204" pitchFamily="34" charset="0"/>
                <a:cs typeface="Arial" panose="020B0604020202020204" pitchFamily="34" charset="0"/>
              </a:rPr>
              <a:t>Early life trauma is the exposure of a traumatic event in the early stages of life, this exposure can relate to psychological, physical, emotional, sexual, intellectual, environmental, and abandonment amongst other forms of neglect and abuse (</a:t>
            </a:r>
            <a:r>
              <a:rPr lang="en-GB" sz="1800" b="1" kern="1200" dirty="0" err="1">
                <a:solidFill>
                  <a:srgbClr val="000000"/>
                </a:solidFill>
                <a:effectLst/>
                <a:latin typeface="+mj-lt"/>
                <a:ea typeface="Calibri Light" panose="020F0302020204030204" pitchFamily="34" charset="0"/>
                <a:cs typeface="Arial" panose="020B0604020202020204" pitchFamily="34" charset="0"/>
              </a:rPr>
              <a:t>Gunstad</a:t>
            </a:r>
            <a:r>
              <a:rPr lang="en-GB" sz="1800" b="1" kern="1200" dirty="0">
                <a:solidFill>
                  <a:srgbClr val="000000"/>
                </a:solidFill>
                <a:effectLst/>
                <a:latin typeface="+mj-lt"/>
                <a:ea typeface="Calibri Light" panose="020F0302020204030204" pitchFamily="34" charset="0"/>
                <a:cs typeface="Arial" panose="020B0604020202020204" pitchFamily="34" charset="0"/>
              </a:rPr>
              <a:t> </a:t>
            </a:r>
            <a:r>
              <a:rPr lang="en-GB" sz="1800" b="1" i="1" kern="1200" dirty="0">
                <a:solidFill>
                  <a:srgbClr val="000000"/>
                </a:solidFill>
                <a:effectLst/>
                <a:latin typeface="+mj-lt"/>
                <a:ea typeface="Calibri Light" panose="020F0302020204030204" pitchFamily="34" charset="0"/>
                <a:cs typeface="Arial" panose="020B0604020202020204" pitchFamily="34" charset="0"/>
              </a:rPr>
              <a:t>et al</a:t>
            </a:r>
            <a:r>
              <a:rPr lang="en-GB" sz="1800" b="1" kern="1200" dirty="0">
                <a:solidFill>
                  <a:srgbClr val="000000"/>
                </a:solidFill>
                <a:effectLst/>
                <a:latin typeface="+mj-lt"/>
                <a:ea typeface="Calibri Light" panose="020F0302020204030204" pitchFamily="34" charset="0"/>
                <a:cs typeface="Arial" panose="020B0604020202020204" pitchFamily="34" charset="0"/>
              </a:rPr>
              <a:t>, 2006, p.31). </a:t>
            </a:r>
            <a:r>
              <a:rPr lang="en-GB" sz="1800" b="1" dirty="0">
                <a:effectLst/>
                <a:latin typeface="+mj-lt"/>
                <a:ea typeface="Calibri" panose="020F0502020204030204" pitchFamily="34" charset="0"/>
                <a:cs typeface="Arial" panose="020B0604020202020204" pitchFamily="34" charset="0"/>
              </a:rPr>
              <a:t>People living with trauma are at a higher risk of developing health problems (Sachs- Ericsson </a:t>
            </a:r>
            <a:r>
              <a:rPr lang="en-GB" sz="1800" b="1" i="1" dirty="0">
                <a:effectLst/>
                <a:latin typeface="+mj-lt"/>
                <a:ea typeface="Calibri" panose="020F0502020204030204" pitchFamily="34" charset="0"/>
                <a:cs typeface="Arial" panose="020B0604020202020204" pitchFamily="34" charset="0"/>
              </a:rPr>
              <a:t>et al</a:t>
            </a:r>
            <a:r>
              <a:rPr lang="en-GB" sz="1800" b="1" dirty="0">
                <a:effectLst/>
                <a:latin typeface="+mj-lt"/>
                <a:ea typeface="Calibri" panose="020F0502020204030204" pitchFamily="34" charset="0"/>
                <a:cs typeface="Arial" panose="020B0604020202020204" pitchFamily="34" charset="0"/>
              </a:rPr>
              <a:t>, 2009, p. 170).</a:t>
            </a:r>
          </a:p>
          <a:p>
            <a:pPr algn="just">
              <a:lnSpc>
                <a:spcPct val="150000"/>
              </a:lnSpc>
              <a:spcAft>
                <a:spcPts val="800"/>
              </a:spcAft>
            </a:pPr>
            <a:r>
              <a:rPr lang="en-GB" sz="1800" b="1" dirty="0">
                <a:effectLst/>
                <a:latin typeface="+mj-lt"/>
                <a:ea typeface="Calibri" panose="020F0502020204030204" pitchFamily="34" charset="0"/>
                <a:cs typeface="Arial" panose="020B0604020202020204" pitchFamily="34" charset="0"/>
              </a:rPr>
              <a:t>Researchers report that early life trauma impacts the psychological and physical health later in life (Dye, 2018, p. 383).</a:t>
            </a:r>
          </a:p>
          <a:p>
            <a:pPr>
              <a:lnSpc>
                <a:spcPct val="150000"/>
              </a:lnSpc>
              <a:spcBef>
                <a:spcPts val="200"/>
              </a:spcBef>
            </a:pPr>
            <a:endParaRPr lang="en-GB" dirty="0"/>
          </a:p>
        </p:txBody>
      </p:sp>
    </p:spTree>
    <p:extLst>
      <p:ext uri="{BB962C8B-B14F-4D97-AF65-F5344CB8AC3E}">
        <p14:creationId xmlns:p14="http://schemas.microsoft.com/office/powerpoint/2010/main" val="225996315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6AC5-7D31-4F01-278C-A8189B8BDCF3}"/>
              </a:ext>
            </a:extLst>
          </p:cNvPr>
          <p:cNvSpPr>
            <a:spLocks noGrp="1"/>
          </p:cNvSpPr>
          <p:nvPr>
            <p:ph type="title"/>
          </p:nvPr>
        </p:nvSpPr>
        <p:spPr/>
        <p:txBody>
          <a:bodyPr/>
          <a:lstStyle/>
          <a:p>
            <a:r>
              <a:rPr lang="en-GB" b="1" dirty="0"/>
              <a:t>Background</a:t>
            </a:r>
          </a:p>
        </p:txBody>
      </p:sp>
      <p:sp>
        <p:nvSpPr>
          <p:cNvPr id="3" name="Content Placeholder 2">
            <a:extLst>
              <a:ext uri="{FF2B5EF4-FFF2-40B4-BE49-F238E27FC236}">
                <a16:creationId xmlns:a16="http://schemas.microsoft.com/office/drawing/2014/main" id="{473CED8A-2DDF-31C8-36DD-D12E68DF30D4}"/>
              </a:ext>
            </a:extLst>
          </p:cNvPr>
          <p:cNvSpPr>
            <a:spLocks noGrp="1"/>
          </p:cNvSpPr>
          <p:nvPr>
            <p:ph idx="1"/>
          </p:nvPr>
        </p:nvSpPr>
        <p:spPr/>
        <p:txBody>
          <a:bodyPr>
            <a:normAutofit fontScale="92500"/>
          </a:bodyPr>
          <a:lstStyle/>
          <a:p>
            <a:pPr algn="just">
              <a:lnSpc>
                <a:spcPct val="150000"/>
              </a:lnSpc>
              <a:spcAft>
                <a:spcPts val="800"/>
              </a:spcAft>
            </a:pPr>
            <a:r>
              <a:rPr lang="en-GB" sz="1800" b="1" dirty="0">
                <a:effectLst/>
                <a:ea typeface="Calibri" panose="020F0502020204030204" pitchFamily="34" charset="0"/>
                <a:cs typeface="Arial" panose="020B0604020202020204" pitchFamily="34" charset="0"/>
              </a:rPr>
              <a:t>Some of the issues linked to the psychological health of individuals include anxiety disorders, post-traumatic stress disorder, substance abuse and behaviour disorders (Dye, 2018, p.382).</a:t>
            </a:r>
          </a:p>
          <a:p>
            <a:pPr algn="just">
              <a:lnSpc>
                <a:spcPct val="150000"/>
              </a:lnSpc>
              <a:spcAft>
                <a:spcPts val="800"/>
              </a:spcAft>
            </a:pPr>
            <a:r>
              <a:rPr lang="en-GB" sz="1800" b="1" kern="1200" dirty="0">
                <a:solidFill>
                  <a:srgbClr val="000000"/>
                </a:solidFill>
                <a:effectLst/>
                <a:ea typeface="Calibri Light" panose="020F0302020204030204" pitchFamily="34" charset="0"/>
                <a:cs typeface="Arial" panose="020B0604020202020204" pitchFamily="34" charset="0"/>
              </a:rPr>
              <a:t>Theoretically children who have been exposed to some form of trauma are at risk of suffering psychologically and developmentally (</a:t>
            </a:r>
            <a:r>
              <a:rPr lang="en-GB" sz="1800" b="1" kern="1200" dirty="0" err="1">
                <a:solidFill>
                  <a:srgbClr val="000000"/>
                </a:solidFill>
                <a:effectLst/>
                <a:ea typeface="Calibri Light" panose="020F0302020204030204" pitchFamily="34" charset="0"/>
                <a:cs typeface="Arial" panose="020B0604020202020204" pitchFamily="34" charset="0"/>
              </a:rPr>
              <a:t>Alisic</a:t>
            </a:r>
            <a:r>
              <a:rPr lang="en-GB" sz="1800" b="1" kern="1200" dirty="0">
                <a:solidFill>
                  <a:srgbClr val="000000"/>
                </a:solidFill>
                <a:effectLst/>
                <a:ea typeface="Calibri Light" panose="020F0302020204030204" pitchFamily="34" charset="0"/>
                <a:cs typeface="Arial" panose="020B0604020202020204" pitchFamily="34" charset="0"/>
              </a:rPr>
              <a:t> </a:t>
            </a:r>
            <a:r>
              <a:rPr lang="en-GB" sz="1800" b="1" i="1" kern="1200" dirty="0">
                <a:solidFill>
                  <a:srgbClr val="000000"/>
                </a:solidFill>
                <a:effectLst/>
                <a:ea typeface="Calibri Light" panose="020F0302020204030204" pitchFamily="34" charset="0"/>
                <a:cs typeface="Arial" panose="020B0604020202020204" pitchFamily="34" charset="0"/>
              </a:rPr>
              <a:t>et al</a:t>
            </a:r>
            <a:r>
              <a:rPr lang="en-GB" sz="1800" b="1" kern="1200" dirty="0">
                <a:solidFill>
                  <a:srgbClr val="000000"/>
                </a:solidFill>
                <a:effectLst/>
                <a:ea typeface="Calibri Light" panose="020F0302020204030204" pitchFamily="34" charset="0"/>
                <a:cs typeface="Arial" panose="020B0604020202020204" pitchFamily="34" charset="0"/>
              </a:rPr>
              <a:t>, 2011, p. 736). </a:t>
            </a:r>
            <a:endParaRPr lang="en-GB" sz="1800" b="1" dirty="0">
              <a:effectLst/>
              <a:ea typeface="Calibri" panose="020F0502020204030204" pitchFamily="34" charset="0"/>
              <a:cs typeface="Arial" panose="020B0604020202020204" pitchFamily="34" charset="0"/>
            </a:endParaRPr>
          </a:p>
          <a:p>
            <a:pPr algn="just">
              <a:lnSpc>
                <a:spcPct val="150000"/>
              </a:lnSpc>
              <a:spcAft>
                <a:spcPts val="800"/>
              </a:spcAft>
            </a:pPr>
            <a:r>
              <a:rPr lang="en-GB" sz="1800" b="1" kern="1200" dirty="0">
                <a:solidFill>
                  <a:srgbClr val="000000"/>
                </a:solidFill>
                <a:effectLst/>
                <a:ea typeface="Calibri Light" panose="020F0302020204030204" pitchFamily="34" charset="0"/>
                <a:cs typeface="Arial" panose="020B0604020202020204" pitchFamily="34" charset="0"/>
              </a:rPr>
              <a:t>Early life trauma is prevalent in the UK (Kings College London, 2019), therefore gaining a deep understanding of the consequences of childhood trauma is essential.</a:t>
            </a:r>
            <a:endParaRPr lang="en-GB" dirty="0"/>
          </a:p>
        </p:txBody>
      </p:sp>
    </p:spTree>
    <p:extLst>
      <p:ext uri="{BB962C8B-B14F-4D97-AF65-F5344CB8AC3E}">
        <p14:creationId xmlns:p14="http://schemas.microsoft.com/office/powerpoint/2010/main" val="179533826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9F063-D070-43F2-8548-BEBF16B40091}"/>
              </a:ext>
            </a:extLst>
          </p:cNvPr>
          <p:cNvSpPr>
            <a:spLocks noGrp="1"/>
          </p:cNvSpPr>
          <p:nvPr>
            <p:ph type="title"/>
          </p:nvPr>
        </p:nvSpPr>
        <p:spPr/>
        <p:txBody>
          <a:bodyPr/>
          <a:lstStyle/>
          <a:p>
            <a:r>
              <a:rPr lang="en-GB" b="1" dirty="0"/>
              <a:t>Methods</a:t>
            </a:r>
          </a:p>
        </p:txBody>
      </p:sp>
      <p:sp>
        <p:nvSpPr>
          <p:cNvPr id="3" name="Content Placeholder 2">
            <a:extLst>
              <a:ext uri="{FF2B5EF4-FFF2-40B4-BE49-F238E27FC236}">
                <a16:creationId xmlns:a16="http://schemas.microsoft.com/office/drawing/2014/main" id="{CF65958F-42F0-400E-9165-A86E8E5CB589}"/>
              </a:ext>
            </a:extLst>
          </p:cNvPr>
          <p:cNvSpPr>
            <a:spLocks noGrp="1"/>
          </p:cNvSpPr>
          <p:nvPr>
            <p:ph idx="1"/>
          </p:nvPr>
        </p:nvSpPr>
        <p:spPr>
          <a:xfrm>
            <a:off x="1130270" y="1470213"/>
            <a:ext cx="9603275" cy="5942622"/>
          </a:xfrm>
        </p:spPr>
        <p:txBody>
          <a:bodyPr>
            <a:normAutofit/>
          </a:bodyPr>
          <a:lstStyle/>
          <a:p>
            <a:pPr marL="0" indent="0">
              <a:buNone/>
            </a:pPr>
            <a:endParaRPr lang="en-GB" b="1" dirty="0"/>
          </a:p>
          <a:p>
            <a:pPr algn="just">
              <a:lnSpc>
                <a:spcPct val="150000"/>
              </a:lnSpc>
              <a:spcAft>
                <a:spcPts val="800"/>
              </a:spcAft>
            </a:pPr>
            <a:r>
              <a:rPr lang="en-GB" sz="1800" b="1" dirty="0">
                <a:effectLst/>
                <a:ea typeface="Calibri" panose="020F0502020204030204" pitchFamily="34" charset="0"/>
                <a:cs typeface="Arial" panose="020B0604020202020204" pitchFamily="34" charset="0"/>
              </a:rPr>
              <a:t>A systematic literature review using thematic analysis of qualitative primary research studies on the impacts of early life traumatic experiences on the cognitive, physical and mental health of individuals. </a:t>
            </a:r>
          </a:p>
          <a:p>
            <a:pPr algn="just">
              <a:lnSpc>
                <a:spcPct val="150000"/>
              </a:lnSpc>
              <a:spcAft>
                <a:spcPts val="800"/>
              </a:spcAft>
            </a:pPr>
            <a:r>
              <a:rPr lang="en-GB" sz="1800" b="1" dirty="0">
                <a:effectLst/>
                <a:ea typeface="Calibri" panose="020F0502020204030204" pitchFamily="34" charset="0"/>
                <a:cs typeface="Arial" panose="020B0604020202020204" pitchFamily="34" charset="0"/>
              </a:rPr>
              <a:t>Primary research studies based on an inclusion and exclusion criteria included assessments, questionnaires, and interviews. Prisma flow chart of review process, CASP checklist for appraisal of studies to determine the relevance of the literature found to answer the research question.</a:t>
            </a:r>
          </a:p>
          <a:p>
            <a:pPr marL="0" indent="0">
              <a:buNone/>
            </a:pPr>
            <a:endParaRPr lang="en-GB" b="1" dirty="0"/>
          </a:p>
        </p:txBody>
      </p:sp>
    </p:spTree>
    <p:extLst>
      <p:ext uri="{BB962C8B-B14F-4D97-AF65-F5344CB8AC3E}">
        <p14:creationId xmlns:p14="http://schemas.microsoft.com/office/powerpoint/2010/main" val="71656374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5D7D-F838-45E2-BBA2-084061D8E86F}"/>
              </a:ext>
            </a:extLst>
          </p:cNvPr>
          <p:cNvSpPr>
            <a:spLocks noGrp="1"/>
          </p:cNvSpPr>
          <p:nvPr>
            <p:ph type="title"/>
          </p:nvPr>
        </p:nvSpPr>
        <p:spPr/>
        <p:txBody>
          <a:bodyPr/>
          <a:lstStyle/>
          <a:p>
            <a:r>
              <a:rPr lang="en-GB" b="1" dirty="0"/>
              <a:t>Resources</a:t>
            </a:r>
          </a:p>
        </p:txBody>
      </p:sp>
      <p:sp>
        <p:nvSpPr>
          <p:cNvPr id="3" name="Content Placeholder 2">
            <a:extLst>
              <a:ext uri="{FF2B5EF4-FFF2-40B4-BE49-F238E27FC236}">
                <a16:creationId xmlns:a16="http://schemas.microsoft.com/office/drawing/2014/main" id="{94F78D5B-3ACF-4089-8A69-796A1B3A36E7}"/>
              </a:ext>
            </a:extLst>
          </p:cNvPr>
          <p:cNvSpPr>
            <a:spLocks noGrp="1"/>
          </p:cNvSpPr>
          <p:nvPr>
            <p:ph idx="1"/>
          </p:nvPr>
        </p:nvSpPr>
        <p:spPr>
          <a:xfrm>
            <a:off x="1130270" y="1783976"/>
            <a:ext cx="9603275" cy="4120699"/>
          </a:xfrm>
        </p:spPr>
        <p:txBody>
          <a:bodyPr>
            <a:normAutofit/>
          </a:bodyPr>
          <a:lstStyle/>
          <a:p>
            <a:r>
              <a:rPr lang="en-GB" sz="1800" b="1" dirty="0">
                <a:cs typeface="Arial" panose="020B0604020202020204" pitchFamily="34" charset="0"/>
              </a:rPr>
              <a:t>Journal articles (e.g. Current Psychology), </a:t>
            </a:r>
          </a:p>
          <a:p>
            <a:r>
              <a:rPr lang="en-GB" sz="1800" b="1" dirty="0">
                <a:cs typeface="Arial" panose="020B0604020202020204" pitchFamily="34" charset="0"/>
              </a:rPr>
              <a:t>research studies (e.g. National Centre for Biotechnology Information, Journal of Trauma Nursing) </a:t>
            </a:r>
          </a:p>
          <a:p>
            <a:r>
              <a:rPr lang="en-GB" sz="1800" b="1" dirty="0">
                <a:cs typeface="Arial" panose="020B0604020202020204" pitchFamily="34" charset="0"/>
              </a:rPr>
              <a:t>Google scholar (e.g. emerald insight, </a:t>
            </a:r>
            <a:r>
              <a:rPr lang="en-GB" sz="1800" b="1" dirty="0" err="1">
                <a:cs typeface="Arial" panose="020B0604020202020204" pitchFamily="34" charset="0"/>
              </a:rPr>
              <a:t>BJPsych</a:t>
            </a:r>
            <a:r>
              <a:rPr lang="en-GB" sz="1800" b="1" dirty="0">
                <a:cs typeface="Arial" panose="020B0604020202020204" pitchFamily="34" charset="0"/>
              </a:rPr>
              <a:t> Advances), </a:t>
            </a:r>
          </a:p>
          <a:p>
            <a:r>
              <a:rPr lang="en-GB" sz="1800" b="1" dirty="0">
                <a:cs typeface="Arial" panose="020B0604020202020204" pitchFamily="34" charset="0"/>
              </a:rPr>
              <a:t>University library databases (e.g. Science direct, </a:t>
            </a:r>
            <a:r>
              <a:rPr lang="en-GB" sz="1800" b="1" dirty="0">
                <a:effectLst/>
                <a:ea typeface="DengXian Light" panose="020B0503020204020204" pitchFamily="2" charset="-122"/>
                <a:cs typeface="Arial" panose="020B0604020202020204" pitchFamily="34" charset="0"/>
              </a:rPr>
              <a:t>PsycArticles, </a:t>
            </a:r>
            <a:r>
              <a:rPr lang="en-GB" sz="1800" b="1" dirty="0" err="1">
                <a:effectLst/>
                <a:ea typeface="DengXian Light" panose="020B0503020204020204" pitchFamily="2" charset="-122"/>
                <a:cs typeface="Arial" panose="020B0604020202020204" pitchFamily="34" charset="0"/>
              </a:rPr>
              <a:t>BJPsych</a:t>
            </a:r>
            <a:r>
              <a:rPr lang="en-GB" sz="1800" b="1" dirty="0">
                <a:effectLst/>
                <a:ea typeface="DengXian Light" panose="020B0503020204020204" pitchFamily="2" charset="-122"/>
                <a:cs typeface="Arial" panose="020B0604020202020204" pitchFamily="34" charset="0"/>
              </a:rPr>
              <a:t> Advances, Sage journals</a:t>
            </a:r>
            <a:r>
              <a:rPr lang="en-GB" sz="1800" b="1" dirty="0">
                <a:cs typeface="Arial" panose="020B0604020202020204" pitchFamily="34" charset="0"/>
              </a:rPr>
              <a:t> ).</a:t>
            </a:r>
          </a:p>
          <a:p>
            <a:pPr marL="228600">
              <a:lnSpc>
                <a:spcPct val="150000"/>
              </a:lnSpc>
              <a:spcBef>
                <a:spcPts val="200"/>
              </a:spcBef>
              <a:spcAft>
                <a:spcPts val="800"/>
              </a:spcAft>
            </a:pPr>
            <a:r>
              <a:rPr lang="en-GB" sz="1800" b="1" dirty="0">
                <a:effectLst/>
                <a:ea typeface="DengXian Light" panose="020B0503020204020204" pitchFamily="2" charset="-122"/>
                <a:cs typeface="Arial" panose="020B0604020202020204" pitchFamily="34" charset="0"/>
              </a:rPr>
              <a:t>Open access database e.g., National Science for Biotechnology. </a:t>
            </a:r>
            <a:endParaRPr lang="en-GB" sz="1800" b="1" dirty="0">
              <a:effectLst/>
              <a:ea typeface="Calibri" panose="020F0502020204030204" pitchFamily="34" charset="0"/>
              <a:cs typeface="Arial" panose="020B0604020202020204" pitchFamily="34" charset="0"/>
            </a:endParaRPr>
          </a:p>
          <a:p>
            <a:pPr marL="0" indent="0">
              <a:lnSpc>
                <a:spcPct val="150000"/>
              </a:lnSpc>
              <a:spcBef>
                <a:spcPts val="200"/>
              </a:spcBef>
              <a:spcAft>
                <a:spcPts val="800"/>
              </a:spcAft>
              <a:buNone/>
            </a:pPr>
            <a:endParaRPr lang="en-GB" b="1" dirty="0"/>
          </a:p>
          <a:p>
            <a:endParaRPr lang="en-GB" dirty="0"/>
          </a:p>
          <a:p>
            <a:endParaRPr lang="en-GB" dirty="0"/>
          </a:p>
        </p:txBody>
      </p:sp>
    </p:spTree>
    <p:extLst>
      <p:ext uri="{BB962C8B-B14F-4D97-AF65-F5344CB8AC3E}">
        <p14:creationId xmlns:p14="http://schemas.microsoft.com/office/powerpoint/2010/main" val="269268160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CC2C5-D316-EEF7-0A9E-AD4CF4CE4D4F}"/>
              </a:ext>
            </a:extLst>
          </p:cNvPr>
          <p:cNvSpPr>
            <a:spLocks noGrp="1"/>
          </p:cNvSpPr>
          <p:nvPr>
            <p:ph type="title"/>
          </p:nvPr>
        </p:nvSpPr>
        <p:spPr/>
        <p:txBody>
          <a:bodyPr/>
          <a:lstStyle/>
          <a:p>
            <a:r>
              <a:rPr lang="en-GB" b="1" dirty="0"/>
              <a:t>Resources</a:t>
            </a:r>
          </a:p>
        </p:txBody>
      </p:sp>
      <p:sp>
        <p:nvSpPr>
          <p:cNvPr id="3" name="Content Placeholder 2">
            <a:extLst>
              <a:ext uri="{FF2B5EF4-FFF2-40B4-BE49-F238E27FC236}">
                <a16:creationId xmlns:a16="http://schemas.microsoft.com/office/drawing/2014/main" id="{D5CE4CE0-5FCC-80EB-0146-724B36DE5B57}"/>
              </a:ext>
            </a:extLst>
          </p:cNvPr>
          <p:cNvSpPr>
            <a:spLocks noGrp="1"/>
          </p:cNvSpPr>
          <p:nvPr>
            <p:ph idx="1"/>
          </p:nvPr>
        </p:nvSpPr>
        <p:spPr/>
        <p:txBody>
          <a:bodyPr>
            <a:normAutofit lnSpcReduction="10000"/>
          </a:bodyPr>
          <a:lstStyle/>
          <a:p>
            <a:pPr marL="228600">
              <a:lnSpc>
                <a:spcPct val="150000"/>
              </a:lnSpc>
              <a:spcBef>
                <a:spcPts val="200"/>
              </a:spcBef>
              <a:spcAft>
                <a:spcPts val="800"/>
              </a:spcAft>
            </a:pPr>
            <a:r>
              <a:rPr lang="en-GB" sz="1800" b="1" dirty="0">
                <a:effectLst/>
                <a:ea typeface="Calibri" panose="020F0502020204030204" pitchFamily="34" charset="0"/>
                <a:cs typeface="Arial" panose="020B0604020202020204" pitchFamily="34" charset="0"/>
              </a:rPr>
              <a:t>Government websites</a:t>
            </a:r>
          </a:p>
          <a:p>
            <a:pPr marL="228600" algn="just">
              <a:lnSpc>
                <a:spcPct val="150000"/>
              </a:lnSpc>
              <a:spcBef>
                <a:spcPts val="200"/>
              </a:spcBef>
              <a:spcAft>
                <a:spcPts val="800"/>
              </a:spcAft>
            </a:pPr>
            <a:r>
              <a:rPr lang="en-GB" sz="1800" b="1" dirty="0">
                <a:effectLst/>
                <a:ea typeface="DengXian Light" panose="020B0503020204020204" pitchFamily="2" charset="-122"/>
                <a:cs typeface="Arial" panose="020B0604020202020204" pitchFamily="34" charset="0"/>
              </a:rPr>
              <a:t> World Health Organization (WHO)</a:t>
            </a:r>
          </a:p>
          <a:p>
            <a:pPr marL="228600" algn="just">
              <a:lnSpc>
                <a:spcPct val="150000"/>
              </a:lnSpc>
              <a:spcBef>
                <a:spcPts val="200"/>
              </a:spcBef>
              <a:spcAft>
                <a:spcPts val="800"/>
              </a:spcAft>
            </a:pPr>
            <a:r>
              <a:rPr lang="en-GB" sz="1800" b="1" dirty="0">
                <a:ea typeface="DengXian Light" panose="020B0503020204020204" pitchFamily="2" charset="-122"/>
                <a:cs typeface="Arial" panose="020B0604020202020204" pitchFamily="34" charset="0"/>
              </a:rPr>
              <a:t>Centers for Disease Control and Prevention (CDC)</a:t>
            </a:r>
          </a:p>
          <a:p>
            <a:pPr marL="228600" algn="just">
              <a:lnSpc>
                <a:spcPct val="150000"/>
              </a:lnSpc>
              <a:spcBef>
                <a:spcPts val="200"/>
              </a:spcBef>
              <a:spcAft>
                <a:spcPts val="800"/>
              </a:spcAft>
            </a:pPr>
            <a:r>
              <a:rPr lang="en-GB" sz="1800" b="1" dirty="0">
                <a:effectLst/>
                <a:ea typeface="DengXian Light" panose="020B0503020204020204" pitchFamily="2" charset="-122"/>
                <a:cs typeface="Arial" panose="020B0604020202020204" pitchFamily="34" charset="0"/>
              </a:rPr>
              <a:t>Public Health England</a:t>
            </a:r>
          </a:p>
          <a:p>
            <a:pPr marL="228600" algn="just">
              <a:lnSpc>
                <a:spcPct val="150000"/>
              </a:lnSpc>
              <a:spcBef>
                <a:spcPts val="200"/>
              </a:spcBef>
              <a:spcAft>
                <a:spcPts val="800"/>
              </a:spcAft>
            </a:pPr>
            <a:r>
              <a:rPr lang="en-GB" sz="1800" b="1" dirty="0">
                <a:ea typeface="DengXian Light" panose="020B0503020204020204" pitchFamily="2" charset="-122"/>
                <a:cs typeface="Arial" panose="020B0604020202020204" pitchFamily="34" charset="0"/>
              </a:rPr>
              <a:t>Librarian, supervisor</a:t>
            </a:r>
          </a:p>
          <a:p>
            <a:pPr marL="228600" algn="just">
              <a:lnSpc>
                <a:spcPct val="150000"/>
              </a:lnSpc>
              <a:spcBef>
                <a:spcPts val="200"/>
              </a:spcBef>
              <a:spcAft>
                <a:spcPts val="800"/>
              </a:spcAft>
            </a:pPr>
            <a:r>
              <a:rPr lang="en-GB" sz="1800" b="1" dirty="0">
                <a:effectLst/>
                <a:ea typeface="DengXian Light" panose="020B0503020204020204" pitchFamily="2" charset="-122"/>
                <a:cs typeface="Arial" panose="020B0604020202020204" pitchFamily="34" charset="0"/>
              </a:rPr>
              <a:t>RefWorks</a:t>
            </a:r>
          </a:p>
          <a:p>
            <a:pPr marL="228600" algn="just">
              <a:lnSpc>
                <a:spcPct val="150000"/>
              </a:lnSpc>
              <a:spcBef>
                <a:spcPts val="200"/>
              </a:spcBef>
              <a:spcAft>
                <a:spcPts val="800"/>
              </a:spcAft>
            </a:pPr>
            <a:endParaRPr lang="en-GB" sz="1800" b="1" dirty="0">
              <a:effectLst/>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9721010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3AFB7-C9D4-4C45-B3CA-1D33D516B3C3}"/>
              </a:ext>
            </a:extLst>
          </p:cNvPr>
          <p:cNvSpPr>
            <a:spLocks noGrp="1"/>
          </p:cNvSpPr>
          <p:nvPr>
            <p:ph type="title"/>
          </p:nvPr>
        </p:nvSpPr>
        <p:spPr/>
        <p:txBody>
          <a:bodyPr/>
          <a:lstStyle/>
          <a:p>
            <a:r>
              <a:rPr lang="en-GB" b="1" dirty="0"/>
              <a:t>Timescales</a:t>
            </a:r>
          </a:p>
        </p:txBody>
      </p:sp>
      <p:sp>
        <p:nvSpPr>
          <p:cNvPr id="3" name="Content Placeholder 2">
            <a:extLst>
              <a:ext uri="{FF2B5EF4-FFF2-40B4-BE49-F238E27FC236}">
                <a16:creationId xmlns:a16="http://schemas.microsoft.com/office/drawing/2014/main" id="{B8784AE2-6AEB-4C3E-A4E6-A3B88E4F8466}"/>
              </a:ext>
            </a:extLst>
          </p:cNvPr>
          <p:cNvSpPr>
            <a:spLocks noGrp="1"/>
          </p:cNvSpPr>
          <p:nvPr>
            <p:ph idx="1"/>
          </p:nvPr>
        </p:nvSpPr>
        <p:spPr>
          <a:xfrm>
            <a:off x="1130270" y="1622612"/>
            <a:ext cx="9603275" cy="4282063"/>
          </a:xfrm>
        </p:spPr>
        <p:txBody>
          <a:bodyPr>
            <a:normAutofit fontScale="92500" lnSpcReduction="10000"/>
          </a:bodyPr>
          <a:lstStyle/>
          <a:p>
            <a:pPr>
              <a:lnSpc>
                <a:spcPct val="150000"/>
              </a:lnSpc>
              <a:spcBef>
                <a:spcPts val="200"/>
              </a:spcBef>
            </a:pPr>
            <a:endParaRPr lang="en-GB" b="1" i="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200"/>
              </a:spcBef>
            </a:pPr>
            <a:r>
              <a:rPr lang="en-GB" sz="1900" b="1" i="0" dirty="0">
                <a:effectLst/>
                <a:ea typeface="Times New Roman" panose="02020603050405020304" pitchFamily="18" charset="0"/>
                <a:cs typeface="Arial" panose="020B0604020202020204" pitchFamily="34" charset="0"/>
              </a:rPr>
              <a:t>Chapter 1 Introduction will be completed by the 31st March 2023 </a:t>
            </a:r>
          </a:p>
          <a:p>
            <a:pPr>
              <a:lnSpc>
                <a:spcPct val="150000"/>
              </a:lnSpc>
              <a:spcBef>
                <a:spcPts val="200"/>
              </a:spcBef>
            </a:pPr>
            <a:r>
              <a:rPr lang="en-GB" sz="1900" b="1" i="0" dirty="0">
                <a:effectLst/>
                <a:ea typeface="Times New Roman" panose="02020603050405020304" pitchFamily="18" charset="0"/>
                <a:cs typeface="Arial" panose="020B0604020202020204" pitchFamily="34" charset="0"/>
              </a:rPr>
              <a:t>Chapter 2 background will be completed by 30</a:t>
            </a:r>
            <a:r>
              <a:rPr lang="en-GB" sz="1900" b="1" i="0" baseline="30000" dirty="0">
                <a:effectLst/>
                <a:ea typeface="Times New Roman" panose="02020603050405020304" pitchFamily="18" charset="0"/>
                <a:cs typeface="Arial" panose="020B0604020202020204" pitchFamily="34" charset="0"/>
              </a:rPr>
              <a:t>th</a:t>
            </a:r>
            <a:r>
              <a:rPr lang="en-GB" sz="1900" b="1" i="0" dirty="0">
                <a:effectLst/>
                <a:ea typeface="Times New Roman" panose="02020603050405020304" pitchFamily="18" charset="0"/>
                <a:cs typeface="Arial" panose="020B0604020202020204" pitchFamily="34" charset="0"/>
              </a:rPr>
              <a:t> April 2023</a:t>
            </a:r>
            <a:endParaRPr lang="en-GB" sz="1900" b="1" i="1" dirty="0">
              <a:effectLst/>
              <a:ea typeface="Times New Roman" panose="02020603050405020304" pitchFamily="18" charset="0"/>
              <a:cs typeface="Times New Roman" panose="02020603050405020304" pitchFamily="18" charset="0"/>
            </a:endParaRPr>
          </a:p>
          <a:p>
            <a:pPr>
              <a:lnSpc>
                <a:spcPct val="150000"/>
              </a:lnSpc>
              <a:spcAft>
                <a:spcPts val="800"/>
              </a:spcAft>
            </a:pPr>
            <a:r>
              <a:rPr lang="en-GB" sz="1900" b="1" dirty="0">
                <a:effectLst/>
                <a:ea typeface="Calibri" panose="020F0502020204030204" pitchFamily="34" charset="0"/>
                <a:cs typeface="Times New Roman" panose="02020603050405020304" pitchFamily="18" charset="0"/>
              </a:rPr>
              <a:t> Chapter 3 methods will be completed by 30</a:t>
            </a:r>
            <a:r>
              <a:rPr lang="en-GB" sz="1900" b="1" baseline="30000" dirty="0">
                <a:effectLst/>
                <a:ea typeface="Calibri" panose="020F0502020204030204" pitchFamily="34" charset="0"/>
                <a:cs typeface="Times New Roman" panose="02020603050405020304" pitchFamily="18" charset="0"/>
              </a:rPr>
              <a:t>th</a:t>
            </a:r>
            <a:r>
              <a:rPr lang="en-GB" sz="1900" b="1" dirty="0">
                <a:effectLst/>
                <a:ea typeface="Calibri" panose="020F0502020204030204" pitchFamily="34" charset="0"/>
                <a:cs typeface="Times New Roman" panose="02020603050405020304" pitchFamily="18" charset="0"/>
              </a:rPr>
              <a:t> May 2023</a:t>
            </a:r>
          </a:p>
          <a:p>
            <a:pPr>
              <a:lnSpc>
                <a:spcPct val="150000"/>
              </a:lnSpc>
              <a:spcAft>
                <a:spcPts val="800"/>
              </a:spcAft>
            </a:pPr>
            <a:r>
              <a:rPr lang="en-GB" sz="1900" b="1" dirty="0">
                <a:effectLst/>
                <a:ea typeface="Calibri" panose="020F0502020204030204" pitchFamily="34" charset="0"/>
                <a:cs typeface="Times New Roman" panose="02020603050405020304" pitchFamily="18" charset="0"/>
              </a:rPr>
              <a:t> Chapter 4 resul</a:t>
            </a:r>
            <a:r>
              <a:rPr lang="en-GB" sz="1900" b="1" dirty="0">
                <a:ea typeface="Calibri" panose="020F0502020204030204" pitchFamily="34" charset="0"/>
                <a:cs typeface="Times New Roman" panose="02020603050405020304" pitchFamily="18" charset="0"/>
              </a:rPr>
              <a:t>ts and discussion will be completed by 25</a:t>
            </a:r>
            <a:r>
              <a:rPr lang="en-GB" sz="1900" b="1" baseline="30000" dirty="0">
                <a:ea typeface="Calibri" panose="020F0502020204030204" pitchFamily="34" charset="0"/>
                <a:cs typeface="Times New Roman" panose="02020603050405020304" pitchFamily="18" charset="0"/>
              </a:rPr>
              <a:t>th</a:t>
            </a:r>
            <a:r>
              <a:rPr lang="en-GB" sz="1900" b="1" dirty="0">
                <a:ea typeface="Calibri" panose="020F0502020204030204" pitchFamily="34" charset="0"/>
                <a:cs typeface="Times New Roman" panose="02020603050405020304" pitchFamily="18" charset="0"/>
              </a:rPr>
              <a:t> July 2023</a:t>
            </a:r>
            <a:endParaRPr lang="en-GB" sz="1900" b="1" dirty="0">
              <a:effectLst/>
              <a:ea typeface="Calibri" panose="020F0502020204030204" pitchFamily="34" charset="0"/>
              <a:cs typeface="Times New Roman" panose="02020603050405020304" pitchFamily="18" charset="0"/>
            </a:endParaRPr>
          </a:p>
          <a:p>
            <a:pPr>
              <a:lnSpc>
                <a:spcPct val="150000"/>
              </a:lnSpc>
              <a:spcAft>
                <a:spcPts val="800"/>
              </a:spcAft>
            </a:pPr>
            <a:r>
              <a:rPr lang="en-GB" sz="1900" b="1" dirty="0">
                <a:effectLst/>
                <a:ea typeface="Calibri" panose="020F0502020204030204" pitchFamily="34" charset="0"/>
                <a:cs typeface="Times New Roman" panose="02020603050405020304" pitchFamily="18" charset="0"/>
              </a:rPr>
              <a:t> Chapter 5 Conclusion and recommendations will be completed by 15</a:t>
            </a:r>
            <a:r>
              <a:rPr lang="en-GB" sz="1900" b="1" baseline="30000" dirty="0">
                <a:effectLst/>
                <a:ea typeface="Calibri" panose="020F0502020204030204" pitchFamily="34" charset="0"/>
                <a:cs typeface="Times New Roman" panose="02020603050405020304" pitchFamily="18" charset="0"/>
              </a:rPr>
              <a:t>th</a:t>
            </a:r>
            <a:r>
              <a:rPr lang="en-GB" sz="1900" b="1" dirty="0">
                <a:effectLst/>
                <a:ea typeface="Calibri" panose="020F0502020204030204" pitchFamily="34" charset="0"/>
                <a:cs typeface="Times New Roman" panose="02020603050405020304" pitchFamily="18" charset="0"/>
              </a:rPr>
              <a:t> August 2023</a:t>
            </a:r>
          </a:p>
          <a:p>
            <a:pPr>
              <a:lnSpc>
                <a:spcPct val="150000"/>
              </a:lnSpc>
              <a:spcAft>
                <a:spcPts val="800"/>
              </a:spcAft>
            </a:pPr>
            <a:r>
              <a:rPr lang="en-GB" sz="1900" b="1" dirty="0">
                <a:ea typeface="Calibri" panose="020F0502020204030204" pitchFamily="34" charset="0"/>
                <a:cs typeface="Times New Roman" panose="02020603050405020304" pitchFamily="18" charset="0"/>
              </a:rPr>
              <a:t>References and abstract will be completed by 15</a:t>
            </a:r>
            <a:r>
              <a:rPr lang="en-GB" sz="1900" b="1" baseline="30000" dirty="0">
                <a:ea typeface="Calibri" panose="020F0502020204030204" pitchFamily="34" charset="0"/>
                <a:cs typeface="Times New Roman" panose="02020603050405020304" pitchFamily="18" charset="0"/>
              </a:rPr>
              <a:t>th</a:t>
            </a:r>
            <a:r>
              <a:rPr lang="en-GB" sz="1900" b="1" dirty="0">
                <a:ea typeface="Calibri" panose="020F0502020204030204" pitchFamily="34" charset="0"/>
                <a:cs typeface="Times New Roman" panose="02020603050405020304" pitchFamily="18" charset="0"/>
              </a:rPr>
              <a:t> August 2023</a:t>
            </a:r>
            <a:endParaRPr lang="en-GB" sz="1900" b="1" dirty="0">
              <a:effectLst/>
              <a:ea typeface="Calibri" panose="020F0502020204030204" pitchFamily="34" charset="0"/>
              <a:cs typeface="Times New Roman" panose="02020603050405020304" pitchFamily="18" charset="0"/>
            </a:endParaRPr>
          </a:p>
          <a:p>
            <a:pPr>
              <a:lnSpc>
                <a:spcPct val="150000"/>
              </a:lnSpc>
              <a:spcAft>
                <a:spcPts val="800"/>
              </a:spcAft>
            </a:pPr>
            <a:endParaRPr lang="en-GB" sz="1900" b="1"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9390015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6F5E1-9E21-FDAA-C512-3B82365733E6}"/>
              </a:ext>
            </a:extLst>
          </p:cNvPr>
          <p:cNvSpPr>
            <a:spLocks noGrp="1"/>
          </p:cNvSpPr>
          <p:nvPr>
            <p:ph type="title"/>
          </p:nvPr>
        </p:nvSpPr>
        <p:spPr/>
        <p:txBody>
          <a:bodyPr/>
          <a:lstStyle/>
          <a:p>
            <a:r>
              <a:rPr lang="en-GB" b="1" dirty="0"/>
              <a:t>Self Reflection</a:t>
            </a:r>
          </a:p>
        </p:txBody>
      </p:sp>
      <p:sp>
        <p:nvSpPr>
          <p:cNvPr id="3" name="Content Placeholder 2">
            <a:extLst>
              <a:ext uri="{FF2B5EF4-FFF2-40B4-BE49-F238E27FC236}">
                <a16:creationId xmlns:a16="http://schemas.microsoft.com/office/drawing/2014/main" id="{A1F768ED-1DBE-3A62-F378-AD31F41FBC22}"/>
              </a:ext>
            </a:extLst>
          </p:cNvPr>
          <p:cNvSpPr>
            <a:spLocks noGrp="1"/>
          </p:cNvSpPr>
          <p:nvPr>
            <p:ph idx="1"/>
          </p:nvPr>
        </p:nvSpPr>
        <p:spPr/>
        <p:txBody>
          <a:bodyPr/>
          <a:lstStyle/>
          <a:p>
            <a:pPr algn="just">
              <a:lnSpc>
                <a:spcPct val="150000"/>
              </a:lnSpc>
              <a:spcAft>
                <a:spcPts val="800"/>
              </a:spcAft>
            </a:pPr>
            <a:r>
              <a:rPr lang="en-GB" sz="1800" b="1" dirty="0">
                <a:effectLst/>
                <a:ea typeface="Calibri" panose="020F0502020204030204" pitchFamily="34" charset="0"/>
                <a:cs typeface="Arial" panose="020B0604020202020204" pitchFamily="34" charset="0"/>
              </a:rPr>
              <a:t>The challenges experienced were a lack of time and resources, finding enough studies on the impacts of cognitive, physical, and mental health in the UK in the past 10 years to be able to answer the research question extensively. The main strengths are having a prior knowledge on certain aspects of the research question and being reflective and using an unbiased approach. </a:t>
            </a:r>
          </a:p>
          <a:p>
            <a:pPr marL="0" indent="0" algn="just">
              <a:lnSpc>
                <a:spcPct val="150000"/>
              </a:lnSpc>
              <a:spcAft>
                <a:spcPts val="800"/>
              </a:spcAft>
              <a:buNone/>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782100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65A06-23FC-448A-893A-9E4491C0E526}"/>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3D348651-FCCD-4E1A-A228-E2493F8CFBA2}"/>
              </a:ext>
            </a:extLst>
          </p:cNvPr>
          <p:cNvSpPr>
            <a:spLocks noGrp="1"/>
          </p:cNvSpPr>
          <p:nvPr>
            <p:ph idx="1"/>
          </p:nvPr>
        </p:nvSpPr>
        <p:spPr>
          <a:xfrm>
            <a:off x="1130270" y="1604682"/>
            <a:ext cx="9603275" cy="4527178"/>
          </a:xfrm>
        </p:spPr>
        <p:txBody>
          <a:bodyPr>
            <a:normAutofit fontScale="25000" lnSpcReduction="20000"/>
          </a:bodyPr>
          <a:lstStyle/>
          <a:p>
            <a:pPr algn="just">
              <a:lnSpc>
                <a:spcPct val="150000"/>
              </a:lnSpc>
              <a:spcAft>
                <a:spcPts val="800"/>
              </a:spcAft>
            </a:pPr>
            <a:r>
              <a:rPr lang="en-GB" sz="4800" b="1" dirty="0" err="1">
                <a:effectLst/>
                <a:latin typeface="+mj-lt"/>
                <a:ea typeface="Calibri" panose="020F0502020204030204" pitchFamily="34" charset="0"/>
                <a:cs typeface="Arial" panose="020B0604020202020204" pitchFamily="34" charset="0"/>
              </a:rPr>
              <a:t>Alisic</a:t>
            </a:r>
            <a:r>
              <a:rPr lang="en-GB" sz="4800" b="1" dirty="0">
                <a:effectLst/>
                <a:latin typeface="+mj-lt"/>
                <a:ea typeface="Calibri" panose="020F0502020204030204" pitchFamily="34" charset="0"/>
                <a:cs typeface="Arial" panose="020B0604020202020204" pitchFamily="34" charset="0"/>
              </a:rPr>
              <a:t>, E. </a:t>
            </a:r>
            <a:r>
              <a:rPr lang="en-GB" sz="4800" b="1" i="1" dirty="0">
                <a:effectLst/>
                <a:latin typeface="+mj-lt"/>
                <a:ea typeface="Calibri" panose="020F0502020204030204" pitchFamily="34" charset="0"/>
                <a:cs typeface="Arial" panose="020B0604020202020204" pitchFamily="34" charset="0"/>
              </a:rPr>
              <a:t>et al </a:t>
            </a:r>
            <a:r>
              <a:rPr lang="en-GB" sz="4800" b="1" dirty="0">
                <a:effectLst/>
                <a:latin typeface="+mj-lt"/>
                <a:ea typeface="Calibri" panose="020F0502020204030204" pitchFamily="34" charset="0"/>
                <a:cs typeface="Arial" panose="020B0604020202020204" pitchFamily="34" charset="0"/>
              </a:rPr>
              <a:t>(2011) ‘Building Child Trauma Theory from Longitudinal Studies: A Meta-Analysis’, </a:t>
            </a:r>
            <a:r>
              <a:rPr lang="en-GB" sz="4800" b="1" i="1" dirty="0">
                <a:effectLst/>
                <a:latin typeface="+mj-lt"/>
                <a:ea typeface="Calibri" panose="020F0502020204030204" pitchFamily="34" charset="0"/>
                <a:cs typeface="Arial" panose="020B0604020202020204" pitchFamily="34" charset="0"/>
              </a:rPr>
              <a:t>Clinical Psychology Review</a:t>
            </a:r>
            <a:r>
              <a:rPr lang="en-GB" sz="4800" b="1" dirty="0">
                <a:effectLst/>
                <a:latin typeface="+mj-lt"/>
                <a:ea typeface="Calibri" panose="020F0502020204030204" pitchFamily="34" charset="0"/>
                <a:cs typeface="Arial" panose="020B0604020202020204" pitchFamily="34" charset="0"/>
              </a:rPr>
              <a:t>, 31(5), pp. 736-747. Available at: </a:t>
            </a:r>
            <a:r>
              <a:rPr lang="en-GB" sz="4800" b="1" u="sng" dirty="0">
                <a:solidFill>
                  <a:srgbClr val="4472C4"/>
                </a:solidFill>
                <a:effectLst/>
                <a:latin typeface="+mj-lt"/>
                <a:ea typeface="Calibri" panose="020F0502020204030204" pitchFamily="34" charset="0"/>
                <a:cs typeface="Arial" panose="020B0604020202020204" pitchFamily="34" charset="0"/>
                <a:hlinkClick r:id="rId2" tooltip="Persistent link using digital object identifier"/>
              </a:rPr>
              <a:t>https://doi.org/10.1016/j.cpr.2011.03.001</a:t>
            </a:r>
            <a:r>
              <a:rPr lang="en-GB" sz="4800" b="1" dirty="0">
                <a:solidFill>
                  <a:srgbClr val="4472C4"/>
                </a:solidFill>
                <a:effectLst/>
                <a:latin typeface="+mj-lt"/>
                <a:ea typeface="Calibri" panose="020F0502020204030204" pitchFamily="34" charset="0"/>
                <a:cs typeface="Arial" panose="020B0604020202020204" pitchFamily="34" charset="0"/>
              </a:rPr>
              <a:t> </a:t>
            </a:r>
            <a:r>
              <a:rPr lang="en-GB" sz="4800" b="1" dirty="0">
                <a:effectLst/>
                <a:latin typeface="+mj-lt"/>
                <a:ea typeface="Calibri" panose="020F0502020204030204" pitchFamily="34" charset="0"/>
                <a:cs typeface="Arial" panose="020B0604020202020204" pitchFamily="34" charset="0"/>
              </a:rPr>
              <a:t>(Accesses: 07 June 2022).</a:t>
            </a:r>
          </a:p>
          <a:p>
            <a:pPr algn="just">
              <a:lnSpc>
                <a:spcPct val="150000"/>
              </a:lnSpc>
              <a:spcAft>
                <a:spcPts val="800"/>
              </a:spcAft>
            </a:pPr>
            <a:r>
              <a:rPr lang="en-GB" sz="4800" b="1" dirty="0" err="1">
                <a:effectLst/>
                <a:latin typeface="+mj-lt"/>
                <a:ea typeface="Calibri" panose="020F0502020204030204" pitchFamily="34" charset="0"/>
                <a:cs typeface="Arial" panose="020B0604020202020204" pitchFamily="34" charset="0"/>
              </a:rPr>
              <a:t>Gunstad</a:t>
            </a:r>
            <a:r>
              <a:rPr lang="en-GB" sz="4800" b="1" dirty="0">
                <a:effectLst/>
                <a:latin typeface="+mj-lt"/>
                <a:ea typeface="Calibri" panose="020F0502020204030204" pitchFamily="34" charset="0"/>
                <a:cs typeface="Arial" panose="020B0604020202020204" pitchFamily="34" charset="0"/>
              </a:rPr>
              <a:t>, J. </a:t>
            </a:r>
            <a:r>
              <a:rPr lang="en-GB" sz="4800" b="1" i="1" dirty="0">
                <a:effectLst/>
                <a:latin typeface="+mj-lt"/>
                <a:ea typeface="Calibri" panose="020F0502020204030204" pitchFamily="34" charset="0"/>
                <a:cs typeface="Arial" panose="020B0604020202020204" pitchFamily="34" charset="0"/>
              </a:rPr>
              <a:t>et al</a:t>
            </a:r>
            <a:r>
              <a:rPr lang="en-GB" sz="4800" b="1" dirty="0">
                <a:effectLst/>
                <a:latin typeface="+mj-lt"/>
                <a:ea typeface="Calibri" panose="020F0502020204030204" pitchFamily="34" charset="0"/>
                <a:cs typeface="Arial" panose="020B0604020202020204" pitchFamily="34" charset="0"/>
              </a:rPr>
              <a:t>. (2006) ‘Exposure to Early Life Trauma is Associated to Adult Obesity’, </a:t>
            </a:r>
            <a:r>
              <a:rPr lang="en-GB" sz="4800" b="1" i="1" dirty="0">
                <a:effectLst/>
                <a:latin typeface="+mj-lt"/>
                <a:ea typeface="Calibri" panose="020F0502020204030204" pitchFamily="34" charset="0"/>
                <a:cs typeface="Arial" panose="020B0604020202020204" pitchFamily="34" charset="0"/>
              </a:rPr>
              <a:t>Psychiatry Research</a:t>
            </a:r>
            <a:r>
              <a:rPr lang="en-GB" sz="4800" b="1" dirty="0">
                <a:effectLst/>
                <a:latin typeface="+mj-lt"/>
                <a:ea typeface="Calibri" panose="020F0502020204030204" pitchFamily="34" charset="0"/>
                <a:cs typeface="Arial" panose="020B0604020202020204" pitchFamily="34" charset="0"/>
              </a:rPr>
              <a:t>, 142(1), pp. 31-37. Available at: </a:t>
            </a:r>
            <a:r>
              <a:rPr lang="en-GB" sz="4800" b="1" u="sng" dirty="0">
                <a:solidFill>
                  <a:srgbClr val="4472C4"/>
                </a:solidFill>
                <a:effectLst/>
                <a:latin typeface="+mj-lt"/>
                <a:ea typeface="Calibri" panose="020F0502020204030204" pitchFamily="34" charset="0"/>
                <a:cs typeface="Arial" panose="020B0604020202020204" pitchFamily="34" charset="0"/>
                <a:hlinkClick r:id="rId3" tooltip="Persistent link using digital object identifier"/>
              </a:rPr>
              <a:t>https://doi.org/10.1016/j.psychres.2005.11.007</a:t>
            </a:r>
            <a:r>
              <a:rPr lang="en-GB" sz="4800" b="1" dirty="0">
                <a:solidFill>
                  <a:srgbClr val="4472C4"/>
                </a:solidFill>
                <a:effectLst/>
                <a:latin typeface="+mj-lt"/>
                <a:ea typeface="Calibri" panose="020F0502020204030204" pitchFamily="34" charset="0"/>
                <a:cs typeface="Arial" panose="020B0604020202020204" pitchFamily="34" charset="0"/>
              </a:rPr>
              <a:t> </a:t>
            </a:r>
            <a:r>
              <a:rPr lang="en-GB" sz="4800" b="1" dirty="0">
                <a:solidFill>
                  <a:srgbClr val="000000"/>
                </a:solidFill>
                <a:effectLst/>
                <a:latin typeface="+mj-lt"/>
                <a:ea typeface="Calibri" panose="020F0502020204030204" pitchFamily="34" charset="0"/>
                <a:cs typeface="Arial" panose="020B0604020202020204" pitchFamily="34" charset="0"/>
              </a:rPr>
              <a:t>(Accessed: 01 March 2022).</a:t>
            </a:r>
            <a:endParaRPr lang="en-GB" sz="4800" b="1" dirty="0">
              <a:effectLst/>
              <a:latin typeface="+mj-lt"/>
              <a:ea typeface="Calibri" panose="020F0502020204030204" pitchFamily="34" charset="0"/>
              <a:cs typeface="Arial" panose="020B0604020202020204" pitchFamily="34" charset="0"/>
            </a:endParaRPr>
          </a:p>
          <a:p>
            <a:pPr algn="just">
              <a:lnSpc>
                <a:spcPct val="150000"/>
              </a:lnSpc>
              <a:spcAft>
                <a:spcPts val="800"/>
              </a:spcAft>
            </a:pPr>
            <a:r>
              <a:rPr lang="en-GB" sz="4800" b="1" dirty="0">
                <a:effectLst/>
                <a:latin typeface="+mj-lt"/>
                <a:ea typeface="Calibri" panose="020F0502020204030204" pitchFamily="34" charset="0"/>
                <a:cs typeface="Arial" panose="020B0604020202020204" pitchFamily="34" charset="0"/>
              </a:rPr>
              <a:t>Heather Dye (2018) ‘The impact and long-term effects of childhood trauma’, </a:t>
            </a:r>
            <a:r>
              <a:rPr lang="en-GB" sz="4800" b="1" i="1" dirty="0">
                <a:effectLst/>
                <a:latin typeface="+mj-lt"/>
                <a:ea typeface="Calibri" panose="020F0502020204030204" pitchFamily="34" charset="0"/>
                <a:cs typeface="Arial" panose="020B0604020202020204" pitchFamily="34" charset="0"/>
              </a:rPr>
              <a:t>Journal of Human </a:t>
            </a:r>
            <a:r>
              <a:rPr lang="en-GB" sz="4800" b="1" i="1" dirty="0" err="1">
                <a:effectLst/>
                <a:latin typeface="+mj-lt"/>
                <a:ea typeface="Calibri" panose="020F0502020204030204" pitchFamily="34" charset="0"/>
                <a:cs typeface="Arial" panose="020B0604020202020204" pitchFamily="34" charset="0"/>
              </a:rPr>
              <a:t>Behavior</a:t>
            </a:r>
            <a:r>
              <a:rPr lang="en-GB" sz="4800" b="1" i="1" dirty="0">
                <a:effectLst/>
                <a:latin typeface="+mj-lt"/>
                <a:ea typeface="Calibri" panose="020F0502020204030204" pitchFamily="34" charset="0"/>
                <a:cs typeface="Arial" panose="020B0604020202020204" pitchFamily="34" charset="0"/>
              </a:rPr>
              <a:t> in the Social Environment</a:t>
            </a:r>
            <a:r>
              <a:rPr lang="en-GB" sz="4800" b="1" dirty="0">
                <a:effectLst/>
                <a:latin typeface="+mj-lt"/>
                <a:ea typeface="Calibri" panose="020F0502020204030204" pitchFamily="34" charset="0"/>
                <a:cs typeface="Arial" panose="020B0604020202020204" pitchFamily="34" charset="0"/>
              </a:rPr>
              <a:t>, 28(3), pp. 381-392. Available at: </a:t>
            </a:r>
            <a:r>
              <a:rPr lang="en-GB" sz="4800" b="1" u="sng" dirty="0">
                <a:solidFill>
                  <a:srgbClr val="0000FF"/>
                </a:solidFill>
                <a:effectLst/>
                <a:latin typeface="+mj-lt"/>
                <a:ea typeface="Calibri" panose="020F0502020204030204" pitchFamily="34" charset="0"/>
                <a:cs typeface="Arial" panose="020B0604020202020204" pitchFamily="34" charset="0"/>
                <a:hlinkClick r:id="rId4"/>
              </a:rPr>
              <a:t>https://doi.org/10.1080/10911359.2018.1435328</a:t>
            </a:r>
            <a:r>
              <a:rPr lang="en-GB" sz="4800" b="1" dirty="0">
                <a:effectLst/>
                <a:latin typeface="+mj-lt"/>
                <a:ea typeface="Calibri" panose="020F0502020204030204" pitchFamily="34" charset="0"/>
                <a:cs typeface="Arial" panose="020B0604020202020204" pitchFamily="34" charset="0"/>
              </a:rPr>
              <a:t> </a:t>
            </a:r>
          </a:p>
          <a:p>
            <a:pPr algn="just">
              <a:lnSpc>
                <a:spcPct val="150000"/>
              </a:lnSpc>
            </a:pPr>
            <a:r>
              <a:rPr lang="en-GB" sz="4800" b="1" dirty="0">
                <a:solidFill>
                  <a:srgbClr val="222222"/>
                </a:solidFill>
                <a:effectLst/>
                <a:latin typeface="+mj-lt"/>
                <a:ea typeface="Times New Roman" panose="02020603050405020304" pitchFamily="18" charset="0"/>
              </a:rPr>
              <a:t>Kings College London (2019) </a:t>
            </a:r>
            <a:r>
              <a:rPr lang="en-GB" sz="4800" b="1" i="1" dirty="0">
                <a:solidFill>
                  <a:srgbClr val="222222"/>
                </a:solidFill>
                <a:effectLst/>
                <a:latin typeface="+mj-lt"/>
                <a:ea typeface="Times New Roman" panose="02020603050405020304" pitchFamily="18" charset="0"/>
              </a:rPr>
              <a:t>Troubling Extent of Trauma and PTSD in Young People</a:t>
            </a:r>
            <a:r>
              <a:rPr lang="en-GB" sz="4800" b="1" dirty="0">
                <a:solidFill>
                  <a:srgbClr val="222222"/>
                </a:solidFill>
                <a:effectLst/>
                <a:latin typeface="+mj-lt"/>
                <a:ea typeface="Times New Roman" panose="02020603050405020304" pitchFamily="18" charset="0"/>
              </a:rPr>
              <a:t>. Available at: </a:t>
            </a:r>
            <a:r>
              <a:rPr lang="en-GB" sz="4800" b="1" dirty="0">
                <a:solidFill>
                  <a:srgbClr val="222222"/>
                </a:solidFill>
                <a:effectLst/>
                <a:latin typeface="+mj-lt"/>
                <a:ea typeface="Times New Roman" panose="02020603050405020304" pitchFamily="18" charset="0"/>
                <a:hlinkClick r:id="rId5"/>
              </a:rPr>
              <a:t>https://www.kcl.ac.uk/news/troubling-extent-of-trauma-and-ptsd-in-young-people</a:t>
            </a:r>
            <a:r>
              <a:rPr lang="en-GB" sz="4800" b="1" dirty="0">
                <a:solidFill>
                  <a:srgbClr val="222222"/>
                </a:solidFill>
                <a:effectLst/>
                <a:latin typeface="+mj-lt"/>
                <a:ea typeface="Times New Roman" panose="02020603050405020304" pitchFamily="18" charset="0"/>
              </a:rPr>
              <a:t> </a:t>
            </a:r>
          </a:p>
          <a:p>
            <a:pPr algn="just">
              <a:lnSpc>
                <a:spcPct val="150000"/>
              </a:lnSpc>
            </a:pPr>
            <a:r>
              <a:rPr lang="en-GB" sz="4800" b="1" dirty="0">
                <a:solidFill>
                  <a:srgbClr val="222222"/>
                </a:solidFill>
                <a:effectLst/>
                <a:latin typeface="+mj-lt"/>
                <a:ea typeface="Times New Roman" panose="02020603050405020304" pitchFamily="18" charset="0"/>
              </a:rPr>
              <a:t>Sachs-Ericsson, N. </a:t>
            </a:r>
            <a:r>
              <a:rPr lang="en-GB" sz="4800" b="1" i="1" dirty="0">
                <a:solidFill>
                  <a:srgbClr val="222222"/>
                </a:solidFill>
                <a:effectLst/>
                <a:latin typeface="+mj-lt"/>
                <a:ea typeface="Times New Roman" panose="02020603050405020304" pitchFamily="18" charset="0"/>
              </a:rPr>
              <a:t>et al</a:t>
            </a:r>
            <a:r>
              <a:rPr lang="en-GB" sz="4800" b="1" dirty="0">
                <a:solidFill>
                  <a:srgbClr val="222222"/>
                </a:solidFill>
                <a:effectLst/>
                <a:latin typeface="+mj-lt"/>
                <a:ea typeface="Times New Roman" panose="02020603050405020304" pitchFamily="18" charset="0"/>
              </a:rPr>
              <a:t>. (2009). ‘A review of childhood abuse, health, and pain-related problems: the role of psychiatric disorders and current life stress’, </a:t>
            </a:r>
            <a:r>
              <a:rPr lang="en-GB" sz="4800" b="1" i="1" dirty="0">
                <a:effectLst/>
                <a:latin typeface="+mj-lt"/>
                <a:ea typeface="Times New Roman" panose="02020603050405020304" pitchFamily="18" charset="0"/>
              </a:rPr>
              <a:t>Journal of Trauma &amp; Dissociation</a:t>
            </a:r>
            <a:r>
              <a:rPr lang="en-GB" sz="4800" b="1" dirty="0">
                <a:effectLst/>
                <a:latin typeface="+mj-lt"/>
                <a:ea typeface="Times New Roman" panose="02020603050405020304" pitchFamily="18" charset="0"/>
              </a:rPr>
              <a:t>, </a:t>
            </a:r>
            <a:r>
              <a:rPr lang="en-GB" sz="4800" b="1" i="1" dirty="0">
                <a:effectLst/>
                <a:latin typeface="+mj-lt"/>
                <a:ea typeface="Times New Roman" panose="02020603050405020304" pitchFamily="18" charset="0"/>
              </a:rPr>
              <a:t>10</a:t>
            </a:r>
            <a:r>
              <a:rPr lang="en-GB" sz="4800" b="1" dirty="0">
                <a:effectLst/>
                <a:latin typeface="+mj-lt"/>
                <a:ea typeface="Times New Roman" panose="02020603050405020304" pitchFamily="18" charset="0"/>
              </a:rPr>
              <a:t>(2), 170-188. Available at: </a:t>
            </a:r>
            <a:r>
              <a:rPr lang="en-GB" sz="4800" b="1" u="sng" dirty="0">
                <a:solidFill>
                  <a:srgbClr val="006DB4"/>
                </a:solidFill>
                <a:effectLst/>
                <a:latin typeface="+mj-lt"/>
                <a:ea typeface="Times New Roman" panose="02020603050405020304" pitchFamily="18" charset="0"/>
                <a:hlinkClick r:id="rId6"/>
              </a:rPr>
              <a:t>https://doi.org/10.1080/15299730802624585</a:t>
            </a:r>
            <a:endParaRPr lang="en-GB" sz="4800" b="1" dirty="0">
              <a:effectLst/>
              <a:latin typeface="+mj-lt"/>
              <a:ea typeface="Times New Roman" panose="02020603050405020304" pitchFamily="18" charset="0"/>
            </a:endParaRPr>
          </a:p>
          <a:p>
            <a:pPr marL="0" indent="0" algn="just">
              <a:lnSpc>
                <a:spcPct val="150000"/>
              </a:lnSpc>
              <a:spcAft>
                <a:spcPts val="800"/>
              </a:spcAft>
              <a:buNone/>
            </a:pPr>
            <a:endParaRPr lang="en-GB" sz="4800" b="1"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7137928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docProps/app.xml><?xml version="1.0" encoding="utf-8"?>
<Properties xmlns="http://schemas.openxmlformats.org/officeDocument/2006/extended-properties" xmlns:vt="http://schemas.openxmlformats.org/officeDocument/2006/docPropsVTypes">
  <Template>Ion</Template>
  <TotalTime>12465</TotalTime>
  <Words>874</Words>
  <Application>Microsoft Office PowerPoint</Application>
  <PresentationFormat>Widescreen</PresentationFormat>
  <Paragraphs>58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Times New Roman</vt:lpstr>
      <vt:lpstr>Gallery</vt:lpstr>
      <vt:lpstr>Independent   Project BMHP6020 Melanie Okine 1907289 Eleni Koutsogeorgou Viva  </vt:lpstr>
      <vt:lpstr>Project Title</vt:lpstr>
      <vt:lpstr>Aim</vt:lpstr>
      <vt:lpstr>Objectives</vt:lpstr>
      <vt:lpstr>Background</vt:lpstr>
      <vt:lpstr>Background</vt:lpstr>
      <vt:lpstr>Methods</vt:lpstr>
      <vt:lpstr>Resources</vt:lpstr>
      <vt:lpstr>Resources</vt:lpstr>
      <vt:lpstr>Timescales</vt:lpstr>
      <vt:lpstr>Self Reflection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BMHP6020 Melanie Okine 1907289 Eleni Koutsogeorgou Viva</dc:title>
  <dc:creator>Melanie Okine</dc:creator>
  <cp:lastModifiedBy>Melanie Okine</cp:lastModifiedBy>
  <cp:revision>57</cp:revision>
  <dcterms:created xsi:type="dcterms:W3CDTF">2022-03-05T20:46:26Z</dcterms:created>
  <dcterms:modified xsi:type="dcterms:W3CDTF">2023-03-06T10:33:26Z</dcterms:modified>
</cp:coreProperties>
</file>