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714"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44" d="100"/>
          <a:sy n="144" d="100"/>
        </p:scale>
        <p:origin x="654" y="12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39b2f8d314f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39b2f8d314f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rPr>
              <a:t>This presentation enlightens the growth of inventing a proficient job bid for the Human Resources (HR) Coordinator condition. The role involves a range of household tasks, as well as recruitment, onboarding new employees, managing employee relations and answering inquiries about pay and welfare. The process comprises picking a real job declaration, analysing job imageries and applicant stipulations, and cooking a well-crafted CV and cover letter. The usual basic salary for this role as of September 2024 is £28,829 per annum (Vilma, 2025). HR Coordinators play a key role in connecting the administrative and workforce teams, helping to attract and retain talent for the long-term success of the organisation. Modern HR professionals are no longer limited to administrative tasks; they are now focusing on employee progress, engagement and building an affirmative work culture (Mitschelen, 2025). This bustle helps to progress employability skills such as expertise, confidentiality, precision, organisational skills and current announcement by reflecting the real enrolment process.</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g39b2f8d314f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 name="Google Shape;66;g39b2f8d314f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rPr>
              <a:t>The HR Coordinator role is a vital part of operative hominoid resources controlling, which includes everyday jobs such as supporting with the enrolment and selection process, onboarding workers, maintaining and keep informed member records, and confirming agreement with UK service law. This also contains management both animal and digital operative records such as indentures, new hire gen and closure documents. HR Coordinators perform clerical tasks for new staffs, coordinate induction linkups and ensure a compliant, professional and welcoming experience (Tanyag, 2025). Strong communication skills are indispensable, as they often performance as a bridge between management and employees. Proficiency in Human Resources Information Systems (HRIS) is important for keeping the exactness of material, reporting and inspecting. They also assist in organising training gatherings, overseeing facilities administration and resolving disputes (Atkinson, 2024). A thorough kind of these family tasks will help you craft a well-crafted CV and cover letter, which will govern the candidate’s capacity to effectually be able to HR jobs whereas trust concealment, exactness, proficiency and organisational constancy.</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39b2f8d314f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39b2f8d314f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rPr>
              <a:t>First, find a reliable HR Coordinator job position from a reliable source, such as Indeed, LinkedIn, or the official company website, that contests your safeties and career aims. Review the company’s background, culture, and ideals ​​to recognize what abilities they assume from impending candidates. A strong firm brand or character as a “great place to work” is helpful in attracting and retaining top talent, and HR coordinators play a key role in this by constantly promoting the company’s Employee Value Proposition (EVP) (Paauwe and Van De Voorde, 2025). Relocation job ads on the proper platforms and joining forces with the appointment administrator ensures a constant hiring description. Focus on the essential abilities, credentials, and experience, as sustaining a job description and contender riders is essential for customising CVs and cover letters (Roodbari et al., 2025). Assisting with recruitment events, including cybernetic or in-person job fairs, toughens the company’s double and lays the footing for forming targeted, recruit-focused bid papers.</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39b2f8d314f_0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39b2f8d314f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rPr>
              <a:t>Analysing job metaphors and candidate provisions is crucial, as it clearly joins what an employer expects on or after an HR controller and allows you to align your assistances, education, and understanding with those chucks. Employers are now employing more prominence on hiring based on specific know-hows, as well as using data to analyse times gaps (Eszter Bogdány, Cserháti and Csizmadia, 2025). Pay attention to crucial criteria such as HR trainings, core knowledge, and communique services, as well as necessary points such as HR software familiarity or prior clerical understanding. Companies are fixing on enlightening the total underling experience and erection a strong firm brand to attract top capacity. Ascertaining keywords such as “employee relations,” “recruitment coordination,” or “compliance” and as well as them in your CV and cover letter intensifications applicability (Kumari et al., 2025). Demonstrated ability to prioritise work, manage compound demands, and widespread tasks on time, as well as a solid kind of key HR administrative methods such as onboarding, worker contracts, and upbringing checks, make the bid targeted, skilled, and ranged with the employer’s requests.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g39b2f8d314f_0_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 name="Google Shape;90;g39b2f8d314f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rPr>
              <a:t>Your CV and protection dispatch should perceptibly parade your correctness for the HR Coordinator site, specifically those that demonstrate your organisational management abilities, announcement assistances and facts of HR performs. Embrace a profile precipitate, main abilities, pay practice and edification sectors in the CV, with individual highlighting on HR-related triumphs (Tursunbayeva, et. al 2025). Express your passion for the situation in the cover letter and best part specific parts of the job advert that match your gifts, maintaining a trained tone, logical erection and crisp writing. HR coordinators monitor enrolments process metrics; by UK ideals, the average time-to-hire is round 40 days, but top musicians in the technology segment whole their enrolment in under 30 days (‌Yadav, 2025). This solid is used to spot gaps in the matriculation progression and optimise locating stratagems. Thorough correcting ensures that documents are error-free, which establishes thorough attention to detail, and considerate low offer receiving rates can help recognize probable issues with remuneration, company culture or entrant skill.‌</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39b2f8d314f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39b2f8d314f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rPr>
              <a:t>Once your CV and cover letter are finalised, combine them into a only Word manuscript, similar them to the job poster and candidate rations, and maintain uniformity in planning, spacing, and fonts throughout the document. Take away personally identifiable factual such as your name or student ID number to continue reasonableness and secrecy during the judgement process. Assemble data only for positive, explicit, and valid purposes, and recollect that personnel can make a Data Subject Access Request (DSAR) to see their gen from the organisation (Onome-Irikefe, 2025). When management sensitive staffs matters, clearly elucidate what material can be kept confidential and what may need to be released to administration or legal guidelines (Vikhyat Singhal, 2024). This course not only meets hypothetical chucks but also arrange for familiarity in the real enlistment process, which concocts you for impending proficient employment.</a:t>
            </a:r>
            <a:endParaRPr sz="1200">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39b2f8d314f_0_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39b2f8d314f_0_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173355" y="182881"/>
            <a:ext cx="8793480" cy="4783454"/>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32485" y="661782"/>
            <a:ext cx="7475220" cy="2194560"/>
          </a:xfrm>
        </p:spPr>
        <p:txBody>
          <a:bodyPr anchor="b">
            <a:normAutofit/>
          </a:bodyPr>
          <a:lstStyle>
            <a:lvl1pPr algn="ctr">
              <a:lnSpc>
                <a:spcPct val="85000"/>
              </a:lnSpc>
              <a:defRPr kumimoji="0" lang="en-US" sz="5400" b="1" i="0" u="none" strike="noStrike" kern="1200" cap="all" spc="0" normalizeH="0" baseline="0" dirty="0">
                <a:ln w="15875">
                  <a:solidFill>
                    <a:sysClr val="window" lastClr="FFFFFF"/>
                  </a:solidFill>
                </a:ln>
                <a:solidFill>
                  <a:srgbClr val="DF5327"/>
                </a:solidFill>
                <a:effectLst>
                  <a:outerShdw dist="38100" dir="2700000" algn="tl" rotWithShape="0">
                    <a:srgbClr val="DF5327"/>
                  </a:outerShdw>
                </a:effectLst>
                <a:uLnTx/>
                <a:uFillTx/>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1282148" y="2902226"/>
            <a:ext cx="6575895" cy="1041124"/>
          </a:xfrm>
        </p:spPr>
        <p:txBody>
          <a:bodyPr>
            <a:normAutofit/>
          </a:bodyPr>
          <a:lstStyle>
            <a:lvl1pPr marL="0" indent="0" algn="ctr">
              <a:buNone/>
              <a:defRPr sz="1650">
                <a:solidFill>
                  <a:schemeClr val="accent1"/>
                </a:solidFill>
              </a:defRPr>
            </a:lvl1pPr>
            <a:lvl2pPr marL="342900" indent="0" algn="ctr">
              <a:buNone/>
              <a:defRPr sz="1650"/>
            </a:lvl2pPr>
            <a:lvl3pPr marL="685800" indent="0" algn="ctr">
              <a:buNone/>
              <a:defRPr sz="165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accent1"/>
                </a:solidFill>
              </a:defRPr>
            </a:lvl1pPr>
          </a:lstStyle>
          <a:p>
            <a:fld id="{5923F103-BC34-4FE4-A40E-EDDEECFDA5D0}" type="datetimeFigureOut">
              <a:rPr lang="en-US" smtClean="0"/>
              <a:pPr/>
              <a:t>10/20/2025</a:t>
            </a:fld>
            <a:endParaRPr lang="en-US" dirty="0"/>
          </a:p>
        </p:txBody>
      </p:sp>
      <p:sp>
        <p:nvSpPr>
          <p:cNvPr id="5" name="Footer Placeholder 4"/>
          <p:cNvSpPr>
            <a:spLocks noGrp="1"/>
          </p:cNvSpPr>
          <p:nvPr>
            <p:ph type="ftr" sz="quarter" idx="11"/>
          </p:nvPr>
        </p:nvSpPr>
        <p:spPr/>
        <p:txBody>
          <a:bodyPr/>
          <a:lstStyle>
            <a:lvl1pPr>
              <a:defRPr>
                <a:solidFill>
                  <a:schemeClr val="accent1"/>
                </a:solidFill>
              </a:defRPr>
            </a:lvl1pPr>
          </a:lstStyle>
          <a:p>
            <a:r>
              <a:rPr lang="en-US" smtClean="0"/>
              <a:t>
              </a:t>
            </a:r>
            <a:endParaRPr lang="en-US" dirty="0"/>
          </a:p>
        </p:txBody>
      </p:sp>
      <p:sp>
        <p:nvSpPr>
          <p:cNvPr id="6" name="Slide Number Placeholder 5"/>
          <p:cNvSpPr>
            <a:spLocks noGrp="1"/>
          </p:cNvSpPr>
          <p:nvPr>
            <p:ph type="sldNum" sz="quarter" idx="12"/>
          </p:nvPr>
        </p:nvSpPr>
        <p:spPr/>
        <p:txBody>
          <a:bodyPr/>
          <a:lstStyle>
            <a:lvl1pPr>
              <a:defRPr>
                <a:solidFill>
                  <a:schemeClr val="accent1"/>
                </a:solidFill>
              </a:defRPr>
            </a:lvl1pPr>
          </a:lstStyle>
          <a:p>
            <a:pPr marL="0" lvl="0" indent="0" algn="r" rtl="0">
              <a:spcBef>
                <a:spcPts val="0"/>
              </a:spcBef>
              <a:spcAft>
                <a:spcPts val="0"/>
              </a:spcAft>
              <a:buNone/>
            </a:pPr>
            <a:fld id="{00000000-1234-1234-1234-123412341234}" type="slidenum">
              <a:rPr lang="en-GB" smtClean="0"/>
              <a:t>‹#›</a:t>
            </a:fld>
            <a:endParaRPr lang="en-GB"/>
          </a:p>
        </p:txBody>
      </p:sp>
      <p:cxnSp>
        <p:nvCxnSpPr>
          <p:cNvPr id="8" name="Straight Connector 7"/>
          <p:cNvCxnSpPr/>
          <p:nvPr/>
        </p:nvCxnSpPr>
        <p:spPr>
          <a:xfrm>
            <a:off x="1483995" y="2800350"/>
            <a:ext cx="61722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543907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smtClean="0"/>
              <a:t>10/20/2025</a:t>
            </a:fld>
            <a:endParaRPr lang="en-US" dirty="0"/>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62997029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29818" y="880181"/>
            <a:ext cx="7475220" cy="2194560"/>
          </a:xfrm>
        </p:spPr>
        <p:txBody>
          <a:bodyPr anchor="b">
            <a:noAutofit/>
          </a:bodyPr>
          <a:lstStyle>
            <a:lvl1pPr marL="0" algn="ctr" defTabSz="685800" rtl="0" eaLnBrk="1" latinLnBrk="0" hangingPunct="1">
              <a:lnSpc>
                <a:spcPct val="85000"/>
              </a:lnSpc>
              <a:spcBef>
                <a:spcPct val="0"/>
              </a:spcBef>
              <a:buNone/>
              <a:defRPr kumimoji="0" lang="en-US" sz="5400" b="1" i="0" u="none" strike="noStrike" kern="1200" cap="all" spc="0" normalizeH="0" baseline="0" dirty="0">
                <a:ln w="15875">
                  <a:solidFill>
                    <a:sysClr val="window" lastClr="FFFFFF"/>
                  </a:solidFill>
                </a:ln>
                <a:solidFill>
                  <a:srgbClr val="DF5327"/>
                </a:solidFill>
                <a:effectLst>
                  <a:outerShdw dist="38100" dir="2700000" algn="tl" rotWithShape="0">
                    <a:srgbClr val="DF5327"/>
                  </a:outerShdw>
                </a:effectLst>
                <a:uLnTx/>
                <a:uFillTx/>
                <a:latin typeface="Corbel" pitchFamily="34" charset="0"/>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1282446" y="3115890"/>
            <a:ext cx="6576822" cy="1022855"/>
          </a:xfrm>
        </p:spPr>
        <p:txBody>
          <a:bodyPr anchor="t">
            <a:normAutofit/>
          </a:bodyPr>
          <a:lstStyle>
            <a:lvl1pPr marL="0" indent="0" algn="ctr">
              <a:buNone/>
              <a:defRPr sz="1650">
                <a:solidFill>
                  <a:schemeClr val="accent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10/20/2025</a:t>
            </a:fld>
            <a:endParaRPr lang="en-US" dirty="0"/>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cxnSp>
        <p:nvCxnSpPr>
          <p:cNvPr id="7" name="Straight Connector 6"/>
          <p:cNvCxnSpPr/>
          <p:nvPr/>
        </p:nvCxnSpPr>
        <p:spPr>
          <a:xfrm>
            <a:off x="1485900" y="3015306"/>
            <a:ext cx="61722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8726660"/>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57250" y="1543049"/>
            <a:ext cx="3566160" cy="301752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709" y="1543050"/>
            <a:ext cx="3566160" cy="301752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10/20/2025</a:t>
            </a:fld>
            <a:endParaRPr lang="en-US" dirty="0"/>
          </a:p>
        </p:txBody>
      </p:sp>
      <p:sp>
        <p:nvSpPr>
          <p:cNvPr id="6" name="Footer Placeholder 5"/>
          <p:cNvSpPr>
            <a:spLocks noGrp="1"/>
          </p:cNvSpPr>
          <p:nvPr>
            <p:ph type="ftr" sz="quarter" idx="11"/>
          </p:nvPr>
        </p:nvSpPr>
        <p:spPr/>
        <p:txBody>
          <a:bodyPr/>
          <a:lstStyle/>
          <a:p>
            <a:r>
              <a:rPr lang="en-US" smtClean="0"/>
              <a:t>
              </a:t>
            </a:r>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551481358"/>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57250" y="1501133"/>
            <a:ext cx="3566160" cy="582930"/>
          </a:xfrm>
        </p:spPr>
        <p:txBody>
          <a:bodyPr anchor="ctr"/>
          <a:lstStyle>
            <a:lvl1pPr marL="0" indent="0">
              <a:spcBef>
                <a:spcPts val="0"/>
              </a:spcBef>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857250" y="2041112"/>
            <a:ext cx="3566160" cy="253746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1880" y="1499274"/>
            <a:ext cx="3566160" cy="582930"/>
          </a:xfrm>
        </p:spPr>
        <p:txBody>
          <a:bodyPr anchor="ctr"/>
          <a:lstStyle>
            <a:lvl1pPr marL="0" indent="0">
              <a:spcBef>
                <a:spcPts val="0"/>
              </a:spcBef>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701880" y="2039492"/>
            <a:ext cx="3566160" cy="253746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10/20/2025</a:t>
            </a:fld>
            <a:endParaRPr lang="en-US" dirty="0"/>
          </a:p>
        </p:txBody>
      </p:sp>
      <p:sp>
        <p:nvSpPr>
          <p:cNvPr id="8" name="Footer Placeholder 7"/>
          <p:cNvSpPr>
            <a:spLocks noGrp="1"/>
          </p:cNvSpPr>
          <p:nvPr>
            <p:ph type="ftr" sz="quarter" idx="11"/>
          </p:nvPr>
        </p:nvSpPr>
        <p:spPr/>
        <p:txBody>
          <a:bodyPr/>
          <a:lstStyle/>
          <a:p>
            <a:r>
              <a:rPr lang="en-US" smtClean="0"/>
              <a:t>
              </a:t>
            </a:r>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40591642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smtClean="0"/>
              <a:t>10/20/2025</a:t>
            </a:fld>
            <a:endParaRPr lang="en-US" dirty="0"/>
          </a:p>
        </p:txBody>
      </p:sp>
      <p:sp>
        <p:nvSpPr>
          <p:cNvPr id="4" name="Footer Placeholder 3"/>
          <p:cNvSpPr>
            <a:spLocks noGrp="1"/>
          </p:cNvSpPr>
          <p:nvPr>
            <p:ph type="ftr" sz="quarter" idx="11"/>
          </p:nvPr>
        </p:nvSpPr>
        <p:spPr/>
        <p:txBody>
          <a:bodyPr/>
          <a:lstStyle/>
          <a:p>
            <a:r>
              <a:rPr lang="en-US" smtClean="0"/>
              <a:t>
              </a:t>
            </a:r>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4020161610"/>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smtClean="0"/>
              <a:t>10/20/2025</a:t>
            </a:fld>
            <a:endParaRPr lang="en-US" dirty="0"/>
          </a:p>
        </p:txBody>
      </p:sp>
      <p:sp>
        <p:nvSpPr>
          <p:cNvPr id="3" name="Footer Placeholder 2"/>
          <p:cNvSpPr>
            <a:spLocks noGrp="1"/>
          </p:cNvSpPr>
          <p:nvPr>
            <p:ph type="ftr" sz="quarter" idx="11"/>
          </p:nvPr>
        </p:nvSpPr>
        <p:spPr/>
        <p:txBody>
          <a:bodyPr/>
          <a:lstStyle/>
          <a:p>
            <a:r>
              <a:rPr lang="en-US" smtClean="0"/>
              <a:t>
              </a:t>
            </a:r>
            <a:endParaRPr lang="en-US" dirty="0"/>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4099426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7250" y="822960"/>
            <a:ext cx="2948940" cy="1303020"/>
          </a:xfrm>
        </p:spPr>
        <p:txBody>
          <a:bodyPr anchor="b">
            <a:noAutofit/>
          </a:bodyPr>
          <a:lstStyle>
            <a:lvl1pPr>
              <a:lnSpc>
                <a:spcPct val="90000"/>
              </a:lnSpc>
              <a:defRPr sz="3000" b="0"/>
            </a:lvl1pPr>
          </a:lstStyle>
          <a:p>
            <a:r>
              <a:rPr lang="en-US" smtClean="0"/>
              <a:t>Click to edit Master title style</a:t>
            </a:r>
            <a:endParaRPr lang="en-US" dirty="0"/>
          </a:p>
        </p:txBody>
      </p:sp>
      <p:sp>
        <p:nvSpPr>
          <p:cNvPr id="3" name="Content Placeholder 2"/>
          <p:cNvSpPr>
            <a:spLocks noGrp="1"/>
          </p:cNvSpPr>
          <p:nvPr>
            <p:ph idx="1"/>
          </p:nvPr>
        </p:nvSpPr>
        <p:spPr>
          <a:xfrm>
            <a:off x="4389119" y="822960"/>
            <a:ext cx="3909060" cy="3497580"/>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57250" y="2125980"/>
            <a:ext cx="2948940" cy="2263140"/>
          </a:xfrm>
        </p:spPr>
        <p:txBody>
          <a:bodyPr>
            <a:normAutofit/>
          </a:bodyPr>
          <a:lstStyle>
            <a:lvl1pPr marL="0" indent="0">
              <a:lnSpc>
                <a:spcPct val="100000"/>
              </a:lnSpc>
              <a:spcBef>
                <a:spcPts val="750"/>
              </a:spcBef>
              <a:buNone/>
              <a:defRPr sz="1275"/>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Edit Master text styles</a:t>
            </a:r>
          </a:p>
        </p:txBody>
      </p:sp>
      <p:sp>
        <p:nvSpPr>
          <p:cNvPr id="5" name="Date Placeholder 4"/>
          <p:cNvSpPr>
            <a:spLocks noGrp="1"/>
          </p:cNvSpPr>
          <p:nvPr>
            <p:ph type="dt" sz="half" idx="10"/>
          </p:nvPr>
        </p:nvSpPr>
        <p:spPr/>
        <p:txBody>
          <a:bodyPr/>
          <a:lstStyle/>
          <a:p>
            <a:fld id="{76E86A4C-8E40-4F87-A4F0-01A0687C5742}" type="datetimeFigureOut">
              <a:rPr lang="en-US" smtClean="0"/>
              <a:t>10/20/2025</a:t>
            </a:fld>
            <a:endParaRPr lang="en-US" dirty="0"/>
          </a:p>
        </p:txBody>
      </p:sp>
      <p:sp>
        <p:nvSpPr>
          <p:cNvPr id="6" name="Footer Placeholder 5"/>
          <p:cNvSpPr>
            <a:spLocks noGrp="1"/>
          </p:cNvSpPr>
          <p:nvPr>
            <p:ph type="ftr" sz="quarter" idx="11"/>
          </p:nvPr>
        </p:nvSpPr>
        <p:spPr/>
        <p:txBody>
          <a:bodyPr/>
          <a:lstStyle/>
          <a:p>
            <a:r>
              <a:rPr lang="en-US" smtClean="0"/>
              <a:t>
              </a:t>
            </a:r>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390966137"/>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7250" y="822960"/>
            <a:ext cx="2948940" cy="1303020"/>
          </a:xfrm>
        </p:spPr>
        <p:txBody>
          <a:bodyPr anchor="b">
            <a:noAutofit/>
          </a:bodyPr>
          <a:lstStyle>
            <a:lvl1pPr>
              <a:lnSpc>
                <a:spcPct val="90000"/>
              </a:lnSpc>
              <a:defRPr sz="30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059936" y="802385"/>
            <a:ext cx="4574286" cy="3600450"/>
          </a:xfrm>
        </p:spPr>
        <p:txBody>
          <a:bodyPr lIns="274320" tIns="182880" anchor="t">
            <a:normAutofit/>
          </a:bodyPr>
          <a:lstStyle>
            <a:lvl1pPr marL="0" indent="0">
              <a:buNone/>
              <a:defRPr sz="21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857250" y="2125980"/>
            <a:ext cx="2948940" cy="2160270"/>
          </a:xfrm>
        </p:spPr>
        <p:txBody>
          <a:bodyPr>
            <a:normAutofit/>
          </a:bodyPr>
          <a:lstStyle>
            <a:lvl1pPr marL="0" indent="0">
              <a:lnSpc>
                <a:spcPct val="100000"/>
              </a:lnSpc>
              <a:spcBef>
                <a:spcPts val="750"/>
              </a:spcBef>
              <a:buNone/>
              <a:defRPr sz="1275"/>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10/20/2025</a:t>
            </a:fld>
            <a:endParaRPr lang="en-US" dirty="0"/>
          </a:p>
        </p:txBody>
      </p:sp>
      <p:sp>
        <p:nvSpPr>
          <p:cNvPr id="6" name="Footer Placeholder 5"/>
          <p:cNvSpPr>
            <a:spLocks noGrp="1"/>
          </p:cNvSpPr>
          <p:nvPr>
            <p:ph type="ftr" sz="quarter" idx="11"/>
          </p:nvPr>
        </p:nvSpPr>
        <p:spPr/>
        <p:txBody>
          <a:bodyPr/>
          <a:lstStyle/>
          <a:p>
            <a:r>
              <a:rPr lang="en-US" smtClean="0"/>
              <a:t>
              </a:t>
            </a:r>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26891105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3086D93-FCAC-47E0-A2EE-787E62CA814C}" type="datetimeFigureOut">
              <a:rPr lang="en-US" smtClean="0"/>
              <a:t>10/20/2025</a:t>
            </a:fld>
            <a:endParaRPr lang="en-US" dirty="0"/>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82931194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571500"/>
            <a:ext cx="1743075" cy="405765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57250" y="571500"/>
            <a:ext cx="5572125" cy="40576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DA879A6-0FD0-4734-A311-86BFCA472E6E}" type="datetimeFigureOut">
              <a:rPr lang="en-US" smtClean="0"/>
              <a:t>10/20/2025</a:t>
            </a:fld>
            <a:endParaRPr lang="en-US" dirty="0"/>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18899051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38286419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35156225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173355" y="182881"/>
            <a:ext cx="8793480" cy="4783454"/>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57250" y="457200"/>
            <a:ext cx="7406640" cy="101727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57251" y="1543050"/>
            <a:ext cx="7404653" cy="302895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7247" y="4667871"/>
            <a:ext cx="1746806" cy="273844"/>
          </a:xfrm>
          <a:prstGeom prst="rect">
            <a:avLst/>
          </a:prstGeom>
        </p:spPr>
        <p:txBody>
          <a:bodyPr vert="horz" lIns="91440" tIns="45720" rIns="91440" bIns="45720" rtlCol="0" anchor="ctr"/>
          <a:lstStyle>
            <a:lvl1pPr algn="l">
              <a:defRPr sz="900">
                <a:solidFill>
                  <a:schemeClr val="accent1"/>
                </a:solidFill>
              </a:defRPr>
            </a:lvl1pPr>
          </a:lstStyle>
          <a:p>
            <a:fld id="{2BE451C3-0FF4-47C4-B829-773ADF60F88C}" type="datetimeFigureOut">
              <a:rPr lang="en-US" smtClean="0"/>
              <a:t>10/20/2025</a:t>
            </a:fld>
            <a:endParaRPr lang="en-US" dirty="0"/>
          </a:p>
        </p:txBody>
      </p:sp>
      <p:sp>
        <p:nvSpPr>
          <p:cNvPr id="5" name="Footer Placeholder 4"/>
          <p:cNvSpPr>
            <a:spLocks noGrp="1"/>
          </p:cNvSpPr>
          <p:nvPr>
            <p:ph type="ftr" sz="quarter" idx="3"/>
          </p:nvPr>
        </p:nvSpPr>
        <p:spPr>
          <a:xfrm>
            <a:off x="2961861" y="4667871"/>
            <a:ext cx="3538331" cy="273844"/>
          </a:xfrm>
          <a:prstGeom prst="rect">
            <a:avLst/>
          </a:prstGeom>
        </p:spPr>
        <p:txBody>
          <a:bodyPr vert="horz" lIns="91440" tIns="45720" rIns="91440" bIns="45720" rtlCol="0" anchor="ctr"/>
          <a:lstStyle>
            <a:lvl1pPr algn="ctr">
              <a:defRPr sz="900">
                <a:solidFill>
                  <a:schemeClr val="accent1"/>
                </a:solidFill>
              </a:defRPr>
            </a:lvl1pPr>
          </a:lstStyle>
          <a:p>
            <a:r>
              <a:rPr lang="en-US" smtClean="0"/>
              <a:t>
              </a:t>
            </a:r>
            <a:endParaRPr lang="en-US" dirty="0"/>
          </a:p>
        </p:txBody>
      </p:sp>
      <p:sp>
        <p:nvSpPr>
          <p:cNvPr id="6" name="Slide Number Placeholder 5"/>
          <p:cNvSpPr>
            <a:spLocks noGrp="1"/>
          </p:cNvSpPr>
          <p:nvPr>
            <p:ph type="sldNum" sz="quarter" idx="4"/>
          </p:nvPr>
        </p:nvSpPr>
        <p:spPr>
          <a:xfrm>
            <a:off x="6997148" y="4667871"/>
            <a:ext cx="1279663" cy="273844"/>
          </a:xfrm>
          <a:prstGeom prst="rect">
            <a:avLst/>
          </a:prstGeom>
        </p:spPr>
        <p:txBody>
          <a:bodyPr vert="horz" lIns="91440" tIns="45720" rIns="91440" bIns="45720" rtlCol="0" anchor="ctr"/>
          <a:lstStyle>
            <a:lvl1pPr algn="r">
              <a:defRPr sz="900">
                <a:solidFill>
                  <a:schemeClr val="accent1"/>
                </a:solidFill>
              </a:defRPr>
            </a:lvl1p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883820132"/>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Lst>
  <p:hf sldNum="0" hdr="0" ftr="0" dt="0"/>
  <p:txStyles>
    <p:titleStyle>
      <a:lvl1pPr algn="l" defTabSz="685800" rtl="0" eaLnBrk="1" latinLnBrk="0" hangingPunct="1">
        <a:lnSpc>
          <a:spcPct val="90000"/>
        </a:lnSpc>
        <a:spcBef>
          <a:spcPct val="0"/>
        </a:spcBef>
        <a:buNone/>
        <a:defRPr sz="3300" kern="1200">
          <a:solidFill>
            <a:schemeClr val="accent1"/>
          </a:solidFill>
          <a:latin typeface="+mj-lt"/>
          <a:ea typeface="+mj-ea"/>
          <a:cs typeface="+mj-cs"/>
        </a:defRPr>
      </a:lvl1pPr>
    </p:titleStyle>
    <p:bodyStyle>
      <a:lvl1pPr marL="171450" indent="-137160" algn="l" defTabSz="685800" rtl="0" eaLnBrk="1" latinLnBrk="0" hangingPunct="1">
        <a:lnSpc>
          <a:spcPct val="90000"/>
        </a:lnSpc>
        <a:spcBef>
          <a:spcPts val="1050"/>
        </a:spcBef>
        <a:buClr>
          <a:schemeClr val="accent1"/>
        </a:buClr>
        <a:buSzPct val="80000"/>
        <a:buFont typeface="Corbel" pitchFamily="34" charset="0"/>
        <a:buChar char="•"/>
        <a:defRPr sz="1650" kern="1200">
          <a:solidFill>
            <a:schemeClr val="accent1"/>
          </a:solidFill>
          <a:latin typeface="+mn-lt"/>
          <a:ea typeface="+mn-ea"/>
          <a:cs typeface="+mn-cs"/>
        </a:defRPr>
      </a:lvl1pPr>
      <a:lvl2pPr marL="34290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500" kern="1200">
          <a:solidFill>
            <a:schemeClr val="accent1"/>
          </a:solidFill>
          <a:latin typeface="+mn-lt"/>
          <a:ea typeface="+mn-ea"/>
          <a:cs typeface="+mn-cs"/>
        </a:defRPr>
      </a:lvl2pPr>
      <a:lvl3pPr marL="54864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350" kern="1200">
          <a:solidFill>
            <a:schemeClr val="accent1"/>
          </a:solidFill>
          <a:latin typeface="+mn-lt"/>
          <a:ea typeface="+mn-ea"/>
          <a:cs typeface="+mn-cs"/>
        </a:defRPr>
      </a:lvl3pPr>
      <a:lvl4pPr marL="75438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200" kern="1200">
          <a:solidFill>
            <a:schemeClr val="accent1"/>
          </a:solidFill>
          <a:latin typeface="+mn-lt"/>
          <a:ea typeface="+mn-ea"/>
          <a:cs typeface="+mn-cs"/>
        </a:defRPr>
      </a:lvl4pPr>
      <a:lvl5pPr marL="96012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200" kern="1200">
          <a:solidFill>
            <a:schemeClr val="accent1"/>
          </a:solidFill>
          <a:latin typeface="+mn-lt"/>
          <a:ea typeface="+mn-ea"/>
          <a:cs typeface="+mn-cs"/>
        </a:defRPr>
      </a:lvl5pPr>
      <a:lvl6pPr marL="12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200" kern="1200">
          <a:solidFill>
            <a:schemeClr val="accent1"/>
          </a:solidFill>
          <a:latin typeface="+mn-lt"/>
          <a:ea typeface="+mn-ea"/>
          <a:cs typeface="+mn-cs"/>
        </a:defRPr>
      </a:lvl6pPr>
      <a:lvl7pPr marL="1425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200" kern="1200">
          <a:solidFill>
            <a:schemeClr val="accent1"/>
          </a:solidFill>
          <a:latin typeface="+mn-lt"/>
          <a:ea typeface="+mn-ea"/>
          <a:cs typeface="+mn-cs"/>
        </a:defRPr>
      </a:lvl7pPr>
      <a:lvl8pPr marL="165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200" kern="1200">
          <a:solidFill>
            <a:schemeClr val="accent1"/>
          </a:solidFill>
          <a:latin typeface="+mn-lt"/>
          <a:ea typeface="+mn-ea"/>
          <a:cs typeface="+mn-cs"/>
        </a:defRPr>
      </a:lvl8pPr>
      <a:lvl9pPr marL="1875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200" kern="1200">
          <a:solidFill>
            <a:schemeClr val="accent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prstGeom prst="rect">
            <a:avLst/>
          </a:prstGeom>
        </p:spPr>
        <p:txBody>
          <a:bodyPr spcFirstLastPara="1" wrap="square" lIns="91425" tIns="91425" rIns="91425" bIns="91425" anchor="b" anchorCtr="0">
            <a:normAutofit/>
          </a:bodyPr>
          <a:lstStyle/>
          <a:p>
            <a:pPr marL="0" lvl="0" indent="0" algn="ctr" rtl="0">
              <a:lnSpc>
                <a:spcPct val="150000"/>
              </a:lnSpc>
              <a:spcBef>
                <a:spcPts val="1000"/>
              </a:spcBef>
              <a:spcAft>
                <a:spcPts val="0"/>
              </a:spcAft>
              <a:buClr>
                <a:schemeClr val="dk1"/>
              </a:buClr>
              <a:buSzPts val="1100"/>
              <a:buFont typeface="Arial"/>
              <a:buNone/>
            </a:pPr>
            <a:r>
              <a:rPr lang="en-GB" sz="3000" b="1"/>
              <a:t>Employability and Career Development</a:t>
            </a:r>
            <a:endParaRPr sz="5800"/>
          </a:p>
        </p:txBody>
      </p:sp>
      <p:sp>
        <p:nvSpPr>
          <p:cNvPr id="55" name="Google Shape;55;p13"/>
          <p:cNvSpPr txBox="1">
            <a:spLocks noGrp="1"/>
          </p:cNvSpPr>
          <p:nvPr>
            <p:ph type="subTitle" idx="1"/>
          </p:nvPr>
        </p:nvSpPr>
        <p:spPr>
          <a:prstGeom prst="rect">
            <a:avLst/>
          </a:prstGeom>
        </p:spPr>
        <p:txBody>
          <a:bodyPr spcFirstLastPara="1" wrap="square" lIns="91425" tIns="91425" rIns="91425" bIns="91425" anchor="t" anchorCtr="0">
            <a:normAutofit/>
          </a:bodyPr>
          <a:lstStyle/>
          <a:p>
            <a:pPr marL="0" lvl="0" indent="0" algn="ctr" rtl="0">
              <a:lnSpc>
                <a:spcPct val="150000"/>
              </a:lnSpc>
              <a:spcBef>
                <a:spcPts val="1000"/>
              </a:spcBef>
              <a:spcAft>
                <a:spcPts val="0"/>
              </a:spcAft>
              <a:buClr>
                <a:schemeClr val="dk1"/>
              </a:buClr>
              <a:buSzPts val="1100"/>
              <a:buFont typeface="Arial"/>
              <a:buNone/>
            </a:pPr>
            <a:r>
              <a:rPr lang="en-GB" sz="1400" b="1">
                <a:solidFill>
                  <a:schemeClr val="dk1"/>
                </a:solidFill>
              </a:rPr>
              <a:t>Component 1: Mock Interview</a:t>
            </a:r>
            <a:endParaRPr sz="30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1000"/>
              </a:spcBef>
              <a:spcAft>
                <a:spcPts val="0"/>
              </a:spcAft>
              <a:buClr>
                <a:schemeClr val="dk1"/>
              </a:buClr>
              <a:buSzPts val="1100"/>
              <a:buFont typeface="Arial"/>
              <a:buNone/>
            </a:pPr>
            <a:r>
              <a:rPr lang="en-GB" sz="2400" b="1"/>
              <a:t>Initial Preparation Steps for HR Coordinator Application</a:t>
            </a:r>
            <a:endParaRPr sz="2400"/>
          </a:p>
        </p:txBody>
      </p:sp>
      <p:sp>
        <p:nvSpPr>
          <p:cNvPr id="61" name="Google Shape;61;p14"/>
          <p:cNvSpPr txBox="1">
            <a:spLocks noGrp="1"/>
          </p:cNvSpPr>
          <p:nvPr>
            <p:ph type="body" idx="1"/>
          </p:nvPr>
        </p:nvSpPr>
        <p:spPr>
          <a:prstGeom prst="rect">
            <a:avLst/>
          </a:prstGeom>
        </p:spPr>
        <p:txBody>
          <a:bodyPr spcFirstLastPara="1" wrap="square" lIns="91425" tIns="91425" rIns="91425" bIns="91425" anchor="t" anchorCtr="0">
            <a:normAutofit fontScale="92500" lnSpcReduction="10000"/>
          </a:bodyPr>
          <a:lstStyle/>
          <a:p>
            <a:pPr marL="457200" lvl="0" indent="-299085" algn="just" rtl="0">
              <a:lnSpc>
                <a:spcPct val="150000"/>
              </a:lnSpc>
              <a:spcBef>
                <a:spcPts val="1000"/>
              </a:spcBef>
              <a:spcAft>
                <a:spcPts val="0"/>
              </a:spcAft>
              <a:buClr>
                <a:schemeClr val="dk1"/>
              </a:buClr>
              <a:buSzPct val="100000"/>
              <a:buChar char="●"/>
            </a:pPr>
            <a:r>
              <a:rPr lang="en-GB" sz="1200">
                <a:solidFill>
                  <a:schemeClr val="dk1"/>
                </a:solidFill>
              </a:rPr>
              <a:t>Select a real job message for an HR Coordinator role, checking position with assignment provisions and specialised entrance canons.</a:t>
            </a:r>
            <a:endParaRPr sz="1200">
              <a:solidFill>
                <a:schemeClr val="dk1"/>
              </a:solidFill>
            </a:endParaRPr>
          </a:p>
          <a:p>
            <a:pPr marL="457200" lvl="0" indent="-299085" algn="just" rtl="0">
              <a:lnSpc>
                <a:spcPct val="150000"/>
              </a:lnSpc>
              <a:spcBef>
                <a:spcPts val="1000"/>
              </a:spcBef>
              <a:spcAft>
                <a:spcPts val="0"/>
              </a:spcAft>
              <a:buClr>
                <a:schemeClr val="dk1"/>
              </a:buClr>
              <a:buSzPct val="100000"/>
              <a:buChar char="●"/>
            </a:pPr>
            <a:r>
              <a:rPr lang="en-GB" sz="1200">
                <a:solidFill>
                  <a:schemeClr val="dk1"/>
                </a:solidFill>
              </a:rPr>
              <a:t>Analyse job metaphors and entrant buts to tailor a well-crafted CV and cover letter for a concrete request.</a:t>
            </a:r>
            <a:endParaRPr sz="1200">
              <a:solidFill>
                <a:schemeClr val="dk1"/>
              </a:solidFill>
            </a:endParaRPr>
          </a:p>
          <a:p>
            <a:pPr marL="457200" lvl="0" indent="-299085" algn="just" rtl="0">
              <a:lnSpc>
                <a:spcPct val="150000"/>
              </a:lnSpc>
              <a:spcBef>
                <a:spcPts val="1000"/>
              </a:spcBef>
              <a:spcAft>
                <a:spcPts val="0"/>
              </a:spcAft>
              <a:buClr>
                <a:schemeClr val="dk1"/>
              </a:buClr>
              <a:buSzPct val="100000"/>
              <a:buChar char="●"/>
            </a:pPr>
            <a:r>
              <a:rPr lang="en-GB" sz="1200">
                <a:solidFill>
                  <a:schemeClr val="dk1"/>
                </a:solidFill>
              </a:rPr>
              <a:t>HR Planners focus on worker progress, rendezvous, and constructing a confident work nation beyond outdated clerical duties (Mitschelen, 2025).</a:t>
            </a:r>
            <a:endParaRPr sz="1200">
              <a:solidFill>
                <a:schemeClr val="dk1"/>
              </a:solidFill>
            </a:endParaRPr>
          </a:p>
          <a:p>
            <a:pPr marL="457200" lvl="0" indent="-299085" algn="just" rtl="0">
              <a:lnSpc>
                <a:spcPct val="150000"/>
              </a:lnSpc>
              <a:spcBef>
                <a:spcPts val="1000"/>
              </a:spcBef>
              <a:spcAft>
                <a:spcPts val="0"/>
              </a:spcAft>
              <a:buClr>
                <a:schemeClr val="dk1"/>
              </a:buClr>
              <a:buSzPct val="100000"/>
              <a:buChar char="●"/>
            </a:pPr>
            <a:r>
              <a:rPr lang="en-GB" sz="1200">
                <a:solidFill>
                  <a:schemeClr val="dk1"/>
                </a:solidFill>
              </a:rPr>
              <a:t>The standard pay for HR Coordinator places is £28,829 per annum, Sparkly Manufacturing's moralities as of September 2024 (Vilma, 2025).</a:t>
            </a:r>
            <a:endParaRPr/>
          </a:p>
        </p:txBody>
      </p:sp>
      <p:sp>
        <p:nvSpPr>
          <p:cNvPr id="62" name="Google Shape;62;p14"/>
          <p:cNvSpPr txBox="1">
            <a:spLocks noGrp="1"/>
          </p:cNvSpPr>
          <p:nvPr>
            <p:ph type="body" idx="2"/>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endParaRPr/>
          </a:p>
        </p:txBody>
      </p:sp>
      <p:pic>
        <p:nvPicPr>
          <p:cNvPr id="63" name="Google Shape;63;p14"/>
          <p:cNvPicPr preferRelativeResize="0"/>
          <p:nvPr/>
        </p:nvPicPr>
        <p:blipFill>
          <a:blip r:embed="rId3">
            <a:alphaModFix/>
          </a:blip>
          <a:stretch>
            <a:fillRect/>
          </a:stretch>
        </p:blipFill>
        <p:spPr>
          <a:xfrm>
            <a:off x="4832400" y="1567704"/>
            <a:ext cx="3952625" cy="2298976"/>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sp>
        <p:nvSpPr>
          <p:cNvPr id="68" name="Google Shape;68;p15"/>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1000"/>
              </a:spcBef>
              <a:spcAft>
                <a:spcPts val="0"/>
              </a:spcAft>
              <a:buClr>
                <a:schemeClr val="dk1"/>
              </a:buClr>
              <a:buSzPts val="1100"/>
              <a:buFont typeface="Arial"/>
              <a:buNone/>
            </a:pPr>
            <a:r>
              <a:rPr lang="en-GB" sz="2400" b="1"/>
              <a:t>Understanding the HR Coordinator Role</a:t>
            </a:r>
            <a:endParaRPr sz="2400"/>
          </a:p>
        </p:txBody>
      </p:sp>
      <p:sp>
        <p:nvSpPr>
          <p:cNvPr id="69" name="Google Shape;69;p15"/>
          <p:cNvSpPr txBox="1">
            <a:spLocks noGrp="1"/>
          </p:cNvSpPr>
          <p:nvPr>
            <p:ph type="body" idx="1"/>
          </p:nvPr>
        </p:nvSpPr>
        <p:spPr>
          <a:prstGeom prst="rect">
            <a:avLst/>
          </a:prstGeom>
        </p:spPr>
        <p:txBody>
          <a:bodyPr spcFirstLastPara="1" wrap="square" lIns="91425" tIns="91425" rIns="91425" bIns="91425" anchor="t" anchorCtr="0">
            <a:normAutofit fontScale="85000" lnSpcReduction="10000"/>
          </a:bodyPr>
          <a:lstStyle/>
          <a:p>
            <a:pPr marL="457200" lvl="0" indent="-299085" algn="just" rtl="0">
              <a:lnSpc>
                <a:spcPct val="150000"/>
              </a:lnSpc>
              <a:spcBef>
                <a:spcPts val="1000"/>
              </a:spcBef>
              <a:spcAft>
                <a:spcPts val="0"/>
              </a:spcAft>
              <a:buClr>
                <a:schemeClr val="dk1"/>
              </a:buClr>
              <a:buSzPct val="100000"/>
              <a:buChar char="●"/>
            </a:pPr>
            <a:r>
              <a:rPr lang="en-GB" sz="1200">
                <a:solidFill>
                  <a:schemeClr val="dk1"/>
                </a:solidFill>
              </a:rPr>
              <a:t>HR Coordinators succeed in enrolment, onboarding, employee care, and ensure compliance with UK pay law and HR guidelines.</a:t>
            </a:r>
            <a:endParaRPr sz="1200">
              <a:solidFill>
                <a:schemeClr val="dk1"/>
              </a:solidFill>
            </a:endParaRPr>
          </a:p>
          <a:p>
            <a:pPr marL="457200" lvl="0" indent="-299085" algn="just" rtl="0">
              <a:lnSpc>
                <a:spcPct val="150000"/>
              </a:lnSpc>
              <a:spcBef>
                <a:spcPts val="1000"/>
              </a:spcBef>
              <a:spcAft>
                <a:spcPts val="0"/>
              </a:spcAft>
              <a:buClr>
                <a:schemeClr val="dk1"/>
              </a:buClr>
              <a:buSzPct val="100000"/>
              <a:buChar char="●"/>
            </a:pPr>
            <a:r>
              <a:rPr lang="en-GB" sz="1200">
                <a:solidFill>
                  <a:schemeClr val="dk1"/>
                </a:solidFill>
              </a:rPr>
              <a:t>They maintain accurate corporeal and digital worker archives, including contracts and finish documents, ensuring secrecy and expertise (Tanyag, 2025).</a:t>
            </a:r>
            <a:endParaRPr sz="1200">
              <a:solidFill>
                <a:schemeClr val="dk1"/>
              </a:solidFill>
            </a:endParaRPr>
          </a:p>
          <a:p>
            <a:pPr marL="457200" lvl="0" indent="-299085" algn="just" rtl="0">
              <a:lnSpc>
                <a:spcPct val="150000"/>
              </a:lnSpc>
              <a:spcBef>
                <a:spcPts val="1000"/>
              </a:spcBef>
              <a:spcAft>
                <a:spcPts val="0"/>
              </a:spcAft>
              <a:buClr>
                <a:schemeClr val="dk1"/>
              </a:buClr>
              <a:buSzPct val="100000"/>
              <a:buChar char="●"/>
            </a:pPr>
            <a:r>
              <a:rPr lang="en-GB" sz="1200">
                <a:solidFill>
                  <a:schemeClr val="dk1"/>
                </a:solidFill>
              </a:rPr>
              <a:t>Strong announcement times enable HR Coordinators to performance as a tie between supervision and staff, simplifying active office relationships.</a:t>
            </a:r>
            <a:endParaRPr sz="1200">
              <a:solidFill>
                <a:schemeClr val="dk1"/>
              </a:solidFill>
            </a:endParaRPr>
          </a:p>
          <a:p>
            <a:pPr marL="457200" lvl="0" indent="-299085" algn="just" rtl="0">
              <a:lnSpc>
                <a:spcPct val="150000"/>
              </a:lnSpc>
              <a:spcBef>
                <a:spcPts val="1000"/>
              </a:spcBef>
              <a:spcAft>
                <a:spcPts val="0"/>
              </a:spcAft>
              <a:buClr>
                <a:schemeClr val="dk1"/>
              </a:buClr>
              <a:buSzPct val="100000"/>
              <a:buChar char="●"/>
            </a:pPr>
            <a:r>
              <a:rPr lang="en-GB" sz="1200">
                <a:solidFill>
                  <a:schemeClr val="dk1"/>
                </a:solidFill>
              </a:rPr>
              <a:t>Proficiency in HRIS supports true information organization, reporting, and reviewing, together with organising training and undertaking workplace quarrels (Atkinson, 2024).</a:t>
            </a:r>
            <a:endParaRPr/>
          </a:p>
        </p:txBody>
      </p:sp>
      <p:sp>
        <p:nvSpPr>
          <p:cNvPr id="70" name="Google Shape;70;p15"/>
          <p:cNvSpPr txBox="1">
            <a:spLocks noGrp="1"/>
          </p:cNvSpPr>
          <p:nvPr>
            <p:ph type="body" idx="2"/>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endParaRPr/>
          </a:p>
        </p:txBody>
      </p:sp>
      <p:pic>
        <p:nvPicPr>
          <p:cNvPr id="71" name="Google Shape;71;p15"/>
          <p:cNvPicPr preferRelativeResize="0"/>
          <p:nvPr/>
        </p:nvPicPr>
        <p:blipFill>
          <a:blip r:embed="rId3">
            <a:alphaModFix/>
          </a:blip>
          <a:stretch>
            <a:fillRect/>
          </a:stretch>
        </p:blipFill>
        <p:spPr>
          <a:xfrm>
            <a:off x="5144381" y="1152481"/>
            <a:ext cx="3209050" cy="32090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6"/>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1000"/>
              </a:spcBef>
              <a:spcAft>
                <a:spcPts val="0"/>
              </a:spcAft>
              <a:buClr>
                <a:schemeClr val="dk1"/>
              </a:buClr>
              <a:buSzPts val="1100"/>
              <a:buFont typeface="Arial"/>
              <a:buNone/>
            </a:pPr>
            <a:r>
              <a:rPr lang="en-GB" sz="2400" b="1"/>
              <a:t>Finding a Real Job Advertisement</a:t>
            </a:r>
            <a:endParaRPr sz="2400"/>
          </a:p>
        </p:txBody>
      </p:sp>
      <p:sp>
        <p:nvSpPr>
          <p:cNvPr id="77" name="Google Shape;77;p16"/>
          <p:cNvSpPr txBox="1">
            <a:spLocks noGrp="1"/>
          </p:cNvSpPr>
          <p:nvPr>
            <p:ph type="body" idx="1"/>
          </p:nvPr>
        </p:nvSpPr>
        <p:spPr>
          <a:prstGeom prst="rect">
            <a:avLst/>
          </a:prstGeom>
        </p:spPr>
        <p:txBody>
          <a:bodyPr spcFirstLastPara="1" wrap="square" lIns="91425" tIns="91425" rIns="91425" bIns="91425" anchor="t" anchorCtr="0">
            <a:normAutofit fontScale="85000" lnSpcReduction="10000"/>
          </a:bodyPr>
          <a:lstStyle/>
          <a:p>
            <a:pPr marL="457200" lvl="0" indent="-293370" algn="just" rtl="0">
              <a:lnSpc>
                <a:spcPct val="150000"/>
              </a:lnSpc>
              <a:spcBef>
                <a:spcPts val="1000"/>
              </a:spcBef>
              <a:spcAft>
                <a:spcPts val="0"/>
              </a:spcAft>
              <a:buClr>
                <a:schemeClr val="dk1"/>
              </a:buClr>
              <a:buSzPct val="100000"/>
              <a:buChar char="●"/>
            </a:pPr>
            <a:r>
              <a:rPr lang="en-GB" sz="1200">
                <a:solidFill>
                  <a:schemeClr val="dk1"/>
                </a:solidFill>
              </a:rPr>
              <a:t>Use dependable job sheets like Indeed, LinkedIn, and firm websites to find faithful HR Coordinator job postings aligned with your goals.</a:t>
            </a:r>
            <a:endParaRPr sz="1200">
              <a:solidFill>
                <a:schemeClr val="dk1"/>
              </a:solidFill>
            </a:endParaRPr>
          </a:p>
          <a:p>
            <a:pPr marL="457200" lvl="0" indent="-293370" algn="just" rtl="0">
              <a:lnSpc>
                <a:spcPct val="150000"/>
              </a:lnSpc>
              <a:spcBef>
                <a:spcPts val="1000"/>
              </a:spcBef>
              <a:spcAft>
                <a:spcPts val="0"/>
              </a:spcAft>
              <a:buClr>
                <a:schemeClr val="dk1"/>
              </a:buClr>
              <a:buSzPct val="100000"/>
              <a:buChar char="●"/>
            </a:pPr>
            <a:r>
              <a:rPr lang="en-GB" sz="1200">
                <a:solidFill>
                  <a:schemeClr val="dk1"/>
                </a:solidFill>
              </a:rPr>
              <a:t>Analyse company ethics and culture to know desired candidate qualities, supportive the promotion of the Servant Value Intention (Paauwe and Van De Voorde, 2025).</a:t>
            </a:r>
            <a:endParaRPr sz="1200">
              <a:solidFill>
                <a:schemeClr val="dk1"/>
              </a:solidFill>
            </a:endParaRPr>
          </a:p>
          <a:p>
            <a:pPr marL="457200" lvl="0" indent="-293370" algn="just" rtl="0">
              <a:lnSpc>
                <a:spcPct val="150000"/>
              </a:lnSpc>
              <a:spcBef>
                <a:spcPts val="1000"/>
              </a:spcBef>
              <a:spcAft>
                <a:spcPts val="0"/>
              </a:spcAft>
              <a:buClr>
                <a:schemeClr val="dk1"/>
              </a:buClr>
              <a:buSzPct val="100000"/>
              <a:buChar char="●"/>
            </a:pPr>
            <a:r>
              <a:rPr lang="en-GB" sz="1200">
                <a:solidFill>
                  <a:schemeClr val="dk1"/>
                </a:solidFill>
              </a:rPr>
              <a:t>Save detailed job accounts and person buts to tailor CVs and cover letters capably for targeted HR Coordinator submissions (Roodbari et al., 2025).</a:t>
            </a:r>
            <a:endParaRPr sz="1200">
              <a:solidFill>
                <a:schemeClr val="dk1"/>
              </a:solidFill>
            </a:endParaRPr>
          </a:p>
          <a:p>
            <a:pPr marL="457200" lvl="0" indent="-293370" algn="just" rtl="0">
              <a:lnSpc>
                <a:spcPct val="150000"/>
              </a:lnSpc>
              <a:spcBef>
                <a:spcPts val="1000"/>
              </a:spcBef>
              <a:spcAft>
                <a:spcPts val="0"/>
              </a:spcAft>
              <a:buClr>
                <a:schemeClr val="dk1"/>
              </a:buClr>
              <a:buSzPct val="100000"/>
              <a:buChar char="●"/>
            </a:pPr>
            <a:r>
              <a:rPr lang="en-GB" sz="1200">
                <a:solidFill>
                  <a:schemeClr val="dk1"/>
                </a:solidFill>
              </a:rPr>
              <a:t>Participate in conscription events such as virtual job amusement park to strengthen company branding and boost targeted, recruit-focused submission forms.</a:t>
            </a:r>
            <a:endParaRPr/>
          </a:p>
        </p:txBody>
      </p:sp>
      <p:sp>
        <p:nvSpPr>
          <p:cNvPr id="78" name="Google Shape;78;p16"/>
          <p:cNvSpPr txBox="1">
            <a:spLocks noGrp="1"/>
          </p:cNvSpPr>
          <p:nvPr>
            <p:ph type="body" idx="2"/>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endParaRPr/>
          </a:p>
        </p:txBody>
      </p:sp>
      <p:pic>
        <p:nvPicPr>
          <p:cNvPr id="79" name="Google Shape;79;p16"/>
          <p:cNvPicPr preferRelativeResize="0"/>
          <p:nvPr/>
        </p:nvPicPr>
        <p:blipFill>
          <a:blip r:embed="rId3">
            <a:alphaModFix/>
          </a:blip>
          <a:stretch>
            <a:fillRect/>
          </a:stretch>
        </p:blipFill>
        <p:spPr>
          <a:xfrm>
            <a:off x="5623179" y="1196829"/>
            <a:ext cx="2418350" cy="34164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7"/>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1000"/>
              </a:spcBef>
              <a:spcAft>
                <a:spcPts val="0"/>
              </a:spcAft>
              <a:buClr>
                <a:schemeClr val="dk1"/>
              </a:buClr>
              <a:buSzPts val="1100"/>
              <a:buFont typeface="Arial"/>
              <a:buNone/>
            </a:pPr>
            <a:r>
              <a:rPr lang="en-GB" sz="2400" b="1"/>
              <a:t>Analysing the Job Description and Person Specification</a:t>
            </a:r>
            <a:endParaRPr sz="2400"/>
          </a:p>
        </p:txBody>
      </p:sp>
      <p:sp>
        <p:nvSpPr>
          <p:cNvPr id="85" name="Google Shape;85;p17"/>
          <p:cNvSpPr txBox="1">
            <a:spLocks noGrp="1"/>
          </p:cNvSpPr>
          <p:nvPr>
            <p:ph type="body" idx="1"/>
          </p:nvPr>
        </p:nvSpPr>
        <p:spPr>
          <a:prstGeom prst="rect">
            <a:avLst/>
          </a:prstGeom>
        </p:spPr>
        <p:txBody>
          <a:bodyPr spcFirstLastPara="1" wrap="square" lIns="91425" tIns="91425" rIns="91425" bIns="91425" anchor="t" anchorCtr="0">
            <a:normAutofit fontScale="85000" lnSpcReduction="10000"/>
          </a:bodyPr>
          <a:lstStyle/>
          <a:p>
            <a:pPr marL="457200" lvl="0" indent="-293370" algn="just" rtl="0">
              <a:lnSpc>
                <a:spcPct val="150000"/>
              </a:lnSpc>
              <a:spcBef>
                <a:spcPts val="1000"/>
              </a:spcBef>
              <a:spcAft>
                <a:spcPts val="0"/>
              </a:spcAft>
              <a:buClr>
                <a:schemeClr val="dk1"/>
              </a:buClr>
              <a:buSzPct val="100000"/>
              <a:buChar char="●"/>
            </a:pPr>
            <a:r>
              <a:rPr lang="en-GB" sz="1200">
                <a:solidFill>
                  <a:schemeClr val="dk1"/>
                </a:solidFill>
              </a:rPr>
              <a:t>Identify important and desirable job criteria, converging on HR qualifications, letter helps, and familiarity with HR software for active placement.</a:t>
            </a:r>
            <a:endParaRPr sz="1200">
              <a:solidFill>
                <a:schemeClr val="dk1"/>
              </a:solidFill>
            </a:endParaRPr>
          </a:p>
          <a:p>
            <a:pPr marL="457200" lvl="0" indent="-293370" algn="just" rtl="0">
              <a:lnSpc>
                <a:spcPct val="150000"/>
              </a:lnSpc>
              <a:spcBef>
                <a:spcPts val="1000"/>
              </a:spcBef>
              <a:spcAft>
                <a:spcPts val="0"/>
              </a:spcAft>
              <a:buClr>
                <a:schemeClr val="dk1"/>
              </a:buClr>
              <a:buSzPct val="100000"/>
              <a:buChar char="●"/>
            </a:pPr>
            <a:r>
              <a:rPr lang="en-GB" sz="1200">
                <a:solidFill>
                  <a:schemeClr val="dk1"/>
                </a:solidFill>
              </a:rPr>
              <a:t>Highlight key everyday jobs such as employee kindred, recruitment coordination, and compliance, combining important keywords in your submission (Kumari et al., 2025).</a:t>
            </a:r>
            <a:endParaRPr sz="1200">
              <a:solidFill>
                <a:schemeClr val="dk1"/>
              </a:solidFill>
            </a:endParaRPr>
          </a:p>
          <a:p>
            <a:pPr marL="457200" lvl="0" indent="-293370" algn="just" rtl="0">
              <a:lnSpc>
                <a:spcPct val="150000"/>
              </a:lnSpc>
              <a:spcBef>
                <a:spcPts val="1000"/>
              </a:spcBef>
              <a:spcAft>
                <a:spcPts val="0"/>
              </a:spcAft>
              <a:buClr>
                <a:schemeClr val="dk1"/>
              </a:buClr>
              <a:buSzPct val="100000"/>
              <a:buChar char="●"/>
            </a:pPr>
            <a:r>
              <a:rPr lang="en-GB" sz="1200">
                <a:solidFill>
                  <a:schemeClr val="dk1"/>
                </a:solidFill>
              </a:rPr>
              <a:t>Use data to analyse gaps and prioritise skills, aligning your tutoring and understanding with proprietors pasts (Eszter Bogdány, Cserháti and Csizmadia, 2025).</a:t>
            </a:r>
            <a:endParaRPr sz="1200">
              <a:solidFill>
                <a:schemeClr val="dk1"/>
              </a:solidFill>
            </a:endParaRPr>
          </a:p>
          <a:p>
            <a:pPr marL="457200" lvl="0" indent="-293370" algn="just" rtl="0">
              <a:lnSpc>
                <a:spcPct val="150000"/>
              </a:lnSpc>
              <a:spcBef>
                <a:spcPts val="1000"/>
              </a:spcBef>
              <a:spcAft>
                <a:spcPts val="0"/>
              </a:spcAft>
              <a:buClr>
                <a:schemeClr val="dk1"/>
              </a:buClr>
              <a:buSzPct val="100000"/>
              <a:buChar char="●"/>
            </a:pPr>
            <a:r>
              <a:rPr lang="en-GB" sz="1200">
                <a:solidFill>
                  <a:schemeClr val="dk1"/>
                </a:solidFill>
              </a:rPr>
              <a:t>Match your understandings to job rations by indicating of time managing, multitasking, and consideration of HR methods like onboarding and background draughts.</a:t>
            </a:r>
            <a:endParaRPr/>
          </a:p>
        </p:txBody>
      </p:sp>
      <p:sp>
        <p:nvSpPr>
          <p:cNvPr id="86" name="Google Shape;86;p17"/>
          <p:cNvSpPr txBox="1">
            <a:spLocks noGrp="1"/>
          </p:cNvSpPr>
          <p:nvPr>
            <p:ph type="body" idx="2"/>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endParaRPr/>
          </a:p>
        </p:txBody>
      </p:sp>
      <p:pic>
        <p:nvPicPr>
          <p:cNvPr id="87" name="Google Shape;87;p17"/>
          <p:cNvPicPr preferRelativeResize="0"/>
          <p:nvPr/>
        </p:nvPicPr>
        <p:blipFill>
          <a:blip r:embed="rId3">
            <a:alphaModFix/>
          </a:blip>
          <a:stretch>
            <a:fillRect/>
          </a:stretch>
        </p:blipFill>
        <p:spPr>
          <a:xfrm>
            <a:off x="4774586" y="1232300"/>
            <a:ext cx="3817146" cy="28591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8"/>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1000"/>
              </a:spcBef>
              <a:spcAft>
                <a:spcPts val="0"/>
              </a:spcAft>
              <a:buClr>
                <a:schemeClr val="dk1"/>
              </a:buClr>
              <a:buSzPts val="1100"/>
              <a:buFont typeface="Arial"/>
              <a:buNone/>
            </a:pPr>
            <a:r>
              <a:rPr lang="en-GB" sz="2400" b="1"/>
              <a:t>Preparing the CV and Cover Letter</a:t>
            </a:r>
            <a:endParaRPr sz="2400"/>
          </a:p>
        </p:txBody>
      </p:sp>
      <p:sp>
        <p:nvSpPr>
          <p:cNvPr id="93" name="Google Shape;93;p18"/>
          <p:cNvSpPr txBox="1">
            <a:spLocks noGrp="1"/>
          </p:cNvSpPr>
          <p:nvPr>
            <p:ph type="body" idx="1"/>
          </p:nvPr>
        </p:nvSpPr>
        <p:spPr>
          <a:prstGeom prst="rect">
            <a:avLst/>
          </a:prstGeom>
        </p:spPr>
        <p:txBody>
          <a:bodyPr spcFirstLastPara="1" wrap="square" lIns="91425" tIns="91425" rIns="91425" bIns="91425" anchor="t" anchorCtr="0">
            <a:normAutofit fontScale="92500" lnSpcReduction="20000"/>
          </a:bodyPr>
          <a:lstStyle/>
          <a:p>
            <a:pPr marL="457200" lvl="0" indent="-299085" algn="just" rtl="0">
              <a:lnSpc>
                <a:spcPct val="150000"/>
              </a:lnSpc>
              <a:spcBef>
                <a:spcPts val="1000"/>
              </a:spcBef>
              <a:spcAft>
                <a:spcPts val="0"/>
              </a:spcAft>
              <a:buClr>
                <a:schemeClr val="dk1"/>
              </a:buClr>
              <a:buSzPct val="100000"/>
              <a:buChar char="●"/>
            </a:pPr>
            <a:r>
              <a:rPr lang="en-GB" sz="1200">
                <a:solidFill>
                  <a:schemeClr val="dk1"/>
                </a:solidFill>
              </a:rPr>
              <a:t>Tailor your CV and cover letter to the HR Planner job description, emphasising germane aids, triumphs, and organisational controlling knowledge.</a:t>
            </a:r>
            <a:endParaRPr sz="1200">
              <a:solidFill>
                <a:schemeClr val="dk1"/>
              </a:solidFill>
            </a:endParaRPr>
          </a:p>
          <a:p>
            <a:pPr marL="457200" lvl="0" indent="-299085" algn="just" rtl="0">
              <a:lnSpc>
                <a:spcPct val="150000"/>
              </a:lnSpc>
              <a:spcBef>
                <a:spcPts val="1000"/>
              </a:spcBef>
              <a:spcAft>
                <a:spcPts val="0"/>
              </a:spcAft>
              <a:buClr>
                <a:schemeClr val="dk1"/>
              </a:buClr>
              <a:buSzPct val="100000"/>
              <a:buChar char="●"/>
            </a:pPr>
            <a:r>
              <a:rPr lang="en-GB" sz="1200">
                <a:solidFill>
                  <a:schemeClr val="dk1"/>
                </a:solidFill>
              </a:rPr>
              <a:t>Use expert verbal, clear structure, and crusty writing to slow passion and make uniform assistances with job preview goods (Tursunbayeva et al., 2025).</a:t>
            </a:r>
            <a:endParaRPr sz="1200">
              <a:solidFill>
                <a:schemeClr val="dk1"/>
              </a:solidFill>
            </a:endParaRPr>
          </a:p>
          <a:p>
            <a:pPr marL="457200" lvl="0" indent="-299085" algn="just" rtl="0">
              <a:lnSpc>
                <a:spcPct val="150000"/>
              </a:lnSpc>
              <a:spcBef>
                <a:spcPts val="1000"/>
              </a:spcBef>
              <a:spcAft>
                <a:spcPts val="0"/>
              </a:spcAft>
              <a:buClr>
                <a:schemeClr val="dk1"/>
              </a:buClr>
              <a:buSzPct val="100000"/>
              <a:buChar char="●"/>
            </a:pPr>
            <a:r>
              <a:rPr lang="en-GB" sz="1200">
                <a:solidFill>
                  <a:schemeClr val="dk1"/>
                </a:solidFill>
              </a:rPr>
              <a:t>Highlight armament process metrics knowledge, plus middling time-to-hire and optimisation ruses, to reveal business awareness (Yadav, 2025).</a:t>
            </a:r>
            <a:endParaRPr sz="1200">
              <a:solidFill>
                <a:schemeClr val="dk1"/>
              </a:solidFill>
            </a:endParaRPr>
          </a:p>
          <a:p>
            <a:pPr marL="457200" lvl="0" indent="-299085" algn="just" rtl="0">
              <a:lnSpc>
                <a:spcPct val="150000"/>
              </a:lnSpc>
              <a:spcBef>
                <a:spcPts val="1000"/>
              </a:spcBef>
              <a:spcAft>
                <a:spcPts val="0"/>
              </a:spcAft>
              <a:buClr>
                <a:schemeClr val="dk1"/>
              </a:buClr>
              <a:buSzPct val="100000"/>
              <a:buChar char="●"/>
            </a:pPr>
            <a:r>
              <a:rPr lang="en-GB" sz="1200">
                <a:solidFill>
                  <a:schemeClr val="dk1"/>
                </a:solidFill>
              </a:rPr>
              <a:t>Proofread thoughtfully to ensure error-free papers, showcasing piety to facets and understanding features emotive offer treatment degrees.</a:t>
            </a:r>
            <a:endParaRPr sz="1200">
              <a:solidFill>
                <a:schemeClr val="dk1"/>
              </a:solidFill>
            </a:endParaRPr>
          </a:p>
          <a:p>
            <a:pPr marL="0" lvl="0" indent="0" algn="l" rtl="0">
              <a:spcBef>
                <a:spcPts val="0"/>
              </a:spcBef>
              <a:spcAft>
                <a:spcPts val="1200"/>
              </a:spcAft>
              <a:buNone/>
            </a:pPr>
            <a:endParaRPr/>
          </a:p>
        </p:txBody>
      </p:sp>
      <p:sp>
        <p:nvSpPr>
          <p:cNvPr id="94" name="Google Shape;94;p18"/>
          <p:cNvSpPr txBox="1">
            <a:spLocks noGrp="1"/>
          </p:cNvSpPr>
          <p:nvPr>
            <p:ph type="body" idx="2"/>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endParaRPr/>
          </a:p>
        </p:txBody>
      </p:sp>
      <p:pic>
        <p:nvPicPr>
          <p:cNvPr id="95" name="Google Shape;95;p18"/>
          <p:cNvPicPr preferRelativeResize="0"/>
          <p:nvPr/>
        </p:nvPicPr>
        <p:blipFill>
          <a:blip r:embed="rId3">
            <a:alphaModFix/>
          </a:blip>
          <a:stretch>
            <a:fillRect/>
          </a:stretch>
        </p:blipFill>
        <p:spPr>
          <a:xfrm>
            <a:off x="5263357" y="1152482"/>
            <a:ext cx="3326075" cy="33260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19"/>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1000"/>
              </a:spcBef>
              <a:spcAft>
                <a:spcPts val="0"/>
              </a:spcAft>
              <a:buClr>
                <a:schemeClr val="dk1"/>
              </a:buClr>
              <a:buSzPts val="1100"/>
              <a:buFont typeface="Arial"/>
              <a:buNone/>
            </a:pPr>
            <a:r>
              <a:rPr lang="en-GB" sz="2400" b="1"/>
              <a:t>Finalising and Submitting the Application</a:t>
            </a:r>
            <a:endParaRPr sz="2400"/>
          </a:p>
        </p:txBody>
      </p:sp>
      <p:sp>
        <p:nvSpPr>
          <p:cNvPr id="101" name="Google Shape;101;p19"/>
          <p:cNvSpPr txBox="1">
            <a:spLocks noGrp="1"/>
          </p:cNvSpPr>
          <p:nvPr>
            <p:ph type="body" idx="1"/>
          </p:nvPr>
        </p:nvSpPr>
        <p:spPr>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000"/>
              </a:spcBef>
              <a:spcAft>
                <a:spcPts val="0"/>
              </a:spcAft>
              <a:buClr>
                <a:schemeClr val="dk1"/>
              </a:buClr>
              <a:buSzPts val="1200"/>
              <a:buChar char="●"/>
            </a:pPr>
            <a:r>
              <a:rPr lang="en-GB" sz="1200">
                <a:solidFill>
                  <a:schemeClr val="dk1"/>
                </a:solidFill>
              </a:rPr>
              <a:t>Combine the job advert, CV, and cover letter into one Word file, guaranteeing consistent planning, structure, and placement during.</a:t>
            </a:r>
            <a:endParaRPr sz="1200">
              <a:solidFill>
                <a:schemeClr val="dk1"/>
              </a:solidFill>
            </a:endParaRPr>
          </a:p>
          <a:p>
            <a:pPr marL="457200" lvl="0" indent="-304800" algn="just" rtl="0">
              <a:lnSpc>
                <a:spcPct val="150000"/>
              </a:lnSpc>
              <a:spcBef>
                <a:spcPts val="1000"/>
              </a:spcBef>
              <a:spcAft>
                <a:spcPts val="0"/>
              </a:spcAft>
              <a:buClr>
                <a:schemeClr val="dk1"/>
              </a:buClr>
              <a:buSzPts val="1200"/>
              <a:buChar char="●"/>
            </a:pPr>
            <a:r>
              <a:rPr lang="en-GB" sz="1200">
                <a:solidFill>
                  <a:schemeClr val="dk1"/>
                </a:solidFill>
              </a:rPr>
              <a:t>Remove particular identifiers like name or student ID to preserve concealment and equality in estimation (Onome-Irikefe, 2025).</a:t>
            </a:r>
            <a:endParaRPr sz="1200">
              <a:solidFill>
                <a:schemeClr val="dk1"/>
              </a:solidFill>
            </a:endParaRPr>
          </a:p>
          <a:p>
            <a:pPr marL="457200" lvl="0" indent="-304800" algn="just" rtl="0">
              <a:lnSpc>
                <a:spcPct val="150000"/>
              </a:lnSpc>
              <a:spcBef>
                <a:spcPts val="1000"/>
              </a:spcBef>
              <a:spcAft>
                <a:spcPts val="0"/>
              </a:spcAft>
              <a:buClr>
                <a:schemeClr val="dk1"/>
              </a:buClr>
              <a:buSzPts val="1200"/>
              <a:buChar char="●"/>
            </a:pPr>
            <a:r>
              <a:rPr lang="en-GB" sz="1200">
                <a:solidFill>
                  <a:schemeClr val="dk1"/>
                </a:solidFill>
              </a:rPr>
              <a:t>Understand confidentiality boundaries in HR, including what must be public with supervision or legal warning (Vikhyat Singhal, 2024).</a:t>
            </a:r>
            <a:endParaRPr/>
          </a:p>
        </p:txBody>
      </p:sp>
      <p:sp>
        <p:nvSpPr>
          <p:cNvPr id="102" name="Google Shape;102;p19"/>
          <p:cNvSpPr txBox="1">
            <a:spLocks noGrp="1"/>
          </p:cNvSpPr>
          <p:nvPr>
            <p:ph type="body" idx="2"/>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endParaRPr/>
          </a:p>
        </p:txBody>
      </p:sp>
      <p:pic>
        <p:nvPicPr>
          <p:cNvPr id="103" name="Google Shape;103;p19"/>
          <p:cNvPicPr preferRelativeResize="0"/>
          <p:nvPr/>
        </p:nvPicPr>
        <p:blipFill>
          <a:blip r:embed="rId3">
            <a:alphaModFix/>
          </a:blip>
          <a:stretch>
            <a:fillRect/>
          </a:stretch>
        </p:blipFill>
        <p:spPr>
          <a:xfrm>
            <a:off x="4832400" y="1502263"/>
            <a:ext cx="3819600" cy="21389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20"/>
          <p:cNvSpPr txBox="1">
            <a:spLocks noGrp="1"/>
          </p:cNvSpPr>
          <p:nvPr>
            <p:ph type="title"/>
          </p:nvPr>
        </p:nvSpPr>
        <p:spPr>
          <a:xfrm>
            <a:off x="311700" y="280475"/>
            <a:ext cx="8520600" cy="5727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1000"/>
              </a:spcBef>
              <a:spcAft>
                <a:spcPts val="0"/>
              </a:spcAft>
              <a:buClr>
                <a:schemeClr val="dk1"/>
              </a:buClr>
              <a:buSzPts val="1100"/>
              <a:buFont typeface="Arial"/>
              <a:buNone/>
            </a:pPr>
            <a:r>
              <a:rPr lang="en-GB" sz="1900" b="1"/>
              <a:t>References </a:t>
            </a:r>
            <a:endParaRPr sz="1900"/>
          </a:p>
        </p:txBody>
      </p:sp>
      <p:sp>
        <p:nvSpPr>
          <p:cNvPr id="109" name="Google Shape;109;p20"/>
          <p:cNvSpPr txBox="1">
            <a:spLocks noGrp="1"/>
          </p:cNvSpPr>
          <p:nvPr>
            <p:ph type="body" idx="1"/>
          </p:nvPr>
        </p:nvSpPr>
        <p:spPr>
          <a:xfrm>
            <a:off x="311700" y="675825"/>
            <a:ext cx="8520600" cy="4467600"/>
          </a:xfrm>
          <a:prstGeom prst="rect">
            <a:avLst/>
          </a:prstGeom>
        </p:spPr>
        <p:txBody>
          <a:bodyPr spcFirstLastPara="1" wrap="square" lIns="91425" tIns="91425" rIns="91425" bIns="91425" anchor="t" anchorCtr="0">
            <a:normAutofit fontScale="70000" lnSpcReduction="20000"/>
          </a:bodyPr>
          <a:lstStyle/>
          <a:p>
            <a:pPr marL="0" lvl="0" indent="0" algn="just" rtl="0">
              <a:lnSpc>
                <a:spcPct val="115000"/>
              </a:lnSpc>
              <a:spcBef>
                <a:spcPts val="1000"/>
              </a:spcBef>
              <a:spcAft>
                <a:spcPts val="0"/>
              </a:spcAft>
              <a:buClr>
                <a:schemeClr val="dk1"/>
              </a:buClr>
              <a:buSzPct val="91666"/>
              <a:buFont typeface="Arial"/>
              <a:buNone/>
            </a:pPr>
            <a:r>
              <a:rPr lang="en-GB" sz="1200">
                <a:solidFill>
                  <a:schemeClr val="dk1"/>
                </a:solidFill>
              </a:rPr>
              <a:t>Atkinson, J. (2024). A Legal Obligation on UK Employers to Conduct Labour Law Due Diligence: A Substantive Proposal. Industrial Law Journal. doi:https://doi.org/10.1093/indlaw/dwae021.</a:t>
            </a:r>
            <a:endParaRPr sz="1200">
              <a:solidFill>
                <a:schemeClr val="dk1"/>
              </a:solidFill>
            </a:endParaRPr>
          </a:p>
          <a:p>
            <a:pPr marL="0" lvl="0" indent="0" algn="just" rtl="0">
              <a:lnSpc>
                <a:spcPct val="115000"/>
              </a:lnSpc>
              <a:spcBef>
                <a:spcPts val="1000"/>
              </a:spcBef>
              <a:spcAft>
                <a:spcPts val="0"/>
              </a:spcAft>
              <a:buClr>
                <a:schemeClr val="dk1"/>
              </a:buClr>
              <a:buSzPct val="91666"/>
              <a:buFont typeface="Arial"/>
              <a:buNone/>
            </a:pPr>
            <a:r>
              <a:rPr lang="en-GB" sz="1200">
                <a:solidFill>
                  <a:schemeClr val="dk1"/>
                </a:solidFill>
              </a:rPr>
              <a:t>Eszter Bogdány, Cserháti, G. and Csizmadia, T. (2025). Employer insights into key competencies for human resource management graduates: a Q-methodology study. Cogent Education, 12(1). doi:https://doi.org/10.1080/2331186x.2024.2448885.</a:t>
            </a:r>
            <a:endParaRPr sz="1200">
              <a:solidFill>
                <a:schemeClr val="dk1"/>
              </a:solidFill>
            </a:endParaRPr>
          </a:p>
          <a:p>
            <a:pPr marL="0" lvl="0" indent="0" algn="just" rtl="0">
              <a:lnSpc>
                <a:spcPct val="115000"/>
              </a:lnSpc>
              <a:spcBef>
                <a:spcPts val="1000"/>
              </a:spcBef>
              <a:spcAft>
                <a:spcPts val="0"/>
              </a:spcAft>
              <a:buClr>
                <a:schemeClr val="dk1"/>
              </a:buClr>
              <a:buSzPct val="91666"/>
              <a:buFont typeface="Arial"/>
              <a:buNone/>
            </a:pPr>
            <a:r>
              <a:rPr lang="en-GB" sz="1200">
                <a:solidFill>
                  <a:schemeClr val="dk1"/>
                </a:solidFill>
              </a:rPr>
              <a:t>Kumari, A., Khan, M., Singh, S., None Niyati, Bajpai, P. and Nagpal, M. (2025). Innovative talent management practices for a seamless digital employee experience with mediation of shared leadership in the information technology (IT) industry. Journal of Innovation and Entrepreneurship, 14(1). doi:https://doi.org/10.1186/s13731-025-00574-w.</a:t>
            </a:r>
            <a:endParaRPr sz="1200">
              <a:solidFill>
                <a:schemeClr val="dk1"/>
              </a:solidFill>
            </a:endParaRPr>
          </a:p>
          <a:p>
            <a:pPr marL="0" lvl="0" indent="0" algn="just" rtl="0">
              <a:lnSpc>
                <a:spcPct val="115000"/>
              </a:lnSpc>
              <a:spcBef>
                <a:spcPts val="1000"/>
              </a:spcBef>
              <a:spcAft>
                <a:spcPts val="0"/>
              </a:spcAft>
              <a:buClr>
                <a:schemeClr val="dk1"/>
              </a:buClr>
              <a:buSzPct val="91666"/>
              <a:buFont typeface="Arial"/>
              <a:buNone/>
            </a:pPr>
            <a:r>
              <a:rPr lang="en-GB" sz="1200">
                <a:solidFill>
                  <a:schemeClr val="dk1"/>
                </a:solidFill>
              </a:rPr>
              <a:t>Mitschelen, A. and Kauffeld, S. (2025). Workplace learning during organizational onboarding: integrating formal, informal, and self-regulated workplace learning. Frontiers in Organizational Psychology, 3. doi:https://doi.org/10.3389/forgp.2025.1569098.</a:t>
            </a:r>
            <a:endParaRPr sz="1200">
              <a:solidFill>
                <a:schemeClr val="dk1"/>
              </a:solidFill>
            </a:endParaRPr>
          </a:p>
          <a:p>
            <a:pPr marL="0" lvl="0" indent="0" algn="just" rtl="0">
              <a:lnSpc>
                <a:spcPct val="115000"/>
              </a:lnSpc>
              <a:spcBef>
                <a:spcPts val="1000"/>
              </a:spcBef>
              <a:spcAft>
                <a:spcPts val="0"/>
              </a:spcAft>
              <a:buClr>
                <a:schemeClr val="dk1"/>
              </a:buClr>
              <a:buSzPct val="91666"/>
              <a:buFont typeface="Arial"/>
              <a:buNone/>
            </a:pPr>
            <a:r>
              <a:rPr lang="en-GB" sz="1200">
                <a:solidFill>
                  <a:schemeClr val="dk1"/>
                </a:solidFill>
              </a:rPr>
              <a:t>Onome-Irikefe, K. (2025). Big Data in Recruitment: Ethical Challenges and Privacy Concerns. Journal of Advances in Mathematics and Computer Science, 40(5), pp.96–104. doi:https://doi.org/10.9734/jamcs/2025/v40i52000.</a:t>
            </a:r>
            <a:endParaRPr sz="1200">
              <a:solidFill>
                <a:schemeClr val="dk1"/>
              </a:solidFill>
            </a:endParaRPr>
          </a:p>
          <a:p>
            <a:pPr marL="0" lvl="0" indent="0" algn="just" rtl="0">
              <a:lnSpc>
                <a:spcPct val="115000"/>
              </a:lnSpc>
              <a:spcBef>
                <a:spcPts val="1000"/>
              </a:spcBef>
              <a:spcAft>
                <a:spcPts val="0"/>
              </a:spcAft>
              <a:buClr>
                <a:schemeClr val="dk1"/>
              </a:buClr>
              <a:buSzPct val="91666"/>
              <a:buFont typeface="Arial"/>
              <a:buNone/>
            </a:pPr>
            <a:r>
              <a:rPr lang="en-GB" sz="1200">
                <a:solidFill>
                  <a:schemeClr val="dk1"/>
                </a:solidFill>
              </a:rPr>
              <a:t>Paauwe, J. and Van De Voorde, K. (2025). Bridging the research-practice gap in modern human resource management. Human Resource Management Review, 35(2), p.101076. doi:https://doi.org/10.1016/j.hrmr.2025.101076.</a:t>
            </a:r>
            <a:endParaRPr sz="1200">
              <a:solidFill>
                <a:schemeClr val="dk1"/>
              </a:solidFill>
            </a:endParaRPr>
          </a:p>
          <a:p>
            <a:pPr marL="0" lvl="0" indent="0" algn="just" rtl="0">
              <a:lnSpc>
                <a:spcPct val="115000"/>
              </a:lnSpc>
              <a:spcBef>
                <a:spcPts val="1000"/>
              </a:spcBef>
              <a:spcAft>
                <a:spcPts val="0"/>
              </a:spcAft>
              <a:buClr>
                <a:schemeClr val="dk1"/>
              </a:buClr>
              <a:buSzPct val="91666"/>
              <a:buFont typeface="Arial"/>
              <a:buNone/>
            </a:pPr>
            <a:r>
              <a:rPr lang="en-GB" sz="1200">
                <a:solidFill>
                  <a:schemeClr val="dk1"/>
                </a:solidFill>
              </a:rPr>
              <a:t>Roodbari, H., Mirfakhar, A.S., Trullen, J., Valverde, M. and Ogbonnaya, C. (2025). What works for whom in which circumstances in successful HRM implementation? A realist synthesis. Journal of Business Research, 188, p.115115. doi:https://doi.org/10.1016/j.jbusres.2024.115115.</a:t>
            </a:r>
            <a:endParaRPr sz="1200">
              <a:solidFill>
                <a:schemeClr val="dk1"/>
              </a:solidFill>
            </a:endParaRPr>
          </a:p>
          <a:p>
            <a:pPr marL="0" lvl="0" indent="0" algn="just" rtl="0">
              <a:lnSpc>
                <a:spcPct val="115000"/>
              </a:lnSpc>
              <a:spcBef>
                <a:spcPts val="1000"/>
              </a:spcBef>
              <a:spcAft>
                <a:spcPts val="0"/>
              </a:spcAft>
              <a:buClr>
                <a:schemeClr val="dk1"/>
              </a:buClr>
              <a:buSzPct val="91666"/>
              <a:buFont typeface="Arial"/>
              <a:buNone/>
            </a:pPr>
            <a:r>
              <a:rPr lang="en-GB" sz="1200">
                <a:solidFill>
                  <a:schemeClr val="dk1"/>
                </a:solidFill>
              </a:rPr>
              <a:t>Tanyag, I.P. (2025). The Evolving Role of Human Resource Officers: Insights from a Narrative Review. Cognizance Journal of Multidisciplinary Studies, [online] 5(3), pp.384–397. doi:https://doi.org/10.47760/cognizance.2025.v05i03.030.</a:t>
            </a:r>
            <a:endParaRPr sz="1200">
              <a:solidFill>
                <a:schemeClr val="dk1"/>
              </a:solidFill>
            </a:endParaRPr>
          </a:p>
          <a:p>
            <a:pPr marL="0" lvl="0" indent="0" algn="just" rtl="0">
              <a:lnSpc>
                <a:spcPct val="115000"/>
              </a:lnSpc>
              <a:spcBef>
                <a:spcPts val="1000"/>
              </a:spcBef>
              <a:spcAft>
                <a:spcPts val="0"/>
              </a:spcAft>
              <a:buClr>
                <a:schemeClr val="dk1"/>
              </a:buClr>
              <a:buSzPct val="91666"/>
              <a:buFont typeface="Arial"/>
              <a:buNone/>
            </a:pPr>
            <a:r>
              <a:rPr lang="en-GB" sz="1200">
                <a:solidFill>
                  <a:schemeClr val="dk1"/>
                </a:solidFill>
              </a:rPr>
              <a:t>Tursunbayeva, A., Fernandez, V., Gallardo-Gallardo, E. and Moschera, L. (2025). Artificial Intelligence and Digital Data in Recruitment. Exploring Business and Engineering Candidates’ Perceptions of Organizational Attractiveness. European Management Journal. doi:https://doi.org/10.1016/j.emj.2025.03.002.</a:t>
            </a:r>
            <a:endParaRPr sz="1200">
              <a:solidFill>
                <a:schemeClr val="dk1"/>
              </a:solidFill>
            </a:endParaRPr>
          </a:p>
          <a:p>
            <a:pPr marL="0" lvl="0" indent="0" algn="just" rtl="0">
              <a:lnSpc>
                <a:spcPct val="115000"/>
              </a:lnSpc>
              <a:spcBef>
                <a:spcPts val="1000"/>
              </a:spcBef>
              <a:spcAft>
                <a:spcPts val="0"/>
              </a:spcAft>
              <a:buClr>
                <a:schemeClr val="dk1"/>
              </a:buClr>
              <a:buSzPct val="91666"/>
              <a:buFont typeface="Arial"/>
              <a:buNone/>
            </a:pPr>
            <a:r>
              <a:rPr lang="en-GB" sz="1200">
                <a:solidFill>
                  <a:schemeClr val="dk1"/>
                </a:solidFill>
              </a:rPr>
              <a:t>Vikhyat Singhal (2024). Privacy Regulations and HR Data Management: Compliance Challenges and Best Practices. Management Insight, 20(01), pp.34–41. doi:https://doi.org/10.21844/mijia.20.1.4.</a:t>
            </a:r>
            <a:endParaRPr sz="1200">
              <a:solidFill>
                <a:schemeClr val="dk1"/>
              </a:solidFill>
            </a:endParaRPr>
          </a:p>
          <a:p>
            <a:pPr marL="0" lvl="0" indent="0" algn="just" rtl="0">
              <a:lnSpc>
                <a:spcPct val="115000"/>
              </a:lnSpc>
              <a:spcBef>
                <a:spcPts val="1000"/>
              </a:spcBef>
              <a:spcAft>
                <a:spcPts val="0"/>
              </a:spcAft>
              <a:buClr>
                <a:schemeClr val="dk1"/>
              </a:buClr>
              <a:buSzPct val="91666"/>
              <a:buFont typeface="Arial"/>
              <a:buNone/>
            </a:pPr>
            <a:r>
              <a:rPr lang="en-GB" sz="1200">
                <a:solidFill>
                  <a:schemeClr val="dk1"/>
                </a:solidFill>
              </a:rPr>
              <a:t>Vilma, A. and D Booshnam (2025). Agility Toward the HRIS Advancement at the Organization and Its Impact on Performance in SMEs. Journal of Small Business Strategy, [online] 35(3). doi:https://doi.org/10.53703/001c.142296.</a:t>
            </a:r>
            <a:endParaRPr sz="1200">
              <a:solidFill>
                <a:schemeClr val="dk1"/>
              </a:solidFill>
            </a:endParaRPr>
          </a:p>
          <a:p>
            <a:pPr marL="0" lvl="0" indent="0" algn="just" rtl="0">
              <a:lnSpc>
                <a:spcPct val="115000"/>
              </a:lnSpc>
              <a:spcBef>
                <a:spcPts val="1000"/>
              </a:spcBef>
              <a:spcAft>
                <a:spcPts val="0"/>
              </a:spcAft>
              <a:buNone/>
            </a:pPr>
            <a:r>
              <a:rPr lang="en-GB" sz="1200">
                <a:solidFill>
                  <a:schemeClr val="dk1"/>
                </a:solidFill>
              </a:rPr>
              <a:t>‌Yadav, M., Mathur, S. and Dave, T. (2025). Exploring Challenges And Opportunities In E- Recruitment Processes: A Comprehensive Study. International Journal of Current Science (IJCSPUB) www.ijcspub.org, [online] 15(1), pp.2250–1770. Available at: https://www.rjpn.org/ijcspub/papers/IJCSP25A1154.pdf.</a:t>
            </a:r>
            <a:endParaRPr/>
          </a:p>
        </p:txBody>
      </p:sp>
    </p:spTree>
  </p:cSld>
  <p:clrMapOvr>
    <a:masterClrMapping/>
  </p:clrMapOvr>
</p:sld>
</file>

<file path=ppt/theme/theme1.xml><?xml version="1.0" encoding="utf-8"?>
<a:theme xmlns:a="http://schemas.openxmlformats.org/drawingml/2006/main" name="Basis">
  <a:themeElements>
    <a:clrScheme name="Basis">
      <a:dk1>
        <a:sysClr val="windowText" lastClr="000000"/>
      </a:dk1>
      <a:lt1>
        <a:sysClr val="window" lastClr="FFFFFF"/>
      </a:lt1>
      <a:dk2>
        <a:srgbClr val="505046"/>
      </a:dk2>
      <a:lt2>
        <a:srgbClr val="EEECE1"/>
      </a:lt2>
      <a:accent1>
        <a:srgbClr val="DF5327"/>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63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446C221D-F63F-4DD8-B509-CFE168687BF2}"/>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Basis</Template>
  <TotalTime>0</TotalTime>
  <Words>2219</Words>
  <Application>Microsoft Office PowerPoint</Application>
  <PresentationFormat>On-screen Show (16:9)</PresentationFormat>
  <Paragraphs>50</Paragraphs>
  <Slides>8</Slides>
  <Notes>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Corbel</vt:lpstr>
      <vt:lpstr>Basis</vt:lpstr>
      <vt:lpstr>Employability and Career Development</vt:lpstr>
      <vt:lpstr>Initial Preparation Steps for HR Coordinator Application</vt:lpstr>
      <vt:lpstr>Understanding the HR Coordinator Role</vt:lpstr>
      <vt:lpstr>Finding a Real Job Advertisement</vt:lpstr>
      <vt:lpstr>Analysing the Job Description and Person Specification</vt:lpstr>
      <vt:lpstr>Preparing the CV and Cover Letter</vt:lpstr>
      <vt:lpstr>Finalising and Submitting the Application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and Career Development</dc:title>
  <cp:lastModifiedBy>USER</cp:lastModifiedBy>
  <cp:revision>1</cp:revision>
  <dcterms:modified xsi:type="dcterms:W3CDTF">2025-10-20T06:52:31Z</dcterms:modified>
</cp:coreProperties>
</file>